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B476EB_3721A3A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36E_CBBBB501.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378_B4FD032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7" r:id="rId2"/>
  </p:sldMasterIdLst>
  <p:notesMasterIdLst>
    <p:notesMasterId r:id="rId26"/>
  </p:notesMasterIdLst>
  <p:sldIdLst>
    <p:sldId id="2142533384" r:id="rId3"/>
    <p:sldId id="2142533390" r:id="rId4"/>
    <p:sldId id="2142533387" r:id="rId5"/>
    <p:sldId id="2142533354" r:id="rId6"/>
    <p:sldId id="2142533355" r:id="rId7"/>
    <p:sldId id="2142533356" r:id="rId8"/>
    <p:sldId id="2142533357" r:id="rId9"/>
    <p:sldId id="2142533358" r:id="rId10"/>
    <p:sldId id="2142533359" r:id="rId11"/>
    <p:sldId id="2142533360" r:id="rId12"/>
    <p:sldId id="2142533361" r:id="rId13"/>
    <p:sldId id="2142533362" r:id="rId14"/>
    <p:sldId id="2142533363" r:id="rId15"/>
    <p:sldId id="274" r:id="rId16"/>
    <p:sldId id="875" r:id="rId17"/>
    <p:sldId id="877" r:id="rId18"/>
    <p:sldId id="878" r:id="rId19"/>
    <p:sldId id="879" r:id="rId20"/>
    <p:sldId id="884" r:id="rId21"/>
    <p:sldId id="886" r:id="rId22"/>
    <p:sldId id="887" r:id="rId23"/>
    <p:sldId id="888" r:id="rId24"/>
    <p:sldId id="863"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8303E-4CE4-46F4-8426-8FBA66F2065F}">
          <p14:sldIdLst>
            <p14:sldId id="2142533384"/>
            <p14:sldId id="2142533390"/>
            <p14:sldId id="2142533387"/>
            <p14:sldId id="2142533354"/>
            <p14:sldId id="2142533355"/>
            <p14:sldId id="2142533356"/>
            <p14:sldId id="2142533357"/>
            <p14:sldId id="2142533358"/>
            <p14:sldId id="2142533359"/>
            <p14:sldId id="2142533360"/>
            <p14:sldId id="2142533361"/>
            <p14:sldId id="2142533362"/>
            <p14:sldId id="2142533363"/>
            <p14:sldId id="274"/>
            <p14:sldId id="875"/>
            <p14:sldId id="877"/>
            <p14:sldId id="878"/>
            <p14:sldId id="879"/>
            <p14:sldId id="884"/>
            <p14:sldId id="886"/>
            <p14:sldId id="887"/>
            <p14:sldId id="888"/>
            <p14:sldId id="863"/>
          </p14:sldIdLst>
        </p14:section>
        <p14:section name="Untitled Section" id="{30D4ABA2-F171-41E3-B027-B0007709DA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A770A-579E-4D98-F5C2-DB3C49FDF735}" name="Marble, Justin" initials="JM" userId="S::justin.marble@em.doe.gov::7754e8b2-5406-4c8b-a7f8-2ce907ae54f2" providerId="AD"/>
  <p188:author id="{DF1DDE1F-6B99-BC61-F076-AC164F74B04B}" name="Robinson, Amie" initials="AR" userId="S::amie.robinson@em.doe.gov::59f37265-e318-41f5-905c-cfca1bc1c8b7" providerId="AD"/>
  <p188:author id="{D7FAA621-31BC-3B9A-A1DE-E19BFA32B85F}" name="EM-4.2" initials="HT" userId="EM-4.2" providerId="None"/>
  <p188:author id="{2E192E37-11A2-6F9D-D66E-67D0B3AECB0E}" name="Essiomley, Ama (CONTR)" initials="EA" userId="S::ama.essiomley@em.doe.gov::26ef99ca-914c-4215-984b-c21b1eeda533" providerId="AD"/>
  <p188:author id="{FAB57280-D7B6-0C7E-DC93-1D89B6CA3D63}" name="Prather, Darlene" initials="PD" userId="S::Darlene.Prather@em.doe.gov::55666c61-0d93-4104-94f0-4090813f0cdf" providerId="AD"/>
  <p188:author id="{7E7AF99E-B124-1940-8171-C5449C102743}" name="Howard, Carly (CONTR)" initials="HC(" userId="S::carly.howard@em.doe.gov::7550f71f-ed26-41f3-8f61-a45d0b6cef16" providerId="AD"/>
  <p188:author id="{B816FCBE-ACC5-4186-9120-F7CA365BD686}" name="Hendrix, Kyle" initials="HK" userId="S::kyle.hendrix@em.doe.gov::f4806aa6-d916-40a0-a3e6-8f34203bc5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D67"/>
    <a:srgbClr val="96C38F"/>
    <a:srgbClr val="003088"/>
    <a:srgbClr val="3D404E"/>
    <a:srgbClr val="9EB0AC"/>
    <a:srgbClr val="717B85"/>
    <a:srgbClr val="499157"/>
    <a:srgbClr val="53884A"/>
    <a:srgbClr val="3E6637"/>
    <a:srgbClr val="BB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27" autoAdjust="0"/>
  </p:normalViewPr>
  <p:slideViewPr>
    <p:cSldViewPr snapToGrid="0">
      <p:cViewPr varScale="1">
        <p:scale>
          <a:sx n="54" d="100"/>
          <a:sy n="54" d="100"/>
        </p:scale>
        <p:origin x="1124" y="-8"/>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omments/modernComment_36E_CBBBB501.xml><?xml version="1.0" encoding="utf-8"?>
<p188:cmLst xmlns:a="http://schemas.openxmlformats.org/drawingml/2006/main" xmlns:r="http://schemas.openxmlformats.org/officeDocument/2006/relationships" xmlns:p188="http://schemas.microsoft.com/office/powerpoint/2018/8/main">
  <p188:cm id="{959CEE6A-4D43-4E0B-B0E3-89B231D46EBD}" authorId="{DF1DDE1F-6B99-BC61-F076-AC164F74B04B}" created="2025-03-26T19:12:03.495">
    <pc:sldMkLst xmlns:pc="http://schemas.microsoft.com/office/powerpoint/2013/main/command">
      <pc:docMk/>
      <pc:sldMk cId="3418076417" sldId="878"/>
    </pc:sldMkLst>
    <p188:txBody>
      <a:bodyPr/>
      <a:lstStyle/>
      <a:p>
        <a:r>
          <a:rPr lang="en-US"/>
          <a:t>keep</a:t>
        </a:r>
      </a:p>
    </p188:txBody>
  </p188:cm>
</p188:cmLst>
</file>

<file path=ppt/comments/modernComment_378_B4FD0326.xml><?xml version="1.0" encoding="utf-8"?>
<p188:cmLst xmlns:a="http://schemas.openxmlformats.org/drawingml/2006/main" xmlns:r="http://schemas.openxmlformats.org/officeDocument/2006/relationships" xmlns:p188="http://schemas.microsoft.com/office/powerpoint/2018/8/main">
  <p188:cm id="{E10E56E9-6A23-492B-8A20-8A7933C6FB06}" authorId="{08AA770A-579E-4D98-F5C2-DB3C49FDF735}" created="2025-04-07T21:40:02.243">
    <ac:deMkLst xmlns:ac="http://schemas.microsoft.com/office/drawing/2013/main/command">
      <pc:docMk xmlns:pc="http://schemas.microsoft.com/office/powerpoint/2013/main/command"/>
      <pc:sldMk xmlns:pc="http://schemas.microsoft.com/office/powerpoint/2013/main/command" cId="3036480294" sldId="888"/>
      <ac:spMk id="5" creationId="{A19FF710-2D96-BF28-845B-01F7B4DC5069}"/>
    </ac:deMkLst>
    <p188:txBody>
      <a:bodyPr/>
      <a:lstStyle/>
      <a:p>
        <a:r>
          <a:rPr lang="en-US"/>
          <a:t>Has it been updated with CY2024 data?  Might need to change dates</a:t>
        </a:r>
      </a:p>
    </p188:txBody>
  </p188:cm>
</p188:cmLst>
</file>

<file path=ppt/comments/modernComment_7FB476EB_3721A3AB.xml><?xml version="1.0" encoding="utf-8"?>
<p188:cmLst xmlns:a="http://schemas.openxmlformats.org/drawingml/2006/main" xmlns:r="http://schemas.openxmlformats.org/officeDocument/2006/relationships" xmlns:p188="http://schemas.microsoft.com/office/powerpoint/2018/8/main">
  <p188:cm id="{04B25CF4-33E0-4EA7-A00C-0BBB6F984C18}" authorId="{2E192E37-11A2-6F9D-D66E-67D0B3AECB0E}" created="2025-03-10T17:16:28.642">
    <ac:deMkLst xmlns:ac="http://schemas.microsoft.com/office/drawing/2013/main/command">
      <pc:docMk xmlns:pc="http://schemas.microsoft.com/office/powerpoint/2013/main/command"/>
      <pc:sldMk xmlns:pc="http://schemas.microsoft.com/office/powerpoint/2013/main/command" cId="1287030164" sldId="2142533355"/>
      <ac:picMk id="25" creationId="{E35C1FBD-CED6-6922-4B6F-B29BC141ED64}"/>
    </ac:deMkLst>
    <p188:replyLst>
      <p188:reply id="{D6597B68-321B-40CE-A7CE-88F2C8FE7CC8}" authorId="{DF1DDE1F-6B99-BC61-F076-AC164F74B04B}" created="2025-03-10T17:25:02.397">
        <p188:txBody>
          <a:bodyPr/>
          <a:lstStyle/>
          <a:p>
            <a:r>
              <a:rPr lang="en-US"/>
              <a:t>I think the direction was to add whole new slides. However, I like these because I agree that we don't want to have increase our slide number --  so we can leave it like this and then NE can make the final call. </a:t>
            </a:r>
          </a:p>
        </p188:txBody>
      </p188:reply>
      <p188:reply id="{FFE8B3EC-FD65-403A-94FB-D0D556F5827E}" authorId="{2E192E37-11A2-6F9D-D66E-67D0B3AECB0E}" created="2025-03-10T17:29:29.373">
        <p188:txBody>
          <a:bodyPr/>
          <a:lstStyle/>
          <a:p>
            <a:r>
              <a:rPr lang="en-US"/>
              <a:t>Ok thanks. I will find the images requested and put them at the end of the deck in case they decide to use them. </a:t>
            </a:r>
          </a:p>
        </p188:txBody>
      </p188:reply>
    </p188:replyLst>
    <p188:txBody>
      <a:bodyPr/>
      <a:lstStyle/>
      <a:p>
        <a:r>
          <a:rPr lang="en-US"/>
          <a:t>Replace with image of bin sets at INL</a:t>
        </a:r>
      </a:p>
    </p188:txBody>
    <p188:extLst>
      <p:ext xmlns:p="http://schemas.openxmlformats.org/presentationml/2006/main" uri="{57CB4572-C831-44C2-8A1C-0ADB6CCDFE69}">
        <p223:reactions xmlns:p223="http://schemas.microsoft.com/office/powerpoint/2022/03/main">
          <p223:rxn type="👍">
            <p223:instance time="2025-03-10T17:25:26.742" authorId="{DF1DDE1F-6B99-BC61-F076-AC164F74B04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9CDF87AB-CF25-EB44-AD36-1ADFB4C5A0B6}" type="datetimeFigureOut">
              <a:rPr lang="en-US" smtClean="0"/>
              <a:t>4/9/2025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571A400B-D204-FD43-B8D0-D8C2C41B88FC}" type="slidenum">
              <a:rPr lang="en-US" smtClean="0"/>
              <a:t>‹#›</a:t>
            </a:fld>
            <a:endParaRPr lang="en-US" dirty="0"/>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6597735-7549-4B22-BAC4-E44FACAB9D4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33327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858B-4523-729D-4D7E-95656BBDB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6EF9B-E3A4-FFB9-F48D-B3139F9C7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E2C60-873A-C8BA-0658-FC3DD79F9C51}"/>
              </a:ext>
            </a:extLst>
          </p:cNvPr>
          <p:cNvSpPr>
            <a:spLocks noGrp="1"/>
          </p:cNvSpPr>
          <p:nvPr>
            <p:ph type="body" idx="1"/>
          </p:nvPr>
        </p:nvSpPr>
        <p:spPr/>
        <p:txBody>
          <a:bodyPr/>
          <a:lstStyle/>
          <a:p>
            <a:pPr marL="171450" indent="-171450">
              <a:buFont typeface="Arial,Sans-Serif"/>
              <a:buChar char="•"/>
            </a:pPr>
            <a:r>
              <a:rPr lang="en-US"/>
              <a:t>I want to take a moment to drill down on EM’s focus on Spent Fuel and High Level Waste as it is a primary focus of this 8th Review Meeting.</a:t>
            </a:r>
          </a:p>
          <a:p>
            <a:pPr marL="171450" indent="-171450">
              <a:buFont typeface="Arial,Sans-Serif"/>
              <a:buChar char="•"/>
            </a:pPr>
            <a:r>
              <a:rPr lang="en-US"/>
              <a:t>When fresh nuclear fuel is inserted into a nuclear reactor and undergoes irradiation, it becomes spent fuel. This is true for al nuclear reactors regardless of design or type.  </a:t>
            </a:r>
          </a:p>
          <a:p>
            <a:pPr marL="171450" indent="-171450">
              <a:buFont typeface="Arial,Sans-Serif"/>
              <a:buChar char="•"/>
            </a:pPr>
            <a:r>
              <a:rPr lang="en-US"/>
              <a:t>When the SF is withdrawn from the nuclear reactor, it needs a period of cooling and that tales place in a storage pool.  </a:t>
            </a:r>
          </a:p>
          <a:p>
            <a:pPr marL="171450" indent="-171450">
              <a:buFont typeface="Arial,Sans-Serif"/>
              <a:buChar char="•"/>
            </a:pPr>
            <a:r>
              <a:rPr lang="en-US"/>
              <a:t>For EM-managed SF, which is the focus of this slide, there are two main routes after the SF is cooled down.  </a:t>
            </a:r>
          </a:p>
          <a:p>
            <a:pPr marL="171450" indent="-171450">
              <a:buFont typeface="Arial,Sans-Serif"/>
              <a:buChar char="•"/>
            </a:pPr>
            <a:r>
              <a:rPr lang="en-US"/>
              <a:t>The SF can be stored in dry storage or could remain in pool storage for a prolonged time with the intent that it will eventually be packaged pending a geologic repository, or </a:t>
            </a:r>
          </a:p>
          <a:p>
            <a:pPr marL="171450" indent="-171450">
              <a:buFont typeface="Arial,Sans-Serif"/>
              <a:buChar char="•"/>
            </a:pPr>
            <a:r>
              <a:rPr lang="en-US"/>
              <a:t>It could be reprocessed, as you see in the diagram, which generates the high-level radioactive waste.  </a:t>
            </a:r>
          </a:p>
          <a:p>
            <a:pPr marL="171450" indent="-171450">
              <a:buFont typeface="Arial,Sans-Serif"/>
              <a:buChar char="•"/>
            </a:pPr>
            <a:endParaRPr lang="en-US"/>
          </a:p>
          <a:p>
            <a:pPr marL="171450" indent="-171450">
              <a:buFont typeface="Arial,Sans-Serif"/>
              <a:buChar char="•"/>
            </a:pPr>
            <a:r>
              <a:rPr lang="en-US"/>
              <a:t>In the past, the United States had reprocessed SF. Reprocessing, within this context, refers to the chemical process required to separate constituent elements from SF. After the extraction of uranium, as an example, or other nuclear material of interest, the resulting waste is considered high-level radioactive waste.  </a:t>
            </a:r>
          </a:p>
          <a:p>
            <a:pPr marL="171450" indent="-171450">
              <a:buFont typeface="Arial,Sans-Serif"/>
              <a:buChar char="•"/>
            </a:pPr>
            <a:r>
              <a:rPr lang="en-US"/>
              <a:t>The HLW that was generated due to the reprocessing of SF in this limited context, is sent to the tank waste and eventually separated, treated and you see there are fractions of the waste that are separated into HLW, low-level radioactive waste and transuranic waste. </a:t>
            </a:r>
          </a:p>
          <a:p>
            <a:pPr marL="171450" indent="-171450">
              <a:buFont typeface="Arial,Sans-Serif"/>
              <a:buChar char="•"/>
            </a:pPr>
            <a:r>
              <a:rPr lang="en-US"/>
              <a:t>After the HLW is treated, it is solidified and stored pending disposition.  </a:t>
            </a:r>
          </a:p>
          <a:p>
            <a:pPr marL="171450" indent="-171450">
              <a:buFont typeface="Arial,Sans-Serif"/>
              <a:buChar char="•"/>
            </a:pPr>
            <a:r>
              <a:rPr lang="en-US"/>
              <a:t>CAUTION ---- I’d like to highlight that there is plenty of HLW in the DOE complex that needs to be disposed of in a future repository. CAUTION </a:t>
            </a:r>
          </a:p>
          <a:p>
            <a:pPr marL="171450" indent="-171450">
              <a:buFont typeface="Arial"/>
              <a:buChar char="•"/>
            </a:pPr>
            <a:endParaRPr lang="en-US"/>
          </a:p>
          <a:p>
            <a:pPr marL="171450" indent="-171450">
              <a:buFont typeface="Arial"/>
              <a:buChar char="•"/>
            </a:pPr>
            <a:endParaRPr lang="en-US"/>
          </a:p>
          <a:p>
            <a:pPr marL="171450" indent="-171450">
              <a:buFont typeface="Arial,Sans-Serif"/>
              <a:buChar char="•"/>
            </a:pPr>
            <a:endParaRPr lang="en-US"/>
          </a:p>
        </p:txBody>
      </p:sp>
      <p:sp>
        <p:nvSpPr>
          <p:cNvPr id="4" name="Slide Number Placeholder 3">
            <a:extLst>
              <a:ext uri="{FF2B5EF4-FFF2-40B4-BE49-F238E27FC236}">
                <a16:creationId xmlns:a16="http://schemas.microsoft.com/office/drawing/2014/main" id="{2554B608-D3F9-6C70-5D88-2A068906360F}"/>
              </a:ext>
            </a:extLst>
          </p:cNvPr>
          <p:cNvSpPr>
            <a:spLocks noGrp="1"/>
          </p:cNvSpPr>
          <p:nvPr>
            <p:ph type="sldNum" sz="quarter" idx="5"/>
          </p:nvPr>
        </p:nvSpPr>
        <p:spPr/>
        <p:txBody>
          <a:bodyPr/>
          <a:lstStyle/>
          <a:p>
            <a:fld id="{8603D185-E258-4485-AC25-5F09E9C5533C}" type="slidenum">
              <a:rPr lang="en-US" smtClean="0"/>
              <a:t>10</a:t>
            </a:fld>
            <a:endParaRPr lang="en-US"/>
          </a:p>
        </p:txBody>
      </p:sp>
    </p:spTree>
    <p:extLst>
      <p:ext uri="{BB962C8B-B14F-4D97-AF65-F5344CB8AC3E}">
        <p14:creationId xmlns:p14="http://schemas.microsoft.com/office/powerpoint/2010/main" val="359378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FE924-729B-B720-A48A-C422288FF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75700-0742-4099-8269-ECA1B7D7A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A1435-7FDE-89C2-17EB-13589FE825A6}"/>
              </a:ext>
            </a:extLst>
          </p:cNvPr>
          <p:cNvSpPr>
            <a:spLocks noGrp="1"/>
          </p:cNvSpPr>
          <p:nvPr>
            <p:ph type="body" idx="1"/>
          </p:nvPr>
        </p:nvSpPr>
        <p:spPr/>
        <p:txBody>
          <a:bodyPr/>
          <a:lstStyle/>
          <a:p>
            <a:pPr marL="171450" indent="-171450">
              <a:buFont typeface="Arial,Sans-Serif"/>
              <a:buChar char="•"/>
            </a:pPr>
            <a:r>
              <a:rPr lang="en-US"/>
              <a:t>In line with the 8th Review Meeting, EM would like to address a current challenge. EM plays a critical role in ensuring that SF and HLW, is safely and securely managed. Although, currently, there is no disposal pathway for SF and HLW, all wastes for disposal must meet as-yet-to-be-issued repository acceptance criteria. Thus, EM works closely with the National Laboratories, various stakeholders, and other partners to ensure that the inventory of SF and HLW will ultimately be accepted for disposal in a geologic repository. But achieving this goal requires coordinated effort, ongoing innovation, and strict adherence to regulatory guidelines.  </a:t>
            </a:r>
          </a:p>
          <a:p>
            <a:endParaRPr lang="en-US"/>
          </a:p>
          <a:p>
            <a:pPr marL="171450" indent="-171450">
              <a:buFont typeface="Arial,Sans-Serif"/>
              <a:buChar char="•"/>
            </a:pPr>
            <a:r>
              <a:rPr lang="en-US"/>
              <a:t>One of the most significant actions we have made to resolve this challenge is the Road-Ready Demonstration Project. This project is a part of EM’s commitment to develop and refine the conditioning and packaging technologies needed for the safe transport, storage, and disposal of SF. By improving these technologies, we are not just ensuring that SF can be stored securely, but that it meets all regulatory requirements for transportation packaging and repository safety.  </a:t>
            </a:r>
          </a:p>
          <a:p>
            <a:endParaRPr lang="en-US"/>
          </a:p>
          <a:p>
            <a:pPr marL="171450" indent="-171450">
              <a:buFont typeface="Arial,Sans-Serif"/>
              <a:buChar char="•"/>
            </a:pPr>
            <a:r>
              <a:rPr lang="en-US"/>
              <a:t>Currently, SF is stored at various EM sites in both wet and dry storage facilities while awaiting a permanent solution, such as a geologic repository. Until that repository becomes available, EM continues to prioritize the safety and security of this material. We are actively working on storing EM’s SF in dry storage facilities, which offer a more long-term solution. Additionally, we are studying the effects of long-term dry storage to ensure that the storage methods we employ today will remain effective for the future. </a:t>
            </a:r>
          </a:p>
          <a:p>
            <a:endParaRPr lang="en-US"/>
          </a:p>
          <a:p>
            <a:pPr marL="171450" indent="-171450">
              <a:buFont typeface="Arial,Sans-Serif"/>
              <a:buChar char="•"/>
            </a:pPr>
            <a:r>
              <a:rPr lang="en-US"/>
              <a:t>Addressing the overarching of safe and responsible management of aging waste tanks. EM has prioritized waste retrieval and treatment from these tanks. The expectation is to permanently close them in a way that poses minimal risk to human health or the environment. This requires careful planning, the latest technology, and oversight. </a:t>
            </a:r>
          </a:p>
          <a:p>
            <a:endParaRPr lang="en-US"/>
          </a:p>
          <a:p>
            <a:pPr marL="171450" indent="-171450">
              <a:buFont typeface="Arial,Sans-Serif"/>
              <a:buChar char="•"/>
            </a:pPr>
            <a:r>
              <a:rPr lang="en-US"/>
              <a:t>Accepting the monumental challenge of managing high-level waste and spent fuel, EM faces the task using the tools of collaboration, innovation, and strict adherence to regulatory standards. CAUTION Top of mind for EM is protecting both our environment and the public first, and preparing the waste for ultimate disposal at a future geological repository second. CAUTION</a:t>
            </a:r>
          </a:p>
          <a:p>
            <a:pPr marL="171450" indent="-171450">
              <a:buFont typeface="Arial,Sans-Serif"/>
              <a:buChar char="•"/>
            </a:pPr>
            <a:endParaRPr lang="en-US"/>
          </a:p>
          <a:p>
            <a:pPr marL="171450" indent="-171450">
              <a:buFont typeface="Arial"/>
              <a:buChar char="•"/>
            </a:pPr>
            <a:endParaRPr lang="en-US"/>
          </a:p>
          <a:p>
            <a:pPr marL="171450" indent="-171450">
              <a:buFont typeface="Arial"/>
              <a:buChar char="•"/>
            </a:pPr>
            <a:endParaRPr lang="en-US"/>
          </a:p>
          <a:p>
            <a:pPr marL="171450" indent="-171450">
              <a:buFont typeface="Arial,Sans-Serif"/>
              <a:buChar char="•"/>
            </a:pPr>
            <a:endParaRPr lang="en-US"/>
          </a:p>
        </p:txBody>
      </p:sp>
      <p:sp>
        <p:nvSpPr>
          <p:cNvPr id="4" name="Slide Number Placeholder 3">
            <a:extLst>
              <a:ext uri="{FF2B5EF4-FFF2-40B4-BE49-F238E27FC236}">
                <a16:creationId xmlns:a16="http://schemas.microsoft.com/office/drawing/2014/main" id="{198BF13C-9C5E-A9E9-0134-D2D668A12769}"/>
              </a:ext>
            </a:extLst>
          </p:cNvPr>
          <p:cNvSpPr>
            <a:spLocks noGrp="1"/>
          </p:cNvSpPr>
          <p:nvPr>
            <p:ph type="sldNum" sz="quarter" idx="5"/>
          </p:nvPr>
        </p:nvSpPr>
        <p:spPr/>
        <p:txBody>
          <a:bodyPr/>
          <a:lstStyle/>
          <a:p>
            <a:fld id="{8603D185-E258-4485-AC25-5F09E9C5533C}" type="slidenum">
              <a:rPr lang="en-US" smtClean="0"/>
              <a:t>11</a:t>
            </a:fld>
            <a:endParaRPr lang="en-US"/>
          </a:p>
        </p:txBody>
      </p:sp>
    </p:spTree>
    <p:extLst>
      <p:ext uri="{BB962C8B-B14F-4D97-AF65-F5344CB8AC3E}">
        <p14:creationId xmlns:p14="http://schemas.microsoft.com/office/powerpoint/2010/main" val="277306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7592B-E750-1ECF-BB8E-34A3D4DCE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68B19-6DEC-0B6E-E221-6F262A027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75F7D-9E20-0E9B-6F08-E0B2E0838D00}"/>
              </a:ext>
            </a:extLst>
          </p:cNvPr>
          <p:cNvSpPr>
            <a:spLocks noGrp="1"/>
          </p:cNvSpPr>
          <p:nvPr>
            <p:ph type="body" idx="1"/>
          </p:nvPr>
        </p:nvSpPr>
        <p:spPr/>
        <p:txBody>
          <a:bodyPr/>
          <a:lstStyle/>
          <a:p>
            <a:pPr marL="171450" indent="-171450">
              <a:buFont typeface="Arial"/>
              <a:buChar char="•"/>
            </a:pPr>
            <a:r>
              <a:rPr lang="en-US"/>
              <a:t>And finally, another site worth noting with a unique role in the EM mission is the Waste Isolation Pilot Plant (WIPP). WIPP is the United States’ only repository for the disposal of transuranic waste generated by atomic energy defense activities. WIPP is located 33 miles southeast of Carlsbad, New Mexico, in the Chihuahuan Desert, far from major population centers. Waste is disposed of in a set of panels located nearly one-half mile below the surface in a deep geologic salt bed formed 250 million years ago. The facility began operation in 1999. </a:t>
            </a:r>
          </a:p>
          <a:p>
            <a:endParaRPr lang="en-US"/>
          </a:p>
          <a:p>
            <a:pPr marL="171450" indent="-171450">
              <a:buFont typeface="Arial,Sans-Serif"/>
              <a:buChar char="•"/>
            </a:pPr>
            <a:endParaRPr lang="en-US"/>
          </a:p>
          <a:p>
            <a:pPr marL="171450" indent="-171450">
              <a:buFont typeface="Arial"/>
              <a:buChar char="•"/>
            </a:pPr>
            <a:endParaRPr lang="en-US"/>
          </a:p>
          <a:p>
            <a:pPr marL="171450" indent="-171450">
              <a:buFont typeface="Arial"/>
              <a:buChar char="•"/>
            </a:pPr>
            <a:endParaRPr lang="en-US"/>
          </a:p>
          <a:p>
            <a:pPr marL="171450" indent="-171450">
              <a:buFont typeface="Arial,Sans-Serif"/>
              <a:buChar char="•"/>
            </a:pPr>
            <a:endParaRPr lang="en-US"/>
          </a:p>
        </p:txBody>
      </p:sp>
      <p:sp>
        <p:nvSpPr>
          <p:cNvPr id="4" name="Slide Number Placeholder 3">
            <a:extLst>
              <a:ext uri="{FF2B5EF4-FFF2-40B4-BE49-F238E27FC236}">
                <a16:creationId xmlns:a16="http://schemas.microsoft.com/office/drawing/2014/main" id="{72847451-EEAD-F13C-BAC1-A109248CD073}"/>
              </a:ext>
            </a:extLst>
          </p:cNvPr>
          <p:cNvSpPr>
            <a:spLocks noGrp="1"/>
          </p:cNvSpPr>
          <p:nvPr>
            <p:ph type="sldNum" sz="quarter" idx="5"/>
          </p:nvPr>
        </p:nvSpPr>
        <p:spPr/>
        <p:txBody>
          <a:bodyPr/>
          <a:lstStyle/>
          <a:p>
            <a:fld id="{8603D185-E258-4485-AC25-5F09E9C5533C}" type="slidenum">
              <a:rPr lang="en-US" smtClean="0"/>
              <a:t>12</a:t>
            </a:fld>
            <a:endParaRPr lang="en-US"/>
          </a:p>
        </p:txBody>
      </p:sp>
    </p:spTree>
    <p:extLst>
      <p:ext uri="{BB962C8B-B14F-4D97-AF65-F5344CB8AC3E}">
        <p14:creationId xmlns:p14="http://schemas.microsoft.com/office/powerpoint/2010/main" val="188206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35018-73CC-6970-725C-8C43A3C37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1E6D0-9153-E40D-9A3B-5153005C4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E9B8-CEB2-36E5-709E-06D7F1D72A50}"/>
              </a:ext>
            </a:extLst>
          </p:cNvPr>
          <p:cNvSpPr>
            <a:spLocks noGrp="1"/>
          </p:cNvSpPr>
          <p:nvPr>
            <p:ph type="body" idx="1"/>
          </p:nvPr>
        </p:nvSpPr>
        <p:spPr/>
        <p:txBody>
          <a:bodyPr/>
          <a:lstStyle/>
          <a:p>
            <a:pPr marL="171450" indent="-171450">
              <a:buFont typeface="Arial,Sans-Serif"/>
              <a:buChar char="•"/>
            </a:pPr>
            <a:r>
              <a:rPr lang="en-US"/>
              <a:t>In conclusion, when looking at the United States, EM is mindful that disposal is the final stage of waste.  Clean up is not final without disposal. DOE EM provides numerous pathways, options, and resources for disposal.  EM specifically assists the United States with finding a path for DOE cleanup sites to this final stage of cleanup.  Some of these sites are owned or operated by private companies, which are called Commercial Disposal. DOE sends some waste streams to these sites. DOE EM reviews its designated waste disposal facilities  for permitting, licensing and for transportation and surveillance. If the disposal facility should close or be subject to a complication DOE EM will be involved and respond. EM stands ready to continue this mission until the final site is clean and moves at the speed of safety. </a:t>
            </a:r>
          </a:p>
          <a:p>
            <a:pPr marL="171450" indent="-171450">
              <a:buFont typeface="Arial,Sans-Serif"/>
              <a:buChar char="•"/>
            </a:pPr>
            <a:endParaRPr lang="en-US"/>
          </a:p>
          <a:p>
            <a:pPr marL="171450" indent="-171450">
              <a:buFont typeface="Arial"/>
              <a:buChar char="•"/>
            </a:pPr>
            <a:endParaRPr lang="en-US"/>
          </a:p>
          <a:p>
            <a:pPr marL="171450" indent="-171450">
              <a:buFont typeface="Arial"/>
              <a:buChar char="•"/>
            </a:pPr>
            <a:endParaRPr lang="en-US"/>
          </a:p>
          <a:p>
            <a:pPr marL="171450" indent="-171450">
              <a:buFont typeface="Arial,Sans-Serif"/>
              <a:buChar char="•"/>
            </a:pPr>
            <a:endParaRPr lang="en-US"/>
          </a:p>
        </p:txBody>
      </p:sp>
      <p:sp>
        <p:nvSpPr>
          <p:cNvPr id="4" name="Slide Number Placeholder 3">
            <a:extLst>
              <a:ext uri="{FF2B5EF4-FFF2-40B4-BE49-F238E27FC236}">
                <a16:creationId xmlns:a16="http://schemas.microsoft.com/office/drawing/2014/main" id="{185CB376-AAE1-6205-2BA5-81CFE83DD6C4}"/>
              </a:ext>
            </a:extLst>
          </p:cNvPr>
          <p:cNvSpPr>
            <a:spLocks noGrp="1"/>
          </p:cNvSpPr>
          <p:nvPr>
            <p:ph type="sldNum" sz="quarter" idx="5"/>
          </p:nvPr>
        </p:nvSpPr>
        <p:spPr/>
        <p:txBody>
          <a:bodyPr/>
          <a:lstStyle/>
          <a:p>
            <a:fld id="{8603D185-E258-4485-AC25-5F09E9C5533C}" type="slidenum">
              <a:rPr lang="en-US" smtClean="0"/>
              <a:t>13</a:t>
            </a:fld>
            <a:endParaRPr lang="en-US"/>
          </a:p>
        </p:txBody>
      </p:sp>
    </p:spTree>
    <p:extLst>
      <p:ext uri="{BB962C8B-B14F-4D97-AF65-F5344CB8AC3E}">
        <p14:creationId xmlns:p14="http://schemas.microsoft.com/office/powerpoint/2010/main" val="256311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46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15</a:t>
            </a:fld>
            <a:endParaRPr lang="en-US" dirty="0"/>
          </a:p>
        </p:txBody>
      </p:sp>
    </p:spTree>
    <p:extLst>
      <p:ext uri="{BB962C8B-B14F-4D97-AF65-F5344CB8AC3E}">
        <p14:creationId xmlns:p14="http://schemas.microsoft.com/office/powerpoint/2010/main" val="143182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Interest: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National Security Council interest in GTCC disposal in response to POTUS National Security Memorandum 19 to Counter Weapons of Mass Destruction Terrorism and Advance Nuclear and Radioactive Material Security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sz="2000" dirty="0">
                <a:solidFill>
                  <a:schemeClr val="tx1"/>
                </a:solidFill>
              </a:rPr>
              <a:t>In April 2022 – NRC Commission approved the staff’s recommendation to:</a:t>
            </a:r>
          </a:p>
          <a:p>
            <a:pPr lvl="1"/>
            <a:r>
              <a:rPr lang="en-US" sz="2000" dirty="0">
                <a:solidFill>
                  <a:schemeClr val="tx1"/>
                </a:solidFill>
              </a:rPr>
              <a:t>issue new proposed rule that consolidates/integrates criteria for licensing the disposal of GTCC waste and 10 CFR Part 61, “Low-Level Radioactive Waste Disposal,” rulemaking activities, and </a:t>
            </a:r>
          </a:p>
          <a:p>
            <a:pPr lvl="1"/>
            <a:r>
              <a:rPr lang="en-US" sz="2000" dirty="0">
                <a:solidFill>
                  <a:schemeClr val="tx1"/>
                </a:solidFill>
              </a:rPr>
              <a:t>provide for Agreement State licensing of those GTCC waste streams that meet the regulatory requirements for near-surface disposal and do not present a hazard such that the NRC should retain disposal authority. </a:t>
            </a:r>
          </a:p>
          <a:p>
            <a:endParaRPr lang="en-US" sz="2000" dirty="0">
              <a:solidFill>
                <a:schemeClr val="tx1"/>
              </a:solidFill>
            </a:endParaRPr>
          </a:p>
          <a:p>
            <a:r>
              <a:rPr lang="en-US" sz="2000" dirty="0">
                <a:solidFill>
                  <a:schemeClr val="tx1"/>
                </a:solidFill>
              </a:rPr>
              <a:t>NRC Draft Regulatory Basis (July 2019):  </a:t>
            </a:r>
          </a:p>
          <a:p>
            <a:pPr marL="457200" lvl="1" indent="0">
              <a:buNone/>
            </a:pPr>
            <a:r>
              <a:rPr lang="en-US" sz="2000" dirty="0">
                <a:solidFill>
                  <a:schemeClr val="tx1"/>
                </a:solidFill>
              </a:rPr>
              <a:t>“…the NRC staff found that a majority of GTCC waste are both potentially suitable for near-surface disposal and could be regulated by an Agreement state.”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16</a:t>
            </a:fld>
            <a:endParaRPr lang="en-US" dirty="0"/>
          </a:p>
        </p:txBody>
      </p:sp>
    </p:spTree>
    <p:extLst>
      <p:ext uri="{BB962C8B-B14F-4D97-AF65-F5344CB8AC3E}">
        <p14:creationId xmlns:p14="http://schemas.microsoft.com/office/powerpoint/2010/main" val="361978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17</a:t>
            </a:fld>
            <a:endParaRPr lang="en-US" dirty="0"/>
          </a:p>
        </p:txBody>
      </p:sp>
    </p:spTree>
    <p:extLst>
      <p:ext uri="{BB962C8B-B14F-4D97-AF65-F5344CB8AC3E}">
        <p14:creationId xmlns:p14="http://schemas.microsoft.com/office/powerpoint/2010/main" val="424457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Font typeface="+mj-lt"/>
              <a:buNone/>
              <a:defRPr/>
            </a:pPr>
            <a:r>
              <a:rPr lang="en-US" sz="1200" dirty="0">
                <a:ea typeface="Times New Roman" panose="02020603050405020304" pitchFamily="18" charset="0"/>
              </a:rPr>
              <a:t>Jonathan Kang notes:</a:t>
            </a:r>
          </a:p>
          <a:p>
            <a:pPr marL="342900" indent="-342900" algn="l">
              <a:buFont typeface="Arial" panose="020B0604020202020204" pitchFamily="34" charset="0"/>
              <a:buChar char="•"/>
            </a:pPr>
            <a:r>
              <a:rPr lang="en-US" sz="1200" dirty="0"/>
              <a:t>As discussed earlier, DOE relies on use of strategic partnership between onsite capabilities, NNSS, and commercial facilities to manage its waste.</a:t>
            </a:r>
          </a:p>
          <a:p>
            <a:pPr marL="342900" indent="-342900" algn="l">
              <a:buFont typeface="Arial" panose="020B0604020202020204" pitchFamily="34" charset="0"/>
              <a:buChar char="•"/>
            </a:pPr>
            <a:r>
              <a:rPr lang="en-US" sz="1200" dirty="0"/>
              <a:t>Historically speaking, most of DOE generated wastes are disposed on-site (80-90%) and remaining wastes at NNSS and commercial facilities (usually combined 10-20%). </a:t>
            </a:r>
          </a:p>
          <a:p>
            <a:pPr marL="342900" indent="-342900" algn="l">
              <a:buFont typeface="Arial" panose="020B0604020202020204" pitchFamily="34" charset="0"/>
              <a:buChar char="•"/>
            </a:pPr>
            <a:r>
              <a:rPr lang="en-US" sz="1200" dirty="0"/>
              <a:t>We believe this trend will continue in coming years. We don’t necessarily believe this was due to current 435.1 policy and we also don’t expect “leveling the playing field” policy when and if implemented, will significantly change that. </a:t>
            </a:r>
          </a:p>
          <a:p>
            <a:pPr>
              <a:spcBef>
                <a:spcPts val="0"/>
              </a:spcBef>
              <a:spcAft>
                <a:spcPts val="0"/>
              </a:spcAft>
              <a:buFont typeface="+mj-lt"/>
              <a:buNone/>
              <a:defRPr/>
            </a:pPr>
            <a:endParaRPr lang="en-US" sz="1200" dirty="0">
              <a:ea typeface="Times New Roman" panose="02020603050405020304" pitchFamily="18" charset="0"/>
            </a:endParaRPr>
          </a:p>
          <a:p>
            <a:pPr marL="342900" indent="-342900">
              <a:spcBef>
                <a:spcPts val="0"/>
              </a:spcBef>
              <a:spcAft>
                <a:spcPts val="0"/>
              </a:spcAft>
              <a:buFont typeface="+mj-lt"/>
              <a:buAutoNum type="arabicPeriod"/>
              <a:defRPr/>
            </a:pPr>
            <a:r>
              <a:rPr lang="en-US" sz="1200" dirty="0">
                <a:ea typeface="Times New Roman" panose="02020603050405020304" pitchFamily="18" charset="0"/>
              </a:rPr>
              <a:t>In order to present the consistent methodology with prior year bar charts, NNSS generated waste disposed at NNSS is included in “Onsite” bar (vs. NNSS bar);</a:t>
            </a:r>
            <a:endParaRPr lang="en-US" sz="1200" dirty="0">
              <a:ea typeface="Calibri" panose="020F0502020204030204" pitchFamily="34" charset="0"/>
            </a:endParaRPr>
          </a:p>
          <a:p>
            <a:pPr marL="342900" indent="-342900">
              <a:spcBef>
                <a:spcPts val="0"/>
              </a:spcBef>
              <a:spcAft>
                <a:spcPts val="0"/>
              </a:spcAft>
              <a:buFont typeface="+mj-lt"/>
              <a:buAutoNum type="arabicPeriod"/>
              <a:defRPr/>
            </a:pPr>
            <a:r>
              <a:rPr lang="en-US" sz="1200" dirty="0">
                <a:ea typeface="Times New Roman" panose="02020603050405020304" pitchFamily="18" charset="0"/>
              </a:rPr>
              <a:t>Large onsite volume in FY22 is Ports D&amp;D waste (combination of X-326 demo and DUF6 related waste); </a:t>
            </a:r>
          </a:p>
          <a:p>
            <a:pPr marL="342900" indent="-342900">
              <a:spcBef>
                <a:spcPts val="0"/>
              </a:spcBef>
              <a:spcAft>
                <a:spcPts val="0"/>
              </a:spcAft>
              <a:buFont typeface="+mj-lt"/>
              <a:buAutoNum type="arabicPeriod"/>
              <a:defRPr/>
            </a:pPr>
            <a:endParaRPr lang="en-US" sz="1200" dirty="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21</a:t>
            </a:fld>
            <a:endParaRPr lang="en-US" dirty="0"/>
          </a:p>
        </p:txBody>
      </p:sp>
    </p:spTree>
    <p:extLst>
      <p:ext uri="{BB962C8B-B14F-4D97-AF65-F5344CB8AC3E}">
        <p14:creationId xmlns:p14="http://schemas.microsoft.com/office/powerpoint/2010/main" val="3585091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22</a:t>
            </a:fld>
            <a:endParaRPr lang="en-US" dirty="0"/>
          </a:p>
        </p:txBody>
      </p:sp>
    </p:spTree>
    <p:extLst>
      <p:ext uri="{BB962C8B-B14F-4D97-AF65-F5344CB8AC3E}">
        <p14:creationId xmlns:p14="http://schemas.microsoft.com/office/powerpoint/2010/main" val="130172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a:t>
            </a:fld>
            <a:endParaRPr lang="en-US" dirty="0"/>
          </a:p>
        </p:txBody>
      </p:sp>
    </p:spTree>
    <p:extLst>
      <p:ext uri="{BB962C8B-B14F-4D97-AF65-F5344CB8AC3E}">
        <p14:creationId xmlns:p14="http://schemas.microsoft.com/office/powerpoint/2010/main" val="29500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dirty="0"/>
              <a:t>The United States has entrusted EM with the largest environmental cleanup effort in the world – addressing the substantial environmental liability from decades of nuclear weapons production and nuclear energy research. </a:t>
            </a:r>
          </a:p>
          <a:p>
            <a:pPr marL="342900" indent="-342900">
              <a:buFont typeface="Arial,Sans-Serif"/>
              <a:buChar char="•"/>
            </a:pPr>
            <a:endParaRPr lang="en-US" dirty="0"/>
          </a:p>
          <a:p>
            <a:pPr marL="342900" indent="-342900">
              <a:buFont typeface="Arial,Sans-Serif"/>
              <a:buChar char="•"/>
            </a:pPr>
            <a:r>
              <a:rPr lang="en-US" dirty="0"/>
              <a:t>EM is transforming environmental liabilities into opportunities for new jobs and innovation, strong economies, affordable reliable American energy and national security. </a:t>
            </a:r>
          </a:p>
          <a:p>
            <a:endParaRPr lang="en-US" dirty="0"/>
          </a:p>
          <a:p>
            <a:pPr marL="342900" indent="-342900">
              <a:buFont typeface="Arial,Sans-Serif"/>
              <a:buChar char="•"/>
            </a:pPr>
            <a:r>
              <a:rPr lang="en-US" dirty="0"/>
              <a:t>EM utilizes the best of American industry to address the environmental legacy stemming from past national security and nuclear research programs. </a:t>
            </a:r>
          </a:p>
          <a:p>
            <a:endParaRPr lang="en-US" dirty="0"/>
          </a:p>
          <a:p>
            <a:pPr marL="342900" indent="-342900">
              <a:buFont typeface="Arial,Sans-Serif"/>
              <a:buChar char="•"/>
            </a:pPr>
            <a:r>
              <a:rPr lang="en-US" dirty="0"/>
              <a:t>EM delivers results in an efficient manner by driving innovation in environmental cleanup, focusing on priorities and reining in costs/schedules all without sacrificing safety or effectiveness.</a:t>
            </a:r>
          </a:p>
          <a:p>
            <a:pPr marL="342900" indent="-342900">
              <a:buFont typeface="Arial,Sans-Serif"/>
              <a:buChar char="•"/>
            </a:pPr>
            <a:endParaRPr lang="en-US" dirty="0"/>
          </a:p>
          <a:p>
            <a:pPr marL="342900" indent="-342900">
              <a:buFont typeface="Arial,Sans-Serif"/>
              <a:buChar char="•"/>
            </a:pPr>
            <a:r>
              <a:rPr lang="en-US" dirty="0"/>
              <a:t>The continuous success of the mission is dependent upon the people of EM. To that end, EM consists of a highly skilled workforce on the ground today and fosters a pipeline of talent to fill the good paying American jobs of tomorrow.</a:t>
            </a:r>
          </a:p>
          <a:p>
            <a:endParaRPr lang="en-US" dirty="0"/>
          </a:p>
          <a:p>
            <a:r>
              <a:rPr lang="en-US" dirty="0"/>
              <a:t>The following pictures show. </a:t>
            </a:r>
            <a:r>
              <a:rPr lang="en-US" b="1" dirty="0"/>
              <a:t>Photo Captions:</a:t>
            </a:r>
            <a:endParaRPr lang="en-US" dirty="0"/>
          </a:p>
          <a:p>
            <a:endParaRPr lang="en-US" dirty="0"/>
          </a:p>
          <a:p>
            <a:pPr marL="171450" indent="-171450">
              <a:buFont typeface="Arial,Sans-Serif"/>
              <a:buChar char="•"/>
            </a:pPr>
            <a:r>
              <a:rPr lang="en-US" dirty="0"/>
              <a:t>Moving waste that has been retried from burial grounds and placed in new drums for transport to above ground storage until it is disposed of at a compliant landfill or WIPP.</a:t>
            </a:r>
          </a:p>
          <a:p>
            <a:pPr marL="171450" indent="-171450">
              <a:buFont typeface="Arial,Sans-Serif"/>
              <a:buChar char="•"/>
            </a:pPr>
            <a:r>
              <a:rPr lang="en-US" dirty="0"/>
              <a:t>Tank waste at ORP</a:t>
            </a:r>
          </a:p>
          <a:p>
            <a:pPr marL="171450" indent="-171450">
              <a:buFont typeface="Arial,Sans-Serif"/>
              <a:buChar char="•"/>
            </a:pPr>
            <a:r>
              <a:rPr lang="en-US" dirty="0"/>
              <a:t>Hanford Plutonium Finishing Plant – a worker holds a plutonium button, which the size of a hockey puck during Cold War operations</a:t>
            </a:r>
          </a:p>
          <a:p>
            <a:pPr marL="171450" indent="-171450">
              <a:buFont typeface="Arial,Sans-Serif"/>
              <a:buChar char="•"/>
            </a:pPr>
            <a:r>
              <a:rPr lang="en-US" dirty="0"/>
              <a:t>K- area at the Savannah River Site where plutonium is now stored</a:t>
            </a:r>
          </a:p>
          <a:p>
            <a:pPr marL="171450" indent="-171450">
              <a:buFont typeface="Arial,Sans-Serif"/>
              <a:buChar char="•"/>
            </a:pPr>
            <a:r>
              <a:rPr lang="en-US" dirty="0"/>
              <a:t>A chemical separation facility at Hanford</a:t>
            </a:r>
          </a:p>
          <a:p>
            <a:pPr marL="171450" indent="-171450">
              <a:buFont typeface="Arial,Sans-Serif"/>
              <a:buChar char="•"/>
            </a:pPr>
            <a:r>
              <a:rPr lang="en-US" dirty="0"/>
              <a:t>Hanford U plant – historical photo</a:t>
            </a:r>
          </a:p>
          <a:p>
            <a:pPr marL="247650" indent="-247650"/>
            <a:endParaRPr lang="en-US" dirty="0"/>
          </a:p>
          <a:p>
            <a:endParaRPr lang="en-US" b="1" dirty="0">
              <a:latin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03D185-E258-4485-AC25-5F09E9C5533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2978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05894-2364-EB05-C4DF-F11CCDC16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E73B8-6637-7239-27CB-597DF9CA6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F23D7-B5EB-A905-EF0A-1352392E88B0}"/>
              </a:ext>
            </a:extLst>
          </p:cNvPr>
          <p:cNvSpPr>
            <a:spLocks noGrp="1"/>
          </p:cNvSpPr>
          <p:nvPr>
            <p:ph type="body" idx="1"/>
          </p:nvPr>
        </p:nvSpPr>
        <p:spPr/>
        <p:txBody>
          <a:bodyPr/>
          <a:lstStyle/>
          <a:p>
            <a:pPr marL="171450" indent="-171450">
              <a:buFont typeface="Arial"/>
              <a:buChar char="•"/>
            </a:pPr>
            <a:r>
              <a:rPr lang="en-US" dirty="0"/>
              <a:t>EM follows refined directives specific to DOE radioactive wastes which includes LLW, MW, TRU, and HLW (which will be discussed further later.) The directive system relies on a tiered approach to treatment, storage and disposal.  </a:t>
            </a:r>
          </a:p>
          <a:p>
            <a:pPr marL="171450" indent="-171450">
              <a:buFont typeface="Arial"/>
              <a:buChar char="•"/>
            </a:pPr>
            <a:r>
              <a:rPr lang="en-US" dirty="0"/>
              <a:t>Some central concepts include:</a:t>
            </a:r>
          </a:p>
          <a:p>
            <a:pPr marL="171450" indent="-171450">
              <a:buFont typeface="Arial"/>
              <a:buChar char="•"/>
            </a:pPr>
            <a:r>
              <a:rPr lang="en-US" i="1" dirty="0"/>
              <a:t>the case of low-level waste,  disposed of at or near the site where the waste is generated, if practical, or at  another DOE facility. Only if DOE capabilities are not practical or cost effective,  then will DOE go outside of existing DOE facilities or resources. In essence, a core value of DOE is </a:t>
            </a:r>
            <a:endParaRPr lang="en-US" dirty="0"/>
          </a:p>
          <a:p>
            <a:pPr marL="171450" indent="-171450">
              <a:lnSpc>
                <a:spcPct val="90000"/>
              </a:lnSpc>
              <a:spcBef>
                <a:spcPts val="1000"/>
              </a:spcBef>
              <a:buFont typeface="Arial,Sans-Serif"/>
              <a:buChar char="•"/>
            </a:pPr>
            <a:r>
              <a:rPr lang="en-US" dirty="0"/>
              <a:t>Waste disposal is always fully protective of worker and public health and the environment and in compliance with applicable Federal, state, and local requirements, with necessary permit(s), license(s), and approval(s) for the specific waste.</a:t>
            </a:r>
          </a:p>
          <a:p>
            <a:pPr marL="171450" indent="-171450">
              <a:buFont typeface="Arial"/>
              <a:buChar char="•"/>
            </a:pPr>
            <a:endParaRPr lang="en-US" dirty="0"/>
          </a:p>
          <a:p>
            <a:pPr marL="171450" indent="-171450">
              <a:buFont typeface="Arial"/>
              <a:buChar char="•"/>
            </a:pPr>
            <a:endParaRPr lang="en-US" dirty="0"/>
          </a:p>
          <a:p>
            <a:pPr marL="171450" indent="-171450">
              <a:buFont typeface="Arial"/>
              <a:buChar char="•"/>
            </a:pPr>
            <a:endParaRPr lang="en-US" dirty="0"/>
          </a:p>
          <a:p>
            <a:pPr marL="342900" indent="-342900">
              <a:buFont typeface="Arial,Sans-Serif"/>
              <a:buChar char="•"/>
            </a:pPr>
            <a:endParaRPr lang="en-US" dirty="0"/>
          </a:p>
          <a:p>
            <a:pPr marL="247650" indent="-247650"/>
            <a:endParaRPr lang="en-US" dirty="0"/>
          </a:p>
          <a:p>
            <a:endParaRPr lang="en-US" b="1" dirty="0">
              <a:latin typeface="Times New Roman"/>
              <a:cs typeface="Times New Roman"/>
            </a:endParaRPr>
          </a:p>
        </p:txBody>
      </p:sp>
      <p:sp>
        <p:nvSpPr>
          <p:cNvPr id="4" name="Slide Number Placeholder 3">
            <a:extLst>
              <a:ext uri="{FF2B5EF4-FFF2-40B4-BE49-F238E27FC236}">
                <a16:creationId xmlns:a16="http://schemas.microsoft.com/office/drawing/2014/main" id="{19FD7ABC-8E80-EAFB-35B9-C7E5794CD007}"/>
              </a:ext>
            </a:extLst>
          </p:cNvPr>
          <p:cNvSpPr>
            <a:spLocks noGrp="1"/>
          </p:cNvSpPr>
          <p:nvPr>
            <p:ph type="sldNum" sz="quarter" idx="5"/>
          </p:nvPr>
        </p:nvSpPr>
        <p:spPr/>
        <p:txBody>
          <a:bodyPr/>
          <a:lstStyle/>
          <a:p>
            <a:fld id="{8603D185-E258-4485-AC25-5F09E9C5533C}" type="slidenum">
              <a:rPr lang="en-US" smtClean="0"/>
              <a:t>4</a:t>
            </a:fld>
            <a:endParaRPr lang="en-US"/>
          </a:p>
        </p:txBody>
      </p:sp>
    </p:spTree>
    <p:extLst>
      <p:ext uri="{BB962C8B-B14F-4D97-AF65-F5344CB8AC3E}">
        <p14:creationId xmlns:p14="http://schemas.microsoft.com/office/powerpoint/2010/main" val="382529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AA8B0-E34E-8CAF-A21C-6E3BD6B27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A02D6-9E74-9607-07F0-6BAB5F268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BC8A6-A520-BEB7-81CB-0E72865FB488}"/>
              </a:ext>
            </a:extLst>
          </p:cNvPr>
          <p:cNvSpPr>
            <a:spLocks noGrp="1"/>
          </p:cNvSpPr>
          <p:nvPr>
            <p:ph type="body" idx="1"/>
          </p:nvPr>
        </p:nvSpPr>
        <p:spPr/>
        <p:txBody>
          <a:bodyPr/>
          <a:lstStyle/>
          <a:p>
            <a:pPr marL="171450" indent="-171450">
              <a:buFont typeface="Arial"/>
              <a:buChar char="•"/>
            </a:pPr>
            <a:r>
              <a:rPr lang="en-US"/>
              <a:t>The EM Mission has the following Five (5) elements shown in the above graphic with the following recent impressive numbers behind our clean up activities: </a:t>
            </a:r>
          </a:p>
          <a:p>
            <a:pPr marL="171450" indent="-171450">
              <a:buFont typeface="Arial"/>
              <a:buChar char="•"/>
            </a:pPr>
            <a:endParaRPr lang="en-US"/>
          </a:p>
          <a:p>
            <a:pPr marL="171450" indent="-171450">
              <a:buFont typeface="Arial,Sans-Serif"/>
              <a:buChar char="•"/>
            </a:pPr>
            <a:r>
              <a:rPr lang="en-US"/>
              <a:t>more than 90 million gallons of radioactive waste primarily resulting from the reprocessing of SNF stored in underground tanks at Hanford, and SRS and in above ground bin-sets at INL</a:t>
            </a:r>
          </a:p>
          <a:p>
            <a:pPr marL="171450" indent="-171450">
              <a:buFont typeface="Arial,Sans-Serif"/>
              <a:buChar char="•"/>
            </a:pPr>
            <a:r>
              <a:rPr lang="en-US"/>
              <a:t>More than 700,000 metric tons of depleted uranium</a:t>
            </a:r>
          </a:p>
          <a:p>
            <a:pPr marL="171450" indent="-171450">
              <a:buFont typeface="Arial,Sans-Serif"/>
              <a:buChar char="•"/>
            </a:pPr>
            <a:r>
              <a:rPr lang="en-US"/>
              <a:t>Remediating millions of cubic meters of contaminated soil</a:t>
            </a:r>
          </a:p>
          <a:p>
            <a:pPr marL="171450" indent="-171450">
              <a:buFont typeface="Arial,Sans-Serif"/>
              <a:buChar char="•"/>
            </a:pPr>
            <a:r>
              <a:rPr lang="en-US"/>
              <a:t>Treating billions of gallons of contaminated groundwater</a:t>
            </a:r>
          </a:p>
          <a:p>
            <a:pPr marL="171450" indent="-171450">
              <a:buFont typeface="Arial,Sans-Serif"/>
              <a:buChar char="•"/>
            </a:pPr>
            <a:r>
              <a:rPr lang="en-US"/>
              <a:t>Dispositioning more than 5,000 contaminated facilities</a:t>
            </a:r>
          </a:p>
        </p:txBody>
      </p:sp>
      <p:sp>
        <p:nvSpPr>
          <p:cNvPr id="4" name="Slide Number Placeholder 3">
            <a:extLst>
              <a:ext uri="{FF2B5EF4-FFF2-40B4-BE49-F238E27FC236}">
                <a16:creationId xmlns:a16="http://schemas.microsoft.com/office/drawing/2014/main" id="{6F88D8E0-9C15-4251-B619-75E6C25B63B3}"/>
              </a:ext>
            </a:extLst>
          </p:cNvPr>
          <p:cNvSpPr>
            <a:spLocks noGrp="1"/>
          </p:cNvSpPr>
          <p:nvPr>
            <p:ph type="sldNum" sz="quarter" idx="5"/>
          </p:nvPr>
        </p:nvSpPr>
        <p:spPr/>
        <p:txBody>
          <a:bodyPr/>
          <a:lstStyle/>
          <a:p>
            <a:fld id="{8603D185-E258-4485-AC25-5F09E9C5533C}" type="slidenum">
              <a:rPr lang="en-US" smtClean="0"/>
              <a:t>5</a:t>
            </a:fld>
            <a:endParaRPr lang="en-US"/>
          </a:p>
        </p:txBody>
      </p:sp>
    </p:spTree>
    <p:extLst>
      <p:ext uri="{BB962C8B-B14F-4D97-AF65-F5344CB8AC3E}">
        <p14:creationId xmlns:p14="http://schemas.microsoft.com/office/powerpoint/2010/main" val="249934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8CC2C-107C-A6BE-41CF-4637B7B0B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DB267-60E3-36A4-6AA5-2DD38E8D6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20A71-4707-D9FB-B950-32FC3ABBB616}"/>
              </a:ext>
            </a:extLst>
          </p:cNvPr>
          <p:cNvSpPr>
            <a:spLocks noGrp="1"/>
          </p:cNvSpPr>
          <p:nvPr>
            <p:ph type="body" idx="1"/>
          </p:nvPr>
        </p:nvSpPr>
        <p:spPr/>
        <p:txBody>
          <a:bodyPr/>
          <a:lstStyle/>
          <a:p>
            <a:pPr marL="171450" indent="-171450">
              <a:buFont typeface="Arial,Sans-Serif"/>
              <a:buChar char="•"/>
            </a:pPr>
            <a:r>
              <a:rPr lang="en-US"/>
              <a:t>One key area of good performance is our watchful eye on and upkeep on our strategic vision for environmental cleanup. This strategic vision keeps the entire of EM on a clear path to guide our planning and priorities for the next 10 years. It is now a fixture since 2020.</a:t>
            </a:r>
          </a:p>
          <a:p>
            <a:pPr marL="171450" indent="-171450">
              <a:buFont typeface="Arial,Sans-Serif"/>
              <a:buChar char="•"/>
            </a:pPr>
            <a:endParaRPr lang="en-US"/>
          </a:p>
          <a:p>
            <a:pPr marL="171450" indent="-171450">
              <a:buFont typeface="Arial,Sans-Serif"/>
              <a:buChar char="•"/>
            </a:pPr>
            <a:r>
              <a:rPr lang="en-US"/>
              <a:t>Along with the Annual Priorities and associated score card and the EM Program Plan, the EM strategic vision rounds out a trio of planning tools to guide EM in safely executing the mission, fulfilling cleanup obligations and making steady progress across the EM enterprise</a:t>
            </a:r>
          </a:p>
          <a:p>
            <a:pPr marL="171450" indent="-171450">
              <a:buFont typeface="Arial,Sans-Serif"/>
              <a:buChar char="•"/>
            </a:pPr>
            <a:endParaRPr lang="en-US"/>
          </a:p>
          <a:p>
            <a:pPr marL="171450" indent="-171450">
              <a:buFont typeface="Arial,Sans-Serif"/>
              <a:buChar char="•"/>
            </a:pPr>
            <a:r>
              <a:rPr lang="en-US"/>
              <a:t>Based on years of successful performance and progress, the strategic vision outline has been integral to EM’s significant achievements by centering and honing the entire organization’s tangible risk reduction, thereby reducing environmental liability. </a:t>
            </a:r>
          </a:p>
        </p:txBody>
      </p:sp>
      <p:sp>
        <p:nvSpPr>
          <p:cNvPr id="4" name="Slide Number Placeholder 3">
            <a:extLst>
              <a:ext uri="{FF2B5EF4-FFF2-40B4-BE49-F238E27FC236}">
                <a16:creationId xmlns:a16="http://schemas.microsoft.com/office/drawing/2014/main" id="{F9B226A4-CE0B-20CF-9A65-1A401D32DA58}"/>
              </a:ext>
            </a:extLst>
          </p:cNvPr>
          <p:cNvSpPr>
            <a:spLocks noGrp="1"/>
          </p:cNvSpPr>
          <p:nvPr>
            <p:ph type="sldNum" sz="quarter" idx="5"/>
          </p:nvPr>
        </p:nvSpPr>
        <p:spPr/>
        <p:txBody>
          <a:bodyPr/>
          <a:lstStyle/>
          <a:p>
            <a:fld id="{8603D185-E258-4485-AC25-5F09E9C5533C}" type="slidenum">
              <a:rPr lang="en-US" smtClean="0"/>
              <a:t>6</a:t>
            </a:fld>
            <a:endParaRPr lang="en-US"/>
          </a:p>
        </p:txBody>
      </p:sp>
    </p:spTree>
    <p:extLst>
      <p:ext uri="{BB962C8B-B14F-4D97-AF65-F5344CB8AC3E}">
        <p14:creationId xmlns:p14="http://schemas.microsoft.com/office/powerpoint/2010/main" val="121987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53E88-A423-1BB3-9561-3C2B52B0C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05E3D-5A42-397E-C2D3-069427A50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3B238-751E-340C-91FF-CEFE4AE3EF0C}"/>
              </a:ext>
            </a:extLst>
          </p:cNvPr>
          <p:cNvSpPr>
            <a:spLocks noGrp="1"/>
          </p:cNvSpPr>
          <p:nvPr>
            <p:ph type="body" idx="1"/>
          </p:nvPr>
        </p:nvSpPr>
        <p:spPr/>
        <p:txBody>
          <a:bodyPr/>
          <a:lstStyle/>
          <a:p>
            <a:pPr marL="171450" indent="-171450">
              <a:buFont typeface="Arial"/>
              <a:buChar char="•"/>
            </a:pPr>
            <a:r>
              <a:rPr lang="en-US"/>
              <a:t>Thus, in the last 35 years, since 1989, EM brims with pride that only 15 remain of the original 107 clean up sites remain. Specifically, 92 major nuclear weapons and nuclear research sites have been cleaned up. This accomplishment is unmatched and exceeds expectations.</a:t>
            </a:r>
          </a:p>
          <a:p>
            <a:pPr marL="171450" indent="-171450">
              <a:buFont typeface="Arial,Sans-Serif"/>
              <a:buChar char="•"/>
            </a:pPr>
            <a:endParaRPr lang="en-US"/>
          </a:p>
        </p:txBody>
      </p:sp>
      <p:sp>
        <p:nvSpPr>
          <p:cNvPr id="4" name="Slide Number Placeholder 3">
            <a:extLst>
              <a:ext uri="{FF2B5EF4-FFF2-40B4-BE49-F238E27FC236}">
                <a16:creationId xmlns:a16="http://schemas.microsoft.com/office/drawing/2014/main" id="{5FC90443-E6C3-D248-6E46-956CC8020EDC}"/>
              </a:ext>
            </a:extLst>
          </p:cNvPr>
          <p:cNvSpPr>
            <a:spLocks noGrp="1"/>
          </p:cNvSpPr>
          <p:nvPr>
            <p:ph type="sldNum" sz="quarter" idx="5"/>
          </p:nvPr>
        </p:nvSpPr>
        <p:spPr/>
        <p:txBody>
          <a:bodyPr/>
          <a:lstStyle/>
          <a:p>
            <a:fld id="{8603D185-E258-4485-AC25-5F09E9C5533C}" type="slidenum">
              <a:rPr lang="en-US" smtClean="0"/>
              <a:t>7</a:t>
            </a:fld>
            <a:endParaRPr lang="en-US"/>
          </a:p>
        </p:txBody>
      </p:sp>
    </p:spTree>
    <p:extLst>
      <p:ext uri="{BB962C8B-B14F-4D97-AF65-F5344CB8AC3E}">
        <p14:creationId xmlns:p14="http://schemas.microsoft.com/office/powerpoint/2010/main" val="271351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A8C90-9624-1F20-BB8C-4F6490E30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91CBD-AA0D-4937-8DB3-868816A34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F3FBE-4C8F-8D66-C479-1EE7872CCEE6}"/>
              </a:ext>
            </a:extLst>
          </p:cNvPr>
          <p:cNvSpPr>
            <a:spLocks noGrp="1"/>
          </p:cNvSpPr>
          <p:nvPr>
            <p:ph type="body" idx="1"/>
          </p:nvPr>
        </p:nvSpPr>
        <p:spPr/>
        <p:txBody>
          <a:bodyPr/>
          <a:lstStyle/>
          <a:p>
            <a:pPr marL="171450" indent="-171450">
              <a:buFont typeface="Arial,Sans-Serif"/>
              <a:buChar char="•"/>
            </a:pPr>
            <a:r>
              <a:rPr lang="en-US" dirty="0"/>
              <a:t>Another map for perspective is the EM Managed Spent Fuel and High Level Waste Inventor. This is a map showing locations of DOE-managed Spent Fuel (SF) and High-Level Waste (HLW) about which we will spend a moment on.</a:t>
            </a:r>
          </a:p>
          <a:p>
            <a:pPr marL="171450" indent="-171450">
              <a:buFont typeface="Arial,Sans-Serif"/>
              <a:buChar char="•"/>
            </a:pPr>
            <a:endParaRPr lang="en-US" dirty="0"/>
          </a:p>
          <a:p>
            <a:pPr marL="171450" indent="-171450">
              <a:buFont typeface="Arial,Sans-Serif"/>
              <a:buChar char="•"/>
            </a:pPr>
            <a:r>
              <a:rPr lang="en-US" b="1" dirty="0"/>
              <a:t>DOE Spent Fuel </a:t>
            </a:r>
            <a:r>
              <a:rPr lang="en-US" dirty="0"/>
              <a:t>From an EM perspective is different than presented by NE a moment ago. </a:t>
            </a:r>
          </a:p>
          <a:p>
            <a:pPr marL="171450" indent="-171450">
              <a:buFont typeface="Arial,Sans-Serif"/>
              <a:buChar char="•"/>
            </a:pPr>
            <a:endParaRPr lang="en-US" dirty="0"/>
          </a:p>
          <a:p>
            <a:endParaRPr lang="en-US" dirty="0"/>
          </a:p>
          <a:p>
            <a:r>
              <a:rPr lang="en-US" dirty="0"/>
              <a:t>As seen on this map, DOE managed SF is stored in various configurations at four primary sites: at the Savannah River Site, Hanford, the INL, and the Ft. St. Vrain nuclear power station in Colorado also managed by INL. </a:t>
            </a:r>
          </a:p>
          <a:p>
            <a:pPr>
              <a:buFont typeface="Arial,Sans-Serif"/>
              <a:buChar char="•"/>
            </a:pPr>
            <a:endParaRPr lang="en-US" dirty="0"/>
          </a:p>
          <a:p>
            <a:pPr marL="171450" indent="-171450">
              <a:buFont typeface="Arial,Sans-Serif"/>
              <a:buChar char="•"/>
            </a:pPr>
            <a:r>
              <a:rPr lang="en-US" dirty="0"/>
              <a:t>Unlike the Spent Fuel discussed in other sessions or by the DOE NE office, DOE–managed SF is stored or processed in DOE facilities and for which the office of EM has some responsibility. It excludes the majority of commercial SF. </a:t>
            </a:r>
            <a:br>
              <a:rPr lang="en-US" dirty="0"/>
            </a:br>
            <a:endParaRPr lang="en-US" dirty="0"/>
          </a:p>
          <a:p>
            <a:pPr marL="171450" indent="-171450">
              <a:buFont typeface="Arial,Sans-Serif"/>
              <a:buChar char="•"/>
            </a:pPr>
            <a:r>
              <a:rPr lang="en-US" dirty="0"/>
              <a:t> The total inventory of DOE-managed spent fuel (SF) is approximately 2450 Metric Tons. Just to provide a comparison, the United States has approximately 90,000 metric tones of SF from commercial nuclear power generation.  </a:t>
            </a:r>
          </a:p>
          <a:p>
            <a:pPr marL="171450" indent="-171450">
              <a:buFont typeface="Arial"/>
              <a:buChar char="•"/>
            </a:pPr>
            <a:endParaRPr lang="en-US" dirty="0"/>
          </a:p>
          <a:p>
            <a:pPr marL="171450" indent="-171450">
              <a:buFont typeface="Arial,Sans-Serif"/>
              <a:buChar char="•"/>
            </a:pPr>
            <a:r>
              <a:rPr lang="en-US" dirty="0"/>
              <a:t>DOE-managed SF is proportionally smaller yet still significantly more complex and challenging than its larger commercial counter part.</a:t>
            </a:r>
          </a:p>
          <a:p>
            <a:pPr marL="171450" indent="-171450">
              <a:buFont typeface="Arial,Sans-Serif"/>
              <a:buChar char="•"/>
            </a:pPr>
            <a:endParaRPr lang="en-US" dirty="0"/>
          </a:p>
          <a:p>
            <a:endParaRPr lang="en-US" b="1" dirty="0"/>
          </a:p>
          <a:p>
            <a:pPr>
              <a:buFont typeface="Arial,Sans-Serif"/>
            </a:pPr>
            <a:r>
              <a:rPr lang="en-US" b="1" dirty="0"/>
              <a:t>High Level Waste</a:t>
            </a:r>
            <a:endParaRPr lang="en-US" dirty="0"/>
          </a:p>
          <a:p>
            <a:pPr>
              <a:buFont typeface="Arial,Sans-Serif"/>
              <a:buChar char="•"/>
            </a:pPr>
            <a:endParaRPr lang="en-US" dirty="0"/>
          </a:p>
          <a:p>
            <a:pPr>
              <a:buFont typeface="Arial,Sans-Serif"/>
              <a:buChar char="•"/>
            </a:pPr>
            <a:r>
              <a:rPr lang="en-US" dirty="0"/>
              <a:t>  HLW was generated and is currently stored at three Department of Energy sites, Hanford, INL, and the SRS. </a:t>
            </a:r>
          </a:p>
          <a:p>
            <a:pPr marL="171450" indent="-171450">
              <a:buFont typeface="Arial,Sans-Serif"/>
              <a:buChar char="•"/>
            </a:pPr>
            <a:endParaRPr lang="en-US" dirty="0"/>
          </a:p>
          <a:p>
            <a:pPr marL="171450" indent="-171450">
              <a:buFont typeface="Arial"/>
              <a:buChar char="•"/>
            </a:pPr>
            <a:endParaRPr lang="en-US" dirty="0"/>
          </a:p>
          <a:p>
            <a:pPr marL="171450" indent="-171450">
              <a:buFont typeface="Arial,Sans-Serif"/>
              <a:buChar char="•"/>
            </a:pPr>
            <a:r>
              <a:rPr lang="en-US" dirty="0"/>
              <a:t>HLW is primarily stored in underground tanks. HLW that has been vitrified (solidified by mixing it with a combination of silica sand and other glass-forming chemicals, heating the mixture to very high temperatures until it melts, and pouring the molten material into stainless steel canisters where it cools to form a glass) is stored in canisters. </a:t>
            </a:r>
          </a:p>
          <a:p>
            <a:pPr marL="0" indent="0">
              <a:buFont typeface="Arial"/>
              <a:buNone/>
            </a:pPr>
            <a:endParaRPr lang="en-US" dirty="0"/>
          </a:p>
          <a:p>
            <a:pPr marL="171450" indent="-171450">
              <a:buFont typeface="Arial,Sans-Serif"/>
              <a:buChar char="•"/>
            </a:pPr>
            <a:r>
              <a:rPr lang="en-US" dirty="0"/>
              <a:t>The HLW generated at the Idaho National Laboratory was calcined, or converted from liquid to granular solids by evaporation and thermal decomposition at high temperatures .</a:t>
            </a:r>
          </a:p>
          <a:p>
            <a:pPr marL="171450" indent="-171450">
              <a:buFont typeface="Arial"/>
              <a:buChar char="•"/>
            </a:pPr>
            <a:endParaRPr lang="en-US" dirty="0"/>
          </a:p>
          <a:p>
            <a:pPr marL="171450" indent="-171450">
              <a:buFont typeface="Arial"/>
              <a:buChar char="•"/>
            </a:pPr>
            <a:endParaRPr lang="en-US" dirty="0"/>
          </a:p>
          <a:p>
            <a:pPr marL="171450" indent="-171450">
              <a:buFont typeface="Arial,Sans-Serif"/>
              <a:buChar char="•"/>
            </a:pPr>
            <a:endParaRPr lang="en-US" dirty="0"/>
          </a:p>
        </p:txBody>
      </p:sp>
      <p:sp>
        <p:nvSpPr>
          <p:cNvPr id="4" name="Slide Number Placeholder 3">
            <a:extLst>
              <a:ext uri="{FF2B5EF4-FFF2-40B4-BE49-F238E27FC236}">
                <a16:creationId xmlns:a16="http://schemas.microsoft.com/office/drawing/2014/main" id="{ABCDFB89-2E07-7E53-2600-032F1140682C}"/>
              </a:ext>
            </a:extLst>
          </p:cNvPr>
          <p:cNvSpPr>
            <a:spLocks noGrp="1"/>
          </p:cNvSpPr>
          <p:nvPr>
            <p:ph type="sldNum" sz="quarter" idx="5"/>
          </p:nvPr>
        </p:nvSpPr>
        <p:spPr/>
        <p:txBody>
          <a:bodyPr/>
          <a:lstStyle/>
          <a:p>
            <a:fld id="{8603D185-E258-4485-AC25-5F09E9C5533C}" type="slidenum">
              <a:rPr lang="en-US" smtClean="0"/>
              <a:t>8</a:t>
            </a:fld>
            <a:endParaRPr lang="en-US"/>
          </a:p>
        </p:txBody>
      </p:sp>
    </p:spTree>
    <p:extLst>
      <p:ext uri="{BB962C8B-B14F-4D97-AF65-F5344CB8AC3E}">
        <p14:creationId xmlns:p14="http://schemas.microsoft.com/office/powerpoint/2010/main" val="399563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A8C90-9624-1F20-BB8C-4F6490E30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91CBD-AA0D-4937-8DB3-868816A34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F3FBE-4C8F-8D66-C479-1EE7872CCEE6}"/>
              </a:ext>
            </a:extLst>
          </p:cNvPr>
          <p:cNvSpPr>
            <a:spLocks noGrp="1"/>
          </p:cNvSpPr>
          <p:nvPr>
            <p:ph type="body" idx="1"/>
          </p:nvPr>
        </p:nvSpPr>
        <p:spPr/>
        <p:txBody>
          <a:bodyPr/>
          <a:lstStyle/>
          <a:p>
            <a:pPr marL="171450" indent="-171450">
              <a:buFont typeface="Arial,Sans-Serif"/>
              <a:buChar char="•"/>
            </a:pPr>
            <a:r>
              <a:rPr lang="en-US" dirty="0"/>
              <a:t>Another map for perspective is the EM Managed Spent Fuel and High Level Waste Inventor. This is a map showing locations of DOE-managed Spent Fuel (SF) and High-Level Waste (HLW) about which we will spend a moment on.</a:t>
            </a:r>
          </a:p>
          <a:p>
            <a:pPr marL="171450" indent="-171450">
              <a:buFont typeface="Arial,Sans-Serif"/>
              <a:buChar char="•"/>
            </a:pPr>
            <a:endParaRPr lang="en-US" dirty="0"/>
          </a:p>
          <a:p>
            <a:pPr marL="171450" indent="-171450">
              <a:buFont typeface="Arial,Sans-Serif"/>
              <a:buChar char="•"/>
            </a:pPr>
            <a:r>
              <a:rPr lang="en-US" b="1" dirty="0"/>
              <a:t>DOE Spent Fuel </a:t>
            </a:r>
            <a:r>
              <a:rPr lang="en-US" dirty="0"/>
              <a:t>From an EM perspective is different than presented by NE a moment ago. </a:t>
            </a:r>
          </a:p>
          <a:p>
            <a:pPr marL="171450" indent="-171450">
              <a:buFont typeface="Arial,Sans-Serif"/>
              <a:buChar char="•"/>
            </a:pPr>
            <a:endParaRPr lang="en-US" dirty="0"/>
          </a:p>
          <a:p>
            <a:endParaRPr lang="en-US" dirty="0"/>
          </a:p>
          <a:p>
            <a:r>
              <a:rPr lang="en-US" dirty="0"/>
              <a:t>As seen on this map, DOE managed SF is stored in various configurations at four primary sites: at the Savannah River Site, Hanford, the INL, and the Ft. St. Vrain nuclear power station in Colorado also managed by INL. </a:t>
            </a:r>
          </a:p>
          <a:p>
            <a:pPr>
              <a:buFont typeface="Arial,Sans-Serif"/>
              <a:buChar char="•"/>
            </a:pPr>
            <a:endParaRPr lang="en-US" dirty="0"/>
          </a:p>
          <a:p>
            <a:pPr marL="171450" indent="-171450">
              <a:buFont typeface="Arial,Sans-Serif"/>
              <a:buChar char="•"/>
            </a:pPr>
            <a:r>
              <a:rPr lang="en-US" dirty="0"/>
              <a:t>Unlike the Spent Fuel discussed in other sessions or by the DOE NE office, DOE–managed SF is stored or processed in DOE facilities and for which the office of EM has some responsibility. It excludes the majority of commercial SF. </a:t>
            </a:r>
            <a:br>
              <a:rPr lang="en-US" dirty="0"/>
            </a:br>
            <a:endParaRPr lang="en-US" dirty="0"/>
          </a:p>
          <a:p>
            <a:pPr marL="171450" indent="-171450">
              <a:buFont typeface="Arial,Sans-Serif"/>
              <a:buChar char="•"/>
            </a:pPr>
            <a:r>
              <a:rPr lang="en-US" dirty="0"/>
              <a:t> The total inventory of DOE-managed spent fuel (SF) is approximately 2450 Metric Tons. Just to provide a comparison, the United States has approximately 90,000 metric tones of SF from commercial nuclear power generation.  </a:t>
            </a:r>
          </a:p>
          <a:p>
            <a:pPr marL="171450" indent="-171450">
              <a:buFont typeface="Arial"/>
              <a:buChar char="•"/>
            </a:pPr>
            <a:endParaRPr lang="en-US" dirty="0"/>
          </a:p>
          <a:p>
            <a:pPr marL="171450" indent="-171450">
              <a:buFont typeface="Arial,Sans-Serif"/>
              <a:buChar char="•"/>
            </a:pPr>
            <a:r>
              <a:rPr lang="en-US" dirty="0"/>
              <a:t>DOE-managed SF is proportionally smaller yet still significantly more complex and challenging than its larger commercial counter part.</a:t>
            </a:r>
          </a:p>
          <a:p>
            <a:pPr marL="171450" indent="-171450">
              <a:buFont typeface="Arial,Sans-Serif"/>
              <a:buChar char="•"/>
            </a:pPr>
            <a:endParaRPr lang="en-US" dirty="0"/>
          </a:p>
          <a:p>
            <a:endParaRPr lang="en-US" b="1" dirty="0"/>
          </a:p>
          <a:p>
            <a:pPr>
              <a:buFont typeface="Arial,Sans-Serif"/>
            </a:pPr>
            <a:r>
              <a:rPr lang="en-US" b="1" dirty="0"/>
              <a:t>High Level Waste</a:t>
            </a:r>
            <a:endParaRPr lang="en-US" dirty="0"/>
          </a:p>
          <a:p>
            <a:pPr>
              <a:buFont typeface="Arial,Sans-Serif"/>
              <a:buChar char="•"/>
            </a:pPr>
            <a:endParaRPr lang="en-US" dirty="0"/>
          </a:p>
          <a:p>
            <a:pPr>
              <a:buFont typeface="Arial,Sans-Serif"/>
              <a:buChar char="•"/>
            </a:pPr>
            <a:r>
              <a:rPr lang="en-US" dirty="0"/>
              <a:t>   HLW was generated and is currently stored at three Department of Energy sites, Hanford, INL, and the SRS. </a:t>
            </a:r>
          </a:p>
          <a:p>
            <a:pPr marL="171450" indent="-171450">
              <a:buFont typeface="Arial,Sans-Serif"/>
              <a:buChar char="•"/>
            </a:pPr>
            <a:endParaRPr lang="en-US" dirty="0"/>
          </a:p>
          <a:p>
            <a:pPr marL="171450" indent="-171450">
              <a:buFont typeface="Arial"/>
              <a:buChar char="•"/>
            </a:pPr>
            <a:endParaRPr lang="en-US" dirty="0"/>
          </a:p>
          <a:p>
            <a:pPr marL="171450" indent="-171450">
              <a:buFont typeface="Arial,Sans-Serif"/>
              <a:buChar char="•"/>
            </a:pPr>
            <a:r>
              <a:rPr lang="en-US" dirty="0"/>
              <a:t>HLW is primarily stored in underground tanks. HLW that has been vitrified (solidified by mixing it with a combination of silica sand and other glass-forming chemicals, heating the mixture to very high temperatures until it melts, and pouring the molten material into stainless steel canisters where it cools to form a glass) is stored in canisters. </a:t>
            </a:r>
          </a:p>
          <a:p>
            <a:pPr marL="171450" indent="-171450">
              <a:buFont typeface="Arial"/>
              <a:buChar char="•"/>
            </a:pPr>
            <a:endParaRPr lang="en-US" dirty="0"/>
          </a:p>
          <a:p>
            <a:pPr marL="171450" indent="-171450">
              <a:buFont typeface="Arial"/>
              <a:buChar char="•"/>
            </a:pPr>
            <a:r>
              <a:rPr lang="en-US" dirty="0"/>
              <a:t> </a:t>
            </a:r>
          </a:p>
          <a:p>
            <a:pPr marL="171450" indent="-171450">
              <a:buFont typeface="Arial,Sans-Serif"/>
              <a:buChar char="•"/>
            </a:pPr>
            <a:r>
              <a:rPr lang="en-US" dirty="0"/>
              <a:t>The HLW generated at the Idaho National Laboratory was calcined, or converted from liquid to granular solids by evaporation and thermal decomposition at high temperatures .</a:t>
            </a:r>
          </a:p>
          <a:p>
            <a:pPr marL="171450" indent="-171450">
              <a:buFont typeface="Arial"/>
              <a:buChar char="•"/>
            </a:pPr>
            <a:endParaRPr lang="en-US" dirty="0"/>
          </a:p>
          <a:p>
            <a:pPr marL="171450" indent="-171450">
              <a:buFont typeface="Arial"/>
              <a:buChar char="•"/>
            </a:pPr>
            <a:endParaRPr lang="en-US" dirty="0"/>
          </a:p>
          <a:p>
            <a:pPr marL="171450" indent="-171450">
              <a:buFont typeface="Arial,Sans-Serif"/>
              <a:buChar char="•"/>
            </a:pPr>
            <a:endParaRPr lang="en-US" dirty="0"/>
          </a:p>
        </p:txBody>
      </p:sp>
      <p:sp>
        <p:nvSpPr>
          <p:cNvPr id="4" name="Slide Number Placeholder 3">
            <a:extLst>
              <a:ext uri="{FF2B5EF4-FFF2-40B4-BE49-F238E27FC236}">
                <a16:creationId xmlns:a16="http://schemas.microsoft.com/office/drawing/2014/main" id="{ABCDFB89-2E07-7E53-2600-032F1140682C}"/>
              </a:ext>
            </a:extLst>
          </p:cNvPr>
          <p:cNvSpPr>
            <a:spLocks noGrp="1"/>
          </p:cNvSpPr>
          <p:nvPr>
            <p:ph type="sldNum" sz="quarter" idx="5"/>
          </p:nvPr>
        </p:nvSpPr>
        <p:spPr/>
        <p:txBody>
          <a:bodyPr/>
          <a:lstStyle/>
          <a:p>
            <a:fld id="{8603D185-E258-4485-AC25-5F09E9C5533C}" type="slidenum">
              <a:rPr lang="en-US" smtClean="0"/>
              <a:t>9</a:t>
            </a:fld>
            <a:endParaRPr lang="en-US"/>
          </a:p>
        </p:txBody>
      </p:sp>
    </p:spTree>
    <p:extLst>
      <p:ext uri="{BB962C8B-B14F-4D97-AF65-F5344CB8AC3E}">
        <p14:creationId xmlns:p14="http://schemas.microsoft.com/office/powerpoint/2010/main" val="114154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2841410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7123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540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C7E97753-7AE7-61CD-C28E-CC4B727FC36F}"/>
              </a:ext>
            </a:extLst>
          </p:cNvPr>
          <p:cNvSpPr>
            <a:spLocks noChangeShapeType="1"/>
          </p:cNvSpPr>
          <p:nvPr/>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Line 2">
            <a:extLst>
              <a:ext uri="{FF2B5EF4-FFF2-40B4-BE49-F238E27FC236}">
                <a16:creationId xmlns:a16="http://schemas.microsoft.com/office/drawing/2014/main" id="{ADD3603B-CE0D-5A82-2851-F47C38B2B77D}"/>
              </a:ext>
            </a:extLst>
          </p:cNvPr>
          <p:cNvSpPr>
            <a:spLocks noChangeShapeType="1"/>
          </p:cNvSpPr>
          <p:nvPr/>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14" name="Picture 13" descr="Logo&#10;&#10;AI-generated content may be incorrect.">
            <a:extLst>
              <a:ext uri="{FF2B5EF4-FFF2-40B4-BE49-F238E27FC236}">
                <a16:creationId xmlns:a16="http://schemas.microsoft.com/office/drawing/2014/main" id="{84D093E5-8B0D-CA3E-E3BB-99AD8422F1EF}"/>
              </a:ext>
            </a:extLst>
          </p:cNvPr>
          <p:cNvPicPr>
            <a:picLocks noChangeAspect="1"/>
          </p:cNvPicPr>
          <p:nvPr/>
        </p:nvPicPr>
        <p:blipFill>
          <a:blip r:embed="rId2"/>
          <a:stretch>
            <a:fillRect/>
          </a:stretch>
        </p:blipFill>
        <p:spPr>
          <a:xfrm>
            <a:off x="9204678" y="6019800"/>
            <a:ext cx="2834922" cy="1066800"/>
          </a:xfrm>
          <a:prstGeom prst="rect">
            <a:avLst/>
          </a:prstGeom>
        </p:spPr>
      </p:pic>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a:t>Click to edit Master title style</a:t>
            </a:r>
          </a:p>
        </p:txBody>
      </p:sp>
    </p:spTree>
    <p:extLst>
      <p:ext uri="{BB962C8B-B14F-4D97-AF65-F5344CB8AC3E}">
        <p14:creationId xmlns:p14="http://schemas.microsoft.com/office/powerpoint/2010/main" val="215770030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p:nvPicPr>
        <p:blipFill>
          <a:blip r:embed="rId2"/>
          <a:srcRect/>
          <a:stretch/>
        </p:blipFill>
        <p:spPr>
          <a:xfrm>
            <a:off x="9372600" y="5905827"/>
            <a:ext cx="2428194" cy="913745"/>
          </a:xfrm>
          <a:prstGeom prst="rect">
            <a:avLst/>
          </a:prstGeom>
        </p:spPr>
      </p:pic>
    </p:spTree>
    <p:extLst>
      <p:ext uri="{BB962C8B-B14F-4D97-AF65-F5344CB8AC3E}">
        <p14:creationId xmlns:p14="http://schemas.microsoft.com/office/powerpoint/2010/main" val="441693219"/>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ine 2">
            <a:extLst>
              <a:ext uri="{FF2B5EF4-FFF2-40B4-BE49-F238E27FC236}">
                <a16:creationId xmlns:a16="http://schemas.microsoft.com/office/drawing/2014/main" id="{C416BF7B-F06A-A578-776E-3959D80B7239}"/>
              </a:ext>
            </a:extLst>
          </p:cNvPr>
          <p:cNvSpPr>
            <a:spLocks noChangeShapeType="1"/>
          </p:cNvSpPr>
          <p:nvPr/>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Logo&#10;&#10;AI-generated content may be incorrect.">
            <a:extLst>
              <a:ext uri="{FF2B5EF4-FFF2-40B4-BE49-F238E27FC236}">
                <a16:creationId xmlns:a16="http://schemas.microsoft.com/office/drawing/2014/main" id="{4A32A62A-B62C-F6AC-0BAA-67E044C98ABF}"/>
              </a:ext>
            </a:extLst>
          </p:cNvPr>
          <p:cNvPicPr>
            <a:picLocks noChangeAspect="1"/>
          </p:cNvPicPr>
          <p:nvPr/>
        </p:nvPicPr>
        <p:blipFill>
          <a:blip r:embed="rId2"/>
          <a:stretch>
            <a:fillRect/>
          </a:stretch>
        </p:blipFill>
        <p:spPr>
          <a:xfrm>
            <a:off x="9204678" y="6019800"/>
            <a:ext cx="2834922" cy="1066800"/>
          </a:xfrm>
          <a:prstGeom prst="rect">
            <a:avLst/>
          </a:prstGeom>
        </p:spPr>
      </p:pic>
    </p:spTree>
    <p:extLst>
      <p:ext uri="{BB962C8B-B14F-4D97-AF65-F5344CB8AC3E}">
        <p14:creationId xmlns:p14="http://schemas.microsoft.com/office/powerpoint/2010/main" val="173403527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C7E97753-7AE7-61CD-C28E-CC4B727FC36F}"/>
              </a:ext>
            </a:extLst>
          </p:cNvPr>
          <p:cNvSpPr>
            <a:spLocks noChangeShapeType="1"/>
          </p:cNvSpPr>
          <p:nvPr/>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Line 2">
            <a:extLst>
              <a:ext uri="{FF2B5EF4-FFF2-40B4-BE49-F238E27FC236}">
                <a16:creationId xmlns:a16="http://schemas.microsoft.com/office/drawing/2014/main" id="{ADD3603B-CE0D-5A82-2851-F47C38B2B77D}"/>
              </a:ext>
            </a:extLst>
          </p:cNvPr>
          <p:cNvSpPr>
            <a:spLocks noChangeShapeType="1"/>
          </p:cNvSpPr>
          <p:nvPr/>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14" name="Picture 13" descr="Logo&#10;&#10;AI-generated content may be incorrect.">
            <a:extLst>
              <a:ext uri="{FF2B5EF4-FFF2-40B4-BE49-F238E27FC236}">
                <a16:creationId xmlns:a16="http://schemas.microsoft.com/office/drawing/2014/main" id="{84D093E5-8B0D-CA3E-E3BB-99AD8422F1EF}"/>
              </a:ext>
            </a:extLst>
          </p:cNvPr>
          <p:cNvPicPr>
            <a:picLocks noChangeAspect="1"/>
          </p:cNvPicPr>
          <p:nvPr/>
        </p:nvPicPr>
        <p:blipFill>
          <a:blip r:embed="rId2"/>
          <a:stretch>
            <a:fillRect/>
          </a:stretch>
        </p:blipFill>
        <p:spPr>
          <a:xfrm>
            <a:off x="9204678" y="6019800"/>
            <a:ext cx="2834922" cy="1066800"/>
          </a:xfrm>
          <a:prstGeom prst="rect">
            <a:avLst/>
          </a:prstGeom>
        </p:spPr>
      </p:pic>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a:t>Click to edit Master title style</a:t>
            </a:r>
          </a:p>
        </p:txBody>
      </p:sp>
    </p:spTree>
    <p:extLst>
      <p:ext uri="{BB962C8B-B14F-4D97-AF65-F5344CB8AC3E}">
        <p14:creationId xmlns:p14="http://schemas.microsoft.com/office/powerpoint/2010/main" val="37434322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a:extLst>
              <a:ext uri="{FF2B5EF4-FFF2-40B4-BE49-F238E27FC236}">
                <a16:creationId xmlns:a16="http://schemas.microsoft.com/office/drawing/2014/main" id="{9BB84424-0633-27DC-4907-DE6BFA015955}"/>
              </a:ext>
            </a:extLst>
          </p:cNvPr>
          <p:cNvPicPr>
            <a:picLocks noChangeAspect="1"/>
          </p:cNvPicPr>
          <p:nvPr/>
        </p:nvPicPr>
        <p:blipFill>
          <a:blip r:embed="rId2"/>
          <a:srcRect/>
          <a:stretch/>
        </p:blipFill>
        <p:spPr>
          <a:xfrm>
            <a:off x="9220200" y="6019800"/>
            <a:ext cx="2834922" cy="1066799"/>
          </a:xfrm>
          <a:prstGeom prst="rect">
            <a:avLst/>
          </a:prstGeom>
        </p:spPr>
      </p:pic>
      <p:sp>
        <p:nvSpPr>
          <p:cNvPr id="4" name="Line 2">
            <a:extLst>
              <a:ext uri="{FF2B5EF4-FFF2-40B4-BE49-F238E27FC236}">
                <a16:creationId xmlns:a16="http://schemas.microsoft.com/office/drawing/2014/main" id="{E5EC7BA6-D672-B8C9-9175-950211E07275}"/>
              </a:ext>
            </a:extLst>
          </p:cNvPr>
          <p:cNvSpPr>
            <a:spLocks noChangeShapeType="1"/>
          </p:cNvSpPr>
          <p:nvPr/>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spTree>
    <p:extLst>
      <p:ext uri="{BB962C8B-B14F-4D97-AF65-F5344CB8AC3E}">
        <p14:creationId xmlns:p14="http://schemas.microsoft.com/office/powerpoint/2010/main" val="2196486245"/>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2" name="Picture 1" descr="Text&#10;&#10;AI-generated content may be incorrect.">
            <a:extLst>
              <a:ext uri="{FF2B5EF4-FFF2-40B4-BE49-F238E27FC236}">
                <a16:creationId xmlns:a16="http://schemas.microsoft.com/office/drawing/2014/main" id="{B8BBB60C-10C0-3540-4CD4-A2A1937DFB7F}"/>
              </a:ext>
            </a:extLst>
          </p:cNvPr>
          <p:cNvPicPr>
            <a:picLocks noChangeAspect="1"/>
          </p:cNvPicPr>
          <p:nvPr/>
        </p:nvPicPr>
        <p:blipFill>
          <a:blip r:embed="rId2"/>
          <a:stretch>
            <a:fillRect/>
          </a:stretch>
        </p:blipFill>
        <p:spPr>
          <a:xfrm>
            <a:off x="2147989" y="1753075"/>
            <a:ext cx="7896022" cy="2971325"/>
          </a:xfrm>
          <a:prstGeom prst="rect">
            <a:avLst/>
          </a:prstGeom>
        </p:spPr>
      </p:pic>
    </p:spTree>
    <p:extLst>
      <p:ext uri="{BB962C8B-B14F-4D97-AF65-F5344CB8AC3E}">
        <p14:creationId xmlns:p14="http://schemas.microsoft.com/office/powerpoint/2010/main" val="77529759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040A8B-9E6A-D8A2-09AF-F2EC43AA8029}"/>
              </a:ext>
              <a:ext uri="{C183D7F6-B498-43B3-948B-1728B52AA6E4}">
                <adec:decorative xmlns:adec="http://schemas.microsoft.com/office/drawing/2017/decorative" val="1"/>
              </a:ext>
            </a:extLst>
          </p:cNvPr>
          <p:cNvPicPr>
            <a:picLocks noChangeAspect="1"/>
          </p:cNvPicPr>
          <p:nvPr userDrawn="1"/>
        </p:nvPicPr>
        <p:blipFill rotWithShape="1">
          <a:blip r:embed="rId2"/>
          <a:srcRect l="81144"/>
          <a:stretch/>
        </p:blipFill>
        <p:spPr>
          <a:xfrm>
            <a:off x="9893030" y="-1"/>
            <a:ext cx="2298970" cy="6858000"/>
          </a:xfrm>
          <a:prstGeom prst="rect">
            <a:avLst/>
          </a:prstGeom>
        </p:spPr>
      </p:pic>
      <p:sp>
        <p:nvSpPr>
          <p:cNvPr id="2" name="Title 1">
            <a:extLst>
              <a:ext uri="{FF2B5EF4-FFF2-40B4-BE49-F238E27FC236}">
                <a16:creationId xmlns:a16="http://schemas.microsoft.com/office/drawing/2014/main" id="{F2845365-82D2-BE3E-FB98-E2194F3ED839}"/>
              </a:ext>
            </a:extLst>
          </p:cNvPr>
          <p:cNvSpPr>
            <a:spLocks noGrp="1"/>
          </p:cNvSpPr>
          <p:nvPr>
            <p:ph type="title" hasCustomPrompt="1"/>
          </p:nvPr>
        </p:nvSpPr>
        <p:spPr>
          <a:xfrm>
            <a:off x="838200" y="747165"/>
            <a:ext cx="9513711" cy="538293"/>
          </a:xfrm>
        </p:spPr>
        <p:txBody>
          <a:bodyPr anchor="t" anchorCtr="0">
            <a:noAutofit/>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617F2CA-B85B-EA8C-C452-FFA4F3D71C31}"/>
              </a:ext>
            </a:extLst>
          </p:cNvPr>
          <p:cNvSpPr>
            <a:spLocks noGrp="1"/>
          </p:cNvSpPr>
          <p:nvPr>
            <p:ph idx="1" hasCustomPrompt="1"/>
          </p:nvPr>
        </p:nvSpPr>
        <p:spPr>
          <a:xfrm>
            <a:off x="838200" y="1650261"/>
            <a:ext cx="9492574" cy="4036556"/>
          </a:xfrm>
        </p:spPr>
        <p:txBody>
          <a:bodyPr>
            <a:noAutofit/>
          </a:bodyPr>
          <a:lstStyle>
            <a:lvl1pPr>
              <a:lnSpc>
                <a:spcPts val="2300"/>
              </a:lnSpc>
              <a:defRPr sz="1500" b="0">
                <a:solidFill>
                  <a:schemeClr val="tx1"/>
                </a:solidFill>
              </a:defRPr>
            </a:lvl1pPr>
            <a:lvl2pPr>
              <a:lnSpc>
                <a:spcPts val="2300"/>
              </a:lnSpc>
              <a:defRPr sz="1500" b="0">
                <a:solidFill>
                  <a:schemeClr val="tx1"/>
                </a:solidFill>
              </a:defRPr>
            </a:lvl2pPr>
            <a:lvl3pPr>
              <a:lnSpc>
                <a:spcPts val="2300"/>
              </a:lnSpc>
              <a:defRPr sz="1500" b="0">
                <a:solidFill>
                  <a:schemeClr val="tx1"/>
                </a:solidFill>
              </a:defRPr>
            </a:lvl3pPr>
            <a:lvl4pPr>
              <a:lnSpc>
                <a:spcPts val="2300"/>
              </a:lnSpc>
              <a:defRPr sz="1500" b="0">
                <a:solidFill>
                  <a:schemeClr val="tx1"/>
                </a:solidFill>
              </a:defRPr>
            </a:lvl4pPr>
            <a:lvl5pPr>
              <a:lnSpc>
                <a:spcPts val="2300"/>
              </a:lnSpc>
              <a:defRPr sz="1500" b="0">
                <a:solidFill>
                  <a:schemeClr val="tx1"/>
                </a:solidFill>
              </a:defRPr>
            </a:lvl5pPr>
          </a:lstStyle>
          <a:p>
            <a:pPr lvl="0"/>
            <a:r>
              <a:rPr lang="en-US"/>
              <a:t>Click to edit Master subhead style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ED5B1DE-85EF-5A4A-BD4F-260ABA4A8E51}"/>
              </a:ext>
            </a:extLst>
          </p:cNvPr>
          <p:cNvSpPr>
            <a:spLocks noGrp="1"/>
          </p:cNvSpPr>
          <p:nvPr>
            <p:ph type="sldNum" sz="quarter" idx="12"/>
          </p:nvPr>
        </p:nvSpPr>
        <p:spPr>
          <a:xfrm>
            <a:off x="10728007" y="6350753"/>
            <a:ext cx="719203" cy="195962"/>
          </a:xfrm>
        </p:spPr>
        <p:txBody>
          <a:bodyPr/>
          <a:lstStyle/>
          <a:p>
            <a:fld id="{BCB0D119-7A02-8E46-84C5-2C2227451327}" type="slidenum">
              <a:rPr lang="en-US" smtClean="0"/>
              <a:t>‹#›</a:t>
            </a:fld>
            <a:endParaRPr lang="en-US"/>
          </a:p>
        </p:txBody>
      </p:sp>
      <p:sp>
        <p:nvSpPr>
          <p:cNvPr id="10" name="Text Placeholder 9">
            <a:extLst>
              <a:ext uri="{FF2B5EF4-FFF2-40B4-BE49-F238E27FC236}">
                <a16:creationId xmlns:a16="http://schemas.microsoft.com/office/drawing/2014/main" id="{07EAA209-7EB8-BEE8-0B0C-419C71767EE3}"/>
              </a:ext>
            </a:extLst>
          </p:cNvPr>
          <p:cNvSpPr>
            <a:spLocks noGrp="1"/>
          </p:cNvSpPr>
          <p:nvPr>
            <p:ph type="body" sz="quarter" idx="13" hasCustomPrompt="1"/>
          </p:nvPr>
        </p:nvSpPr>
        <p:spPr>
          <a:xfrm>
            <a:off x="838200" y="438419"/>
            <a:ext cx="3220632" cy="261938"/>
          </a:xfrm>
        </p:spPr>
        <p:txBody>
          <a:bodyPr>
            <a:noAutofit/>
          </a:bodyPr>
          <a:lstStyle>
            <a:lvl1pPr>
              <a:defRPr sz="1200" b="0" cap="all" baseline="0">
                <a:solidFill>
                  <a:schemeClr val="tx2"/>
                </a:solidFill>
              </a:defRPr>
            </a:lvl1pPr>
          </a:lstStyle>
          <a:p>
            <a:pPr lvl="0"/>
            <a:r>
              <a:rPr lang="en-US"/>
              <a:t>CLICK TO EDIT SUBHEAD</a:t>
            </a:r>
          </a:p>
        </p:txBody>
      </p:sp>
      <p:pic>
        <p:nvPicPr>
          <p:cNvPr id="9" name="Picture 8" descr="Text&#10;&#10;Description automatically generated">
            <a:extLst>
              <a:ext uri="{FF2B5EF4-FFF2-40B4-BE49-F238E27FC236}">
                <a16:creationId xmlns:a16="http://schemas.microsoft.com/office/drawing/2014/main" id="{16E3557A-29B6-E7FB-DC9E-551E5711C4B1}"/>
              </a:ext>
            </a:extLst>
          </p:cNvPr>
          <p:cNvPicPr>
            <a:picLocks noChangeAspect="1"/>
          </p:cNvPicPr>
          <p:nvPr userDrawn="1"/>
        </p:nvPicPr>
        <p:blipFill>
          <a:blip r:embed="rId3"/>
          <a:stretch>
            <a:fillRect/>
          </a:stretch>
        </p:blipFill>
        <p:spPr>
          <a:xfrm>
            <a:off x="838200" y="6174310"/>
            <a:ext cx="3393989" cy="490541"/>
          </a:xfrm>
          <a:prstGeom prst="rect">
            <a:avLst/>
          </a:prstGeom>
        </p:spPr>
      </p:pic>
    </p:spTree>
    <p:extLst>
      <p:ext uri="{BB962C8B-B14F-4D97-AF65-F5344CB8AC3E}">
        <p14:creationId xmlns:p14="http://schemas.microsoft.com/office/powerpoint/2010/main" val="1631947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36279F9-A035-2544-83F5-042C0CABC9EB}"/>
              </a:ext>
            </a:extLst>
          </p:cNvPr>
          <p:cNvSpPr>
            <a:spLocks noGrp="1"/>
          </p:cNvSpPr>
          <p:nvPr>
            <p:ph idx="1" hasCustomPrompt="1"/>
          </p:nvPr>
        </p:nvSpPr>
        <p:spPr>
          <a:xfrm>
            <a:off x="838200" y="1650261"/>
            <a:ext cx="10324171" cy="4036556"/>
          </a:xfrm>
        </p:spPr>
        <p:txBody>
          <a:bodyPr>
            <a:noAutofit/>
          </a:bodyPr>
          <a:lstStyle>
            <a:lvl1pPr>
              <a:defRPr sz="1500" b="0">
                <a:solidFill>
                  <a:schemeClr val="tx1"/>
                </a:solidFill>
              </a:defRPr>
            </a:lvl1pPr>
            <a:lvl2pPr>
              <a:defRPr sz="1500" b="0">
                <a:solidFill>
                  <a:schemeClr val="tx1"/>
                </a:solidFill>
              </a:defRPr>
            </a:lvl2pPr>
            <a:lvl3pPr>
              <a:defRPr sz="1500" b="0">
                <a:solidFill>
                  <a:schemeClr val="tx1"/>
                </a:solidFill>
              </a:defRPr>
            </a:lvl3pPr>
            <a:lvl4pPr>
              <a:defRPr sz="1500" b="0">
                <a:solidFill>
                  <a:schemeClr val="tx1"/>
                </a:solidFill>
              </a:defRPr>
            </a:lvl4pPr>
            <a:lvl5pPr>
              <a:defRPr sz="1500" b="0">
                <a:solidFill>
                  <a:schemeClr val="tx1"/>
                </a:solidFill>
              </a:defRPr>
            </a:lvl5pPr>
          </a:lstStyle>
          <a:p>
            <a:pPr lvl="0"/>
            <a:r>
              <a:rPr lang="en-US"/>
              <a:t>Click to edit Master subhead style</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73CC167F-3B44-DDDF-5EC2-3815F4A9D5C4}"/>
              </a:ext>
            </a:extLst>
          </p:cNvPr>
          <p:cNvSpPr>
            <a:spLocks noGrp="1"/>
          </p:cNvSpPr>
          <p:nvPr>
            <p:ph type="body" sz="quarter" idx="13" hasCustomPrompt="1"/>
          </p:nvPr>
        </p:nvSpPr>
        <p:spPr>
          <a:xfrm>
            <a:off x="838201" y="438419"/>
            <a:ext cx="3220632" cy="261938"/>
          </a:xfrm>
        </p:spPr>
        <p:txBody>
          <a:bodyPr>
            <a:noAutofit/>
          </a:bodyPr>
          <a:lstStyle>
            <a:lvl1pPr>
              <a:defRPr sz="1200" b="0" cap="all" baseline="0">
                <a:solidFill>
                  <a:schemeClr val="tx2"/>
                </a:solidFill>
              </a:defRPr>
            </a:lvl1pPr>
          </a:lstStyle>
          <a:p>
            <a:pPr lvl="0"/>
            <a:r>
              <a:rPr lang="en-US"/>
              <a:t>CLICK TO EDIT SUBHEAD</a:t>
            </a:r>
          </a:p>
        </p:txBody>
      </p:sp>
      <p:sp>
        <p:nvSpPr>
          <p:cNvPr id="10" name="Title 1">
            <a:extLst>
              <a:ext uri="{FF2B5EF4-FFF2-40B4-BE49-F238E27FC236}">
                <a16:creationId xmlns:a16="http://schemas.microsoft.com/office/drawing/2014/main" id="{771F7AA2-0C5B-200F-DC62-BCF73536603C}"/>
              </a:ext>
            </a:extLst>
          </p:cNvPr>
          <p:cNvSpPr>
            <a:spLocks noGrp="1"/>
          </p:cNvSpPr>
          <p:nvPr>
            <p:ph type="title" hasCustomPrompt="1"/>
          </p:nvPr>
        </p:nvSpPr>
        <p:spPr>
          <a:xfrm>
            <a:off x="838201" y="747165"/>
            <a:ext cx="6815666" cy="538293"/>
          </a:xfrm>
        </p:spPr>
        <p:txBody>
          <a:bodyPr anchor="t" anchorCtr="0">
            <a:noAutofit/>
          </a:bodyPr>
          <a:lstStyle>
            <a:lvl1pPr>
              <a:defRPr cap="all" baseline="0">
                <a:solidFill>
                  <a:schemeClr val="accent1"/>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8738A0EB-B269-9B51-0987-312406347998}"/>
              </a:ext>
            </a:extLst>
          </p:cNvPr>
          <p:cNvSpPr>
            <a:spLocks noGrp="1"/>
          </p:cNvSpPr>
          <p:nvPr>
            <p:ph type="sldNum" sz="quarter" idx="12"/>
          </p:nvPr>
        </p:nvSpPr>
        <p:spPr>
          <a:xfrm>
            <a:off x="10728007" y="6350753"/>
            <a:ext cx="719203" cy="195962"/>
          </a:xfrm>
        </p:spPr>
        <p:txBody>
          <a:bodyPr/>
          <a:lstStyle>
            <a:lvl1pPr>
              <a:defRPr>
                <a:solidFill>
                  <a:schemeClr val="accent1"/>
                </a:solidFill>
              </a:defRPr>
            </a:lvl1pPr>
          </a:lstStyle>
          <a:p>
            <a:fld id="{BCB0D119-7A02-8E46-84C5-2C2227451327}" type="slidenum">
              <a:rPr lang="en-US" smtClean="0"/>
              <a:pPr/>
              <a:t>‹#›</a:t>
            </a:fld>
            <a:endParaRPr lang="en-US"/>
          </a:p>
        </p:txBody>
      </p:sp>
      <p:pic>
        <p:nvPicPr>
          <p:cNvPr id="2" name="Picture 1" descr="Text&#10;&#10;Description automatically generated">
            <a:extLst>
              <a:ext uri="{FF2B5EF4-FFF2-40B4-BE49-F238E27FC236}">
                <a16:creationId xmlns:a16="http://schemas.microsoft.com/office/drawing/2014/main" id="{0A895B31-B33B-7C30-74CE-ACEE7FE56658}"/>
              </a:ext>
            </a:extLst>
          </p:cNvPr>
          <p:cNvPicPr>
            <a:picLocks noChangeAspect="1"/>
          </p:cNvPicPr>
          <p:nvPr userDrawn="1"/>
        </p:nvPicPr>
        <p:blipFill>
          <a:blip r:embed="rId2"/>
          <a:stretch>
            <a:fillRect/>
          </a:stretch>
        </p:blipFill>
        <p:spPr>
          <a:xfrm>
            <a:off x="838200" y="6200841"/>
            <a:ext cx="3015797" cy="435880"/>
          </a:xfrm>
          <a:prstGeom prst="rect">
            <a:avLst/>
          </a:prstGeom>
        </p:spPr>
      </p:pic>
    </p:spTree>
    <p:extLst>
      <p:ext uri="{BB962C8B-B14F-4D97-AF65-F5344CB8AC3E}">
        <p14:creationId xmlns:p14="http://schemas.microsoft.com/office/powerpoint/2010/main" val="2751792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81727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34179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76790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68771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8852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745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300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4917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BCE21D-3B79-2D46-BF34-98F46C997FED}"/>
              </a:ext>
            </a:extLst>
          </p:cNvPr>
          <p:cNvSpPr/>
          <p:nvPr userDrawn="1"/>
        </p:nvSpPr>
        <p:spPr>
          <a:xfrm>
            <a:off x="0" y="1"/>
            <a:ext cx="12192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3C3C0A-CAC4-2546-8B51-4D0AB74CE73D}"/>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29061"/>
            <a:ext cx="10515600" cy="907259"/>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65380"/>
            <a:ext cx="10515600" cy="5011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758903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fld id="{BCB0D119-7A02-8E46-84C5-2C2227451327}" type="slidenum">
              <a:rPr lang="en-US" smtClean="0"/>
              <a:pPr/>
              <a:t>‹#›</a:t>
            </a:fld>
            <a:endParaRPr lang="en-US"/>
          </a:p>
        </p:txBody>
      </p:sp>
    </p:spTree>
    <p:extLst>
      <p:ext uri="{BB962C8B-B14F-4D97-AF65-F5344CB8AC3E}">
        <p14:creationId xmlns:p14="http://schemas.microsoft.com/office/powerpoint/2010/main" val="190275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www.energy.gov/EM"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ergy.gov/em/high-level-radioactive-waste-hlw-interpretation"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36E_CBBBB501.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2" Type="http://schemas.openxmlformats.org/officeDocument/2006/relationships/hyperlink" Target="https://gcc02.safelinks.protection.outlook.com/?url=https%3A%2F%2Femwims.org%2F&amp;data=05%7C01%7Camie.robinson%40em.doe.gov%7C20014084c36b4f0fea1308db2560538a%7C6b183ecc4b554ed5b3f87f64be1c4138%7C0%7C0%7C638144867863484865%7CUnknown%7CTWFpbGZsb3d8eyJWIjoiMC4wLjAwMDAiLCJQIjoiV2luMzIiLCJBTiI6Ik1haWwiLCJXVCI6Mn0%3D%7C3000%7C%7C%7C&amp;sdata=37HlUxF4sMv8w%2FeJvrHiC0UfUNtMjv7FVME1HDxfFn8%3D&amp;reserved=0"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378_B4FD0326.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B476EB_3721A3AB.xm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energy.gov/em/em-strategic-vision"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A68545-863D-A37B-29D8-57DE2EF14FFB}"/>
              </a:ext>
            </a:extLst>
          </p:cNvPr>
          <p:cNvSpPr>
            <a:spLocks noGrp="1"/>
          </p:cNvSpPr>
          <p:nvPr>
            <p:ph type="subTitle" idx="1"/>
          </p:nvPr>
        </p:nvSpPr>
        <p:spPr>
          <a:xfrm>
            <a:off x="1524000" y="3124211"/>
            <a:ext cx="9144000" cy="1536689"/>
          </a:xfrm>
        </p:spPr>
        <p:txBody>
          <a:bodyPr lIns="91440" tIns="45720" rIns="91440" bIns="45720" anchor="t"/>
          <a:lstStyle/>
          <a:p>
            <a:pPr algn="ctr"/>
            <a:r>
              <a:rPr lang="en-US" sz="1800" dirty="0"/>
              <a:t>Amie Robinson</a:t>
            </a:r>
          </a:p>
          <a:p>
            <a:r>
              <a:rPr lang="en-US" dirty="0"/>
              <a:t>Office of Waste Disposal</a:t>
            </a:r>
          </a:p>
          <a:p>
            <a:r>
              <a:rPr lang="en-US" dirty="0"/>
              <a:t>APRIL 2025</a:t>
            </a:r>
          </a:p>
          <a:p>
            <a:endParaRPr lang="en-US" dirty="0"/>
          </a:p>
        </p:txBody>
      </p:sp>
      <p:sp>
        <p:nvSpPr>
          <p:cNvPr id="8" name="Title 1">
            <a:extLst>
              <a:ext uri="{FF2B5EF4-FFF2-40B4-BE49-F238E27FC236}">
                <a16:creationId xmlns:a16="http://schemas.microsoft.com/office/drawing/2014/main" id="{A3CAB45B-0E47-9AD4-5CD2-A5E8585EA394}"/>
              </a:ext>
            </a:extLst>
          </p:cNvPr>
          <p:cNvSpPr>
            <a:spLocks noGrp="1"/>
          </p:cNvSpPr>
          <p:nvPr>
            <p:ph type="ctrTitle"/>
          </p:nvPr>
        </p:nvSpPr>
        <p:spPr>
          <a:xfrm>
            <a:off x="531394" y="673211"/>
            <a:ext cx="11129211" cy="1881579"/>
          </a:xfrm>
        </p:spPr>
        <p:txBody>
          <a:bodyPr>
            <a:noAutofit/>
          </a:bodyPr>
          <a:lstStyle/>
          <a:p>
            <a:pPr algn="ctr"/>
            <a:r>
              <a:rPr lang="en-US" altLang="en-US" sz="4000" dirty="0">
                <a:latin typeface="+mn-lt"/>
              </a:rPr>
              <a:t>DOE/EM Waste Management Update</a:t>
            </a:r>
            <a:br>
              <a:rPr lang="en-US" altLang="en-US" sz="4000" dirty="0">
                <a:latin typeface="+mn-lt"/>
              </a:rPr>
            </a:br>
            <a:r>
              <a:rPr lang="en-US" altLang="en-US" sz="4000" dirty="0">
                <a:latin typeface="+mn-lt"/>
              </a:rPr>
              <a:t>Low Level Radioactive Waste Forum</a:t>
            </a:r>
            <a:endParaRPr lang="en-US" sz="37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5675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9AEB7-0963-2E79-83C7-3921534786D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1AEEE19-F101-5910-49A5-5381A703613F}"/>
              </a:ext>
            </a:extLst>
          </p:cNvPr>
          <p:cNvSpPr>
            <a:spLocks noGrp="1"/>
          </p:cNvSpPr>
          <p:nvPr>
            <p:ph type="title"/>
          </p:nvPr>
        </p:nvSpPr>
        <p:spPr/>
        <p:txBody>
          <a:bodyPr lIns="0" tIns="0" rIns="0" bIns="0" anchor="t"/>
          <a:lstStyle/>
          <a:p>
            <a:r>
              <a:rPr lang="en-US" sz="2900">
                <a:latin typeface="Figtree Black"/>
                <a:ea typeface="ヒラギノ角ゴ Pro W3"/>
                <a:cs typeface="Times New Roman"/>
              </a:rPr>
              <a:t>Spent Fuel and High-Level Radioactive Waste</a:t>
            </a:r>
          </a:p>
          <a:p>
            <a:endParaRPr lang="en-US" sz="2900">
              <a:latin typeface="Figtree Black"/>
              <a:ea typeface="ヒラギノ角ゴ Pro W3"/>
              <a:cs typeface="Times New Roman"/>
            </a:endParaRPr>
          </a:p>
          <a:p>
            <a:endParaRPr lang="en-US" sz="2900">
              <a:latin typeface="Figtree Black"/>
              <a:ea typeface="ヒラギノ角ゴ Pro W3"/>
              <a:cs typeface="Times New Roman"/>
            </a:endParaRPr>
          </a:p>
          <a:p>
            <a:endParaRPr lang="en-US" sz="2900">
              <a:latin typeface="Figtree Black"/>
              <a:cs typeface="Times New Roman"/>
            </a:endParaRPr>
          </a:p>
          <a:p>
            <a:endParaRPr lang="en-US" sz="2900">
              <a:latin typeface="Figtree Black"/>
              <a:cs typeface="Arial"/>
            </a:endParaRPr>
          </a:p>
        </p:txBody>
      </p:sp>
      <p:pic>
        <p:nvPicPr>
          <p:cNvPr id="3" name="Content Placeholder 5">
            <a:extLst>
              <a:ext uri="{FF2B5EF4-FFF2-40B4-BE49-F238E27FC236}">
                <a16:creationId xmlns:a16="http://schemas.microsoft.com/office/drawing/2014/main" id="{B1BC1AAD-1FC8-D61C-5C74-D43F82A7DE9A}"/>
              </a:ext>
            </a:extLst>
          </p:cNvPr>
          <p:cNvPicPr>
            <a:picLocks noGrp="1" noChangeAspect="1"/>
          </p:cNvPicPr>
          <p:nvPr>
            <p:ph sz="quarter" idx="12"/>
          </p:nvPr>
        </p:nvPicPr>
        <p:blipFill>
          <a:blip r:embed="rId3"/>
          <a:stretch>
            <a:fillRect/>
          </a:stretch>
        </p:blipFill>
        <p:spPr>
          <a:xfrm>
            <a:off x="2322249" y="2170027"/>
            <a:ext cx="7547502" cy="3432345"/>
          </a:xfrm>
          <a:prstGeom prst="rect">
            <a:avLst/>
          </a:prstGeom>
        </p:spPr>
      </p:pic>
      <p:sp>
        <p:nvSpPr>
          <p:cNvPr id="5" name="Slide Number Placeholder 4">
            <a:extLst>
              <a:ext uri="{FF2B5EF4-FFF2-40B4-BE49-F238E27FC236}">
                <a16:creationId xmlns:a16="http://schemas.microsoft.com/office/drawing/2014/main" id="{535C4528-7B88-E4D6-79DB-526A6900D2E9}"/>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10</a:t>
            </a:fld>
            <a:endParaRPr lang="en-US"/>
          </a:p>
        </p:txBody>
      </p:sp>
    </p:spTree>
    <p:extLst>
      <p:ext uri="{BB962C8B-B14F-4D97-AF65-F5344CB8AC3E}">
        <p14:creationId xmlns:p14="http://schemas.microsoft.com/office/powerpoint/2010/main" val="3166771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2619-F23F-CDA1-8922-03EC16391C3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ACB09F5-59D3-36B7-CD8B-BDDA5E006D43}"/>
              </a:ext>
            </a:extLst>
          </p:cNvPr>
          <p:cNvSpPr>
            <a:spLocks noGrp="1"/>
          </p:cNvSpPr>
          <p:nvPr>
            <p:ph type="title"/>
          </p:nvPr>
        </p:nvSpPr>
        <p:spPr/>
        <p:txBody>
          <a:bodyPr lIns="0" tIns="0" rIns="0" bIns="0" anchor="t"/>
          <a:lstStyle/>
          <a:p>
            <a:r>
              <a:rPr lang="en-US" sz="2900" dirty="0">
                <a:latin typeface="Figtree Black"/>
                <a:ea typeface="ヒラギノ角ゴ Pro W3"/>
                <a:cs typeface="Times New Roman"/>
              </a:rPr>
              <a:t>SF and HLW Challenges</a:t>
            </a:r>
          </a:p>
          <a:p>
            <a:endParaRPr lang="en-US" sz="2900" dirty="0">
              <a:latin typeface="Figtree Black"/>
              <a:ea typeface="ヒラギノ角ゴ Pro W3"/>
              <a:cs typeface="Times New Roman"/>
            </a:endParaRPr>
          </a:p>
          <a:p>
            <a:endParaRPr lang="en-US" sz="2900" dirty="0">
              <a:latin typeface="Figtree Black"/>
              <a:ea typeface="ヒラギノ角ゴ Pro W3"/>
              <a:cs typeface="Times New Roman"/>
            </a:endParaRPr>
          </a:p>
          <a:p>
            <a:endParaRPr lang="en-US" sz="2900" dirty="0">
              <a:latin typeface="Figtree Black"/>
              <a:ea typeface="ヒラギノ角ゴ Pro W3"/>
              <a:cs typeface="Times New Roman"/>
            </a:endParaRPr>
          </a:p>
          <a:p>
            <a:endParaRPr lang="en-US" sz="2900" dirty="0">
              <a:latin typeface="Figtree Black"/>
              <a:cs typeface="Times New Roman"/>
            </a:endParaRPr>
          </a:p>
          <a:p>
            <a:endParaRPr lang="en-US" sz="2900" dirty="0">
              <a:latin typeface="Figtree Black"/>
              <a:cs typeface="Arial"/>
            </a:endParaRPr>
          </a:p>
        </p:txBody>
      </p:sp>
      <p:sp>
        <p:nvSpPr>
          <p:cNvPr id="5" name="Slide Number Placeholder 4">
            <a:extLst>
              <a:ext uri="{FF2B5EF4-FFF2-40B4-BE49-F238E27FC236}">
                <a16:creationId xmlns:a16="http://schemas.microsoft.com/office/drawing/2014/main" id="{27E1B651-88FD-D75E-ADE7-A541E31C3F17}"/>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11</a:t>
            </a:fld>
            <a:endParaRPr lang="en-US"/>
          </a:p>
        </p:txBody>
      </p:sp>
      <p:sp>
        <p:nvSpPr>
          <p:cNvPr id="7" name="Text Placeholder 4">
            <a:extLst>
              <a:ext uri="{FF2B5EF4-FFF2-40B4-BE49-F238E27FC236}">
                <a16:creationId xmlns:a16="http://schemas.microsoft.com/office/drawing/2014/main" id="{0AD272F3-5C94-35DF-3C1E-A740F7313C93}"/>
              </a:ext>
            </a:extLst>
          </p:cNvPr>
          <p:cNvSpPr txBox="1">
            <a:spLocks/>
          </p:cNvSpPr>
          <p:nvPr/>
        </p:nvSpPr>
        <p:spPr>
          <a:xfrm>
            <a:off x="255136" y="1577414"/>
            <a:ext cx="11783328" cy="454137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spcAft>
                <a:spcPts val="1000"/>
              </a:spcAft>
            </a:pPr>
            <a:r>
              <a:rPr lang="en-US" sz="2400" dirty="0">
                <a:solidFill>
                  <a:schemeClr val="accent1">
                    <a:lumMod val="75000"/>
                  </a:schemeClr>
                </a:solidFill>
                <a:latin typeface="Times New Roman"/>
                <a:cs typeface="Times New Roman"/>
              </a:rPr>
              <a:t>Currently, there’s no disposal pathway for SF and HLW. However, all wastes for disposal must meet as-yet-to-be-issued repository acceptance criteria. </a:t>
            </a:r>
            <a:endParaRPr lang="en-US" dirty="0">
              <a:solidFill>
                <a:schemeClr val="accent1">
                  <a:lumMod val="75000"/>
                </a:schemeClr>
              </a:solidFill>
              <a:latin typeface="Arial"/>
              <a:cs typeface="Arial"/>
            </a:endParaRPr>
          </a:p>
          <a:p>
            <a:pPr lvl="1">
              <a:lnSpc>
                <a:spcPct val="100000"/>
              </a:lnSpc>
              <a:spcBef>
                <a:spcPts val="200"/>
              </a:spcBef>
              <a:spcAft>
                <a:spcPts val="1000"/>
              </a:spcAft>
            </a:pPr>
            <a:r>
              <a:rPr lang="en-US" dirty="0">
                <a:solidFill>
                  <a:schemeClr val="accent1">
                    <a:lumMod val="75000"/>
                  </a:schemeClr>
                </a:solidFill>
                <a:latin typeface="Times New Roman"/>
                <a:cs typeface="Times New Roman"/>
              </a:rPr>
              <a:t>EM works closely with the Office of Nuclear Energy, National Laboratories, and other stakeholders to ensure the SF inventory will be accepted for disposal. </a:t>
            </a:r>
            <a:endParaRPr lang="en-US" dirty="0">
              <a:solidFill>
                <a:schemeClr val="accent1">
                  <a:lumMod val="75000"/>
                </a:schemeClr>
              </a:solidFill>
              <a:cs typeface="Arial"/>
            </a:endParaRPr>
          </a:p>
          <a:p>
            <a:pPr>
              <a:lnSpc>
                <a:spcPct val="100000"/>
              </a:lnSpc>
              <a:spcBef>
                <a:spcPts val="800"/>
              </a:spcBef>
              <a:spcAft>
                <a:spcPts val="1000"/>
              </a:spcAft>
            </a:pPr>
            <a:r>
              <a:rPr lang="en-US" sz="2400" dirty="0">
                <a:solidFill>
                  <a:schemeClr val="accent1">
                    <a:lumMod val="75000"/>
                  </a:schemeClr>
                </a:solidFill>
                <a:latin typeface="Times New Roman"/>
                <a:cs typeface="Times New Roman"/>
              </a:rPr>
              <a:t>EM continues to safely and securely store and manage the SF inventory in wet/dry storage facilities on-site until a geologic repository is available. </a:t>
            </a:r>
          </a:p>
          <a:p>
            <a:pPr>
              <a:lnSpc>
                <a:spcPct val="100000"/>
              </a:lnSpc>
              <a:spcBef>
                <a:spcPts val="800"/>
              </a:spcBef>
              <a:spcAft>
                <a:spcPts val="1000"/>
              </a:spcAft>
            </a:pPr>
            <a:r>
              <a:rPr lang="en-US" sz="2400" dirty="0">
                <a:solidFill>
                  <a:schemeClr val="accent1">
                    <a:lumMod val="75000"/>
                  </a:schemeClr>
                </a:solidFill>
                <a:latin typeface="Times New Roman"/>
                <a:cs typeface="Times New Roman"/>
              </a:rPr>
              <a:t>EM must safely manage aging waste tanks, retrieve waste from tanks/</a:t>
            </a:r>
            <a:r>
              <a:rPr lang="en-US" sz="2400" dirty="0" err="1">
                <a:solidFill>
                  <a:schemeClr val="accent1">
                    <a:lumMod val="75000"/>
                  </a:schemeClr>
                </a:solidFill>
                <a:latin typeface="Times New Roman"/>
                <a:cs typeface="Times New Roman"/>
              </a:rPr>
              <a:t>binsets</a:t>
            </a:r>
            <a:r>
              <a:rPr lang="en-US" sz="2400" dirty="0">
                <a:solidFill>
                  <a:schemeClr val="accent1">
                    <a:lumMod val="75000"/>
                  </a:schemeClr>
                </a:solidFill>
                <a:latin typeface="Times New Roman"/>
                <a:cs typeface="Times New Roman"/>
              </a:rPr>
              <a:t>, and permanently close the tanks. </a:t>
            </a:r>
          </a:p>
          <a:p>
            <a:pPr>
              <a:lnSpc>
                <a:spcPct val="100000"/>
              </a:lnSpc>
              <a:spcBef>
                <a:spcPts val="800"/>
              </a:spcBef>
              <a:spcAft>
                <a:spcPts val="1000"/>
              </a:spcAft>
            </a:pPr>
            <a:r>
              <a:rPr lang="en-US" sz="2400" dirty="0">
                <a:solidFill>
                  <a:schemeClr val="accent1">
                    <a:lumMod val="75000"/>
                  </a:schemeClr>
                </a:solidFill>
                <a:latin typeface="Times New Roman"/>
                <a:cs typeface="Times New Roman"/>
              </a:rPr>
              <a:t>Most EM sites use internationally-recognized high-temperature vitrification technologies to treat HLW. </a:t>
            </a:r>
          </a:p>
          <a:p>
            <a:pPr marL="0" indent="0">
              <a:lnSpc>
                <a:spcPct val="100000"/>
              </a:lnSpc>
              <a:buNone/>
            </a:pP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pP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44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2824-1728-47DF-D9C7-1E917F8040E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F87C843-DD0B-3266-0BE7-414EA11D7CB3}"/>
              </a:ext>
            </a:extLst>
          </p:cNvPr>
          <p:cNvSpPr>
            <a:spLocks noGrp="1"/>
          </p:cNvSpPr>
          <p:nvPr>
            <p:ph type="title"/>
          </p:nvPr>
        </p:nvSpPr>
        <p:spPr/>
        <p:txBody>
          <a:bodyPr lIns="0" tIns="0" rIns="0" bIns="0" anchor="t"/>
          <a:lstStyle/>
          <a:p>
            <a:r>
              <a:rPr lang="en-US" sz="2900">
                <a:latin typeface="Figtree Black"/>
                <a:ea typeface="ヒラギノ角ゴ Pro W3"/>
                <a:cs typeface="Times New Roman"/>
              </a:rPr>
              <a:t>Waste Isolation Pilot Plant </a:t>
            </a:r>
          </a:p>
          <a:p>
            <a:endParaRPr lang="en-US" sz="2900">
              <a:latin typeface="Figtree Black"/>
              <a:ea typeface="ヒラギノ角ゴ Pro W3"/>
              <a:cs typeface="Times New Roman"/>
            </a:endParaRPr>
          </a:p>
          <a:p>
            <a:endParaRPr lang="en-US" sz="2900">
              <a:latin typeface="Figtree Black"/>
              <a:ea typeface="ヒラギノ角ゴ Pro W3"/>
              <a:cs typeface="Times New Roman"/>
            </a:endParaRPr>
          </a:p>
          <a:p>
            <a:endParaRPr lang="en-US" sz="2900">
              <a:latin typeface="Figtree Black"/>
              <a:ea typeface="ヒラギノ角ゴ Pro W3"/>
              <a:cs typeface="Times New Roman"/>
            </a:endParaRPr>
          </a:p>
          <a:p>
            <a:endParaRPr lang="en-US" sz="2900">
              <a:latin typeface="Figtree Black"/>
              <a:ea typeface="ヒラギノ角ゴ Pro W3"/>
              <a:cs typeface="Times New Roman"/>
            </a:endParaRPr>
          </a:p>
          <a:p>
            <a:endParaRPr lang="en-US" sz="2900">
              <a:latin typeface="Figtree Black"/>
              <a:cs typeface="Times New Roman"/>
            </a:endParaRPr>
          </a:p>
          <a:p>
            <a:endParaRPr lang="en-US" sz="2900">
              <a:latin typeface="Figtree Black"/>
              <a:cs typeface="Arial"/>
            </a:endParaRPr>
          </a:p>
        </p:txBody>
      </p:sp>
      <p:sp>
        <p:nvSpPr>
          <p:cNvPr id="5" name="Slide Number Placeholder 4">
            <a:extLst>
              <a:ext uri="{FF2B5EF4-FFF2-40B4-BE49-F238E27FC236}">
                <a16:creationId xmlns:a16="http://schemas.microsoft.com/office/drawing/2014/main" id="{BE39AD25-BF25-60D1-BB02-7B342FD4ADCF}"/>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12</a:t>
            </a:fld>
            <a:endParaRPr lang="en-US"/>
          </a:p>
        </p:txBody>
      </p:sp>
      <p:pic>
        <p:nvPicPr>
          <p:cNvPr id="3" name="Picture 2" descr="A picture containing engineering drawing&#10;&#10;Description automatically generated">
            <a:extLst>
              <a:ext uri="{FF2B5EF4-FFF2-40B4-BE49-F238E27FC236}">
                <a16:creationId xmlns:a16="http://schemas.microsoft.com/office/drawing/2014/main" id="{0102DB20-37A7-0AF3-B8FD-61453BBFA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457" y="1192643"/>
            <a:ext cx="5180068" cy="5012084"/>
          </a:xfrm>
          <a:prstGeom prst="rect">
            <a:avLst/>
          </a:prstGeom>
        </p:spPr>
      </p:pic>
      <p:sp>
        <p:nvSpPr>
          <p:cNvPr id="6" name="TextBox 5">
            <a:extLst>
              <a:ext uri="{FF2B5EF4-FFF2-40B4-BE49-F238E27FC236}">
                <a16:creationId xmlns:a16="http://schemas.microsoft.com/office/drawing/2014/main" id="{7F096D43-2C38-3134-520B-D6FB58FB9F09}"/>
              </a:ext>
            </a:extLst>
          </p:cNvPr>
          <p:cNvSpPr txBox="1"/>
          <p:nvPr/>
        </p:nvSpPr>
        <p:spPr>
          <a:xfrm>
            <a:off x="8628525" y="4529279"/>
            <a:ext cx="3505966" cy="1077218"/>
          </a:xfrm>
          <a:prstGeom prst="rect">
            <a:avLst/>
          </a:prstGeom>
          <a:solidFill>
            <a:schemeClr val="accent3">
              <a:lumMod val="20000"/>
              <a:lumOff val="80000"/>
            </a:schemeClr>
          </a:solidFill>
        </p:spPr>
        <p:txBody>
          <a:bodyPr wrap="square" rtlCol="0">
            <a:spAutoFit/>
          </a:bodyPr>
          <a:lstStyle/>
          <a:p>
            <a:pPr lvl="0">
              <a:defRPr/>
            </a:pPr>
            <a:r>
              <a:rPr lang="en-US" sz="1600">
                <a:solidFill>
                  <a:schemeClr val="tx2"/>
                </a:solidFill>
                <a:latin typeface="Times New Roman" panose="02020603050405020304" pitchFamily="18" charset="0"/>
                <a:cs typeface="Times New Roman" panose="02020603050405020304" pitchFamily="18" charset="0"/>
              </a:rPr>
              <a:t>Above: On the surface, workers safely unload incoming TRUPACT shipments</a:t>
            </a:r>
          </a:p>
          <a:p>
            <a:pPr lvl="0">
              <a:defRPr/>
            </a:pPr>
            <a:r>
              <a:rPr kumimoji="0" lang="en-US" sz="1600" i="0" u="none" strike="noStrike" kern="1200" cap="none" spc="0" normalizeH="0" baseline="0" noProof="0">
                <a:ln>
                  <a:noFill/>
                </a:ln>
                <a:solidFill>
                  <a:schemeClr val="tx2"/>
                </a:solidFill>
                <a:effectLst/>
                <a:uLnTx/>
                <a:uFillTx/>
                <a:latin typeface="Times New Roman" panose="02020603050405020304" pitchFamily="18" charset="0"/>
                <a:ea typeface="+mn-ea"/>
                <a:cs typeface="Times New Roman" panose="02020603050405020304" pitchFamily="18" charset="0"/>
              </a:rPr>
              <a:t>Below</a:t>
            </a:r>
            <a:r>
              <a:rPr lang="en-US" sz="1600">
                <a:solidFill>
                  <a:schemeClr val="tx2"/>
                </a:solidFill>
                <a:latin typeface="Times New Roman" panose="02020603050405020304" pitchFamily="18" charset="0"/>
                <a:cs typeface="Times New Roman" panose="02020603050405020304" pitchFamily="18" charset="0"/>
              </a:rPr>
              <a:t>: In the underground, workers emplace waste drums in mined rooms</a:t>
            </a:r>
            <a:endParaRPr kumimoji="0" lang="en-US" sz="1600" i="0" u="none" strike="noStrike" kern="1200" cap="none" spc="0" normalizeH="0" baseline="0" noProof="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09414EF-E2EB-518B-7EA8-AB147C493B4A}"/>
              </a:ext>
            </a:extLst>
          </p:cNvPr>
          <p:cNvCxnSpPr>
            <a:cxnSpLocks/>
          </p:cNvCxnSpPr>
          <p:nvPr/>
        </p:nvCxnSpPr>
        <p:spPr>
          <a:xfrm>
            <a:off x="6172810" y="1886212"/>
            <a:ext cx="1555961" cy="7259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EE790FF-F8BE-5B0E-F081-7DCED1F8A923}"/>
              </a:ext>
            </a:extLst>
          </p:cNvPr>
          <p:cNvSpPr/>
          <p:nvPr/>
        </p:nvSpPr>
        <p:spPr>
          <a:xfrm>
            <a:off x="6136789" y="1850191"/>
            <a:ext cx="74428" cy="744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84BB978-C1F0-2109-C60A-7E1D1542D136}"/>
              </a:ext>
            </a:extLst>
          </p:cNvPr>
          <p:cNvCxnSpPr>
            <a:cxnSpLocks/>
          </p:cNvCxnSpPr>
          <p:nvPr/>
        </p:nvCxnSpPr>
        <p:spPr>
          <a:xfrm flipH="1">
            <a:off x="3728542" y="4453430"/>
            <a:ext cx="1398906" cy="3876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0CC9C55-31B0-E424-D0D6-F9E526B2EFF6}"/>
              </a:ext>
            </a:extLst>
          </p:cNvPr>
          <p:cNvSpPr/>
          <p:nvPr/>
        </p:nvSpPr>
        <p:spPr>
          <a:xfrm>
            <a:off x="5223296" y="4418026"/>
            <a:ext cx="74428" cy="744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06EE23-0132-739D-9E07-D6FBA714D196}"/>
              </a:ext>
            </a:extLst>
          </p:cNvPr>
          <p:cNvSpPr/>
          <p:nvPr/>
        </p:nvSpPr>
        <p:spPr>
          <a:xfrm>
            <a:off x="6111103" y="1824505"/>
            <a:ext cx="126053" cy="126053"/>
          </a:xfrm>
          <a:prstGeom prst="ellipse">
            <a:avLst/>
          </a:prstGeom>
          <a:noFill/>
          <a:ln w="19050">
            <a:solidFill>
              <a:srgbClr val="CBB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forklift loading a truck&#10;&#10;Description automatically generated">
            <a:extLst>
              <a:ext uri="{FF2B5EF4-FFF2-40B4-BE49-F238E27FC236}">
                <a16:creationId xmlns:a16="http://schemas.microsoft.com/office/drawing/2014/main" id="{D0A20802-9482-031F-6904-A52B7B08A5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8771" y="1422368"/>
            <a:ext cx="3567519" cy="2379507"/>
          </a:xfrm>
          <a:prstGeom prst="rect">
            <a:avLst/>
          </a:prstGeom>
          <a:ln w="19050">
            <a:solidFill>
              <a:schemeClr val="bg1"/>
            </a:solidFill>
          </a:ln>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3E7C836-1FF3-4FA1-5414-C80B1A1C5601}"/>
              </a:ext>
            </a:extLst>
          </p:cNvPr>
          <p:cNvSpPr/>
          <p:nvPr/>
        </p:nvSpPr>
        <p:spPr>
          <a:xfrm>
            <a:off x="5197483" y="4392213"/>
            <a:ext cx="126053" cy="126053"/>
          </a:xfrm>
          <a:prstGeom prst="ellipse">
            <a:avLst/>
          </a:prstGeom>
          <a:noFill/>
          <a:ln w="19050">
            <a:solidFill>
              <a:srgbClr val="CBB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group of workers in a warehouse&#10;&#10;Description automatically generated">
            <a:extLst>
              <a:ext uri="{FF2B5EF4-FFF2-40B4-BE49-F238E27FC236}">
                <a16:creationId xmlns:a16="http://schemas.microsoft.com/office/drawing/2014/main" id="{EFD3D391-6C75-CA90-8998-6589CB5855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419" y="3772400"/>
            <a:ext cx="3567519" cy="2281146"/>
          </a:xfrm>
          <a:prstGeom prst="rect">
            <a:avLst/>
          </a:prstGeom>
          <a:ln w="19050">
            <a:solidFill>
              <a:schemeClr val="bg1"/>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7F5E723A-2659-C614-BA7C-CDE47B0E204C}"/>
              </a:ext>
            </a:extLst>
          </p:cNvPr>
          <p:cNvSpPr/>
          <p:nvPr/>
        </p:nvSpPr>
        <p:spPr>
          <a:xfrm>
            <a:off x="7602614" y="1293194"/>
            <a:ext cx="3819833" cy="2637855"/>
          </a:xfrm>
          <a:prstGeom prst="rect">
            <a:avLst/>
          </a:prstGeom>
          <a:noFill/>
          <a:ln w="38100">
            <a:solidFill>
              <a:srgbClr val="CBB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E52546-653D-D0B3-40A6-E2DB43185E41}"/>
              </a:ext>
            </a:extLst>
          </p:cNvPr>
          <p:cNvSpPr/>
          <p:nvPr/>
        </p:nvSpPr>
        <p:spPr>
          <a:xfrm>
            <a:off x="167928" y="3569294"/>
            <a:ext cx="3819833" cy="2547205"/>
          </a:xfrm>
          <a:prstGeom prst="rect">
            <a:avLst/>
          </a:prstGeom>
          <a:noFill/>
          <a:ln w="38100">
            <a:solidFill>
              <a:srgbClr val="CBB0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72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14BE-5253-9A2C-B554-70E9F1027D2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1749BDA-EEF7-2549-7075-DD09A7D70D84}"/>
              </a:ext>
            </a:extLst>
          </p:cNvPr>
          <p:cNvSpPr>
            <a:spLocks noGrp="1"/>
          </p:cNvSpPr>
          <p:nvPr>
            <p:ph type="title"/>
          </p:nvPr>
        </p:nvSpPr>
        <p:spPr/>
        <p:txBody>
          <a:bodyPr lIns="0" tIns="0" rIns="0" bIns="0" anchor="t"/>
          <a:lstStyle/>
          <a:p>
            <a:r>
              <a:rPr lang="en-US" sz="2900">
                <a:latin typeface="Figtree Black"/>
                <a:ea typeface="ヒラギノ角ゴ Pro W3"/>
                <a:cs typeface="Times New Roman"/>
              </a:rPr>
              <a:t>Operating DOE &amp; Commercial Disposal Facilities</a:t>
            </a:r>
          </a:p>
          <a:p>
            <a:endParaRPr lang="en-US" sz="2900">
              <a:latin typeface="Figtree Black"/>
              <a:cs typeface="Times New Roman"/>
            </a:endParaRPr>
          </a:p>
          <a:p>
            <a:endParaRPr lang="en-US" sz="2900">
              <a:latin typeface="Figtree Black"/>
              <a:ea typeface="ヒラギノ角ゴ Pro W3"/>
              <a:cs typeface="Times New Roman"/>
            </a:endParaRPr>
          </a:p>
          <a:p>
            <a:endParaRPr lang="en-US" sz="2900">
              <a:latin typeface="Figtree Black"/>
              <a:ea typeface="ヒラギノ角ゴ Pro W3"/>
              <a:cs typeface="Times New Roman"/>
            </a:endParaRPr>
          </a:p>
          <a:p>
            <a:endParaRPr lang="en-US" sz="2900">
              <a:latin typeface="Figtree Black"/>
              <a:ea typeface="ヒラギノ角ゴ Pro W3"/>
              <a:cs typeface="Times New Roman"/>
            </a:endParaRPr>
          </a:p>
          <a:p>
            <a:endParaRPr lang="en-US" sz="2900">
              <a:latin typeface="Figtree Black"/>
              <a:cs typeface="Times New Roman"/>
            </a:endParaRPr>
          </a:p>
          <a:p>
            <a:endParaRPr lang="en-US" sz="2900">
              <a:latin typeface="Figtree Black"/>
              <a:cs typeface="Arial"/>
            </a:endParaRPr>
          </a:p>
        </p:txBody>
      </p:sp>
      <p:sp>
        <p:nvSpPr>
          <p:cNvPr id="5" name="Slide Number Placeholder 4">
            <a:extLst>
              <a:ext uri="{FF2B5EF4-FFF2-40B4-BE49-F238E27FC236}">
                <a16:creationId xmlns:a16="http://schemas.microsoft.com/office/drawing/2014/main" id="{5B2DD6A6-FFFE-686B-6FA8-A87A4F47AEAC}"/>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13</a:t>
            </a:fld>
            <a:endParaRPr lang="en-US"/>
          </a:p>
        </p:txBody>
      </p:sp>
      <p:pic>
        <p:nvPicPr>
          <p:cNvPr id="3" name="Picture 2" descr="Map">
            <a:extLst>
              <a:ext uri="{FF2B5EF4-FFF2-40B4-BE49-F238E27FC236}">
                <a16:creationId xmlns:a16="http://schemas.microsoft.com/office/drawing/2014/main" id="{08AA8E83-B555-7B16-2E69-06D1A9D56F32}"/>
              </a:ext>
            </a:extLst>
          </p:cNvPr>
          <p:cNvPicPr>
            <a:picLocks noChangeAspect="1"/>
          </p:cNvPicPr>
          <p:nvPr/>
        </p:nvPicPr>
        <p:blipFill rotWithShape="1">
          <a:blip r:embed="rId3"/>
          <a:srcRect l="14261" t="13215" r="16255" b="13189"/>
          <a:stretch/>
        </p:blipFill>
        <p:spPr>
          <a:xfrm>
            <a:off x="973883" y="1572005"/>
            <a:ext cx="9841668" cy="4147514"/>
          </a:xfrm>
          <a:prstGeom prst="rect">
            <a:avLst/>
          </a:prstGeom>
        </p:spPr>
      </p:pic>
    </p:spTree>
    <p:extLst>
      <p:ext uri="{BB962C8B-B14F-4D97-AF65-F5344CB8AC3E}">
        <p14:creationId xmlns:p14="http://schemas.microsoft.com/office/powerpoint/2010/main" val="320198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327" y="78943"/>
            <a:ext cx="11684000" cy="751488"/>
          </a:xfrm>
          <a:prstGeom prst="rect">
            <a:avLst/>
          </a:prstGeom>
        </p:spPr>
        <p:txBody>
          <a:bodyPr vert="horz" wrap="square" lIns="0" tIns="12700" rIns="0" bIns="0" rtlCol="0" anchor="ctr" anchorCtr="0">
            <a:spAutoFit/>
          </a:bodyPr>
          <a:lstStyle/>
          <a:p>
            <a:pPr marR="5080" algn="ctr">
              <a:lnSpc>
                <a:spcPct val="100000"/>
              </a:lnSpc>
              <a:spcBef>
                <a:spcPts val="100"/>
              </a:spcBef>
            </a:pPr>
            <a:r>
              <a:rPr sz="2400" spc="-20" dirty="0"/>
              <a:t>Low-</a:t>
            </a:r>
            <a:r>
              <a:rPr sz="2400" dirty="0"/>
              <a:t>Level</a:t>
            </a:r>
            <a:r>
              <a:rPr sz="2400" spc="-90" dirty="0"/>
              <a:t> </a:t>
            </a:r>
            <a:r>
              <a:rPr sz="2400" dirty="0"/>
              <a:t>Waste</a:t>
            </a:r>
            <a:r>
              <a:rPr sz="2400" spc="-65" dirty="0"/>
              <a:t> </a:t>
            </a:r>
            <a:r>
              <a:rPr sz="2400" dirty="0"/>
              <a:t>Disposal</a:t>
            </a:r>
            <a:r>
              <a:rPr sz="2400" spc="-75" dirty="0"/>
              <a:t> </a:t>
            </a:r>
            <a:r>
              <a:rPr sz="2400" spc="-10" dirty="0"/>
              <a:t>Facility</a:t>
            </a:r>
            <a:endParaRPr sz="2400" dirty="0"/>
          </a:p>
          <a:p>
            <a:pPr marR="12700" algn="ctr">
              <a:lnSpc>
                <a:spcPct val="100000"/>
              </a:lnSpc>
              <a:spcBef>
                <a:spcPts val="5"/>
              </a:spcBef>
            </a:pPr>
            <a:r>
              <a:rPr sz="2400" dirty="0"/>
              <a:t>Federal</a:t>
            </a:r>
            <a:r>
              <a:rPr sz="2400" spc="-65" dirty="0"/>
              <a:t> </a:t>
            </a:r>
            <a:r>
              <a:rPr sz="2400" dirty="0"/>
              <a:t>Review</a:t>
            </a:r>
            <a:r>
              <a:rPr sz="2400" spc="-70" dirty="0"/>
              <a:t> </a:t>
            </a:r>
            <a:r>
              <a:rPr sz="2400" spc="-10" dirty="0"/>
              <a:t>Group</a:t>
            </a:r>
            <a:r>
              <a:rPr lang="en-US" sz="2400" spc="-10" dirty="0"/>
              <a:t> (LFRG) as of 2025</a:t>
            </a:r>
            <a:endParaRPr sz="2400" dirty="0"/>
          </a:p>
        </p:txBody>
      </p:sp>
      <p:sp>
        <p:nvSpPr>
          <p:cNvPr id="14" name="object 14"/>
          <p:cNvSpPr txBox="1">
            <a:spLocks noGrp="1"/>
          </p:cNvSpPr>
          <p:nvPr>
            <p:ph type="sldNum" sz="quarter" idx="4294967295"/>
          </p:nvPr>
        </p:nvSpPr>
        <p:spPr>
          <a:xfrm>
            <a:off x="11744325" y="6664325"/>
            <a:ext cx="447675" cy="157163"/>
          </a:xfrm>
          <a:prstGeom prst="rect">
            <a:avLst/>
          </a:prstGeom>
        </p:spPr>
        <p:txBody>
          <a:bodyPr vert="horz" wrap="square" lIns="0" tIns="0" rIns="0" bIns="0" rtlCol="0">
            <a:spAutoFit/>
          </a:bodyPr>
          <a:lstStyle>
            <a:defPPr>
              <a:defRPr kern="0"/>
            </a:defPPr>
            <a:lvl1pPr>
              <a:defRPr sz="900" b="0" i="0">
                <a:solidFill>
                  <a:schemeClr val="bg1"/>
                </a:solidFill>
                <a:latin typeface="Arial"/>
                <a:cs typeface="Arial"/>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a:rPr>
              <a:t>p.-</a:t>
            </a:r>
            <a:r>
              <a:rPr kumimoji="0" lang="en-US" sz="900" b="0" i="0" u="none" strike="noStrike" kern="1200" cap="none" spc="225" normalizeH="0" baseline="0" noProof="0">
                <a:ln>
                  <a:noFill/>
                </a:ln>
                <a:solidFill>
                  <a:srgbClr val="FFFFFF"/>
                </a:solidFill>
                <a:effectLst/>
                <a:uLnTx/>
                <a:uFillTx/>
                <a:latin typeface="Arial"/>
                <a:ea typeface="+mn-ea"/>
                <a:cs typeface="Arial"/>
              </a:rPr>
              <a:t>  </a:t>
            </a:r>
            <a:fld id="{81D60167-4931-47E6-BA6A-407CBD079E47}" type="slidenum">
              <a:rPr kumimoji="0" sz="1350" b="0" i="0" u="none" strike="noStrike" kern="1200" cap="none" spc="-37" normalizeH="0" baseline="3086" noProof="0" smtClean="0">
                <a:ln>
                  <a:noFill/>
                </a:ln>
                <a:solidFill>
                  <a:srgbClr val="EDEBE0"/>
                </a:solidFill>
                <a:effectLst/>
                <a:uLnTx/>
                <a:uFillTx/>
                <a:latin typeface="Arial"/>
                <a:ea typeface="+mn-ea"/>
                <a:cs typeface="Arial"/>
              </a:rPr>
              <a:pPr marL="12700" marR="0" lvl="0" indent="0" algn="l" defTabSz="914400" rtl="0" eaLnBrk="1" fontAlgn="auto" latinLnBrk="0" hangingPunct="1">
                <a:lnSpc>
                  <a:spcPct val="100000"/>
                </a:lnSpc>
                <a:spcBef>
                  <a:spcPts val="40"/>
                </a:spcBef>
                <a:spcAft>
                  <a:spcPts val="0"/>
                </a:spcAft>
                <a:buClrTx/>
                <a:buSzTx/>
                <a:buFontTx/>
                <a:buNone/>
                <a:tabLst/>
                <a:defRPr/>
              </a:pPr>
              <a:t>14</a:t>
            </a:fld>
            <a:endParaRPr kumimoji="0" sz="1350" b="0" i="0" u="none" strike="noStrike" kern="1200" cap="none" spc="0" normalizeH="0" baseline="3086" noProof="0">
              <a:ln>
                <a:noFill/>
              </a:ln>
              <a:solidFill>
                <a:srgbClr val="FFFFFF"/>
              </a:solidFill>
              <a:effectLst/>
              <a:uLnTx/>
              <a:uFillTx/>
              <a:latin typeface="Arial"/>
              <a:ea typeface="+mn-ea"/>
              <a:cs typeface="Arial"/>
            </a:endParaRPr>
          </a:p>
        </p:txBody>
      </p:sp>
      <p:sp>
        <p:nvSpPr>
          <p:cNvPr id="3" name="object 3"/>
          <p:cNvSpPr txBox="1"/>
          <p:nvPr/>
        </p:nvSpPr>
        <p:spPr>
          <a:xfrm>
            <a:off x="646923" y="1268051"/>
            <a:ext cx="5283224" cy="1366400"/>
          </a:xfrm>
          <a:prstGeom prst="rect">
            <a:avLst/>
          </a:prstGeom>
        </p:spPr>
        <p:txBody>
          <a:bodyPr vert="horz" wrap="square" lIns="0" tIns="12065" rIns="0" bIns="0" rtlCol="0">
            <a:spAutoFit/>
          </a:bodyPr>
          <a:lstStyle>
            <a:defPPr>
              <a:defRPr lang="en-US"/>
            </a:defPPr>
            <a:lvl1pPr marL="355600" marR="5080" lvl="0" indent="-342900" fontAlgn="auto">
              <a:lnSpc>
                <a:spcPct val="100000"/>
              </a:lnSpc>
              <a:spcBef>
                <a:spcPts val="95"/>
              </a:spcBef>
              <a:spcAft>
                <a:spcPts val="0"/>
              </a:spcAft>
              <a:buClrTx/>
              <a:buSzTx/>
              <a:buFont typeface="Arial"/>
              <a:buChar char="•"/>
              <a:tabLst>
                <a:tab pos="355600" algn="l"/>
              </a:tabLst>
              <a:defRPr kumimoji="0" sz="2200" b="0" i="0" u="none" strike="noStrike" cap="none" spc="0" normalizeH="0" baseline="0">
                <a:ln>
                  <a:noFill/>
                </a:ln>
                <a:solidFill>
                  <a:srgbClr val="000000"/>
                </a:solidFill>
                <a:effectLst/>
                <a:uLnTx/>
                <a:uFillTx/>
                <a:latin typeface="Times New Roman" panose="02020603050405020304" pitchFamily="18" charset="0"/>
                <a:cs typeface="Times New Roman" panose="02020603050405020304" pitchFamily="18" charset="0"/>
              </a:defRPr>
            </a:lvl1pPr>
          </a:lstStyle>
          <a:p>
            <a:r>
              <a:rPr lang="en-US" dirty="0">
                <a:solidFill>
                  <a:schemeClr val="accent1"/>
                </a:solidFill>
              </a:rPr>
              <a:t>DOE </a:t>
            </a:r>
            <a:r>
              <a:rPr dirty="0">
                <a:solidFill>
                  <a:schemeClr val="accent1"/>
                </a:solidFill>
              </a:rPr>
              <a:t>panel </a:t>
            </a:r>
            <a:r>
              <a:rPr lang="en-US" dirty="0">
                <a:solidFill>
                  <a:schemeClr val="accent1"/>
                </a:solidFill>
              </a:rPr>
              <a:t>that </a:t>
            </a:r>
            <a:r>
              <a:rPr dirty="0">
                <a:solidFill>
                  <a:schemeClr val="accent1"/>
                </a:solidFill>
              </a:rPr>
              <a:t>review</a:t>
            </a:r>
            <a:r>
              <a:rPr lang="en-US" dirty="0">
                <a:solidFill>
                  <a:schemeClr val="accent1"/>
                </a:solidFill>
              </a:rPr>
              <a:t>s LLW disposal facility performance at DOE Sites as per DOE O 435.1. Radioactive Waste Management </a:t>
            </a:r>
          </a:p>
        </p:txBody>
      </p:sp>
      <p:sp>
        <p:nvSpPr>
          <p:cNvPr id="4" name="object 4"/>
          <p:cNvSpPr txBox="1"/>
          <p:nvPr/>
        </p:nvSpPr>
        <p:spPr>
          <a:xfrm>
            <a:off x="667943" y="2646721"/>
            <a:ext cx="4965511" cy="695325"/>
          </a:xfrm>
          <a:prstGeom prst="rect">
            <a:avLst/>
          </a:prstGeom>
        </p:spPr>
        <p:txBody>
          <a:bodyPr vert="horz" wrap="square" lIns="0" tIns="12065" rIns="0" bIns="0" rtlCol="0">
            <a:spAutoFit/>
          </a:bodyPr>
          <a:lstStyle>
            <a:defPPr>
              <a:defRPr lang="en-US"/>
            </a:defPPr>
            <a:lvl1pPr marL="355600" marR="5080" lvl="0" indent="-342900" fontAlgn="auto">
              <a:lnSpc>
                <a:spcPct val="100000"/>
              </a:lnSpc>
              <a:spcBef>
                <a:spcPts val="95"/>
              </a:spcBef>
              <a:spcAft>
                <a:spcPts val="0"/>
              </a:spcAft>
              <a:buClrTx/>
              <a:buSzTx/>
              <a:buFont typeface="Arial"/>
              <a:buChar char="•"/>
              <a:tabLst>
                <a:tab pos="355600" algn="l"/>
              </a:tabLst>
              <a:defRPr kumimoji="0" sz="2200" b="0" i="0" u="none" strike="noStrike" cap="none" spc="0" normalizeH="0" baseline="0">
                <a:ln>
                  <a:noFill/>
                </a:ln>
                <a:solidFill>
                  <a:srgbClr val="000000"/>
                </a:solidFill>
                <a:effectLst/>
                <a:uLnTx/>
                <a:uFillTx/>
                <a:latin typeface="Times New Roman" panose="02020603050405020304" pitchFamily="18" charset="0"/>
                <a:cs typeface="Times New Roman" panose="02020603050405020304" pitchFamily="18" charset="0"/>
              </a:defRPr>
            </a:lvl1pPr>
          </a:lstStyle>
          <a:p>
            <a:r>
              <a:rPr dirty="0">
                <a:solidFill>
                  <a:schemeClr val="accent1"/>
                </a:solidFill>
              </a:rPr>
              <a:t>Comprised of Federal employees led by EM</a:t>
            </a:r>
            <a:r>
              <a:rPr lang="en-US" dirty="0">
                <a:solidFill>
                  <a:schemeClr val="accent1"/>
                </a:solidFill>
              </a:rPr>
              <a:t>.</a:t>
            </a:r>
            <a:endParaRPr dirty="0">
              <a:solidFill>
                <a:schemeClr val="accent1"/>
              </a:solidFill>
            </a:endParaRPr>
          </a:p>
        </p:txBody>
      </p:sp>
      <p:sp>
        <p:nvSpPr>
          <p:cNvPr id="5" name="object 5"/>
          <p:cNvSpPr txBox="1"/>
          <p:nvPr/>
        </p:nvSpPr>
        <p:spPr>
          <a:xfrm>
            <a:off x="667944" y="3521434"/>
            <a:ext cx="4657038" cy="1027845"/>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 typeface="Arial"/>
              <a:buChar char="•"/>
              <a:tabLst>
                <a:tab pos="355600" algn="l"/>
              </a:tabLst>
              <a:defRPr/>
            </a:pP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Ensures</a:t>
            </a:r>
            <a:r>
              <a:rPr kumimoji="0" sz="2200" b="0" i="0" u="none" strike="noStrike" kern="1200" cap="none" spc="-9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compliance</a:t>
            </a:r>
            <a:r>
              <a:rPr kumimoji="0" sz="2200" b="0" i="0" u="none" strike="noStrike" kern="1200" cap="none" spc="-7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25"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and </a:t>
            </a: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consistency</a:t>
            </a:r>
            <a:r>
              <a:rPr kumimoji="0" sz="2200" b="0" i="0" u="none" strike="noStrike" kern="1200" cap="none" spc="-6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of</a:t>
            </a:r>
            <a:r>
              <a:rPr kumimoji="0" sz="2200" b="0" i="0" u="none" strike="noStrike" kern="1200" cap="none" spc="-7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facility</a:t>
            </a:r>
            <a:r>
              <a:rPr kumimoji="0" sz="2200" b="0" i="0" u="none" strike="noStrike" kern="1200" cap="none" spc="-8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1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design, construction,</a:t>
            </a:r>
            <a:r>
              <a:rPr kumimoji="0" sz="2200" b="0" i="0" u="none" strike="noStrike" kern="1200" cap="none" spc="-7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operation,</a:t>
            </a:r>
            <a:r>
              <a:rPr kumimoji="0" sz="2200" b="0" i="0" u="none" strike="noStrike" kern="1200" cap="none" spc="-55"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25"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and </a:t>
            </a:r>
            <a:r>
              <a:rPr kumimoji="0" sz="2200" b="0" i="0" u="none" strike="noStrike" kern="1200" cap="none" spc="-1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closure.</a:t>
            </a:r>
            <a:endPar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endParaRPr>
          </a:p>
        </p:txBody>
      </p:sp>
      <p:sp>
        <p:nvSpPr>
          <p:cNvPr id="6" name="object 6"/>
          <p:cNvSpPr txBox="1"/>
          <p:nvPr/>
        </p:nvSpPr>
        <p:spPr>
          <a:xfrm>
            <a:off x="646923" y="4725954"/>
            <a:ext cx="4507700" cy="1366400"/>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 typeface="Arial"/>
              <a:buChar char="•"/>
              <a:tabLst>
                <a:tab pos="355600" algn="l"/>
              </a:tabLst>
              <a:defRPr/>
            </a:pP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Qualified,</a:t>
            </a:r>
            <a:r>
              <a:rPr kumimoji="0" sz="2200" b="0" i="0" u="none" strike="noStrike" kern="1200" cap="none" spc="-65"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1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experienced,</a:t>
            </a:r>
            <a:r>
              <a:rPr kumimoji="0" sz="2200" b="0" i="0" u="none" strike="noStrike" kern="1200" cap="none" spc="-15"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25"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and </a:t>
            </a:r>
            <a:r>
              <a:rPr kumimoji="0" sz="2200" b="0" i="0" u="none" strike="noStrike" kern="1200" cap="none" spc="-1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independent</a:t>
            </a:r>
            <a:r>
              <a:rPr kumimoji="0" sz="2200" b="0" i="0" u="none" strike="noStrike" kern="1200" cap="none" spc="-5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review</a:t>
            </a:r>
            <a:r>
              <a:rPr kumimoji="0" sz="2200" b="0" i="0" u="none" strike="noStrike" kern="1200" cap="none" spc="-6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a:t>
            </a:r>
            <a:r>
              <a:rPr kumimoji="0" sz="2200" b="0" i="0" u="none" strike="noStrike" kern="1200" cap="none" spc="-1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teams</a:t>
            </a:r>
            <a:r>
              <a:rPr kumimoji="0" lang="en-US" sz="2200" b="0" i="0" u="none" strike="noStrike" kern="1200" cap="none" spc="-1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 that includes Federal staff and Contracting support as needed.</a:t>
            </a:r>
            <a:endParaRPr kumimoji="0" sz="22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endParaRPr>
          </a:p>
        </p:txBody>
      </p:sp>
      <p:sp>
        <p:nvSpPr>
          <p:cNvPr id="13" name="object 13"/>
          <p:cNvSpPr txBox="1"/>
          <p:nvPr/>
        </p:nvSpPr>
        <p:spPr>
          <a:xfrm>
            <a:off x="982131" y="6494871"/>
            <a:ext cx="1151255" cy="130036"/>
          </a:xfrm>
          <a:prstGeom prst="rect">
            <a:avLst/>
          </a:prstGeom>
        </p:spPr>
        <p:txBody>
          <a:bodyPr vert="horz" wrap="square" lIns="0" tIns="0" rIns="0" bIns="0" rtlCol="0">
            <a:spAutoFit/>
          </a:bodyPr>
          <a:lstStyle/>
          <a:p>
            <a:pPr marL="12700" marR="0" lvl="0" indent="0" algn="l" defTabSz="914400" rtl="0" eaLnBrk="1" fontAlgn="auto" latinLnBrk="0" hangingPunct="1">
              <a:lnSpc>
                <a:spcPts val="1045"/>
              </a:lnSpc>
              <a:spcBef>
                <a:spcPts val="0"/>
              </a:spcBef>
              <a:spcAft>
                <a:spcPts val="0"/>
              </a:spcAft>
              <a:buClrTx/>
              <a:buSzTx/>
              <a:buFontTx/>
              <a:buNone/>
              <a:tabLst/>
              <a:defRPr/>
            </a:pPr>
            <a:r>
              <a:rPr kumimoji="0" sz="1000" b="1" i="0" u="none" strike="noStrike" kern="1200" cap="none" spc="-10" normalizeH="0" baseline="0" noProof="0" dirty="0">
                <a:ln>
                  <a:noFill/>
                </a:ln>
                <a:solidFill>
                  <a:srgbClr val="FFE8A6"/>
                </a:solidFill>
                <a:effectLst/>
                <a:uLnTx/>
                <a:uFillTx/>
                <a:latin typeface="Calibri"/>
                <a:ea typeface="+mn-ea"/>
                <a:cs typeface="Calibri"/>
                <a:hlinkClick r:id="rId3"/>
              </a:rPr>
              <a:t>www.energy.gov/EM</a:t>
            </a:r>
            <a:endParaRPr kumimoji="0" sz="1000" b="0" i="0" u="none" strike="noStrike" kern="1200" cap="none" spc="0" normalizeH="0" baseline="0" noProof="0">
              <a:ln>
                <a:noFill/>
              </a:ln>
              <a:solidFill>
                <a:srgbClr val="000000"/>
              </a:solidFill>
              <a:effectLst/>
              <a:uLnTx/>
              <a:uFillTx/>
              <a:latin typeface="Calibri"/>
              <a:ea typeface="+mn-ea"/>
              <a:cs typeface="Calibri"/>
            </a:endParaRPr>
          </a:p>
        </p:txBody>
      </p:sp>
      <p:sp>
        <p:nvSpPr>
          <p:cNvPr id="7" name="object 7" descr="Components of the LFRG Members."/>
          <p:cNvSpPr/>
          <p:nvPr/>
        </p:nvSpPr>
        <p:spPr>
          <a:xfrm>
            <a:off x="6072327" y="1026658"/>
            <a:ext cx="5728790" cy="5065697"/>
          </a:xfrm>
          <a:custGeom>
            <a:avLst/>
            <a:gdLst/>
            <a:ahLst/>
            <a:cxnLst/>
            <a:rect l="l" t="t" r="r" b="b"/>
            <a:pathLst>
              <a:path w="4762500" h="5355590">
                <a:moveTo>
                  <a:pt x="4762500" y="0"/>
                </a:moveTo>
                <a:lnTo>
                  <a:pt x="0" y="0"/>
                </a:lnTo>
                <a:lnTo>
                  <a:pt x="0" y="5355336"/>
                </a:lnTo>
                <a:lnTo>
                  <a:pt x="4762500" y="5355336"/>
                </a:lnTo>
                <a:lnTo>
                  <a:pt x="4762500" y="0"/>
                </a:lnTo>
                <a:close/>
              </a:path>
            </a:pathLst>
          </a:custGeom>
          <a:solidFill>
            <a:srgbClr val="D6E3BC"/>
          </a:solidFill>
          <a:ln w="28575">
            <a:solidFill>
              <a:schemeClr val="accent3">
                <a:lumMod val="60000"/>
                <a:lumOff val="4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object 8"/>
          <p:cNvSpPr txBox="1"/>
          <p:nvPr/>
        </p:nvSpPr>
        <p:spPr>
          <a:xfrm>
            <a:off x="6144189" y="1026658"/>
            <a:ext cx="2825640"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err="1">
                <a:ln>
                  <a:noFill/>
                </a:ln>
                <a:solidFill>
                  <a:srgbClr val="000000"/>
                </a:solidFill>
                <a:effectLst/>
                <a:uLnTx/>
                <a:uFillTx/>
                <a:latin typeface="Calibri"/>
                <a:ea typeface="+mn-ea"/>
                <a:cs typeface="Calibri"/>
              </a:rPr>
              <a:t>LFRG</a:t>
            </a:r>
            <a:r>
              <a:rPr kumimoji="0" sz="1800" b="1" i="0" u="none" strike="noStrike" kern="1200" cap="none" spc="-35" normalizeH="0" baseline="0" noProof="0" dirty="0">
                <a:ln>
                  <a:noFill/>
                </a:ln>
                <a:solidFill>
                  <a:srgbClr val="000000"/>
                </a:solidFill>
                <a:effectLst/>
                <a:uLnTx/>
                <a:uFillTx/>
                <a:latin typeface="Calibri"/>
                <a:ea typeface="+mn-ea"/>
                <a:cs typeface="Calibri"/>
              </a:rPr>
              <a:t> </a:t>
            </a:r>
            <a:r>
              <a:rPr kumimoji="0" sz="1800" b="1" i="0" u="none" strike="noStrike" kern="1200" cap="none" spc="-10" normalizeH="0" baseline="0" noProof="0" dirty="0">
                <a:ln>
                  <a:noFill/>
                </a:ln>
                <a:solidFill>
                  <a:srgbClr val="000000"/>
                </a:solidFill>
                <a:effectLst/>
                <a:uLnTx/>
                <a:uFillTx/>
                <a:latin typeface="Calibri"/>
                <a:ea typeface="+mn-ea"/>
                <a:cs typeface="Calibri"/>
              </a:rPr>
              <a:t>Members</a:t>
            </a:r>
            <a:r>
              <a:rPr kumimoji="0" lang="en-US" sz="1800" b="1" i="0" u="none" strike="noStrike" kern="1200" cap="none" spc="-10" normalizeH="0" baseline="0" noProof="0" dirty="0">
                <a:ln>
                  <a:noFill/>
                </a:ln>
                <a:solidFill>
                  <a:srgbClr val="000000"/>
                </a:solidFill>
                <a:effectLst/>
                <a:uLnTx/>
                <a:uFillTx/>
                <a:latin typeface="Calibri"/>
                <a:ea typeface="+mn-ea"/>
                <a:cs typeface="Calibri"/>
              </a:rPr>
              <a:t>hip includes:</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0" name="object 10"/>
          <p:cNvSpPr txBox="1"/>
          <p:nvPr/>
        </p:nvSpPr>
        <p:spPr>
          <a:xfrm>
            <a:off x="6160085" y="1493117"/>
            <a:ext cx="4834335" cy="856645"/>
          </a:xfrm>
          <a:prstGeom prst="rect">
            <a:avLst/>
          </a:prstGeom>
        </p:spPr>
        <p:txBody>
          <a:bodyPr vert="horz" wrap="square" lIns="0" tIns="12700" rIns="0" bIns="0" rtlCol="0">
            <a:spAutoFit/>
          </a:bodyPr>
          <a:lstStyle/>
          <a:p>
            <a:pPr marL="298450" marR="508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Office</a:t>
            </a:r>
            <a:r>
              <a:rPr kumimoji="0" sz="1800" b="0" i="0" u="none" strike="noStrike" kern="1200" cap="none" spc="-3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of</a:t>
            </a:r>
            <a:r>
              <a:rPr kumimoji="0" sz="1800" b="0" i="0" u="none" strike="noStrike" kern="1200" cap="none" spc="-15"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Environmental</a:t>
            </a:r>
            <a:r>
              <a:rPr kumimoji="0" sz="1800" b="0" i="0" u="none" strike="noStrike" kern="1200" cap="none" spc="-40"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Management</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20" normalizeH="0" baseline="0" noProof="0" dirty="0">
                <a:ln>
                  <a:noFill/>
                </a:ln>
                <a:solidFill>
                  <a:srgbClr val="000000"/>
                </a:solidFill>
                <a:effectLst/>
                <a:uLnTx/>
                <a:uFillTx/>
                <a:latin typeface="Calibri"/>
                <a:ea typeface="+mn-ea"/>
                <a:cs typeface="Calibri"/>
              </a:rPr>
              <a:t>(EM)</a:t>
            </a:r>
            <a:endParaRPr kumimoji="0" lang="en-US" sz="1800" b="0" i="0" u="none" strike="noStrike" kern="1200" cap="none" spc="-20" normalizeH="0" baseline="0" noProof="0" dirty="0">
              <a:ln>
                <a:noFill/>
              </a:ln>
              <a:solidFill>
                <a:srgbClr val="00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Office</a:t>
            </a:r>
            <a:r>
              <a:rPr kumimoji="0" sz="1800" b="0" i="0" u="none" strike="noStrike" kern="1200" cap="none" spc="-4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of</a:t>
            </a:r>
            <a:r>
              <a:rPr kumimoji="0" sz="1800" b="0" i="0" u="none" strike="noStrike" kern="1200" cap="none" spc="-30"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Environment,</a:t>
            </a:r>
            <a:r>
              <a:rPr kumimoji="0" sz="1800" b="0" i="0" u="none" strike="noStrike" kern="1200" cap="none" spc="-5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Health,</a:t>
            </a:r>
            <a:r>
              <a:rPr kumimoji="0" sz="1800" b="0" i="0" u="none" strike="noStrike" kern="1200" cap="none" spc="-25" normalizeH="0" baseline="0" noProof="0" dirty="0">
                <a:ln>
                  <a:noFill/>
                </a:ln>
                <a:solidFill>
                  <a:srgbClr val="000000"/>
                </a:solidFill>
                <a:effectLst/>
                <a:uLnTx/>
                <a:uFillTx/>
                <a:latin typeface="Calibri"/>
                <a:ea typeface="+mn-ea"/>
                <a:cs typeface="Calibri"/>
              </a:rPr>
              <a:t> Safety,</a:t>
            </a:r>
            <a:r>
              <a:rPr kumimoji="0" sz="1800" b="0" i="0" u="none" strike="noStrike" kern="1200" cap="none" spc="-35" normalizeH="0" baseline="0" noProof="0" dirty="0">
                <a:ln>
                  <a:noFill/>
                </a:ln>
                <a:solidFill>
                  <a:srgbClr val="000000"/>
                </a:solidFill>
                <a:effectLst/>
                <a:uLnTx/>
                <a:uFillTx/>
                <a:latin typeface="Calibri"/>
                <a:ea typeface="+mn-ea"/>
                <a:cs typeface="Calibri"/>
              </a:rPr>
              <a:t> </a:t>
            </a:r>
            <a:r>
              <a:rPr kumimoji="0" sz="1800" b="0" i="0" u="none" strike="noStrike" kern="1200" cap="none" spc="-25" normalizeH="0" baseline="0" noProof="0" dirty="0">
                <a:ln>
                  <a:noFill/>
                </a:ln>
                <a:solidFill>
                  <a:srgbClr val="000000"/>
                </a:solidFill>
                <a:effectLst/>
                <a:uLnTx/>
                <a:uFillTx/>
                <a:latin typeface="Calibri"/>
                <a:ea typeface="+mn-ea"/>
                <a:cs typeface="Calibri"/>
              </a:rPr>
              <a:t>and </a:t>
            </a:r>
            <a:r>
              <a:rPr kumimoji="0" sz="1800" b="0" i="0" u="none" strike="noStrike" kern="1200" cap="none" spc="0" normalizeH="0" baseline="0" noProof="0" dirty="0">
                <a:ln>
                  <a:noFill/>
                </a:ln>
                <a:solidFill>
                  <a:srgbClr val="000000"/>
                </a:solidFill>
                <a:effectLst/>
                <a:uLnTx/>
                <a:uFillTx/>
                <a:latin typeface="Calibri"/>
                <a:ea typeface="+mn-ea"/>
                <a:cs typeface="Calibri"/>
              </a:rPr>
              <a:t>Security</a:t>
            </a:r>
            <a:r>
              <a:rPr kumimoji="0" sz="1800" b="0" i="0" u="none" strike="noStrike" kern="1200" cap="none" spc="-50"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(EHSS)</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1" name="object 11"/>
          <p:cNvSpPr txBox="1"/>
          <p:nvPr/>
        </p:nvSpPr>
        <p:spPr>
          <a:xfrm>
            <a:off x="6161076" y="2376426"/>
            <a:ext cx="5455336" cy="1120820"/>
          </a:xfrm>
          <a:prstGeom prst="rect">
            <a:avLst/>
          </a:prstGeom>
        </p:spPr>
        <p:txBody>
          <a:bodyPr vert="horz" wrap="square" lIns="0" tIns="12700" rIns="0" bIns="0" rtlCol="0">
            <a:spAutoFit/>
          </a:bodyPr>
          <a:lstStyle/>
          <a:p>
            <a:pPr marL="298450" marR="181102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Office</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of</a:t>
            </a:r>
            <a:r>
              <a:rPr kumimoji="0" sz="1800" b="0" i="0" u="none" strike="noStrike" kern="1200" cap="none" spc="-3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Nuclear</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Energy</a:t>
            </a:r>
            <a:r>
              <a:rPr kumimoji="0" sz="1800" b="0" i="0" u="none" strike="noStrike" kern="1200" cap="none" spc="-50" normalizeH="0" baseline="0" noProof="0" dirty="0">
                <a:ln>
                  <a:noFill/>
                </a:ln>
                <a:solidFill>
                  <a:srgbClr val="000000"/>
                </a:solidFill>
                <a:effectLst/>
                <a:uLnTx/>
                <a:uFillTx/>
                <a:latin typeface="Calibri"/>
                <a:ea typeface="+mn-ea"/>
                <a:cs typeface="Calibri"/>
              </a:rPr>
              <a:t> </a:t>
            </a:r>
            <a:r>
              <a:rPr kumimoji="0" sz="1800" b="0" i="0" u="none" strike="noStrike" kern="1200" cap="none" spc="-20" normalizeH="0" baseline="0" noProof="0" dirty="0">
                <a:ln>
                  <a:noFill/>
                </a:ln>
                <a:solidFill>
                  <a:srgbClr val="000000"/>
                </a:solidFill>
                <a:effectLst/>
                <a:uLnTx/>
                <a:uFillTx/>
                <a:latin typeface="Calibri"/>
                <a:ea typeface="+mn-ea"/>
                <a:cs typeface="Calibri"/>
              </a:rPr>
              <a:t>(NE) </a:t>
            </a:r>
            <a:r>
              <a:rPr kumimoji="0" sz="1800" b="0" i="0" u="none" strike="noStrike" kern="1200" cap="none" spc="0" normalizeH="0" baseline="0" noProof="0" dirty="0">
                <a:ln>
                  <a:noFill/>
                </a:ln>
                <a:solidFill>
                  <a:srgbClr val="000000"/>
                </a:solidFill>
                <a:effectLst/>
                <a:uLnTx/>
                <a:uFillTx/>
                <a:latin typeface="Calibri"/>
                <a:ea typeface="+mn-ea"/>
                <a:cs typeface="Calibri"/>
              </a:rPr>
              <a:t>Office</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of</a:t>
            </a:r>
            <a:r>
              <a:rPr kumimoji="0" sz="1800" b="0" i="0" u="none" strike="noStrike" kern="1200" cap="none" spc="-3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Science</a:t>
            </a:r>
            <a:r>
              <a:rPr kumimoji="0" sz="1800" b="0" i="0" u="none" strike="noStrike" kern="1200" cap="none" spc="-20" normalizeH="0" baseline="0" noProof="0" dirty="0">
                <a:ln>
                  <a:noFill/>
                </a:ln>
                <a:solidFill>
                  <a:srgbClr val="000000"/>
                </a:solidFill>
                <a:effectLst/>
                <a:uLnTx/>
                <a:uFillTx/>
                <a:latin typeface="Calibri"/>
                <a:ea typeface="+mn-ea"/>
                <a:cs typeface="Calibri"/>
              </a:rPr>
              <a:t> (SC)</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Office</a:t>
            </a:r>
            <a:r>
              <a:rPr kumimoji="0" sz="1800" b="0" i="0" u="none" strike="noStrike" kern="1200" cap="none" spc="-4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of</a:t>
            </a:r>
            <a:r>
              <a:rPr kumimoji="0" sz="1800" b="0" i="0" u="none" strike="noStrike" kern="1200" cap="none" spc="-3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Legacy</a:t>
            </a:r>
            <a:r>
              <a:rPr kumimoji="0" sz="1800" b="0" i="0" u="none" strike="noStrike" kern="1200" cap="none" spc="-35"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Management</a:t>
            </a:r>
            <a:r>
              <a:rPr kumimoji="0" sz="1800" b="0" i="0" u="none" strike="noStrike" kern="1200" cap="none" spc="-50" normalizeH="0" baseline="0" noProof="0" dirty="0">
                <a:ln>
                  <a:noFill/>
                </a:ln>
                <a:solidFill>
                  <a:srgbClr val="000000"/>
                </a:solidFill>
                <a:effectLst/>
                <a:uLnTx/>
                <a:uFillTx/>
                <a:latin typeface="Calibri"/>
                <a:ea typeface="+mn-ea"/>
                <a:cs typeface="Calibri"/>
              </a:rPr>
              <a:t> </a:t>
            </a:r>
            <a:r>
              <a:rPr kumimoji="0" sz="1800" b="0" i="0" u="none" strike="noStrike" kern="1200" cap="none" spc="-20" normalizeH="0" baseline="0" noProof="0" dirty="0">
                <a:ln>
                  <a:noFill/>
                </a:ln>
                <a:solidFill>
                  <a:srgbClr val="000000"/>
                </a:solidFill>
                <a:effectLst/>
                <a:uLnTx/>
                <a:uFillTx/>
                <a:latin typeface="Calibri"/>
                <a:ea typeface="+mn-ea"/>
                <a:cs typeface="Calibri"/>
              </a:rPr>
              <a:t>(LM)</a:t>
            </a:r>
            <a:endParaRPr lang="en-US" dirty="0">
              <a:solidFill>
                <a:srgbClr val="000000"/>
              </a:solidFill>
              <a:latin typeface="Calibri"/>
              <a:cs typeface="Calibri"/>
            </a:endParaRPr>
          </a:p>
          <a:p>
            <a:pPr marL="2984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National</a:t>
            </a:r>
            <a:r>
              <a:rPr kumimoji="0" sz="1800" b="0" i="0" u="none" strike="noStrike" kern="1200" cap="none" spc="-5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Nuclear</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Security</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Administration</a:t>
            </a:r>
            <a:r>
              <a:rPr kumimoji="0" sz="1800" b="0" i="0" u="none" strike="noStrike" kern="1200" cap="none" spc="-40"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(NNSA)</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2" name="object 12"/>
          <p:cNvSpPr txBox="1"/>
          <p:nvPr/>
        </p:nvSpPr>
        <p:spPr>
          <a:xfrm>
            <a:off x="6242686" y="3559506"/>
            <a:ext cx="5593142" cy="250581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000000"/>
                </a:solidFill>
                <a:effectLst/>
                <a:uLnTx/>
                <a:uFillTx/>
                <a:latin typeface="Calibri"/>
                <a:ea typeface="+mn-ea"/>
                <a:cs typeface="Calibri"/>
              </a:rPr>
              <a:t>DOE</a:t>
            </a:r>
            <a:r>
              <a:rPr kumimoji="0" sz="1800" b="1" i="0" u="none" strike="noStrike" kern="1200" cap="none" spc="-25" normalizeH="0" baseline="0" noProof="0" dirty="0">
                <a:ln>
                  <a:noFill/>
                </a:ln>
                <a:solidFill>
                  <a:srgbClr val="000000"/>
                </a:solidFill>
                <a:effectLst/>
                <a:uLnTx/>
                <a:uFillTx/>
                <a:latin typeface="Calibri"/>
                <a:ea typeface="+mn-ea"/>
                <a:cs typeface="Calibri"/>
              </a:rPr>
              <a:t> </a:t>
            </a:r>
            <a:r>
              <a:rPr kumimoji="0" sz="1800" b="1" i="0" u="none" strike="noStrike" kern="1200" cap="none" spc="-10" normalizeH="0" baseline="0" noProof="0" dirty="0">
                <a:ln>
                  <a:noFill/>
                </a:ln>
                <a:solidFill>
                  <a:srgbClr val="000000"/>
                </a:solidFill>
                <a:effectLst/>
                <a:uLnTx/>
                <a:uFillTx/>
                <a:latin typeface="Calibri"/>
                <a:ea typeface="+mn-ea"/>
                <a:cs typeface="Calibri"/>
              </a:rPr>
              <a:t>Sites</a:t>
            </a:r>
            <a:r>
              <a:rPr kumimoji="0" lang="en-US" sz="1800" b="1" i="0" u="none" strike="noStrike" kern="1200" cap="none" spc="-10" normalizeH="0" baseline="0" noProof="0" dirty="0">
                <a:ln>
                  <a:noFill/>
                </a:ln>
                <a:solidFill>
                  <a:srgbClr val="000000"/>
                </a:solidFill>
                <a:effectLst/>
                <a:uLnTx/>
                <a:uFillTx/>
                <a:latin typeface="Calibri"/>
                <a:ea typeface="+mn-ea"/>
                <a:cs typeface="Calibri"/>
              </a:rPr>
              <a:t> with LLW Radioactive Waste Sites</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10" normalizeH="0" baseline="0" noProof="0" dirty="0">
                <a:ln>
                  <a:noFill/>
                </a:ln>
                <a:solidFill>
                  <a:srgbClr val="000000"/>
                </a:solidFill>
                <a:effectLst/>
                <a:uLnTx/>
                <a:uFillTx/>
                <a:latin typeface="Calibri"/>
                <a:ea typeface="+mn-ea"/>
                <a:cs typeface="Calibri"/>
              </a:rPr>
              <a:t>Hanford</a:t>
            </a:r>
            <a:r>
              <a:rPr kumimoji="0" lang="en-US" sz="1800" b="0" i="0" u="none" strike="noStrike" kern="1200" cap="none" spc="-10" normalizeH="0" baseline="0" noProof="0" dirty="0">
                <a:ln>
                  <a:noFill/>
                </a:ln>
                <a:solidFill>
                  <a:srgbClr val="000000"/>
                </a:solidFill>
                <a:effectLst/>
                <a:uLnTx/>
                <a:uFillTx/>
                <a:latin typeface="Calibri"/>
                <a:ea typeface="+mn-ea"/>
                <a:cs typeface="Calibri"/>
              </a:rPr>
              <a:t>, Richland, WA</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Idaho</a:t>
            </a:r>
            <a:r>
              <a:rPr kumimoji="0" sz="1800" b="0" i="0" u="none" strike="noStrike" kern="1200" cap="none" spc="-6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National</a:t>
            </a:r>
            <a:r>
              <a:rPr kumimoji="0" sz="1800" b="0" i="0" u="none" strike="noStrike" kern="1200" cap="none" spc="-55"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Laboratory</a:t>
            </a:r>
            <a:r>
              <a:rPr kumimoji="0" lang="en-US" sz="1800" b="0" i="0" u="none" strike="noStrike" kern="1200" cap="none" spc="-10" normalizeH="0" baseline="0" noProof="0" dirty="0">
                <a:ln>
                  <a:noFill/>
                </a:ln>
                <a:solidFill>
                  <a:srgbClr val="000000"/>
                </a:solidFill>
                <a:effectLst/>
                <a:uLnTx/>
                <a:uFillTx/>
                <a:latin typeface="Calibri"/>
                <a:ea typeface="+mn-ea"/>
                <a:cs typeface="Calibri"/>
              </a:rPr>
              <a:t>, ID</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Los</a:t>
            </a:r>
            <a:r>
              <a:rPr kumimoji="0" sz="1800" b="0" i="0" u="none" strike="noStrike" kern="1200" cap="none" spc="-4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Alamos</a:t>
            </a:r>
            <a:r>
              <a:rPr kumimoji="0" sz="1800" b="0" i="0" u="none" strike="noStrike" kern="1200" cap="none" spc="-40"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National</a:t>
            </a:r>
            <a:r>
              <a:rPr kumimoji="0" sz="1800" b="0" i="0" u="none" strike="noStrike" kern="1200" cap="none" spc="-40"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Laboratory</a:t>
            </a:r>
            <a:r>
              <a:rPr kumimoji="0" lang="en-US" sz="1800" b="0" i="0" u="none" strike="noStrike" kern="1200" cap="none" spc="-10" normalizeH="0" baseline="0" noProof="0" dirty="0">
                <a:ln>
                  <a:noFill/>
                </a:ln>
                <a:solidFill>
                  <a:srgbClr val="000000"/>
                </a:solidFill>
                <a:effectLst/>
                <a:uLnTx/>
                <a:uFillTx/>
                <a:latin typeface="Calibri"/>
                <a:ea typeface="+mn-ea"/>
                <a:cs typeface="Calibri"/>
              </a:rPr>
              <a:t>, New Mexico</a:t>
            </a:r>
          </a:p>
          <a:p>
            <a:pPr marL="298450" marR="508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Nevada</a:t>
            </a:r>
            <a:r>
              <a:rPr lang="en-US" spc="-75" noProof="0" dirty="0">
                <a:solidFill>
                  <a:srgbClr val="000000"/>
                </a:solidFill>
                <a:latin typeface="Calibri"/>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National</a:t>
            </a:r>
            <a:r>
              <a:rPr kumimoji="0" sz="1800" b="0" i="0" u="none" strike="noStrike" kern="1200" cap="none" spc="-65" normalizeH="0" baseline="0" noProof="0" dirty="0">
                <a:ln>
                  <a:noFill/>
                </a:ln>
                <a:solidFill>
                  <a:srgbClr val="000000"/>
                </a:solidFill>
                <a:effectLst/>
                <a:uLnTx/>
                <a:uFillTx/>
                <a:latin typeface="Calibri"/>
                <a:ea typeface="+mn-ea"/>
                <a:cs typeface="Calibri"/>
              </a:rPr>
              <a:t> </a:t>
            </a:r>
            <a:r>
              <a:rPr kumimoji="0" sz="1800" b="0" i="0" u="none" strike="noStrike" kern="1200" cap="none" spc="0" normalizeH="0" baseline="0" noProof="0" dirty="0">
                <a:ln>
                  <a:noFill/>
                </a:ln>
                <a:solidFill>
                  <a:srgbClr val="000000"/>
                </a:solidFill>
                <a:effectLst/>
                <a:uLnTx/>
                <a:uFillTx/>
                <a:latin typeface="Calibri"/>
                <a:ea typeface="+mn-ea"/>
                <a:cs typeface="Calibri"/>
              </a:rPr>
              <a:t>Security</a:t>
            </a:r>
            <a:r>
              <a:rPr kumimoji="0" sz="1800" b="0" i="0" u="none" strike="noStrike" kern="1200" cap="none" spc="-65" normalizeH="0" baseline="0" noProof="0" dirty="0">
                <a:ln>
                  <a:noFill/>
                </a:ln>
                <a:solidFill>
                  <a:srgbClr val="000000"/>
                </a:solidFill>
                <a:effectLst/>
                <a:uLnTx/>
                <a:uFillTx/>
                <a:latin typeface="Calibri"/>
                <a:ea typeface="+mn-ea"/>
                <a:cs typeface="Calibri"/>
              </a:rPr>
              <a:t> </a:t>
            </a:r>
            <a:r>
              <a:rPr kumimoji="0" sz="1800" b="0" i="0" u="none" strike="noStrike" kern="1200" cap="none" spc="-20" normalizeH="0" baseline="0" noProof="0" dirty="0">
                <a:ln>
                  <a:noFill/>
                </a:ln>
                <a:solidFill>
                  <a:srgbClr val="000000"/>
                </a:solidFill>
                <a:effectLst/>
                <a:uLnTx/>
                <a:uFillTx/>
                <a:latin typeface="Calibri"/>
                <a:ea typeface="+mn-ea"/>
                <a:cs typeface="Calibri"/>
              </a:rPr>
              <a:t>Site</a:t>
            </a:r>
            <a:r>
              <a:rPr kumimoji="0" lang="en-US" sz="1800" b="0" i="0" u="none" strike="noStrike" kern="1200" cap="none" spc="-20" normalizeH="0" baseline="0" noProof="0" dirty="0">
                <a:ln>
                  <a:noFill/>
                </a:ln>
                <a:solidFill>
                  <a:srgbClr val="000000"/>
                </a:solidFill>
                <a:effectLst/>
                <a:uLnTx/>
                <a:uFillTx/>
                <a:latin typeface="Calibri"/>
                <a:ea typeface="+mn-ea"/>
                <a:cs typeface="Calibri"/>
              </a:rPr>
              <a:t>, NV</a:t>
            </a:r>
            <a:r>
              <a:rPr kumimoji="0" sz="1800" b="0" i="0" u="none" strike="noStrike" kern="1200" cap="none" spc="-20" normalizeH="0" baseline="0" noProof="0" dirty="0">
                <a:ln>
                  <a:noFill/>
                </a:ln>
                <a:solidFill>
                  <a:srgbClr val="000000"/>
                </a:solidFill>
                <a:effectLst/>
                <a:uLnTx/>
                <a:uFillTx/>
                <a:latin typeface="Calibri"/>
                <a:ea typeface="+mn-ea"/>
                <a:cs typeface="Calibri"/>
              </a:rPr>
              <a:t> </a:t>
            </a:r>
            <a:endParaRPr kumimoji="0" lang="en-US" sz="1800" b="0" i="0" u="none" strike="noStrike" kern="1200" cap="none" spc="-20" normalizeH="0" baseline="0" noProof="0" dirty="0">
              <a:ln>
                <a:noFill/>
              </a:ln>
              <a:solidFill>
                <a:srgbClr val="00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0" normalizeH="0" baseline="0" noProof="0" dirty="0">
                <a:ln>
                  <a:noFill/>
                </a:ln>
                <a:solidFill>
                  <a:srgbClr val="000000"/>
                </a:solidFill>
                <a:effectLst/>
                <a:uLnTx/>
                <a:uFillTx/>
                <a:latin typeface="Calibri"/>
                <a:ea typeface="+mn-ea"/>
                <a:cs typeface="Calibri"/>
              </a:rPr>
              <a:t>Oak</a:t>
            </a:r>
            <a:r>
              <a:rPr kumimoji="0" sz="1800" b="0" i="0" u="none" strike="noStrike" kern="1200" cap="none" spc="-20" normalizeH="0" baseline="0" noProof="0" dirty="0">
                <a:ln>
                  <a:noFill/>
                </a:ln>
                <a:solidFill>
                  <a:srgbClr val="000000"/>
                </a:solidFill>
                <a:effectLst/>
                <a:uLnTx/>
                <a:uFillTx/>
                <a:latin typeface="Calibri"/>
                <a:ea typeface="+mn-ea"/>
                <a:cs typeface="Calibri"/>
              </a:rPr>
              <a:t> </a:t>
            </a:r>
            <a:r>
              <a:rPr kumimoji="0" sz="1800" b="0" i="0" u="none" strike="noStrike" kern="1200" cap="none" spc="-10" normalizeH="0" baseline="0" noProof="0" dirty="0">
                <a:ln>
                  <a:noFill/>
                </a:ln>
                <a:solidFill>
                  <a:srgbClr val="000000"/>
                </a:solidFill>
                <a:effectLst/>
                <a:uLnTx/>
                <a:uFillTx/>
                <a:latin typeface="Calibri"/>
                <a:ea typeface="+mn-ea"/>
                <a:cs typeface="Calibri"/>
              </a:rPr>
              <a:t>Ridge</a:t>
            </a:r>
            <a:r>
              <a:rPr kumimoji="0" lang="en-US" sz="1800" b="0" i="0" u="none" strike="noStrike" kern="1200" cap="none" spc="-10" normalizeH="0" baseline="0" noProof="0" dirty="0">
                <a:ln>
                  <a:noFill/>
                </a:ln>
                <a:solidFill>
                  <a:srgbClr val="000000"/>
                </a:solidFill>
                <a:effectLst/>
                <a:uLnTx/>
                <a:uFillTx/>
                <a:latin typeface="Calibri"/>
                <a:ea typeface="+mn-ea"/>
                <a:cs typeface="Calibri"/>
              </a:rPr>
              <a:t> National Laboratory, Oak Ridge, TN</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a:p>
            <a:pPr marL="298450" marR="153543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10" normalizeH="0" baseline="0" noProof="0" dirty="0">
                <a:ln>
                  <a:noFill/>
                </a:ln>
                <a:solidFill>
                  <a:srgbClr val="000000"/>
                </a:solidFill>
                <a:effectLst/>
                <a:uLnTx/>
                <a:uFillTx/>
                <a:latin typeface="Calibri"/>
                <a:ea typeface="+mn-ea"/>
                <a:cs typeface="Calibri"/>
              </a:rPr>
              <a:t>Paducah</a:t>
            </a:r>
            <a:r>
              <a:rPr kumimoji="0" lang="en-US" sz="1800" b="0" i="0" u="none" strike="noStrike" kern="1200" cap="none" spc="-10" normalizeH="0" baseline="0" noProof="0" dirty="0">
                <a:ln>
                  <a:noFill/>
                </a:ln>
                <a:solidFill>
                  <a:srgbClr val="000000"/>
                </a:solidFill>
                <a:effectLst/>
                <a:uLnTx/>
                <a:uFillTx/>
                <a:latin typeface="Calibri"/>
                <a:ea typeface="+mn-ea"/>
                <a:cs typeface="Calibri"/>
              </a:rPr>
              <a:t>, Kentucky</a:t>
            </a:r>
            <a:r>
              <a:rPr kumimoji="0" sz="1800" b="0" i="0" u="none" strike="noStrike" kern="1200" cap="none" spc="-10" normalizeH="0" baseline="0" noProof="0" dirty="0">
                <a:ln>
                  <a:noFill/>
                </a:ln>
                <a:solidFill>
                  <a:srgbClr val="000000"/>
                </a:solidFill>
                <a:effectLst/>
                <a:uLnTx/>
                <a:uFillTx/>
                <a:latin typeface="Calibri"/>
                <a:ea typeface="+mn-ea"/>
                <a:cs typeface="Calibri"/>
              </a:rPr>
              <a:t> </a:t>
            </a:r>
            <a:r>
              <a:rPr kumimoji="0" lang="en-US" sz="1800" b="0" i="0" u="none" strike="noStrike" kern="1200" cap="none" spc="-10" normalizeH="0" baseline="0" noProof="0" dirty="0">
                <a:ln>
                  <a:noFill/>
                </a:ln>
                <a:solidFill>
                  <a:srgbClr val="000000"/>
                </a:solidFill>
                <a:effectLst/>
                <a:uLnTx/>
                <a:uFillTx/>
                <a:latin typeface="Calibri"/>
                <a:ea typeface="+mn-ea"/>
                <a:cs typeface="Calibri"/>
              </a:rPr>
              <a:t>and </a:t>
            </a:r>
            <a:r>
              <a:rPr kumimoji="0" sz="1800" b="0" i="0" u="none" strike="noStrike" kern="1200" cap="none" spc="-10" normalizeH="0" baseline="0" noProof="0" dirty="0">
                <a:ln>
                  <a:noFill/>
                </a:ln>
                <a:solidFill>
                  <a:srgbClr val="000000"/>
                </a:solidFill>
                <a:effectLst/>
                <a:uLnTx/>
                <a:uFillTx/>
                <a:latin typeface="Calibri"/>
                <a:ea typeface="+mn-ea"/>
                <a:cs typeface="Calibri"/>
              </a:rPr>
              <a:t>Portsmouth</a:t>
            </a:r>
            <a:r>
              <a:rPr kumimoji="0" lang="en-US" sz="1800" b="0" i="0" u="none" strike="noStrike" kern="1200" cap="none" spc="-10" normalizeH="0" baseline="0" noProof="0" dirty="0">
                <a:ln>
                  <a:noFill/>
                </a:ln>
                <a:solidFill>
                  <a:srgbClr val="000000"/>
                </a:solidFill>
                <a:effectLst/>
                <a:uLnTx/>
                <a:uFillTx/>
                <a:latin typeface="Calibri"/>
                <a:ea typeface="+mn-ea"/>
                <a:cs typeface="Calibri"/>
              </a:rPr>
              <a:t>, OH, PPPO Office </a:t>
            </a:r>
          </a:p>
          <a:p>
            <a:pPr marL="298450" marR="153543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b="0" i="0" u="none" strike="noStrike" kern="1200" cap="none" spc="-10" normalizeH="0" baseline="0" noProof="0" dirty="0">
                <a:ln>
                  <a:noFill/>
                </a:ln>
                <a:solidFill>
                  <a:srgbClr val="000000"/>
                </a:solidFill>
                <a:effectLst/>
                <a:uLnTx/>
                <a:uFillTx/>
                <a:latin typeface="Calibri"/>
                <a:ea typeface="+mn-ea"/>
                <a:cs typeface="Calibri"/>
              </a:rPr>
              <a:t>Savannah</a:t>
            </a:r>
            <a:r>
              <a:rPr kumimoji="0" sz="1800" b="0" i="0" u="none" strike="noStrike" kern="1200" cap="none" spc="-30" normalizeH="0" baseline="0" noProof="0" dirty="0">
                <a:ln>
                  <a:noFill/>
                </a:ln>
                <a:solidFill>
                  <a:srgbClr val="000000"/>
                </a:solidFill>
                <a:effectLst/>
                <a:uLnTx/>
                <a:uFillTx/>
                <a:latin typeface="Calibri"/>
                <a:ea typeface="+mn-ea"/>
                <a:cs typeface="Calibri"/>
              </a:rPr>
              <a:t> </a:t>
            </a:r>
            <a:r>
              <a:rPr kumimoji="0" sz="1800" b="0" i="0" u="none" strike="noStrike" kern="1200" cap="none" spc="-20" normalizeH="0" baseline="0" noProof="0" dirty="0">
                <a:ln>
                  <a:noFill/>
                </a:ln>
                <a:solidFill>
                  <a:srgbClr val="000000"/>
                </a:solidFill>
                <a:effectLst/>
                <a:uLnTx/>
                <a:uFillTx/>
                <a:latin typeface="Calibri"/>
                <a:ea typeface="+mn-ea"/>
                <a:cs typeface="Calibri"/>
              </a:rPr>
              <a:t>River</a:t>
            </a:r>
            <a:r>
              <a:rPr kumimoji="0" lang="en-US" sz="1800" b="0" i="0" u="none" strike="noStrike" kern="1200" cap="none" spc="-20" normalizeH="0" baseline="0" noProof="0" dirty="0">
                <a:ln>
                  <a:noFill/>
                </a:ln>
                <a:solidFill>
                  <a:srgbClr val="000000"/>
                </a:solidFill>
                <a:effectLst/>
                <a:uLnTx/>
                <a:uFillTx/>
                <a:latin typeface="Calibri"/>
                <a:ea typeface="+mn-ea"/>
                <a:cs typeface="Calibri"/>
              </a:rPr>
              <a:t> Site, SC</a:t>
            </a:r>
            <a:endParaRPr kumimoji="0" sz="18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9" name="TextBox 18">
            <a:extLst>
              <a:ext uri="{FF2B5EF4-FFF2-40B4-BE49-F238E27FC236}">
                <a16:creationId xmlns:a16="http://schemas.microsoft.com/office/drawing/2014/main" id="{E46F78F4-03C1-0043-5760-9521A93B6871}"/>
              </a:ext>
            </a:extLst>
          </p:cNvPr>
          <p:cNvSpPr txBox="1"/>
          <p:nvPr/>
        </p:nvSpPr>
        <p:spPr>
          <a:xfrm>
            <a:off x="6096000" y="1235249"/>
            <a:ext cx="7336464" cy="369332"/>
          </a:xfrm>
          <a:prstGeom prst="rect">
            <a:avLst/>
          </a:prstGeom>
          <a:noFill/>
        </p:spPr>
        <p:txBody>
          <a:bodyPr wrap="square">
            <a:spAutoFit/>
          </a:bodyPr>
          <a:lstStyle/>
          <a:p>
            <a:pPr marL="12700">
              <a:spcBef>
                <a:spcPts val="100"/>
              </a:spcBef>
              <a:defRPr/>
            </a:pPr>
            <a:r>
              <a:rPr lang="en-US" b="1" dirty="0">
                <a:solidFill>
                  <a:srgbClr val="000000"/>
                </a:solidFill>
                <a:latin typeface="Calibri"/>
                <a:cs typeface="Calibri"/>
              </a:rPr>
              <a:t>Program Secretarial Offices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6805-DD91-78F2-2505-82808ED2C08C}"/>
              </a:ext>
            </a:extLst>
          </p:cNvPr>
          <p:cNvSpPr>
            <a:spLocks noGrp="1"/>
          </p:cNvSpPr>
          <p:nvPr>
            <p:ph type="title"/>
          </p:nvPr>
        </p:nvSpPr>
        <p:spPr/>
        <p:txBody>
          <a:bodyPr>
            <a:normAutofit/>
          </a:bodyPr>
          <a:lstStyle/>
          <a:p>
            <a:r>
              <a:rPr lang="en-US" dirty="0"/>
              <a:t>High-Level Radioactive Waste (HLW) Interpretation</a:t>
            </a:r>
          </a:p>
        </p:txBody>
      </p:sp>
      <p:sp>
        <p:nvSpPr>
          <p:cNvPr id="5" name="Content Placeholder 3">
            <a:extLst>
              <a:ext uri="{FF2B5EF4-FFF2-40B4-BE49-F238E27FC236}">
                <a16:creationId xmlns:a16="http://schemas.microsoft.com/office/drawing/2014/main" id="{74F869EB-BAB8-EFBD-10EC-1D38DFC8769B}"/>
              </a:ext>
            </a:extLst>
          </p:cNvPr>
          <p:cNvSpPr>
            <a:spLocks noGrp="1"/>
          </p:cNvSpPr>
          <p:nvPr>
            <p:ph sz="quarter" idx="12"/>
          </p:nvPr>
        </p:nvSpPr>
        <p:spPr>
          <a:xfrm>
            <a:off x="304800" y="1308100"/>
            <a:ext cx="11379200" cy="4995863"/>
          </a:xfrm>
        </p:spPr>
        <p:txBody>
          <a:bodyPr>
            <a:normAutofit fontScale="25000" lnSpcReduction="20000"/>
          </a:bodyPr>
          <a:lstStyle/>
          <a:p>
            <a:pPr>
              <a:spcBef>
                <a:spcPts val="600"/>
              </a:spcBef>
              <a:defRPr/>
            </a:pPr>
            <a:r>
              <a:rPr lang="en-US" sz="7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The HLW interpretation is a tool in the “waste management policy toolbox” that, where implemented, allows DOE to dispose of defense reprocessing waste in accordance with its radiological characteristics and not by source or where it came from, i.e., some reprocessing wastes may be classified as not HLW (non-HLW)</a:t>
            </a:r>
          </a:p>
          <a:p>
            <a:pPr>
              <a:spcBef>
                <a:spcPts val="600"/>
              </a:spcBef>
              <a:defRPr/>
            </a:pPr>
            <a:r>
              <a:rPr lang="en-US" sz="7200" dirty="0">
                <a:solidFill>
                  <a:schemeClr val="accent1"/>
                </a:solidFill>
                <a:latin typeface="Times New Roman" panose="02020603050405020304" pitchFamily="18" charset="0"/>
                <a:cs typeface="Times New Roman" panose="02020603050405020304" pitchFamily="18" charset="0"/>
              </a:rPr>
              <a:t>Since adopting the policy, DOE has implemented the application of the HLW interpretation</a:t>
            </a:r>
          </a:p>
          <a:p>
            <a:pPr lvl="2">
              <a:spcBef>
                <a:spcPts val="600"/>
              </a:spcBef>
              <a:spcAft>
                <a:spcPts val="600"/>
              </a:spcAft>
              <a:defRPr/>
            </a:pPr>
            <a:r>
              <a:rPr lang="en-US" sz="7200" dirty="0">
                <a:solidFill>
                  <a:schemeClr val="accent1"/>
                </a:solidFill>
                <a:latin typeface="Times New Roman" panose="02020603050405020304" pitchFamily="18" charset="0"/>
                <a:cs typeface="Times New Roman" panose="02020603050405020304" pitchFamily="18" charset="0"/>
              </a:rPr>
              <a:t>The first waste stream analyzed was a small volume of SRS Defense Waste Processing Facility (DWPF)  recycled wastewater treated and disposed in September 2020.</a:t>
            </a:r>
          </a:p>
          <a:p>
            <a:pPr lvl="2">
              <a:spcBef>
                <a:spcPts val="600"/>
              </a:spcBef>
              <a:spcAft>
                <a:spcPts val="600"/>
              </a:spcAft>
              <a:defRPr/>
            </a:pPr>
            <a:r>
              <a:rPr lang="en-US" sz="7200" dirty="0">
                <a:solidFill>
                  <a:schemeClr val="accent1"/>
                </a:solidFill>
                <a:latin typeface="Times New Roman" panose="02020603050405020304" pitchFamily="18" charset="0"/>
                <a:cs typeface="Times New Roman" panose="02020603050405020304" pitchFamily="18" charset="0"/>
              </a:rPr>
              <a:t>The second waste stream decision was announced on July 18, 2023, to dispose of SRS contaminated process equipment at WCS.  The waste includes a drill string, glass pumps, and replacement glass bubblers related to DWPF operations until facility’s end of life. Environmental analysis shows that the proposed action would have no significant impact to human health and the environment and does not constitute a major federal action in the context of NEPA. </a:t>
            </a:r>
          </a:p>
          <a:p>
            <a:pPr lvl="2">
              <a:spcBef>
                <a:spcPts val="600"/>
              </a:spcBef>
              <a:spcAft>
                <a:spcPts val="600"/>
              </a:spcAft>
              <a:defRPr/>
            </a:pPr>
            <a:r>
              <a:rPr lang="en-US" sz="7200" dirty="0">
                <a:solidFill>
                  <a:schemeClr val="accent1"/>
                </a:solidFill>
                <a:latin typeface="Times New Roman" panose="02020603050405020304" pitchFamily="18" charset="0"/>
                <a:cs typeface="Times New Roman" panose="02020603050405020304" pitchFamily="18" charset="0"/>
              </a:rPr>
              <a:t>The drill string is planned to be shipped late in CY2023.</a:t>
            </a:r>
          </a:p>
          <a:p>
            <a:pPr>
              <a:spcBef>
                <a:spcPts val="600"/>
              </a:spcBef>
              <a:spcAft>
                <a:spcPts val="400"/>
              </a:spcAft>
              <a:defRPr/>
            </a:pPr>
            <a:endParaRPr lang="en-US" sz="7200" dirty="0">
              <a:solidFill>
                <a:schemeClr val="accent1"/>
              </a:solidFill>
              <a:latin typeface="Times New Roman" panose="02020603050405020304" pitchFamily="18" charset="0"/>
              <a:cs typeface="Times New Roman" panose="02020603050405020304" pitchFamily="18" charset="0"/>
            </a:endParaRPr>
          </a:p>
          <a:p>
            <a:pPr>
              <a:spcBef>
                <a:spcPts val="600"/>
              </a:spcBef>
              <a:spcAft>
                <a:spcPts val="400"/>
              </a:spcAft>
              <a:defRPr/>
            </a:pPr>
            <a:r>
              <a:rPr lang="en-US" sz="7200" dirty="0">
                <a:solidFill>
                  <a:schemeClr val="accent1"/>
                </a:solidFill>
                <a:latin typeface="Times New Roman" panose="02020603050405020304" pitchFamily="18" charset="0"/>
                <a:cs typeface="Times New Roman" panose="02020603050405020304" pitchFamily="18" charset="0"/>
              </a:rPr>
              <a:t>EM-HQ continues to actively search for candidate waste streams to apply the HLW Interpretation to advance DOE clean-up mission.</a:t>
            </a:r>
          </a:p>
          <a:p>
            <a:pPr>
              <a:spcBef>
                <a:spcPts val="600"/>
              </a:spcBef>
              <a:spcAft>
                <a:spcPts val="400"/>
              </a:spcAft>
              <a:defRPr/>
            </a:pPr>
            <a:endParaRPr lang="en-US" sz="7200" dirty="0">
              <a:solidFill>
                <a:schemeClr val="accent1"/>
              </a:solidFill>
              <a:latin typeface="Times New Roman" panose="02020603050405020304" pitchFamily="18" charset="0"/>
              <a:cs typeface="Times New Roman" panose="02020603050405020304" pitchFamily="18" charset="0"/>
            </a:endParaRPr>
          </a:p>
          <a:p>
            <a:pPr marL="0" indent="0">
              <a:spcBef>
                <a:spcPts val="600"/>
              </a:spcBef>
              <a:spcAft>
                <a:spcPts val="400"/>
              </a:spcAft>
              <a:buNone/>
              <a:defRPr/>
            </a:pPr>
            <a:r>
              <a:rPr lang="en-US" sz="5600" dirty="0">
                <a:solidFill>
                  <a:schemeClr val="accent1"/>
                </a:solidFill>
                <a:latin typeface="Times New Roman" panose="02020603050405020304" pitchFamily="18" charset="0"/>
                <a:cs typeface="Times New Roman" panose="02020603050405020304" pitchFamily="18" charset="0"/>
              </a:rPr>
              <a:t>For more information, please see the website at </a:t>
            </a:r>
            <a:r>
              <a:rPr lang="en-US" sz="5600"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https://www.energy.gov/em/high-level-radioactive-waste-hlw-interpretation</a:t>
            </a:r>
            <a:endParaRPr lang="en-US" sz="5600" dirty="0">
              <a:solidFill>
                <a:schemeClr val="accent1"/>
              </a:solidFill>
              <a:latin typeface="Times New Roman" panose="02020603050405020304" pitchFamily="18" charset="0"/>
              <a:cs typeface="Times New Roman" panose="02020603050405020304" pitchFamily="18" charset="0"/>
            </a:endParaRPr>
          </a:p>
          <a:p>
            <a:pPr marL="0" indent="0">
              <a:spcBef>
                <a:spcPts val="600"/>
              </a:spcBef>
              <a:spcAft>
                <a:spcPts val="400"/>
              </a:spcAft>
              <a:buNone/>
              <a:defRPr/>
            </a:pPr>
            <a:r>
              <a:rPr lang="en-US" sz="1800" dirty="0">
                <a:solidFill>
                  <a:schemeClr val="tx1"/>
                </a:solidFill>
                <a:latin typeface="Times New Roman" panose="02020603050405020304" pitchFamily="18" charset="0"/>
                <a:cs typeface="Times New Roman" panose="02020603050405020304" pitchFamily="18" charset="0"/>
              </a:rPr>
              <a:t> </a:t>
            </a:r>
          </a:p>
          <a:p>
            <a:pPr>
              <a:spcBef>
                <a:spcPts val="0"/>
              </a:spcBef>
              <a:spcAft>
                <a:spcPts val="400"/>
              </a:spcAft>
              <a:defRPr/>
            </a:pPr>
            <a:endParaRPr lang="en-US" sz="1800" dirty="0">
              <a:solidFill>
                <a:schemeClr val="tx1"/>
              </a:solidFill>
              <a:latin typeface="Times New Roman" panose="02020603050405020304" pitchFamily="18" charset="0"/>
              <a:cs typeface="Times New Roman" panose="02020603050405020304" pitchFamily="18" charset="0"/>
            </a:endParaRPr>
          </a:p>
          <a:p>
            <a:pPr lvl="1">
              <a:spcBef>
                <a:spcPts val="0"/>
              </a:spcBef>
              <a:spcAft>
                <a:spcPts val="400"/>
              </a:spcAft>
              <a:defRPr/>
            </a:pPr>
            <a:endParaRPr sz="1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F838079-33A9-1896-7732-DC341D995AC3}"/>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15</a:t>
            </a:fld>
            <a:endParaRPr lang="en-US" dirty="0"/>
          </a:p>
        </p:txBody>
      </p:sp>
    </p:spTree>
    <p:extLst>
      <p:ext uri="{BB962C8B-B14F-4D97-AF65-F5344CB8AC3E}">
        <p14:creationId xmlns:p14="http://schemas.microsoft.com/office/powerpoint/2010/main" val="332859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4AC5-C483-3169-ED59-699E0E8DFA45}"/>
              </a:ext>
            </a:extLst>
          </p:cNvPr>
          <p:cNvSpPr>
            <a:spLocks noGrp="1"/>
          </p:cNvSpPr>
          <p:nvPr>
            <p:ph type="title"/>
          </p:nvPr>
        </p:nvSpPr>
        <p:spPr/>
        <p:txBody>
          <a:bodyPr/>
          <a:lstStyle/>
          <a:p>
            <a:r>
              <a:rPr lang="en-US" dirty="0"/>
              <a:t>Greater than Class C (GTCC) LLW Disposal Status</a:t>
            </a:r>
          </a:p>
        </p:txBody>
      </p:sp>
      <p:sp>
        <p:nvSpPr>
          <p:cNvPr id="5" name="Content Placeholder 4">
            <a:extLst>
              <a:ext uri="{FF2B5EF4-FFF2-40B4-BE49-F238E27FC236}">
                <a16:creationId xmlns:a16="http://schemas.microsoft.com/office/drawing/2014/main" id="{E08BCC42-0DA3-FD66-7C53-536EBD035AC9}"/>
              </a:ext>
            </a:extLst>
          </p:cNvPr>
          <p:cNvSpPr>
            <a:spLocks noGrp="1"/>
          </p:cNvSpPr>
          <p:nvPr>
            <p:ph sz="quarter" idx="12"/>
          </p:nvPr>
        </p:nvSpPr>
        <p:spPr>
          <a:prstGeom prst="rect">
            <a:avLst/>
          </a:prstGeom>
        </p:spPr>
        <p:txBody>
          <a:bodyPr/>
          <a:lstStyle/>
          <a:p>
            <a:r>
              <a:rPr lang="en-US" sz="2000" dirty="0">
                <a:solidFill>
                  <a:schemeClr val="accent1"/>
                </a:solidFill>
                <a:latin typeface="Times New Roman" panose="02020603050405020304" pitchFamily="18" charset="0"/>
                <a:cs typeface="Times New Roman" panose="02020603050405020304" pitchFamily="18" charset="0"/>
              </a:rPr>
              <a:t>GTCC LLW remains in storage at generators’ facilities.</a:t>
            </a:r>
          </a:p>
          <a:p>
            <a:endParaRPr lang="en-US" sz="2000" dirty="0">
              <a:solidFill>
                <a:schemeClr val="accent1"/>
              </a:solidFill>
              <a:latin typeface="Times New Roman" panose="02020603050405020304" pitchFamily="18" charset="0"/>
              <a:cs typeface="Times New Roman" panose="02020603050405020304" pitchFamily="18" charset="0"/>
            </a:endParaRPr>
          </a:p>
          <a:p>
            <a:r>
              <a:rPr lang="en-US" sz="2000" dirty="0">
                <a:solidFill>
                  <a:schemeClr val="accent1"/>
                </a:solidFill>
                <a:latin typeface="Times New Roman" panose="02020603050405020304" pitchFamily="18" charset="0"/>
                <a:cs typeface="Times New Roman" panose="02020603050405020304" pitchFamily="18" charset="0"/>
              </a:rPr>
              <a:t>DOE continues to monitor the Nuclear Regulatory Commission (NRC) regulatory developments, and the Energy Policy Act of 2005 requirement to “await action by Congress.”</a:t>
            </a:r>
          </a:p>
          <a:p>
            <a:endParaRPr lang="en-US" sz="2000" dirty="0">
              <a:solidFill>
                <a:schemeClr val="accent1"/>
              </a:solidFill>
              <a:latin typeface="Times New Roman" panose="02020603050405020304" pitchFamily="18" charset="0"/>
              <a:cs typeface="Times New Roman" panose="02020603050405020304" pitchFamily="18" charset="0"/>
            </a:endParaRPr>
          </a:p>
          <a:p>
            <a:r>
              <a:rPr lang="en-US" sz="2000" dirty="0">
                <a:solidFill>
                  <a:schemeClr val="accent1"/>
                </a:solidFill>
                <a:latin typeface="Times New Roman" panose="02020603050405020304" pitchFamily="18" charset="0"/>
                <a:cs typeface="Times New Roman" panose="02020603050405020304" pitchFamily="18" charset="0"/>
              </a:rPr>
              <a:t>DOE staff have taken advantage of NRC’s latest 2023 informative presentations on potential changes to Part 61 low-level waste disposal regulations to integrate criteria for licensing the near-surface disposal of GTCC LLW and depleted uranium.</a:t>
            </a:r>
          </a:p>
          <a:p>
            <a:endParaRPr lang="en-US" sz="2000" dirty="0">
              <a:solidFill>
                <a:schemeClr val="accent1"/>
              </a:solidFill>
              <a:latin typeface="Times New Roman" panose="02020603050405020304" pitchFamily="18" charset="0"/>
              <a:cs typeface="Times New Roman" panose="02020603050405020304" pitchFamily="18" charset="0"/>
            </a:endParaRPr>
          </a:p>
          <a:p>
            <a:r>
              <a:rPr lang="en-US" sz="2000" dirty="0">
                <a:solidFill>
                  <a:schemeClr val="accent1"/>
                </a:solidFill>
                <a:latin typeface="Times New Roman" panose="02020603050405020304" pitchFamily="18" charset="0"/>
                <a:cs typeface="Times New Roman" panose="02020603050405020304" pitchFamily="18" charset="0"/>
              </a:rPr>
              <a:t>We are continuing to discuss with NRC staff our views on the information presented and look forward to an opportunity to review the draft rule and guidance.</a:t>
            </a:r>
          </a:p>
          <a:p>
            <a:endParaRPr lang="en-US" sz="2000" dirty="0"/>
          </a:p>
          <a:p>
            <a:endParaRPr lang="en-US" sz="20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F1EF158D-03FD-C6FE-89F5-0A89B8501690}"/>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16</a:t>
            </a:fld>
            <a:endParaRPr lang="en-US" dirty="0"/>
          </a:p>
        </p:txBody>
      </p:sp>
    </p:spTree>
    <p:extLst>
      <p:ext uri="{BB962C8B-B14F-4D97-AF65-F5344CB8AC3E}">
        <p14:creationId xmlns:p14="http://schemas.microsoft.com/office/powerpoint/2010/main" val="3783748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FE73-769F-F636-C3F5-78921B434347}"/>
              </a:ext>
            </a:extLst>
          </p:cNvPr>
          <p:cNvSpPr>
            <a:spLocks noGrp="1"/>
          </p:cNvSpPr>
          <p:nvPr>
            <p:ph type="title"/>
          </p:nvPr>
        </p:nvSpPr>
        <p:spPr/>
        <p:txBody>
          <a:bodyPr/>
          <a:lstStyle/>
          <a:p>
            <a:r>
              <a:rPr lang="en-US" dirty="0"/>
              <a:t>Depleted Uranium (DU)</a:t>
            </a:r>
          </a:p>
        </p:txBody>
      </p:sp>
      <p:sp>
        <p:nvSpPr>
          <p:cNvPr id="5" name="Content Placeholder 3">
            <a:extLst>
              <a:ext uri="{FF2B5EF4-FFF2-40B4-BE49-F238E27FC236}">
                <a16:creationId xmlns:a16="http://schemas.microsoft.com/office/drawing/2014/main" id="{E76E5DFE-3A14-C2C4-AADE-1E9F13FDF97E}"/>
              </a:ext>
            </a:extLst>
          </p:cNvPr>
          <p:cNvSpPr>
            <a:spLocks noGrp="1"/>
          </p:cNvSpPr>
          <p:nvPr>
            <p:ph sz="quarter" idx="12"/>
          </p:nvPr>
        </p:nvSpPr>
        <p:spPr/>
        <p:txBody>
          <a:bodyPr/>
          <a:lstStyle/>
          <a:p>
            <a:pPr marL="630237">
              <a:spcBef>
                <a:spcPts val="600"/>
              </a:spcBef>
              <a:spcAft>
                <a:spcPts val="600"/>
              </a:spcAft>
              <a:defRPr/>
            </a:pPr>
            <a:r>
              <a:rPr sz="2100" dirty="0">
                <a:solidFill>
                  <a:schemeClr val="accent1"/>
                </a:solidFill>
                <a:latin typeface="Times New Roman" panose="02020603050405020304" pitchFamily="18" charset="0"/>
                <a:ea typeface="+mn-ea"/>
                <a:cs typeface="Times New Roman" panose="02020603050405020304" pitchFamily="18" charset="0"/>
              </a:rPr>
              <a:t>A 2020 DOE Record of Decision based upon </a:t>
            </a:r>
            <a:r>
              <a:rPr lang="en-US" sz="2100" dirty="0">
                <a:solidFill>
                  <a:schemeClr val="accent1"/>
                </a:solidFill>
                <a:latin typeface="Times New Roman" panose="02020603050405020304" pitchFamily="18" charset="0"/>
                <a:ea typeface="+mn-ea"/>
                <a:cs typeface="Times New Roman" panose="02020603050405020304" pitchFamily="18" charset="0"/>
              </a:rPr>
              <a:t>the Final DU Oxide Supplemental Environmental Impact Statement regarding disposition at one or more of the disposal sites evaluated</a:t>
            </a:r>
            <a:endParaRPr sz="2100" dirty="0">
              <a:solidFill>
                <a:schemeClr val="accent1"/>
              </a:solidFill>
              <a:latin typeface="Times New Roman" panose="02020603050405020304" pitchFamily="18" charset="0"/>
              <a:ea typeface="+mn-ea"/>
              <a:cs typeface="Times New Roman" panose="02020603050405020304" pitchFamily="18" charset="0"/>
            </a:endParaRPr>
          </a:p>
          <a:p>
            <a:pPr marL="630237">
              <a:spcBef>
                <a:spcPts val="600"/>
              </a:spcBef>
              <a:spcAft>
                <a:spcPts val="600"/>
              </a:spcAft>
              <a:defRPr/>
            </a:pPr>
            <a:r>
              <a:rPr sz="2100" dirty="0">
                <a:solidFill>
                  <a:schemeClr val="accent1"/>
                </a:solidFill>
                <a:latin typeface="Times New Roman" panose="02020603050405020304" pitchFamily="18" charset="0"/>
                <a:ea typeface="+mn-ea"/>
                <a:cs typeface="Times New Roman" panose="02020603050405020304" pitchFamily="18" charset="0"/>
              </a:rPr>
              <a:t>DOE can </a:t>
            </a:r>
            <a:r>
              <a:rPr lang="en-US" sz="2100" dirty="0">
                <a:solidFill>
                  <a:schemeClr val="accent1"/>
                </a:solidFill>
                <a:latin typeface="Times New Roman" panose="02020603050405020304" pitchFamily="18" charset="0"/>
                <a:ea typeface="+mn-ea"/>
                <a:cs typeface="Times New Roman" panose="02020603050405020304" pitchFamily="18" charset="0"/>
              </a:rPr>
              <a:t>ship to selected commercial site(s) if the facility is authorized/licensed to receive DU oxide in addition to DOE’s Nevada National Security Site:</a:t>
            </a:r>
            <a:endParaRPr sz="2100" dirty="0">
              <a:solidFill>
                <a:schemeClr val="accent1"/>
              </a:solidFill>
              <a:latin typeface="Times New Roman" panose="02020603050405020304" pitchFamily="18" charset="0"/>
              <a:ea typeface="+mn-ea"/>
              <a:cs typeface="Times New Roman" panose="02020603050405020304" pitchFamily="18" charset="0"/>
            </a:endParaRPr>
          </a:p>
          <a:p>
            <a:pPr marL="1087437" lvl="1" indent="-285750">
              <a:spcBef>
                <a:spcPts val="600"/>
              </a:spcBef>
              <a:spcAft>
                <a:spcPts val="600"/>
              </a:spcAft>
              <a:defRPr/>
            </a:pPr>
            <a:r>
              <a:rPr sz="1600" dirty="0" err="1">
                <a:solidFill>
                  <a:schemeClr val="accent1"/>
                </a:solidFill>
                <a:latin typeface="Times New Roman" panose="02020603050405020304" pitchFamily="18" charset="0"/>
                <a:cs typeface="Times New Roman" panose="02020603050405020304" pitchFamily="18" charset="0"/>
              </a:rPr>
              <a:t>Energy</a:t>
            </a:r>
            <a:r>
              <a:rPr sz="1600" i="1" dirty="0" err="1">
                <a:solidFill>
                  <a:schemeClr val="accent1"/>
                </a:solidFill>
                <a:latin typeface="Times New Roman" panose="02020603050405020304" pitchFamily="18" charset="0"/>
                <a:cs typeface="Times New Roman" panose="02020603050405020304" pitchFamily="18" charset="0"/>
              </a:rPr>
              <a:t>Solutions</a:t>
            </a:r>
            <a:r>
              <a:rPr sz="1600" dirty="0">
                <a:solidFill>
                  <a:schemeClr val="accent1"/>
                </a:solidFill>
                <a:latin typeface="Times New Roman" panose="02020603050405020304" pitchFamily="18" charset="0"/>
                <a:cs typeface="Times New Roman" panose="02020603050405020304" pitchFamily="18" charset="0"/>
              </a:rPr>
              <a:t> near Clive, Utah (licensing application in process)</a:t>
            </a:r>
          </a:p>
          <a:p>
            <a:pPr marL="1087437" lvl="1" indent="-285750">
              <a:spcBef>
                <a:spcPts val="600"/>
              </a:spcBef>
              <a:spcAft>
                <a:spcPts val="600"/>
              </a:spcAft>
              <a:defRPr/>
            </a:pPr>
            <a:r>
              <a:rPr sz="1600" dirty="0">
                <a:solidFill>
                  <a:schemeClr val="accent1"/>
                </a:solidFill>
                <a:latin typeface="Times New Roman" panose="02020603050405020304" pitchFamily="18" charset="0"/>
                <a:cs typeface="Times New Roman" panose="02020603050405020304" pitchFamily="18" charset="0"/>
              </a:rPr>
              <a:t>Waste Control Specialists LLC (WCS) </a:t>
            </a:r>
            <a:r>
              <a:rPr lang="en-US" sz="1600" dirty="0">
                <a:solidFill>
                  <a:schemeClr val="accent1"/>
                </a:solidFill>
                <a:latin typeface="Times New Roman" panose="02020603050405020304" pitchFamily="18" charset="0"/>
                <a:cs typeface="Times New Roman" panose="02020603050405020304" pitchFamily="18" charset="0"/>
              </a:rPr>
              <a:t>Federal Waste Facility  (licensed)</a:t>
            </a:r>
          </a:p>
          <a:p>
            <a:pPr marL="630237" marR="0" lvl="0" latinLnBrk="0">
              <a:lnSpc>
                <a:spcPct val="100000"/>
              </a:lnSpc>
              <a:spcBef>
                <a:spcPts val="600"/>
              </a:spcBef>
              <a:spcAft>
                <a:spcPts val="600"/>
              </a:spcAft>
              <a:buSzTx/>
              <a:tabLst/>
              <a:defRPr/>
            </a:pPr>
            <a:r>
              <a:rPr lang="en-US" sz="2100" dirty="0">
                <a:solidFill>
                  <a:schemeClr val="accent1"/>
                </a:solidFill>
                <a:latin typeface="Times New Roman" panose="02020603050405020304" pitchFamily="18" charset="0"/>
                <a:ea typeface="+mn-ea"/>
                <a:cs typeface="Times New Roman" panose="02020603050405020304" pitchFamily="18" charset="0"/>
              </a:rPr>
              <a:t>Multiple shipments by rail in 2023 with first shipment from Portsmouth site and additional shipments from Paducah site</a:t>
            </a:r>
          </a:p>
          <a:p>
            <a:pPr marL="401637" indent="0">
              <a:spcBef>
                <a:spcPts val="0"/>
              </a:spcBef>
              <a:spcAft>
                <a:spcPts val="600"/>
              </a:spcAft>
              <a:buNone/>
              <a:defRPr/>
            </a:pPr>
            <a:endParaRPr sz="1700" dirty="0">
              <a:solidFill>
                <a:schemeClr val="tx1"/>
              </a:solidFill>
              <a:latin typeface="+mn-lt"/>
            </a:endParaRPr>
          </a:p>
        </p:txBody>
      </p:sp>
      <p:sp>
        <p:nvSpPr>
          <p:cNvPr id="4" name="Slide Number Placeholder 3">
            <a:extLst>
              <a:ext uri="{FF2B5EF4-FFF2-40B4-BE49-F238E27FC236}">
                <a16:creationId xmlns:a16="http://schemas.microsoft.com/office/drawing/2014/main" id="{CA466AE8-3DC6-7CB1-7046-696EBB90B71B}"/>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17</a:t>
            </a:fld>
            <a:endParaRPr lang="en-US" dirty="0"/>
          </a:p>
        </p:txBody>
      </p:sp>
      <p:pic>
        <p:nvPicPr>
          <p:cNvPr id="6" name="Content Placeholder 4">
            <a:extLst>
              <a:ext uri="{FF2B5EF4-FFF2-40B4-BE49-F238E27FC236}">
                <a16:creationId xmlns:a16="http://schemas.microsoft.com/office/drawing/2014/main" id="{42DBFF02-7780-ADB7-79DB-0C7E0EBEECCB}"/>
              </a:ext>
            </a:extLst>
          </p:cNvPr>
          <p:cNvPicPr>
            <a:picLocks noChangeAspect="1"/>
          </p:cNvPicPr>
          <p:nvPr/>
        </p:nvPicPr>
        <p:blipFill rotWithShape="1">
          <a:blip r:embed="rId4"/>
          <a:srcRect l="6535" t="3500" r="7663" b="26614"/>
          <a:stretch/>
        </p:blipFill>
        <p:spPr>
          <a:xfrm>
            <a:off x="7759700" y="4170379"/>
            <a:ext cx="3832408" cy="1904984"/>
          </a:xfrm>
          <a:prstGeom prst="rect">
            <a:avLst/>
          </a:prstGeom>
        </p:spPr>
      </p:pic>
    </p:spTree>
    <p:extLst>
      <p:ext uri="{BB962C8B-B14F-4D97-AF65-F5344CB8AC3E}">
        <p14:creationId xmlns:p14="http://schemas.microsoft.com/office/powerpoint/2010/main" val="341807641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9D48-789F-8337-9C41-264CDB2BD523}"/>
              </a:ext>
            </a:extLst>
          </p:cNvPr>
          <p:cNvSpPr>
            <a:spLocks noGrp="1"/>
          </p:cNvSpPr>
          <p:nvPr>
            <p:ph type="title"/>
          </p:nvPr>
        </p:nvSpPr>
        <p:spPr/>
        <p:txBody>
          <a:bodyPr>
            <a:normAutofit fontScale="90000"/>
          </a:bodyPr>
          <a:lstStyle/>
          <a:p>
            <a:r>
              <a:rPr lang="en-US" dirty="0"/>
              <a:t>Portsmouth &amp; Paducah – Uranium Oxide Shipments for Disposal</a:t>
            </a:r>
          </a:p>
        </p:txBody>
      </p:sp>
      <p:pic>
        <p:nvPicPr>
          <p:cNvPr id="5" name="Content Placeholder 7" descr="A train on the railway tracks&#10;&#10;Description automatically generated with low confidence">
            <a:extLst>
              <a:ext uri="{FF2B5EF4-FFF2-40B4-BE49-F238E27FC236}">
                <a16:creationId xmlns:a16="http://schemas.microsoft.com/office/drawing/2014/main" id="{CF1F1076-C5DD-2F9F-7A65-2FACE142A8A2}"/>
              </a:ext>
            </a:extLst>
          </p:cNvPr>
          <p:cNvPicPr>
            <a:picLocks noGrp="1" noChangeAspect="1"/>
          </p:cNvPicPr>
          <p:nvPr>
            <p:ph sz="quarter" idx="12"/>
          </p:nvPr>
        </p:nvPicPr>
        <p:blipFill rotWithShape="1">
          <a:blip r:embed="rId2">
            <a:extLst>
              <a:ext uri="{28A0092B-C50C-407E-A947-70E740481C1C}">
                <a14:useLocalDpi xmlns:a14="http://schemas.microsoft.com/office/drawing/2010/main" val="0"/>
              </a:ext>
            </a:extLst>
          </a:blip>
          <a:stretch/>
        </p:blipFill>
        <p:spPr>
          <a:xfrm>
            <a:off x="3814762" y="2148519"/>
            <a:ext cx="3860800" cy="2708844"/>
          </a:xfrm>
        </p:spPr>
      </p:pic>
      <p:sp>
        <p:nvSpPr>
          <p:cNvPr id="4" name="Slide Number Placeholder 3">
            <a:extLst>
              <a:ext uri="{FF2B5EF4-FFF2-40B4-BE49-F238E27FC236}">
                <a16:creationId xmlns:a16="http://schemas.microsoft.com/office/drawing/2014/main" id="{B70BBECA-1744-3F9D-EBB7-A5C88E883FFC}"/>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18</a:t>
            </a:fld>
            <a:endParaRPr lang="en-US" dirty="0"/>
          </a:p>
        </p:txBody>
      </p:sp>
      <p:pic>
        <p:nvPicPr>
          <p:cNvPr id="6" name="Picture 5" descr="A picture containing text&#10;&#10;Description automatically generated">
            <a:extLst>
              <a:ext uri="{FF2B5EF4-FFF2-40B4-BE49-F238E27FC236}">
                <a16:creationId xmlns:a16="http://schemas.microsoft.com/office/drawing/2014/main" id="{3EA000E8-9AF6-0ED2-EF56-EAE6F58998C0}"/>
              </a:ext>
            </a:extLst>
          </p:cNvPr>
          <p:cNvPicPr>
            <a:picLocks noChangeAspect="1"/>
          </p:cNvPicPr>
          <p:nvPr/>
        </p:nvPicPr>
        <p:blipFill rotWithShape="1">
          <a:blip r:embed="rId3">
            <a:extLst>
              <a:ext uri="{28A0092B-C50C-407E-A947-70E740481C1C}">
                <a14:useLocalDpi xmlns:a14="http://schemas.microsoft.com/office/drawing/2010/main" val="0"/>
              </a:ext>
            </a:extLst>
          </a:blip>
          <a:srcRect l="1310" r="-1" b="8454"/>
          <a:stretch/>
        </p:blipFill>
        <p:spPr>
          <a:xfrm>
            <a:off x="249307" y="2148519"/>
            <a:ext cx="3436868" cy="2525081"/>
          </a:xfrm>
          <a:prstGeom prst="rect">
            <a:avLst/>
          </a:prstGeom>
        </p:spPr>
      </p:pic>
      <p:pic>
        <p:nvPicPr>
          <p:cNvPr id="7" name="Picture 6" descr="A picture containing text, outdoor, way, road&#10;&#10;Description automatically generated">
            <a:extLst>
              <a:ext uri="{FF2B5EF4-FFF2-40B4-BE49-F238E27FC236}">
                <a16:creationId xmlns:a16="http://schemas.microsoft.com/office/drawing/2014/main" id="{02758A0F-C5F2-683C-4222-532C3E7769C5}"/>
              </a:ext>
            </a:extLst>
          </p:cNvPr>
          <p:cNvPicPr>
            <a:picLocks noChangeAspect="1"/>
          </p:cNvPicPr>
          <p:nvPr/>
        </p:nvPicPr>
        <p:blipFill rotWithShape="1">
          <a:blip r:embed="rId4">
            <a:extLst>
              <a:ext uri="{28A0092B-C50C-407E-A947-70E740481C1C}">
                <a14:useLocalDpi xmlns:a14="http://schemas.microsoft.com/office/drawing/2010/main" val="0"/>
              </a:ext>
            </a:extLst>
          </a:blip>
          <a:srcRect l="25657" t="18932" r="18590" b="9033"/>
          <a:stretch/>
        </p:blipFill>
        <p:spPr>
          <a:xfrm>
            <a:off x="7804150" y="1800145"/>
            <a:ext cx="4184650" cy="3569038"/>
          </a:xfrm>
          <a:prstGeom prst="rect">
            <a:avLst/>
          </a:prstGeom>
        </p:spPr>
      </p:pic>
    </p:spTree>
    <p:extLst>
      <p:ext uri="{BB962C8B-B14F-4D97-AF65-F5344CB8AC3E}">
        <p14:creationId xmlns:p14="http://schemas.microsoft.com/office/powerpoint/2010/main" val="836834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4A4E-9CF6-E986-3C9F-B5065B6CC40E}"/>
              </a:ext>
            </a:extLst>
          </p:cNvPr>
          <p:cNvSpPr>
            <a:spLocks noGrp="1"/>
          </p:cNvSpPr>
          <p:nvPr>
            <p:ph type="title"/>
          </p:nvPr>
        </p:nvSpPr>
        <p:spPr/>
        <p:txBody>
          <a:bodyPr/>
          <a:lstStyle/>
          <a:p>
            <a:r>
              <a:rPr lang="en-US" dirty="0"/>
              <a:t>Waste Disposal Considerations</a:t>
            </a:r>
          </a:p>
        </p:txBody>
      </p:sp>
      <p:sp>
        <p:nvSpPr>
          <p:cNvPr id="5" name="object 2">
            <a:extLst>
              <a:ext uri="{FF2B5EF4-FFF2-40B4-BE49-F238E27FC236}">
                <a16:creationId xmlns:a16="http://schemas.microsoft.com/office/drawing/2014/main" id="{5F8BC7B8-A9B8-402E-D64B-B7018027BEFD}"/>
              </a:ext>
            </a:extLst>
          </p:cNvPr>
          <p:cNvSpPr txBox="1">
            <a:spLocks noGrp="1" noChangeArrowheads="1"/>
          </p:cNvSpPr>
          <p:nvPr>
            <p:ph sz="quarter" idx="12"/>
          </p:nvPr>
        </p:nvSpPr>
        <p:spPr bwMode="auto">
          <a:xfrm>
            <a:off x="406400" y="1447800"/>
            <a:ext cx="11379200" cy="432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355600" indent="-342900">
              <a:tabLst>
                <a:tab pos="354013" algn="l"/>
                <a:tab pos="355600" algn="l"/>
              </a:tabLst>
              <a:defRPr>
                <a:solidFill>
                  <a:schemeClr val="tx1"/>
                </a:solidFill>
                <a:latin typeface="Calibri" panose="020F0502020204030204" pitchFamily="34" charset="0"/>
              </a:defRPr>
            </a:lvl1pPr>
            <a:lvl2pPr marL="742950" indent="-285750">
              <a:tabLst>
                <a:tab pos="354013" algn="l"/>
                <a:tab pos="355600" algn="l"/>
              </a:tabLst>
              <a:defRPr>
                <a:solidFill>
                  <a:schemeClr val="tx1"/>
                </a:solidFill>
                <a:latin typeface="Calibri" panose="020F0502020204030204" pitchFamily="34" charset="0"/>
              </a:defRPr>
            </a:lvl2pPr>
            <a:lvl3pPr marL="1143000" indent="-228600">
              <a:tabLst>
                <a:tab pos="354013" algn="l"/>
                <a:tab pos="355600" algn="l"/>
              </a:tabLst>
              <a:defRPr>
                <a:solidFill>
                  <a:schemeClr val="tx1"/>
                </a:solidFill>
                <a:latin typeface="Calibri" panose="020F0502020204030204" pitchFamily="34" charset="0"/>
              </a:defRPr>
            </a:lvl3pPr>
            <a:lvl4pPr marL="1600200" indent="-228600">
              <a:tabLst>
                <a:tab pos="354013" algn="l"/>
                <a:tab pos="355600" algn="l"/>
              </a:tabLst>
              <a:defRPr>
                <a:solidFill>
                  <a:schemeClr val="tx1"/>
                </a:solidFill>
                <a:latin typeface="Calibri" panose="020F0502020204030204" pitchFamily="34" charset="0"/>
              </a:defRPr>
            </a:lvl4pPr>
            <a:lvl5pPr marL="2057400" indent="-228600">
              <a:tabLst>
                <a:tab pos="354013" algn="l"/>
                <a:tab pos="3556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9pPr>
          </a:lstStyle>
          <a:p>
            <a:pPr>
              <a:spcBef>
                <a:spcPts val="100"/>
              </a:spcBef>
              <a:buFont typeface="Arial" panose="020B0604020202020204" pitchFamily="34" charset="0"/>
              <a:buChar char="•"/>
            </a:pPr>
            <a:r>
              <a:rPr lang="en-US" altLang="en-US" sz="2100" dirty="0">
                <a:solidFill>
                  <a:schemeClr val="accent1"/>
                </a:solidFill>
                <a:latin typeface="Times New Roman" panose="02020603050405020304" pitchFamily="18" charset="0"/>
                <a:cs typeface="Times New Roman" panose="02020603050405020304" pitchFamily="18" charset="0"/>
              </a:rPr>
              <a:t>DOE’s Radioactive Waste Management Manual found in 435.1-1 has a “tiered” policy on treatment, storage, and disposal:</a:t>
            </a:r>
          </a:p>
          <a:p>
            <a:pPr lvl="1">
              <a:spcBef>
                <a:spcPts val="600"/>
              </a:spcBef>
              <a:spcAft>
                <a:spcPts val="600"/>
              </a:spcAft>
            </a:pPr>
            <a:r>
              <a:rPr lang="en-US" altLang="en-US" sz="1600" i="1" dirty="0">
                <a:solidFill>
                  <a:schemeClr val="accent1"/>
                </a:solidFill>
                <a:latin typeface="Times New Roman" panose="02020603050405020304" pitchFamily="18" charset="0"/>
                <a:cs typeface="Times New Roman" panose="02020603050405020304" pitchFamily="18" charset="0"/>
              </a:rPr>
              <a:t>DOE waste shall be treated, stored, and in the case of low-level waste,  disposed of at the site where the waste is generated, if practical, or at  another DOE facility. If DOE capabilities are not practical or cost effective,  exemptions may be approved to allow use of non-DOE facilities for the  storage, treatment, or disposal of DOE radioactive waste …</a:t>
            </a:r>
            <a:endParaRPr lang="en-US" altLang="en-US" sz="1600" dirty="0">
              <a:solidFill>
                <a:schemeClr val="accent1"/>
              </a:solidFill>
              <a:latin typeface="Times New Roman" panose="02020603050405020304" pitchFamily="18" charset="0"/>
              <a:cs typeface="Times New Roman" panose="02020603050405020304" pitchFamily="18" charset="0"/>
            </a:endParaRPr>
          </a:p>
          <a:p>
            <a:pPr>
              <a:spcBef>
                <a:spcPts val="1200"/>
              </a:spcBef>
              <a:buFont typeface="Arial" panose="020B0604020202020204" pitchFamily="34" charset="0"/>
              <a:buChar char="•"/>
            </a:pPr>
            <a:r>
              <a:rPr lang="en-US" altLang="en-US" sz="2100" dirty="0">
                <a:solidFill>
                  <a:schemeClr val="accent1"/>
                </a:solidFill>
                <a:latin typeface="Times New Roman" panose="02020603050405020304" pitchFamily="18" charset="0"/>
                <a:cs typeface="Times New Roman" panose="02020603050405020304" pitchFamily="18" charset="0"/>
              </a:rPr>
              <a:t>Waste disposal is always fully protective of worker and public health and the environment and in compliance with applicable Federal, state, and local requirements, with necessary permit(s), license(s), and approval(s) for the specific waste.</a:t>
            </a:r>
          </a:p>
          <a:p>
            <a:pPr>
              <a:spcBef>
                <a:spcPts val="1200"/>
              </a:spcBef>
              <a:buFont typeface="Arial" panose="020B0604020202020204" pitchFamily="34" charset="0"/>
              <a:buChar char="•"/>
            </a:pPr>
            <a:r>
              <a:rPr lang="en-US" altLang="en-US" sz="2100" dirty="0">
                <a:solidFill>
                  <a:schemeClr val="accent1"/>
                </a:solidFill>
                <a:latin typeface="Times New Roman" panose="02020603050405020304" pitchFamily="18" charset="0"/>
                <a:cs typeface="Times New Roman" panose="02020603050405020304" pitchFamily="18" charset="0"/>
              </a:rPr>
              <a:t>Sufficient LLW/MLLW disposal capacity exists at DOE and commercial facilities to support the EM cleanup mission.    </a:t>
            </a:r>
          </a:p>
          <a:p>
            <a:pPr>
              <a:spcBef>
                <a:spcPts val="600"/>
              </a:spcBef>
            </a:pPr>
            <a:endParaRPr lang="en-US" altLang="en-US" sz="2000" dirty="0">
              <a:cs typeface="Calibri" panose="020F0502020204030204" pitchFamily="34" charset="0"/>
            </a:endParaRPr>
          </a:p>
        </p:txBody>
      </p:sp>
      <p:sp>
        <p:nvSpPr>
          <p:cNvPr id="4" name="Slide Number Placeholder 3">
            <a:extLst>
              <a:ext uri="{FF2B5EF4-FFF2-40B4-BE49-F238E27FC236}">
                <a16:creationId xmlns:a16="http://schemas.microsoft.com/office/drawing/2014/main" id="{0543F38C-92CC-2561-B2F5-02476F1B0584}"/>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19</a:t>
            </a:fld>
            <a:endParaRPr lang="en-US" dirty="0"/>
          </a:p>
        </p:txBody>
      </p:sp>
    </p:spTree>
    <p:extLst>
      <p:ext uri="{BB962C8B-B14F-4D97-AF65-F5344CB8AC3E}">
        <p14:creationId xmlns:p14="http://schemas.microsoft.com/office/powerpoint/2010/main" val="323969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2C3A8-799E-EEE9-6170-B7F2CE65B5BA}"/>
              </a:ext>
            </a:extLst>
          </p:cNvPr>
          <p:cNvSpPr>
            <a:spLocks noGrp="1"/>
          </p:cNvSpPr>
          <p:nvPr>
            <p:ph type="title"/>
          </p:nvPr>
        </p:nvSpPr>
        <p:spPr>
          <a:xfrm>
            <a:off x="304800" y="304800"/>
            <a:ext cx="11684000" cy="685800"/>
          </a:xfrm>
        </p:spPr>
        <p:txBody>
          <a:bodyPr/>
          <a:lstStyle/>
          <a:p>
            <a:r>
              <a:rPr lang="en-US" dirty="0"/>
              <a:t>EM Organization Chart</a:t>
            </a:r>
          </a:p>
        </p:txBody>
      </p:sp>
      <p:pic>
        <p:nvPicPr>
          <p:cNvPr id="6" name="Picture 5">
            <a:extLst>
              <a:ext uri="{FF2B5EF4-FFF2-40B4-BE49-F238E27FC236}">
                <a16:creationId xmlns:a16="http://schemas.microsoft.com/office/drawing/2014/main" id="{15B1EACC-8CE5-6B96-F356-7993C7D7F573}"/>
              </a:ext>
            </a:extLst>
          </p:cNvPr>
          <p:cNvPicPr>
            <a:picLocks noChangeAspect="1"/>
          </p:cNvPicPr>
          <p:nvPr/>
        </p:nvPicPr>
        <p:blipFill>
          <a:blip r:embed="rId3"/>
          <a:stretch>
            <a:fillRect/>
          </a:stretch>
        </p:blipFill>
        <p:spPr>
          <a:xfrm>
            <a:off x="854251" y="1244600"/>
            <a:ext cx="5635449" cy="4865351"/>
          </a:xfrm>
          <a:prstGeom prst="rect">
            <a:avLst/>
          </a:prstGeom>
        </p:spPr>
      </p:pic>
      <p:pic>
        <p:nvPicPr>
          <p:cNvPr id="10" name="Picture 9">
            <a:extLst>
              <a:ext uri="{FF2B5EF4-FFF2-40B4-BE49-F238E27FC236}">
                <a16:creationId xmlns:a16="http://schemas.microsoft.com/office/drawing/2014/main" id="{77E4339D-ECE9-66BD-29E2-CCE5214CC14B}"/>
              </a:ext>
            </a:extLst>
          </p:cNvPr>
          <p:cNvPicPr>
            <a:picLocks noChangeAspect="1"/>
          </p:cNvPicPr>
          <p:nvPr/>
        </p:nvPicPr>
        <p:blipFill>
          <a:blip r:embed="rId4"/>
          <a:stretch>
            <a:fillRect/>
          </a:stretch>
        </p:blipFill>
        <p:spPr>
          <a:xfrm>
            <a:off x="8137712" y="1121313"/>
            <a:ext cx="3200037" cy="5111924"/>
          </a:xfrm>
          <a:prstGeom prst="rect">
            <a:avLst/>
          </a:prstGeom>
        </p:spPr>
      </p:pic>
      <p:cxnSp>
        <p:nvCxnSpPr>
          <p:cNvPr id="12" name="Straight Arrow Connector 11">
            <a:extLst>
              <a:ext uri="{FF2B5EF4-FFF2-40B4-BE49-F238E27FC236}">
                <a16:creationId xmlns:a16="http://schemas.microsoft.com/office/drawing/2014/main" id="{B8C8D536-2AE8-BDD0-0E5A-6082E62FE760}"/>
              </a:ext>
            </a:extLst>
          </p:cNvPr>
          <p:cNvCxnSpPr>
            <a:cxnSpLocks/>
          </p:cNvCxnSpPr>
          <p:nvPr/>
        </p:nvCxnSpPr>
        <p:spPr>
          <a:xfrm flipV="1">
            <a:off x="4325257" y="2481943"/>
            <a:ext cx="3657600" cy="2162628"/>
          </a:xfrm>
          <a:prstGeom prst="straightConnector1">
            <a:avLst/>
          </a:prstGeom>
          <a:ln w="57150">
            <a:solidFill>
              <a:schemeClr val="tx1"/>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54892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7FFA-2819-C0D7-576A-CA53916D0195}"/>
              </a:ext>
            </a:extLst>
          </p:cNvPr>
          <p:cNvSpPr>
            <a:spLocks noGrp="1"/>
          </p:cNvSpPr>
          <p:nvPr>
            <p:ph type="title"/>
          </p:nvPr>
        </p:nvSpPr>
        <p:spPr/>
        <p:txBody>
          <a:bodyPr/>
          <a:lstStyle/>
          <a:p>
            <a:r>
              <a:rPr lang="en-US" dirty="0"/>
              <a:t>DOE LLW/MLLW Data</a:t>
            </a:r>
          </a:p>
        </p:txBody>
      </p:sp>
      <p:sp>
        <p:nvSpPr>
          <p:cNvPr id="5" name="Content Placeholder 2">
            <a:extLst>
              <a:ext uri="{FF2B5EF4-FFF2-40B4-BE49-F238E27FC236}">
                <a16:creationId xmlns:a16="http://schemas.microsoft.com/office/drawing/2014/main" id="{E3F95C31-7034-7F18-446C-1BA198F3C20D}"/>
              </a:ext>
            </a:extLst>
          </p:cNvPr>
          <p:cNvSpPr txBox="1">
            <a:spLocks noGrp="1"/>
          </p:cNvSpPr>
          <p:nvPr>
            <p:ph sz="quarter" idx="12"/>
          </p:nvPr>
        </p:nvSpPr>
        <p:spPr>
          <a:prstGeom prst="rect">
            <a:avLst/>
          </a:prstGeom>
          <a:noFill/>
          <a:ln>
            <a:noFill/>
          </a:ln>
        </p:spPr>
        <p:txBody>
          <a:bodyPr>
            <a:normAutofit/>
          </a:bodyPr>
          <a:lstStyle>
            <a:lvl1pPr marL="257175" marR="0" lvl="0" indent="-257175" algn="l" defTabSz="685800" rtl="0" eaLnBrk="0" fontAlgn="auto" hangingPunct="0">
              <a:lnSpc>
                <a:spcPct val="100000"/>
              </a:lnSpc>
              <a:spcBef>
                <a:spcPts val="525"/>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57213" marR="0" lvl="1" indent="-214313" algn="l" defTabSz="685800" rtl="0" eaLnBrk="0" fontAlgn="auto" hangingPunct="0">
              <a:lnSpc>
                <a:spcPct val="100000"/>
              </a:lnSpc>
              <a:spcBef>
                <a:spcPts val="45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eaLnBrk="0" fontAlgn="auto" hangingPunct="0">
              <a:lnSpc>
                <a:spcPct val="10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1885950" indent="-171450" algn="l" rtl="0" eaLnBrk="0" fontAlgn="base" hangingPunct="0">
              <a:spcBef>
                <a:spcPct val="20000"/>
              </a:spcBef>
              <a:spcAft>
                <a:spcPct val="0"/>
              </a:spcAft>
              <a:buChar char="»"/>
              <a:defRPr sz="1500">
                <a:solidFill>
                  <a:schemeClr val="tx1"/>
                </a:solidFill>
                <a:latin typeface="Arial" pitchFamily="34" charset="0"/>
              </a:defRPr>
            </a:lvl6pPr>
            <a:lvl7pPr marL="2228850" indent="-171450" algn="l" rtl="0" eaLnBrk="0" fontAlgn="base" hangingPunct="0">
              <a:spcBef>
                <a:spcPct val="20000"/>
              </a:spcBef>
              <a:spcAft>
                <a:spcPct val="0"/>
              </a:spcAft>
              <a:buChar char="»"/>
              <a:defRPr sz="1500">
                <a:solidFill>
                  <a:schemeClr val="tx1"/>
                </a:solidFill>
                <a:latin typeface="Arial" pitchFamily="34" charset="0"/>
              </a:defRPr>
            </a:lvl7pPr>
            <a:lvl8pPr marL="2571750" indent="-171450" algn="l" rtl="0" eaLnBrk="0" fontAlgn="base" hangingPunct="0">
              <a:spcBef>
                <a:spcPct val="20000"/>
              </a:spcBef>
              <a:spcAft>
                <a:spcPct val="0"/>
              </a:spcAft>
              <a:buChar char="»"/>
              <a:defRPr sz="1500">
                <a:solidFill>
                  <a:schemeClr val="tx1"/>
                </a:solidFill>
                <a:latin typeface="Arial" pitchFamily="34" charset="0"/>
              </a:defRPr>
            </a:lvl8pPr>
            <a:lvl9pPr marL="2914650" indent="-171450" algn="l" rtl="0" eaLnBrk="0" fontAlgn="base" hangingPunct="0">
              <a:spcBef>
                <a:spcPct val="20000"/>
              </a:spcBef>
              <a:spcAft>
                <a:spcPct val="0"/>
              </a:spcAft>
              <a:buChar char="»"/>
              <a:defRPr sz="1500">
                <a:solidFill>
                  <a:schemeClr val="tx1"/>
                </a:solidFill>
                <a:latin typeface="Arial" pitchFamily="34" charset="0"/>
              </a:defRPr>
            </a:lvl9pPr>
          </a:lstStyle>
          <a:p>
            <a:pPr marL="0" lvl="1" indent="0">
              <a:spcBef>
                <a:spcPts val="0"/>
              </a:spcBef>
              <a:spcAft>
                <a:spcPts val="400"/>
              </a:spcAft>
              <a:buFont typeface="Arial" pitchFamily="34"/>
              <a:buNone/>
              <a:defRPr/>
            </a:pPr>
            <a:r>
              <a:rPr sz="2400" dirty="0">
                <a:solidFill>
                  <a:schemeClr val="accent1"/>
                </a:solidFill>
                <a:latin typeface="Times New Roman" panose="02020603050405020304" pitchFamily="18" charset="0"/>
                <a:cs typeface="Times New Roman" panose="02020603050405020304" pitchFamily="18" charset="0"/>
              </a:rPr>
              <a:t>Waste Information Management System (WIMS) </a:t>
            </a:r>
          </a:p>
          <a:p>
            <a:pPr marL="342900" indent="-342900">
              <a:spcBef>
                <a:spcPts val="600"/>
              </a:spcBef>
              <a:buFont typeface="Arial" panose="020B0604020202020204" pitchFamily="34" charset="0"/>
              <a:buChar char="•"/>
              <a:tabLst>
                <a:tab pos="457200" algn="l"/>
              </a:tabLst>
              <a:defRPr/>
            </a:pPr>
            <a:r>
              <a:rPr lang="en-US" dirty="0">
                <a:solidFill>
                  <a:schemeClr val="accent1"/>
                </a:solidFill>
                <a:latin typeface="Times New Roman" panose="02020603050405020304" pitchFamily="18" charset="0"/>
                <a:cs typeface="Times New Roman" panose="02020603050405020304" pitchFamily="18" charset="0"/>
              </a:rPr>
              <a:t>WIMS is developed to provide stakeholders with the tools necessary to easily visualize, and understand current and future waste volumes, categories, and problems of forecasted waste streams. </a:t>
            </a:r>
          </a:p>
          <a:p>
            <a:pPr marL="342900" indent="-342900">
              <a:spcBef>
                <a:spcPts val="600"/>
              </a:spcBef>
              <a:buFont typeface="Arial" panose="020B0604020202020204" pitchFamily="34" charset="0"/>
              <a:buChar char="•"/>
              <a:tabLst>
                <a:tab pos="457200" algn="l"/>
              </a:tabLst>
              <a:defRPr/>
            </a:pPr>
            <a:r>
              <a:rPr lang="en-US" dirty="0">
                <a:solidFill>
                  <a:schemeClr val="accent1"/>
                </a:solidFill>
                <a:latin typeface="Times New Roman" panose="02020603050405020304" pitchFamily="18" charset="0"/>
                <a:cs typeface="Times New Roman" panose="02020603050405020304" pitchFamily="18" charset="0"/>
              </a:rPr>
              <a:t>WIMS meets this need by providing a user-friendly online system to organize, and present waste forecast data from DOE sites.  This system provides a method for identification of waste forecast disposal volumes, waste. classification, disposition pathways, and potential barriers to final disposition. </a:t>
            </a:r>
          </a:p>
          <a:p>
            <a:pPr marL="285750" lvl="1" indent="-285750">
              <a:spcBef>
                <a:spcPts val="600"/>
              </a:spcBef>
              <a:spcAft>
                <a:spcPts val="400"/>
              </a:spcAft>
              <a:buFont typeface="Arial" panose="020B0604020202020204" pitchFamily="34" charset="0"/>
              <a:buChar char="•"/>
              <a:defRPr/>
            </a:pPr>
            <a:r>
              <a:rPr sz="2100" dirty="0">
                <a:solidFill>
                  <a:schemeClr val="accent1"/>
                </a:solidFill>
                <a:latin typeface="Times New Roman" panose="02020603050405020304" pitchFamily="18" charset="0"/>
                <a:cs typeface="Times New Roman" panose="02020603050405020304" pitchFamily="18" charset="0"/>
              </a:rPr>
              <a:t>Includes LLW/MLLW treatment/disposal forecast from all DOE sites, not just EM sites.</a:t>
            </a:r>
          </a:p>
          <a:p>
            <a:pPr marL="285750" lvl="1" indent="-285750">
              <a:spcBef>
                <a:spcPts val="600"/>
              </a:spcBef>
              <a:spcAft>
                <a:spcPts val="400"/>
              </a:spcAft>
              <a:buFont typeface="Arial" panose="020B0604020202020204" pitchFamily="34" charset="0"/>
              <a:buChar char="•"/>
              <a:defRPr/>
            </a:pPr>
            <a:r>
              <a:rPr sz="2100" dirty="0">
                <a:solidFill>
                  <a:schemeClr val="accent1"/>
                </a:solidFill>
                <a:latin typeface="Times New Roman" panose="02020603050405020304" pitchFamily="18" charset="0"/>
                <a:cs typeface="Times New Roman" panose="02020603050405020304" pitchFamily="18" charset="0"/>
              </a:rPr>
              <a:t>Annually updated and website maintained by Florida International University</a:t>
            </a:r>
          </a:p>
          <a:p>
            <a:pPr marL="285750" lvl="1" indent="-285750">
              <a:spcBef>
                <a:spcPts val="600"/>
              </a:spcBef>
              <a:spcAft>
                <a:spcPts val="400"/>
              </a:spcAft>
              <a:buFont typeface="Arial" panose="020B0604020202020204" pitchFamily="34" charset="0"/>
              <a:buChar char="•"/>
              <a:defRPr/>
            </a:pPr>
            <a:r>
              <a:rPr sz="2100" dirty="0">
                <a:solidFill>
                  <a:schemeClr val="accent1"/>
                </a:solidFill>
                <a:latin typeface="Times New Roman" panose="02020603050405020304" pitchFamily="18" charset="0"/>
                <a:cs typeface="Times New Roman" panose="02020603050405020304" pitchFamily="18" charset="0"/>
              </a:rPr>
              <a:t>Out-year data reflects uncertainty due to site funding adjustments, federal budget process, DOE priorities.</a:t>
            </a:r>
          </a:p>
          <a:p>
            <a:pPr marL="0" lvl="1" indent="0">
              <a:spcBef>
                <a:spcPts val="0"/>
              </a:spcBef>
              <a:spcAft>
                <a:spcPts val="400"/>
              </a:spcAft>
              <a:buNone/>
              <a:defRPr/>
            </a:pPr>
            <a:endParaRPr sz="2000" dirty="0">
              <a:solidFill>
                <a:schemeClr val="tx1"/>
              </a:solidFill>
              <a:latin typeface="+mn-lt"/>
            </a:endParaRPr>
          </a:p>
          <a:p>
            <a:pPr marL="0" lvl="1" indent="0">
              <a:spcBef>
                <a:spcPts val="0"/>
              </a:spcBef>
              <a:spcAft>
                <a:spcPts val="400"/>
              </a:spcAft>
              <a:buNone/>
              <a:defRPr/>
            </a:pPr>
            <a:r>
              <a:rPr sz="1600" dirty="0">
                <a:solidFill>
                  <a:schemeClr val="tx1"/>
                </a:solidFill>
                <a:latin typeface="+mn-lt"/>
              </a:rPr>
              <a:t>			Visit WIMS at: </a:t>
            </a:r>
            <a:r>
              <a:rPr sz="1600" u="sng" dirty="0">
                <a:solidFill>
                  <a:srgbClr val="0000FF"/>
                </a:solidFill>
                <a:latin typeface="Calibri" panose="020F0502020204030204" pitchFamily="34" charset="0"/>
                <a:ea typeface="Times New Roman" panose="02020603050405020304" pitchFamily="18" charset="0"/>
                <a:hlinkClick r:id="rId2"/>
              </a:rPr>
              <a:t>Waste Information Management System (emwims.org)</a:t>
            </a:r>
            <a:endParaRPr sz="1600" dirty="0">
              <a:solidFill>
                <a:schemeClr val="tx1"/>
              </a:solidFill>
              <a:latin typeface="+mn-lt"/>
            </a:endParaRPr>
          </a:p>
        </p:txBody>
      </p:sp>
      <p:sp>
        <p:nvSpPr>
          <p:cNvPr id="4" name="Slide Number Placeholder 3">
            <a:extLst>
              <a:ext uri="{FF2B5EF4-FFF2-40B4-BE49-F238E27FC236}">
                <a16:creationId xmlns:a16="http://schemas.microsoft.com/office/drawing/2014/main" id="{B857A0B8-521B-D55F-31BB-C96182F316E0}"/>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20</a:t>
            </a:fld>
            <a:endParaRPr lang="en-US" dirty="0"/>
          </a:p>
        </p:txBody>
      </p:sp>
    </p:spTree>
    <p:extLst>
      <p:ext uri="{BB962C8B-B14F-4D97-AF65-F5344CB8AC3E}">
        <p14:creationId xmlns:p14="http://schemas.microsoft.com/office/powerpoint/2010/main" val="131411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1B34-3E27-AAD8-9E33-450E2E121DE5}"/>
              </a:ext>
            </a:extLst>
          </p:cNvPr>
          <p:cNvSpPr>
            <a:spLocks noGrp="1"/>
          </p:cNvSpPr>
          <p:nvPr>
            <p:ph type="title"/>
          </p:nvPr>
        </p:nvSpPr>
        <p:spPr/>
        <p:txBody>
          <a:bodyPr>
            <a:normAutofit fontScale="90000"/>
          </a:bodyPr>
          <a:lstStyle/>
          <a:p>
            <a:r>
              <a:rPr lang="en-US" dirty="0"/>
              <a:t>DOE Complex-wide LLW/MLLW Disposal Volume by Disposal Location</a:t>
            </a:r>
          </a:p>
        </p:txBody>
      </p:sp>
      <p:pic>
        <p:nvPicPr>
          <p:cNvPr id="9" name="Content Placeholder 8" descr="A graph of a number of people&#10;&#10;Description automatically generated with medium confidence">
            <a:extLst>
              <a:ext uri="{FF2B5EF4-FFF2-40B4-BE49-F238E27FC236}">
                <a16:creationId xmlns:a16="http://schemas.microsoft.com/office/drawing/2014/main" id="{23F0FF40-23CA-421B-C2B7-DA4C5BFC2B48}"/>
              </a:ext>
            </a:extLst>
          </p:cNvPr>
          <p:cNvPicPr>
            <a:picLocks noGrp="1" noChangeAspect="1"/>
          </p:cNvPicPr>
          <p:nvPr>
            <p:ph sz="quarter" idx="12"/>
          </p:nvPr>
        </p:nvPicPr>
        <p:blipFill>
          <a:blip r:embed="rId3"/>
          <a:stretch>
            <a:fillRect/>
          </a:stretch>
        </p:blipFill>
        <p:spPr>
          <a:xfrm>
            <a:off x="2178109" y="1333500"/>
            <a:ext cx="7657981" cy="4876800"/>
          </a:xfrm>
        </p:spPr>
      </p:pic>
      <p:sp>
        <p:nvSpPr>
          <p:cNvPr id="4" name="Slide Number Placeholder 3">
            <a:extLst>
              <a:ext uri="{FF2B5EF4-FFF2-40B4-BE49-F238E27FC236}">
                <a16:creationId xmlns:a16="http://schemas.microsoft.com/office/drawing/2014/main" id="{B48773D0-E4B0-1244-D103-89BD8DFB9095}"/>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21</a:t>
            </a:fld>
            <a:endParaRPr lang="en-US" dirty="0"/>
          </a:p>
        </p:txBody>
      </p:sp>
    </p:spTree>
    <p:extLst>
      <p:ext uri="{BB962C8B-B14F-4D97-AF65-F5344CB8AC3E}">
        <p14:creationId xmlns:p14="http://schemas.microsoft.com/office/powerpoint/2010/main" val="246777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0812-C80E-4C99-A442-3CDEA4A68FA8}"/>
              </a:ext>
            </a:extLst>
          </p:cNvPr>
          <p:cNvSpPr>
            <a:spLocks noGrp="1"/>
          </p:cNvSpPr>
          <p:nvPr>
            <p:ph type="title"/>
          </p:nvPr>
        </p:nvSpPr>
        <p:spPr/>
        <p:txBody>
          <a:bodyPr/>
          <a:lstStyle/>
          <a:p>
            <a:r>
              <a:rPr lang="en-US" dirty="0"/>
              <a:t>Commercial LLW Disposal Manifest Data</a:t>
            </a:r>
          </a:p>
        </p:txBody>
      </p:sp>
      <p:sp>
        <p:nvSpPr>
          <p:cNvPr id="5" name="Content Placeholder 2">
            <a:extLst>
              <a:ext uri="{FF2B5EF4-FFF2-40B4-BE49-F238E27FC236}">
                <a16:creationId xmlns:a16="http://schemas.microsoft.com/office/drawing/2014/main" id="{A19FF710-2D96-BF28-845B-01F7B4DC5069}"/>
              </a:ext>
            </a:extLst>
          </p:cNvPr>
          <p:cNvSpPr txBox="1">
            <a:spLocks noGrp="1"/>
          </p:cNvSpPr>
          <p:nvPr>
            <p:ph sz="quarter" idx="12"/>
          </p:nvPr>
        </p:nvSpPr>
        <p:spPr>
          <a:prstGeom prst="rect">
            <a:avLst/>
          </a:prstGeom>
          <a:noFill/>
          <a:ln>
            <a:noFill/>
          </a:ln>
        </p:spPr>
        <p:txBody>
          <a:bodyPr lIns="91440" tIns="45720" rIns="91440" bIns="45720" anchor="t">
            <a:normAutofit/>
          </a:bodyPr>
          <a:lstStyle>
            <a:lvl1pPr marL="257175" marR="0" lvl="0" indent="-257175" algn="l" defTabSz="685800" rtl="0" eaLnBrk="0" fontAlgn="auto" hangingPunct="0">
              <a:lnSpc>
                <a:spcPct val="100000"/>
              </a:lnSpc>
              <a:spcBef>
                <a:spcPts val="525"/>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57213" marR="0" lvl="1" indent="-214313" algn="l" defTabSz="685800" rtl="0" eaLnBrk="0" fontAlgn="auto" hangingPunct="0">
              <a:lnSpc>
                <a:spcPct val="100000"/>
              </a:lnSpc>
              <a:spcBef>
                <a:spcPts val="45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eaLnBrk="0" fontAlgn="auto" hangingPunct="0">
              <a:lnSpc>
                <a:spcPct val="10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1885950" indent="-171450" algn="l" rtl="0" eaLnBrk="0" fontAlgn="base" hangingPunct="0">
              <a:spcBef>
                <a:spcPct val="20000"/>
              </a:spcBef>
              <a:spcAft>
                <a:spcPct val="0"/>
              </a:spcAft>
              <a:buChar char="»"/>
              <a:defRPr sz="1500">
                <a:solidFill>
                  <a:schemeClr val="tx1"/>
                </a:solidFill>
                <a:latin typeface="Arial" pitchFamily="34" charset="0"/>
              </a:defRPr>
            </a:lvl6pPr>
            <a:lvl7pPr marL="2228850" indent="-171450" algn="l" rtl="0" eaLnBrk="0" fontAlgn="base" hangingPunct="0">
              <a:spcBef>
                <a:spcPct val="20000"/>
              </a:spcBef>
              <a:spcAft>
                <a:spcPct val="0"/>
              </a:spcAft>
              <a:buChar char="»"/>
              <a:defRPr sz="1500">
                <a:solidFill>
                  <a:schemeClr val="tx1"/>
                </a:solidFill>
                <a:latin typeface="Arial" pitchFamily="34" charset="0"/>
              </a:defRPr>
            </a:lvl7pPr>
            <a:lvl8pPr marL="2571750" indent="-171450" algn="l" rtl="0" eaLnBrk="0" fontAlgn="base" hangingPunct="0">
              <a:spcBef>
                <a:spcPct val="20000"/>
              </a:spcBef>
              <a:spcAft>
                <a:spcPct val="0"/>
              </a:spcAft>
              <a:buChar char="»"/>
              <a:defRPr sz="1500">
                <a:solidFill>
                  <a:schemeClr val="tx1"/>
                </a:solidFill>
                <a:latin typeface="Arial" pitchFamily="34" charset="0"/>
              </a:defRPr>
            </a:lvl8pPr>
            <a:lvl9pPr marL="2914650" indent="-171450" algn="l" rtl="0" eaLnBrk="0" fontAlgn="base" hangingPunct="0">
              <a:spcBef>
                <a:spcPct val="20000"/>
              </a:spcBef>
              <a:spcAft>
                <a:spcPct val="0"/>
              </a:spcAft>
              <a:buChar char="»"/>
              <a:defRPr sz="1500">
                <a:solidFill>
                  <a:schemeClr val="tx1"/>
                </a:solidFill>
                <a:latin typeface="Arial" pitchFamily="34" charset="0"/>
              </a:defRPr>
            </a:lvl9pPr>
          </a:lstStyle>
          <a:p>
            <a:pPr marL="0" lvl="1" indent="0">
              <a:spcBef>
                <a:spcPts val="0"/>
              </a:spcBef>
              <a:spcAft>
                <a:spcPts val="400"/>
              </a:spcAft>
              <a:buNone/>
              <a:defRPr/>
            </a:pPr>
            <a:r>
              <a:rPr sz="2100" dirty="0">
                <a:solidFill>
                  <a:schemeClr val="accent1"/>
                </a:solidFill>
                <a:latin typeface="Times New Roman" panose="02020603050405020304" pitchFamily="18" charset="0"/>
                <a:cs typeface="Times New Roman" panose="02020603050405020304" pitchFamily="18" charset="0"/>
              </a:rPr>
              <a:t>Manifest Information Management System (MIMS)</a:t>
            </a:r>
            <a:r>
              <a:rPr lang="en-US" sz="2100" dirty="0">
                <a:solidFill>
                  <a:schemeClr val="accent1"/>
                </a:solidFill>
                <a:latin typeface="Times New Roman" panose="02020603050405020304" pitchFamily="18" charset="0"/>
                <a:cs typeface="Times New Roman" panose="02020603050405020304" pitchFamily="18" charset="0"/>
              </a:rPr>
              <a:t> </a:t>
            </a:r>
            <a:endParaRPr sz="2100" dirty="0">
              <a:solidFill>
                <a:schemeClr val="accent1"/>
              </a:solidFill>
              <a:latin typeface="Times New Roman" panose="02020603050405020304" pitchFamily="18" charset="0"/>
              <a:cs typeface="Times New Roman" panose="02020603050405020304" pitchFamily="18" charset="0"/>
            </a:endParaRPr>
          </a:p>
          <a:p>
            <a:pPr marL="0" lvl="1" indent="0">
              <a:spcBef>
                <a:spcPts val="0"/>
              </a:spcBef>
              <a:spcAft>
                <a:spcPts val="400"/>
              </a:spcAft>
              <a:buNone/>
              <a:defRPr/>
            </a:pPr>
            <a:endParaRPr lang="en-US" sz="2100" dirty="0">
              <a:solidFill>
                <a:schemeClr val="accent1"/>
              </a:solidFill>
              <a:latin typeface="Times New Roman" panose="02020603050405020304" pitchFamily="18" charset="0"/>
              <a:cs typeface="Times New Roman" panose="02020603050405020304" pitchFamily="18" charset="0"/>
            </a:endParaRPr>
          </a:p>
          <a:p>
            <a:pPr marL="285750" lvl="1" indent="-285750">
              <a:spcBef>
                <a:spcPts val="0"/>
              </a:spcBef>
              <a:spcAft>
                <a:spcPts val="400"/>
              </a:spcAft>
              <a:buFont typeface="Arial" panose="020B0604020202020204" pitchFamily="34" charset="0"/>
              <a:buChar char="•"/>
              <a:defRPr/>
            </a:pPr>
            <a:r>
              <a:rPr sz="2100" dirty="0">
                <a:solidFill>
                  <a:schemeClr val="accent1"/>
                </a:solidFill>
                <a:latin typeface="Times New Roman" panose="02020603050405020304" pitchFamily="18" charset="0"/>
                <a:cs typeface="Times New Roman" panose="02020603050405020304" pitchFamily="18" charset="0"/>
              </a:rPr>
              <a:t>MIMS is the public source for manifest data of </a:t>
            </a:r>
            <a:r>
              <a:rPr sz="2100" u="sng" dirty="0">
                <a:solidFill>
                  <a:schemeClr val="accent1"/>
                </a:solidFill>
                <a:latin typeface="Times New Roman" panose="02020603050405020304" pitchFamily="18" charset="0"/>
                <a:cs typeface="Times New Roman" panose="02020603050405020304" pitchFamily="18" charset="0"/>
              </a:rPr>
              <a:t>non-DOE LLW shipped to commercial disposal </a:t>
            </a:r>
            <a:r>
              <a:rPr sz="2100" dirty="0">
                <a:solidFill>
                  <a:schemeClr val="accent1"/>
                </a:solidFill>
                <a:latin typeface="Times New Roman" panose="02020603050405020304" pitchFamily="18" charset="0"/>
                <a:cs typeface="Times New Roman" panose="02020603050405020304" pitchFamily="18" charset="0"/>
              </a:rPr>
              <a:t>facilities to meet the provisions in 42 U.S.C. 2021g(a</a:t>
            </a:r>
            <a:r>
              <a:rPr lang="en-US" sz="2100" dirty="0">
                <a:solidFill>
                  <a:schemeClr val="accent1"/>
                </a:solidFill>
                <a:latin typeface="Times New Roman" panose="02020603050405020304" pitchFamily="18" charset="0"/>
                <a:cs typeface="Times New Roman" panose="02020603050405020304" pitchFamily="18" charset="0"/>
              </a:rPr>
              <a:t>)</a:t>
            </a:r>
            <a:endParaRPr sz="2100" dirty="0">
              <a:solidFill>
                <a:schemeClr val="accent1"/>
              </a:solidFill>
              <a:latin typeface="Times New Roman" panose="02020603050405020304" pitchFamily="18" charset="0"/>
              <a:cs typeface="Times New Roman" panose="02020603050405020304" pitchFamily="18" charset="0"/>
            </a:endParaRPr>
          </a:p>
          <a:p>
            <a:pPr marL="0" lvl="1" indent="0">
              <a:spcBef>
                <a:spcPts val="0"/>
              </a:spcBef>
              <a:spcAft>
                <a:spcPts val="400"/>
              </a:spcAft>
              <a:buNone/>
              <a:defRPr/>
            </a:pPr>
            <a:endParaRPr lang="en-US" sz="2100" dirty="0">
              <a:solidFill>
                <a:schemeClr val="accent1"/>
              </a:solidFill>
              <a:latin typeface="Times New Roman" panose="02020603050405020304" pitchFamily="18" charset="0"/>
              <a:cs typeface="Times New Roman" panose="02020603050405020304" pitchFamily="18" charset="0"/>
            </a:endParaRPr>
          </a:p>
          <a:p>
            <a:pPr marL="285750" lvl="1" indent="-285750">
              <a:spcBef>
                <a:spcPts val="0"/>
              </a:spcBef>
              <a:spcAft>
                <a:spcPts val="400"/>
              </a:spcAft>
              <a:buFont typeface="Arial" panose="020B0604020202020204" pitchFamily="34" charset="0"/>
              <a:buChar char="•"/>
              <a:defRPr/>
            </a:pPr>
            <a:r>
              <a:rPr sz="2100" dirty="0">
                <a:solidFill>
                  <a:schemeClr val="accent1"/>
                </a:solidFill>
                <a:latin typeface="Times New Roman" panose="02020603050405020304" pitchFamily="18" charset="0"/>
                <a:cs typeface="Times New Roman" panose="02020603050405020304" pitchFamily="18" charset="0"/>
              </a:rPr>
              <a:t>States/compacts are the primary stakeholders</a:t>
            </a:r>
          </a:p>
          <a:p>
            <a:pPr marL="0" lvl="1" indent="0">
              <a:spcBef>
                <a:spcPts val="0"/>
              </a:spcBef>
              <a:spcAft>
                <a:spcPts val="400"/>
              </a:spcAft>
              <a:buNone/>
              <a:defRPr/>
            </a:pPr>
            <a:endParaRPr lang="en-US" sz="2100" dirty="0">
              <a:solidFill>
                <a:schemeClr val="accent1"/>
              </a:solidFill>
              <a:latin typeface="Times New Roman" panose="02020603050405020304" pitchFamily="18" charset="0"/>
              <a:cs typeface="Times New Roman" panose="02020603050405020304" pitchFamily="18" charset="0"/>
            </a:endParaRPr>
          </a:p>
          <a:p>
            <a:pPr marL="285750" lvl="1" indent="-285750">
              <a:spcBef>
                <a:spcPts val="0"/>
              </a:spcBef>
              <a:spcAft>
                <a:spcPts val="400"/>
              </a:spcAft>
              <a:buFont typeface="Arial" panose="020B0604020202020204" pitchFamily="34" charset="0"/>
              <a:buChar char="•"/>
              <a:defRPr/>
            </a:pPr>
            <a:r>
              <a:rPr sz="2100" dirty="0">
                <a:solidFill>
                  <a:schemeClr val="accent1"/>
                </a:solidFill>
                <a:latin typeface="Times New Roman" panose="02020603050405020304" pitchFamily="18" charset="0"/>
                <a:cs typeface="Times New Roman" panose="02020603050405020304" pitchFamily="18" charset="0"/>
              </a:rPr>
              <a:t>Data is available for currently operating commercial LLW disposal facilities</a:t>
            </a:r>
          </a:p>
          <a:p>
            <a:pPr marL="585470" lvl="2" indent="-285750">
              <a:spcBef>
                <a:spcPts val="0"/>
              </a:spcBef>
              <a:spcAft>
                <a:spcPts val="400"/>
              </a:spcAft>
              <a:buFont typeface="Courier New" panose="02070309020205020404" pitchFamily="49" charset="0"/>
              <a:buChar char="o"/>
              <a:defRPr/>
            </a:pPr>
            <a:r>
              <a:rPr sz="2100" dirty="0">
                <a:solidFill>
                  <a:schemeClr val="accent1"/>
                </a:solidFill>
                <a:latin typeface="Times New Roman" panose="02020603050405020304" pitchFamily="18" charset="0"/>
                <a:cs typeface="Times New Roman" panose="02020603050405020304" pitchFamily="18" charset="0"/>
              </a:rPr>
              <a:t>Barnwell, Energy</a:t>
            </a:r>
            <a:r>
              <a:rPr sz="2100" i="1" dirty="0">
                <a:solidFill>
                  <a:schemeClr val="accent1"/>
                </a:solidFill>
                <a:latin typeface="Times New Roman" panose="02020603050405020304" pitchFamily="18" charset="0"/>
                <a:cs typeface="Times New Roman" panose="02020603050405020304" pitchFamily="18" charset="0"/>
              </a:rPr>
              <a:t>Solutions</a:t>
            </a:r>
            <a:r>
              <a:rPr sz="2100" dirty="0">
                <a:solidFill>
                  <a:schemeClr val="accent1"/>
                </a:solidFill>
                <a:latin typeface="Times New Roman" panose="02020603050405020304" pitchFamily="18" charset="0"/>
                <a:cs typeface="Times New Roman" panose="02020603050405020304" pitchFamily="18" charset="0"/>
              </a:rPr>
              <a:t>, US Ecology, and Waste Control Specialists</a:t>
            </a:r>
          </a:p>
          <a:p>
            <a:pPr marL="285750" lvl="1" indent="-285750">
              <a:spcBef>
                <a:spcPts val="0"/>
              </a:spcBef>
              <a:spcAft>
                <a:spcPts val="400"/>
              </a:spcAft>
              <a:buFont typeface="Arial" panose="020B0604020202020204" pitchFamily="34" charset="0"/>
              <a:buChar char="•"/>
              <a:defRPr/>
            </a:pPr>
            <a:endParaRPr lang="en-US" sz="2100" dirty="0">
              <a:solidFill>
                <a:schemeClr val="accent1"/>
              </a:solidFill>
              <a:latin typeface="Times New Roman" panose="02020603050405020304" pitchFamily="18" charset="0"/>
              <a:cs typeface="Times New Roman" panose="02020603050405020304" pitchFamily="18" charset="0"/>
            </a:endParaRPr>
          </a:p>
          <a:p>
            <a:pPr marL="285750" lvl="1" indent="-285750">
              <a:spcBef>
                <a:spcPts val="0"/>
              </a:spcBef>
              <a:spcAft>
                <a:spcPts val="400"/>
              </a:spcAft>
              <a:buFont typeface="Arial" panose="020B0604020202020204" pitchFamily="34" charset="0"/>
              <a:buChar char="•"/>
              <a:defRPr/>
            </a:pPr>
            <a:r>
              <a:rPr lang="en-US" sz="2000" dirty="0">
                <a:solidFill>
                  <a:schemeClr val="accent1"/>
                </a:solidFill>
                <a:effectLst/>
                <a:latin typeface="Times New Roman" panose="02020603050405020304" pitchFamily="18" charset="0"/>
                <a:ea typeface="Aptos" panose="020B0004020202020204" pitchFamily="34" charset="0"/>
                <a:cs typeface="Times New Roman" panose="02020603050405020304" pitchFamily="18" charset="0"/>
              </a:rPr>
              <a:t>Currently updated with CY 2023 data. Next update will be January of 2025 (update with CY 2024 data</a:t>
            </a:r>
            <a:r>
              <a:rPr lang="en-US" sz="2000" dirty="0">
                <a:solidFill>
                  <a:srgbClr val="000000"/>
                </a:solidFill>
                <a:effectLst/>
                <a:latin typeface="+mn-lt"/>
                <a:ea typeface="Aptos" panose="020B0004020202020204" pitchFamily="34" charset="0"/>
                <a:cs typeface="Aptos" panose="020B0004020202020204" pitchFamily="34" charset="0"/>
              </a:rPr>
              <a:t>) </a:t>
            </a:r>
            <a:endParaRPr lang="en-US" sz="2000" dirty="0">
              <a:effectLst/>
              <a:latin typeface="+mn-lt"/>
              <a:ea typeface="Aptos" panose="020B0004020202020204" pitchFamily="34" charset="0"/>
              <a:cs typeface="Aptos" panose="020B0004020202020204" pitchFamily="34" charset="0"/>
            </a:endParaRPr>
          </a:p>
          <a:p>
            <a:pPr marL="0" lvl="1" indent="0">
              <a:spcBef>
                <a:spcPts val="0"/>
              </a:spcBef>
              <a:spcAft>
                <a:spcPts val="400"/>
              </a:spcAft>
              <a:buNone/>
              <a:defRPr/>
            </a:pPr>
            <a:endParaRPr lang="en-US" sz="2000" dirty="0">
              <a:solidFill>
                <a:schemeClr val="tx1"/>
              </a:solidFill>
              <a:latin typeface="+mn-lt"/>
              <a:cs typeface="Calibri"/>
            </a:endParaRPr>
          </a:p>
          <a:p>
            <a:pPr marL="0" lvl="1" indent="0">
              <a:spcBef>
                <a:spcPts val="0"/>
              </a:spcBef>
              <a:spcAft>
                <a:spcPts val="400"/>
              </a:spcAft>
              <a:buNone/>
              <a:defRPr/>
            </a:pPr>
            <a:r>
              <a:rPr sz="1600" dirty="0">
                <a:solidFill>
                  <a:schemeClr val="tx1"/>
                </a:solidFill>
                <a:latin typeface="+mn-lt"/>
              </a:rPr>
              <a:t>					Visit MIMS at: </a:t>
            </a:r>
            <a:r>
              <a:rPr sz="1600" u="sng" dirty="0">
                <a:solidFill>
                  <a:srgbClr val="0000FF"/>
                </a:solidFill>
                <a:latin typeface="+mn-lt"/>
              </a:rPr>
              <a:t>mims.doe.gov</a:t>
            </a:r>
            <a:endParaRPr sz="1600" u="sng" dirty="0">
              <a:solidFill>
                <a:srgbClr val="0000FF"/>
              </a:solidFill>
              <a:latin typeface="+mn-lt"/>
              <a:ea typeface="Times New Roman" panose="02020603050405020304" pitchFamily="18" charset="0"/>
            </a:endParaRPr>
          </a:p>
        </p:txBody>
      </p:sp>
      <p:sp>
        <p:nvSpPr>
          <p:cNvPr id="4" name="Slide Number Placeholder 3">
            <a:extLst>
              <a:ext uri="{FF2B5EF4-FFF2-40B4-BE49-F238E27FC236}">
                <a16:creationId xmlns:a16="http://schemas.microsoft.com/office/drawing/2014/main" id="{10CE5EDA-D05F-7D86-0E90-B0373DB4FD03}"/>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pPr/>
              <a:t>22</a:t>
            </a:fld>
            <a:endParaRPr lang="en-US" dirty="0"/>
          </a:p>
        </p:txBody>
      </p:sp>
    </p:spTree>
    <p:extLst>
      <p:ext uri="{BB962C8B-B14F-4D97-AF65-F5344CB8AC3E}">
        <p14:creationId xmlns:p14="http://schemas.microsoft.com/office/powerpoint/2010/main" val="303648029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9F90C-87B5-E99A-D28A-CBF33B281706}"/>
              </a:ext>
            </a:extLst>
          </p:cNvPr>
          <p:cNvSpPr>
            <a:spLocks noGrp="1"/>
          </p:cNvSpPr>
          <p:nvPr>
            <p:ph type="title"/>
          </p:nvPr>
        </p:nvSpPr>
        <p:spPr/>
        <p:txBody>
          <a:bodyPr/>
          <a:lstStyle/>
          <a:p>
            <a:r>
              <a:rPr lang="en-US" dirty="0"/>
              <a:t>Thank you for your Attention</a:t>
            </a:r>
          </a:p>
        </p:txBody>
      </p:sp>
      <p:sp>
        <p:nvSpPr>
          <p:cNvPr id="6" name="Content Placeholder 5">
            <a:extLst>
              <a:ext uri="{FF2B5EF4-FFF2-40B4-BE49-F238E27FC236}">
                <a16:creationId xmlns:a16="http://schemas.microsoft.com/office/drawing/2014/main" id="{ADF3155F-2151-88B2-9263-7D9D1FC81BDE}"/>
              </a:ext>
            </a:extLst>
          </p:cNvPr>
          <p:cNvSpPr>
            <a:spLocks noGrp="1"/>
          </p:cNvSpPr>
          <p:nvPr>
            <p:ph sz="quarter" idx="12"/>
          </p:nvPr>
        </p:nvSpPr>
        <p:spPr/>
        <p:txBody>
          <a:bodyPr>
            <a:normAutofit/>
          </a:bodyPr>
          <a:lstStyle/>
          <a:p>
            <a:pPr algn="ctr"/>
            <a:endParaRPr lang="en-US" sz="5400" dirty="0"/>
          </a:p>
          <a:p>
            <a:pPr algn="ctr"/>
            <a:endParaRPr lang="en-US" sz="5400" dirty="0"/>
          </a:p>
          <a:p>
            <a:pPr marL="0" indent="0" algn="ctr">
              <a:buNone/>
            </a:pPr>
            <a:r>
              <a:rPr lang="en-US" sz="5400" dirty="0">
                <a:solidFill>
                  <a:schemeClr val="accent1"/>
                </a:solidFill>
                <a:latin typeface="Times New Roman" panose="02020603050405020304" pitchFamily="18" charset="0"/>
                <a:cs typeface="Times New Roman" panose="02020603050405020304" pitchFamily="18" charset="0"/>
              </a:rPr>
              <a:t>Questions?</a:t>
            </a:r>
          </a:p>
        </p:txBody>
      </p:sp>
      <p:sp>
        <p:nvSpPr>
          <p:cNvPr id="3" name="Slide Number Placeholder 2">
            <a:extLst>
              <a:ext uri="{FF2B5EF4-FFF2-40B4-BE49-F238E27FC236}">
                <a16:creationId xmlns:a16="http://schemas.microsoft.com/office/drawing/2014/main" id="{8317FEB5-88B3-0A51-0689-240F1B0C677D}"/>
              </a:ext>
            </a:extLst>
          </p:cNvPr>
          <p:cNvSpPr>
            <a:spLocks noGrp="1"/>
          </p:cNvSpPr>
          <p:nvPr>
            <p:ph type="sldNum" sz="quarter" idx="4294967295"/>
          </p:nvPr>
        </p:nvSpPr>
        <p:spPr>
          <a:xfrm>
            <a:off x="11493500" y="6303963"/>
            <a:ext cx="698500" cy="365125"/>
          </a:xfrm>
        </p:spPr>
        <p:txBody>
          <a:bodyPr/>
          <a:lstStyle/>
          <a:p>
            <a:fld id="{E773C8E2-B35B-254F-A137-6F2F570DAACB}" type="slidenum">
              <a:rPr lang="en-US" smtClean="0"/>
              <a:t>23</a:t>
            </a:fld>
            <a:endParaRPr lang="en-US" dirty="0"/>
          </a:p>
        </p:txBody>
      </p:sp>
    </p:spTree>
    <p:extLst>
      <p:ext uri="{BB962C8B-B14F-4D97-AF65-F5344CB8AC3E}">
        <p14:creationId xmlns:p14="http://schemas.microsoft.com/office/powerpoint/2010/main" val="294806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F7CC2C-841B-986B-BD4C-B0D2F277DD12}"/>
              </a:ext>
            </a:extLst>
          </p:cNvPr>
          <p:cNvSpPr>
            <a:spLocks noGrp="1"/>
          </p:cNvSpPr>
          <p:nvPr>
            <p:ph type="title"/>
          </p:nvPr>
        </p:nvSpPr>
        <p:spPr/>
        <p:txBody>
          <a:bodyPr lIns="0" tIns="0" rIns="0" bIns="0" anchor="t"/>
          <a:lstStyle/>
          <a:p>
            <a:r>
              <a:rPr lang="en-US" sz="2900">
                <a:latin typeface="Figtree Black"/>
                <a:ea typeface="ヒラギノ角ゴ Pro W3"/>
                <a:cs typeface="Arial"/>
              </a:rPr>
              <a:t>EM MISSION</a:t>
            </a:r>
            <a:endParaRPr lang="en-US"/>
          </a:p>
        </p:txBody>
      </p:sp>
      <p:sp>
        <p:nvSpPr>
          <p:cNvPr id="5" name="Slide Number Placeholder 4">
            <a:extLst>
              <a:ext uri="{FF2B5EF4-FFF2-40B4-BE49-F238E27FC236}">
                <a16:creationId xmlns:a16="http://schemas.microsoft.com/office/drawing/2014/main" id="{7765A10F-284A-7EA9-A99E-136DF6E5A8DC}"/>
              </a:ext>
            </a:extLst>
          </p:cNvPr>
          <p:cNvSpPr>
            <a:spLocks noGrp="1"/>
          </p:cNvSpPr>
          <p:nvPr>
            <p:ph type="sldNum" sz="quarter" idx="4294967295"/>
          </p:nvPr>
        </p:nvSpPr>
        <p:spPr>
          <a:xfrm>
            <a:off x="11472863" y="6350000"/>
            <a:ext cx="719137" cy="196850"/>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B0D119-7A02-8E46-84C5-2C2227451327}" type="slidenum">
              <a:rPr kumimoji="0" lang="en-US" sz="900" b="0" i="0" u="none" strike="noStrike" kern="0" cap="none" spc="0" normalizeH="0" baseline="0" noProof="0" smtClean="0">
                <a:ln>
                  <a:noFill/>
                </a:ln>
                <a:solidFill>
                  <a:prstClr val="white">
                    <a:lumMod val="75000"/>
                  </a:prstClr>
                </a:solidFill>
                <a:effectLst/>
                <a:uLnTx/>
                <a:uFillTx/>
                <a:latin typeface="Arial"/>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900" b="0" i="0" u="none" strike="noStrike" kern="0" cap="none" spc="0" normalizeH="0" baseline="0" noProof="0">
              <a:ln>
                <a:noFill/>
              </a:ln>
              <a:solidFill>
                <a:prstClr val="white">
                  <a:lumMod val="75000"/>
                </a:prst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54A41653-3F50-97BA-DA8E-4D7B48C7C767}"/>
              </a:ext>
            </a:extLst>
          </p:cNvPr>
          <p:cNvPicPr>
            <a:picLocks noChangeAspect="1"/>
          </p:cNvPicPr>
          <p:nvPr/>
        </p:nvPicPr>
        <p:blipFill>
          <a:blip r:embed="rId3"/>
          <a:stretch>
            <a:fillRect/>
          </a:stretch>
        </p:blipFill>
        <p:spPr>
          <a:xfrm>
            <a:off x="7110520" y="1517603"/>
            <a:ext cx="4645959" cy="4125424"/>
          </a:xfrm>
          <a:prstGeom prst="rect">
            <a:avLst/>
          </a:prstGeom>
        </p:spPr>
      </p:pic>
      <p:sp>
        <p:nvSpPr>
          <p:cNvPr id="8" name="Rectangle 6">
            <a:extLst>
              <a:ext uri="{FF2B5EF4-FFF2-40B4-BE49-F238E27FC236}">
                <a16:creationId xmlns:a16="http://schemas.microsoft.com/office/drawing/2014/main" id="{9FFFEA1B-2795-4678-B5FA-8C3F4F6DCFA9}"/>
              </a:ext>
            </a:extLst>
          </p:cNvPr>
          <p:cNvSpPr>
            <a:spLocks noChangeArrowheads="1"/>
          </p:cNvSpPr>
          <p:nvPr/>
        </p:nvSpPr>
        <p:spPr bwMode="auto">
          <a:xfrm>
            <a:off x="121222" y="1386332"/>
            <a:ext cx="6709305" cy="4093428"/>
          </a:xfrm>
          <a:prstGeom prst="rect">
            <a:avLst/>
          </a:prstGeom>
          <a:noFill/>
          <a:ln w="9525" algn="ctr">
            <a:noFill/>
            <a:miter lim="800000"/>
            <a:headEnd/>
            <a:tailEnd/>
          </a:ln>
          <a:effectLst/>
        </p:spPr>
        <p:txBody>
          <a:bodyPr wrap="square" lIns="91440" tIns="45720" rIns="91440" bIns="4572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3066">
                    <a:lumMod val="75000"/>
                  </a:srgbClr>
                </a:solidFill>
                <a:effectLst/>
                <a:uLnTx/>
                <a:uFillTx/>
                <a:latin typeface="Times New Roman" panose="02020603050405020304" pitchFamily="18" charset="0"/>
                <a:cs typeface="Times New Roman" panose="02020603050405020304" pitchFamily="18" charset="0"/>
              </a:rPr>
              <a:t>To complete the safe cleanup of the environmental legacy brought about from decades of nuclear weapons development and government-sponsored nuclear energy research.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3066">
                  <a:lumMod val="75000"/>
                </a:srgbClr>
              </a:solidFill>
              <a:effectLst/>
              <a:uLnTx/>
              <a:uFillTx/>
              <a:latin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3066">
                    <a:lumMod val="75000"/>
                  </a:srgbClr>
                </a:solidFill>
                <a:effectLst/>
                <a:uLnTx/>
                <a:uFillTx/>
                <a:latin typeface="Times New Roman" panose="02020603050405020304" pitchFamily="18" charset="0"/>
                <a:cs typeface="Times New Roman" panose="02020603050405020304" pitchFamily="18" charset="0"/>
              </a:rPr>
              <a:t>EM's priority is to ensure the safety and health of the public and drive down environmental risks while supporting U.S. jobs, U.S. energy and U.S. security.</a:t>
            </a:r>
          </a:p>
        </p:txBody>
      </p:sp>
    </p:spTree>
    <p:extLst>
      <p:ext uri="{BB962C8B-B14F-4D97-AF65-F5344CB8AC3E}">
        <p14:creationId xmlns:p14="http://schemas.microsoft.com/office/powerpoint/2010/main" val="1324351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9196D-84EA-39E7-DF03-D0681E8F63B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17798DD-9C72-3B60-4213-4724E74820C6}"/>
              </a:ext>
            </a:extLst>
          </p:cNvPr>
          <p:cNvSpPr>
            <a:spLocks noGrp="1"/>
          </p:cNvSpPr>
          <p:nvPr>
            <p:ph type="title"/>
          </p:nvPr>
        </p:nvSpPr>
        <p:spPr/>
        <p:txBody>
          <a:bodyPr lIns="0" tIns="0" rIns="0" bIns="0" anchor="t"/>
          <a:lstStyle/>
          <a:p>
            <a:r>
              <a:rPr lang="en-US" sz="2900" dirty="0">
                <a:latin typeface="Figtree Black"/>
                <a:ea typeface="ヒラギノ角ゴ Pro W3"/>
                <a:cs typeface="Times New Roman"/>
              </a:rPr>
              <a:t>DOE Radioactive Waste </a:t>
            </a:r>
          </a:p>
          <a:p>
            <a:endParaRPr lang="en-US" sz="2900" dirty="0">
              <a:latin typeface="Figtree Black"/>
              <a:cs typeface="Arial"/>
            </a:endParaRPr>
          </a:p>
        </p:txBody>
      </p:sp>
      <p:sp>
        <p:nvSpPr>
          <p:cNvPr id="3" name="Content Placeholder 3">
            <a:extLst>
              <a:ext uri="{FF2B5EF4-FFF2-40B4-BE49-F238E27FC236}">
                <a16:creationId xmlns:a16="http://schemas.microsoft.com/office/drawing/2014/main" id="{19C5BCCF-59BF-3137-5227-8ECF78C44CFC}"/>
              </a:ext>
            </a:extLst>
          </p:cNvPr>
          <p:cNvSpPr>
            <a:spLocks noGrp="1"/>
          </p:cNvSpPr>
          <p:nvPr>
            <p:ph sz="quarter" idx="12"/>
          </p:nvPr>
        </p:nvSpPr>
        <p:spPr/>
        <p:txBody>
          <a:bodyPr lIns="91440" tIns="45720" rIns="91440" bIns="45720" anchor="t">
            <a:noAutofit/>
          </a:bodyPr>
          <a:lstStyle/>
          <a:p>
            <a:pPr marL="685800" lvl="1" indent="-228600" algn="l" rtl="0">
              <a:buFont typeface="Arial" panose="020B0604020202020204" pitchFamily="34" charset="0"/>
              <a:buChar char="•"/>
            </a:pPr>
            <a:endParaRPr lang="en-US" sz="2400" kern="1200" dirty="0">
              <a:solidFill>
                <a:schemeClr val="accent1">
                  <a:lumMod val="75000"/>
                </a:schemeClr>
              </a:solidFill>
              <a:latin typeface="Times New Roman" panose="02020603050405020304" pitchFamily="18" charset="0"/>
              <a:cs typeface="Times New Roman" panose="02020603050405020304" pitchFamily="18" charset="0"/>
            </a:endParaRPr>
          </a:p>
          <a:p>
            <a:pPr marL="228600" indent="-228600" algn="l" rtl="0">
              <a:buFont typeface="Arial" panose="020B0604020202020204" pitchFamily="34" charset="0"/>
              <a:buChar char="•"/>
            </a:pPr>
            <a:r>
              <a:rPr lang="en-US" sz="2000" kern="1200" dirty="0">
                <a:solidFill>
                  <a:schemeClr val="accent1">
                    <a:lumMod val="75000"/>
                  </a:schemeClr>
                </a:solidFill>
                <a:latin typeface="Times New Roman"/>
                <a:ea typeface="ヒラギノ角ゴ Pro W3"/>
                <a:cs typeface="Times New Roman"/>
              </a:rPr>
              <a:t>Low-Level Radioactive Waste: is waste that is not high-level radioactive waste, spent fuel, transuranic waste, by-product material , or naturally occurring radioactive material. </a:t>
            </a:r>
          </a:p>
          <a:p>
            <a:pPr marL="228600" indent="-228600" algn="l" rtl="0">
              <a:buFont typeface="Arial" panose="020B0604020202020204" pitchFamily="34" charset="0"/>
              <a:buChar char="•"/>
            </a:pPr>
            <a:r>
              <a:rPr lang="en-US" sz="2000" kern="1200" dirty="0">
                <a:solidFill>
                  <a:schemeClr val="accent1">
                    <a:lumMod val="75000"/>
                  </a:schemeClr>
                </a:solidFill>
                <a:latin typeface="Times New Roman"/>
                <a:ea typeface="ヒラギノ角ゴ Pro W3"/>
                <a:cs typeface="Times New Roman"/>
              </a:rPr>
              <a:t>Mixed Waste: is waste that contains both source, special nuclear, or by-product material subject to the Atomic Energy Act of 1954, and a hazardous component subject to the Resource Conservation and Recovery Act. </a:t>
            </a:r>
          </a:p>
          <a:p>
            <a:pPr marL="228600" indent="-228600" algn="l" rtl="0">
              <a:buFont typeface="Arial" panose="020B0604020202020204" pitchFamily="34" charset="0"/>
              <a:buChar char="•"/>
            </a:pPr>
            <a:r>
              <a:rPr lang="en-US" sz="2000" kern="1200" dirty="0">
                <a:solidFill>
                  <a:schemeClr val="accent1">
                    <a:lumMod val="75000"/>
                  </a:schemeClr>
                </a:solidFill>
                <a:latin typeface="Times New Roman"/>
                <a:ea typeface="ヒラギノ角ゴ Pro W3"/>
                <a:cs typeface="Times New Roman"/>
              </a:rPr>
              <a:t>Transuranic Waste: is waste containing more than 100 nanocuries (3700 becquerels) of alpha-emitting transuranic isotopes per gram of waste, with half-lives greater than 20 years, except for: (1) high-level radioactive waste; (2) waste that the Secretary of Energy has determined, with the concurrence of the Administrator of EPA, does not need the degree of isolation required by 40 CFR Part 191 disposal regulations; or (3) waste that the NRC has approved for disposal on a case-by-case basis in accordance with 10 CFR Part 61. </a:t>
            </a:r>
          </a:p>
          <a:p>
            <a:pPr marL="0" indent="0" algn="l" rtl="0">
              <a:buNone/>
            </a:pPr>
            <a:r>
              <a:rPr lang="en-US" sz="2000" kern="1200" dirty="0">
                <a:solidFill>
                  <a:schemeClr val="accent1">
                    <a:lumMod val="75000"/>
                  </a:schemeClr>
                </a:solidFill>
                <a:latin typeface="Times New Roman"/>
                <a:ea typeface="ヒラギノ角ゴ Pro W3"/>
                <a:cs typeface="Times New Roman"/>
              </a:rPr>
              <a:t> </a:t>
            </a:r>
          </a:p>
          <a:p>
            <a:pPr marL="228600" indent="-228600" algn="l" rtl="0">
              <a:buFont typeface="Arial" panose="020B0604020202020204" pitchFamily="34" charset="0"/>
              <a:buChar char="•"/>
            </a:pPr>
            <a:endParaRPr lang="en-US" sz="2400" kern="1200" dirty="0">
              <a:solidFill>
                <a:schemeClr val="accent1">
                  <a:lumMod val="75000"/>
                </a:schemeClr>
              </a:solidFill>
              <a:latin typeface="Times New Roman" panose="02020603050405020304" pitchFamily="18" charset="0"/>
              <a:cs typeface="Times New Roman" panose="02020603050405020304" pitchFamily="18" charset="0"/>
            </a:endParaRPr>
          </a:p>
          <a:p>
            <a:pPr marL="228600" indent="-228600" algn="l" rtl="0">
              <a:buFont typeface="Arial" panose="020B0604020202020204" pitchFamily="34" charset="0"/>
              <a:buChar char="•"/>
            </a:pPr>
            <a:endParaRPr lang="en-US" sz="2400" kern="1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B4ED25A7-99FE-866A-E252-3BBA2DED2E49}"/>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4</a:t>
            </a:fld>
            <a:endParaRPr lang="en-US"/>
          </a:p>
        </p:txBody>
      </p:sp>
    </p:spTree>
    <p:extLst>
      <p:ext uri="{BB962C8B-B14F-4D97-AF65-F5344CB8AC3E}">
        <p14:creationId xmlns:p14="http://schemas.microsoft.com/office/powerpoint/2010/main" val="576712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CE64-B411-6EB8-9B49-5A96E728689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DFDEA78-7198-8FB5-2678-C1AA00AA0ABC}"/>
              </a:ext>
            </a:extLst>
          </p:cNvPr>
          <p:cNvSpPr>
            <a:spLocks noGrp="1"/>
          </p:cNvSpPr>
          <p:nvPr>
            <p:ph type="title"/>
          </p:nvPr>
        </p:nvSpPr>
        <p:spPr/>
        <p:txBody>
          <a:bodyPr lIns="0" tIns="0" rIns="0" bIns="0" anchor="t"/>
          <a:lstStyle/>
          <a:p>
            <a:r>
              <a:rPr lang="en-US" sz="2900" dirty="0">
                <a:latin typeface="Figtree Black"/>
                <a:ea typeface="ヒラギノ角ゴ Pro W3"/>
                <a:cs typeface="Times New Roman"/>
              </a:rPr>
              <a:t>EM Key Mission Elements </a:t>
            </a:r>
            <a:endParaRPr lang="en-US" sz="2900" dirty="0">
              <a:latin typeface="Figtree Black"/>
              <a:cs typeface="Times New Roman"/>
            </a:endParaRPr>
          </a:p>
          <a:p>
            <a:endParaRPr lang="en-US" sz="2900" dirty="0">
              <a:latin typeface="Figtree Black"/>
              <a:cs typeface="Arial"/>
            </a:endParaRPr>
          </a:p>
        </p:txBody>
      </p:sp>
      <p:sp>
        <p:nvSpPr>
          <p:cNvPr id="5" name="Slide Number Placeholder 4">
            <a:extLst>
              <a:ext uri="{FF2B5EF4-FFF2-40B4-BE49-F238E27FC236}">
                <a16:creationId xmlns:a16="http://schemas.microsoft.com/office/drawing/2014/main" id="{11D60253-680A-EB1E-EDE7-0FBFB0DBFF9D}"/>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5</a:t>
            </a:fld>
            <a:endParaRPr lang="en-US"/>
          </a:p>
        </p:txBody>
      </p:sp>
      <p:sp>
        <p:nvSpPr>
          <p:cNvPr id="16" name="Rectangle: Rounded Corners 15">
            <a:extLst>
              <a:ext uri="{FF2B5EF4-FFF2-40B4-BE49-F238E27FC236}">
                <a16:creationId xmlns:a16="http://schemas.microsoft.com/office/drawing/2014/main" id="{AC8D942E-12ED-AFB8-FD61-609E7C5CD018}"/>
              </a:ext>
            </a:extLst>
          </p:cNvPr>
          <p:cNvSpPr/>
          <p:nvPr/>
        </p:nvSpPr>
        <p:spPr>
          <a:xfrm>
            <a:off x="422730" y="1561804"/>
            <a:ext cx="5106844" cy="590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cs typeface="Times New Roman"/>
              </a:rPr>
              <a:t>Tank Waste</a:t>
            </a:r>
            <a:endParaRPr lang="en-US" sz="2000" b="1" i="0" u="none" strike="noStrike" kern="1200" cap="none" spc="0" normalizeH="0" baseline="0" noProof="0">
              <a:ln>
                <a:noFill/>
              </a:ln>
              <a:solidFill>
                <a:srgbClr val="FFFFFF"/>
              </a:solidFill>
              <a:effectLst/>
              <a:uLnTx/>
              <a:uFillTx/>
              <a:latin typeface="Times New Roman"/>
              <a:cs typeface="Times New Roman"/>
            </a:endParaRPr>
          </a:p>
        </p:txBody>
      </p:sp>
      <p:sp>
        <p:nvSpPr>
          <p:cNvPr id="18" name="Rectangle: Rounded Corners 17">
            <a:extLst>
              <a:ext uri="{FF2B5EF4-FFF2-40B4-BE49-F238E27FC236}">
                <a16:creationId xmlns:a16="http://schemas.microsoft.com/office/drawing/2014/main" id="{C515A2D1-7671-2B36-534C-6E529037F61A}"/>
              </a:ext>
            </a:extLst>
          </p:cNvPr>
          <p:cNvSpPr/>
          <p:nvPr/>
        </p:nvSpPr>
        <p:spPr>
          <a:xfrm>
            <a:off x="422730" y="2282554"/>
            <a:ext cx="5081444" cy="746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cs typeface="Times New Roman"/>
              </a:rPr>
              <a:t>Special Nuclear Material and Spent Fuel</a:t>
            </a:r>
          </a:p>
        </p:txBody>
      </p:sp>
      <p:sp>
        <p:nvSpPr>
          <p:cNvPr id="20" name="Rectangle: Rounded Corners 19">
            <a:extLst>
              <a:ext uri="{FF2B5EF4-FFF2-40B4-BE49-F238E27FC236}">
                <a16:creationId xmlns:a16="http://schemas.microsoft.com/office/drawing/2014/main" id="{D4AD145B-BC9A-6A5C-8DDB-0A70F87BAA4A}"/>
              </a:ext>
            </a:extLst>
          </p:cNvPr>
          <p:cNvSpPr/>
          <p:nvPr/>
        </p:nvSpPr>
        <p:spPr>
          <a:xfrm>
            <a:off x="422730" y="3207923"/>
            <a:ext cx="5081444" cy="746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cs typeface="Times New Roman"/>
              </a:rPr>
              <a:t>Radioactive Waste Disposal</a:t>
            </a:r>
            <a:endParaRPr lang="en-US" sz="2000" b="1" i="0" u="none" strike="noStrike" kern="1200" cap="none" spc="0" normalizeH="0" baseline="0" noProof="0">
              <a:ln>
                <a:noFill/>
              </a:ln>
              <a:solidFill>
                <a:srgbClr val="FFFFFF"/>
              </a:solidFill>
              <a:effectLst/>
              <a:uLnTx/>
              <a:uFillTx/>
              <a:latin typeface="Times New Roman"/>
              <a:cs typeface="Times New Roman"/>
            </a:endParaRPr>
          </a:p>
        </p:txBody>
      </p:sp>
      <p:sp>
        <p:nvSpPr>
          <p:cNvPr id="22" name="Rectangle: Rounded Corners 21">
            <a:extLst>
              <a:ext uri="{FF2B5EF4-FFF2-40B4-BE49-F238E27FC236}">
                <a16:creationId xmlns:a16="http://schemas.microsoft.com/office/drawing/2014/main" id="{45F4461C-6278-9433-35AE-06A98F0A6675}"/>
              </a:ext>
            </a:extLst>
          </p:cNvPr>
          <p:cNvSpPr/>
          <p:nvPr/>
        </p:nvSpPr>
        <p:spPr>
          <a:xfrm>
            <a:off x="448130" y="4105422"/>
            <a:ext cx="5081444" cy="746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cs typeface="Times New Roman"/>
              </a:rPr>
              <a:t>Soil and Groundwater Remediation</a:t>
            </a:r>
            <a:endParaRPr lang="en-US" sz="2000" b="1" i="0" u="none" strike="noStrike" kern="1200" cap="none" spc="0" normalizeH="0" baseline="0" noProof="0">
              <a:ln>
                <a:noFill/>
              </a:ln>
              <a:solidFill>
                <a:srgbClr val="FFFFFF"/>
              </a:solidFill>
              <a:effectLst/>
              <a:uLnTx/>
              <a:uFillTx/>
              <a:latin typeface="Times New Roman"/>
              <a:cs typeface="Times New Roman"/>
            </a:endParaRPr>
          </a:p>
        </p:txBody>
      </p:sp>
      <p:sp>
        <p:nvSpPr>
          <p:cNvPr id="24" name="Rectangle: Rounded Corners 23">
            <a:extLst>
              <a:ext uri="{FF2B5EF4-FFF2-40B4-BE49-F238E27FC236}">
                <a16:creationId xmlns:a16="http://schemas.microsoft.com/office/drawing/2014/main" id="{D8E08FF3-C238-96CC-5C58-24D5CADCB429}"/>
              </a:ext>
            </a:extLst>
          </p:cNvPr>
          <p:cNvSpPr/>
          <p:nvPr/>
        </p:nvSpPr>
        <p:spPr>
          <a:xfrm>
            <a:off x="448130" y="4981434"/>
            <a:ext cx="5081444" cy="746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cs typeface="Times New Roman"/>
              </a:rPr>
              <a:t>Facility Deactivation and Decommissioning </a:t>
            </a:r>
          </a:p>
        </p:txBody>
      </p:sp>
      <p:pic>
        <p:nvPicPr>
          <p:cNvPr id="25" name="Picture 24">
            <a:extLst>
              <a:ext uri="{FF2B5EF4-FFF2-40B4-BE49-F238E27FC236}">
                <a16:creationId xmlns:a16="http://schemas.microsoft.com/office/drawing/2014/main" id="{E35C1FBD-CED6-6922-4B6F-B29BC141ED64}"/>
              </a:ext>
            </a:extLst>
          </p:cNvPr>
          <p:cNvPicPr>
            <a:picLocks noChangeAspect="1"/>
          </p:cNvPicPr>
          <p:nvPr/>
        </p:nvPicPr>
        <p:blipFill>
          <a:blip r:embed="rId4"/>
          <a:stretch>
            <a:fillRect/>
          </a:stretch>
        </p:blipFill>
        <p:spPr>
          <a:xfrm>
            <a:off x="6687629" y="1427941"/>
            <a:ext cx="4380781" cy="4447815"/>
          </a:xfrm>
          <a:prstGeom prst="rect">
            <a:avLst/>
          </a:prstGeom>
        </p:spPr>
      </p:pic>
    </p:spTree>
    <p:extLst>
      <p:ext uri="{BB962C8B-B14F-4D97-AF65-F5344CB8AC3E}">
        <p14:creationId xmlns:p14="http://schemas.microsoft.com/office/powerpoint/2010/main" val="924951467"/>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C333E-CCEB-5E2B-9ADB-95A82783409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DF488F9-2E4B-A232-2C78-400B25DB6B02}"/>
              </a:ext>
            </a:extLst>
          </p:cNvPr>
          <p:cNvSpPr>
            <a:spLocks noGrp="1"/>
          </p:cNvSpPr>
          <p:nvPr>
            <p:ph type="title"/>
          </p:nvPr>
        </p:nvSpPr>
        <p:spPr/>
        <p:txBody>
          <a:bodyPr lIns="0" tIns="0" rIns="0" bIns="0" anchor="t"/>
          <a:lstStyle/>
          <a:p>
            <a:r>
              <a:rPr lang="en-US" sz="2900" dirty="0">
                <a:latin typeface="Figtree Black"/>
                <a:ea typeface="ヒラギノ角ゴ Pro W3"/>
                <a:cs typeface="Times New Roman"/>
              </a:rPr>
              <a:t>EM Strategic Vision 2024-2034</a:t>
            </a:r>
          </a:p>
          <a:p>
            <a:endParaRPr lang="en-US" sz="2900" dirty="0">
              <a:latin typeface="Figtree Black"/>
              <a:cs typeface="Times New Roman"/>
            </a:endParaRPr>
          </a:p>
          <a:p>
            <a:endParaRPr lang="en-US" sz="2900" dirty="0">
              <a:latin typeface="Figtree Black"/>
              <a:cs typeface="Arial"/>
            </a:endParaRPr>
          </a:p>
        </p:txBody>
      </p:sp>
      <p:sp>
        <p:nvSpPr>
          <p:cNvPr id="5" name="Slide Number Placeholder 4">
            <a:extLst>
              <a:ext uri="{FF2B5EF4-FFF2-40B4-BE49-F238E27FC236}">
                <a16:creationId xmlns:a16="http://schemas.microsoft.com/office/drawing/2014/main" id="{F7044EF7-6C19-2B1D-D586-AFECBD30502A}"/>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6</a:t>
            </a:fld>
            <a:endParaRPr lang="en-US"/>
          </a:p>
        </p:txBody>
      </p:sp>
      <p:sp>
        <p:nvSpPr>
          <p:cNvPr id="3" name="TextBox 2">
            <a:extLst>
              <a:ext uri="{FF2B5EF4-FFF2-40B4-BE49-F238E27FC236}">
                <a16:creationId xmlns:a16="http://schemas.microsoft.com/office/drawing/2014/main" id="{A6133A2B-3273-18DA-5778-9D950706FC45}"/>
              </a:ext>
            </a:extLst>
          </p:cNvPr>
          <p:cNvSpPr txBox="1"/>
          <p:nvPr/>
        </p:nvSpPr>
        <p:spPr>
          <a:xfrm>
            <a:off x="280699" y="1620415"/>
            <a:ext cx="7707531" cy="4621778"/>
          </a:xfrm>
          <a:prstGeom prst="rect">
            <a:avLst/>
          </a:prstGeom>
          <a:noFill/>
        </p:spPr>
        <p:txBody>
          <a:bodyPr wrap="square" lIns="91440" tIns="45720" rIns="91440" bIns="45720" anchor="t">
            <a:spAutoFit/>
          </a:bodyPr>
          <a:lstStyle/>
          <a:p>
            <a:pPr marL="457200" indent="-457200" algn="l" rtl="0">
              <a:spcBef>
                <a:spcPts val="200"/>
              </a:spcBef>
              <a:spcAft>
                <a:spcPts val="1400"/>
              </a:spcAft>
              <a:buFont typeface="Arial" panose="020B0604020202020204" pitchFamily="34" charset="0"/>
              <a:buChar char="•"/>
              <a:defRPr/>
            </a:pPr>
            <a:r>
              <a:rPr kumimoji="0" lang="en-US" sz="2400" b="0" i="0" u="none" strike="noStrike" kern="1200" cap="none" spc="0" normalizeH="0" baseline="0" noProof="0" dirty="0">
                <a:ln>
                  <a:noFill/>
                </a:ln>
                <a:solidFill>
                  <a:srgbClr val="002060"/>
                </a:solidFill>
                <a:effectLst/>
                <a:uLnTx/>
                <a:uFillTx/>
                <a:latin typeface="Times New Roman"/>
                <a:ea typeface="+mn-ea"/>
                <a:cs typeface="Times New Roman"/>
              </a:rPr>
              <a:t>EM’s Strategic Vision for 2024-2034 </a:t>
            </a:r>
            <a:r>
              <a:rPr lang="en-US" sz="2400" kern="1200" dirty="0">
                <a:solidFill>
                  <a:srgbClr val="002060"/>
                </a:solidFill>
                <a:latin typeface="Times New Roman"/>
                <a:ea typeface="+mn-ea"/>
                <a:cs typeface="Times New Roman"/>
              </a:rPr>
              <a:t>provides a</a:t>
            </a:r>
            <a:r>
              <a:rPr kumimoji="0" lang="en-US" sz="2400" b="0" i="0" u="none" strike="noStrike" kern="1200" cap="none" spc="0" normalizeH="0" baseline="0" noProof="0" dirty="0">
                <a:ln>
                  <a:noFill/>
                </a:ln>
                <a:solidFill>
                  <a:srgbClr val="002060"/>
                </a:solidFill>
                <a:effectLst/>
                <a:uLnTx/>
                <a:uFillTx/>
                <a:latin typeface="Times New Roman"/>
                <a:ea typeface="+mn-ea"/>
                <a:cs typeface="Times New Roman"/>
              </a:rPr>
              <a:t> clear and concise roadmap to guide our planning and priorities. </a:t>
            </a:r>
            <a:endParaRPr lang="en-US" dirty="0">
              <a:solidFill>
                <a:srgbClr val="002060"/>
              </a:solidFill>
              <a:ea typeface="+mn-ea"/>
            </a:endParaRPr>
          </a:p>
          <a:p>
            <a:pPr marL="457200" marR="0" lvl="0" indent="-457200" algn="l" defTabSz="914400" rtl="0" eaLnBrk="1" fontAlgn="auto" latinLnBrk="0" hangingPunct="1">
              <a:lnSpc>
                <a:spcPct val="100000"/>
              </a:lnSpc>
              <a:spcBef>
                <a:spcPts val="200"/>
              </a:spcBef>
              <a:spcAft>
                <a:spcPts val="1400"/>
              </a:spcAft>
              <a:buClrTx/>
              <a:buSzTx/>
              <a:buFont typeface="Arial" panose="020B0604020202020204" pitchFamily="34" charset="0"/>
              <a:buChar char="•"/>
              <a:tabLst/>
              <a:defRPr/>
            </a:pPr>
            <a:r>
              <a:rPr lang="en-US" sz="2400" dirty="0">
                <a:solidFill>
                  <a:srgbClr val="002060"/>
                </a:solidFill>
                <a:latin typeface="Times New Roman"/>
                <a:ea typeface="+mn-lt"/>
                <a:cs typeface="Times New Roman"/>
              </a:rPr>
              <a:t>In 2020 EM issued our first Strategic Vision, chartering a path for the coming decade</a:t>
            </a:r>
          </a:p>
          <a:p>
            <a:pPr marL="457200" marR="0" lvl="0" indent="-457200" algn="l" defTabSz="914400" rtl="0" eaLnBrk="1" fontAlgn="auto" latinLnBrk="0" hangingPunct="1">
              <a:lnSpc>
                <a:spcPct val="100000"/>
              </a:lnSpc>
              <a:spcBef>
                <a:spcPts val="200"/>
              </a:spcBef>
              <a:spcAft>
                <a:spcPts val="1400"/>
              </a:spcAft>
              <a:buClrTx/>
              <a:buSzTx/>
              <a:buFont typeface="Arial" panose="020B0604020202020204" pitchFamily="34" charset="0"/>
              <a:buChar char="•"/>
              <a:tabLst/>
              <a:defRPr/>
            </a:pPr>
            <a:r>
              <a:rPr lang="en-US" sz="2400" dirty="0">
                <a:solidFill>
                  <a:srgbClr val="002060"/>
                </a:solidFill>
                <a:latin typeface="Times New Roman"/>
                <a:ea typeface="+mn-lt"/>
                <a:cs typeface="Times New Roman"/>
              </a:rPr>
              <a:t>The 2020 vision discussed planned accomplishments, including major skyline changes and game changing tank waste treatment capabilities, as well as strategic initiatives to best position EM for the future.</a:t>
            </a:r>
            <a:endParaRPr lang="en-US" dirty="0">
              <a:solidFill>
                <a:srgbClr val="002060"/>
              </a:solidFill>
              <a:latin typeface="Times New Roman"/>
              <a:ea typeface="+mn-lt"/>
              <a:cs typeface="Times New Roman"/>
            </a:endParaRPr>
          </a:p>
          <a:p>
            <a:pPr marL="342900" indent="-342900" algn="l" rtl="0">
              <a:buFont typeface="Arial" panose="020B0604020202020204" pitchFamily="34" charset="0"/>
              <a:buChar char="•"/>
              <a:defRPr/>
            </a:pPr>
            <a:endParaRPr lang="en-US" sz="2000" kern="1200" dirty="0">
              <a:solidFill>
                <a:srgbClr val="002060"/>
              </a:solidFill>
              <a:latin typeface="Times New Roman"/>
              <a:ea typeface="Calibri"/>
              <a:cs typeface="Times New Roman"/>
            </a:endParaRPr>
          </a:p>
          <a:p>
            <a:pPr marR="0" lvl="0" algn="l" defTabSz="914400">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Times New Roman"/>
                <a:ea typeface="Calibri"/>
                <a:cs typeface="Times New Roman"/>
              </a:rPr>
              <a:t>Find it at: </a:t>
            </a:r>
            <a:r>
              <a:rPr kumimoji="0" lang="en-US" sz="2000" b="0" i="0" u="sng" strike="noStrike" kern="1200" cap="none" spc="0" normalizeH="0" baseline="0" noProof="0" dirty="0">
                <a:ln>
                  <a:noFill/>
                </a:ln>
                <a:solidFill>
                  <a:srgbClr val="002060"/>
                </a:solidFill>
                <a:effectLst/>
                <a:uLnTx/>
                <a:uFillTx/>
                <a:latin typeface="Times New Roman"/>
                <a:ea typeface="Calibri"/>
                <a:cs typeface="Times New Roman"/>
                <a:hlinkClick r:id="rId3">
                  <a:extLst>
                    <a:ext uri="{A12FA001-AC4F-418D-AE19-62706E023703}">
                      <ahyp:hlinkClr xmlns:ahyp="http://schemas.microsoft.com/office/drawing/2018/hyperlinkcolor" val="tx"/>
                    </a:ext>
                  </a:extLst>
                </a:hlinkClick>
              </a:rPr>
              <a:t>https://www.energy.gov/em/em-strategic-vision</a:t>
            </a:r>
            <a:endParaRPr lang="en-US" sz="2000" b="0" i="0" u="sng" strike="noStrike" kern="1200" cap="none" spc="0" normalizeH="0" baseline="0" noProof="0" dirty="0">
              <a:ln>
                <a:noFill/>
              </a:ln>
              <a:solidFill>
                <a:srgbClr val="002060"/>
              </a:solidFill>
              <a:effectLst/>
              <a:uLnTx/>
              <a:uFillTx/>
              <a:latin typeface="Times New Roman"/>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Collage of pictures and text reading &quot;EM Strategic Vision: 2024-2034&quot;">
            <a:extLst>
              <a:ext uri="{FF2B5EF4-FFF2-40B4-BE49-F238E27FC236}">
                <a16:creationId xmlns:a16="http://schemas.microsoft.com/office/drawing/2014/main" id="{9807A2EB-B5B1-C49B-3596-E12A29E13655}"/>
              </a:ext>
            </a:extLst>
          </p:cNvPr>
          <p:cNvPicPr>
            <a:picLocks noChangeAspect="1"/>
          </p:cNvPicPr>
          <p:nvPr/>
        </p:nvPicPr>
        <p:blipFill>
          <a:blip r:embed="rId4"/>
          <a:stretch>
            <a:fillRect/>
          </a:stretch>
        </p:blipFill>
        <p:spPr>
          <a:xfrm>
            <a:off x="8505222" y="1452130"/>
            <a:ext cx="3333752" cy="4226952"/>
          </a:xfrm>
          <a:prstGeom prst="rect">
            <a:avLst/>
          </a:prstGeom>
          <a:ln>
            <a:solidFill>
              <a:schemeClr val="accent1"/>
            </a:solidFill>
          </a:ln>
        </p:spPr>
      </p:pic>
    </p:spTree>
    <p:extLst>
      <p:ext uri="{BB962C8B-B14F-4D97-AF65-F5344CB8AC3E}">
        <p14:creationId xmlns:p14="http://schemas.microsoft.com/office/powerpoint/2010/main" val="372815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D5F00-D6D1-B840-10EF-29A74046241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6B51E30-945E-A638-A8CA-3B2C374586A6}"/>
              </a:ext>
            </a:extLst>
          </p:cNvPr>
          <p:cNvSpPr>
            <a:spLocks noGrp="1"/>
          </p:cNvSpPr>
          <p:nvPr>
            <p:ph type="title"/>
          </p:nvPr>
        </p:nvSpPr>
        <p:spPr/>
        <p:txBody>
          <a:bodyPr lIns="0" tIns="0" rIns="0" bIns="0" anchor="t"/>
          <a:lstStyle/>
          <a:p>
            <a:r>
              <a:rPr lang="en-US" sz="2900">
                <a:latin typeface="Figtree Black"/>
                <a:ea typeface="ヒラギノ角ゴ Pro W3"/>
                <a:cs typeface="Times New Roman"/>
              </a:rPr>
              <a:t>A Proven Record of Cleanup</a:t>
            </a:r>
          </a:p>
          <a:p>
            <a:endParaRPr lang="en-US" sz="2900">
              <a:latin typeface="Figtree Black"/>
              <a:ea typeface="ヒラギノ角ゴ Pro W3"/>
              <a:cs typeface="Times New Roman"/>
            </a:endParaRPr>
          </a:p>
          <a:p>
            <a:endParaRPr lang="en-US" sz="2900">
              <a:latin typeface="Figtree Black"/>
              <a:cs typeface="Times New Roman"/>
            </a:endParaRPr>
          </a:p>
          <a:p>
            <a:endParaRPr lang="en-US" sz="2900">
              <a:latin typeface="Figtree Black"/>
              <a:cs typeface="Arial"/>
            </a:endParaRPr>
          </a:p>
        </p:txBody>
      </p:sp>
      <p:sp>
        <p:nvSpPr>
          <p:cNvPr id="5" name="Slide Number Placeholder 4">
            <a:extLst>
              <a:ext uri="{FF2B5EF4-FFF2-40B4-BE49-F238E27FC236}">
                <a16:creationId xmlns:a16="http://schemas.microsoft.com/office/drawing/2014/main" id="{DE77A9C4-89A5-09BE-0E60-0E8917943896}"/>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7</a:t>
            </a:fld>
            <a:endParaRPr lang="en-US"/>
          </a:p>
        </p:txBody>
      </p:sp>
      <p:sp>
        <p:nvSpPr>
          <p:cNvPr id="4" name="Rectangle 3">
            <a:extLst>
              <a:ext uri="{FF2B5EF4-FFF2-40B4-BE49-F238E27FC236}">
                <a16:creationId xmlns:a16="http://schemas.microsoft.com/office/drawing/2014/main" id="{98E8C527-A1B9-1746-BEDF-AF84BAF5A72A}"/>
              </a:ext>
            </a:extLst>
          </p:cNvPr>
          <p:cNvSpPr/>
          <p:nvPr/>
        </p:nvSpPr>
        <p:spPr>
          <a:xfrm>
            <a:off x="334353" y="5359388"/>
            <a:ext cx="4411963" cy="738664"/>
          </a:xfrm>
          <a:prstGeom prst="rect">
            <a:avLst/>
          </a:prstGeom>
          <a:solidFill>
            <a:srgbClr val="285C12"/>
          </a:solidFill>
          <a:ln w="38100">
            <a:solidFill>
              <a:srgbClr val="0049B4"/>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Since 1989, DOE has completed its cleanup mission at 92 of the 107 major nuclear weapons and nuclear research sites.</a:t>
            </a:r>
          </a:p>
        </p:txBody>
      </p:sp>
      <p:pic>
        <p:nvPicPr>
          <p:cNvPr id="8" name="Picture 7">
            <a:extLst>
              <a:ext uri="{FF2B5EF4-FFF2-40B4-BE49-F238E27FC236}">
                <a16:creationId xmlns:a16="http://schemas.microsoft.com/office/drawing/2014/main" id="{7DE63DCF-648F-3A9D-F942-26FE4DD2F228}"/>
              </a:ext>
            </a:extLst>
          </p:cNvPr>
          <p:cNvPicPr>
            <a:picLocks noChangeAspect="1"/>
          </p:cNvPicPr>
          <p:nvPr/>
        </p:nvPicPr>
        <p:blipFill>
          <a:blip r:embed="rId3"/>
          <a:srcRect t="19460"/>
          <a:stretch/>
        </p:blipFill>
        <p:spPr>
          <a:xfrm>
            <a:off x="337976" y="1531877"/>
            <a:ext cx="11705574" cy="3794246"/>
          </a:xfrm>
          <a:prstGeom prst="rect">
            <a:avLst/>
          </a:prstGeom>
        </p:spPr>
      </p:pic>
    </p:spTree>
    <p:extLst>
      <p:ext uri="{BB962C8B-B14F-4D97-AF65-F5344CB8AC3E}">
        <p14:creationId xmlns:p14="http://schemas.microsoft.com/office/powerpoint/2010/main" val="160875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8633-FAA1-412A-6FD8-B29EE118E37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3554F50-5A59-8DEE-CD2B-42D798368076}"/>
              </a:ext>
            </a:extLst>
          </p:cNvPr>
          <p:cNvSpPr>
            <a:spLocks noGrp="1"/>
          </p:cNvSpPr>
          <p:nvPr>
            <p:ph type="title"/>
          </p:nvPr>
        </p:nvSpPr>
        <p:spPr/>
        <p:txBody>
          <a:bodyPr lIns="0" tIns="0" rIns="0" bIns="0" anchor="t"/>
          <a:lstStyle/>
          <a:p>
            <a:r>
              <a:rPr lang="en-US" sz="2900" dirty="0">
                <a:latin typeface="Figtree Black"/>
                <a:ea typeface="ヒラギノ角ゴ Pro W3"/>
                <a:cs typeface="Times New Roman"/>
              </a:rPr>
              <a:t>EM-Managed SF &amp; HLW Inventory</a:t>
            </a:r>
          </a:p>
          <a:p>
            <a:endParaRPr lang="en-US" sz="2900" dirty="0">
              <a:latin typeface="Figtree Black"/>
              <a:ea typeface="ヒラギノ角ゴ Pro W3"/>
              <a:cs typeface="Times New Roman"/>
            </a:endParaRPr>
          </a:p>
          <a:p>
            <a:endParaRPr lang="en-US" sz="2900" dirty="0">
              <a:latin typeface="Figtree Black"/>
              <a:cs typeface="Times New Roman"/>
            </a:endParaRPr>
          </a:p>
          <a:p>
            <a:endParaRPr lang="en-US" sz="2900" dirty="0">
              <a:latin typeface="Figtree Black"/>
              <a:cs typeface="Arial"/>
            </a:endParaRPr>
          </a:p>
        </p:txBody>
      </p:sp>
      <p:sp>
        <p:nvSpPr>
          <p:cNvPr id="5" name="Slide Number Placeholder 4">
            <a:extLst>
              <a:ext uri="{FF2B5EF4-FFF2-40B4-BE49-F238E27FC236}">
                <a16:creationId xmlns:a16="http://schemas.microsoft.com/office/drawing/2014/main" id="{17BACA48-C69D-DA6F-5FC9-065EFCD5F04E}"/>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8</a:t>
            </a:fld>
            <a:endParaRPr lang="en-US"/>
          </a:p>
        </p:txBody>
      </p:sp>
      <p:pic>
        <p:nvPicPr>
          <p:cNvPr id="4" name="Picture 3">
            <a:extLst>
              <a:ext uri="{FF2B5EF4-FFF2-40B4-BE49-F238E27FC236}">
                <a16:creationId xmlns:a16="http://schemas.microsoft.com/office/drawing/2014/main" id="{55354E1D-B8FA-8DB8-3B80-8CA394A66BD8}"/>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88347" y="1884644"/>
            <a:ext cx="8816396" cy="4098754"/>
          </a:xfrm>
          <a:prstGeom prst="rect">
            <a:avLst/>
          </a:prstGeom>
        </p:spPr>
      </p:pic>
      <p:grpSp>
        <p:nvGrpSpPr>
          <p:cNvPr id="15" name="Group 14">
            <a:extLst>
              <a:ext uri="{FF2B5EF4-FFF2-40B4-BE49-F238E27FC236}">
                <a16:creationId xmlns:a16="http://schemas.microsoft.com/office/drawing/2014/main" id="{6C9617C6-7853-7408-07B5-9E319A49CF62}"/>
              </a:ext>
            </a:extLst>
          </p:cNvPr>
          <p:cNvGrpSpPr/>
          <p:nvPr/>
        </p:nvGrpSpPr>
        <p:grpSpPr>
          <a:xfrm>
            <a:off x="306356" y="1483585"/>
            <a:ext cx="11579286" cy="3798195"/>
            <a:chOff x="1303569" y="1146850"/>
            <a:chExt cx="10466267" cy="3798195"/>
          </a:xfrm>
        </p:grpSpPr>
        <p:sp>
          <p:nvSpPr>
            <p:cNvPr id="8" name="Rectangle: Rounded Corners 7">
              <a:extLst>
                <a:ext uri="{FF2B5EF4-FFF2-40B4-BE49-F238E27FC236}">
                  <a16:creationId xmlns:a16="http://schemas.microsoft.com/office/drawing/2014/main" id="{E2428F90-54D6-7884-0E07-2502E1058B51}"/>
                </a:ext>
              </a:extLst>
            </p:cNvPr>
            <p:cNvSpPr/>
            <p:nvPr/>
          </p:nvSpPr>
          <p:spPr>
            <a:xfrm>
              <a:off x="1303569" y="4282314"/>
              <a:ext cx="2202843" cy="662731"/>
            </a:xfrm>
            <a:prstGeom prst="roundRect">
              <a:avLst>
                <a:gd name="adj" fmla="val 1758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TOTAL  DOE-managed SF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2,450</a:t>
              </a:r>
              <a:r>
                <a:rPr kumimoji="0" lang="en-US" sz="1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MTHM* </a:t>
              </a:r>
            </a:p>
          </p:txBody>
        </p:sp>
        <p:sp>
          <p:nvSpPr>
            <p:cNvPr id="10" name="Speech Bubble: Rectangle with Corners Rounded 9">
              <a:extLst>
                <a:ext uri="{FF2B5EF4-FFF2-40B4-BE49-F238E27FC236}">
                  <a16:creationId xmlns:a16="http://schemas.microsoft.com/office/drawing/2014/main" id="{0D36E869-8079-FD26-C075-C0F4D3C6F0AF}"/>
                </a:ext>
              </a:extLst>
            </p:cNvPr>
            <p:cNvSpPr/>
            <p:nvPr/>
          </p:nvSpPr>
          <p:spPr>
            <a:xfrm>
              <a:off x="4158418" y="1146850"/>
              <a:ext cx="1729863" cy="401059"/>
            </a:xfrm>
            <a:prstGeom prst="wedgeRoundRectCallout">
              <a:avLst>
                <a:gd name="adj1" fmla="val -75484"/>
                <a:gd name="adj2" fmla="val 166826"/>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 2,130 MTHM*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HLW ~ 5,200 MTHM*</a:t>
              </a:r>
            </a:p>
          </p:txBody>
        </p:sp>
        <p:sp>
          <p:nvSpPr>
            <p:cNvPr id="11" name="Rounded Rectangular Callout 8">
              <a:extLst>
                <a:ext uri="{FF2B5EF4-FFF2-40B4-BE49-F238E27FC236}">
                  <a16:creationId xmlns:a16="http://schemas.microsoft.com/office/drawing/2014/main" id="{A98F1FFC-6AE7-6C68-1047-2BA1CA667C87}"/>
                </a:ext>
              </a:extLst>
            </p:cNvPr>
            <p:cNvSpPr/>
            <p:nvPr/>
          </p:nvSpPr>
          <p:spPr>
            <a:xfrm>
              <a:off x="5140541" y="2142745"/>
              <a:ext cx="1800733" cy="419661"/>
            </a:xfrm>
            <a:prstGeom prst="wedgeRoundRectCallout">
              <a:avLst>
                <a:gd name="adj1" fmla="val -114150"/>
                <a:gd name="adj2" fmla="val 8409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271 MTHM*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HLW ~ 3750 MTHM*</a:t>
              </a:r>
            </a:p>
          </p:txBody>
        </p:sp>
        <p:sp>
          <p:nvSpPr>
            <p:cNvPr id="12" name="Rounded Rectangle 9">
              <a:extLst>
                <a:ext uri="{FF2B5EF4-FFF2-40B4-BE49-F238E27FC236}">
                  <a16:creationId xmlns:a16="http://schemas.microsoft.com/office/drawing/2014/main" id="{808F29A7-7F58-568C-BD36-09964953DF0E}"/>
                </a:ext>
              </a:extLst>
            </p:cNvPr>
            <p:cNvSpPr/>
            <p:nvPr/>
          </p:nvSpPr>
          <p:spPr>
            <a:xfrm>
              <a:off x="9775362" y="1146850"/>
              <a:ext cx="1994474" cy="914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OTHER DOMESTIC SITES SF </a:t>
              </a: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7 MTHM*</a:t>
              </a:r>
            </a:p>
          </p:txBody>
        </p:sp>
        <p:sp>
          <p:nvSpPr>
            <p:cNvPr id="13" name="Rounded Rectangular Callout 11">
              <a:extLst>
                <a:ext uri="{FF2B5EF4-FFF2-40B4-BE49-F238E27FC236}">
                  <a16:creationId xmlns:a16="http://schemas.microsoft.com/office/drawing/2014/main" id="{77C06D45-6B98-0FC0-3EAA-878335F228DA}"/>
                </a:ext>
              </a:extLst>
            </p:cNvPr>
            <p:cNvSpPr/>
            <p:nvPr/>
          </p:nvSpPr>
          <p:spPr>
            <a:xfrm>
              <a:off x="2745540" y="3341228"/>
              <a:ext cx="1712569" cy="482953"/>
            </a:xfrm>
            <a:prstGeom prst="wedgeRoundRectCallout">
              <a:avLst>
                <a:gd name="adj1" fmla="val 104481"/>
                <a:gd name="adj2" fmla="val -359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 15 MTHM</a:t>
              </a: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a:t>
              </a:r>
            </a:p>
          </p:txBody>
        </p:sp>
        <p:sp>
          <p:nvSpPr>
            <p:cNvPr id="14" name="Rounded Rectangular Callout 12">
              <a:extLst>
                <a:ext uri="{FF2B5EF4-FFF2-40B4-BE49-F238E27FC236}">
                  <a16:creationId xmlns:a16="http://schemas.microsoft.com/office/drawing/2014/main" id="{FF914100-FFF9-C230-849F-9AB90DE5EC72}"/>
                </a:ext>
              </a:extLst>
            </p:cNvPr>
            <p:cNvSpPr/>
            <p:nvPr/>
          </p:nvSpPr>
          <p:spPr>
            <a:xfrm>
              <a:off x="9367300" y="3686531"/>
              <a:ext cx="1861592" cy="436872"/>
            </a:xfrm>
            <a:prstGeom prst="wedgeRoundRectCallout">
              <a:avLst>
                <a:gd name="adj1" fmla="val -120418"/>
                <a:gd name="adj2" fmla="val 782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 27 MTHM*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HLW ~ 4,057 MTHM*</a:t>
              </a:r>
            </a:p>
          </p:txBody>
        </p:sp>
      </p:grpSp>
    </p:spTree>
    <p:extLst>
      <p:ext uri="{BB962C8B-B14F-4D97-AF65-F5344CB8AC3E}">
        <p14:creationId xmlns:p14="http://schemas.microsoft.com/office/powerpoint/2010/main" val="153035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8633-FAA1-412A-6FD8-B29EE118E37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3554F50-5A59-8DEE-CD2B-42D798368076}"/>
              </a:ext>
            </a:extLst>
          </p:cNvPr>
          <p:cNvSpPr>
            <a:spLocks noGrp="1"/>
          </p:cNvSpPr>
          <p:nvPr>
            <p:ph type="title"/>
          </p:nvPr>
        </p:nvSpPr>
        <p:spPr/>
        <p:txBody>
          <a:bodyPr lIns="0" tIns="0" rIns="0" bIns="0" anchor="t"/>
          <a:lstStyle/>
          <a:p>
            <a:r>
              <a:rPr lang="en-US" sz="2900">
                <a:latin typeface="Figtree Black"/>
                <a:ea typeface="ヒラギノ角ゴ Pro W3"/>
                <a:cs typeface="Times New Roman"/>
              </a:rPr>
              <a:t>EM-Managed SF &amp; HLW Inventory</a:t>
            </a:r>
          </a:p>
          <a:p>
            <a:endParaRPr lang="en-US" sz="2900">
              <a:latin typeface="Figtree Black"/>
              <a:ea typeface="ヒラギノ角ゴ Pro W3"/>
              <a:cs typeface="Times New Roman"/>
            </a:endParaRPr>
          </a:p>
          <a:p>
            <a:endParaRPr lang="en-US" sz="2900">
              <a:latin typeface="Figtree Black"/>
              <a:cs typeface="Times New Roman"/>
            </a:endParaRPr>
          </a:p>
          <a:p>
            <a:endParaRPr lang="en-US" sz="2900">
              <a:latin typeface="Figtree Black"/>
              <a:cs typeface="Arial"/>
            </a:endParaRPr>
          </a:p>
        </p:txBody>
      </p:sp>
      <p:sp>
        <p:nvSpPr>
          <p:cNvPr id="5" name="Slide Number Placeholder 4">
            <a:extLst>
              <a:ext uri="{FF2B5EF4-FFF2-40B4-BE49-F238E27FC236}">
                <a16:creationId xmlns:a16="http://schemas.microsoft.com/office/drawing/2014/main" id="{17BACA48-C69D-DA6F-5FC9-065EFCD5F04E}"/>
              </a:ext>
            </a:extLst>
          </p:cNvPr>
          <p:cNvSpPr>
            <a:spLocks noGrp="1"/>
          </p:cNvSpPr>
          <p:nvPr>
            <p:ph type="sldNum" sz="quarter" idx="4294967295"/>
          </p:nvPr>
        </p:nvSpPr>
        <p:spPr>
          <a:xfrm>
            <a:off x="11472863" y="6350000"/>
            <a:ext cx="719137" cy="196850"/>
          </a:xfrm>
        </p:spPr>
        <p:txBody>
          <a:bodyPr/>
          <a:lstStyle/>
          <a:p>
            <a:fld id="{BCB0D119-7A02-8E46-84C5-2C2227451327}" type="slidenum">
              <a:rPr lang="en-US" smtClean="0"/>
              <a:t>9</a:t>
            </a:fld>
            <a:endParaRPr lang="en-US"/>
          </a:p>
        </p:txBody>
      </p:sp>
      <p:pic>
        <p:nvPicPr>
          <p:cNvPr id="4" name="Picture 3">
            <a:extLst>
              <a:ext uri="{FF2B5EF4-FFF2-40B4-BE49-F238E27FC236}">
                <a16:creationId xmlns:a16="http://schemas.microsoft.com/office/drawing/2014/main" id="{55354E1D-B8FA-8DB8-3B80-8CA394A66BD8}"/>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88347" y="1884644"/>
            <a:ext cx="8816396" cy="4098754"/>
          </a:xfrm>
          <a:prstGeom prst="rect">
            <a:avLst/>
          </a:prstGeom>
        </p:spPr>
      </p:pic>
      <p:grpSp>
        <p:nvGrpSpPr>
          <p:cNvPr id="15" name="Group 14">
            <a:extLst>
              <a:ext uri="{FF2B5EF4-FFF2-40B4-BE49-F238E27FC236}">
                <a16:creationId xmlns:a16="http://schemas.microsoft.com/office/drawing/2014/main" id="{6C9617C6-7853-7408-07B5-9E319A49CF62}"/>
              </a:ext>
            </a:extLst>
          </p:cNvPr>
          <p:cNvGrpSpPr/>
          <p:nvPr/>
        </p:nvGrpSpPr>
        <p:grpSpPr>
          <a:xfrm>
            <a:off x="306356" y="1483585"/>
            <a:ext cx="11579286" cy="3798195"/>
            <a:chOff x="1303569" y="1146850"/>
            <a:chExt cx="10466267" cy="3798195"/>
          </a:xfrm>
        </p:grpSpPr>
        <p:sp>
          <p:nvSpPr>
            <p:cNvPr id="8" name="Rectangle: Rounded Corners 7">
              <a:extLst>
                <a:ext uri="{FF2B5EF4-FFF2-40B4-BE49-F238E27FC236}">
                  <a16:creationId xmlns:a16="http://schemas.microsoft.com/office/drawing/2014/main" id="{E2428F90-54D6-7884-0E07-2502E1058B51}"/>
                </a:ext>
              </a:extLst>
            </p:cNvPr>
            <p:cNvSpPr/>
            <p:nvPr/>
          </p:nvSpPr>
          <p:spPr>
            <a:xfrm>
              <a:off x="1303569" y="4282314"/>
              <a:ext cx="2202843" cy="662731"/>
            </a:xfrm>
            <a:prstGeom prst="roundRect">
              <a:avLst>
                <a:gd name="adj" fmla="val 1758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TOTAL  DOE-managed SF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2,450</a:t>
              </a:r>
              <a:r>
                <a:rPr kumimoji="0" lang="en-US" sz="1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MTHM* </a:t>
              </a:r>
            </a:p>
          </p:txBody>
        </p:sp>
        <p:sp>
          <p:nvSpPr>
            <p:cNvPr id="10" name="Speech Bubble: Rectangle with Corners Rounded 9">
              <a:extLst>
                <a:ext uri="{FF2B5EF4-FFF2-40B4-BE49-F238E27FC236}">
                  <a16:creationId xmlns:a16="http://schemas.microsoft.com/office/drawing/2014/main" id="{0D36E869-8079-FD26-C075-C0F4D3C6F0AF}"/>
                </a:ext>
              </a:extLst>
            </p:cNvPr>
            <p:cNvSpPr/>
            <p:nvPr/>
          </p:nvSpPr>
          <p:spPr>
            <a:xfrm>
              <a:off x="4158418" y="1146850"/>
              <a:ext cx="1729863" cy="401059"/>
            </a:xfrm>
            <a:prstGeom prst="wedgeRoundRectCallout">
              <a:avLst>
                <a:gd name="adj1" fmla="val -75484"/>
                <a:gd name="adj2" fmla="val 166826"/>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 2,130 MTHM*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HLW ~ 5,200 MTHM*</a:t>
              </a:r>
            </a:p>
          </p:txBody>
        </p:sp>
        <p:sp>
          <p:nvSpPr>
            <p:cNvPr id="11" name="Rounded Rectangular Callout 8">
              <a:extLst>
                <a:ext uri="{FF2B5EF4-FFF2-40B4-BE49-F238E27FC236}">
                  <a16:creationId xmlns:a16="http://schemas.microsoft.com/office/drawing/2014/main" id="{A98F1FFC-6AE7-6C68-1047-2BA1CA667C87}"/>
                </a:ext>
              </a:extLst>
            </p:cNvPr>
            <p:cNvSpPr/>
            <p:nvPr/>
          </p:nvSpPr>
          <p:spPr>
            <a:xfrm>
              <a:off x="5140541" y="2142745"/>
              <a:ext cx="1800733" cy="419661"/>
            </a:xfrm>
            <a:prstGeom prst="wedgeRoundRectCallout">
              <a:avLst>
                <a:gd name="adj1" fmla="val -114150"/>
                <a:gd name="adj2" fmla="val 84090"/>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271 MTHM*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HLW ~ 3750 MTHM*</a:t>
              </a:r>
            </a:p>
          </p:txBody>
        </p:sp>
        <p:sp>
          <p:nvSpPr>
            <p:cNvPr id="12" name="Rounded Rectangle 9">
              <a:extLst>
                <a:ext uri="{FF2B5EF4-FFF2-40B4-BE49-F238E27FC236}">
                  <a16:creationId xmlns:a16="http://schemas.microsoft.com/office/drawing/2014/main" id="{808F29A7-7F58-568C-BD36-09964953DF0E}"/>
                </a:ext>
              </a:extLst>
            </p:cNvPr>
            <p:cNvSpPr/>
            <p:nvPr/>
          </p:nvSpPr>
          <p:spPr>
            <a:xfrm>
              <a:off x="9775362" y="1146850"/>
              <a:ext cx="1994474" cy="914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OTHER DOMESTIC SITES SF </a:t>
              </a: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7 MTHM*</a:t>
              </a:r>
            </a:p>
          </p:txBody>
        </p:sp>
        <p:sp>
          <p:nvSpPr>
            <p:cNvPr id="13" name="Rounded Rectangular Callout 11">
              <a:extLst>
                <a:ext uri="{FF2B5EF4-FFF2-40B4-BE49-F238E27FC236}">
                  <a16:creationId xmlns:a16="http://schemas.microsoft.com/office/drawing/2014/main" id="{77C06D45-6B98-0FC0-3EAA-878335F228DA}"/>
                </a:ext>
              </a:extLst>
            </p:cNvPr>
            <p:cNvSpPr/>
            <p:nvPr/>
          </p:nvSpPr>
          <p:spPr>
            <a:xfrm>
              <a:off x="2745540" y="3341228"/>
              <a:ext cx="1712569" cy="482953"/>
            </a:xfrm>
            <a:prstGeom prst="wedgeRoundRectCallout">
              <a:avLst>
                <a:gd name="adj1" fmla="val 104481"/>
                <a:gd name="adj2" fmla="val -359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 15 MTHM</a:t>
              </a: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a:t>
              </a:r>
            </a:p>
          </p:txBody>
        </p:sp>
        <p:sp>
          <p:nvSpPr>
            <p:cNvPr id="14" name="Rounded Rectangular Callout 12">
              <a:extLst>
                <a:ext uri="{FF2B5EF4-FFF2-40B4-BE49-F238E27FC236}">
                  <a16:creationId xmlns:a16="http://schemas.microsoft.com/office/drawing/2014/main" id="{FF914100-FFF9-C230-849F-9AB90DE5EC72}"/>
                </a:ext>
              </a:extLst>
            </p:cNvPr>
            <p:cNvSpPr/>
            <p:nvPr/>
          </p:nvSpPr>
          <p:spPr>
            <a:xfrm>
              <a:off x="9367300" y="3686531"/>
              <a:ext cx="1861592" cy="436872"/>
            </a:xfrm>
            <a:prstGeom prst="wedgeRoundRectCallout">
              <a:avLst>
                <a:gd name="adj1" fmla="val -120418"/>
                <a:gd name="adj2" fmla="val 782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SF ~ 27 MTHM*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HLW ~ 4,057 MTHM*</a:t>
              </a:r>
            </a:p>
          </p:txBody>
        </p:sp>
      </p:grpSp>
    </p:spTree>
    <p:extLst>
      <p:ext uri="{BB962C8B-B14F-4D97-AF65-F5344CB8AC3E}">
        <p14:creationId xmlns:p14="http://schemas.microsoft.com/office/powerpoint/2010/main" val="3963528564"/>
      </p:ext>
    </p:extLst>
  </p:cSld>
  <p:clrMapOvr>
    <a:masterClrMapping/>
  </p:clrMapOvr>
</p:sld>
</file>

<file path=ppt/theme/theme1.xml><?xml version="1.0" encoding="utf-8"?>
<a:theme xmlns:a="http://schemas.openxmlformats.org/drawingml/2006/main" name="DOE EM Template Option 3">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10097</TotalTime>
  <Words>4383</Words>
  <Application>Microsoft Office PowerPoint</Application>
  <PresentationFormat>Widescreen</PresentationFormat>
  <Paragraphs>329</Paragraphs>
  <Slides>23</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 Black</vt:lpstr>
      <vt:lpstr>Arial,Sans-Serif</vt:lpstr>
      <vt:lpstr>Calibri</vt:lpstr>
      <vt:lpstr>Courier New</vt:lpstr>
      <vt:lpstr>Figtree Black</vt:lpstr>
      <vt:lpstr>STIX Two Text</vt:lpstr>
      <vt:lpstr>Times New Roman</vt:lpstr>
      <vt:lpstr>DOE EM Template Option 3</vt:lpstr>
      <vt:lpstr>DOE Theme Colors</vt:lpstr>
      <vt:lpstr>DOE/EM Waste Management Update Low Level Radioactive Waste Forum</vt:lpstr>
      <vt:lpstr>EM Organization Chart</vt:lpstr>
      <vt:lpstr>EM MISSION</vt:lpstr>
      <vt:lpstr>DOE Radioactive Waste  </vt:lpstr>
      <vt:lpstr>EM Key Mission Elements  </vt:lpstr>
      <vt:lpstr>EM Strategic Vision 2024-2034  </vt:lpstr>
      <vt:lpstr>A Proven Record of Cleanup   </vt:lpstr>
      <vt:lpstr>EM-Managed SF &amp; HLW Inventory   </vt:lpstr>
      <vt:lpstr>EM-Managed SF &amp; HLW Inventory   </vt:lpstr>
      <vt:lpstr>Spent Fuel and High-Level Radioactive Waste    </vt:lpstr>
      <vt:lpstr>SF and HLW Challenges     </vt:lpstr>
      <vt:lpstr>Waste Isolation Pilot Plant       </vt:lpstr>
      <vt:lpstr>Operating DOE &amp; Commercial Disposal Facilities      </vt:lpstr>
      <vt:lpstr>Low-Level Waste Disposal Facility Federal Review Group (LFRG) as of 2025</vt:lpstr>
      <vt:lpstr>High-Level Radioactive Waste (HLW) Interpretation</vt:lpstr>
      <vt:lpstr>Greater than Class C (GTCC) LLW Disposal Status</vt:lpstr>
      <vt:lpstr>Depleted Uranium (DU)</vt:lpstr>
      <vt:lpstr>Portsmouth &amp; Paducah – Uranium Oxide Shipments for Disposal</vt:lpstr>
      <vt:lpstr>Waste Disposal Considerations</vt:lpstr>
      <vt:lpstr>DOE LLW/MLLW Data</vt:lpstr>
      <vt:lpstr>DOE Complex-wide LLW/MLLW Disposal Volume by Disposal Location</vt:lpstr>
      <vt:lpstr>Commercial LLW Disposal Manifest Data</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rita.hollins@em.doe.gov</dc:creator>
  <cp:keywords/>
  <dc:description/>
  <cp:lastModifiedBy>Robinson, Amie</cp:lastModifiedBy>
  <cp:revision>319</cp:revision>
  <cp:lastPrinted>2023-02-10T15:53:34Z</cp:lastPrinted>
  <dcterms:created xsi:type="dcterms:W3CDTF">2021-04-26T15:24:38Z</dcterms:created>
  <dcterms:modified xsi:type="dcterms:W3CDTF">2025-04-09T15:56:50Z</dcterms:modified>
  <cp:category/>
</cp:coreProperties>
</file>