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79" r:id="rId5"/>
  </p:sldMasterIdLst>
  <p:notesMasterIdLst>
    <p:notesMasterId r:id="rId21"/>
  </p:notesMasterIdLst>
  <p:sldIdLst>
    <p:sldId id="1045" r:id="rId6"/>
    <p:sldId id="1057" r:id="rId7"/>
    <p:sldId id="1055" r:id="rId8"/>
    <p:sldId id="797" r:id="rId9"/>
    <p:sldId id="1049" r:id="rId10"/>
    <p:sldId id="1056" r:id="rId11"/>
    <p:sldId id="1037" r:id="rId12"/>
    <p:sldId id="869" r:id="rId13"/>
    <p:sldId id="558" r:id="rId14"/>
    <p:sldId id="629" r:id="rId15"/>
    <p:sldId id="561" r:id="rId16"/>
    <p:sldId id="1034" r:id="rId17"/>
    <p:sldId id="1058" r:id="rId18"/>
    <p:sldId id="1017" r:id="rId19"/>
    <p:sldId id="395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047701-906A-E3F8-AA39-5C8ABE4279FD}" name="Melanie Wong" initials="MW" userId="S::MCW4@NRC.GOV::096e10ca-9173-41ba-88ab-183d13a35b88" providerId="AD"/>
  <p188:author id="{3E0D0908-E837-A677-98F9-9CAF7EC8E747}" name="Melanie Wong" initials="MW" userId="S::mcw4@nrc.gov::096e10ca-9173-41ba-88ab-183d13a35b88" providerId="AD"/>
  <p188:author id="{5DCA2513-B9FF-D4F3-FD93-B58035C1B3EA}" name="Maurice Heath" initials="MH" userId="S::mlh5@nrc.gov::71b6e7fb-873f-4819-9085-3d91ab39bf59" providerId="AD"/>
  <p188:author id="{0DADA630-059C-F6F0-E743-52DB1E04380A}" name="Cardelia Maupin" initials="CM" userId="S::chm1@nrc.gov::2606cd47-e92d-4375-a7d6-1a813748ffe8" providerId="AD"/>
  <p188:author id="{74F32132-8831-45FF-8D99-E18F70FCF109}" name="Ryan Whited" initials="RW" userId="S::ARW2@NRC.GOV::61eae325-fc5b-4f99-bfcc-ecb19e5af6ea" providerId="AD"/>
  <p188:author id="{C59F5F37-6908-1453-E0DE-34CAC86F4381}" name="Duane White" initials="DW" userId="S::DEW2@NRC.GOV::ab036a44-95b5-4201-a9d8-14688c206e2e" providerId="AD"/>
  <p188:author id="{9210383A-E822-0D53-B449-1A76626E931D}" name="Priya Yadav" initials="PY" userId="S::PPY@NRC.GOV::c42c8336-bf98-4413-9498-0168d9f901aa" providerId="AD"/>
  <p188:author id="{3856B341-A301-7A90-826A-81E8316B00B9}" name="Ryan Whited" initials="RW" userId="S::arw2@nrc.gov::61eae325-fc5b-4f99-bfcc-ecb19e5af6ea" providerId="AD"/>
  <p188:author id="{88B0E443-5B39-2680-4E28-48C37FBE17A5}" name="Bruce Watson" initials="BW" userId="S::BAW1@NRC.GOV::a6d56edb-2e60-49b6-92cc-a0317741da1a" providerId="AD"/>
  <p188:author id="{4F22554D-4D85-80D5-B7F4-13D4ADF32281}" name="Aaron Sanders" initials="AS" userId="S::AHS2@nrc.gov::928bafbc-baf6-4b48-a4ea-e75db670c935" providerId="AD"/>
  <p188:author id="{C7984B6D-307F-E3A7-447A-F416CA478A6C}" name="David Esh" initials="DE" userId="S::DWE@NRC.GOV::e5924636-5806-4f37-8e4b-1adf5a6bb84c" providerId="AD"/>
  <p188:author id="{E1B1CE8A-A7A1-9A96-1B34-0A3AC630C336}" name="Duncan White" initials="DW" userId="S::adw@nrc.gov::11cd685e-1f7c-4ddd-9792-2c34f4075f39" providerId="AD"/>
  <p188:author id="{FE5B468F-FC12-310C-ED36-FEEB561836AB}" name="Lisa Regner (She/Her)" initials="LR(" userId="Lisa Regner (She/Her)" providerId="None"/>
  <p188:author id="{0E188DAB-96E8-001F-C0A6-ABDDF9DDC806}" name="Steve Koenick" initials="SK" userId="S::ssk2@nrc.gov::c0dd2ea6-6e71-4e62-b4e7-eea7e323b916" providerId="AD"/>
  <p188:author id="{689656AE-4FB3-3A84-17B9-AC91171F0673}" name="Hans Arlt" initials="HA" userId="S::HDA@NRC.GOV::914ec9c0-25bf-4aa4-95f3-4e9db4d6a328" providerId="AD"/>
  <p188:author id="{468AECBD-ADBE-9AA1-3FD6-EBA10F6B554B}" name="Howard Benowitz" initials="HB" userId="S::hab1@nrc.gov::87e1346b-f55e-4fc5-92b5-14721d7b61e2" providerId="AD"/>
  <p188:author id="{E615C6C9-5F00-2268-4DFF-DD1B7CEAF9B4}" name="Cindy Bladey" initials="CB" userId="S::CXB6@NRC.GOV::bfd6efb4-3b2d-433e-b8e6-3af0b343599d" providerId="AD"/>
  <p188:author id="{B47ECDCB-5199-F27C-1499-7F56CED41116}" name="Duane White" initials="DW" userId="S::dew2@nrc.gov::ab036a44-95b5-4201-a9d8-14688c206e2e" providerId="AD"/>
  <p188:author id="{C9694CE3-A2F4-30FF-BE4D-BF91B124024B}" name="George Tartal" initials="GT" userId="S::GMT1@NRC.GOV::6d558156-3052-481c-8a10-8badaea2ccdb" providerId="AD"/>
  <p188:author id="{274197E4-A5C8-9CA1-F57C-A787CF818FD5}" name="Bruce Watson" initials="BW" userId="S::baw1@nrc.gov::a6d56edb-2e60-49b6-92cc-a0317741da1a" providerId="AD"/>
  <p188:author id="{AECEA0E7-1CAB-C083-B964-B3614AE49FA5}" name="Adam Schwartzman" initials="AS" userId="S::ALS2@NRC.GOV::a19faab8-2127-4215-ace4-1d5fadb988ee" providerId="AD"/>
  <p188:author id="{6DC998ED-79E1-8A62-FE93-1664B6970036}" name="Cardelia Maupin" initials="CM" userId="S::CHM1@NRC.GOV::2606cd47-e92d-4375-a7d6-1a813748ffe8" providerId="AD"/>
  <p188:author id="{2448F5F1-2076-6CD1-6E5F-6B69CED3E880}" name="Christopher Grossman" initials="CG" userId="S::cjg2@nrc.gov::ee370760-40b9-425a-942b-fc395f156287" providerId="AD"/>
  <p188:author id="{A309DEFA-6BC0-5E4B-276B-8E22D242CB14}" name="Chris McKenney" initials="CM" userId="S::CAM1@nrc.gov::36c94c03-d5e4-4150-a60f-30a4bd6a331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egner, Lisa" initials="RL" lastIdx="5" clrIdx="6">
    <p:extLst>
      <p:ext uri="{19B8F6BF-5375-455C-9EA6-DF929625EA0E}">
        <p15:presenceInfo xmlns:p15="http://schemas.microsoft.com/office/powerpoint/2012/main" userId="S::lmr2@nrc.gov::a7369721-2fab-4917-a27b-72768b7be2b1" providerId="AD"/>
      </p:ext>
    </p:extLst>
  </p:cmAuthor>
  <p:cmAuthor id="1" name="Speer, Chris" initials="SC" lastIdx="1" clrIdx="0">
    <p:extLst>
      <p:ext uri="{19B8F6BF-5375-455C-9EA6-DF929625EA0E}">
        <p15:presenceInfo xmlns:p15="http://schemas.microsoft.com/office/powerpoint/2012/main" userId="S::cas8@nrc.gov::30fa9bb4-579c-4dae-a9f1-4f531302d0dc" providerId="AD"/>
      </p:ext>
    </p:extLst>
  </p:cmAuthor>
  <p:cmAuthor id="8" name="Regner, Lisa" initials="RL [2]" lastIdx="4" clrIdx="7">
    <p:extLst>
      <p:ext uri="{19B8F6BF-5375-455C-9EA6-DF929625EA0E}">
        <p15:presenceInfo xmlns:p15="http://schemas.microsoft.com/office/powerpoint/2012/main" userId="Regner, Lisa" providerId="None"/>
      </p:ext>
    </p:extLst>
  </p:cmAuthor>
  <p:cmAuthor id="2" name="King, Mark" initials="KM" lastIdx="9" clrIdx="1">
    <p:extLst>
      <p:ext uri="{19B8F6BF-5375-455C-9EA6-DF929625EA0E}">
        <p15:presenceInfo xmlns:p15="http://schemas.microsoft.com/office/powerpoint/2012/main" userId="S::MSK1@nrc.gov::1b4d6c2d-7dcd-44df-b40e-34cd5920162e" providerId="AD"/>
      </p:ext>
    </p:extLst>
  </p:cmAuthor>
  <p:cmAuthor id="3" name="Benowitz, Howard" initials="BH" lastIdx="29" clrIdx="2">
    <p:extLst>
      <p:ext uri="{19B8F6BF-5375-455C-9EA6-DF929625EA0E}">
        <p15:presenceInfo xmlns:p15="http://schemas.microsoft.com/office/powerpoint/2012/main" userId="S::HAB1@NRC.GOV::87e1346b-f55e-4fc5-92b5-14721d7b61e2" providerId="AD"/>
      </p:ext>
    </p:extLst>
  </p:cmAuthor>
  <p:cmAuthor id="4" name="Doyle, Dan" initials="DD" lastIdx="1" clrIdx="3">
    <p:extLst>
      <p:ext uri="{19B8F6BF-5375-455C-9EA6-DF929625EA0E}">
        <p15:presenceInfo xmlns:p15="http://schemas.microsoft.com/office/powerpoint/2012/main" userId="Doyle, Dan" providerId="None"/>
      </p:ext>
    </p:extLst>
  </p:cmAuthor>
  <p:cmAuthor id="5" name="Tartal, George" initials="TG" lastIdx="12" clrIdx="4">
    <p:extLst>
      <p:ext uri="{19B8F6BF-5375-455C-9EA6-DF929625EA0E}">
        <p15:presenceInfo xmlns:p15="http://schemas.microsoft.com/office/powerpoint/2012/main" userId="S::GMT1@NRC.GOV::6d558156-3052-481c-8a10-8badaea2ccdb" providerId="AD"/>
      </p:ext>
    </p:extLst>
  </p:cmAuthor>
  <p:cmAuthor id="6" name="Forder, Dawn" initials="FD" lastIdx="2" clrIdx="5">
    <p:extLst>
      <p:ext uri="{19B8F6BF-5375-455C-9EA6-DF929625EA0E}">
        <p15:presenceInfo xmlns:p15="http://schemas.microsoft.com/office/powerpoint/2012/main" userId="S::dxf@nrc.gov::a27ec10a-43f6-4707-a344-8488d3bb93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2AC09-E7D6-46C1-8EE5-8BEB0AF1EB4D}" v="8" dt="2025-04-07T12:10:01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0582" autoAdjust="0"/>
  </p:normalViewPr>
  <p:slideViewPr>
    <p:cSldViewPr snapToGrid="0">
      <p:cViewPr varScale="1">
        <p:scale>
          <a:sx n="84" d="100"/>
          <a:sy n="84" d="100"/>
        </p:scale>
        <p:origin x="19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ane White" userId="ab036a44-95b5-4201-a9d8-14688c206e2e" providerId="ADAL" clId="{6422AC09-E7D6-46C1-8EE5-8BEB0AF1EB4D}"/>
    <pc:docChg chg="delSld modSld">
      <pc:chgData name="Duane White" userId="ab036a44-95b5-4201-a9d8-14688c206e2e" providerId="ADAL" clId="{6422AC09-E7D6-46C1-8EE5-8BEB0AF1EB4D}" dt="2025-04-07T12:13:42.605" v="24" actId="20577"/>
      <pc:docMkLst>
        <pc:docMk/>
      </pc:docMkLst>
      <pc:sldChg chg="del modNotesTx">
        <pc:chgData name="Duane White" userId="ab036a44-95b5-4201-a9d8-14688c206e2e" providerId="ADAL" clId="{6422AC09-E7D6-46C1-8EE5-8BEB0AF1EB4D}" dt="2025-04-07T12:11:58.383" v="22" actId="47"/>
        <pc:sldMkLst>
          <pc:docMk/>
          <pc:sldMk cId="2705502406" sldId="258"/>
        </pc:sldMkLst>
      </pc:sldChg>
      <pc:sldChg chg="modSp mod modNotesTx">
        <pc:chgData name="Duane White" userId="ab036a44-95b5-4201-a9d8-14688c206e2e" providerId="ADAL" clId="{6422AC09-E7D6-46C1-8EE5-8BEB0AF1EB4D}" dt="2025-04-07T12:10:08.565" v="20" actId="14100"/>
        <pc:sldMkLst>
          <pc:docMk/>
          <pc:sldMk cId="4045606790" sldId="558"/>
        </pc:sldMkLst>
        <pc:graphicFrameChg chg="mod">
          <ac:chgData name="Duane White" userId="ab036a44-95b5-4201-a9d8-14688c206e2e" providerId="ADAL" clId="{6422AC09-E7D6-46C1-8EE5-8BEB0AF1EB4D}" dt="2025-04-07T12:10:08.565" v="20" actId="14100"/>
          <ac:graphicFrameMkLst>
            <pc:docMk/>
            <pc:sldMk cId="4045606790" sldId="558"/>
            <ac:graphicFrameMk id="5" creationId="{571EB47D-6D24-CC50-B2CD-123B2F751A20}"/>
          </ac:graphicFrameMkLst>
        </pc:graphicFrameChg>
      </pc:sldChg>
      <pc:sldChg chg="modNotesTx">
        <pc:chgData name="Duane White" userId="ab036a44-95b5-4201-a9d8-14688c206e2e" providerId="ADAL" clId="{6422AC09-E7D6-46C1-8EE5-8BEB0AF1EB4D}" dt="2025-04-04T16:17:59.946" v="9" actId="6549"/>
        <pc:sldMkLst>
          <pc:docMk/>
          <pc:sldMk cId="1882810361" sldId="561"/>
        </pc:sldMkLst>
      </pc:sldChg>
      <pc:sldChg chg="modNotesTx">
        <pc:chgData name="Duane White" userId="ab036a44-95b5-4201-a9d8-14688c206e2e" providerId="ADAL" clId="{6422AC09-E7D6-46C1-8EE5-8BEB0AF1EB4D}" dt="2025-04-07T12:10:54.135" v="21" actId="6549"/>
        <pc:sldMkLst>
          <pc:docMk/>
          <pc:sldMk cId="3317033195" sldId="629"/>
        </pc:sldMkLst>
      </pc:sldChg>
      <pc:sldChg chg="modNotesTx">
        <pc:chgData name="Duane White" userId="ab036a44-95b5-4201-a9d8-14688c206e2e" providerId="ADAL" clId="{6422AC09-E7D6-46C1-8EE5-8BEB0AF1EB4D}" dt="2025-04-04T16:17:40.936" v="6" actId="6549"/>
        <pc:sldMkLst>
          <pc:docMk/>
          <pc:sldMk cId="1861634279" sldId="797"/>
        </pc:sldMkLst>
      </pc:sldChg>
      <pc:sldChg chg="modNotesTx">
        <pc:chgData name="Duane White" userId="ab036a44-95b5-4201-a9d8-14688c206e2e" providerId="ADAL" clId="{6422AC09-E7D6-46C1-8EE5-8BEB0AF1EB4D}" dt="2025-04-04T16:17:18.735" v="1" actId="6549"/>
        <pc:sldMkLst>
          <pc:docMk/>
          <pc:sldMk cId="1346537602" sldId="869"/>
        </pc:sldMkLst>
      </pc:sldChg>
      <pc:sldChg chg="modNotesTx">
        <pc:chgData name="Duane White" userId="ab036a44-95b5-4201-a9d8-14688c206e2e" providerId="ADAL" clId="{6422AC09-E7D6-46C1-8EE5-8BEB0AF1EB4D}" dt="2025-04-04T16:18:03.853" v="10" actId="6549"/>
        <pc:sldMkLst>
          <pc:docMk/>
          <pc:sldMk cId="2257252429" sldId="1034"/>
        </pc:sldMkLst>
      </pc:sldChg>
      <pc:sldChg chg="modNotesTx">
        <pc:chgData name="Duane White" userId="ab036a44-95b5-4201-a9d8-14688c206e2e" providerId="ADAL" clId="{6422AC09-E7D6-46C1-8EE5-8BEB0AF1EB4D}" dt="2025-04-04T16:17:23.400" v="2" actId="6549"/>
        <pc:sldMkLst>
          <pc:docMk/>
          <pc:sldMk cId="3818802386" sldId="1037"/>
        </pc:sldMkLst>
      </pc:sldChg>
      <pc:sldChg chg="modNotesTx">
        <pc:chgData name="Duane White" userId="ab036a44-95b5-4201-a9d8-14688c206e2e" providerId="ADAL" clId="{6422AC09-E7D6-46C1-8EE5-8BEB0AF1EB4D}" dt="2025-04-04T16:17:31.135" v="3" actId="6549"/>
        <pc:sldMkLst>
          <pc:docMk/>
          <pc:sldMk cId="1435586102" sldId="1045"/>
        </pc:sldMkLst>
      </pc:sldChg>
      <pc:sldChg chg="modNotesTx">
        <pc:chgData name="Duane White" userId="ab036a44-95b5-4201-a9d8-14688c206e2e" providerId="ADAL" clId="{6422AC09-E7D6-46C1-8EE5-8BEB0AF1EB4D}" dt="2025-04-04T16:17:44.843" v="7" actId="6549"/>
        <pc:sldMkLst>
          <pc:docMk/>
          <pc:sldMk cId="1891948014" sldId="1049"/>
        </pc:sldMkLst>
      </pc:sldChg>
      <pc:sldChg chg="modNotesTx">
        <pc:chgData name="Duane White" userId="ab036a44-95b5-4201-a9d8-14688c206e2e" providerId="ADAL" clId="{6422AC09-E7D6-46C1-8EE5-8BEB0AF1EB4D}" dt="2025-04-04T16:17:37.416" v="5" actId="6549"/>
        <pc:sldMkLst>
          <pc:docMk/>
          <pc:sldMk cId="3360621693" sldId="1055"/>
        </pc:sldMkLst>
      </pc:sldChg>
      <pc:sldChg chg="modNotesTx">
        <pc:chgData name="Duane White" userId="ab036a44-95b5-4201-a9d8-14688c206e2e" providerId="ADAL" clId="{6422AC09-E7D6-46C1-8EE5-8BEB0AF1EB4D}" dt="2025-04-04T16:17:49.560" v="8" actId="6549"/>
        <pc:sldMkLst>
          <pc:docMk/>
          <pc:sldMk cId="3996874914" sldId="1056"/>
        </pc:sldMkLst>
      </pc:sldChg>
      <pc:sldChg chg="modSp modNotesTx">
        <pc:chgData name="Duane White" userId="ab036a44-95b5-4201-a9d8-14688c206e2e" providerId="ADAL" clId="{6422AC09-E7D6-46C1-8EE5-8BEB0AF1EB4D}" dt="2025-04-07T12:13:42.605" v="24" actId="20577"/>
        <pc:sldMkLst>
          <pc:docMk/>
          <pc:sldMk cId="2248377424" sldId="1057"/>
        </pc:sldMkLst>
        <pc:graphicFrameChg chg="mod">
          <ac:chgData name="Duane White" userId="ab036a44-95b5-4201-a9d8-14688c206e2e" providerId="ADAL" clId="{6422AC09-E7D6-46C1-8EE5-8BEB0AF1EB4D}" dt="2025-04-07T12:09:19.152" v="18" actId="20577"/>
          <ac:graphicFrameMkLst>
            <pc:docMk/>
            <pc:sldMk cId="2248377424" sldId="1057"/>
            <ac:graphicFrameMk id="8" creationId="{0CB1D359-7D54-22AC-F58A-403D2CEB523C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waste/llw-disposal/very-llw.html" TargetMode="External"/><Relationship Id="rId2" Type="http://schemas.openxmlformats.org/officeDocument/2006/relationships/hyperlink" Target="https://www.nrc.gov/docs/ML2209/ML22095A227.pdf" TargetMode="External"/><Relationship Id="rId1" Type="http://schemas.openxmlformats.org/officeDocument/2006/relationships/hyperlink" Target="https://www.nrc.gov/waste/llw-disposal/llw-pa/llw-btp.html" TargetMode="External"/><Relationship Id="rId5" Type="http://schemas.openxmlformats.org/officeDocument/2006/relationships/hyperlink" Target="https://www.nrc.gov/docs/ML2113/ML21132A296.html" TargetMode="External"/><Relationship Id="rId4" Type="http://schemas.openxmlformats.org/officeDocument/2006/relationships/hyperlink" Target="https://www.nrc.gov/waste/llw-disposal/llw-pa/llw-uwm.html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waste/llw-disposal/llw-pa/llw-uwm.html" TargetMode="External"/><Relationship Id="rId2" Type="http://schemas.openxmlformats.org/officeDocument/2006/relationships/hyperlink" Target="https://www.nrc.gov/waste/llw-disposal/very-llw.html" TargetMode="External"/><Relationship Id="rId1" Type="http://schemas.openxmlformats.org/officeDocument/2006/relationships/hyperlink" Target="https://www.nrc.gov/waste/llw-disposal/llw-pa/llw-btp.html" TargetMode="External"/><Relationship Id="rId5" Type="http://schemas.openxmlformats.org/officeDocument/2006/relationships/hyperlink" Target="https://www.nrc.gov/docs/ML2209/ML22095A227.pdf" TargetMode="External"/><Relationship Id="rId4" Type="http://schemas.openxmlformats.org/officeDocument/2006/relationships/hyperlink" Target="https://www.nrc.gov/docs/ML2113/ML21132A296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9DAEA-9D63-4E23-A9DD-3378C072E676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C956BAC-3EF2-43AC-9A5D-407A804F64FF}">
      <dgm:prSet/>
      <dgm:spPr/>
      <dgm:t>
        <a:bodyPr/>
        <a:lstStyle/>
        <a:p>
          <a:r>
            <a:rPr lang="en-US" b="0" i="0" baseline="0" dirty="0">
              <a:latin typeface="Gill Sans MT (Headings)"/>
            </a:rPr>
            <a:t>Agreement State Collaboration</a:t>
          </a:r>
          <a:endParaRPr lang="en-US" dirty="0">
            <a:latin typeface="Gill Sans MT (Headings)"/>
          </a:endParaRPr>
        </a:p>
      </dgm:t>
    </dgm:pt>
    <dgm:pt modelId="{4E8C9696-A6BB-447A-AEB0-2C0914EA9815}" type="parTrans" cxnId="{9239C8F0-20F1-4566-8F04-BCA728878EE9}">
      <dgm:prSet/>
      <dgm:spPr/>
      <dgm:t>
        <a:bodyPr/>
        <a:lstStyle/>
        <a:p>
          <a:endParaRPr lang="en-US">
            <a:latin typeface="Gill Sans MT (Headings)"/>
          </a:endParaRPr>
        </a:p>
      </dgm:t>
    </dgm:pt>
    <dgm:pt modelId="{9DFB6283-60B6-4FE5-AAE5-B76CE8B047EC}" type="sibTrans" cxnId="{9239C8F0-20F1-4566-8F04-BCA728878EE9}">
      <dgm:prSet/>
      <dgm:spPr/>
      <dgm:t>
        <a:bodyPr/>
        <a:lstStyle/>
        <a:p>
          <a:endParaRPr lang="en-US">
            <a:latin typeface="Gill Sans MT (Headings)"/>
          </a:endParaRPr>
        </a:p>
      </dgm:t>
    </dgm:pt>
    <dgm:pt modelId="{D76D0DDE-3F2F-40BB-BED6-C7C7D1A82BE5}">
      <dgm:prSet/>
      <dgm:spPr/>
      <dgm:t>
        <a:bodyPr/>
        <a:lstStyle/>
        <a:p>
          <a:r>
            <a:rPr lang="en-US" dirty="0">
              <a:latin typeface="Gill Sans MT (Headings)"/>
            </a:rPr>
            <a:t>Radium Sites​</a:t>
          </a:r>
        </a:p>
      </dgm:t>
    </dgm:pt>
    <dgm:pt modelId="{796D48D4-3657-45E3-AB8A-A5E949F05F4E}" type="parTrans" cxnId="{914D3905-F7BA-4AB6-8689-D56051942A8B}">
      <dgm:prSet/>
      <dgm:spPr/>
      <dgm:t>
        <a:bodyPr/>
        <a:lstStyle/>
        <a:p>
          <a:endParaRPr lang="en-US">
            <a:latin typeface="Gill Sans MT (Headings)"/>
          </a:endParaRPr>
        </a:p>
      </dgm:t>
    </dgm:pt>
    <dgm:pt modelId="{BC436CB8-0E6B-469D-A975-C011745D2B37}" type="sibTrans" cxnId="{914D3905-F7BA-4AB6-8689-D56051942A8B}">
      <dgm:prSet/>
      <dgm:spPr/>
      <dgm:t>
        <a:bodyPr/>
        <a:lstStyle/>
        <a:p>
          <a:endParaRPr lang="en-US">
            <a:latin typeface="Gill Sans MT (Headings)"/>
          </a:endParaRPr>
        </a:p>
      </dgm:t>
    </dgm:pt>
    <dgm:pt modelId="{CE4A8F3F-455B-4336-BD3C-1F2434330182}">
      <dgm:prSet/>
      <dgm:spPr/>
      <dgm:t>
        <a:bodyPr/>
        <a:lstStyle/>
        <a:p>
          <a:r>
            <a:rPr lang="en-US" dirty="0">
              <a:latin typeface="Gill Sans MT (Headings)"/>
            </a:rPr>
            <a:t>ADVANCE Act</a:t>
          </a:r>
        </a:p>
      </dgm:t>
    </dgm:pt>
    <dgm:pt modelId="{2E5CDF06-E0A0-4910-9FE3-2EB43E6A7930}" type="parTrans" cxnId="{804F1E5B-7DE5-4AFE-8566-FD09BEEACFAE}">
      <dgm:prSet/>
      <dgm:spPr/>
      <dgm:t>
        <a:bodyPr/>
        <a:lstStyle/>
        <a:p>
          <a:endParaRPr lang="en-US"/>
        </a:p>
      </dgm:t>
    </dgm:pt>
    <dgm:pt modelId="{909F3F47-DA2A-4426-94F5-5F8B38498539}" type="sibTrans" cxnId="{804F1E5B-7DE5-4AFE-8566-FD09BEEACFAE}">
      <dgm:prSet/>
      <dgm:spPr/>
      <dgm:t>
        <a:bodyPr/>
        <a:lstStyle/>
        <a:p>
          <a:endParaRPr lang="en-US"/>
        </a:p>
      </dgm:t>
    </dgm:pt>
    <dgm:pt modelId="{1F7175B1-7D2E-4A6E-B4B2-1FC172EA7314}">
      <dgm:prSet phldr="0"/>
      <dgm:spPr/>
      <dgm:t>
        <a:bodyPr/>
        <a:lstStyle/>
        <a:p>
          <a:pPr rtl="0"/>
          <a:r>
            <a:rPr lang="en-US" dirty="0">
              <a:latin typeface="Gill Sans MT (Headings)"/>
            </a:rPr>
            <a:t>Proactive Research</a:t>
          </a:r>
        </a:p>
      </dgm:t>
    </dgm:pt>
    <dgm:pt modelId="{D5EFA4CE-9C49-4AF6-8DE1-3582D93C27F9}" type="parTrans" cxnId="{2D83942B-3C5F-4596-96E7-A3DE02B11193}">
      <dgm:prSet/>
      <dgm:spPr/>
      <dgm:t>
        <a:bodyPr/>
        <a:lstStyle/>
        <a:p>
          <a:endParaRPr lang="en-US"/>
        </a:p>
      </dgm:t>
    </dgm:pt>
    <dgm:pt modelId="{69BBCB35-49FE-4E5F-9C3E-1FE502E77993}" type="sibTrans" cxnId="{2D83942B-3C5F-4596-96E7-A3DE02B11193}">
      <dgm:prSet/>
      <dgm:spPr/>
      <dgm:t>
        <a:bodyPr/>
        <a:lstStyle/>
        <a:p>
          <a:endParaRPr lang="en-US"/>
        </a:p>
      </dgm:t>
    </dgm:pt>
    <dgm:pt modelId="{47D138C7-94AA-460D-9CA5-474E1FF6078F}">
      <dgm:prSet phldr="0"/>
      <dgm:spPr/>
      <dgm:t>
        <a:bodyPr/>
        <a:lstStyle/>
        <a:p>
          <a:pPr rtl="0"/>
          <a:r>
            <a:rPr lang="en-US" dirty="0">
              <a:latin typeface="Gill Sans MT (Headings)"/>
            </a:rPr>
            <a:t>Abandoned Uranium Mine Remediation</a:t>
          </a:r>
        </a:p>
      </dgm:t>
    </dgm:pt>
    <dgm:pt modelId="{EE0ABAF8-D1F2-4AAE-9B21-403C38042959}" type="parTrans" cxnId="{5EC73223-A64B-4588-8158-D64525F53A4F}">
      <dgm:prSet/>
      <dgm:spPr/>
      <dgm:t>
        <a:bodyPr/>
        <a:lstStyle/>
        <a:p>
          <a:endParaRPr lang="en-US"/>
        </a:p>
      </dgm:t>
    </dgm:pt>
    <dgm:pt modelId="{ABE5187F-9734-4C00-9505-6CCAB53417CC}" type="sibTrans" cxnId="{5EC73223-A64B-4588-8158-D64525F53A4F}">
      <dgm:prSet/>
      <dgm:spPr/>
      <dgm:t>
        <a:bodyPr/>
        <a:lstStyle/>
        <a:p>
          <a:endParaRPr lang="en-US"/>
        </a:p>
      </dgm:t>
    </dgm:pt>
    <dgm:pt modelId="{37485619-B483-4C3A-AA3B-626368BC3553}">
      <dgm:prSet/>
      <dgm:spPr/>
      <dgm:t>
        <a:bodyPr/>
        <a:lstStyle/>
        <a:p>
          <a:r>
            <a:rPr lang="en-US" dirty="0">
              <a:latin typeface="Gill Sans MT (Headings)"/>
            </a:rPr>
            <a:t>Rulemakings Update</a:t>
          </a:r>
        </a:p>
      </dgm:t>
    </dgm:pt>
    <dgm:pt modelId="{CEBEA717-C2B5-44D3-8C1B-65321A89744B}" type="parTrans" cxnId="{D797DE6F-5135-4588-9CF6-A00E5FBA9670}">
      <dgm:prSet/>
      <dgm:spPr/>
      <dgm:t>
        <a:bodyPr/>
        <a:lstStyle/>
        <a:p>
          <a:endParaRPr lang="en-US"/>
        </a:p>
      </dgm:t>
    </dgm:pt>
    <dgm:pt modelId="{36AB66A3-4FB0-4D40-A1C4-E1610272FB7F}" type="sibTrans" cxnId="{D797DE6F-5135-4588-9CF6-A00E5FBA9670}">
      <dgm:prSet/>
      <dgm:spPr/>
      <dgm:t>
        <a:bodyPr/>
        <a:lstStyle/>
        <a:p>
          <a:endParaRPr lang="en-US"/>
        </a:p>
      </dgm:t>
    </dgm:pt>
    <dgm:pt modelId="{3B496F53-92B3-4DAF-9F59-57685A8E447E}">
      <dgm:prSet/>
      <dgm:spPr/>
      <dgm:t>
        <a:bodyPr/>
        <a:lstStyle/>
        <a:p>
          <a:r>
            <a:rPr lang="en-US" b="0" i="0" baseline="0">
              <a:latin typeface="Gill Sans MT (Headings)"/>
            </a:rPr>
            <a:t>Low-Level </a:t>
          </a:r>
          <a:r>
            <a:rPr lang="en-US" b="0" i="0" baseline="0" dirty="0">
              <a:latin typeface="Gill Sans MT (Headings)"/>
            </a:rPr>
            <a:t>Waste (LLW) Programmatic Assessment </a:t>
          </a:r>
          <a:endParaRPr lang="en-US" dirty="0">
            <a:latin typeface="Gill Sans MT (Headings)"/>
          </a:endParaRPr>
        </a:p>
      </dgm:t>
    </dgm:pt>
    <dgm:pt modelId="{B0880EC7-8B72-4680-AC1F-93A728F41E87}" type="parTrans" cxnId="{2863AAC4-6770-4F12-A893-8A37F5533850}">
      <dgm:prSet/>
      <dgm:spPr/>
      <dgm:t>
        <a:bodyPr/>
        <a:lstStyle/>
        <a:p>
          <a:endParaRPr lang="en-US"/>
        </a:p>
      </dgm:t>
    </dgm:pt>
    <dgm:pt modelId="{03C35DD1-7DEF-44E4-B700-2EA5C14F3B76}" type="sibTrans" cxnId="{2863AAC4-6770-4F12-A893-8A37F5533850}">
      <dgm:prSet/>
      <dgm:spPr/>
      <dgm:t>
        <a:bodyPr/>
        <a:lstStyle/>
        <a:p>
          <a:endParaRPr lang="en-US"/>
        </a:p>
      </dgm:t>
    </dgm:pt>
    <dgm:pt modelId="{6393C3D8-F8BB-4CBA-92FE-ACE1D9593286}" type="pres">
      <dgm:prSet presAssocID="{5BE9DAEA-9D63-4E23-A9DD-3378C072E676}" presName="vert0" presStyleCnt="0">
        <dgm:presLayoutVars>
          <dgm:dir/>
          <dgm:animOne val="branch"/>
          <dgm:animLvl val="lvl"/>
        </dgm:presLayoutVars>
      </dgm:prSet>
      <dgm:spPr/>
    </dgm:pt>
    <dgm:pt modelId="{224031CC-C9F0-4D12-A94B-36F9D3EB8878}" type="pres">
      <dgm:prSet presAssocID="{37485619-B483-4C3A-AA3B-626368BC3553}" presName="thickLine" presStyleLbl="alignNode1" presStyleIdx="0" presStyleCnt="7"/>
      <dgm:spPr/>
    </dgm:pt>
    <dgm:pt modelId="{97E49367-0283-4051-ADAA-54E955E33EE0}" type="pres">
      <dgm:prSet presAssocID="{37485619-B483-4C3A-AA3B-626368BC3553}" presName="horz1" presStyleCnt="0"/>
      <dgm:spPr/>
    </dgm:pt>
    <dgm:pt modelId="{AFF7573B-D7D6-4FCE-97EA-B4B07EB5F762}" type="pres">
      <dgm:prSet presAssocID="{37485619-B483-4C3A-AA3B-626368BC3553}" presName="tx1" presStyleLbl="revTx" presStyleIdx="0" presStyleCnt="7"/>
      <dgm:spPr/>
    </dgm:pt>
    <dgm:pt modelId="{656B3D4F-7BD5-44DA-B0C3-70562B24D5DC}" type="pres">
      <dgm:prSet presAssocID="{37485619-B483-4C3A-AA3B-626368BC3553}" presName="vert1" presStyleCnt="0"/>
      <dgm:spPr/>
    </dgm:pt>
    <dgm:pt modelId="{1A5D1994-257B-4C56-AC28-EE5086F5E50C}" type="pres">
      <dgm:prSet presAssocID="{3B496F53-92B3-4DAF-9F59-57685A8E447E}" presName="thickLine" presStyleLbl="alignNode1" presStyleIdx="1" presStyleCnt="7"/>
      <dgm:spPr/>
    </dgm:pt>
    <dgm:pt modelId="{8115555A-26DB-4FFD-AD37-44B5E765EB97}" type="pres">
      <dgm:prSet presAssocID="{3B496F53-92B3-4DAF-9F59-57685A8E447E}" presName="horz1" presStyleCnt="0"/>
      <dgm:spPr/>
    </dgm:pt>
    <dgm:pt modelId="{48212032-5DC0-4ECF-BFD1-59A01A14E819}" type="pres">
      <dgm:prSet presAssocID="{3B496F53-92B3-4DAF-9F59-57685A8E447E}" presName="tx1" presStyleLbl="revTx" presStyleIdx="1" presStyleCnt="7"/>
      <dgm:spPr/>
    </dgm:pt>
    <dgm:pt modelId="{BB42881C-EE4D-4FF2-9901-3C99164CF55E}" type="pres">
      <dgm:prSet presAssocID="{3B496F53-92B3-4DAF-9F59-57685A8E447E}" presName="vert1" presStyleCnt="0"/>
      <dgm:spPr/>
    </dgm:pt>
    <dgm:pt modelId="{3722D7BC-A5F3-4C4D-A583-9117740D3B2D}" type="pres">
      <dgm:prSet presAssocID="{7C956BAC-3EF2-43AC-9A5D-407A804F64FF}" presName="thickLine" presStyleLbl="alignNode1" presStyleIdx="2" presStyleCnt="7"/>
      <dgm:spPr/>
    </dgm:pt>
    <dgm:pt modelId="{513C46A5-DE7E-4150-92D6-2001801E219C}" type="pres">
      <dgm:prSet presAssocID="{7C956BAC-3EF2-43AC-9A5D-407A804F64FF}" presName="horz1" presStyleCnt="0"/>
      <dgm:spPr/>
    </dgm:pt>
    <dgm:pt modelId="{E6D3C12D-D6CE-4842-9762-2AC32FB5E5FA}" type="pres">
      <dgm:prSet presAssocID="{7C956BAC-3EF2-43AC-9A5D-407A804F64FF}" presName="tx1" presStyleLbl="revTx" presStyleIdx="2" presStyleCnt="7"/>
      <dgm:spPr/>
    </dgm:pt>
    <dgm:pt modelId="{E76357EC-481C-43D1-AA6B-D8C56CD58F00}" type="pres">
      <dgm:prSet presAssocID="{7C956BAC-3EF2-43AC-9A5D-407A804F64FF}" presName="vert1" presStyleCnt="0"/>
      <dgm:spPr/>
    </dgm:pt>
    <dgm:pt modelId="{DF435089-3790-457C-A153-F1DA215C944B}" type="pres">
      <dgm:prSet presAssocID="{D76D0DDE-3F2F-40BB-BED6-C7C7D1A82BE5}" presName="thickLine" presStyleLbl="alignNode1" presStyleIdx="3" presStyleCnt="7"/>
      <dgm:spPr/>
    </dgm:pt>
    <dgm:pt modelId="{54815216-052A-483C-A7A0-E17609A12551}" type="pres">
      <dgm:prSet presAssocID="{D76D0DDE-3F2F-40BB-BED6-C7C7D1A82BE5}" presName="horz1" presStyleCnt="0"/>
      <dgm:spPr/>
    </dgm:pt>
    <dgm:pt modelId="{376D3A75-E28D-47AE-9A45-E83C9670EF6B}" type="pres">
      <dgm:prSet presAssocID="{D76D0DDE-3F2F-40BB-BED6-C7C7D1A82BE5}" presName="tx1" presStyleLbl="revTx" presStyleIdx="3" presStyleCnt="7"/>
      <dgm:spPr/>
    </dgm:pt>
    <dgm:pt modelId="{26DDD61D-339B-44C5-BFC0-10B0B5874167}" type="pres">
      <dgm:prSet presAssocID="{D76D0DDE-3F2F-40BB-BED6-C7C7D1A82BE5}" presName="vert1" presStyleCnt="0"/>
      <dgm:spPr/>
    </dgm:pt>
    <dgm:pt modelId="{E41E4193-2AFF-4231-9A12-B2827FF8A43D}" type="pres">
      <dgm:prSet presAssocID="{CE4A8F3F-455B-4336-BD3C-1F2434330182}" presName="thickLine" presStyleLbl="alignNode1" presStyleIdx="4" presStyleCnt="7"/>
      <dgm:spPr/>
    </dgm:pt>
    <dgm:pt modelId="{615B87AB-FD8D-4D76-AC1A-A70520AC87C4}" type="pres">
      <dgm:prSet presAssocID="{CE4A8F3F-455B-4336-BD3C-1F2434330182}" presName="horz1" presStyleCnt="0"/>
      <dgm:spPr/>
    </dgm:pt>
    <dgm:pt modelId="{578A0246-3E8D-4439-8A72-6FA1043FD68C}" type="pres">
      <dgm:prSet presAssocID="{CE4A8F3F-455B-4336-BD3C-1F2434330182}" presName="tx1" presStyleLbl="revTx" presStyleIdx="4" presStyleCnt="7"/>
      <dgm:spPr/>
    </dgm:pt>
    <dgm:pt modelId="{CC2A013E-D45F-458D-BA9D-BBFD8D1A031F}" type="pres">
      <dgm:prSet presAssocID="{CE4A8F3F-455B-4336-BD3C-1F2434330182}" presName="vert1" presStyleCnt="0"/>
      <dgm:spPr/>
    </dgm:pt>
    <dgm:pt modelId="{01059C53-1937-4D90-BA03-7EF09F45AD30}" type="pres">
      <dgm:prSet presAssocID="{1F7175B1-7D2E-4A6E-B4B2-1FC172EA7314}" presName="thickLine" presStyleLbl="alignNode1" presStyleIdx="5" presStyleCnt="7"/>
      <dgm:spPr/>
    </dgm:pt>
    <dgm:pt modelId="{A4914F3A-7103-47BC-BE8B-0B80A0A9977D}" type="pres">
      <dgm:prSet presAssocID="{1F7175B1-7D2E-4A6E-B4B2-1FC172EA7314}" presName="horz1" presStyleCnt="0"/>
      <dgm:spPr/>
    </dgm:pt>
    <dgm:pt modelId="{79C4FC9F-C2A3-4FEB-9AFF-140137835E0A}" type="pres">
      <dgm:prSet presAssocID="{1F7175B1-7D2E-4A6E-B4B2-1FC172EA7314}" presName="tx1" presStyleLbl="revTx" presStyleIdx="5" presStyleCnt="7"/>
      <dgm:spPr/>
    </dgm:pt>
    <dgm:pt modelId="{DEF6FB3B-4117-4C0A-9441-8B1933113B26}" type="pres">
      <dgm:prSet presAssocID="{1F7175B1-7D2E-4A6E-B4B2-1FC172EA7314}" presName="vert1" presStyleCnt="0"/>
      <dgm:spPr/>
    </dgm:pt>
    <dgm:pt modelId="{FE9CB46D-EDA9-4A0A-9FF0-36ED8A18CAD5}" type="pres">
      <dgm:prSet presAssocID="{47D138C7-94AA-460D-9CA5-474E1FF6078F}" presName="thickLine" presStyleLbl="alignNode1" presStyleIdx="6" presStyleCnt="7"/>
      <dgm:spPr/>
    </dgm:pt>
    <dgm:pt modelId="{570038C5-34AE-4CB3-948F-814CE8E3A0E3}" type="pres">
      <dgm:prSet presAssocID="{47D138C7-94AA-460D-9CA5-474E1FF6078F}" presName="horz1" presStyleCnt="0"/>
      <dgm:spPr/>
    </dgm:pt>
    <dgm:pt modelId="{AA6FBDB6-ABB3-4244-91C2-A0588F91C34A}" type="pres">
      <dgm:prSet presAssocID="{47D138C7-94AA-460D-9CA5-474E1FF6078F}" presName="tx1" presStyleLbl="revTx" presStyleIdx="6" presStyleCnt="7"/>
      <dgm:spPr/>
    </dgm:pt>
    <dgm:pt modelId="{E4C1A29D-F643-47D3-BA73-C27620FC08D8}" type="pres">
      <dgm:prSet presAssocID="{47D138C7-94AA-460D-9CA5-474E1FF6078F}" presName="vert1" presStyleCnt="0"/>
      <dgm:spPr/>
    </dgm:pt>
  </dgm:ptLst>
  <dgm:cxnLst>
    <dgm:cxn modelId="{914D3905-F7BA-4AB6-8689-D56051942A8B}" srcId="{5BE9DAEA-9D63-4E23-A9DD-3378C072E676}" destId="{D76D0DDE-3F2F-40BB-BED6-C7C7D1A82BE5}" srcOrd="3" destOrd="0" parTransId="{796D48D4-3657-45E3-AB8A-A5E949F05F4E}" sibTransId="{BC436CB8-0E6B-469D-A975-C011745D2B37}"/>
    <dgm:cxn modelId="{8174911F-EEF0-4115-B545-AA692151F150}" type="presOf" srcId="{5BE9DAEA-9D63-4E23-A9DD-3378C072E676}" destId="{6393C3D8-F8BB-4CBA-92FE-ACE1D9593286}" srcOrd="0" destOrd="0" presId="urn:microsoft.com/office/officeart/2008/layout/LinedList"/>
    <dgm:cxn modelId="{C6DB2D21-7069-4E61-ADD9-5922CA31E21E}" type="presOf" srcId="{D76D0DDE-3F2F-40BB-BED6-C7C7D1A82BE5}" destId="{376D3A75-E28D-47AE-9A45-E83C9670EF6B}" srcOrd="0" destOrd="0" presId="urn:microsoft.com/office/officeart/2008/layout/LinedList"/>
    <dgm:cxn modelId="{5EC73223-A64B-4588-8158-D64525F53A4F}" srcId="{5BE9DAEA-9D63-4E23-A9DD-3378C072E676}" destId="{47D138C7-94AA-460D-9CA5-474E1FF6078F}" srcOrd="6" destOrd="0" parTransId="{EE0ABAF8-D1F2-4AAE-9B21-403C38042959}" sibTransId="{ABE5187F-9734-4C00-9505-6CCAB53417CC}"/>
    <dgm:cxn modelId="{2D83942B-3C5F-4596-96E7-A3DE02B11193}" srcId="{5BE9DAEA-9D63-4E23-A9DD-3378C072E676}" destId="{1F7175B1-7D2E-4A6E-B4B2-1FC172EA7314}" srcOrd="5" destOrd="0" parTransId="{D5EFA4CE-9C49-4AF6-8DE1-3582D93C27F9}" sibTransId="{69BBCB35-49FE-4E5F-9C3E-1FE502E77993}"/>
    <dgm:cxn modelId="{4875723D-E66B-4316-B9BD-3DBCF4EB9709}" type="presOf" srcId="{1F7175B1-7D2E-4A6E-B4B2-1FC172EA7314}" destId="{79C4FC9F-C2A3-4FEB-9AFF-140137835E0A}" srcOrd="0" destOrd="0" presId="urn:microsoft.com/office/officeart/2008/layout/LinedList"/>
    <dgm:cxn modelId="{8DA2F940-0924-4AF3-9C86-699FF694619D}" type="presOf" srcId="{CE4A8F3F-455B-4336-BD3C-1F2434330182}" destId="{578A0246-3E8D-4439-8A72-6FA1043FD68C}" srcOrd="0" destOrd="0" presId="urn:microsoft.com/office/officeart/2008/layout/LinedList"/>
    <dgm:cxn modelId="{804F1E5B-7DE5-4AFE-8566-FD09BEEACFAE}" srcId="{5BE9DAEA-9D63-4E23-A9DD-3378C072E676}" destId="{CE4A8F3F-455B-4336-BD3C-1F2434330182}" srcOrd="4" destOrd="0" parTransId="{2E5CDF06-E0A0-4910-9FE3-2EB43E6A7930}" sibTransId="{909F3F47-DA2A-4426-94F5-5F8B38498539}"/>
    <dgm:cxn modelId="{D797DE6F-5135-4588-9CF6-A00E5FBA9670}" srcId="{5BE9DAEA-9D63-4E23-A9DD-3378C072E676}" destId="{37485619-B483-4C3A-AA3B-626368BC3553}" srcOrd="0" destOrd="0" parTransId="{CEBEA717-C2B5-44D3-8C1B-65321A89744B}" sibTransId="{36AB66A3-4FB0-4D40-A1C4-E1610272FB7F}"/>
    <dgm:cxn modelId="{39C71870-1ED1-4C68-8215-CA96AB3D720D}" type="presOf" srcId="{37485619-B483-4C3A-AA3B-626368BC3553}" destId="{AFF7573B-D7D6-4FCE-97EA-B4B07EB5F762}" srcOrd="0" destOrd="0" presId="urn:microsoft.com/office/officeart/2008/layout/LinedList"/>
    <dgm:cxn modelId="{A4143583-46AA-4D1B-9382-C575CD93E300}" type="presOf" srcId="{47D138C7-94AA-460D-9CA5-474E1FF6078F}" destId="{AA6FBDB6-ABB3-4244-91C2-A0588F91C34A}" srcOrd="0" destOrd="0" presId="urn:microsoft.com/office/officeart/2008/layout/LinedList"/>
    <dgm:cxn modelId="{F218A1A6-73D2-480D-BDEB-9CF37311ADF9}" type="presOf" srcId="{3B496F53-92B3-4DAF-9F59-57685A8E447E}" destId="{48212032-5DC0-4ECF-BFD1-59A01A14E819}" srcOrd="0" destOrd="0" presId="urn:microsoft.com/office/officeart/2008/layout/LinedList"/>
    <dgm:cxn modelId="{2863AAC4-6770-4F12-A893-8A37F5533850}" srcId="{5BE9DAEA-9D63-4E23-A9DD-3378C072E676}" destId="{3B496F53-92B3-4DAF-9F59-57685A8E447E}" srcOrd="1" destOrd="0" parTransId="{B0880EC7-8B72-4680-AC1F-93A728F41E87}" sibTransId="{03C35DD1-7DEF-44E4-B700-2EA5C14F3B76}"/>
    <dgm:cxn modelId="{9239C8F0-20F1-4566-8F04-BCA728878EE9}" srcId="{5BE9DAEA-9D63-4E23-A9DD-3378C072E676}" destId="{7C956BAC-3EF2-43AC-9A5D-407A804F64FF}" srcOrd="2" destOrd="0" parTransId="{4E8C9696-A6BB-447A-AEB0-2C0914EA9815}" sibTransId="{9DFB6283-60B6-4FE5-AAE5-B76CE8B047EC}"/>
    <dgm:cxn modelId="{E093FEFB-6B24-49AE-B89F-0CD254F214D0}" type="presOf" srcId="{7C956BAC-3EF2-43AC-9A5D-407A804F64FF}" destId="{E6D3C12D-D6CE-4842-9762-2AC32FB5E5FA}" srcOrd="0" destOrd="0" presId="urn:microsoft.com/office/officeart/2008/layout/LinedList"/>
    <dgm:cxn modelId="{B7841968-EEB5-472F-8410-EB0CA50B2F94}" type="presParOf" srcId="{6393C3D8-F8BB-4CBA-92FE-ACE1D9593286}" destId="{224031CC-C9F0-4D12-A94B-36F9D3EB8878}" srcOrd="0" destOrd="0" presId="urn:microsoft.com/office/officeart/2008/layout/LinedList"/>
    <dgm:cxn modelId="{A61642D0-2C93-43FF-83CA-69CBD4AC83F6}" type="presParOf" srcId="{6393C3D8-F8BB-4CBA-92FE-ACE1D9593286}" destId="{97E49367-0283-4051-ADAA-54E955E33EE0}" srcOrd="1" destOrd="0" presId="urn:microsoft.com/office/officeart/2008/layout/LinedList"/>
    <dgm:cxn modelId="{3D728337-8BA5-49B9-9F4A-208C20E6EC3E}" type="presParOf" srcId="{97E49367-0283-4051-ADAA-54E955E33EE0}" destId="{AFF7573B-D7D6-4FCE-97EA-B4B07EB5F762}" srcOrd="0" destOrd="0" presId="urn:microsoft.com/office/officeart/2008/layout/LinedList"/>
    <dgm:cxn modelId="{9334A7EE-059B-4CED-B63E-EF113847F28C}" type="presParOf" srcId="{97E49367-0283-4051-ADAA-54E955E33EE0}" destId="{656B3D4F-7BD5-44DA-B0C3-70562B24D5DC}" srcOrd="1" destOrd="0" presId="urn:microsoft.com/office/officeart/2008/layout/LinedList"/>
    <dgm:cxn modelId="{6EEC3679-8412-444E-872D-CD6EFAC53DBF}" type="presParOf" srcId="{6393C3D8-F8BB-4CBA-92FE-ACE1D9593286}" destId="{1A5D1994-257B-4C56-AC28-EE5086F5E50C}" srcOrd="2" destOrd="0" presId="urn:microsoft.com/office/officeart/2008/layout/LinedList"/>
    <dgm:cxn modelId="{3AF008C8-346B-4CC2-A138-19C2BBC40C13}" type="presParOf" srcId="{6393C3D8-F8BB-4CBA-92FE-ACE1D9593286}" destId="{8115555A-26DB-4FFD-AD37-44B5E765EB97}" srcOrd="3" destOrd="0" presId="urn:microsoft.com/office/officeart/2008/layout/LinedList"/>
    <dgm:cxn modelId="{8F0ED0AA-4166-4FAF-B3B2-E8994D4C4C12}" type="presParOf" srcId="{8115555A-26DB-4FFD-AD37-44B5E765EB97}" destId="{48212032-5DC0-4ECF-BFD1-59A01A14E819}" srcOrd="0" destOrd="0" presId="urn:microsoft.com/office/officeart/2008/layout/LinedList"/>
    <dgm:cxn modelId="{4B5A90BF-4C7F-4585-BE5B-9F38A346A3C8}" type="presParOf" srcId="{8115555A-26DB-4FFD-AD37-44B5E765EB97}" destId="{BB42881C-EE4D-4FF2-9901-3C99164CF55E}" srcOrd="1" destOrd="0" presId="urn:microsoft.com/office/officeart/2008/layout/LinedList"/>
    <dgm:cxn modelId="{65CD98D7-6F57-4A75-B835-9B425FB9C359}" type="presParOf" srcId="{6393C3D8-F8BB-4CBA-92FE-ACE1D9593286}" destId="{3722D7BC-A5F3-4C4D-A583-9117740D3B2D}" srcOrd="4" destOrd="0" presId="urn:microsoft.com/office/officeart/2008/layout/LinedList"/>
    <dgm:cxn modelId="{9DABF1B3-C89E-4D4D-8D97-643D35B086E3}" type="presParOf" srcId="{6393C3D8-F8BB-4CBA-92FE-ACE1D9593286}" destId="{513C46A5-DE7E-4150-92D6-2001801E219C}" srcOrd="5" destOrd="0" presId="urn:microsoft.com/office/officeart/2008/layout/LinedList"/>
    <dgm:cxn modelId="{4C6FFA48-0757-4547-8AA4-0CDAD219A640}" type="presParOf" srcId="{513C46A5-DE7E-4150-92D6-2001801E219C}" destId="{E6D3C12D-D6CE-4842-9762-2AC32FB5E5FA}" srcOrd="0" destOrd="0" presId="urn:microsoft.com/office/officeart/2008/layout/LinedList"/>
    <dgm:cxn modelId="{7F7B992A-91E2-4E8A-B0CD-E9AA8452B99D}" type="presParOf" srcId="{513C46A5-DE7E-4150-92D6-2001801E219C}" destId="{E76357EC-481C-43D1-AA6B-D8C56CD58F00}" srcOrd="1" destOrd="0" presId="urn:microsoft.com/office/officeart/2008/layout/LinedList"/>
    <dgm:cxn modelId="{006EC1BD-BFC3-4D1E-A486-2B4EBA59FCD8}" type="presParOf" srcId="{6393C3D8-F8BB-4CBA-92FE-ACE1D9593286}" destId="{DF435089-3790-457C-A153-F1DA215C944B}" srcOrd="6" destOrd="0" presId="urn:microsoft.com/office/officeart/2008/layout/LinedList"/>
    <dgm:cxn modelId="{A660031F-D8CB-4596-A454-4A47C71FF0DA}" type="presParOf" srcId="{6393C3D8-F8BB-4CBA-92FE-ACE1D9593286}" destId="{54815216-052A-483C-A7A0-E17609A12551}" srcOrd="7" destOrd="0" presId="urn:microsoft.com/office/officeart/2008/layout/LinedList"/>
    <dgm:cxn modelId="{C358564A-CD07-49F4-802A-A54D01A59243}" type="presParOf" srcId="{54815216-052A-483C-A7A0-E17609A12551}" destId="{376D3A75-E28D-47AE-9A45-E83C9670EF6B}" srcOrd="0" destOrd="0" presId="urn:microsoft.com/office/officeart/2008/layout/LinedList"/>
    <dgm:cxn modelId="{8EA70682-E1A9-4328-9C6C-BC0275A0C1F0}" type="presParOf" srcId="{54815216-052A-483C-A7A0-E17609A12551}" destId="{26DDD61D-339B-44C5-BFC0-10B0B5874167}" srcOrd="1" destOrd="0" presId="urn:microsoft.com/office/officeart/2008/layout/LinedList"/>
    <dgm:cxn modelId="{676FC0D4-F917-4C53-A672-FDEAB2994C4B}" type="presParOf" srcId="{6393C3D8-F8BB-4CBA-92FE-ACE1D9593286}" destId="{E41E4193-2AFF-4231-9A12-B2827FF8A43D}" srcOrd="8" destOrd="0" presId="urn:microsoft.com/office/officeart/2008/layout/LinedList"/>
    <dgm:cxn modelId="{862A599C-A860-40AA-8088-3270AFE96F9B}" type="presParOf" srcId="{6393C3D8-F8BB-4CBA-92FE-ACE1D9593286}" destId="{615B87AB-FD8D-4D76-AC1A-A70520AC87C4}" srcOrd="9" destOrd="0" presId="urn:microsoft.com/office/officeart/2008/layout/LinedList"/>
    <dgm:cxn modelId="{E984E583-EE46-49E0-BAF3-3B1D61BD3AEA}" type="presParOf" srcId="{615B87AB-FD8D-4D76-AC1A-A70520AC87C4}" destId="{578A0246-3E8D-4439-8A72-6FA1043FD68C}" srcOrd="0" destOrd="0" presId="urn:microsoft.com/office/officeart/2008/layout/LinedList"/>
    <dgm:cxn modelId="{0299EF69-79CB-4CB9-88F1-C64280FB4010}" type="presParOf" srcId="{615B87AB-FD8D-4D76-AC1A-A70520AC87C4}" destId="{CC2A013E-D45F-458D-BA9D-BBFD8D1A031F}" srcOrd="1" destOrd="0" presId="urn:microsoft.com/office/officeart/2008/layout/LinedList"/>
    <dgm:cxn modelId="{316BF5F5-968A-4E61-8D65-0C4434CF7D73}" type="presParOf" srcId="{6393C3D8-F8BB-4CBA-92FE-ACE1D9593286}" destId="{01059C53-1937-4D90-BA03-7EF09F45AD30}" srcOrd="10" destOrd="0" presId="urn:microsoft.com/office/officeart/2008/layout/LinedList"/>
    <dgm:cxn modelId="{553022E2-174C-4013-A536-0060C99C6CF6}" type="presParOf" srcId="{6393C3D8-F8BB-4CBA-92FE-ACE1D9593286}" destId="{A4914F3A-7103-47BC-BE8B-0B80A0A9977D}" srcOrd="11" destOrd="0" presId="urn:microsoft.com/office/officeart/2008/layout/LinedList"/>
    <dgm:cxn modelId="{F1FE8D72-7E1F-4712-8B05-C766C15A5C11}" type="presParOf" srcId="{A4914F3A-7103-47BC-BE8B-0B80A0A9977D}" destId="{79C4FC9F-C2A3-4FEB-9AFF-140137835E0A}" srcOrd="0" destOrd="0" presId="urn:microsoft.com/office/officeart/2008/layout/LinedList"/>
    <dgm:cxn modelId="{FE7D2B55-53C5-41F8-954F-0663AD1C4A40}" type="presParOf" srcId="{A4914F3A-7103-47BC-BE8B-0B80A0A9977D}" destId="{DEF6FB3B-4117-4C0A-9441-8B1933113B26}" srcOrd="1" destOrd="0" presId="urn:microsoft.com/office/officeart/2008/layout/LinedList"/>
    <dgm:cxn modelId="{4F351D01-0494-4A4B-BC60-B738F782C43B}" type="presParOf" srcId="{6393C3D8-F8BB-4CBA-92FE-ACE1D9593286}" destId="{FE9CB46D-EDA9-4A0A-9FF0-36ED8A18CAD5}" srcOrd="12" destOrd="0" presId="urn:microsoft.com/office/officeart/2008/layout/LinedList"/>
    <dgm:cxn modelId="{F536C0B2-8C2E-428E-89AF-EA072FE97CDD}" type="presParOf" srcId="{6393C3D8-F8BB-4CBA-92FE-ACE1D9593286}" destId="{570038C5-34AE-4CB3-948F-814CE8E3A0E3}" srcOrd="13" destOrd="0" presId="urn:microsoft.com/office/officeart/2008/layout/LinedList"/>
    <dgm:cxn modelId="{802AA7A8-6A13-42EB-964B-6C102E1BAA84}" type="presParOf" srcId="{570038C5-34AE-4CB3-948F-814CE8E3A0E3}" destId="{AA6FBDB6-ABB3-4244-91C2-A0588F91C34A}" srcOrd="0" destOrd="0" presId="urn:microsoft.com/office/officeart/2008/layout/LinedList"/>
    <dgm:cxn modelId="{87EFB5CD-D678-4347-AA1B-24A5A2834A7C}" type="presParOf" srcId="{570038C5-34AE-4CB3-948F-814CE8E3A0E3}" destId="{E4C1A29D-F643-47D3-BA73-C27620FC08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0E35F8-7784-4802-B055-D2B14E7CD3E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75178D-0DCC-4311-9590-AD6F456C04A7}">
      <dgm:prSet phldrT="[Text]" custT="1"/>
      <dgm:spPr/>
      <dgm:t>
        <a:bodyPr/>
        <a:lstStyle/>
        <a:p>
          <a:r>
            <a:rPr lang="en-US" sz="2400" b="1">
              <a:solidFill>
                <a:srgbClr val="FFFF00"/>
              </a:solidFill>
              <a:latin typeface="Gill Sans MT" panose="020B0502020104020203" pitchFamily="34" charset="0"/>
            </a:rPr>
            <a:t>Completed</a:t>
          </a:r>
        </a:p>
      </dgm:t>
    </dgm:pt>
    <dgm:pt modelId="{B0D3B220-5887-4CD9-82FF-2155D2954285}" type="parTrans" cxnId="{AF7885E2-191A-4A2F-BE04-A8D3673514DA}">
      <dgm:prSet/>
      <dgm:spPr/>
      <dgm:t>
        <a:bodyPr/>
        <a:lstStyle/>
        <a:p>
          <a:endParaRPr lang="en-US"/>
        </a:p>
      </dgm:t>
    </dgm:pt>
    <dgm:pt modelId="{769CD18E-B810-4646-9ED8-28C1588B246E}" type="sibTrans" cxnId="{AF7885E2-191A-4A2F-BE04-A8D3673514DA}">
      <dgm:prSet/>
      <dgm:spPr/>
      <dgm:t>
        <a:bodyPr/>
        <a:lstStyle/>
        <a:p>
          <a:endParaRPr lang="en-US"/>
        </a:p>
      </dgm:t>
    </dgm:pt>
    <dgm:pt modelId="{87DA54C8-7EE7-451F-A0E8-0DD850088C67}">
      <dgm:prSet phldrT="[Text]" custT="1"/>
      <dgm:spPr/>
      <dgm:t>
        <a:bodyPr/>
        <a:lstStyle/>
        <a:p>
          <a:r>
            <a:rPr lang="en-US" sz="1600" b="0" dirty="0">
              <a:solidFill>
                <a:schemeClr val="bg1"/>
              </a:solidFill>
              <a:latin typeface="Gill Sans MT" panose="020B0502020104020203" pitchFamily="34" charset="0"/>
            </a:rPr>
            <a:t>#3. Updated Concentration  Averaging and Encapsulation Branch Technical Position 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</a:rPr>
            <a:t>(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https://www.nrc.gov/waste/llw-disposal/llw-pa/llw-btp.html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</a:rPr>
            <a:t>)​ </a:t>
          </a:r>
        </a:p>
      </dgm:t>
    </dgm:pt>
    <dgm:pt modelId="{5C8E0254-45C3-46AE-9BE8-520DD1FF736F}" type="parTrans" cxnId="{5DC200B4-E730-4CFF-97D9-46EB9E1655A6}">
      <dgm:prSet/>
      <dgm:spPr/>
      <dgm:t>
        <a:bodyPr/>
        <a:lstStyle/>
        <a:p>
          <a:endParaRPr lang="en-US"/>
        </a:p>
      </dgm:t>
    </dgm:pt>
    <dgm:pt modelId="{016BE02B-E4A7-475B-9E23-11DAF86DC2FD}" type="sibTrans" cxnId="{5DC200B4-E730-4CFF-97D9-46EB9E1655A6}">
      <dgm:prSet/>
      <dgm:spPr/>
      <dgm:t>
        <a:bodyPr/>
        <a:lstStyle/>
        <a:p>
          <a:endParaRPr lang="en-US"/>
        </a:p>
      </dgm:t>
    </dgm:pt>
    <dgm:pt modelId="{C07898C1-41DF-4F39-86AC-C2BD4C8A7BFC}">
      <dgm:prSet phldrT="[Text]" custT="1"/>
      <dgm:spPr/>
      <dgm:t>
        <a:bodyPr/>
        <a:lstStyle/>
        <a:p>
          <a:pPr>
            <a:buFont typeface="+mj-lt"/>
            <a:buAutoNum type="arabicParenR"/>
          </a:pPr>
          <a:r>
            <a:rPr lang="en-US" sz="2400" b="1" dirty="0">
              <a:solidFill>
                <a:srgbClr val="FF0000"/>
              </a:solidFill>
              <a:latin typeface="Gill Sans MT" panose="020B0502020104020203" pitchFamily="34" charset="0"/>
            </a:rPr>
            <a:t>Ongoing High Priority Tasks</a:t>
          </a:r>
          <a:endParaRPr lang="en-US" sz="2400" dirty="0">
            <a:solidFill>
              <a:srgbClr val="FF0000"/>
            </a:solidFill>
            <a:latin typeface="Gill Sans MT" panose="020B0502020104020203" pitchFamily="34" charset="0"/>
          </a:endParaRPr>
        </a:p>
      </dgm:t>
    </dgm:pt>
    <dgm:pt modelId="{3FB5999F-6032-4DDD-BCC9-FAEF2C95FD16}" type="parTrans" cxnId="{3AD5C86D-1C0A-416A-8EDA-F7EBB581B5E0}">
      <dgm:prSet/>
      <dgm:spPr/>
      <dgm:t>
        <a:bodyPr/>
        <a:lstStyle/>
        <a:p>
          <a:endParaRPr lang="en-US"/>
        </a:p>
      </dgm:t>
    </dgm:pt>
    <dgm:pt modelId="{631A2450-0EF6-4715-86D9-9D130DC24337}" type="sibTrans" cxnId="{3AD5C86D-1C0A-416A-8EDA-F7EBB581B5E0}">
      <dgm:prSet/>
      <dgm:spPr/>
      <dgm:t>
        <a:bodyPr/>
        <a:lstStyle/>
        <a:p>
          <a:endParaRPr lang="en-US"/>
        </a:p>
      </dgm:t>
    </dgm:pt>
    <dgm:pt modelId="{388E595F-5521-42C1-B2B0-ECEE0CF0141F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800" b="0" dirty="0">
              <a:latin typeface="Gill Sans MT" panose="020B0502020104020203" pitchFamily="34" charset="0"/>
            </a:rPr>
            <a:t>#</a:t>
          </a:r>
          <a:r>
            <a:rPr lang="en-US" sz="1800" b="0" dirty="0">
              <a:solidFill>
                <a:schemeClr val="bg1"/>
              </a:solidFill>
              <a:latin typeface="Gill Sans MT" panose="020B0502020104020203" pitchFamily="34" charset="0"/>
            </a:rPr>
            <a:t>1. and #4. Complete Integrated Low-Level Radioactive Waste Disposal (LLRWD) Rulemaking – </a:t>
          </a:r>
          <a:r>
            <a:rPr lang="en-US" sz="1800" b="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SRM SECY-20-0098</a:t>
          </a:r>
          <a:r>
            <a:rPr lang="en-US" sz="1800" b="0" dirty="0">
              <a:solidFill>
                <a:schemeClr val="bg1"/>
              </a:solidFill>
              <a:latin typeface="Gill Sans MT" panose="020B0502020104020203" pitchFamily="34" charset="0"/>
            </a:rPr>
            <a:t>​</a:t>
          </a:r>
        </a:p>
      </dgm:t>
    </dgm:pt>
    <dgm:pt modelId="{1F24837A-3EA3-4415-BBDB-3C1CF9447D28}" type="parTrans" cxnId="{18F76FE5-54F7-4502-A6C0-50DDDECA5583}">
      <dgm:prSet/>
      <dgm:spPr/>
      <dgm:t>
        <a:bodyPr/>
        <a:lstStyle/>
        <a:p>
          <a:endParaRPr lang="en-US"/>
        </a:p>
      </dgm:t>
    </dgm:pt>
    <dgm:pt modelId="{C7866801-48A8-41AC-9371-E3EB22075D2C}" type="sibTrans" cxnId="{18F76FE5-54F7-4502-A6C0-50DDDECA5583}">
      <dgm:prSet/>
      <dgm:spPr/>
      <dgm:t>
        <a:bodyPr/>
        <a:lstStyle/>
        <a:p>
          <a:endParaRPr lang="en-US"/>
        </a:p>
      </dgm:t>
    </dgm:pt>
    <dgm:pt modelId="{C7705906-2B74-43CC-95D5-E77D735932AB}">
      <dgm:prSet phldrT="[Text]" custT="1"/>
      <dgm:spPr/>
      <dgm:t>
        <a:bodyPr/>
        <a:lstStyle/>
        <a:p>
          <a:pPr>
            <a:buFont typeface="+mj-lt"/>
            <a:buAutoNum type="arabicParenR"/>
          </a:pPr>
          <a:r>
            <a:rPr lang="en-US" sz="2400" b="1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rPr>
            <a:t>Future Tasks</a:t>
          </a:r>
          <a:endParaRPr lang="en-US" sz="2400" dirty="0">
            <a:solidFill>
              <a:schemeClr val="accent1">
                <a:lumMod val="50000"/>
              </a:schemeClr>
            </a:solidFill>
            <a:latin typeface="Gill Sans MT" panose="020B0502020104020203" pitchFamily="34" charset="0"/>
          </a:endParaRPr>
        </a:p>
      </dgm:t>
    </dgm:pt>
    <dgm:pt modelId="{B7B7328D-5E51-4412-8DB2-38273C0D1882}" type="parTrans" cxnId="{A9809B49-71BD-498D-A7C8-3E8696D31CEF}">
      <dgm:prSet/>
      <dgm:spPr/>
      <dgm:t>
        <a:bodyPr/>
        <a:lstStyle/>
        <a:p>
          <a:endParaRPr lang="en-US"/>
        </a:p>
      </dgm:t>
    </dgm:pt>
    <dgm:pt modelId="{D38FDBBE-4E6F-47AD-AC3B-C68600151D7E}" type="sibTrans" cxnId="{A9809B49-71BD-498D-A7C8-3E8696D31CEF}">
      <dgm:prSet/>
      <dgm:spPr/>
      <dgm:t>
        <a:bodyPr/>
        <a:lstStyle/>
        <a:p>
          <a:endParaRPr lang="en-US"/>
        </a:p>
      </dgm:t>
    </dgm:pt>
    <dgm:pt modelId="{E872F92D-99B5-4C28-9606-43869315C378}">
      <dgm:prSet phldrT="[Text]" custT="1"/>
      <dgm:spPr/>
      <dgm:t>
        <a:bodyPr/>
        <a:lstStyle/>
        <a:p>
          <a:r>
            <a:rPr lang="en-US" sz="1400" b="0" dirty="0">
              <a:latin typeface="Gill Sans MT" panose="020B0502020104020203" pitchFamily="34" charset="0"/>
            </a:rPr>
            <a:t>#2. Update to the Waste Classification Tables​  </a:t>
          </a:r>
        </a:p>
      </dgm:t>
    </dgm:pt>
    <dgm:pt modelId="{58FF4976-41EE-4E50-96D8-30E01945FE0F}" type="parTrans" cxnId="{86149D0A-CE35-43AF-B6AB-F250944947F8}">
      <dgm:prSet/>
      <dgm:spPr/>
      <dgm:t>
        <a:bodyPr/>
        <a:lstStyle/>
        <a:p>
          <a:endParaRPr lang="en-US"/>
        </a:p>
      </dgm:t>
    </dgm:pt>
    <dgm:pt modelId="{06F8A8A2-DBA8-4682-BC07-923C2077033A}" type="sibTrans" cxnId="{86149D0A-CE35-43AF-B6AB-F250944947F8}">
      <dgm:prSet/>
      <dgm:spPr/>
      <dgm:t>
        <a:bodyPr/>
        <a:lstStyle/>
        <a:p>
          <a:endParaRPr lang="en-US"/>
        </a:p>
      </dgm:t>
    </dgm:pt>
    <dgm:pt modelId="{E7F91818-F747-4303-B90B-C380CE3062A5}">
      <dgm:prSet custT="1"/>
      <dgm:spPr/>
      <dgm:t>
        <a:bodyPr/>
        <a:lstStyle/>
        <a:p>
          <a:r>
            <a:rPr lang="en-US" sz="1600" b="0" dirty="0">
              <a:solidFill>
                <a:schemeClr val="bg1"/>
              </a:solidFill>
              <a:latin typeface="Gill Sans MT" panose="020B0502020104020203" pitchFamily="34" charset="0"/>
            </a:rPr>
            <a:t>#5. Finalized guidance on Alternative Disposal Requests (ADRs)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</a:rPr>
            <a:t>-(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https://www.nrc.gov/waste/llw-disposal/very-llw.html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</a:rPr>
            <a:t>)​</a:t>
          </a:r>
        </a:p>
      </dgm:t>
    </dgm:pt>
    <dgm:pt modelId="{2E8877CC-5060-46AD-834B-054C671FC0ED}" type="parTrans" cxnId="{30EE5E99-EE1F-4260-A15A-B4DB45DCF776}">
      <dgm:prSet/>
      <dgm:spPr/>
      <dgm:t>
        <a:bodyPr/>
        <a:lstStyle/>
        <a:p>
          <a:endParaRPr lang="en-US"/>
        </a:p>
      </dgm:t>
    </dgm:pt>
    <dgm:pt modelId="{BF9903DE-A607-4EF2-AE6D-33E4111778C3}" type="sibTrans" cxnId="{30EE5E99-EE1F-4260-A15A-B4DB45DCF776}">
      <dgm:prSet/>
      <dgm:spPr/>
      <dgm:t>
        <a:bodyPr/>
        <a:lstStyle/>
        <a:p>
          <a:endParaRPr lang="en-US"/>
        </a:p>
      </dgm:t>
    </dgm:pt>
    <dgm:pt modelId="{FDC5030F-D998-4B19-A9BD-A0BC832EC8EC}">
      <dgm:prSet custT="1"/>
      <dgm:spPr/>
      <dgm:t>
        <a:bodyPr/>
        <a:lstStyle/>
        <a:p>
          <a:r>
            <a:rPr lang="en-US" sz="1600" b="0" dirty="0">
              <a:solidFill>
                <a:schemeClr val="bg1"/>
              </a:solidFill>
              <a:latin typeface="Gill Sans MT" panose="020B0502020104020203" pitchFamily="34" charset="0"/>
            </a:rPr>
            <a:t>#6.  Published NUREG/BR-0204, Rev 3, Waste Manifest instructions 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https://www.nrc.gov/waste/llw-disposal/llw-pa/llw-uwm.html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</a:rPr>
            <a:t>​</a:t>
          </a:r>
        </a:p>
      </dgm:t>
    </dgm:pt>
    <dgm:pt modelId="{E76FC515-8ED1-4E90-8205-026ED3547C61}" type="parTrans" cxnId="{905F854B-CCDB-4BCC-A328-89416B477445}">
      <dgm:prSet/>
      <dgm:spPr/>
      <dgm:t>
        <a:bodyPr/>
        <a:lstStyle/>
        <a:p>
          <a:endParaRPr lang="en-US"/>
        </a:p>
      </dgm:t>
    </dgm:pt>
    <dgm:pt modelId="{A69B62C9-4AB1-42CE-A5C8-84ACBEC5C4AC}" type="sibTrans" cxnId="{905F854B-CCDB-4BCC-A328-89416B477445}">
      <dgm:prSet/>
      <dgm:spPr/>
      <dgm:t>
        <a:bodyPr/>
        <a:lstStyle/>
        <a:p>
          <a:endParaRPr lang="en-US"/>
        </a:p>
      </dgm:t>
    </dgm:pt>
    <dgm:pt modelId="{7CF6C8DB-5B60-400E-8218-80DFDE54D181}">
      <dgm:prSet custT="1"/>
      <dgm:spPr/>
      <dgm:t>
        <a:bodyPr/>
        <a:lstStyle/>
        <a:p>
          <a:r>
            <a:rPr lang="en-US" sz="1600" b="0" dirty="0">
              <a:solidFill>
                <a:schemeClr val="bg1"/>
              </a:solidFill>
              <a:latin typeface="Gill Sans MT" panose="020B0502020104020203" pitchFamily="34" charset="0"/>
            </a:rPr>
            <a:t>#7. Performed Very LLW Scoping  Study​                     </a:t>
          </a:r>
          <a:r>
            <a:rPr lang="en-US" sz="1200" b="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SECY-21-0057</a:t>
          </a:r>
          <a:endParaRPr lang="en-US" sz="1200" b="0" dirty="0">
            <a:solidFill>
              <a:schemeClr val="bg1"/>
            </a:solidFill>
            <a:latin typeface="Gill Sans MT" panose="020B0502020104020203" pitchFamily="34" charset="0"/>
          </a:endParaRPr>
        </a:p>
      </dgm:t>
    </dgm:pt>
    <dgm:pt modelId="{B2A41CE4-B9EF-488E-B0C1-2C02C5DE79CF}" type="parTrans" cxnId="{E78CD8BA-1F55-4E37-9C89-578329545130}">
      <dgm:prSet/>
      <dgm:spPr/>
      <dgm:t>
        <a:bodyPr/>
        <a:lstStyle/>
        <a:p>
          <a:endParaRPr lang="en-US"/>
        </a:p>
      </dgm:t>
    </dgm:pt>
    <dgm:pt modelId="{625208C6-FBB7-48A7-8C68-84DC430C0E02}" type="sibTrans" cxnId="{E78CD8BA-1F55-4E37-9C89-578329545130}">
      <dgm:prSet/>
      <dgm:spPr/>
      <dgm:t>
        <a:bodyPr/>
        <a:lstStyle/>
        <a:p>
          <a:endParaRPr lang="en-US"/>
        </a:p>
      </dgm:t>
    </dgm:pt>
    <dgm:pt modelId="{356A22B5-DE21-4DA4-94F8-047E1013900F}">
      <dgm:prSet custT="1"/>
      <dgm:spPr/>
      <dgm:t>
        <a:bodyPr/>
        <a:lstStyle/>
        <a:p>
          <a:r>
            <a:rPr lang="en-US" sz="1400" b="0" dirty="0">
              <a:latin typeface="Gill Sans MT" panose="020B0502020104020203" pitchFamily="34" charset="0"/>
            </a:rPr>
            <a:t>#8. Update and consolidate LLW guidance into one NUREG​</a:t>
          </a:r>
        </a:p>
      </dgm:t>
    </dgm:pt>
    <dgm:pt modelId="{86661849-F019-4804-A374-D093050ABF2B}" type="parTrans" cxnId="{2DD513E8-81DA-4AD4-BEE3-FA6E9092A01D}">
      <dgm:prSet/>
      <dgm:spPr/>
      <dgm:t>
        <a:bodyPr/>
        <a:lstStyle/>
        <a:p>
          <a:endParaRPr lang="en-US"/>
        </a:p>
      </dgm:t>
    </dgm:pt>
    <dgm:pt modelId="{69DAADF2-9410-43C6-AA71-8676FE097C3A}" type="sibTrans" cxnId="{2DD513E8-81DA-4AD4-BEE3-FA6E9092A01D}">
      <dgm:prSet/>
      <dgm:spPr/>
      <dgm:t>
        <a:bodyPr/>
        <a:lstStyle/>
        <a:p>
          <a:endParaRPr lang="en-US"/>
        </a:p>
      </dgm:t>
    </dgm:pt>
    <dgm:pt modelId="{313D9E5B-7A1B-4430-8F77-AD63AD9A0E40}">
      <dgm:prSet custT="1"/>
      <dgm:spPr/>
      <dgm:t>
        <a:bodyPr/>
        <a:lstStyle/>
        <a:p>
          <a:r>
            <a:rPr lang="en-US" sz="1400" b="0" dirty="0">
              <a:latin typeface="Gill Sans MT" panose="020B0502020104020203" pitchFamily="34" charset="0"/>
            </a:rPr>
            <a:t>#9. Examine the need to define when radioactive material becomes LLW​</a:t>
          </a:r>
        </a:p>
      </dgm:t>
    </dgm:pt>
    <dgm:pt modelId="{D7D5133E-E2EA-4863-9726-407D44520011}" type="parTrans" cxnId="{B509D905-CE37-4B7D-8C5D-B18866ED499A}">
      <dgm:prSet/>
      <dgm:spPr/>
      <dgm:t>
        <a:bodyPr/>
        <a:lstStyle/>
        <a:p>
          <a:endParaRPr lang="en-US"/>
        </a:p>
      </dgm:t>
    </dgm:pt>
    <dgm:pt modelId="{94A58646-00C2-4863-AE3C-840D178D4055}" type="sibTrans" cxnId="{B509D905-CE37-4B7D-8C5D-B18866ED499A}">
      <dgm:prSet/>
      <dgm:spPr/>
      <dgm:t>
        <a:bodyPr/>
        <a:lstStyle/>
        <a:p>
          <a:endParaRPr lang="en-US"/>
        </a:p>
      </dgm:t>
    </dgm:pt>
    <dgm:pt modelId="{6CEB0F14-D6BE-4F4D-9DA9-F5A73B4C2DEB}">
      <dgm:prSet custT="1"/>
      <dgm:spPr/>
      <dgm:t>
        <a:bodyPr/>
        <a:lstStyle/>
        <a:p>
          <a:r>
            <a:rPr lang="en-US" sz="1400" b="0" dirty="0">
              <a:latin typeface="Gill Sans MT" panose="020B0502020104020203" pitchFamily="34" charset="0"/>
            </a:rPr>
            <a:t>#10. Develop and implement the national waste tracking system​</a:t>
          </a:r>
        </a:p>
      </dgm:t>
    </dgm:pt>
    <dgm:pt modelId="{C0BFDF09-164E-494B-BDF1-9C746F30C9DD}" type="parTrans" cxnId="{56CFC9D8-4484-4151-A507-F4EAB0A55D7B}">
      <dgm:prSet/>
      <dgm:spPr/>
      <dgm:t>
        <a:bodyPr/>
        <a:lstStyle/>
        <a:p>
          <a:endParaRPr lang="en-US"/>
        </a:p>
      </dgm:t>
    </dgm:pt>
    <dgm:pt modelId="{6B65483E-2D3E-4CE1-A767-DAE5A2C3AFE0}" type="sibTrans" cxnId="{56CFC9D8-4484-4151-A507-F4EAB0A55D7B}">
      <dgm:prSet/>
      <dgm:spPr/>
      <dgm:t>
        <a:bodyPr/>
        <a:lstStyle/>
        <a:p>
          <a:endParaRPr lang="en-US"/>
        </a:p>
      </dgm:t>
    </dgm:pt>
    <dgm:pt modelId="{C57F4B8C-1A61-41A0-941B-888460BFD877}" type="pres">
      <dgm:prSet presAssocID="{170E35F8-7784-4802-B055-D2B14E7CD3EE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5C7D568-5900-45AF-A2FB-73DE9A3D6916}" type="pres">
      <dgm:prSet presAssocID="{2475178D-0DCC-4311-9590-AD6F456C04A7}" presName="parentText1" presStyleLbl="node1" presStyleIdx="0" presStyleCnt="3" custLinFactNeighborX="-1109" custLinFactNeighborY="-28744">
        <dgm:presLayoutVars>
          <dgm:chMax/>
          <dgm:chPref val="3"/>
          <dgm:bulletEnabled val="1"/>
        </dgm:presLayoutVars>
      </dgm:prSet>
      <dgm:spPr/>
    </dgm:pt>
    <dgm:pt modelId="{894AEAF7-2C2B-4114-A866-2E1DAAC285EC}" type="pres">
      <dgm:prSet presAssocID="{2475178D-0DCC-4311-9590-AD6F456C04A7}" presName="childText1" presStyleLbl="solidAlignAcc1" presStyleIdx="0" presStyleCnt="3" custScaleY="180774" custLinFactNeighborX="-942" custLinFactNeighborY="29679">
        <dgm:presLayoutVars>
          <dgm:chMax val="0"/>
          <dgm:chPref val="0"/>
          <dgm:bulletEnabled val="1"/>
        </dgm:presLayoutVars>
      </dgm:prSet>
      <dgm:spPr/>
    </dgm:pt>
    <dgm:pt modelId="{C0D7DA6B-E088-4334-8B17-E22725B244A8}" type="pres">
      <dgm:prSet presAssocID="{C07898C1-41DF-4F39-86AC-C2BD4C8A7BFC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D556CFCF-70D2-43F2-A945-820D45441AA9}" type="pres">
      <dgm:prSet presAssocID="{C07898C1-41DF-4F39-86AC-C2BD4C8A7BFC}" presName="childText2" presStyleLbl="solidAlignAcc1" presStyleIdx="1" presStyleCnt="3" custScaleY="142623" custLinFactNeighborY="22154">
        <dgm:presLayoutVars>
          <dgm:chMax val="0"/>
          <dgm:chPref val="0"/>
          <dgm:bulletEnabled val="1"/>
        </dgm:presLayoutVars>
      </dgm:prSet>
      <dgm:spPr/>
    </dgm:pt>
    <dgm:pt modelId="{99B62663-7C43-447A-B8FB-91A222AB385A}" type="pres">
      <dgm:prSet presAssocID="{C7705906-2B74-43CC-95D5-E77D735932AB}" presName="parentText3" presStyleLbl="node1" presStyleIdx="2" presStyleCnt="3" custLinFactNeighborX="19166" custLinFactNeighborY="61629">
        <dgm:presLayoutVars>
          <dgm:chMax/>
          <dgm:chPref val="3"/>
          <dgm:bulletEnabled val="1"/>
        </dgm:presLayoutVars>
      </dgm:prSet>
      <dgm:spPr/>
    </dgm:pt>
    <dgm:pt modelId="{55351508-6558-45F5-A429-49C8D9EC0784}" type="pres">
      <dgm:prSet presAssocID="{C7705906-2B74-43CC-95D5-E77D735932AB}" presName="childText3" presStyleLbl="solidAlignAcc1" presStyleIdx="2" presStyleCnt="3" custLinFactNeighborX="1214" custLinFactNeighborY="29621">
        <dgm:presLayoutVars>
          <dgm:chMax val="0"/>
          <dgm:chPref val="0"/>
          <dgm:bulletEnabled val="1"/>
        </dgm:presLayoutVars>
      </dgm:prSet>
      <dgm:spPr/>
    </dgm:pt>
  </dgm:ptLst>
  <dgm:cxnLst>
    <dgm:cxn modelId="{B509D905-CE37-4B7D-8C5D-B18866ED499A}" srcId="{C7705906-2B74-43CC-95D5-E77D735932AB}" destId="{313D9E5B-7A1B-4430-8F77-AD63AD9A0E40}" srcOrd="2" destOrd="0" parTransId="{D7D5133E-E2EA-4863-9726-407D44520011}" sibTransId="{94A58646-00C2-4863-AE3C-840D178D4055}"/>
    <dgm:cxn modelId="{8560F308-2C05-4E17-815F-8C9B3B11D10F}" type="presOf" srcId="{388E595F-5521-42C1-B2B0-ECEE0CF0141F}" destId="{D556CFCF-70D2-43F2-A945-820D45441AA9}" srcOrd="0" destOrd="0" presId="urn:microsoft.com/office/officeart/2009/3/layout/IncreasingArrowsProcess"/>
    <dgm:cxn modelId="{86149D0A-CE35-43AF-B6AB-F250944947F8}" srcId="{C7705906-2B74-43CC-95D5-E77D735932AB}" destId="{E872F92D-99B5-4C28-9606-43869315C378}" srcOrd="0" destOrd="0" parTransId="{58FF4976-41EE-4E50-96D8-30E01945FE0F}" sibTransId="{06F8A8A2-DBA8-4682-BC07-923C2077033A}"/>
    <dgm:cxn modelId="{AD70590B-1914-469E-8934-CE01575C4A16}" type="presOf" srcId="{2475178D-0DCC-4311-9590-AD6F456C04A7}" destId="{B5C7D568-5900-45AF-A2FB-73DE9A3D6916}" srcOrd="0" destOrd="0" presId="urn:microsoft.com/office/officeart/2009/3/layout/IncreasingArrowsProcess"/>
    <dgm:cxn modelId="{BF69800E-5E21-4225-8B09-89256FD210DC}" type="presOf" srcId="{C07898C1-41DF-4F39-86AC-C2BD4C8A7BFC}" destId="{C0D7DA6B-E088-4334-8B17-E22725B244A8}" srcOrd="0" destOrd="0" presId="urn:microsoft.com/office/officeart/2009/3/layout/IncreasingArrowsProcess"/>
    <dgm:cxn modelId="{19247732-5296-4D17-8279-85294BFD4AE6}" type="presOf" srcId="{356A22B5-DE21-4DA4-94F8-047E1013900F}" destId="{55351508-6558-45F5-A429-49C8D9EC0784}" srcOrd="0" destOrd="1" presId="urn:microsoft.com/office/officeart/2009/3/layout/IncreasingArrowsProcess"/>
    <dgm:cxn modelId="{9926A039-F4B5-494E-924B-79A33174EFEC}" type="presOf" srcId="{E872F92D-99B5-4C28-9606-43869315C378}" destId="{55351508-6558-45F5-A429-49C8D9EC0784}" srcOrd="0" destOrd="0" presId="urn:microsoft.com/office/officeart/2009/3/layout/IncreasingArrowsProcess"/>
    <dgm:cxn modelId="{4996BB5B-197A-4764-AF73-CAB3DA25BD4B}" type="presOf" srcId="{7CF6C8DB-5B60-400E-8218-80DFDE54D181}" destId="{894AEAF7-2C2B-4114-A866-2E1DAAC285EC}" srcOrd="0" destOrd="3" presId="urn:microsoft.com/office/officeart/2009/3/layout/IncreasingArrowsProcess"/>
    <dgm:cxn modelId="{A9809B49-71BD-498D-A7C8-3E8696D31CEF}" srcId="{170E35F8-7784-4802-B055-D2B14E7CD3EE}" destId="{C7705906-2B74-43CC-95D5-E77D735932AB}" srcOrd="2" destOrd="0" parTransId="{B7B7328D-5E51-4412-8DB2-38273C0D1882}" sibTransId="{D38FDBBE-4E6F-47AD-AC3B-C68600151D7E}"/>
    <dgm:cxn modelId="{905F854B-CCDB-4BCC-A328-89416B477445}" srcId="{2475178D-0DCC-4311-9590-AD6F456C04A7}" destId="{FDC5030F-D998-4B19-A9BD-A0BC832EC8EC}" srcOrd="2" destOrd="0" parTransId="{E76FC515-8ED1-4E90-8205-026ED3547C61}" sibTransId="{A69B62C9-4AB1-42CE-A5C8-84ACBEC5C4AC}"/>
    <dgm:cxn modelId="{3AD5C86D-1C0A-416A-8EDA-F7EBB581B5E0}" srcId="{170E35F8-7784-4802-B055-D2B14E7CD3EE}" destId="{C07898C1-41DF-4F39-86AC-C2BD4C8A7BFC}" srcOrd="1" destOrd="0" parTransId="{3FB5999F-6032-4DDD-BCC9-FAEF2C95FD16}" sibTransId="{631A2450-0EF6-4715-86D9-9D130DC24337}"/>
    <dgm:cxn modelId="{96D5B58C-9109-4958-B008-FB1D3531F1BF}" type="presOf" srcId="{87DA54C8-7EE7-451F-A0E8-0DD850088C67}" destId="{894AEAF7-2C2B-4114-A866-2E1DAAC285EC}" srcOrd="0" destOrd="0" presId="urn:microsoft.com/office/officeart/2009/3/layout/IncreasingArrowsProcess"/>
    <dgm:cxn modelId="{30EE5E99-EE1F-4260-A15A-B4DB45DCF776}" srcId="{2475178D-0DCC-4311-9590-AD6F456C04A7}" destId="{E7F91818-F747-4303-B90B-C380CE3062A5}" srcOrd="1" destOrd="0" parTransId="{2E8877CC-5060-46AD-834B-054C671FC0ED}" sibTransId="{BF9903DE-A607-4EF2-AE6D-33E4111778C3}"/>
    <dgm:cxn modelId="{525414A0-E82C-4E30-97B9-D8242DA0AF31}" type="presOf" srcId="{170E35F8-7784-4802-B055-D2B14E7CD3EE}" destId="{C57F4B8C-1A61-41A0-941B-888460BFD877}" srcOrd="0" destOrd="0" presId="urn:microsoft.com/office/officeart/2009/3/layout/IncreasingArrowsProcess"/>
    <dgm:cxn modelId="{5DC200B4-E730-4CFF-97D9-46EB9E1655A6}" srcId="{2475178D-0DCC-4311-9590-AD6F456C04A7}" destId="{87DA54C8-7EE7-451F-A0E8-0DD850088C67}" srcOrd="0" destOrd="0" parTransId="{5C8E0254-45C3-46AE-9BE8-520DD1FF736F}" sibTransId="{016BE02B-E4A7-475B-9E23-11DAF86DC2FD}"/>
    <dgm:cxn modelId="{E78CD8BA-1F55-4E37-9C89-578329545130}" srcId="{2475178D-0DCC-4311-9590-AD6F456C04A7}" destId="{7CF6C8DB-5B60-400E-8218-80DFDE54D181}" srcOrd="3" destOrd="0" parTransId="{B2A41CE4-B9EF-488E-B0C1-2C02C5DE79CF}" sibTransId="{625208C6-FBB7-48A7-8C68-84DC430C0E02}"/>
    <dgm:cxn modelId="{4E2169C4-A354-4329-9E41-F95DC67A8AE9}" type="presOf" srcId="{FDC5030F-D998-4B19-A9BD-A0BC832EC8EC}" destId="{894AEAF7-2C2B-4114-A866-2E1DAAC285EC}" srcOrd="0" destOrd="2" presId="urn:microsoft.com/office/officeart/2009/3/layout/IncreasingArrowsProcess"/>
    <dgm:cxn modelId="{56CFC9D8-4484-4151-A507-F4EAB0A55D7B}" srcId="{C7705906-2B74-43CC-95D5-E77D735932AB}" destId="{6CEB0F14-D6BE-4F4D-9DA9-F5A73B4C2DEB}" srcOrd="3" destOrd="0" parTransId="{C0BFDF09-164E-494B-BDF1-9C746F30C9DD}" sibTransId="{6B65483E-2D3E-4CE1-A767-DAE5A2C3AFE0}"/>
    <dgm:cxn modelId="{7DE873DA-6865-4B38-B6F8-805110A0FD4C}" type="presOf" srcId="{6CEB0F14-D6BE-4F4D-9DA9-F5A73B4C2DEB}" destId="{55351508-6558-45F5-A429-49C8D9EC0784}" srcOrd="0" destOrd="3" presId="urn:microsoft.com/office/officeart/2009/3/layout/IncreasingArrowsProcess"/>
    <dgm:cxn modelId="{1F9CEDDC-A606-4E23-9B66-7A27BD1A80E9}" type="presOf" srcId="{C7705906-2B74-43CC-95D5-E77D735932AB}" destId="{99B62663-7C43-447A-B8FB-91A222AB385A}" srcOrd="0" destOrd="0" presId="urn:microsoft.com/office/officeart/2009/3/layout/IncreasingArrowsProcess"/>
    <dgm:cxn modelId="{AF7885E2-191A-4A2F-BE04-A8D3673514DA}" srcId="{170E35F8-7784-4802-B055-D2B14E7CD3EE}" destId="{2475178D-0DCC-4311-9590-AD6F456C04A7}" srcOrd="0" destOrd="0" parTransId="{B0D3B220-5887-4CD9-82FF-2155D2954285}" sibTransId="{769CD18E-B810-4646-9ED8-28C1588B246E}"/>
    <dgm:cxn modelId="{361F34E4-E5D4-4841-BD8B-6E5B8865BB23}" type="presOf" srcId="{313D9E5B-7A1B-4430-8F77-AD63AD9A0E40}" destId="{55351508-6558-45F5-A429-49C8D9EC0784}" srcOrd="0" destOrd="2" presId="urn:microsoft.com/office/officeart/2009/3/layout/IncreasingArrowsProcess"/>
    <dgm:cxn modelId="{18F76FE5-54F7-4502-A6C0-50DDDECA5583}" srcId="{C07898C1-41DF-4F39-86AC-C2BD4C8A7BFC}" destId="{388E595F-5521-42C1-B2B0-ECEE0CF0141F}" srcOrd="0" destOrd="0" parTransId="{1F24837A-3EA3-4415-BBDB-3C1CF9447D28}" sibTransId="{C7866801-48A8-41AC-9371-E3EB22075D2C}"/>
    <dgm:cxn modelId="{2DD513E8-81DA-4AD4-BEE3-FA6E9092A01D}" srcId="{C7705906-2B74-43CC-95D5-E77D735932AB}" destId="{356A22B5-DE21-4DA4-94F8-047E1013900F}" srcOrd="1" destOrd="0" parTransId="{86661849-F019-4804-A374-D093050ABF2B}" sibTransId="{69DAADF2-9410-43C6-AA71-8676FE097C3A}"/>
    <dgm:cxn modelId="{7B3F64F1-F874-401A-BA71-AA59A7AF6DCE}" type="presOf" srcId="{E7F91818-F747-4303-B90B-C380CE3062A5}" destId="{894AEAF7-2C2B-4114-A866-2E1DAAC285EC}" srcOrd="0" destOrd="1" presId="urn:microsoft.com/office/officeart/2009/3/layout/IncreasingArrowsProcess"/>
    <dgm:cxn modelId="{17D85FA8-759B-4508-8AC0-2961B827802C}" type="presParOf" srcId="{C57F4B8C-1A61-41A0-941B-888460BFD877}" destId="{B5C7D568-5900-45AF-A2FB-73DE9A3D6916}" srcOrd="0" destOrd="0" presId="urn:microsoft.com/office/officeart/2009/3/layout/IncreasingArrowsProcess"/>
    <dgm:cxn modelId="{CE82D0A2-3759-4262-8137-074CD08E4A85}" type="presParOf" srcId="{C57F4B8C-1A61-41A0-941B-888460BFD877}" destId="{894AEAF7-2C2B-4114-A866-2E1DAAC285EC}" srcOrd="1" destOrd="0" presId="urn:microsoft.com/office/officeart/2009/3/layout/IncreasingArrowsProcess"/>
    <dgm:cxn modelId="{B1941E21-E1D9-4D28-AA13-417D3E825A0A}" type="presParOf" srcId="{C57F4B8C-1A61-41A0-941B-888460BFD877}" destId="{C0D7DA6B-E088-4334-8B17-E22725B244A8}" srcOrd="2" destOrd="0" presId="urn:microsoft.com/office/officeart/2009/3/layout/IncreasingArrowsProcess"/>
    <dgm:cxn modelId="{6D1016B7-C6B5-45AE-B490-17DC8300A13F}" type="presParOf" srcId="{C57F4B8C-1A61-41A0-941B-888460BFD877}" destId="{D556CFCF-70D2-43F2-A945-820D45441AA9}" srcOrd="3" destOrd="0" presId="urn:microsoft.com/office/officeart/2009/3/layout/IncreasingArrowsProcess"/>
    <dgm:cxn modelId="{B4C14C22-4672-4794-AA84-F8E375726009}" type="presParOf" srcId="{C57F4B8C-1A61-41A0-941B-888460BFD877}" destId="{99B62663-7C43-447A-B8FB-91A222AB385A}" srcOrd="4" destOrd="0" presId="urn:microsoft.com/office/officeart/2009/3/layout/IncreasingArrowsProcess"/>
    <dgm:cxn modelId="{24590566-0EA4-43DD-AAD9-269062E6ED09}" type="presParOf" srcId="{C57F4B8C-1A61-41A0-941B-888460BFD877}" destId="{55351508-6558-45F5-A429-49C8D9EC0784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CB6F59-E6A7-4317-9DF9-916C0C443D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DE58F0-7C23-4CC8-B5E9-48F90DC58224}">
      <dgm:prSet phldrT="[Text]" phldr="0"/>
      <dgm:spPr/>
      <dgm:t>
        <a:bodyPr/>
        <a:lstStyle/>
        <a:p>
          <a:pPr algn="ctr" rtl="0"/>
          <a:r>
            <a:rPr lang="en-US">
              <a:latin typeface="Calibri" panose="020F0502020204030204"/>
            </a:rPr>
            <a:t>Enforcement Process </a:t>
          </a:r>
          <a:endParaRPr lang="en-US"/>
        </a:p>
      </dgm:t>
    </dgm:pt>
    <dgm:pt modelId="{5336A8A9-D83C-4B3F-A96E-8E64B946EA8E}" type="parTrans" cxnId="{46D61463-CFD6-427D-860F-6B34EFB1AF87}">
      <dgm:prSet/>
      <dgm:spPr/>
      <dgm:t>
        <a:bodyPr/>
        <a:lstStyle/>
        <a:p>
          <a:pPr algn="ctr"/>
          <a:endParaRPr lang="en-US"/>
        </a:p>
      </dgm:t>
    </dgm:pt>
    <dgm:pt modelId="{77C2A892-DF28-48D4-9E1E-0A0B147E6F7A}" type="sibTrans" cxnId="{46D61463-CFD6-427D-860F-6B34EFB1AF87}">
      <dgm:prSet/>
      <dgm:spPr/>
      <dgm:t>
        <a:bodyPr/>
        <a:lstStyle/>
        <a:p>
          <a:pPr algn="ctr"/>
          <a:endParaRPr lang="en-US"/>
        </a:p>
      </dgm:t>
    </dgm:pt>
    <dgm:pt modelId="{02F2AE72-1F7F-4CC5-B13F-301308057EFE}">
      <dgm:prSet phldr="0"/>
      <dgm:spPr/>
      <dgm:t>
        <a:bodyPr/>
        <a:lstStyle/>
        <a:p>
          <a:pPr algn="ctr" rtl="0"/>
          <a:r>
            <a:rPr lang="en-US">
              <a:latin typeface="Calibri" panose="020F0502020204030204"/>
            </a:rPr>
            <a:t>Risk Inform Guidance</a:t>
          </a:r>
        </a:p>
      </dgm:t>
    </dgm:pt>
    <dgm:pt modelId="{18C0F432-0C29-41E3-AADA-25727AC5D0B9}" type="parTrans" cxnId="{9F038853-F82B-4BEE-9BD4-360140E1C6B1}">
      <dgm:prSet/>
      <dgm:spPr/>
      <dgm:t>
        <a:bodyPr/>
        <a:lstStyle/>
        <a:p>
          <a:pPr algn="ctr"/>
          <a:endParaRPr lang="en-US"/>
        </a:p>
      </dgm:t>
    </dgm:pt>
    <dgm:pt modelId="{960B6C08-BEE3-4BB8-943F-7722B0128C4C}" type="sibTrans" cxnId="{9F038853-F82B-4BEE-9BD4-360140E1C6B1}">
      <dgm:prSet/>
      <dgm:spPr/>
      <dgm:t>
        <a:bodyPr/>
        <a:lstStyle/>
        <a:p>
          <a:pPr algn="ctr"/>
          <a:endParaRPr lang="en-US"/>
        </a:p>
      </dgm:t>
    </dgm:pt>
    <dgm:pt modelId="{C4C99F6B-FC62-4EE8-B113-60C8DB9A1411}">
      <dgm:prSet phldr="0"/>
      <dgm:spPr/>
      <dgm:t>
        <a:bodyPr/>
        <a:lstStyle/>
        <a:p>
          <a:pPr algn="ctr" rtl="0"/>
          <a:r>
            <a:rPr lang="en-US">
              <a:latin typeface="Calibri" panose="020F0502020204030204"/>
            </a:rPr>
            <a:t>Organizational Structure</a:t>
          </a:r>
        </a:p>
      </dgm:t>
    </dgm:pt>
    <dgm:pt modelId="{1A068A65-47CB-418D-A1A0-9785E5E368C4}" type="parTrans" cxnId="{36421060-AF61-4EC6-8B46-0F1B4E29E3D9}">
      <dgm:prSet/>
      <dgm:spPr/>
      <dgm:t>
        <a:bodyPr/>
        <a:lstStyle/>
        <a:p>
          <a:pPr algn="ctr"/>
          <a:endParaRPr lang="en-US"/>
        </a:p>
      </dgm:t>
    </dgm:pt>
    <dgm:pt modelId="{4922FB97-8860-4C31-8DB8-9282F8947430}" type="sibTrans" cxnId="{36421060-AF61-4EC6-8B46-0F1B4E29E3D9}">
      <dgm:prSet/>
      <dgm:spPr/>
      <dgm:t>
        <a:bodyPr/>
        <a:lstStyle/>
        <a:p>
          <a:pPr algn="ctr"/>
          <a:endParaRPr lang="en-US"/>
        </a:p>
      </dgm:t>
    </dgm:pt>
    <dgm:pt modelId="{3832C549-255E-42AB-847F-BF938BA4BF89}">
      <dgm:prSet phldr="0"/>
      <dgm:spPr/>
      <dgm:t>
        <a:bodyPr/>
        <a:lstStyle/>
        <a:p>
          <a:pPr algn="ctr"/>
          <a:r>
            <a:rPr lang="en-US">
              <a:latin typeface="Calibri" panose="020F0502020204030204"/>
            </a:rPr>
            <a:t>Leverage Technology</a:t>
          </a:r>
          <a:endParaRPr lang="en-US"/>
        </a:p>
      </dgm:t>
    </dgm:pt>
    <dgm:pt modelId="{D86A837A-E04A-4011-8BCF-CA8D886F748D}" type="parTrans" cxnId="{174FE597-E631-4D79-B9C9-0C5A992F165B}">
      <dgm:prSet/>
      <dgm:spPr/>
      <dgm:t>
        <a:bodyPr/>
        <a:lstStyle/>
        <a:p>
          <a:pPr algn="ctr"/>
          <a:endParaRPr lang="en-US"/>
        </a:p>
      </dgm:t>
    </dgm:pt>
    <dgm:pt modelId="{01CEA549-957E-4106-AD38-45A6890E3434}" type="sibTrans" cxnId="{174FE597-E631-4D79-B9C9-0C5A992F165B}">
      <dgm:prSet/>
      <dgm:spPr/>
      <dgm:t>
        <a:bodyPr/>
        <a:lstStyle/>
        <a:p>
          <a:pPr algn="ctr"/>
          <a:endParaRPr lang="en-US"/>
        </a:p>
      </dgm:t>
    </dgm:pt>
    <dgm:pt modelId="{35C627E8-9A28-464C-99F3-FDCB3B4ABB02}" type="pres">
      <dgm:prSet presAssocID="{6DCB6F59-E6A7-4317-9DF9-916C0C443D1D}" presName="linear" presStyleCnt="0">
        <dgm:presLayoutVars>
          <dgm:animLvl val="lvl"/>
          <dgm:resizeHandles val="exact"/>
        </dgm:presLayoutVars>
      </dgm:prSet>
      <dgm:spPr/>
    </dgm:pt>
    <dgm:pt modelId="{CF6DFC99-9E3F-4ED9-890C-6087827E772F}" type="pres">
      <dgm:prSet presAssocID="{02F2AE72-1F7F-4CC5-B13F-301308057EFE}" presName="parentText" presStyleLbl="node1" presStyleIdx="0" presStyleCnt="4" custLinFactNeighborX="-1737" custLinFactNeighborY="36068">
        <dgm:presLayoutVars>
          <dgm:chMax val="0"/>
          <dgm:bulletEnabled val="1"/>
        </dgm:presLayoutVars>
      </dgm:prSet>
      <dgm:spPr/>
    </dgm:pt>
    <dgm:pt modelId="{8C9E71C4-6617-4F85-9EAD-E96AA9BDF2D5}" type="pres">
      <dgm:prSet presAssocID="{960B6C08-BEE3-4BB8-943F-7722B0128C4C}" presName="spacer" presStyleCnt="0"/>
      <dgm:spPr/>
    </dgm:pt>
    <dgm:pt modelId="{34B09CD4-1718-494F-A33F-41BB7BDFABE7}" type="pres">
      <dgm:prSet presAssocID="{C4C99F6B-FC62-4EE8-B113-60C8DB9A141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254F52E-7CB2-4950-91D6-E0278530E264}" type="pres">
      <dgm:prSet presAssocID="{4922FB97-8860-4C31-8DB8-9282F8947430}" presName="spacer" presStyleCnt="0"/>
      <dgm:spPr/>
    </dgm:pt>
    <dgm:pt modelId="{9020498E-2645-42D8-AEF7-487D9FB7788E}" type="pres">
      <dgm:prSet presAssocID="{3832C549-255E-42AB-847F-BF938BA4BF8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81885CB-3F87-476D-A2E2-1F1E5C8DD4B6}" type="pres">
      <dgm:prSet presAssocID="{01CEA549-957E-4106-AD38-45A6890E3434}" presName="spacer" presStyleCnt="0"/>
      <dgm:spPr/>
    </dgm:pt>
    <dgm:pt modelId="{EBAFCB85-5FC3-4A27-9565-7FDD13AC2995}" type="pres">
      <dgm:prSet presAssocID="{E9DE58F0-7C23-4CC8-B5E9-48F90DC5822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C15902D-D158-4121-86B3-6422DEA5A756}" type="presOf" srcId="{6DCB6F59-E6A7-4317-9DF9-916C0C443D1D}" destId="{35C627E8-9A28-464C-99F3-FDCB3B4ABB02}" srcOrd="0" destOrd="0" presId="urn:microsoft.com/office/officeart/2005/8/layout/vList2"/>
    <dgm:cxn modelId="{75EE182E-FB30-4757-9B8E-BE8FB51673A8}" type="presOf" srcId="{3832C549-255E-42AB-847F-BF938BA4BF89}" destId="{9020498E-2645-42D8-AEF7-487D9FB7788E}" srcOrd="0" destOrd="0" presId="urn:microsoft.com/office/officeart/2005/8/layout/vList2"/>
    <dgm:cxn modelId="{36421060-AF61-4EC6-8B46-0F1B4E29E3D9}" srcId="{6DCB6F59-E6A7-4317-9DF9-916C0C443D1D}" destId="{C4C99F6B-FC62-4EE8-B113-60C8DB9A1411}" srcOrd="1" destOrd="0" parTransId="{1A068A65-47CB-418D-A1A0-9785E5E368C4}" sibTransId="{4922FB97-8860-4C31-8DB8-9282F8947430}"/>
    <dgm:cxn modelId="{46D61463-CFD6-427D-860F-6B34EFB1AF87}" srcId="{6DCB6F59-E6A7-4317-9DF9-916C0C443D1D}" destId="{E9DE58F0-7C23-4CC8-B5E9-48F90DC58224}" srcOrd="3" destOrd="0" parTransId="{5336A8A9-D83C-4B3F-A96E-8E64B946EA8E}" sibTransId="{77C2A892-DF28-48D4-9E1E-0A0B147E6F7A}"/>
    <dgm:cxn modelId="{9F038853-F82B-4BEE-9BD4-360140E1C6B1}" srcId="{6DCB6F59-E6A7-4317-9DF9-916C0C443D1D}" destId="{02F2AE72-1F7F-4CC5-B13F-301308057EFE}" srcOrd="0" destOrd="0" parTransId="{18C0F432-0C29-41E3-AADA-25727AC5D0B9}" sibTransId="{960B6C08-BEE3-4BB8-943F-7722B0128C4C}"/>
    <dgm:cxn modelId="{174FE597-E631-4D79-B9C9-0C5A992F165B}" srcId="{6DCB6F59-E6A7-4317-9DF9-916C0C443D1D}" destId="{3832C549-255E-42AB-847F-BF938BA4BF89}" srcOrd="2" destOrd="0" parTransId="{D86A837A-E04A-4011-8BCF-CA8D886F748D}" sibTransId="{01CEA549-957E-4106-AD38-45A6890E3434}"/>
    <dgm:cxn modelId="{AD3889B2-4D34-4F5F-96E6-92AE0A069942}" type="presOf" srcId="{02F2AE72-1F7F-4CC5-B13F-301308057EFE}" destId="{CF6DFC99-9E3F-4ED9-890C-6087827E772F}" srcOrd="0" destOrd="0" presId="urn:microsoft.com/office/officeart/2005/8/layout/vList2"/>
    <dgm:cxn modelId="{264077B3-3397-4AD4-8E03-55AE8BFFE336}" type="presOf" srcId="{E9DE58F0-7C23-4CC8-B5E9-48F90DC58224}" destId="{EBAFCB85-5FC3-4A27-9565-7FDD13AC2995}" srcOrd="0" destOrd="0" presId="urn:microsoft.com/office/officeart/2005/8/layout/vList2"/>
    <dgm:cxn modelId="{B37C2ADF-81E4-441B-B9DD-F6E645359622}" type="presOf" srcId="{C4C99F6B-FC62-4EE8-B113-60C8DB9A1411}" destId="{34B09CD4-1718-494F-A33F-41BB7BDFABE7}" srcOrd="0" destOrd="0" presId="urn:microsoft.com/office/officeart/2005/8/layout/vList2"/>
    <dgm:cxn modelId="{B0499BF4-BD58-4738-8843-7009E64E75FA}" type="presParOf" srcId="{35C627E8-9A28-464C-99F3-FDCB3B4ABB02}" destId="{CF6DFC99-9E3F-4ED9-890C-6087827E772F}" srcOrd="0" destOrd="0" presId="urn:microsoft.com/office/officeart/2005/8/layout/vList2"/>
    <dgm:cxn modelId="{A139A533-97EC-4BAA-8C37-7646BA53E4C9}" type="presParOf" srcId="{35C627E8-9A28-464C-99F3-FDCB3B4ABB02}" destId="{8C9E71C4-6617-4F85-9EAD-E96AA9BDF2D5}" srcOrd="1" destOrd="0" presId="urn:microsoft.com/office/officeart/2005/8/layout/vList2"/>
    <dgm:cxn modelId="{45F216DB-3ADB-41B5-A87B-A49D5351D3F1}" type="presParOf" srcId="{35C627E8-9A28-464C-99F3-FDCB3B4ABB02}" destId="{34B09CD4-1718-494F-A33F-41BB7BDFABE7}" srcOrd="2" destOrd="0" presId="urn:microsoft.com/office/officeart/2005/8/layout/vList2"/>
    <dgm:cxn modelId="{EF1FDE86-2256-4DF4-A2C3-1DCCF7FEE6D2}" type="presParOf" srcId="{35C627E8-9A28-464C-99F3-FDCB3B4ABB02}" destId="{F254F52E-7CB2-4950-91D6-E0278530E264}" srcOrd="3" destOrd="0" presId="urn:microsoft.com/office/officeart/2005/8/layout/vList2"/>
    <dgm:cxn modelId="{E44C9E7D-493D-441E-8E9D-5AC25FBAF834}" type="presParOf" srcId="{35C627E8-9A28-464C-99F3-FDCB3B4ABB02}" destId="{9020498E-2645-42D8-AEF7-487D9FB7788E}" srcOrd="4" destOrd="0" presId="urn:microsoft.com/office/officeart/2005/8/layout/vList2"/>
    <dgm:cxn modelId="{E8937F73-5570-4579-88F4-8AF06DEC8792}" type="presParOf" srcId="{35C627E8-9A28-464C-99F3-FDCB3B4ABB02}" destId="{C81885CB-3F87-476D-A2E2-1F1E5C8DD4B6}" srcOrd="5" destOrd="0" presId="urn:microsoft.com/office/officeart/2005/8/layout/vList2"/>
    <dgm:cxn modelId="{853E4631-6B6D-46DA-964C-41AAF191C0F8}" type="presParOf" srcId="{35C627E8-9A28-464C-99F3-FDCB3B4ABB02}" destId="{EBAFCB85-5FC3-4A27-9565-7FDD13AC299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6D711A-66A7-48E1-BCBD-95B71BAEB5B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159480-309E-4688-B028-94D3C5C093C3}">
      <dgm:prSet phldrT="[Text]" custT="1"/>
      <dgm:spPr/>
      <dgm:t>
        <a:bodyPr/>
        <a:lstStyle/>
        <a:p>
          <a:r>
            <a:rPr lang="en-US" sz="1800"/>
            <a:t>Integrated Rulemaking</a:t>
          </a:r>
        </a:p>
      </dgm:t>
    </dgm:pt>
    <dgm:pt modelId="{332D062D-0777-4213-ACF0-F49452F8B839}" type="parTrans" cxnId="{FD2FB8FA-1132-4A08-9679-DFFCCB852DC7}">
      <dgm:prSet/>
      <dgm:spPr/>
      <dgm:t>
        <a:bodyPr/>
        <a:lstStyle/>
        <a:p>
          <a:endParaRPr lang="en-US"/>
        </a:p>
      </dgm:t>
    </dgm:pt>
    <dgm:pt modelId="{96B49FC3-2645-4B59-BFFD-FBA01A862DBC}" type="sibTrans" cxnId="{FD2FB8FA-1132-4A08-9679-DFFCCB852DC7}">
      <dgm:prSet/>
      <dgm:spPr/>
      <dgm:t>
        <a:bodyPr/>
        <a:lstStyle/>
        <a:p>
          <a:endParaRPr lang="en-US"/>
        </a:p>
      </dgm:t>
    </dgm:pt>
    <dgm:pt modelId="{6A4C0969-9668-4138-BE6E-60D44776F6C9}">
      <dgm:prSet phldrT="[Text]" custT="1"/>
      <dgm:spPr/>
      <dgm:t>
        <a:bodyPr/>
        <a:lstStyle/>
        <a:p>
          <a:r>
            <a:rPr lang="en-US" sz="1800"/>
            <a:t>Depleted Uranium</a:t>
          </a:r>
        </a:p>
      </dgm:t>
    </dgm:pt>
    <dgm:pt modelId="{7BA39EA6-691D-43E7-8199-B80026D3718B}" type="parTrans" cxnId="{EBC29CF0-E07B-424F-AC15-466FFBF17AF6}">
      <dgm:prSet/>
      <dgm:spPr/>
      <dgm:t>
        <a:bodyPr/>
        <a:lstStyle/>
        <a:p>
          <a:endParaRPr lang="en-US"/>
        </a:p>
      </dgm:t>
    </dgm:pt>
    <dgm:pt modelId="{D19F14EF-9658-4D58-81D0-EBFBFBB71E27}" type="sibTrans" cxnId="{EBC29CF0-E07B-424F-AC15-466FFBF17AF6}">
      <dgm:prSet/>
      <dgm:spPr/>
      <dgm:t>
        <a:bodyPr/>
        <a:lstStyle/>
        <a:p>
          <a:endParaRPr lang="en-US"/>
        </a:p>
      </dgm:t>
    </dgm:pt>
    <dgm:pt modelId="{5F9BDF7E-5E92-4B32-9A11-633302BF42CF}">
      <dgm:prSet phldrT="[Text]" custT="1"/>
      <dgm:spPr/>
      <dgm:t>
        <a:bodyPr/>
        <a:lstStyle/>
        <a:p>
          <a:r>
            <a:rPr lang="en-US" sz="1800"/>
            <a:t>GTCC Waste</a:t>
          </a:r>
        </a:p>
      </dgm:t>
    </dgm:pt>
    <dgm:pt modelId="{7B848214-9C2D-4F44-A153-BEEC294B4A08}" type="parTrans" cxnId="{5B35D189-D009-4091-B338-136642CBB5E6}">
      <dgm:prSet/>
      <dgm:spPr/>
      <dgm:t>
        <a:bodyPr/>
        <a:lstStyle/>
        <a:p>
          <a:endParaRPr lang="en-US"/>
        </a:p>
      </dgm:t>
    </dgm:pt>
    <dgm:pt modelId="{52AF7B11-AAA9-4661-854E-738E96C913A2}" type="sibTrans" cxnId="{5B35D189-D009-4091-B338-136642CBB5E6}">
      <dgm:prSet/>
      <dgm:spPr/>
      <dgm:t>
        <a:bodyPr/>
        <a:lstStyle/>
        <a:p>
          <a:endParaRPr lang="en-US"/>
        </a:p>
      </dgm:t>
    </dgm:pt>
    <dgm:pt modelId="{46AD594E-FE76-440F-86EF-AB7EF80BC654}">
      <dgm:prSet phldrT="[Text]" custT="1"/>
      <dgm:spPr/>
      <dgm:t>
        <a:bodyPr/>
        <a:lstStyle/>
        <a:p>
          <a:r>
            <a:rPr lang="en-US" sz="1800"/>
            <a:t>Site-Specific Analyses</a:t>
          </a:r>
        </a:p>
      </dgm:t>
    </dgm:pt>
    <dgm:pt modelId="{D491A2AD-544A-4B91-BD00-912B276D4904}" type="parTrans" cxnId="{FA9BC089-362C-4CA8-979D-22660D0F584E}">
      <dgm:prSet/>
      <dgm:spPr/>
      <dgm:t>
        <a:bodyPr/>
        <a:lstStyle/>
        <a:p>
          <a:endParaRPr lang="en-US"/>
        </a:p>
      </dgm:t>
    </dgm:pt>
    <dgm:pt modelId="{594FB42C-037A-40C6-8872-29B60EFC2F87}" type="sibTrans" cxnId="{FA9BC089-362C-4CA8-979D-22660D0F584E}">
      <dgm:prSet/>
      <dgm:spPr/>
      <dgm:t>
        <a:bodyPr/>
        <a:lstStyle/>
        <a:p>
          <a:endParaRPr lang="en-US"/>
        </a:p>
      </dgm:t>
    </dgm:pt>
    <dgm:pt modelId="{63256D93-E53D-4F21-B16B-DF3D8372D372}">
      <dgm:prSet phldrT="[Text]" custT="1"/>
      <dgm:spPr/>
      <dgm:t>
        <a:bodyPr/>
        <a:lstStyle/>
        <a:p>
          <a:r>
            <a:rPr lang="en-US" sz="1800"/>
            <a:t>TRU Waste</a:t>
          </a:r>
        </a:p>
      </dgm:t>
    </dgm:pt>
    <dgm:pt modelId="{52BFD992-BCD6-4E92-93A1-320A469EAB2F}" type="parTrans" cxnId="{1A61600E-F96E-476C-9377-70DB32B9F2E2}">
      <dgm:prSet/>
      <dgm:spPr/>
      <dgm:t>
        <a:bodyPr/>
        <a:lstStyle/>
        <a:p>
          <a:endParaRPr lang="en-US"/>
        </a:p>
      </dgm:t>
    </dgm:pt>
    <dgm:pt modelId="{D37CCD20-1B36-4900-97EA-F23631A94B95}" type="sibTrans" cxnId="{1A61600E-F96E-476C-9377-70DB32B9F2E2}">
      <dgm:prSet/>
      <dgm:spPr/>
      <dgm:t>
        <a:bodyPr/>
        <a:lstStyle/>
        <a:p>
          <a:endParaRPr lang="en-US"/>
        </a:p>
      </dgm:t>
    </dgm:pt>
    <dgm:pt modelId="{0E4F8B12-A40B-47CB-9771-2343BDD6E103}" type="pres">
      <dgm:prSet presAssocID="{216D711A-66A7-48E1-BCBD-95B71BAEB5B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2DD9053-4B1D-4133-AFC8-69D2B286F7B6}" type="pres">
      <dgm:prSet presAssocID="{89159480-309E-4688-B028-94D3C5C093C3}" presName="centerShape" presStyleLbl="node0" presStyleIdx="0" presStyleCnt="1" custScaleX="136098" custScaleY="100232"/>
      <dgm:spPr/>
    </dgm:pt>
    <dgm:pt modelId="{D39F9F59-A0EB-4CC3-BB76-0128E1CCC25E}" type="pres">
      <dgm:prSet presAssocID="{7BA39EA6-691D-43E7-8199-B80026D3718B}" presName="parTrans" presStyleLbl="bgSibTrans2D1" presStyleIdx="0" presStyleCnt="4"/>
      <dgm:spPr/>
    </dgm:pt>
    <dgm:pt modelId="{21DB621B-C280-40FA-BA82-C3DC47505715}" type="pres">
      <dgm:prSet presAssocID="{6A4C0969-9668-4138-BE6E-60D44776F6C9}" presName="node" presStyleLbl="node1" presStyleIdx="0" presStyleCnt="4">
        <dgm:presLayoutVars>
          <dgm:bulletEnabled val="1"/>
        </dgm:presLayoutVars>
      </dgm:prSet>
      <dgm:spPr/>
    </dgm:pt>
    <dgm:pt modelId="{A9A35AB8-5316-485E-9F29-D701EA3D96C4}" type="pres">
      <dgm:prSet presAssocID="{7B848214-9C2D-4F44-A153-BEEC294B4A08}" presName="parTrans" presStyleLbl="bgSibTrans2D1" presStyleIdx="1" presStyleCnt="4"/>
      <dgm:spPr/>
    </dgm:pt>
    <dgm:pt modelId="{009D0C48-24D3-4CCA-9BBD-5418BABDAC7B}" type="pres">
      <dgm:prSet presAssocID="{5F9BDF7E-5E92-4B32-9A11-633302BF42CF}" presName="node" presStyleLbl="node1" presStyleIdx="1" presStyleCnt="4">
        <dgm:presLayoutVars>
          <dgm:bulletEnabled val="1"/>
        </dgm:presLayoutVars>
      </dgm:prSet>
      <dgm:spPr/>
    </dgm:pt>
    <dgm:pt modelId="{D2B6A463-55D8-43B0-9839-E6B66208E822}" type="pres">
      <dgm:prSet presAssocID="{52BFD992-BCD6-4E92-93A1-320A469EAB2F}" presName="parTrans" presStyleLbl="bgSibTrans2D1" presStyleIdx="2" presStyleCnt="4"/>
      <dgm:spPr/>
    </dgm:pt>
    <dgm:pt modelId="{0D615680-617D-415C-BCC6-CE60027E7590}" type="pres">
      <dgm:prSet presAssocID="{63256D93-E53D-4F21-B16B-DF3D8372D372}" presName="node" presStyleLbl="node1" presStyleIdx="2" presStyleCnt="4">
        <dgm:presLayoutVars>
          <dgm:bulletEnabled val="1"/>
        </dgm:presLayoutVars>
      </dgm:prSet>
      <dgm:spPr/>
    </dgm:pt>
    <dgm:pt modelId="{0814791D-E459-46ED-95A2-636513689514}" type="pres">
      <dgm:prSet presAssocID="{D491A2AD-544A-4B91-BD00-912B276D4904}" presName="parTrans" presStyleLbl="bgSibTrans2D1" presStyleIdx="3" presStyleCnt="4"/>
      <dgm:spPr/>
    </dgm:pt>
    <dgm:pt modelId="{AA7C81E0-572C-457E-B487-15D0717C70EE}" type="pres">
      <dgm:prSet presAssocID="{46AD594E-FE76-440F-86EF-AB7EF80BC654}" presName="node" presStyleLbl="node1" presStyleIdx="3" presStyleCnt="4">
        <dgm:presLayoutVars>
          <dgm:bulletEnabled val="1"/>
        </dgm:presLayoutVars>
      </dgm:prSet>
      <dgm:spPr/>
    </dgm:pt>
  </dgm:ptLst>
  <dgm:cxnLst>
    <dgm:cxn modelId="{7F13480A-DBFE-4520-BD70-889410FE6238}" type="presOf" srcId="{6A4C0969-9668-4138-BE6E-60D44776F6C9}" destId="{21DB621B-C280-40FA-BA82-C3DC47505715}" srcOrd="0" destOrd="0" presId="urn:microsoft.com/office/officeart/2005/8/layout/radial4"/>
    <dgm:cxn modelId="{1A61600E-F96E-476C-9377-70DB32B9F2E2}" srcId="{89159480-309E-4688-B028-94D3C5C093C3}" destId="{63256D93-E53D-4F21-B16B-DF3D8372D372}" srcOrd="2" destOrd="0" parTransId="{52BFD992-BCD6-4E92-93A1-320A469EAB2F}" sibTransId="{D37CCD20-1B36-4900-97EA-F23631A94B95}"/>
    <dgm:cxn modelId="{6F5A082A-E6AC-4B59-BF01-60E7069F134F}" type="presOf" srcId="{7BA39EA6-691D-43E7-8199-B80026D3718B}" destId="{D39F9F59-A0EB-4CC3-BB76-0128E1CCC25E}" srcOrd="0" destOrd="0" presId="urn:microsoft.com/office/officeart/2005/8/layout/radial4"/>
    <dgm:cxn modelId="{1DE4C534-F2B7-4AD0-8EC7-B688F948EDC9}" type="presOf" srcId="{D491A2AD-544A-4B91-BD00-912B276D4904}" destId="{0814791D-E459-46ED-95A2-636513689514}" srcOrd="0" destOrd="0" presId="urn:microsoft.com/office/officeart/2005/8/layout/radial4"/>
    <dgm:cxn modelId="{AE282268-4E60-4717-BCA6-3815D70C4C7D}" type="presOf" srcId="{52BFD992-BCD6-4E92-93A1-320A469EAB2F}" destId="{D2B6A463-55D8-43B0-9839-E6B66208E822}" srcOrd="0" destOrd="0" presId="urn:microsoft.com/office/officeart/2005/8/layout/radial4"/>
    <dgm:cxn modelId="{EF02966D-3954-4F0C-867B-98B17C5F6DDF}" type="presOf" srcId="{216D711A-66A7-48E1-BCBD-95B71BAEB5B2}" destId="{0E4F8B12-A40B-47CB-9771-2343BDD6E103}" srcOrd="0" destOrd="0" presId="urn:microsoft.com/office/officeart/2005/8/layout/radial4"/>
    <dgm:cxn modelId="{F3ABF956-D854-4EBC-9782-DC909670623E}" type="presOf" srcId="{63256D93-E53D-4F21-B16B-DF3D8372D372}" destId="{0D615680-617D-415C-BCC6-CE60027E7590}" srcOrd="0" destOrd="0" presId="urn:microsoft.com/office/officeart/2005/8/layout/radial4"/>
    <dgm:cxn modelId="{D29DEA84-F753-494E-8C64-7CD0BD8D2244}" type="presOf" srcId="{89159480-309E-4688-B028-94D3C5C093C3}" destId="{42DD9053-4B1D-4133-AFC8-69D2B286F7B6}" srcOrd="0" destOrd="0" presId="urn:microsoft.com/office/officeart/2005/8/layout/radial4"/>
    <dgm:cxn modelId="{FA9BC089-362C-4CA8-979D-22660D0F584E}" srcId="{89159480-309E-4688-B028-94D3C5C093C3}" destId="{46AD594E-FE76-440F-86EF-AB7EF80BC654}" srcOrd="3" destOrd="0" parTransId="{D491A2AD-544A-4B91-BD00-912B276D4904}" sibTransId="{594FB42C-037A-40C6-8872-29B60EFC2F87}"/>
    <dgm:cxn modelId="{5B35D189-D009-4091-B338-136642CBB5E6}" srcId="{89159480-309E-4688-B028-94D3C5C093C3}" destId="{5F9BDF7E-5E92-4B32-9A11-633302BF42CF}" srcOrd="1" destOrd="0" parTransId="{7B848214-9C2D-4F44-A153-BEEC294B4A08}" sibTransId="{52AF7B11-AAA9-4661-854E-738E96C913A2}"/>
    <dgm:cxn modelId="{DE0699AB-9AF8-45B6-8306-8D49FF908542}" type="presOf" srcId="{46AD594E-FE76-440F-86EF-AB7EF80BC654}" destId="{AA7C81E0-572C-457E-B487-15D0717C70EE}" srcOrd="0" destOrd="0" presId="urn:microsoft.com/office/officeart/2005/8/layout/radial4"/>
    <dgm:cxn modelId="{D9AAEDB0-0191-412D-80F0-9FDE0688FEE9}" type="presOf" srcId="{7B848214-9C2D-4F44-A153-BEEC294B4A08}" destId="{A9A35AB8-5316-485E-9F29-D701EA3D96C4}" srcOrd="0" destOrd="0" presId="urn:microsoft.com/office/officeart/2005/8/layout/radial4"/>
    <dgm:cxn modelId="{1D2DC5D5-A2B6-4621-85A0-F800D367CAE3}" type="presOf" srcId="{5F9BDF7E-5E92-4B32-9A11-633302BF42CF}" destId="{009D0C48-24D3-4CCA-9BBD-5418BABDAC7B}" srcOrd="0" destOrd="0" presId="urn:microsoft.com/office/officeart/2005/8/layout/radial4"/>
    <dgm:cxn modelId="{EBC29CF0-E07B-424F-AC15-466FFBF17AF6}" srcId="{89159480-309E-4688-B028-94D3C5C093C3}" destId="{6A4C0969-9668-4138-BE6E-60D44776F6C9}" srcOrd="0" destOrd="0" parTransId="{7BA39EA6-691D-43E7-8199-B80026D3718B}" sibTransId="{D19F14EF-9658-4D58-81D0-EBFBFBB71E27}"/>
    <dgm:cxn modelId="{FD2FB8FA-1132-4A08-9679-DFFCCB852DC7}" srcId="{216D711A-66A7-48E1-BCBD-95B71BAEB5B2}" destId="{89159480-309E-4688-B028-94D3C5C093C3}" srcOrd="0" destOrd="0" parTransId="{332D062D-0777-4213-ACF0-F49452F8B839}" sibTransId="{96B49FC3-2645-4B59-BFFD-FBA01A862DBC}"/>
    <dgm:cxn modelId="{3100C690-AB4C-4CFB-8E3F-6F7C417935B3}" type="presParOf" srcId="{0E4F8B12-A40B-47CB-9771-2343BDD6E103}" destId="{42DD9053-4B1D-4133-AFC8-69D2B286F7B6}" srcOrd="0" destOrd="0" presId="urn:microsoft.com/office/officeart/2005/8/layout/radial4"/>
    <dgm:cxn modelId="{EEC7CF51-C7F4-4A53-9540-E5DE5FD0E75D}" type="presParOf" srcId="{0E4F8B12-A40B-47CB-9771-2343BDD6E103}" destId="{D39F9F59-A0EB-4CC3-BB76-0128E1CCC25E}" srcOrd="1" destOrd="0" presId="urn:microsoft.com/office/officeart/2005/8/layout/radial4"/>
    <dgm:cxn modelId="{2A27AB8B-60A4-4336-9A1B-3F5E061D7600}" type="presParOf" srcId="{0E4F8B12-A40B-47CB-9771-2343BDD6E103}" destId="{21DB621B-C280-40FA-BA82-C3DC47505715}" srcOrd="2" destOrd="0" presId="urn:microsoft.com/office/officeart/2005/8/layout/radial4"/>
    <dgm:cxn modelId="{203FA7F7-9585-4AEF-9E31-F138A0608294}" type="presParOf" srcId="{0E4F8B12-A40B-47CB-9771-2343BDD6E103}" destId="{A9A35AB8-5316-485E-9F29-D701EA3D96C4}" srcOrd="3" destOrd="0" presId="urn:microsoft.com/office/officeart/2005/8/layout/radial4"/>
    <dgm:cxn modelId="{9C6CC053-BE42-48BD-85A0-A025911B6B83}" type="presParOf" srcId="{0E4F8B12-A40B-47CB-9771-2343BDD6E103}" destId="{009D0C48-24D3-4CCA-9BBD-5418BABDAC7B}" srcOrd="4" destOrd="0" presId="urn:microsoft.com/office/officeart/2005/8/layout/radial4"/>
    <dgm:cxn modelId="{AB8254F3-5BE0-4272-94FC-26F87003A510}" type="presParOf" srcId="{0E4F8B12-A40B-47CB-9771-2343BDD6E103}" destId="{D2B6A463-55D8-43B0-9839-E6B66208E822}" srcOrd="5" destOrd="0" presId="urn:microsoft.com/office/officeart/2005/8/layout/radial4"/>
    <dgm:cxn modelId="{D65F0FD8-F773-46F5-84A1-42EE3FEAC76E}" type="presParOf" srcId="{0E4F8B12-A40B-47CB-9771-2343BDD6E103}" destId="{0D615680-617D-415C-BCC6-CE60027E7590}" srcOrd="6" destOrd="0" presId="urn:microsoft.com/office/officeart/2005/8/layout/radial4"/>
    <dgm:cxn modelId="{AA681A21-90AF-4463-9F16-A3E54FC43399}" type="presParOf" srcId="{0E4F8B12-A40B-47CB-9771-2343BDD6E103}" destId="{0814791D-E459-46ED-95A2-636513689514}" srcOrd="7" destOrd="0" presId="urn:microsoft.com/office/officeart/2005/8/layout/radial4"/>
    <dgm:cxn modelId="{A316D4BC-FB2B-4C9B-A404-CA392074323F}" type="presParOf" srcId="{0E4F8B12-A40B-47CB-9771-2343BDD6E103}" destId="{AA7C81E0-572C-457E-B487-15D0717C70EE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031CC-C9F0-4D12-A94B-36F9D3EB8878}">
      <dsp:nvSpPr>
        <dsp:cNvPr id="0" name=""/>
        <dsp:cNvSpPr/>
      </dsp:nvSpPr>
      <dsp:spPr>
        <a:xfrm>
          <a:off x="0" y="531"/>
          <a:ext cx="76753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F7573B-D7D6-4FCE-97EA-B4B07EB5F762}">
      <dsp:nvSpPr>
        <dsp:cNvPr id="0" name=""/>
        <dsp:cNvSpPr/>
      </dsp:nvSpPr>
      <dsp:spPr>
        <a:xfrm>
          <a:off x="0" y="531"/>
          <a:ext cx="767535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ill Sans MT (Headings)"/>
            </a:rPr>
            <a:t>Rulemakings Update</a:t>
          </a:r>
        </a:p>
      </dsp:txBody>
      <dsp:txXfrm>
        <a:off x="0" y="531"/>
        <a:ext cx="7675350" cy="621467"/>
      </dsp:txXfrm>
    </dsp:sp>
    <dsp:sp modelId="{1A5D1994-257B-4C56-AC28-EE5086F5E50C}">
      <dsp:nvSpPr>
        <dsp:cNvPr id="0" name=""/>
        <dsp:cNvSpPr/>
      </dsp:nvSpPr>
      <dsp:spPr>
        <a:xfrm>
          <a:off x="0" y="621999"/>
          <a:ext cx="76753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212032-5DC0-4ECF-BFD1-59A01A14E819}">
      <dsp:nvSpPr>
        <dsp:cNvPr id="0" name=""/>
        <dsp:cNvSpPr/>
      </dsp:nvSpPr>
      <dsp:spPr>
        <a:xfrm>
          <a:off x="0" y="621999"/>
          <a:ext cx="767535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>
              <a:latin typeface="Gill Sans MT (Headings)"/>
            </a:rPr>
            <a:t>Low-Level </a:t>
          </a:r>
          <a:r>
            <a:rPr lang="en-US" sz="2800" b="0" i="0" kern="1200" baseline="0" dirty="0">
              <a:latin typeface="Gill Sans MT (Headings)"/>
            </a:rPr>
            <a:t>Waste (LLW) Programmatic Assessment </a:t>
          </a:r>
          <a:endParaRPr lang="en-US" sz="2800" kern="1200" dirty="0">
            <a:latin typeface="Gill Sans MT (Headings)"/>
          </a:endParaRPr>
        </a:p>
      </dsp:txBody>
      <dsp:txXfrm>
        <a:off x="0" y="621999"/>
        <a:ext cx="7675350" cy="621467"/>
      </dsp:txXfrm>
    </dsp:sp>
    <dsp:sp modelId="{3722D7BC-A5F3-4C4D-A583-9117740D3B2D}">
      <dsp:nvSpPr>
        <dsp:cNvPr id="0" name=""/>
        <dsp:cNvSpPr/>
      </dsp:nvSpPr>
      <dsp:spPr>
        <a:xfrm>
          <a:off x="0" y="1243467"/>
          <a:ext cx="76753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D3C12D-D6CE-4842-9762-2AC32FB5E5FA}">
      <dsp:nvSpPr>
        <dsp:cNvPr id="0" name=""/>
        <dsp:cNvSpPr/>
      </dsp:nvSpPr>
      <dsp:spPr>
        <a:xfrm>
          <a:off x="0" y="1243467"/>
          <a:ext cx="767535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latin typeface="Gill Sans MT (Headings)"/>
            </a:rPr>
            <a:t>Agreement State Collaboration</a:t>
          </a:r>
          <a:endParaRPr lang="en-US" sz="2800" kern="1200" dirty="0">
            <a:latin typeface="Gill Sans MT (Headings)"/>
          </a:endParaRPr>
        </a:p>
      </dsp:txBody>
      <dsp:txXfrm>
        <a:off x="0" y="1243467"/>
        <a:ext cx="7675350" cy="621467"/>
      </dsp:txXfrm>
    </dsp:sp>
    <dsp:sp modelId="{DF435089-3790-457C-A153-F1DA215C944B}">
      <dsp:nvSpPr>
        <dsp:cNvPr id="0" name=""/>
        <dsp:cNvSpPr/>
      </dsp:nvSpPr>
      <dsp:spPr>
        <a:xfrm>
          <a:off x="0" y="1864935"/>
          <a:ext cx="76753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76D3A75-E28D-47AE-9A45-E83C9670EF6B}">
      <dsp:nvSpPr>
        <dsp:cNvPr id="0" name=""/>
        <dsp:cNvSpPr/>
      </dsp:nvSpPr>
      <dsp:spPr>
        <a:xfrm>
          <a:off x="0" y="1864935"/>
          <a:ext cx="767535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ill Sans MT (Headings)"/>
            </a:rPr>
            <a:t>Radium Sites​</a:t>
          </a:r>
        </a:p>
      </dsp:txBody>
      <dsp:txXfrm>
        <a:off x="0" y="1864935"/>
        <a:ext cx="7675350" cy="621467"/>
      </dsp:txXfrm>
    </dsp:sp>
    <dsp:sp modelId="{E41E4193-2AFF-4231-9A12-B2827FF8A43D}">
      <dsp:nvSpPr>
        <dsp:cNvPr id="0" name=""/>
        <dsp:cNvSpPr/>
      </dsp:nvSpPr>
      <dsp:spPr>
        <a:xfrm>
          <a:off x="0" y="2486402"/>
          <a:ext cx="76753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8A0246-3E8D-4439-8A72-6FA1043FD68C}">
      <dsp:nvSpPr>
        <dsp:cNvPr id="0" name=""/>
        <dsp:cNvSpPr/>
      </dsp:nvSpPr>
      <dsp:spPr>
        <a:xfrm>
          <a:off x="0" y="2486402"/>
          <a:ext cx="767535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ill Sans MT (Headings)"/>
            </a:rPr>
            <a:t>ADVANCE Act</a:t>
          </a:r>
        </a:p>
      </dsp:txBody>
      <dsp:txXfrm>
        <a:off x="0" y="2486402"/>
        <a:ext cx="7675350" cy="621467"/>
      </dsp:txXfrm>
    </dsp:sp>
    <dsp:sp modelId="{01059C53-1937-4D90-BA03-7EF09F45AD30}">
      <dsp:nvSpPr>
        <dsp:cNvPr id="0" name=""/>
        <dsp:cNvSpPr/>
      </dsp:nvSpPr>
      <dsp:spPr>
        <a:xfrm>
          <a:off x="0" y="3107870"/>
          <a:ext cx="76753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C4FC9F-C2A3-4FEB-9AFF-140137835E0A}">
      <dsp:nvSpPr>
        <dsp:cNvPr id="0" name=""/>
        <dsp:cNvSpPr/>
      </dsp:nvSpPr>
      <dsp:spPr>
        <a:xfrm>
          <a:off x="0" y="3107870"/>
          <a:ext cx="767535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ill Sans MT (Headings)"/>
            </a:rPr>
            <a:t>Proactive Research</a:t>
          </a:r>
        </a:p>
      </dsp:txBody>
      <dsp:txXfrm>
        <a:off x="0" y="3107870"/>
        <a:ext cx="7675350" cy="621467"/>
      </dsp:txXfrm>
    </dsp:sp>
    <dsp:sp modelId="{FE9CB46D-EDA9-4A0A-9FF0-36ED8A18CAD5}">
      <dsp:nvSpPr>
        <dsp:cNvPr id="0" name=""/>
        <dsp:cNvSpPr/>
      </dsp:nvSpPr>
      <dsp:spPr>
        <a:xfrm>
          <a:off x="0" y="3729338"/>
          <a:ext cx="76753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6FBDB6-ABB3-4244-91C2-A0588F91C34A}">
      <dsp:nvSpPr>
        <dsp:cNvPr id="0" name=""/>
        <dsp:cNvSpPr/>
      </dsp:nvSpPr>
      <dsp:spPr>
        <a:xfrm>
          <a:off x="0" y="3729338"/>
          <a:ext cx="767535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ill Sans MT (Headings)"/>
            </a:rPr>
            <a:t>Abandoned Uranium Mine Remediation</a:t>
          </a:r>
        </a:p>
      </dsp:txBody>
      <dsp:txXfrm>
        <a:off x="0" y="3729338"/>
        <a:ext cx="7675350" cy="621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7D568-5900-45AF-A2FB-73DE9A3D6916}">
      <dsp:nvSpPr>
        <dsp:cNvPr id="0" name=""/>
        <dsp:cNvSpPr/>
      </dsp:nvSpPr>
      <dsp:spPr>
        <a:xfrm>
          <a:off x="0" y="159051"/>
          <a:ext cx="8651446" cy="12599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0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FFFF00"/>
              </a:solidFill>
              <a:latin typeface="Gill Sans MT" panose="020B0502020104020203" pitchFamily="34" charset="0"/>
            </a:rPr>
            <a:t>Completed</a:t>
          </a:r>
        </a:p>
      </dsp:txBody>
      <dsp:txXfrm>
        <a:off x="0" y="474046"/>
        <a:ext cx="8336451" cy="629990"/>
      </dsp:txXfrm>
    </dsp:sp>
    <dsp:sp modelId="{894AEAF7-2C2B-4114-A866-2E1DAAC285EC}">
      <dsp:nvSpPr>
        <dsp:cNvPr id="0" name=""/>
        <dsp:cNvSpPr/>
      </dsp:nvSpPr>
      <dsp:spPr>
        <a:xfrm>
          <a:off x="0" y="1025158"/>
          <a:ext cx="2664645" cy="43877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Gill Sans MT" panose="020B0502020104020203" pitchFamily="34" charset="0"/>
            </a:rPr>
            <a:t>#3. Updated Concentration  Averaging and Encapsulation Branch Technical Position 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</a:rPr>
            <a:t>(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https://www.nrc.gov/waste/llw-disposal/llw-pa/llw-btp.html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</a:rPr>
            <a:t>)​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Gill Sans MT" panose="020B0502020104020203" pitchFamily="34" charset="0"/>
            </a:rPr>
            <a:t>#5. Finalized guidance on Alternative Disposal Requests (ADRs)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</a:rPr>
            <a:t>-(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https://www.nrc.gov/waste/llw-disposal/very-llw.html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</a:rPr>
            <a:t>)​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Gill Sans MT" panose="020B0502020104020203" pitchFamily="34" charset="0"/>
            </a:rPr>
            <a:t>#6.  Published NUREG/BR-0204, Rev 3, Waste Manifest instructions 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https://www.nrc.gov/waste/llw-disposal/llw-pa/llw-uwm.html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</a:rPr>
            <a:t>​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Gill Sans MT" panose="020B0502020104020203" pitchFamily="34" charset="0"/>
            </a:rPr>
            <a:t>#7. Performed Very LLW Scoping  Study​                     </a:t>
          </a:r>
          <a:r>
            <a:rPr lang="en-US" sz="1200" b="0" kern="120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SECY-21-0057</a:t>
          </a:r>
          <a:endParaRPr lang="en-US" sz="1200" b="0" kern="1200" dirty="0">
            <a:solidFill>
              <a:schemeClr val="bg1"/>
            </a:solidFill>
            <a:latin typeface="Gill Sans MT" panose="020B0502020104020203" pitchFamily="34" charset="0"/>
          </a:endParaRPr>
        </a:p>
      </dsp:txBody>
      <dsp:txXfrm>
        <a:off x="0" y="1025158"/>
        <a:ext cx="2664645" cy="4387720"/>
      </dsp:txXfrm>
    </dsp:sp>
    <dsp:sp modelId="{C0D7DA6B-E088-4334-8B17-E22725B244A8}">
      <dsp:nvSpPr>
        <dsp:cNvPr id="0" name=""/>
        <dsp:cNvSpPr/>
      </dsp:nvSpPr>
      <dsp:spPr>
        <a:xfrm>
          <a:off x="2689734" y="941213"/>
          <a:ext cx="5986801" cy="12599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0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1" kern="1200" dirty="0">
              <a:solidFill>
                <a:srgbClr val="FF0000"/>
              </a:solidFill>
              <a:latin typeface="Gill Sans MT" panose="020B0502020104020203" pitchFamily="34" charset="0"/>
            </a:rPr>
            <a:t>Ongoing High Priority Tasks</a:t>
          </a:r>
          <a:endParaRPr lang="en-US" sz="2400" kern="1200" dirty="0">
            <a:solidFill>
              <a:srgbClr val="FF0000"/>
            </a:solidFill>
            <a:latin typeface="Gill Sans MT" panose="020B0502020104020203" pitchFamily="34" charset="0"/>
          </a:endParaRPr>
        </a:p>
      </dsp:txBody>
      <dsp:txXfrm>
        <a:off x="2689734" y="1256208"/>
        <a:ext cx="5671806" cy="629990"/>
      </dsp:txXfrm>
    </dsp:sp>
    <dsp:sp modelId="{D556CFCF-70D2-43F2-A945-820D45441AA9}">
      <dsp:nvSpPr>
        <dsp:cNvPr id="0" name=""/>
        <dsp:cNvSpPr/>
      </dsp:nvSpPr>
      <dsp:spPr>
        <a:xfrm>
          <a:off x="2689734" y="1933289"/>
          <a:ext cx="2664645" cy="346172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Gill Sans MT" panose="020B0502020104020203" pitchFamily="34" charset="0"/>
            </a:rPr>
            <a:t>#</a:t>
          </a:r>
          <a:r>
            <a:rPr lang="en-US" sz="1800" b="0" kern="1200" dirty="0">
              <a:solidFill>
                <a:schemeClr val="bg1"/>
              </a:solidFill>
              <a:latin typeface="Gill Sans MT" panose="020B0502020104020203" pitchFamily="34" charset="0"/>
            </a:rPr>
            <a:t>1. and #4. Complete Integrated Low-Level Radioactive Waste Disposal (LLRWD) Rulemaking – </a:t>
          </a:r>
          <a:r>
            <a:rPr lang="en-US" sz="1800" b="0" kern="1200" dirty="0">
              <a:solidFill>
                <a:schemeClr val="bg1"/>
              </a:solidFill>
              <a:latin typeface="Gill Sans MT" panose="020B0502020104020203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SRM SECY-20-0098</a:t>
          </a:r>
          <a:r>
            <a:rPr lang="en-US" sz="1800" b="0" kern="1200" dirty="0">
              <a:solidFill>
                <a:schemeClr val="bg1"/>
              </a:solidFill>
              <a:latin typeface="Gill Sans MT" panose="020B0502020104020203" pitchFamily="34" charset="0"/>
            </a:rPr>
            <a:t>​</a:t>
          </a:r>
        </a:p>
      </dsp:txBody>
      <dsp:txXfrm>
        <a:off x="2689734" y="1933289"/>
        <a:ext cx="2664645" cy="3461725"/>
      </dsp:txXfrm>
    </dsp:sp>
    <dsp:sp modelId="{99B62663-7C43-447A-B8FB-91A222AB385A}">
      <dsp:nvSpPr>
        <dsp:cNvPr id="0" name=""/>
        <dsp:cNvSpPr/>
      </dsp:nvSpPr>
      <dsp:spPr>
        <a:xfrm>
          <a:off x="5379469" y="2137720"/>
          <a:ext cx="3322155" cy="12599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002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1" kern="12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rPr>
            <a:t>Future Tasks</a:t>
          </a:r>
          <a:endParaRPr lang="en-US" sz="2400" kern="1200" dirty="0">
            <a:solidFill>
              <a:schemeClr val="accent1">
                <a:lumMod val="50000"/>
              </a:schemeClr>
            </a:solidFill>
            <a:latin typeface="Gill Sans MT" panose="020B0502020104020203" pitchFamily="34" charset="0"/>
          </a:endParaRPr>
        </a:p>
      </dsp:txBody>
      <dsp:txXfrm>
        <a:off x="5379469" y="2452715"/>
        <a:ext cx="3007160" cy="629990"/>
      </dsp:txXfrm>
    </dsp:sp>
    <dsp:sp modelId="{55351508-6558-45F5-A429-49C8D9EC0784}">
      <dsp:nvSpPr>
        <dsp:cNvPr id="0" name=""/>
        <dsp:cNvSpPr/>
      </dsp:nvSpPr>
      <dsp:spPr>
        <a:xfrm>
          <a:off x="5386729" y="3021214"/>
          <a:ext cx="2664645" cy="23916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Gill Sans MT" panose="020B0502020104020203" pitchFamily="34" charset="0"/>
            </a:rPr>
            <a:t>#2. Update to the Waste Classification Tables​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Gill Sans MT" panose="020B0502020104020203" pitchFamily="34" charset="0"/>
            </a:rPr>
            <a:t>#8. Update and consolidate LLW guidance into one NUREG​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Gill Sans MT" panose="020B0502020104020203" pitchFamily="34" charset="0"/>
            </a:rPr>
            <a:t>#9. Examine the need to define when radioactive material becomes LLW​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Gill Sans MT" panose="020B0502020104020203" pitchFamily="34" charset="0"/>
            </a:rPr>
            <a:t>#10. Develop and implement the national waste tracking system​</a:t>
          </a:r>
        </a:p>
      </dsp:txBody>
      <dsp:txXfrm>
        <a:off x="5386729" y="3021214"/>
        <a:ext cx="2664645" cy="2391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DFC99-9E3F-4ED9-890C-6087827E772F}">
      <dsp:nvSpPr>
        <dsp:cNvPr id="0" name=""/>
        <dsp:cNvSpPr/>
      </dsp:nvSpPr>
      <dsp:spPr>
        <a:xfrm>
          <a:off x="0" y="54273"/>
          <a:ext cx="352524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</a:rPr>
            <a:t>Risk Inform Guidance</a:t>
          </a:r>
        </a:p>
      </dsp:txBody>
      <dsp:txXfrm>
        <a:off x="23417" y="77690"/>
        <a:ext cx="3478411" cy="432866"/>
      </dsp:txXfrm>
    </dsp:sp>
    <dsp:sp modelId="{34B09CD4-1718-494F-A33F-41BB7BDFABE7}">
      <dsp:nvSpPr>
        <dsp:cNvPr id="0" name=""/>
        <dsp:cNvSpPr/>
      </dsp:nvSpPr>
      <dsp:spPr>
        <a:xfrm>
          <a:off x="0" y="570798"/>
          <a:ext cx="352524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</a:rPr>
            <a:t>Organizational Structure</a:t>
          </a:r>
        </a:p>
      </dsp:txBody>
      <dsp:txXfrm>
        <a:off x="23417" y="594215"/>
        <a:ext cx="3478411" cy="432866"/>
      </dsp:txXfrm>
    </dsp:sp>
    <dsp:sp modelId="{9020498E-2645-42D8-AEF7-487D9FB7788E}">
      <dsp:nvSpPr>
        <dsp:cNvPr id="0" name=""/>
        <dsp:cNvSpPr/>
      </dsp:nvSpPr>
      <dsp:spPr>
        <a:xfrm>
          <a:off x="0" y="1108098"/>
          <a:ext cx="352524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</a:rPr>
            <a:t>Leverage Technology</a:t>
          </a:r>
          <a:endParaRPr lang="en-US" sz="2000" kern="1200"/>
        </a:p>
      </dsp:txBody>
      <dsp:txXfrm>
        <a:off x="23417" y="1131515"/>
        <a:ext cx="3478411" cy="432866"/>
      </dsp:txXfrm>
    </dsp:sp>
    <dsp:sp modelId="{EBAFCB85-5FC3-4A27-9565-7FDD13AC2995}">
      <dsp:nvSpPr>
        <dsp:cNvPr id="0" name=""/>
        <dsp:cNvSpPr/>
      </dsp:nvSpPr>
      <dsp:spPr>
        <a:xfrm>
          <a:off x="0" y="1645398"/>
          <a:ext cx="352524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/>
            </a:rPr>
            <a:t>Enforcement Process </a:t>
          </a:r>
          <a:endParaRPr lang="en-US" sz="2000" kern="1200"/>
        </a:p>
      </dsp:txBody>
      <dsp:txXfrm>
        <a:off x="23417" y="1668815"/>
        <a:ext cx="3478411" cy="432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D9053-4B1D-4133-AFC8-69D2B286F7B6}">
      <dsp:nvSpPr>
        <dsp:cNvPr id="0" name=""/>
        <dsp:cNvSpPr/>
      </dsp:nvSpPr>
      <dsp:spPr>
        <a:xfrm>
          <a:off x="1469568" y="1959192"/>
          <a:ext cx="1707459" cy="12574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Integrated Rulemaking</a:t>
          </a:r>
        </a:p>
      </dsp:txBody>
      <dsp:txXfrm>
        <a:off x="1719620" y="2143347"/>
        <a:ext cx="1207355" cy="889181"/>
      </dsp:txXfrm>
    </dsp:sp>
    <dsp:sp modelId="{D39F9F59-A0EB-4CC3-BB76-0128E1CCC25E}">
      <dsp:nvSpPr>
        <dsp:cNvPr id="0" name=""/>
        <dsp:cNvSpPr/>
      </dsp:nvSpPr>
      <dsp:spPr>
        <a:xfrm rot="11700000">
          <a:off x="581300" y="2063545"/>
          <a:ext cx="904287" cy="35755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B621B-C280-40FA-BA82-C3DC47505715}">
      <dsp:nvSpPr>
        <dsp:cNvPr id="0" name=""/>
        <dsp:cNvSpPr/>
      </dsp:nvSpPr>
      <dsp:spPr>
        <a:xfrm>
          <a:off x="780" y="1648559"/>
          <a:ext cx="1191852" cy="953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Depleted Uranium</a:t>
          </a:r>
        </a:p>
      </dsp:txBody>
      <dsp:txXfrm>
        <a:off x="28707" y="1676486"/>
        <a:ext cx="1135998" cy="897627"/>
      </dsp:txXfrm>
    </dsp:sp>
    <dsp:sp modelId="{A9A35AB8-5316-485E-9F29-D701EA3D96C4}">
      <dsp:nvSpPr>
        <dsp:cNvPr id="0" name=""/>
        <dsp:cNvSpPr/>
      </dsp:nvSpPr>
      <dsp:spPr>
        <a:xfrm rot="14700000">
          <a:off x="1259216" y="1273622"/>
          <a:ext cx="1069143" cy="35755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D0C48-24D3-4CCA-9BBD-5418BABDAC7B}">
      <dsp:nvSpPr>
        <dsp:cNvPr id="0" name=""/>
        <dsp:cNvSpPr/>
      </dsp:nvSpPr>
      <dsp:spPr>
        <a:xfrm>
          <a:off x="971942" y="491173"/>
          <a:ext cx="1191852" cy="953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GTCC Waste</a:t>
          </a:r>
        </a:p>
      </dsp:txBody>
      <dsp:txXfrm>
        <a:off x="999869" y="519100"/>
        <a:ext cx="1135998" cy="897627"/>
      </dsp:txXfrm>
    </dsp:sp>
    <dsp:sp modelId="{D2B6A463-55D8-43B0-9839-E6B66208E822}">
      <dsp:nvSpPr>
        <dsp:cNvPr id="0" name=""/>
        <dsp:cNvSpPr/>
      </dsp:nvSpPr>
      <dsp:spPr>
        <a:xfrm rot="17700000">
          <a:off x="2318237" y="1273622"/>
          <a:ext cx="1069143" cy="35755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15680-617D-415C-BCC6-CE60027E7590}">
      <dsp:nvSpPr>
        <dsp:cNvPr id="0" name=""/>
        <dsp:cNvSpPr/>
      </dsp:nvSpPr>
      <dsp:spPr>
        <a:xfrm>
          <a:off x="2482802" y="491173"/>
          <a:ext cx="1191852" cy="953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TRU Waste</a:t>
          </a:r>
        </a:p>
      </dsp:txBody>
      <dsp:txXfrm>
        <a:off x="2510729" y="519100"/>
        <a:ext cx="1135998" cy="897627"/>
      </dsp:txXfrm>
    </dsp:sp>
    <dsp:sp modelId="{0814791D-E459-46ED-95A2-636513689514}">
      <dsp:nvSpPr>
        <dsp:cNvPr id="0" name=""/>
        <dsp:cNvSpPr/>
      </dsp:nvSpPr>
      <dsp:spPr>
        <a:xfrm rot="20700000">
          <a:off x="3161009" y="2063545"/>
          <a:ext cx="904287" cy="35755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C81E0-572C-457E-B487-15D0717C70EE}">
      <dsp:nvSpPr>
        <dsp:cNvPr id="0" name=""/>
        <dsp:cNvSpPr/>
      </dsp:nvSpPr>
      <dsp:spPr>
        <a:xfrm>
          <a:off x="3453964" y="1648559"/>
          <a:ext cx="1191852" cy="953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Site-Specific Analyses</a:t>
          </a:r>
        </a:p>
      </dsp:txBody>
      <dsp:txXfrm>
        <a:off x="3481891" y="1676486"/>
        <a:ext cx="1135998" cy="897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B134A1-6469-4C2A-BFAB-D6922FC1993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25A1CE-2D36-4755-93B2-4ECC7684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1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A131BCE1-2EA8-493E-A78C-A8F0FFB6F7B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695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6C955-BFC3-6FAF-8DF2-E1F7C8C2D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C45F4-D05F-493B-1508-7955A41BB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D9ACE-1257-42C7-40EC-95973F882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51191-AF6F-F6B9-CDA2-BAB12366F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0513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6433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5A1CE-2D36-4755-93B2-4ECC7684FD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11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5A1CE-2D36-4755-93B2-4ECC7684FD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78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DDD4A-ED95-4781-B319-2935D2028C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13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44444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5A1CE-2D36-4755-93B2-4ECC7684F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45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7213" y="774700"/>
            <a:ext cx="3824287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1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8A86-32A9-4356-8E4D-588CF2BB4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8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7213" y="774700"/>
            <a:ext cx="3824287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44444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8A86-32A9-4356-8E4D-588CF2BB4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6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7213" y="774700"/>
            <a:ext cx="3824287" cy="2867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38A86-32A9-4356-8E4D-588CF2BB4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8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200" b="0" i="0" dirty="0">
              <a:solidFill>
                <a:srgbClr val="444444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1BCE1-2EA8-493E-A78C-A8F0FFB6F7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7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5A1CE-2D36-4755-93B2-4ECC7684FD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71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569913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46387"/>
            <a:ext cx="5608320" cy="3718560"/>
          </a:xfrm>
        </p:spPr>
        <p:txBody>
          <a:bodyPr/>
          <a:lstStyle/>
          <a:p>
            <a:pPr>
              <a:defRPr/>
            </a:pPr>
            <a:endParaRPr lang="en-US" sz="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BB29FBDC-FDE5-4FE8-8271-725D501BED97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967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121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3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14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8510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2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46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3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9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68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3C02B-CFC7-52D4-3114-5996D40C2BF7}"/>
              </a:ext>
            </a:extLst>
          </p:cNvPr>
          <p:cNvSpPr/>
          <p:nvPr userDrawn="1"/>
        </p:nvSpPr>
        <p:spPr>
          <a:xfrm>
            <a:off x="0" y="209029"/>
            <a:ext cx="9144000" cy="1147969"/>
          </a:xfrm>
          <a:prstGeom prst="rect">
            <a:avLst/>
          </a:prstGeom>
          <a:solidFill>
            <a:schemeClr val="accent3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7124495" y="6309328"/>
            <a:ext cx="555170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263" y="209029"/>
            <a:ext cx="8650136" cy="1147969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>
              <a:defRPr sz="3300" b="1">
                <a:solidFill>
                  <a:schemeClr val="bg1"/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08" y="1671925"/>
            <a:ext cx="8126342" cy="450503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4" name="Picture 3" descr="A picture containing text, plate, porcelain&#10;&#10;Description automatically generated">
            <a:extLst>
              <a:ext uri="{FF2B5EF4-FFF2-40B4-BE49-F238E27FC236}">
                <a16:creationId xmlns:a16="http://schemas.microsoft.com/office/drawing/2014/main" id="{0516533F-FE01-B917-C017-897F35208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rgbClr val="1E5F9F">
                <a:shade val="45000"/>
                <a:satMod val="135000"/>
              </a:srgbClr>
              <a:prstClr val="white"/>
            </a:duotone>
            <a:alphaModFix amt="59000"/>
          </a:blip>
          <a:srcRect l="-2973" t="-1" r="-1918" b="-1923"/>
          <a:stretch/>
        </p:blipFill>
        <p:spPr>
          <a:xfrm>
            <a:off x="7796123" y="5246217"/>
            <a:ext cx="1162769" cy="150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50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95" userDrawn="1">
          <p15:clr>
            <a:srgbClr val="FBAE40"/>
          </p15:clr>
        </p15:guide>
        <p15:guide id="4" pos="5567" userDrawn="1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7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4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4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9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9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6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1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764DE79-268F-4C1A-8933-263129D2AF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62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  <p:sldLayoutId id="2147484094" r:id="rId15"/>
    <p:sldLayoutId id="2147484095" r:id="rId16"/>
    <p:sldLayoutId id="2147484096" r:id="rId17"/>
    <p:sldLayoutId id="214748409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flickr.com/photos/thecourtyard/9344539212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www.nrc.gov/waste.html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www.linkedin.com/company/u-s--nuclear-regulatory-commission/" TargetMode="External"/><Relationship Id="rId12" Type="http://schemas.openxmlformats.org/officeDocument/2006/relationships/hyperlink" Target="https://www.softicons.com/web-icons/mark4-youtube-icons-by-chad-l-ross/blue-youtube-black-icon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www.nrc.gov/public-involve/listserver.html#lyr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rl.org/news/arrl-now-on-facebook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20.jpeg"/><Relationship Id="rId15" Type="http://schemas.openxmlformats.org/officeDocument/2006/relationships/image" Target="../media/image24.png"/><Relationship Id="rId10" Type="http://schemas.openxmlformats.org/officeDocument/2006/relationships/hyperlink" Target="https://www.youtube.com/user/NRCgov" TargetMode="External"/><Relationship Id="rId4" Type="http://schemas.openxmlformats.org/officeDocument/2006/relationships/hyperlink" Target="https://www.facebook.com/nrcgov/" TargetMode="External"/><Relationship Id="rId9" Type="http://schemas.openxmlformats.org/officeDocument/2006/relationships/hyperlink" Target="https://www.geospatialworld.net/news/linkedin-launches-talent-insights-to-help-recruiters/" TargetMode="Externa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docs/ML2324/ML23242A249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docs/ML1620/ML16200A2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s://www.nrc.gov/docs/ML2134/ML21342A03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ederalregister.gov/d/2022-03131/" TargetMode="External"/><Relationship Id="rId4" Type="http://schemas.openxmlformats.org/officeDocument/2006/relationships/hyperlink" Target="https://adamswebsearch2.nrc.gov/webSearch2/main.jsp?AccessionNumber=ML23258A20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hyperlink" Target="https://www.nrc.gov/about-nrc/governing-laws/advance-act/contactus.html" TargetMode="External"/><Relationship Id="rId4" Type="http://schemas.openxmlformats.org/officeDocument/2006/relationships/diagramLayout" Target="../diagrams/layout3.xml"/><Relationship Id="rId9" Type="http://schemas.openxmlformats.org/officeDocument/2006/relationships/hyperlink" Target="https://www.nrc.gov/about-nrc/governing-laws/advance-ac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2CE8177-E6C4-7DD1-A247-52BE90240EE0}"/>
              </a:ext>
            </a:extLst>
          </p:cNvPr>
          <p:cNvSpPr/>
          <p:nvPr/>
        </p:nvSpPr>
        <p:spPr>
          <a:xfrm>
            <a:off x="4763597" y="57743"/>
            <a:ext cx="4143091" cy="4365788"/>
          </a:xfrm>
          <a:prstGeom prst="ellipse">
            <a:avLst/>
          </a:prstGeom>
          <a:blipFill dpi="0" rotWithShape="1">
            <a:blip r:embed="rId3" cstate="email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ghtScreen trans="100000" gridSize="0"/>
                      </a14:imgEffect>
                      <a14:imgEffect>
                        <a14:sharpenSoften amount="6000"/>
                      </a14:imgEffect>
                      <a14:imgEffect>
                        <a14:saturation sat="128000"/>
                      </a14:imgEffect>
                      <a14:imgEffect>
                        <a14:brightnessContrast bright="1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41400" dist="228600" dir="2700000" algn="ctr">
              <a:srgbClr val="000000">
                <a:alpha val="64000"/>
              </a:srgbClr>
            </a:outerShdw>
            <a:softEdge rad="11303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73416-4A3C-4D3D-8FA6-91FA535B0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1362" y="1393430"/>
            <a:ext cx="3722249" cy="2064512"/>
          </a:xfrm>
        </p:spPr>
        <p:txBody>
          <a:bodyPr anchor="ctr">
            <a:normAutofit/>
          </a:bodyPr>
          <a:lstStyle/>
          <a:p>
            <a:pPr>
              <a:spcBef>
                <a:spcPts val="563"/>
              </a:spcBef>
              <a:spcAft>
                <a:spcPts val="563"/>
              </a:spcAft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  <a:ea typeface="Times New Roman" panose="02020603050405020304" pitchFamily="18" charset="0"/>
              </a:rPr>
              <a:t>NRC UPDATE</a:t>
            </a:r>
            <a:endParaRPr lang="en-US" sz="4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(Headings)"/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2838C-13FD-4833-9437-245BB5E27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9489" y="4110072"/>
            <a:ext cx="4862768" cy="1672393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1" cap="small" dirty="0">
                <a:solidFill>
                  <a:schemeClr val="tx1"/>
                </a:solidFill>
                <a:latin typeface="Gill Sans MT (Headings)"/>
              </a:rPr>
              <a:t>SPRING LLW FORUM MEETING</a:t>
            </a:r>
          </a:p>
          <a:p>
            <a:pPr algn="ctr"/>
            <a:r>
              <a:rPr lang="en-US" sz="1800" b="1" cap="small" dirty="0">
                <a:solidFill>
                  <a:schemeClr val="tx1"/>
                </a:solidFill>
                <a:latin typeface="Gill Sans MT (Headings)"/>
              </a:rPr>
              <a:t>April 9-10, 2025</a:t>
            </a:r>
            <a:endParaRPr lang="en-US" sz="1800">
              <a:solidFill>
                <a:schemeClr val="tx1"/>
              </a:solidFill>
              <a:latin typeface="Gill Sans MT (Headings)"/>
            </a:endParaRPr>
          </a:p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B3F15-7573-4999-B94D-E3FFCB0290B1}"/>
              </a:ext>
            </a:extLst>
          </p:cNvPr>
          <p:cNvSpPr/>
          <p:nvPr/>
        </p:nvSpPr>
        <p:spPr>
          <a:xfrm>
            <a:off x="1749871" y="5204500"/>
            <a:ext cx="5362890" cy="138499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Gill Sans MT (Headings)"/>
              </a:rPr>
              <a:t>Duane White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(Headings)"/>
                <a:ea typeface="+mn-ea"/>
                <a:cs typeface="+mn-cs"/>
              </a:rPr>
              <a:t>, </a:t>
            </a:r>
            <a:r>
              <a:rPr lang="en-US" dirty="0">
                <a:solidFill>
                  <a:prstClr val="white"/>
                </a:solidFill>
                <a:latin typeface="Gill Sans MT (Headings)"/>
              </a:rPr>
              <a:t>Chief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 (Headings)"/>
              <a:ea typeface="+mn-ea"/>
              <a:cs typeface="+mn-cs"/>
            </a:endParaRP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Gill Sans MT (Headings)"/>
              </a:rPr>
              <a:t>Low-Level Waste and Projects Branch</a:t>
            </a: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(Headings)"/>
                <a:ea typeface="+mn-ea"/>
                <a:cs typeface="+mn-cs"/>
              </a:rPr>
              <a:t>Division of Decommissioning, Uranium</a:t>
            </a:r>
            <a:endParaRPr lang="en-US" dirty="0">
              <a:solidFill>
                <a:prstClr val="white"/>
              </a:solidFill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(Headings)"/>
                <a:ea typeface="+mn-ea"/>
                <a:cs typeface="+mn-cs"/>
              </a:rPr>
              <a:t>	    Recovery, and Waste Programs (DUWP)</a:t>
            </a:r>
            <a:endParaRPr lang="en-US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 (Headings)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 (Headings)"/>
                <a:ea typeface="+mn-ea"/>
                <a:cs typeface="+mn-cs"/>
              </a:rPr>
              <a:t>Office of Nuclear Material Safety and Safeguards (NMSS)</a:t>
            </a:r>
            <a:endParaRPr lang="en-US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 (Headings)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FB753-0A80-4E0E-B6AE-034F5A4B44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171" y="242964"/>
            <a:ext cx="1573070" cy="1536008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822B20-F674-4812-B508-8F60414EE978}"/>
              </a:ext>
            </a:extLst>
          </p:cNvPr>
          <p:cNvSpPr/>
          <p:nvPr/>
        </p:nvSpPr>
        <p:spPr>
          <a:xfrm>
            <a:off x="4169" y="1778972"/>
            <a:ext cx="2642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Gill Sans MT (Headings)"/>
                <a:ea typeface="+mn-ea"/>
                <a:cs typeface="+mn-cs"/>
              </a:rPr>
              <a:t>Protecting today, tomorrow,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Gill Sans MT (Headings)"/>
                <a:ea typeface="+mn-ea"/>
                <a:cs typeface="+mn-cs"/>
              </a:rPr>
              <a:t>cleaning up the past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Gill Sans MT (Headings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86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46415-CE5A-5876-FAF9-697E295AF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C5AD22-482E-6A0F-A244-17CCCD5B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7" y="142876"/>
            <a:ext cx="8267700" cy="13361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latin typeface="Gill Sans MT"/>
              </a:rPr>
              <a:t>Proactive Research</a:t>
            </a:r>
            <a:br>
              <a:rPr lang="en-US" sz="3200" dirty="0">
                <a:latin typeface="Gill Sans MT"/>
              </a:rPr>
            </a:br>
            <a:r>
              <a:rPr lang="en-US" sz="2400" dirty="0">
                <a:latin typeface="Gill Sans MT"/>
              </a:rPr>
              <a:t>Intruder Barriers and Evapotranspiration Covers</a:t>
            </a:r>
            <a:endParaRPr lang="en-US" dirty="0">
              <a:latin typeface="Gill Sans M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CACFB-5648-EABB-9F53-FF30ABCD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19FC3A-D1E2-B7D2-786E-D42724BFE426}"/>
              </a:ext>
            </a:extLst>
          </p:cNvPr>
          <p:cNvSpPr txBox="1">
            <a:spLocks/>
          </p:cNvSpPr>
          <p:nvPr/>
        </p:nvSpPr>
        <p:spPr>
          <a:xfrm>
            <a:off x="380400" y="1716248"/>
            <a:ext cx="5386899" cy="171172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/>
            <a:r>
              <a:rPr lang="en-US" sz="1800" dirty="0">
                <a:latin typeface="Gill Sans MT"/>
              </a:rPr>
              <a:t>The Southwest Research Institute (SwRI) is completing experiments to test the efficacy of different engineered barriers to limit or deter disturbance of a closed LLRW disposal facility</a:t>
            </a:r>
          </a:p>
          <a:p>
            <a:pPr marL="174625" indent="-174625"/>
            <a:endParaRPr lang="en-US" sz="800" dirty="0">
              <a:latin typeface="Gill Sans MT"/>
              <a:ea typeface="Calibri"/>
              <a:cs typeface="Calibri"/>
            </a:endParaRPr>
          </a:p>
          <a:p>
            <a:pPr marL="174625" indent="-174625"/>
            <a:r>
              <a:rPr lang="en-US" sz="1800" dirty="0">
                <a:latin typeface="Gill Sans MT"/>
                <a:ea typeface="Calibri"/>
                <a:cs typeface="Calibri"/>
              </a:rPr>
              <a:t>Long-term performance of evapotranspiration covers</a:t>
            </a:r>
            <a:endParaRPr lang="en-US" sz="1800" dirty="0">
              <a:latin typeface="Gill Sans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5BA62D-3560-EAB2-D976-C1C3FBA7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562" y="1918561"/>
            <a:ext cx="2675836" cy="133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299F85-2C55-1767-53EA-A7C1F0B9A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402" y="3868310"/>
            <a:ext cx="2681912" cy="200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82494-E1C1-3A56-07B6-B2652762F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085" y="2840605"/>
            <a:ext cx="2542100" cy="1904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EF6E5D5-593A-D5BA-2406-3CC85271B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22" y="3646318"/>
            <a:ext cx="3781857" cy="2446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033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1AA9FF-55A5-7F74-F93E-96FEAF8C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8126"/>
            <a:ext cx="7886700" cy="7540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ill Sans MT"/>
              </a:rPr>
              <a:t>Abandoned Uranium Mine Waste Remediation</a:t>
            </a: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9293DF-4341-5A5B-096B-57C585C7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31476-B03F-AA26-67C4-9254896190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23879" y="1850473"/>
            <a:ext cx="4670425" cy="3657600"/>
          </a:xfrm>
        </p:spPr>
        <p:txBody>
          <a:bodyPr lIns="68580" tIns="34290" rIns="68580" bIns="34290" anchor="t"/>
          <a:lstStyle/>
          <a:p>
            <a:r>
              <a:rPr lang="en-US" dirty="0">
                <a:latin typeface="Gill Sans MT"/>
              </a:rPr>
              <a:t>Past mining activities created many legacy sites – remediation of waste rock may produce licensable quantities of source material</a:t>
            </a:r>
          </a:p>
          <a:p>
            <a:r>
              <a:rPr lang="en-US" dirty="0">
                <a:latin typeface="Gill Sans MT"/>
              </a:rPr>
              <a:t>Implementing SRM-SECY-23-0055 - Options for Licensing Emerging Technologies Used for Remediation of Mine Waste</a:t>
            </a:r>
            <a:endParaRPr lang="en-US" dirty="0">
              <a:latin typeface="Gill Sans MT"/>
              <a:ea typeface="Calibri"/>
              <a:cs typeface="Calibri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2FAFAE7-6400-6778-9381-6ADAF4C38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17" y="1560860"/>
            <a:ext cx="3546178" cy="3509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D3F493-FFA0-D85A-FC61-4CFDF5C8D9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042" b="18694"/>
          <a:stretch/>
        </p:blipFill>
        <p:spPr>
          <a:xfrm>
            <a:off x="3341403" y="3737311"/>
            <a:ext cx="1078241" cy="1523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3A929-A27D-E324-26A2-0CE7EF85EBFE}"/>
              </a:ext>
            </a:extLst>
          </p:cNvPr>
          <p:cNvSpPr txBox="1"/>
          <p:nvPr/>
        </p:nvSpPr>
        <p:spPr>
          <a:xfrm>
            <a:off x="2679486" y="5263058"/>
            <a:ext cx="24060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/>
              <a:t>A&amp;B No. 3 mine</a:t>
            </a:r>
          </a:p>
          <a:p>
            <a:pPr algn="ctr"/>
            <a:r>
              <a:rPr lang="en-US" sz="675" i="1"/>
              <a:t>Photo from https://www.epa.gov/navajo-nation-uranium-cleanup/western-abandoned-uranium-mine-region</a:t>
            </a:r>
          </a:p>
        </p:txBody>
      </p:sp>
    </p:spTree>
    <p:extLst>
      <p:ext uri="{BB962C8B-B14F-4D97-AF65-F5344CB8AC3E}">
        <p14:creationId xmlns:p14="http://schemas.microsoft.com/office/powerpoint/2010/main" val="1882810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69F8-BA40-17D4-518E-CA6B8C86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4" y="134761"/>
            <a:ext cx="5831745" cy="664204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latin typeface="Gill Sans MT (Headings)"/>
              </a:rPr>
              <a:t>Questions/Comments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99E2D453-0F4B-5AF4-A97E-E4954E7BD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7456" y="1596261"/>
            <a:ext cx="3810000" cy="3810000"/>
          </a:xfr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E653154-684F-41B9-BD41-439E11F21486}"/>
              </a:ext>
            </a:extLst>
          </p:cNvPr>
          <p:cNvSpPr txBox="1"/>
          <p:nvPr/>
        </p:nvSpPr>
        <p:spPr>
          <a:xfrm>
            <a:off x="4970544" y="1977192"/>
            <a:ext cx="5226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(Headings)"/>
              </a:rPr>
              <a:t>Follow @NRCgov</a:t>
            </a:r>
          </a:p>
          <a:p>
            <a:endParaRPr lang="en-US"/>
          </a:p>
        </p:txBody>
      </p:sp>
      <p:pic>
        <p:nvPicPr>
          <p:cNvPr id="7" name="Picture 6" descr="Logo, 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87C8594A-27A9-4F5A-AA08-C952B5BA6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23673" y="2587679"/>
            <a:ext cx="824020" cy="74048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CA58B7F1-75E0-4BC7-95CF-35C489BB911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16530" y="3501365"/>
            <a:ext cx="1092261" cy="976854"/>
          </a:xfrm>
          <a:prstGeom prst="rect">
            <a:avLst/>
          </a:prstGeom>
        </p:spPr>
      </p:pic>
      <p:pic>
        <p:nvPicPr>
          <p:cNvPr id="10" name="Picture 9">
            <a:hlinkClick r:id="rId10"/>
            <a:extLst>
              <a:ext uri="{FF2B5EF4-FFF2-40B4-BE49-F238E27FC236}">
                <a16:creationId xmlns:a16="http://schemas.microsoft.com/office/drawing/2014/main" id="{7B1D9090-DFC2-4449-BAE9-BEB6F7307A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561370" y="3599961"/>
            <a:ext cx="762104" cy="73335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6A59950D-85DA-4109-8396-E8E223F98E62}"/>
              </a:ext>
            </a:extLst>
          </p:cNvPr>
          <p:cNvSpPr txBox="1"/>
          <p:nvPr/>
        </p:nvSpPr>
        <p:spPr>
          <a:xfrm>
            <a:off x="97956" y="4855247"/>
            <a:ext cx="3810803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tx2"/>
                </a:solidFill>
                <a:latin typeface="Gill Sans MT (Headings)"/>
                <a:cs typeface="Calibri"/>
              </a:rPr>
              <a:t>Information on Radioactive </a:t>
            </a:r>
          </a:p>
          <a:p>
            <a:pPr algn="ctr"/>
            <a:r>
              <a:rPr lang="en-US" b="1">
                <a:solidFill>
                  <a:schemeClr val="tx2"/>
                </a:solidFill>
                <a:latin typeface="Gill Sans MT (Headings)"/>
                <a:cs typeface="Calibri"/>
              </a:rPr>
              <a:t>Waste Program</a:t>
            </a:r>
            <a:r>
              <a:rPr lang="en-US">
                <a:solidFill>
                  <a:schemeClr val="tx2"/>
                </a:solidFill>
                <a:latin typeface="Gill Sans MT (Headings)"/>
                <a:cs typeface="Calibri"/>
              </a:rPr>
              <a:t>:</a:t>
            </a:r>
            <a:r>
              <a:rPr lang="en-US" b="1">
                <a:solidFill>
                  <a:schemeClr val="bg2">
                    <a:lumMod val="60000"/>
                    <a:lumOff val="40000"/>
                  </a:schemeClr>
                </a:solidFill>
                <a:latin typeface="Gill Sans MT (Headings)"/>
                <a:cs typeface="Calibri"/>
              </a:rPr>
              <a:t> </a:t>
            </a:r>
            <a:r>
              <a:rPr lang="en-US" b="1">
                <a:latin typeface="Gill Sans MT (Headings)"/>
                <a:ea typeface="+mn-lt"/>
                <a:cs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https://www.nrc.gov/waste.html</a:t>
            </a:r>
            <a:endParaRPr lang="en-US" b="1">
              <a:latin typeface="Gill Sans MT (Headings)"/>
              <a:cs typeface="Calibri"/>
            </a:endParaRPr>
          </a:p>
          <a:p>
            <a:pPr algn="ctr"/>
            <a:r>
              <a:rPr lang="en-US" sz="2000" b="1">
                <a:solidFill>
                  <a:schemeClr val="accent1">
                    <a:lumMod val="75000"/>
                  </a:schemeClr>
                </a:solidFill>
                <a:latin typeface="Calibri (Headings)"/>
              </a:rPr>
              <a:t>	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 descr="Instagram Logo and symbol, meaning, history, PNG, brand">
            <a:extLst>
              <a:ext uri="{FF2B5EF4-FFF2-40B4-BE49-F238E27FC236}">
                <a16:creationId xmlns:a16="http://schemas.microsoft.com/office/drawing/2014/main" id="{C4AEE60F-75BD-2822-CDA8-226B86B2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778" y="2495733"/>
            <a:ext cx="169109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CA5898-6F9A-3635-5C64-6EE109AA66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4919" y="2568162"/>
            <a:ext cx="762105" cy="78545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826193-82D5-8AC1-4DD7-2D4C70AA4626}"/>
              </a:ext>
            </a:extLst>
          </p:cNvPr>
          <p:cNvCxnSpPr/>
          <p:nvPr/>
        </p:nvCxnSpPr>
        <p:spPr>
          <a:xfrm>
            <a:off x="4068332" y="1830897"/>
            <a:ext cx="0" cy="39800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D73C455-8F68-656B-3129-9AF880CFA9F4}"/>
              </a:ext>
            </a:extLst>
          </p:cNvPr>
          <p:cNvSpPr txBox="1">
            <a:spLocks/>
          </p:cNvSpPr>
          <p:nvPr/>
        </p:nvSpPr>
        <p:spPr>
          <a:xfrm>
            <a:off x="3723378" y="6278493"/>
            <a:ext cx="1100295" cy="3651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27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0B012-4B4C-0D4B-9961-39BAA1B684BE}" type="slidenum">
              <a:rPr lang="en-US" sz="1200" smtClean="0">
                <a:solidFill>
                  <a:schemeClr val="tx1"/>
                </a:solidFill>
                <a:latin typeface="+mj-lt"/>
              </a:rPr>
              <a:pPr/>
              <a:t>12</a:t>
            </a:fld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AC1C068D-4E1A-17C5-6E04-DE6105EF14A0}"/>
              </a:ext>
            </a:extLst>
          </p:cNvPr>
          <p:cNvSpPr txBox="1"/>
          <p:nvPr/>
        </p:nvSpPr>
        <p:spPr>
          <a:xfrm>
            <a:off x="4571985" y="4800817"/>
            <a:ext cx="3658404" cy="129266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tx2"/>
                </a:solidFill>
                <a:latin typeface="Gill Sans MT (Headings)"/>
                <a:cs typeface="Calibri"/>
              </a:rPr>
              <a:t>To subscribe to e-mail updates:</a:t>
            </a:r>
            <a:r>
              <a:rPr lang="en-US" b="1">
                <a:solidFill>
                  <a:schemeClr val="bg2">
                    <a:lumMod val="60000"/>
                    <a:lumOff val="40000"/>
                  </a:schemeClr>
                </a:solidFill>
                <a:latin typeface="Gill Sans MT (Headings)"/>
                <a:cs typeface="Calibri"/>
              </a:rPr>
              <a:t> </a:t>
            </a:r>
            <a:r>
              <a:rPr lang="en-US" b="1">
                <a:latin typeface="Gill Sans MT (Headings)"/>
                <a:cs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https://www.nrc.gov/publ</a:t>
            </a:r>
            <a:r>
              <a:rPr lang="en-US" sz="2000" b="1">
                <a:latin typeface="Gill Sans MT (Headings)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ic-involve/listserver.html#lyris</a:t>
            </a:r>
            <a:r>
              <a:rPr lang="en-US" sz="2000" b="1">
                <a:solidFill>
                  <a:schemeClr val="accent1">
                    <a:lumMod val="75000"/>
                  </a:schemeClr>
                </a:solidFill>
                <a:latin typeface="Gill Sans MT (Headings)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5725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644A-BF58-36DD-52E8-DE6C7927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DB1E4-59E0-E4DB-CA49-99240F96A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6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D5EB-149F-4D87-B320-2B13A5D4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74" y="10689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>
                <a:latin typeface="Gill Sans MT (Headings)"/>
              </a:rPr>
              <a:t>Integrated LLRWD Rulemaking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484BFFA-0DDB-D0D7-E6A6-C055B129A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576" y="2700659"/>
            <a:ext cx="3658792" cy="2656286"/>
          </a:xfrm>
        </p:spPr>
        <p:txBody>
          <a:bodyPr vert="horz" lIns="51435" tIns="25718" rIns="51435" bIns="25718" rtlCol="0" anchor="t">
            <a:normAutofit/>
          </a:bodyPr>
          <a:lstStyle/>
          <a:p>
            <a:pPr marL="192881" lvl="1" indent="-192881" fontAlgn="base">
              <a:spcBef>
                <a:spcPts val="563"/>
              </a:spcBef>
              <a:buSzPct val="100000"/>
              <a:buFont typeface=".Lucida Grande UI Regular"/>
              <a:buChar char="►"/>
              <a:defRPr/>
            </a:pPr>
            <a:endParaRPr lang="en-US" sz="1350"/>
          </a:p>
          <a:p>
            <a:pPr marL="192881" lvl="1" indent="-192881" fontAlgn="base">
              <a:spcBef>
                <a:spcPts val="563"/>
              </a:spcBef>
              <a:buSzPct val="100000"/>
              <a:buFont typeface=".Lucida Grande UI Regular"/>
              <a:buChar char="►"/>
              <a:defRPr/>
            </a:pPr>
            <a:endParaRPr lang="en-US" altLang="en-US" sz="1350">
              <a:cs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AF7D8-8A9E-452B-B153-8DA52E5C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7594" y="6212781"/>
            <a:ext cx="1100295" cy="365125"/>
          </a:xfrm>
        </p:spPr>
        <p:txBody>
          <a:bodyPr/>
          <a:lstStyle/>
          <a:p>
            <a:fld id="{B980B012-4B4C-0D4B-9961-39BAA1B684BE}" type="slidenum">
              <a:rPr lang="en-US" sz="1200" smtClean="0"/>
              <a:pPr/>
              <a:t>14</a:t>
            </a:fld>
            <a:endParaRPr lang="en-US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452FC9-E318-5D07-BEEF-2A7756497CC0}"/>
              </a:ext>
            </a:extLst>
          </p:cNvPr>
          <p:cNvSpPr txBox="1"/>
          <p:nvPr/>
        </p:nvSpPr>
        <p:spPr>
          <a:xfrm>
            <a:off x="3092662" y="4243030"/>
            <a:ext cx="4638964" cy="65923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34826" lvl="1" defTabSz="514350">
              <a:spcBef>
                <a:spcPts val="563"/>
              </a:spcBef>
              <a:buClr>
                <a:srgbClr val="4472C4"/>
              </a:buClr>
              <a:buSzPct val="150000"/>
              <a:defRPr/>
            </a:pPr>
            <a:endParaRPr lang="en-US" sz="900" i="1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E39B98-A31F-D785-1F39-2F80BA6FD8F4}"/>
              </a:ext>
            </a:extLst>
          </p:cNvPr>
          <p:cNvSpPr txBox="1"/>
          <p:nvPr/>
        </p:nvSpPr>
        <p:spPr>
          <a:xfrm>
            <a:off x="4928021" y="1070808"/>
            <a:ext cx="421597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6833" lvl="1" indent="-342900" defTabSz="51435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Gill Sans MT (Headings)"/>
                <a:cs typeface="Arial" panose="020B0604020202020204" pitchFamily="34" charset="0"/>
              </a:rPr>
              <a:t>Consolidate and integrate criteria for Greater-Than-Class C (GTCC) and 10 CFR Part 61 rulemaking</a:t>
            </a:r>
          </a:p>
          <a:p>
            <a:pPr marL="376833" lvl="1" indent="-342900" defTabSz="51435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Gill Sans MT (Headings)"/>
                <a:cs typeface="Arial" panose="020B0604020202020204" pitchFamily="34" charset="0"/>
              </a:rPr>
              <a:t>Conduct site-specific analyses for all waste streams including depleted uranium and GTCC waste</a:t>
            </a:r>
          </a:p>
          <a:p>
            <a:pPr marL="376833" lvl="1" indent="-342900" defTabSz="51435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Gill Sans MT (Headings)"/>
                <a:cs typeface="Arial" panose="020B0604020202020204" pitchFamily="34" charset="0"/>
              </a:rPr>
              <a:t>Include graded approach for compliance period</a:t>
            </a:r>
          </a:p>
          <a:p>
            <a:pPr marL="376833" lvl="1" indent="-342900" defTabSz="51435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Gill Sans MT (Headings)"/>
                <a:cs typeface="Arial" panose="020B0604020202020204" pitchFamily="34" charset="0"/>
              </a:rPr>
              <a:t>Include transuranic (TRU) waste in the definition of LLW </a:t>
            </a:r>
          </a:p>
          <a:p>
            <a:pPr marL="376833" lvl="1" indent="-342900" defTabSz="51435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Gill Sans MT (Headings)"/>
                <a:cs typeface="Arial" panose="020B0604020202020204" pitchFamily="34" charset="0"/>
              </a:rPr>
              <a:t>Address physical protection and </a:t>
            </a:r>
            <a:br>
              <a:rPr lang="en-US" sz="2000" dirty="0">
                <a:latin typeface="Gill Sans MT (Headings)"/>
                <a:cs typeface="Arial" panose="020B0604020202020204" pitchFamily="34" charset="0"/>
              </a:rPr>
            </a:br>
            <a:r>
              <a:rPr lang="en-US" sz="2000" dirty="0">
                <a:latin typeface="Gill Sans MT (Headings)"/>
                <a:cs typeface="Arial" panose="020B0604020202020204" pitchFamily="34" charset="0"/>
              </a:rPr>
              <a:t>criticality concerns in GTCC </a:t>
            </a:r>
            <a:br>
              <a:rPr lang="en-US" sz="2000" dirty="0">
                <a:latin typeface="Gill Sans MT (Headings)"/>
                <a:cs typeface="Arial" panose="020B0604020202020204" pitchFamily="34" charset="0"/>
              </a:rPr>
            </a:br>
            <a:r>
              <a:rPr lang="en-US" sz="2000" dirty="0">
                <a:latin typeface="Gill Sans MT (Headings)"/>
                <a:cs typeface="Arial" panose="020B0604020202020204" pitchFamily="34" charset="0"/>
              </a:rPr>
              <a:t>waste streams </a:t>
            </a:r>
          </a:p>
          <a:p>
            <a:pPr marL="376833" lvl="1" indent="-342900" defTabSz="51435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Gill Sans MT (Headings)"/>
                <a:cs typeface="Arial" panose="020B0604020202020204" pitchFamily="34" charset="0"/>
              </a:rPr>
              <a:t>Provide for Agreement State licensing of certain GTCC waste streams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Gill Sans MT (Headings)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0CDBED5-5459-ADA8-717B-3D106E2AAC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1622283"/>
              </p:ext>
            </p:extLst>
          </p:nvPr>
        </p:nvGraphicFramePr>
        <p:xfrm>
          <a:off x="281424" y="1485680"/>
          <a:ext cx="4646597" cy="3707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4421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46DF4-0DFA-44E9-984A-17E4429B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fld id="{72190E2A-F818-44C4-8080-2374ED90BF26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ABC21-1C99-5846-8FC6-E1F4330B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What is an ET Cover?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021D39-D43E-A998-9845-02DDB0AC5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50" y="1511808"/>
            <a:ext cx="8750439" cy="248716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0B2E1C-7ADB-D10C-B2ED-5C5BEAD7B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62" y="4309871"/>
            <a:ext cx="8945750" cy="9265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/>
              <a:t>An ET cover is a highly dynamic system with a very wide range of temporal and spatial scales combining processes and discrete events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771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2A8005A-EEBD-EAB0-3D2D-9CCC01093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5" r="1" b="15810"/>
          <a:stretch/>
        </p:blipFill>
        <p:spPr bwMode="auto">
          <a:xfrm>
            <a:off x="20" y="1"/>
            <a:ext cx="9143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22F41-2EAF-2A38-E90D-1985E847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>
                <a:latin typeface="Gill Sans MT (Headings)"/>
              </a:rPr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FC222-437F-5AB1-A167-76CB1551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980B012-4B4C-0D4B-9961-39BAA1B684BE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 (Body)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 (Body)"/>
              <a:ea typeface="+mn-ea"/>
              <a:cs typeface="+mn-cs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CB1D359-7D54-22AC-F58A-403D2CEB52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976540"/>
              </p:ext>
            </p:extLst>
          </p:nvPr>
        </p:nvGraphicFramePr>
        <p:xfrm>
          <a:off x="840000" y="1825625"/>
          <a:ext cx="76753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48377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71E657-67BB-4B0E-831D-16293060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04" y="371452"/>
            <a:ext cx="7928999" cy="575765"/>
          </a:xfrm>
        </p:spPr>
        <p:txBody>
          <a:bodyPr>
            <a:noAutofit/>
          </a:bodyPr>
          <a:lstStyle/>
          <a:p>
            <a:r>
              <a:rPr lang="en-US" sz="3200" b="1" spc="-4" dirty="0">
                <a:solidFill>
                  <a:schemeClr val="tx1"/>
                </a:solidFill>
                <a:latin typeface="Gill Sans MT (Headings)"/>
                <a:cs typeface="Calibri"/>
              </a:rPr>
              <a:t>Integrated LLWD (Part 61) Rulemaking </a:t>
            </a:r>
            <a:br>
              <a:rPr lang="en-US" sz="3200" b="1" spc="-4" dirty="0">
                <a:latin typeface="Gill Sans MT (Headings)"/>
                <a:cs typeface="Calibri"/>
              </a:rPr>
            </a:br>
            <a:endParaRPr lang="en-US" sz="3200" b="1" spc="-4" dirty="0">
              <a:solidFill>
                <a:schemeClr val="tx1"/>
              </a:solidFill>
              <a:latin typeface="Gill Sans MT (Headings)"/>
              <a:cs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9693A2-F9F2-421B-A0D8-BF7567CA6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539" y="1181794"/>
            <a:ext cx="8177106" cy="511349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Proposed rule package submitted to the Commission </a:t>
            </a:r>
            <a:b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</a:b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May 29, 2024 (SECY-24-0045; </a:t>
            </a: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  <a:hlinkClick r:id="rId3"/>
              </a:rPr>
              <a:t>ML23242A249</a:t>
            </a: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)</a:t>
            </a:r>
            <a:endParaRPr lang="en-US" dirty="0">
              <a:solidFill>
                <a:schemeClr val="tx1"/>
              </a:solidFill>
              <a:latin typeface="Gill Sans MT (Headings)"/>
              <a:cs typeface="Calibri"/>
            </a:endParaRP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We currently do not have a timeframe for when the Commission will vote on the proposed rule</a:t>
            </a: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latin typeface="Gill Sans MT (Headings)"/>
            </a:endParaRPr>
          </a:p>
          <a:p>
            <a:pPr>
              <a:spcBef>
                <a:spcPts val="300"/>
              </a:spcBef>
              <a:buClr>
                <a:srgbClr val="000000"/>
              </a:buClr>
              <a:buSzPct val="80000"/>
            </a:pPr>
            <a:endParaRPr lang="en-US" sz="1800" dirty="0">
              <a:solidFill>
                <a:srgbClr val="000000"/>
              </a:solidFill>
              <a:latin typeface="Gill Sans MT (Headings)ody)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0B16BFC-5C51-B625-842D-3AE21CBE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7675" y="6141617"/>
            <a:ext cx="628649" cy="575765"/>
          </a:xfrm>
        </p:spPr>
        <p:txBody>
          <a:bodyPr/>
          <a:lstStyle/>
          <a:p>
            <a:fld id="{437C3F23-D513-D349-B4C4-08D51C5D805D}" type="slidenum">
              <a:rPr lang="en-US" sz="1200"/>
              <a:t>3</a:t>
            </a:fld>
            <a:endParaRPr lang="en-US" sz="1200"/>
          </a:p>
        </p:txBody>
      </p:sp>
      <p:sp>
        <p:nvSpPr>
          <p:cNvPr id="4" name="Chevron 31">
            <a:extLst>
              <a:ext uri="{FF2B5EF4-FFF2-40B4-BE49-F238E27FC236}">
                <a16:creationId xmlns:a16="http://schemas.microsoft.com/office/drawing/2014/main" id="{F7BE241B-BAC6-8D6F-1E14-D1F8EFCD8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182" y="3920260"/>
            <a:ext cx="1458953" cy="832904"/>
          </a:xfrm>
          <a:prstGeom prst="chevron">
            <a:avLst>
              <a:gd name="adj" fmla="val 189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schemeClr val="bg2"/>
                </a:solidFill>
                <a:latin typeface="Gill Sans MT (Headings)ody)"/>
              </a:rPr>
              <a:t>Develop Proposed Rule that Integrates GTCC and 10 CFR Part 61 Rulemaking</a:t>
            </a:r>
          </a:p>
        </p:txBody>
      </p:sp>
      <p:sp>
        <p:nvSpPr>
          <p:cNvPr id="15" name="Chevron 41">
            <a:extLst>
              <a:ext uri="{FF2B5EF4-FFF2-40B4-BE49-F238E27FC236}">
                <a16:creationId xmlns:a16="http://schemas.microsoft.com/office/drawing/2014/main" id="{6F758024-0B30-80E0-8E8C-23809E165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196" y="5206826"/>
            <a:ext cx="1484600" cy="902405"/>
          </a:xfrm>
          <a:prstGeom prst="chevron">
            <a:avLst>
              <a:gd name="adj" fmla="val 189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257175">
              <a:defRPr/>
            </a:pPr>
            <a:r>
              <a:rPr lang="en-US" sz="1050">
                <a:solidFill>
                  <a:schemeClr val="bg2"/>
                </a:solidFill>
                <a:latin typeface="Gill Sans MT (Headings)ody)"/>
              </a:rPr>
              <a:t>Revise NUREG-2175 and Develop GTCC Guidance</a:t>
            </a:r>
          </a:p>
        </p:txBody>
      </p:sp>
      <p:sp>
        <p:nvSpPr>
          <p:cNvPr id="16" name="Chevron 53">
            <a:extLst>
              <a:ext uri="{FF2B5EF4-FFF2-40B4-BE49-F238E27FC236}">
                <a16:creationId xmlns:a16="http://schemas.microsoft.com/office/drawing/2014/main" id="{B27D7C2F-1E3A-AA8E-0522-E270E478B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920" y="5206826"/>
            <a:ext cx="1095329" cy="934791"/>
          </a:xfrm>
          <a:prstGeom prst="chevron">
            <a:avLst>
              <a:gd name="adj" fmla="val 18963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257175">
              <a:defRPr/>
            </a:pPr>
            <a:r>
              <a:rPr lang="en-US" sz="1050">
                <a:solidFill>
                  <a:schemeClr val="bg2"/>
                </a:solidFill>
                <a:latin typeface="Gill Sans MT (Headings)ody)"/>
              </a:rPr>
              <a:t>Hold for Commission Approval of Proposed Rule</a:t>
            </a:r>
          </a:p>
        </p:txBody>
      </p:sp>
      <p:sp>
        <p:nvSpPr>
          <p:cNvPr id="17" name="Chevron 34">
            <a:extLst>
              <a:ext uri="{FF2B5EF4-FFF2-40B4-BE49-F238E27FC236}">
                <a16:creationId xmlns:a16="http://schemas.microsoft.com/office/drawing/2014/main" id="{52492CC8-436C-9A28-AB26-5CCF99AE4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572" y="3933142"/>
            <a:ext cx="1110709" cy="834090"/>
          </a:xfrm>
          <a:prstGeom prst="chevron">
            <a:avLst>
              <a:gd name="adj" fmla="val 189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257175">
              <a:defRPr/>
            </a:pPr>
            <a:r>
              <a:rPr lang="en-US" sz="1050" dirty="0">
                <a:solidFill>
                  <a:schemeClr val="bg2"/>
                </a:solidFill>
                <a:latin typeface="Gill Sans MT (Headings)ody)"/>
              </a:rPr>
              <a:t>Publish Proposed Rule</a:t>
            </a:r>
          </a:p>
        </p:txBody>
      </p:sp>
      <p:sp>
        <p:nvSpPr>
          <p:cNvPr id="18" name="Chevron 34">
            <a:extLst>
              <a:ext uri="{FF2B5EF4-FFF2-40B4-BE49-F238E27FC236}">
                <a16:creationId xmlns:a16="http://schemas.microsoft.com/office/drawing/2014/main" id="{449EC0B3-010E-CB37-B3B2-3ECA2D933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231" y="5202234"/>
            <a:ext cx="1059050" cy="934791"/>
          </a:xfrm>
          <a:prstGeom prst="chevron">
            <a:avLst>
              <a:gd name="adj" fmla="val 18968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257175">
              <a:defRPr/>
            </a:pPr>
            <a:r>
              <a:rPr lang="en-US" sz="1050">
                <a:solidFill>
                  <a:schemeClr val="bg2"/>
                </a:solidFill>
                <a:latin typeface="Gill Sans MT (Headings)ody)"/>
              </a:rPr>
              <a:t>Publish Draft Guidance</a:t>
            </a:r>
          </a:p>
        </p:txBody>
      </p:sp>
      <p:sp>
        <p:nvSpPr>
          <p:cNvPr id="19" name="Chevron 33">
            <a:extLst>
              <a:ext uri="{FF2B5EF4-FFF2-40B4-BE49-F238E27FC236}">
                <a16:creationId xmlns:a16="http://schemas.microsoft.com/office/drawing/2014/main" id="{C96161E3-58B8-D309-8A17-2D1F611C6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22" y="4650988"/>
            <a:ext cx="1045373" cy="843668"/>
          </a:xfrm>
          <a:prstGeom prst="chevron">
            <a:avLst>
              <a:gd name="adj" fmla="val 1896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257175">
              <a:defRPr/>
            </a:pPr>
            <a:r>
              <a:rPr lang="en-US" sz="1050" dirty="0">
                <a:solidFill>
                  <a:schemeClr val="bg2"/>
                </a:solidFill>
                <a:latin typeface="Gill Sans MT (Headings)ody)"/>
              </a:rPr>
              <a:t>Hold Public Meetings and Comment Period</a:t>
            </a:r>
          </a:p>
        </p:txBody>
      </p:sp>
      <p:cxnSp>
        <p:nvCxnSpPr>
          <p:cNvPr id="20" name="Straight Arrow Connector 20">
            <a:extLst>
              <a:ext uri="{FF2B5EF4-FFF2-40B4-BE49-F238E27FC236}">
                <a16:creationId xmlns:a16="http://schemas.microsoft.com/office/drawing/2014/main" id="{FD819395-72A5-2789-2E39-12C45518E4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12084" y="3525679"/>
            <a:ext cx="227014" cy="636228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/>
            <a:tailEnd type="diamond" w="med" len="med"/>
          </a:ln>
        </p:spPr>
      </p:cxnSp>
      <p:sp>
        <p:nvSpPr>
          <p:cNvPr id="24" name="TextBox 25">
            <a:extLst>
              <a:ext uri="{FF2B5EF4-FFF2-40B4-BE49-F238E27FC236}">
                <a16:creationId xmlns:a16="http://schemas.microsoft.com/office/drawing/2014/main" id="{558542DF-C495-1B45-A2D2-67310C0A8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800" y="3032872"/>
            <a:ext cx="764003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defTabSz="257175" eaLnBrk="1" hangingPunct="1">
              <a:defRPr/>
            </a:pPr>
            <a:r>
              <a:rPr lang="en-US" sz="1200" b="1" dirty="0">
                <a:solidFill>
                  <a:srgbClr val="0070C0"/>
                </a:solidFill>
                <a:latin typeface="Gill Sans MT (Headings)ody)"/>
              </a:rPr>
              <a:t>We are here</a:t>
            </a:r>
          </a:p>
        </p:txBody>
      </p:sp>
      <p:cxnSp>
        <p:nvCxnSpPr>
          <p:cNvPr id="25" name="Straight Arrow Connector 20">
            <a:extLst>
              <a:ext uri="{FF2B5EF4-FFF2-40B4-BE49-F238E27FC236}">
                <a16:creationId xmlns:a16="http://schemas.microsoft.com/office/drawing/2014/main" id="{A92ED4DB-ACD3-504B-ACE1-B5B98B3F55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65532" y="3524734"/>
            <a:ext cx="357481" cy="1969922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/>
            <a:tailEnd type="diamond" w="med" len="med"/>
          </a:ln>
        </p:spPr>
      </p:cxnSp>
      <p:sp>
        <p:nvSpPr>
          <p:cNvPr id="14" name="Chevron 34">
            <a:extLst>
              <a:ext uri="{FF2B5EF4-FFF2-40B4-BE49-F238E27FC236}">
                <a16:creationId xmlns:a16="http://schemas.microsoft.com/office/drawing/2014/main" id="{A06FE285-F1D3-DF99-0DF3-BDDE442FE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202" y="3933142"/>
            <a:ext cx="1110709" cy="834090"/>
          </a:xfrm>
          <a:prstGeom prst="chevron">
            <a:avLst>
              <a:gd name="adj" fmla="val 1896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rIns="0" anchor="ctr"/>
          <a:lstStyle/>
          <a:p>
            <a:pPr algn="ctr" defTabSz="257175">
              <a:defRPr/>
            </a:pPr>
            <a:r>
              <a:rPr lang="en-US" sz="1050" dirty="0">
                <a:solidFill>
                  <a:schemeClr val="bg2"/>
                </a:solidFill>
                <a:latin typeface="Gill Sans MT (Headings)ody)"/>
              </a:rPr>
              <a:t>Submit to Commission for Approval</a:t>
            </a:r>
          </a:p>
        </p:txBody>
      </p:sp>
    </p:spTree>
    <p:extLst>
      <p:ext uri="{BB962C8B-B14F-4D97-AF65-F5344CB8AC3E}">
        <p14:creationId xmlns:p14="http://schemas.microsoft.com/office/powerpoint/2010/main" val="3360621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9693A2-F9F2-421B-A0D8-BF7567CA6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0813" y="1414864"/>
            <a:ext cx="6095071" cy="4726753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NRC staff preparing Regulatory Basis to expand decommissioning financial assurance (DFA) requirements for Category 1 &amp; 2 (and possibly Category 3) byproduct material sealed sources</a:t>
            </a:r>
          </a:p>
          <a:p>
            <a:pPr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Current regulations in 10 CFR 30.35 do not require DFA for many licensees who possess these sources</a:t>
            </a:r>
          </a:p>
          <a:p>
            <a:pPr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Regulatory Basis document evaluates several potential regulatory options </a:t>
            </a: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Next step: issue Regulatory Basis for public comment and have a public meeting</a:t>
            </a:r>
            <a:endParaRPr lang="en-US" dirty="0">
              <a:solidFill>
                <a:schemeClr val="tx1"/>
              </a:solidFill>
              <a:latin typeface="Gill Sans MT (Headings)"/>
            </a:endParaRPr>
          </a:p>
          <a:p>
            <a:pPr>
              <a:spcBef>
                <a:spcPts val="300"/>
              </a:spcBef>
              <a:buClr>
                <a:srgbClr val="000000"/>
              </a:buClr>
              <a:buSzPct val="80000"/>
            </a:pPr>
            <a:endParaRPr lang="en-US" sz="1800" dirty="0">
              <a:solidFill>
                <a:srgbClr val="000000"/>
              </a:solidFill>
              <a:latin typeface="Gill Sans MT (Headings)ody)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0B16BFC-5C51-B625-842D-3AE21CBE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7675" y="6141617"/>
            <a:ext cx="628649" cy="575765"/>
          </a:xfrm>
        </p:spPr>
        <p:txBody>
          <a:bodyPr/>
          <a:lstStyle/>
          <a:p>
            <a:fld id="{437C3F23-D513-D349-B4C4-08D51C5D805D}" type="slidenum">
              <a:rPr lang="en-US" sz="1200"/>
              <a:t>4</a:t>
            </a:fld>
            <a:endParaRPr lang="en-US" sz="12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A42082-844C-0F6D-8D4A-BB49B7B2ED06}"/>
              </a:ext>
            </a:extLst>
          </p:cNvPr>
          <p:cNvCxnSpPr>
            <a:cxnSpLocks/>
          </p:cNvCxnSpPr>
          <p:nvPr/>
        </p:nvCxnSpPr>
        <p:spPr>
          <a:xfrm>
            <a:off x="2437040" y="1113276"/>
            <a:ext cx="0" cy="4630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4CF7D7-29FA-B4BC-9EAD-4674EC6FFD83}"/>
              </a:ext>
            </a:extLst>
          </p:cNvPr>
          <p:cNvSpPr txBox="1"/>
          <p:nvPr/>
        </p:nvSpPr>
        <p:spPr>
          <a:xfrm>
            <a:off x="17841" y="4662482"/>
            <a:ext cx="2462645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3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400">
                <a:latin typeface="Gill Sans MT (Headings)ody)"/>
                <a:cs typeface="Arial" panose="020B0604020202020204" pitchFamily="34" charset="0"/>
              </a:rPr>
              <a:t>Staff rulemaking plan (</a:t>
            </a:r>
            <a:r>
              <a:rPr lang="en-US" sz="1400">
                <a:latin typeface="Gill Sans MT (Headings)ody)"/>
                <a:cs typeface="Arial" panose="020B0604020202020204" pitchFamily="34" charset="0"/>
                <a:hlinkClick r:id="rId3"/>
              </a:rPr>
              <a:t>SECY-16-0115</a:t>
            </a:r>
            <a:r>
              <a:rPr lang="en-US" sz="1400">
                <a:latin typeface="Gill Sans MT (Headings)ody)"/>
                <a:cs typeface="Arial" panose="020B0604020202020204" pitchFamily="34" charset="0"/>
              </a:rPr>
              <a:t>) submitted October 7, 2016</a:t>
            </a:r>
            <a:endParaRPr lang="en-US" sz="1400">
              <a:solidFill>
                <a:schemeClr val="accent1">
                  <a:lumMod val="60000"/>
                  <a:lumOff val="40000"/>
                </a:schemeClr>
              </a:solidFill>
              <a:latin typeface="Gill Sans MT (Headings)ody)"/>
              <a:cs typeface="Arial" panose="020B0604020202020204" pitchFamily="34" charset="0"/>
            </a:endParaRPr>
          </a:p>
          <a:p>
            <a:pPr marL="285750" indent="-285750" fontAlgn="base">
              <a:spcBef>
                <a:spcPts val="3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400">
                <a:latin typeface="Gill Sans MT (Headings)ody)"/>
                <a:cs typeface="Arial" panose="020B0604020202020204" pitchFamily="34" charset="0"/>
                <a:hlinkClick r:id="rId4"/>
              </a:rPr>
              <a:t>Commission SRM </a:t>
            </a:r>
            <a:r>
              <a:rPr lang="en-US" sz="1400">
                <a:latin typeface="Gill Sans MT (Headings)ody)"/>
                <a:cs typeface="Arial" panose="020B0604020202020204" pitchFamily="34" charset="0"/>
              </a:rPr>
              <a:t>issued  December 8,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3F14F-AD8B-0D41-90F8-1DABFA1F9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2" y="1363845"/>
            <a:ext cx="2079520" cy="12080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147D71-7C4E-4361-4DAC-334979A33617}"/>
              </a:ext>
            </a:extLst>
          </p:cNvPr>
          <p:cNvSpPr txBox="1">
            <a:spLocks/>
          </p:cNvSpPr>
          <p:nvPr/>
        </p:nvSpPr>
        <p:spPr>
          <a:xfrm>
            <a:off x="360672" y="1408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ill Sans MT (Headings)"/>
              </a:rPr>
              <a:t>Financial Assurance for Disposition of                 Category 1-3 Sources Rulemaking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B22F82-B765-9A26-94CF-FDEB6F12B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2" y="2719860"/>
            <a:ext cx="2075735" cy="17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3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9E4C38-B8B5-4920-A65D-9771A2F23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27" y="1586695"/>
            <a:ext cx="2186549" cy="29884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671E657-67BB-4B0E-831D-16293060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7" y="297942"/>
            <a:ext cx="7928999" cy="575765"/>
          </a:xfrm>
        </p:spPr>
        <p:txBody>
          <a:bodyPr>
            <a:noAutofit/>
          </a:bodyPr>
          <a:lstStyle/>
          <a:p>
            <a:r>
              <a:rPr lang="en-US" sz="3200" b="1" spc="-4">
                <a:solidFill>
                  <a:schemeClr val="tx1"/>
                </a:solidFill>
                <a:latin typeface="Gill Sans MT (Headings)"/>
                <a:cs typeface="Calibri"/>
              </a:rPr>
              <a:t>Decommissioning Rulemaking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9693A2-F9F2-421B-A0D8-BF7567CA6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9573" y="1113276"/>
            <a:ext cx="6222734" cy="5028341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Would implement specific regulatory requirements for different phases of the decommissioning process consistent with the reduced radiological risk. Topics include:</a:t>
            </a:r>
          </a:p>
          <a:p>
            <a:pPr lvl="1">
              <a:spcBef>
                <a:spcPts val="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Emergency preparedness</a:t>
            </a:r>
            <a:endParaRPr lang="en-US" sz="2400" dirty="0">
              <a:solidFill>
                <a:schemeClr val="tx1"/>
              </a:solidFill>
              <a:latin typeface="Gill Sans MT (Headings)"/>
              <a:cs typeface="Calibri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Decommissioning funding assurance</a:t>
            </a:r>
            <a:endParaRPr lang="en-US" sz="2400" dirty="0">
              <a:solidFill>
                <a:schemeClr val="tx1"/>
              </a:solidFill>
              <a:latin typeface="Gill Sans MT (Headings)"/>
              <a:cs typeface="Calibri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Environmental considerations</a:t>
            </a:r>
            <a:endParaRPr lang="en-US" sz="2400" dirty="0">
              <a:solidFill>
                <a:schemeClr val="tx1"/>
              </a:solidFill>
              <a:latin typeface="Gill Sans MT (Headings)"/>
              <a:cs typeface="Calibri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Spent fuel management planning</a:t>
            </a:r>
            <a:endParaRPr lang="en-US" sz="2400" dirty="0">
              <a:solidFill>
                <a:schemeClr val="tx1"/>
              </a:solidFill>
              <a:latin typeface="Gill Sans MT (Headings)"/>
              <a:cs typeface="Calibri"/>
            </a:endParaRPr>
          </a:p>
          <a:p>
            <a:pPr lvl="1">
              <a:spcBef>
                <a:spcPts val="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Record retention requirements</a:t>
            </a:r>
            <a:endParaRPr lang="en-US" sz="2400" dirty="0">
              <a:solidFill>
                <a:schemeClr val="tx1"/>
              </a:solidFill>
              <a:latin typeface="Gill Sans MT (Headings)"/>
              <a:cs typeface="Calibri"/>
            </a:endParaRP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Final rule package submitted to the Commission January 2024 (SECY-24-0011; </a:t>
            </a: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ML23258A200</a:t>
            </a: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)</a:t>
            </a:r>
            <a:endParaRPr lang="en-US" dirty="0">
              <a:solidFill>
                <a:schemeClr val="tx1"/>
              </a:solidFill>
              <a:latin typeface="Gill Sans MT (Headings)"/>
              <a:cs typeface="Calibri"/>
            </a:endParaRP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Gill Sans MT (Headings)"/>
                <a:ea typeface="+mn-lt"/>
                <a:cs typeface="+mn-lt"/>
              </a:rPr>
              <a:t>We currently do not have a timeframe for when the Commission will vote on the rule</a:t>
            </a:r>
          </a:p>
          <a:p>
            <a:pPr>
              <a:spcBef>
                <a:spcPts val="300"/>
              </a:spcBef>
              <a:buClr>
                <a:srgbClr val="000000"/>
              </a:buClr>
              <a:buSzPct val="80000"/>
            </a:pPr>
            <a:endParaRPr lang="en-US" sz="1800" dirty="0">
              <a:solidFill>
                <a:srgbClr val="000000"/>
              </a:solidFill>
              <a:latin typeface="Gill Sans MT (Headings)ody)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0B16BFC-5C51-B625-842D-3AE21CBE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7675" y="6141617"/>
            <a:ext cx="628649" cy="575765"/>
          </a:xfrm>
        </p:spPr>
        <p:txBody>
          <a:bodyPr/>
          <a:lstStyle/>
          <a:p>
            <a:fld id="{437C3F23-D513-D349-B4C4-08D51C5D805D}" type="slidenum">
              <a:rPr lang="en-US" sz="1200"/>
              <a:t>5</a:t>
            </a:fld>
            <a:endParaRPr lang="en-US" sz="12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A42082-844C-0F6D-8D4A-BB49B7B2ED06}"/>
              </a:ext>
            </a:extLst>
          </p:cNvPr>
          <p:cNvCxnSpPr>
            <a:cxnSpLocks/>
          </p:cNvCxnSpPr>
          <p:nvPr/>
        </p:nvCxnSpPr>
        <p:spPr>
          <a:xfrm>
            <a:off x="2437040" y="1113276"/>
            <a:ext cx="0" cy="4630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4CF7D7-29FA-B4BC-9EAD-4674EC6FFD83}"/>
              </a:ext>
            </a:extLst>
          </p:cNvPr>
          <p:cNvSpPr txBox="1"/>
          <p:nvPr/>
        </p:nvSpPr>
        <p:spPr>
          <a:xfrm>
            <a:off x="31904" y="4775122"/>
            <a:ext cx="2462645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3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400">
                <a:latin typeface="Gill Sans MT (Headings)ody)"/>
                <a:cs typeface="Arial" panose="020B0604020202020204" pitchFamily="34" charset="0"/>
              </a:rPr>
              <a:t>Proposed rule published on March 3, 2022 </a:t>
            </a:r>
            <a:r>
              <a:rPr lang="en-US" sz="1400">
                <a:solidFill>
                  <a:schemeClr val="accent1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</a:rPr>
              <a:t>(</a:t>
            </a:r>
            <a:r>
              <a:rPr lang="en-US" sz="1400">
                <a:solidFill>
                  <a:schemeClr val="accent1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87 FR 12254</a:t>
            </a:r>
            <a:r>
              <a:rPr lang="en-US" sz="1400">
                <a:solidFill>
                  <a:schemeClr val="accent1">
                    <a:lumMod val="60000"/>
                    <a:lumOff val="40000"/>
                  </a:schemeClr>
                </a:solidFill>
                <a:latin typeface="Gill Sans MT (Headings)ody)"/>
                <a:cs typeface="Arial" panose="020B0604020202020204" pitchFamily="34" charset="0"/>
              </a:rPr>
              <a:t>)</a:t>
            </a:r>
          </a:p>
          <a:p>
            <a:pPr marL="285750" indent="-285750" fontAlgn="base">
              <a:spcBef>
                <a:spcPts val="3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400">
                <a:latin typeface="Gill Sans MT (Headings)ody)"/>
                <a:cs typeface="Arial" panose="020B0604020202020204" pitchFamily="34" charset="0"/>
              </a:rPr>
              <a:t>Comment period closed on August 30, 2022</a:t>
            </a:r>
          </a:p>
        </p:txBody>
      </p:sp>
    </p:spTree>
    <p:extLst>
      <p:ext uri="{BB962C8B-B14F-4D97-AF65-F5344CB8AC3E}">
        <p14:creationId xmlns:p14="http://schemas.microsoft.com/office/powerpoint/2010/main" val="189194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F929-25D5-2D80-A297-18EBDA97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03" y="186974"/>
            <a:ext cx="8574500" cy="66740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Gill Sans MT (Headings)"/>
              </a:rPr>
              <a:t>Assessing the LLW Program</a:t>
            </a:r>
            <a:endParaRPr lang="en-US" sz="3200" b="1" dirty="0">
              <a:solidFill>
                <a:schemeClr val="bg1"/>
              </a:solidFill>
              <a:latin typeface="Gill Sans MT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84324-665A-328A-87DF-0A682CEF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74" y="1817783"/>
            <a:ext cx="5179216" cy="3537989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400">
                <a:latin typeface="+mj-lt"/>
                <a:ea typeface="Calibri" panose="020F0502020204030204" pitchFamily="34" charset="0"/>
              </a:rPr>
              <a:t> </a:t>
            </a:r>
            <a:endParaRPr lang="en-US" sz="2400">
              <a:latin typeface="+mj-lt"/>
            </a:endParaRPr>
          </a:p>
          <a:p>
            <a:pPr>
              <a:buClr>
                <a:schemeClr val="bg1"/>
              </a:buClr>
            </a:pPr>
            <a:endParaRPr lang="en-US">
              <a:latin typeface="+mj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F155429-4E46-9A8C-C6C5-9A115084CDC0}"/>
              </a:ext>
            </a:extLst>
          </p:cNvPr>
          <p:cNvSpPr txBox="1">
            <a:spLocks/>
          </p:cNvSpPr>
          <p:nvPr/>
        </p:nvSpPr>
        <p:spPr>
          <a:xfrm>
            <a:off x="3699857" y="6203557"/>
            <a:ext cx="1100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FC66C13-0903-D068-E6E7-7B0940F53E95}"/>
              </a:ext>
            </a:extLst>
          </p:cNvPr>
          <p:cNvSpPr txBox="1">
            <a:spLocks/>
          </p:cNvSpPr>
          <p:nvPr/>
        </p:nvSpPr>
        <p:spPr>
          <a:xfrm>
            <a:off x="2514600" y="64928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0B012-4B4C-0D4B-9961-39BAA1B684BE}" type="slidenum">
              <a:rPr lang="en-US" sz="1200" smtClean="0">
                <a:latin typeface="Corbel (Body)"/>
              </a:rPr>
              <a:pPr/>
              <a:t>6</a:t>
            </a:fld>
            <a:endParaRPr lang="en-US" sz="1200">
              <a:latin typeface="Corbel (Body)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1ADEFB9-5BF6-F83D-2BA0-6A4209FEE3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886141"/>
              </p:ext>
            </p:extLst>
          </p:nvPr>
        </p:nvGraphicFramePr>
        <p:xfrm>
          <a:off x="338203" y="953196"/>
          <a:ext cx="8701625" cy="5412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A3C019B-E80C-2C02-4031-20317F2FB591}"/>
              </a:ext>
            </a:extLst>
          </p:cNvPr>
          <p:cNvSpPr txBox="1"/>
          <p:nvPr/>
        </p:nvSpPr>
        <p:spPr>
          <a:xfrm>
            <a:off x="246855" y="1024559"/>
            <a:ext cx="385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Gill Sans MT" panose="020B0502020104020203" pitchFamily="34" charset="0"/>
              </a:rPr>
              <a:t>10 Tasks Identified and Ranked</a:t>
            </a:r>
          </a:p>
        </p:txBody>
      </p:sp>
    </p:spTree>
    <p:extLst>
      <p:ext uri="{BB962C8B-B14F-4D97-AF65-F5344CB8AC3E}">
        <p14:creationId xmlns:p14="http://schemas.microsoft.com/office/powerpoint/2010/main" val="399687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8A6BD-65BA-F762-C558-ED7DB5B78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834" y="1285875"/>
            <a:ext cx="4139328" cy="4287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-342900">
              <a:lnSpc>
                <a:spcPct val="100000"/>
              </a:lnSpc>
              <a:spcBef>
                <a:spcPts val="563"/>
              </a:spcBef>
              <a:buFont typeface="Wingdings,Sans-Serif" panose="020B0604020202020204" pitchFamily="34" charset="0"/>
              <a:buChar char="§"/>
            </a:pPr>
            <a:r>
              <a:rPr lang="en-US" sz="2200" dirty="0">
                <a:solidFill>
                  <a:srgbClr val="FFFFFF"/>
                </a:solidFill>
                <a:latin typeface="Gill Sans MT"/>
              </a:rPr>
              <a:t>Integrated Materials Performance Evaluation Program  - LLW </a:t>
            </a:r>
          </a:p>
          <a:p>
            <a:pPr lvl="2" indent="-457200">
              <a:lnSpc>
                <a:spcPct val="100000"/>
              </a:lnSpc>
              <a:spcBef>
                <a:spcPts val="563"/>
              </a:spcBef>
              <a:buFont typeface="Wingdings,Sans-Serif" panose="020B0604020202020204" pitchFamily="34" charset="0"/>
              <a:buChar char="§"/>
            </a:pPr>
            <a:r>
              <a:rPr lang="en-US" sz="2200" dirty="0">
                <a:solidFill>
                  <a:srgbClr val="FFFFFF"/>
                </a:solidFill>
                <a:latin typeface="Gill Sans MT"/>
              </a:rPr>
              <a:t>IMPEP Completed in 2024 (Kentucky, New York Follow-up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pPr lvl="2" indent="-457200">
              <a:lnSpc>
                <a:spcPct val="100000"/>
              </a:lnSpc>
              <a:spcBef>
                <a:spcPts val="563"/>
              </a:spcBef>
              <a:buFont typeface="Wingdings,Sans-Serif" panose="020B0604020202020204" pitchFamily="34" charset="0"/>
              <a:buChar char="§"/>
            </a:pP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Periodic Reviews in 2025 (South Carolina, Washington, Utah)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186A58-BE07-D785-ACE2-B869CCBBE9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69CCBC-F6F6-90D4-FD0A-6F8BD295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z="1200" dirty="0" smtClean="0"/>
              <a:pPr/>
              <a:t>7</a:t>
            </a:fld>
            <a:endParaRPr lang="en-US" sz="1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1CC2D2-C4D8-EBC0-968D-1595E5BA087C}"/>
              </a:ext>
            </a:extLst>
          </p:cNvPr>
          <p:cNvSpPr txBox="1">
            <a:spLocks/>
          </p:cNvSpPr>
          <p:nvPr/>
        </p:nvSpPr>
        <p:spPr>
          <a:xfrm>
            <a:off x="251660" y="141329"/>
            <a:ext cx="7840088" cy="77525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ill Sans MT"/>
              </a:rPr>
              <a:t>Collaborating with Agreement States </a:t>
            </a:r>
            <a:endParaRPr lang="en-US" sz="3200">
              <a:latin typeface="Gill Sans M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9F0D0B-4F1F-6BCF-3DFB-FA26A7BAE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372" y="1716958"/>
            <a:ext cx="3777577" cy="28467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80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A165F7-2117-4F9D-A340-9952A836ED89}"/>
              </a:ext>
            </a:extLst>
          </p:cNvPr>
          <p:cNvSpPr txBox="1"/>
          <p:nvPr/>
        </p:nvSpPr>
        <p:spPr>
          <a:xfrm>
            <a:off x="-162046" y="154883"/>
            <a:ext cx="6621780" cy="584775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>
                <a:solidFill>
                  <a:prstClr val="white"/>
                </a:solidFill>
                <a:latin typeface="Gill Sans MT (Headings)"/>
                <a:cs typeface="Arial" panose="020B0604020202020204" pitchFamily="34" charset="0"/>
              </a:rPr>
              <a:t>Cleaning Up Radium Sites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6"/>
          <a:stretch/>
        </p:blipFill>
        <p:spPr bwMode="auto">
          <a:xfrm>
            <a:off x="6903325" y="1255480"/>
            <a:ext cx="1901927" cy="157235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6B0811-23B1-834A-BC8F-0549F71491C1}"/>
              </a:ext>
            </a:extLst>
          </p:cNvPr>
          <p:cNvSpPr txBox="1">
            <a:spLocks/>
          </p:cNvSpPr>
          <p:nvPr/>
        </p:nvSpPr>
        <p:spPr>
          <a:xfrm>
            <a:off x="172529" y="941893"/>
            <a:ext cx="6309187" cy="548067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.Lucida Grande UI Regular"/>
              <a:buChar char="►"/>
              <a:defRPr sz="28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defTabSz="685800" fontAlgn="base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white"/>
              </a:buClr>
              <a:buSzPct val="120000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ill Sans MT (Headings)"/>
                <a:cs typeface="Arial"/>
              </a:rPr>
              <a:t>Ensure unlicensed sites with discrete sources of radium or associated contamination do not pose a risk to public health and safety and the environment</a:t>
            </a:r>
          </a:p>
          <a:p>
            <a:pPr marL="285750" lvl="1" indent="-285750" fontAlgn="base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white"/>
              </a:buClr>
              <a:buSzPct val="120000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ill Sans MT (Headings)"/>
                <a:cs typeface="Arial"/>
              </a:rPr>
              <a:t>Status </a:t>
            </a:r>
            <a:endParaRPr lang="en-US" altLang="en-US" sz="2000" dirty="0">
              <a:solidFill>
                <a:schemeClr val="tx1"/>
              </a:solidFill>
              <a:latin typeface="Gill Sans MT (Headings)"/>
            </a:endParaRPr>
          </a:p>
          <a:p>
            <a:pPr lvl="1" fontAlgn="base">
              <a:lnSpc>
                <a:spcPct val="100000"/>
              </a:lnSpc>
              <a:buClr>
                <a:prstClr val="white"/>
              </a:buClr>
              <a:buSzPct val="120000"/>
              <a:buChar char="Ø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ill Sans MT (Headings)"/>
                <a:cs typeface="Arial"/>
              </a:rPr>
              <a:t>3 non-military sites remaining with residual radium activity requiring remediation.  </a:t>
            </a:r>
          </a:p>
          <a:p>
            <a:pPr lvl="1">
              <a:lnSpc>
                <a:spcPct val="100000"/>
              </a:lnSpc>
              <a:buClr>
                <a:srgbClr val="FFFFFF"/>
              </a:buClr>
              <a:buSzPct val="120000"/>
              <a:buChar char="Ø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ill Sans MT (Headings)"/>
                <a:cs typeface="Arial"/>
              </a:rPr>
              <a:t>Monitoring or Staying Informed at 3 National Park Service and 17 Department of Defense sites under </a:t>
            </a:r>
            <a:r>
              <a:rPr lang="en-US" sz="2000" dirty="0">
                <a:solidFill>
                  <a:schemeClr val="tx1"/>
                </a:solidFill>
                <a:latin typeface="Gill Sans MT (Headings)"/>
                <a:ea typeface="Calibri"/>
                <a:cs typeface="Arial"/>
              </a:rPr>
              <a:t>Comprehensive Environmental Response, Compensation, and Liability Act</a:t>
            </a:r>
            <a:r>
              <a:rPr lang="en-US" altLang="en-US" sz="2000" dirty="0">
                <a:solidFill>
                  <a:schemeClr val="tx1"/>
                </a:solidFill>
                <a:latin typeface="Gill Sans MT (Headings)"/>
                <a:cs typeface="Arial"/>
              </a:rPr>
              <a:t> and Memorandum of Understanding</a:t>
            </a:r>
          </a:p>
          <a:p>
            <a:pPr lvl="1">
              <a:lnSpc>
                <a:spcPct val="100000"/>
              </a:lnSpc>
              <a:buClr>
                <a:srgbClr val="FFFFFF"/>
              </a:buClr>
              <a:buSzPct val="120000"/>
              <a:buChar char="Ø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ill Sans MT (Headings)"/>
                <a:cs typeface="Arial"/>
              </a:rPr>
              <a:t>Coordinating with other Federal agencies </a:t>
            </a:r>
            <a:endParaRPr lang="en-US" sz="2000" dirty="0">
              <a:solidFill>
                <a:schemeClr val="tx1"/>
              </a:solidFill>
              <a:latin typeface="Gill Sans MT (Headings)"/>
            </a:endParaRPr>
          </a:p>
          <a:p>
            <a:pPr lvl="1" defTabSz="685800" fontAlgn="base">
              <a:lnSpc>
                <a:spcPct val="100000"/>
              </a:lnSpc>
              <a:spcBef>
                <a:spcPts val="375"/>
              </a:spcBef>
              <a:buClr>
                <a:prstClr val="white"/>
              </a:buClr>
              <a:buSzPct val="120000"/>
              <a:buChar char="Ø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ill Sans MT (Headings)"/>
                <a:cs typeface="Arial"/>
              </a:rPr>
              <a:t>Extensive stakeholder communication and coordination – reaching out to Agreement States with radium sites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717E4AC-666A-CA93-4E2C-A7697A30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8842" y="5726907"/>
            <a:ext cx="565159" cy="273844"/>
          </a:xfrm>
        </p:spPr>
        <p:txBody>
          <a:bodyPr/>
          <a:lstStyle/>
          <a:p>
            <a:pPr algn="r"/>
            <a:fld id="{D57F1E4F-1CFF-5643-939E-217C01CDF565}" type="slidenum">
              <a:rPr lang="en-US" sz="1050">
                <a:latin typeface="Gill Sans MT (Headings)ody)"/>
              </a:rPr>
              <a:pPr algn="r"/>
              <a:t>8</a:t>
            </a:fld>
            <a:endParaRPr lang="en-US" sz="1050">
              <a:latin typeface="Gill Sans MT (Headings)ody)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F9520D-7860-BEDE-1FB2-E31E84C155DB}"/>
              </a:ext>
            </a:extLst>
          </p:cNvPr>
          <p:cNvCxnSpPr/>
          <p:nvPr/>
        </p:nvCxnSpPr>
        <p:spPr>
          <a:xfrm>
            <a:off x="6556664" y="2428065"/>
            <a:ext cx="0" cy="34290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GATEWAY NATIONAL RECREATION AREA - 210 New York Ave, Staten Island, New  York - Parks - Phone Number - Yelp">
            <a:extLst>
              <a:ext uri="{FF2B5EF4-FFF2-40B4-BE49-F238E27FC236}">
                <a16:creationId xmlns:a16="http://schemas.microsoft.com/office/drawing/2014/main" id="{F69F6748-99E8-7ACA-18FE-9D7E3F86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22" y="2827835"/>
            <a:ext cx="1928812" cy="19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80CD5-92AD-4348-821A-E3D90B3A3D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9" t="3317" r="4924" b="2690"/>
          <a:stretch/>
        </p:blipFill>
        <p:spPr>
          <a:xfrm>
            <a:off x="7013128" y="4353152"/>
            <a:ext cx="2070302" cy="157235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85F0D7F-C5F2-EF25-D278-ED7584937A4C}"/>
              </a:ext>
            </a:extLst>
          </p:cNvPr>
          <p:cNvSpPr txBox="1">
            <a:spLocks/>
          </p:cNvSpPr>
          <p:nvPr/>
        </p:nvSpPr>
        <p:spPr>
          <a:xfrm>
            <a:off x="3825118" y="6236418"/>
            <a:ext cx="1100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0B012-4B4C-0D4B-9961-39BAA1B684BE}" type="slidenum">
              <a:rPr lang="en-US" sz="1200" smtClean="0"/>
              <a:pPr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4653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EAF74A-134B-E73D-62F1-0F39041DE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79376"/>
            <a:ext cx="8151283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Gill Sans MT"/>
              </a:rPr>
              <a:t>Advance Act</a:t>
            </a:r>
            <a:r>
              <a:rPr lang="en-US" sz="3200" dirty="0">
                <a:latin typeface="Gill Sans MT"/>
              </a:rPr>
              <a:t> - Improving Licensing Processes and Oversight Programs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BC7E8-2D52-A12F-DB88-591CF1BE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50" y="1402292"/>
            <a:ext cx="3283267" cy="4351338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z="1800" b="1" dirty="0">
                <a:latin typeface="Gill Sans MT"/>
              </a:rPr>
              <a:t>Licensing Processes </a:t>
            </a:r>
          </a:p>
          <a:p>
            <a:pPr lvl="1"/>
            <a:r>
              <a:rPr lang="en-US" sz="1800" dirty="0">
                <a:latin typeface="Gill Sans MT"/>
                <a:ea typeface="Calibri"/>
                <a:cs typeface="Calibri"/>
              </a:rPr>
              <a:t>Incorporate and expand use of Regulatory Audits</a:t>
            </a:r>
          </a:p>
          <a:p>
            <a:pPr lvl="1"/>
            <a:r>
              <a:rPr lang="en-US" sz="1800" dirty="0">
                <a:latin typeface="Gill Sans MT"/>
                <a:ea typeface="Calibri"/>
                <a:cs typeface="Calibri"/>
              </a:rPr>
              <a:t>Explore new approaches to full or partial acceptance of License Termination Plans (LTPs)</a:t>
            </a:r>
          </a:p>
          <a:p>
            <a:r>
              <a:rPr lang="en-US" sz="1800" b="1" dirty="0">
                <a:latin typeface="Gill Sans MT"/>
              </a:rPr>
              <a:t>Oversight Programs </a:t>
            </a:r>
          </a:p>
          <a:p>
            <a:pPr lvl="1"/>
            <a:r>
              <a:rPr lang="en-US" sz="1800" dirty="0">
                <a:latin typeface="Gill Sans MT"/>
                <a:ea typeface="Calibri"/>
                <a:cs typeface="Calibri"/>
              </a:rPr>
              <a:t>Completed updates to Uranium Recovery and Byproduct Material Facility Inspection Program</a:t>
            </a:r>
          </a:p>
          <a:p>
            <a:pPr lvl="1"/>
            <a:r>
              <a:rPr lang="en-US" sz="1800" dirty="0">
                <a:latin typeface="Gill Sans MT"/>
                <a:ea typeface="Calibri"/>
                <a:cs typeface="Calibri"/>
              </a:rPr>
              <a:t>Assessed previous recommendations</a:t>
            </a:r>
          </a:p>
          <a:p>
            <a:pPr lvl="1"/>
            <a:r>
              <a:rPr lang="en-US" sz="1800" dirty="0">
                <a:latin typeface="Gill Sans MT"/>
                <a:ea typeface="Calibri"/>
                <a:cs typeface="Calibri"/>
              </a:rPr>
              <a:t>Public meeting to gather external stakeholder feedback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EA917-C90B-344A-A3CA-2A277D86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9</a:t>
            </a:fld>
            <a:endParaRPr lang="en-US" noProof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71EB47D-6D24-CC50-B2CD-123B2F751A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991422"/>
              </p:ext>
            </p:extLst>
          </p:nvPr>
        </p:nvGraphicFramePr>
        <p:xfrm>
          <a:off x="4320740" y="1929309"/>
          <a:ext cx="3525245" cy="2158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A78A63E-CF8E-A1AE-6DDD-E29B662B3CBD}"/>
              </a:ext>
            </a:extLst>
          </p:cNvPr>
          <p:cNvSpPr/>
          <p:nvPr/>
        </p:nvSpPr>
        <p:spPr>
          <a:xfrm>
            <a:off x="4275151" y="1500071"/>
            <a:ext cx="3616423" cy="438581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cap="none" spc="0">
                <a:ln w="0"/>
                <a:solidFill>
                  <a:schemeClr val="accent1"/>
                </a:solidFill>
                <a:latin typeface="Aptos Display" panose="020B0004020202020204" pitchFamily="34" charset="0"/>
              </a:rPr>
              <a:t>Ideas Under Consideration</a:t>
            </a:r>
          </a:p>
        </p:txBody>
      </p:sp>
      <p:pic>
        <p:nvPicPr>
          <p:cNvPr id="8" name="Picture 7" descr="A black and blue logo&#10;&#10;Description automatically generated">
            <a:extLst>
              <a:ext uri="{FF2B5EF4-FFF2-40B4-BE49-F238E27FC236}">
                <a16:creationId xmlns:a16="http://schemas.microsoft.com/office/drawing/2014/main" id="{B74E7C6F-732B-B417-6690-19F0E65AC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0" y="5938991"/>
            <a:ext cx="2327949" cy="686143"/>
          </a:xfrm>
          <a:prstGeom prst="rect">
            <a:avLst/>
          </a:prstGeom>
        </p:spPr>
      </p:pic>
      <p:sp>
        <p:nvSpPr>
          <p:cNvPr id="71" name="TextBox 11">
            <a:extLst>
              <a:ext uri="{FF2B5EF4-FFF2-40B4-BE49-F238E27FC236}">
                <a16:creationId xmlns:a16="http://schemas.microsoft.com/office/drawing/2014/main" id="{C5B9CDAE-517A-1885-3626-593E33EB3D20}"/>
              </a:ext>
            </a:extLst>
          </p:cNvPr>
          <p:cNvSpPr txBox="1"/>
          <p:nvPr/>
        </p:nvSpPr>
        <p:spPr>
          <a:xfrm>
            <a:off x="3560574" y="4216512"/>
            <a:ext cx="5487327" cy="160043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2">
                    <a:lumMod val="76000"/>
                  </a:schemeClr>
                </a:solidFill>
                <a:latin typeface="Gill Sans MT"/>
                <a:cs typeface="Calibri"/>
              </a:rPr>
              <a:t>Information on ADVANCE Act</a:t>
            </a:r>
            <a:r>
              <a:rPr lang="en-US" sz="1400" dirty="0">
                <a:solidFill>
                  <a:schemeClr val="tx2">
                    <a:lumMod val="76000"/>
                  </a:schemeClr>
                </a:solidFill>
                <a:latin typeface="Gill Sans MT"/>
                <a:cs typeface="Calibri"/>
              </a:rPr>
              <a:t>: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ill Sans MT"/>
                <a:cs typeface="Calibri"/>
              </a:rPr>
              <a:t> </a:t>
            </a:r>
            <a:endParaRPr lang="en-US" sz="1400">
              <a:solidFill>
                <a:schemeClr val="bg2">
                  <a:lumMod val="60000"/>
                  <a:lumOff val="40000"/>
                </a:schemeClr>
              </a:solidFill>
              <a:latin typeface="Gill Sans MT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Gill Sans MT"/>
                <a:hlinkClick r:id="rId9"/>
              </a:rPr>
              <a:t>https://www.nrc.gov/about-nrc/governing-laws/advance-act.html</a:t>
            </a:r>
            <a:r>
              <a:rPr lang="en-US" sz="1400" dirty="0">
                <a:solidFill>
                  <a:srgbClr val="FFFFFF"/>
                </a:solidFill>
                <a:latin typeface="Gill Sans MT"/>
              </a:rPr>
              <a:t> </a:t>
            </a:r>
            <a:endParaRPr lang="en-US" sz="1400">
              <a:solidFill>
                <a:srgbClr val="000000"/>
              </a:solidFill>
              <a:latin typeface="Gill Sans MT"/>
            </a:endParaRPr>
          </a:p>
          <a:p>
            <a:pPr algn="ctr"/>
            <a:endParaRPr lang="en-US" sz="1400" dirty="0">
              <a:solidFill>
                <a:srgbClr val="FFFFFF"/>
              </a:solidFill>
              <a:latin typeface="Gill Sans MT"/>
            </a:endParaRPr>
          </a:p>
          <a:p>
            <a:pPr algn="ctr"/>
            <a:r>
              <a:rPr lang="en-US" sz="1400" b="1" dirty="0">
                <a:solidFill>
                  <a:schemeClr val="tx2">
                    <a:lumMod val="76000"/>
                  </a:schemeClr>
                </a:solidFill>
                <a:latin typeface="Gill Sans MT"/>
                <a:cs typeface="Segoe UI"/>
              </a:rPr>
              <a:t>Contact us</a:t>
            </a:r>
            <a:r>
              <a:rPr lang="en-US" sz="1400" dirty="0">
                <a:solidFill>
                  <a:schemeClr val="tx2">
                    <a:lumMod val="76000"/>
                  </a:schemeClr>
                </a:solidFill>
                <a:latin typeface="Gill Sans MT"/>
              </a:rPr>
              <a:t>: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Gill Sans MT"/>
                <a:ea typeface="+mn-lt"/>
                <a:cs typeface="+mn-lt"/>
                <a:hlinkClick r:id="rId10"/>
              </a:rPr>
              <a:t>https://www.nrc.gov/about-nrc/governing-laws/advance-act/contactus.html</a:t>
            </a:r>
            <a:r>
              <a:rPr lang="en-US" sz="1400" dirty="0">
                <a:solidFill>
                  <a:srgbClr val="FFFFFF"/>
                </a:solidFill>
                <a:latin typeface="Gill Sans MT"/>
                <a:ea typeface="+mn-lt"/>
                <a:cs typeface="+mn-lt"/>
              </a:rPr>
              <a:t> </a:t>
            </a:r>
            <a:endParaRPr lang="en-US" sz="1400">
              <a:latin typeface="Gill Sans MT"/>
            </a:endParaRP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	</a:t>
            </a:r>
            <a:endParaRPr lang="en-US" sz="1400">
              <a:solidFill>
                <a:schemeClr val="accent1">
                  <a:lumMod val="75000"/>
                </a:scheme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04560679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202D86AF6BA84797CD5074443C585B" ma:contentTypeVersion="51" ma:contentTypeDescription="Create a new document." ma:contentTypeScope="" ma:versionID="a951fd0d4e08f8297c3b5aec3483fa24">
  <xsd:schema xmlns:xsd="http://www.w3.org/2001/XMLSchema" xmlns:xs="http://www.w3.org/2001/XMLSchema" xmlns:p="http://schemas.microsoft.com/office/2006/metadata/properties" xmlns:ns2="c9baa91c-f4f3-476c-975b-2c0c9a73cf2e" xmlns:ns3="b4e0406c-e30d-42d1-bbfd-0f8e74ffc272" targetNamespace="http://schemas.microsoft.com/office/2006/metadata/properties" ma:root="true" ma:fieldsID="37c988738a696bfa63d7f7b6211b263e" ns2:_="" ns3:_="">
    <xsd:import namespace="c9baa91c-f4f3-476c-975b-2c0c9a73cf2e"/>
    <xsd:import namespace="b4e0406c-e30d-42d1-bbfd-0f8e74ffc27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aa91c-f4f3-476c-975b-2c0c9a73cf2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ce7a6a1-3451-49f3-b87f-00e1f104393c}" ma:internalName="TaxCatchAll" ma:showField="CatchAllData" ma:web="c9baa91c-f4f3-476c-975b-2c0c9a73cf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0406c-e30d-42d1-bbfd-0f8e74ffc2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36f26c1-4773-4e55-850a-517a34df1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9baa91c-f4f3-476c-975b-2c0c9a73cf2e">
      <UserInfo>
        <DisplayName>Karen Pinkston</DisplayName>
        <AccountId>49</AccountId>
        <AccountType/>
      </UserInfo>
      <UserInfo>
        <DisplayName>Dembek, Stephen</DisplayName>
        <AccountId>40</AccountId>
        <AccountType/>
      </UserInfo>
      <UserInfo>
        <DisplayName>Patricia Cline-Thomas</DisplayName>
        <AccountId>474</AccountId>
        <AccountType/>
      </UserInfo>
      <UserInfo>
        <DisplayName>Aida Rivera-Varona</DisplayName>
        <AccountId>236</AccountId>
        <AccountType/>
      </UserInfo>
      <UserInfo>
        <DisplayName>Trish Holahan</DisplayName>
        <AccountId>101</AccountId>
        <AccountType/>
      </UserInfo>
      <UserInfo>
        <DisplayName>Ashley Roberts</DisplayName>
        <AccountId>319</AccountId>
        <AccountType/>
      </UserInfo>
      <UserInfo>
        <DisplayName>Adam Lee</DisplayName>
        <AccountId>475</AccountId>
        <AccountType/>
      </UserInfo>
      <UserInfo>
        <DisplayName>Cindy Bladey</DisplayName>
        <AccountId>300</AccountId>
        <AccountType/>
      </UserInfo>
      <UserInfo>
        <DisplayName>Caylee Kenny (She/Her)</DisplayName>
        <AccountId>476</AccountId>
        <AccountType/>
      </UserInfo>
      <UserInfo>
        <DisplayName>Maurice Heath</DisplayName>
        <AccountId>30</AccountId>
        <AccountType/>
      </UserInfo>
      <UserInfo>
        <DisplayName>Duane White</DisplayName>
        <AccountId>479</AccountId>
        <AccountType/>
      </UserInfo>
      <UserInfo>
        <DisplayName>Cynthia Barr</DisplayName>
        <AccountId>29</AccountId>
        <AccountType/>
      </UserInfo>
      <UserInfo>
        <DisplayName>Bruce Watson</DisplayName>
        <AccountId>94</AccountId>
        <AccountType/>
      </UserInfo>
      <UserInfo>
        <DisplayName>Priya Yadav</DisplayName>
        <AccountId>24</AccountId>
        <AccountType/>
      </UserInfo>
      <UserInfo>
        <DisplayName>Adam Schwartzman</DisplayName>
        <AccountId>46</AccountId>
        <AccountType/>
      </UserInfo>
      <UserInfo>
        <DisplayName>Jane Marshall</DisplayName>
        <AccountId>367</AccountId>
        <AccountType/>
      </UserInfo>
    </SharedWithUsers>
    <TaxCatchAll xmlns="c9baa91c-f4f3-476c-975b-2c0c9a73cf2e" xsi:nil="true"/>
    <lcf76f155ced4ddcb4097134ff3c332f xmlns="b4e0406c-e30d-42d1-bbfd-0f8e74ffc272">
      <Terms xmlns="http://schemas.microsoft.com/office/infopath/2007/PartnerControls"/>
    </lcf76f155ced4ddcb4097134ff3c332f>
    <_dlc_DocId xmlns="c9baa91c-f4f3-476c-975b-2c0c9a73cf2e">DV57ZVSVHYWR-1284127831-5031</_dlc_DocId>
    <_dlc_DocIdUrl xmlns="c9baa91c-f4f3-476c-975b-2c0c9a73cf2e">
      <Url>https://usnrc.sharepoint.com/teams/NMSS-Low-Level-Waste-Branch/_layouts/15/DocIdRedir.aspx?ID=DV57ZVSVHYWR-1284127831-5031</Url>
      <Description>DV57ZVSVHYWR-1284127831-5031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4A28725-5059-4D0A-ACC3-FA94F57A7F80}">
  <ds:schemaRefs>
    <ds:schemaRef ds:uri="b4e0406c-e30d-42d1-bbfd-0f8e74ffc272"/>
    <ds:schemaRef ds:uri="c9baa91c-f4f3-476c-975b-2c0c9a73cf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E35FF44-E873-4D4F-A50E-26C8A09CCC8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4e0406c-e30d-42d1-bbfd-0f8e74ffc272"/>
    <ds:schemaRef ds:uri="c9baa91c-f4f3-476c-975b-2c0c9a73cf2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D0A703-3D2D-4CAB-B7DA-C9302DA8905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063FD75-FCFD-4E2E-8E2D-D8ADA00AB656}">
  <ds:schemaRefs>
    <ds:schemaRef ds:uri="http://schemas.microsoft.com/sharepoint/events"/>
    <ds:schemaRef ds:uri="http://www.w3.org/2000/xmlns/"/>
  </ds:schemaRefs>
</ds:datastoreItem>
</file>

<file path=docMetadata/LabelInfo.xml><?xml version="1.0" encoding="utf-8"?>
<clbl:labelList xmlns:clbl="http://schemas.microsoft.com/office/2020/mipLabelMetadata">
  <clbl:label id="{fb74f9b6-60a9-4243-a26a-1dfd9303d70f}" enabled="1" method="Standard" siteId="{e8d01475-c3b5-436a-a065-5def4c64f52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87</TotalTime>
  <Words>1054</Words>
  <Application>Microsoft Office PowerPoint</Application>
  <PresentationFormat>On-screen Show (4:3)</PresentationFormat>
  <Paragraphs>150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.Lucida Grande UI Regular</vt:lpstr>
      <vt:lpstr>Aptos Display</vt:lpstr>
      <vt:lpstr>Arial</vt:lpstr>
      <vt:lpstr>Calibri</vt:lpstr>
      <vt:lpstr>Calibri (Headings)</vt:lpstr>
      <vt:lpstr>Calibri Light</vt:lpstr>
      <vt:lpstr>Corbel</vt:lpstr>
      <vt:lpstr>Corbel (Body)</vt:lpstr>
      <vt:lpstr>Gill Sans MT</vt:lpstr>
      <vt:lpstr>Gill Sans MT (Headings)</vt:lpstr>
      <vt:lpstr>Gill Sans MT (Headings)ody)</vt:lpstr>
      <vt:lpstr>Wingdings</vt:lpstr>
      <vt:lpstr>Wingdings,Sans-Serif</vt:lpstr>
      <vt:lpstr>Depth</vt:lpstr>
      <vt:lpstr>NRC UPDATE</vt:lpstr>
      <vt:lpstr>Agenda</vt:lpstr>
      <vt:lpstr>Integrated LLWD (Part 61) Rulemaking  </vt:lpstr>
      <vt:lpstr>PowerPoint Presentation</vt:lpstr>
      <vt:lpstr>Decommissioning Rulemaking </vt:lpstr>
      <vt:lpstr>Assessing the LLW Program</vt:lpstr>
      <vt:lpstr>PowerPoint Presentation</vt:lpstr>
      <vt:lpstr>PowerPoint Presentation</vt:lpstr>
      <vt:lpstr>Advance Act - Improving Licensing Processes and Oversight Programs </vt:lpstr>
      <vt:lpstr>Proactive Research Intruder Barriers and Evapotranspiration Covers</vt:lpstr>
      <vt:lpstr>Abandoned Uranium Mine Waste Remediation </vt:lpstr>
      <vt:lpstr>Questions/Comments</vt:lpstr>
      <vt:lpstr>Backup Slides</vt:lpstr>
      <vt:lpstr>Integrated LLRWD Rulemaking</vt:lpstr>
      <vt:lpstr>What is an ET Cover?</vt:lpstr>
    </vt:vector>
  </TitlesOfParts>
  <Company>NRC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Doyle, Dan</dc:creator>
  <cp:lastModifiedBy>Duane White</cp:lastModifiedBy>
  <cp:revision>215</cp:revision>
  <cp:lastPrinted>2024-04-01T15:53:46Z</cp:lastPrinted>
  <dcterms:created xsi:type="dcterms:W3CDTF">2021-09-30T16:55:15Z</dcterms:created>
  <dcterms:modified xsi:type="dcterms:W3CDTF">2025-04-07T12:13:51Z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0x01010057202D86AF6BA84797CD5074443C585B</vt:lpwstr>
  </property>
  <property fmtid="{D5CDD505-2E9C-101B-9397-08002B2CF9AE}" pid="3" name="Order">
    <vt:r8>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  <property fmtid="{D5CDD505-2E9C-101B-9397-08002B2CF9AE}" pid="11" name="_dlc_DocIdItemGuid">
    <vt:lpwstr>95a759c8-e2e9-4d9a-9c52-b22649b94953</vt:lpwstr>
  </property>
</Properties>
</file>