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2"/>
  </p:notesMasterIdLst>
  <p:sldIdLst>
    <p:sldId id="257" r:id="rId2"/>
    <p:sldId id="2147477919" r:id="rId3"/>
    <p:sldId id="263" r:id="rId4"/>
    <p:sldId id="306" r:id="rId5"/>
    <p:sldId id="2147477918" r:id="rId6"/>
    <p:sldId id="2147477898" r:id="rId7"/>
    <p:sldId id="2147478319" r:id="rId8"/>
    <p:sldId id="339" r:id="rId9"/>
    <p:sldId id="279" r:id="rId10"/>
    <p:sldId id="2147477895" r:id="rId11"/>
    <p:sldId id="2147477896" r:id="rId12"/>
    <p:sldId id="2147477897" r:id="rId13"/>
    <p:sldId id="2147477905" r:id="rId14"/>
    <p:sldId id="275" r:id="rId15"/>
    <p:sldId id="290" r:id="rId16"/>
    <p:sldId id="289" r:id="rId17"/>
    <p:sldId id="2147478306" r:id="rId18"/>
    <p:sldId id="2147477894" r:id="rId19"/>
    <p:sldId id="2147478255" r:id="rId20"/>
    <p:sldId id="2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57" autoAdjust="0"/>
    <p:restoredTop sz="95647" autoAdjust="0"/>
  </p:normalViewPr>
  <p:slideViewPr>
    <p:cSldViewPr snapToGrid="0">
      <p:cViewPr varScale="1">
        <p:scale>
          <a:sx n="71" d="100"/>
          <a:sy n="71" d="100"/>
        </p:scale>
        <p:origin x="54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67607802635508E-2"/>
          <c:y val="3.3050574148583568E-2"/>
          <c:w val="0.8853113865222374"/>
          <c:h val="0.75255270090537252"/>
        </c:manualLayout>
      </c:layout>
      <c:lineChart>
        <c:grouping val="standard"/>
        <c:varyColors val="0"/>
        <c:ser>
          <c:idx val="0"/>
          <c:order val="0"/>
          <c:tx>
            <c:strRef>
              <c:f>Sheet1!$B$1</c:f>
              <c:strCache>
                <c:ptCount val="1"/>
                <c:pt idx="0">
                  <c:v>SWU Spot</c:v>
                </c:pt>
              </c:strCache>
            </c:strRef>
          </c:tx>
          <c:spPr>
            <a:ln w="28575" cap="rnd">
              <a:solidFill>
                <a:srgbClr val="1499D0"/>
              </a:solidFill>
              <a:round/>
            </a:ln>
            <a:effectLst/>
          </c:spPr>
          <c:marker>
            <c:symbol val="none"/>
          </c:marker>
          <c:cat>
            <c:numRef>
              <c:f>Sheet1!$A$2:$A$290</c:f>
              <c:numCache>
                <c:formatCode>mmm\-yy</c:formatCode>
                <c:ptCount val="289"/>
                <c:pt idx="0">
                  <c:v>36556</c:v>
                </c:pt>
                <c:pt idx="1">
                  <c:v>36585</c:v>
                </c:pt>
                <c:pt idx="2">
                  <c:v>36616</c:v>
                </c:pt>
                <c:pt idx="3">
                  <c:v>36646</c:v>
                </c:pt>
                <c:pt idx="4">
                  <c:v>36677</c:v>
                </c:pt>
                <c:pt idx="5">
                  <c:v>36707</c:v>
                </c:pt>
                <c:pt idx="6">
                  <c:v>36738</c:v>
                </c:pt>
                <c:pt idx="7">
                  <c:v>36769</c:v>
                </c:pt>
                <c:pt idx="8">
                  <c:v>36799</c:v>
                </c:pt>
                <c:pt idx="9">
                  <c:v>36830</c:v>
                </c:pt>
                <c:pt idx="10">
                  <c:v>36831</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numCache>
            </c:numRef>
          </c:cat>
          <c:val>
            <c:numRef>
              <c:f>Sheet1!$B$2:$B$290</c:f>
              <c:numCache>
                <c:formatCode>[$$-409]#,##0.00</c:formatCode>
                <c:ptCount val="289"/>
                <c:pt idx="0">
                  <c:v>80</c:v>
                </c:pt>
                <c:pt idx="1">
                  <c:v>80</c:v>
                </c:pt>
                <c:pt idx="2">
                  <c:v>80</c:v>
                </c:pt>
                <c:pt idx="3">
                  <c:v>80</c:v>
                </c:pt>
                <c:pt idx="4">
                  <c:v>80</c:v>
                </c:pt>
                <c:pt idx="5">
                  <c:v>80</c:v>
                </c:pt>
                <c:pt idx="6">
                  <c:v>81</c:v>
                </c:pt>
                <c:pt idx="7">
                  <c:v>81</c:v>
                </c:pt>
                <c:pt idx="8">
                  <c:v>81</c:v>
                </c:pt>
                <c:pt idx="9">
                  <c:v>82</c:v>
                </c:pt>
                <c:pt idx="10">
                  <c:v>83</c:v>
                </c:pt>
                <c:pt idx="11">
                  <c:v>84</c:v>
                </c:pt>
                <c:pt idx="12">
                  <c:v>86</c:v>
                </c:pt>
                <c:pt idx="13">
                  <c:v>89</c:v>
                </c:pt>
                <c:pt idx="14">
                  <c:v>95</c:v>
                </c:pt>
                <c:pt idx="15">
                  <c:v>105</c:v>
                </c:pt>
                <c:pt idx="16">
                  <c:v>105</c:v>
                </c:pt>
                <c:pt idx="17">
                  <c:v>105</c:v>
                </c:pt>
                <c:pt idx="18">
                  <c:v>105</c:v>
                </c:pt>
                <c:pt idx="19">
                  <c:v>105</c:v>
                </c:pt>
                <c:pt idx="20">
                  <c:v>105</c:v>
                </c:pt>
                <c:pt idx="21">
                  <c:v>105</c:v>
                </c:pt>
                <c:pt idx="22">
                  <c:v>99</c:v>
                </c:pt>
                <c:pt idx="23">
                  <c:v>99</c:v>
                </c:pt>
                <c:pt idx="24">
                  <c:v>103</c:v>
                </c:pt>
                <c:pt idx="25">
                  <c:v>107</c:v>
                </c:pt>
                <c:pt idx="26">
                  <c:v>107</c:v>
                </c:pt>
                <c:pt idx="27">
                  <c:v>107</c:v>
                </c:pt>
                <c:pt idx="28">
                  <c:v>107</c:v>
                </c:pt>
                <c:pt idx="29">
                  <c:v>107</c:v>
                </c:pt>
                <c:pt idx="30">
                  <c:v>107</c:v>
                </c:pt>
                <c:pt idx="31">
                  <c:v>107</c:v>
                </c:pt>
                <c:pt idx="32">
                  <c:v>108</c:v>
                </c:pt>
                <c:pt idx="33">
                  <c:v>108</c:v>
                </c:pt>
                <c:pt idx="34">
                  <c:v>108</c:v>
                </c:pt>
                <c:pt idx="35">
                  <c:v>108</c:v>
                </c:pt>
                <c:pt idx="36">
                  <c:v>108</c:v>
                </c:pt>
                <c:pt idx="37">
                  <c:v>108</c:v>
                </c:pt>
                <c:pt idx="38">
                  <c:v>108</c:v>
                </c:pt>
                <c:pt idx="39">
                  <c:v>108</c:v>
                </c:pt>
                <c:pt idx="40">
                  <c:v>108</c:v>
                </c:pt>
                <c:pt idx="41">
                  <c:v>108</c:v>
                </c:pt>
                <c:pt idx="42">
                  <c:v>108</c:v>
                </c:pt>
                <c:pt idx="43">
                  <c:v>108</c:v>
                </c:pt>
                <c:pt idx="44">
                  <c:v>108</c:v>
                </c:pt>
                <c:pt idx="45">
                  <c:v>108</c:v>
                </c:pt>
                <c:pt idx="46">
                  <c:v>108</c:v>
                </c:pt>
                <c:pt idx="47">
                  <c:v>108</c:v>
                </c:pt>
                <c:pt idx="48">
                  <c:v>108</c:v>
                </c:pt>
                <c:pt idx="49">
                  <c:v>108</c:v>
                </c:pt>
                <c:pt idx="50">
                  <c:v>108</c:v>
                </c:pt>
                <c:pt idx="51">
                  <c:v>108</c:v>
                </c:pt>
                <c:pt idx="52">
                  <c:v>108</c:v>
                </c:pt>
                <c:pt idx="53">
                  <c:v>108</c:v>
                </c:pt>
                <c:pt idx="54">
                  <c:v>110</c:v>
                </c:pt>
                <c:pt idx="55">
                  <c:v>110</c:v>
                </c:pt>
                <c:pt idx="56">
                  <c:v>110</c:v>
                </c:pt>
                <c:pt idx="57">
                  <c:v>110</c:v>
                </c:pt>
                <c:pt idx="58">
                  <c:v>110</c:v>
                </c:pt>
                <c:pt idx="59">
                  <c:v>110</c:v>
                </c:pt>
                <c:pt idx="60">
                  <c:v>111</c:v>
                </c:pt>
                <c:pt idx="61">
                  <c:v>112</c:v>
                </c:pt>
                <c:pt idx="62">
                  <c:v>112</c:v>
                </c:pt>
                <c:pt idx="63">
                  <c:v>112</c:v>
                </c:pt>
                <c:pt idx="64">
                  <c:v>112</c:v>
                </c:pt>
                <c:pt idx="65">
                  <c:v>112</c:v>
                </c:pt>
                <c:pt idx="66">
                  <c:v>113</c:v>
                </c:pt>
                <c:pt idx="67">
                  <c:v>113</c:v>
                </c:pt>
                <c:pt idx="68">
                  <c:v>114</c:v>
                </c:pt>
                <c:pt idx="69">
                  <c:v>114</c:v>
                </c:pt>
                <c:pt idx="70">
                  <c:v>114</c:v>
                </c:pt>
                <c:pt idx="71">
                  <c:v>114</c:v>
                </c:pt>
                <c:pt idx="72">
                  <c:v>116</c:v>
                </c:pt>
                <c:pt idx="73">
                  <c:v>120</c:v>
                </c:pt>
                <c:pt idx="74">
                  <c:v>122</c:v>
                </c:pt>
                <c:pt idx="75">
                  <c:v>123</c:v>
                </c:pt>
                <c:pt idx="76">
                  <c:v>127</c:v>
                </c:pt>
                <c:pt idx="77">
                  <c:v>125</c:v>
                </c:pt>
                <c:pt idx="78">
                  <c:v>130</c:v>
                </c:pt>
                <c:pt idx="79">
                  <c:v>130</c:v>
                </c:pt>
                <c:pt idx="80">
                  <c:v>131</c:v>
                </c:pt>
                <c:pt idx="81">
                  <c:v>134</c:v>
                </c:pt>
                <c:pt idx="82">
                  <c:v>135</c:v>
                </c:pt>
                <c:pt idx="83">
                  <c:v>135</c:v>
                </c:pt>
                <c:pt idx="84">
                  <c:v>135</c:v>
                </c:pt>
                <c:pt idx="85">
                  <c:v>140</c:v>
                </c:pt>
                <c:pt idx="86">
                  <c:v>138</c:v>
                </c:pt>
                <c:pt idx="87">
                  <c:v>138</c:v>
                </c:pt>
                <c:pt idx="88">
                  <c:v>139</c:v>
                </c:pt>
                <c:pt idx="89">
                  <c:v>139</c:v>
                </c:pt>
                <c:pt idx="90">
                  <c:v>140</c:v>
                </c:pt>
                <c:pt idx="91">
                  <c:v>140</c:v>
                </c:pt>
                <c:pt idx="92">
                  <c:v>140</c:v>
                </c:pt>
                <c:pt idx="93">
                  <c:v>143</c:v>
                </c:pt>
                <c:pt idx="94">
                  <c:v>143</c:v>
                </c:pt>
                <c:pt idx="95">
                  <c:v>143</c:v>
                </c:pt>
                <c:pt idx="96">
                  <c:v>143</c:v>
                </c:pt>
                <c:pt idx="97">
                  <c:v>145</c:v>
                </c:pt>
                <c:pt idx="98">
                  <c:v>146</c:v>
                </c:pt>
                <c:pt idx="99">
                  <c:v>148</c:v>
                </c:pt>
                <c:pt idx="100">
                  <c:v>149</c:v>
                </c:pt>
                <c:pt idx="101">
                  <c:v>151</c:v>
                </c:pt>
                <c:pt idx="102">
                  <c:v>156</c:v>
                </c:pt>
                <c:pt idx="103">
                  <c:v>158</c:v>
                </c:pt>
                <c:pt idx="104">
                  <c:v>159</c:v>
                </c:pt>
                <c:pt idx="105">
                  <c:v>159</c:v>
                </c:pt>
                <c:pt idx="106">
                  <c:v>160</c:v>
                </c:pt>
                <c:pt idx="107">
                  <c:v>160</c:v>
                </c:pt>
                <c:pt idx="108">
                  <c:v>160</c:v>
                </c:pt>
                <c:pt idx="109">
                  <c:v>160</c:v>
                </c:pt>
                <c:pt idx="110">
                  <c:v>160</c:v>
                </c:pt>
                <c:pt idx="111">
                  <c:v>163</c:v>
                </c:pt>
                <c:pt idx="112">
                  <c:v>163</c:v>
                </c:pt>
                <c:pt idx="113">
                  <c:v>155</c:v>
                </c:pt>
                <c:pt idx="114">
                  <c:v>155</c:v>
                </c:pt>
                <c:pt idx="115">
                  <c:v>160</c:v>
                </c:pt>
                <c:pt idx="116">
                  <c:v>160</c:v>
                </c:pt>
                <c:pt idx="117">
                  <c:v>160</c:v>
                </c:pt>
                <c:pt idx="118">
                  <c:v>160</c:v>
                </c:pt>
                <c:pt idx="119">
                  <c:v>160</c:v>
                </c:pt>
                <c:pt idx="120">
                  <c:v>160</c:v>
                </c:pt>
                <c:pt idx="121">
                  <c:v>160</c:v>
                </c:pt>
                <c:pt idx="122">
                  <c:v>155</c:v>
                </c:pt>
                <c:pt idx="123">
                  <c:v>152</c:v>
                </c:pt>
                <c:pt idx="124">
                  <c:v>152</c:v>
                </c:pt>
                <c:pt idx="125">
                  <c:v>153</c:v>
                </c:pt>
                <c:pt idx="126">
                  <c:v>153</c:v>
                </c:pt>
                <c:pt idx="127">
                  <c:v>153</c:v>
                </c:pt>
                <c:pt idx="128">
                  <c:v>153</c:v>
                </c:pt>
                <c:pt idx="129">
                  <c:v>153</c:v>
                </c:pt>
                <c:pt idx="130">
                  <c:v>155</c:v>
                </c:pt>
                <c:pt idx="131">
                  <c:v>155</c:v>
                </c:pt>
                <c:pt idx="132">
                  <c:v>155</c:v>
                </c:pt>
                <c:pt idx="133">
                  <c:v>155</c:v>
                </c:pt>
                <c:pt idx="134">
                  <c:v>155</c:v>
                </c:pt>
                <c:pt idx="135">
                  <c:v>154</c:v>
                </c:pt>
                <c:pt idx="136">
                  <c:v>153</c:v>
                </c:pt>
                <c:pt idx="137">
                  <c:v>150</c:v>
                </c:pt>
                <c:pt idx="138">
                  <c:v>147</c:v>
                </c:pt>
                <c:pt idx="139">
                  <c:v>145</c:v>
                </c:pt>
                <c:pt idx="140">
                  <c:v>145</c:v>
                </c:pt>
                <c:pt idx="141">
                  <c:v>145</c:v>
                </c:pt>
                <c:pt idx="142">
                  <c:v>140</c:v>
                </c:pt>
                <c:pt idx="143">
                  <c:v>140</c:v>
                </c:pt>
                <c:pt idx="144">
                  <c:v>138</c:v>
                </c:pt>
                <c:pt idx="145">
                  <c:v>135</c:v>
                </c:pt>
                <c:pt idx="146">
                  <c:v>133</c:v>
                </c:pt>
                <c:pt idx="147">
                  <c:v>133</c:v>
                </c:pt>
                <c:pt idx="148">
                  <c:v>133</c:v>
                </c:pt>
                <c:pt idx="149">
                  <c:v>130</c:v>
                </c:pt>
                <c:pt idx="150">
                  <c:v>127</c:v>
                </c:pt>
                <c:pt idx="151">
                  <c:v>125</c:v>
                </c:pt>
                <c:pt idx="152">
                  <c:v>125</c:v>
                </c:pt>
                <c:pt idx="153">
                  <c:v>119</c:v>
                </c:pt>
                <c:pt idx="154">
                  <c:v>119</c:v>
                </c:pt>
                <c:pt idx="155">
                  <c:v>119</c:v>
                </c:pt>
                <c:pt idx="156">
                  <c:v>119</c:v>
                </c:pt>
                <c:pt idx="157">
                  <c:v>118</c:v>
                </c:pt>
                <c:pt idx="158">
                  <c:v>115</c:v>
                </c:pt>
                <c:pt idx="159">
                  <c:v>112</c:v>
                </c:pt>
                <c:pt idx="160">
                  <c:v>112</c:v>
                </c:pt>
                <c:pt idx="161">
                  <c:v>112</c:v>
                </c:pt>
                <c:pt idx="162">
                  <c:v>110</c:v>
                </c:pt>
                <c:pt idx="163">
                  <c:v>105</c:v>
                </c:pt>
                <c:pt idx="164">
                  <c:v>101</c:v>
                </c:pt>
                <c:pt idx="165">
                  <c:v>101</c:v>
                </c:pt>
                <c:pt idx="166">
                  <c:v>100</c:v>
                </c:pt>
                <c:pt idx="167">
                  <c:v>99</c:v>
                </c:pt>
                <c:pt idx="168">
                  <c:v>99</c:v>
                </c:pt>
                <c:pt idx="169">
                  <c:v>99</c:v>
                </c:pt>
                <c:pt idx="170">
                  <c:v>95</c:v>
                </c:pt>
                <c:pt idx="171">
                  <c:v>95</c:v>
                </c:pt>
                <c:pt idx="172">
                  <c:v>95</c:v>
                </c:pt>
                <c:pt idx="173">
                  <c:v>92</c:v>
                </c:pt>
                <c:pt idx="174">
                  <c:v>90</c:v>
                </c:pt>
                <c:pt idx="175">
                  <c:v>89</c:v>
                </c:pt>
                <c:pt idx="176">
                  <c:v>88</c:v>
                </c:pt>
                <c:pt idx="177">
                  <c:v>88</c:v>
                </c:pt>
                <c:pt idx="178">
                  <c:v>88</c:v>
                </c:pt>
                <c:pt idx="179">
                  <c:v>88</c:v>
                </c:pt>
                <c:pt idx="180">
                  <c:v>88</c:v>
                </c:pt>
                <c:pt idx="181">
                  <c:v>82</c:v>
                </c:pt>
                <c:pt idx="182">
                  <c:v>79</c:v>
                </c:pt>
                <c:pt idx="183">
                  <c:v>75</c:v>
                </c:pt>
                <c:pt idx="184">
                  <c:v>70</c:v>
                </c:pt>
                <c:pt idx="185">
                  <c:v>70</c:v>
                </c:pt>
                <c:pt idx="186">
                  <c:v>68</c:v>
                </c:pt>
                <c:pt idx="187">
                  <c:v>65</c:v>
                </c:pt>
                <c:pt idx="188">
                  <c:v>62</c:v>
                </c:pt>
                <c:pt idx="189">
                  <c:v>62</c:v>
                </c:pt>
                <c:pt idx="190">
                  <c:v>61</c:v>
                </c:pt>
                <c:pt idx="191">
                  <c:v>60</c:v>
                </c:pt>
                <c:pt idx="192">
                  <c:v>60</c:v>
                </c:pt>
                <c:pt idx="193">
                  <c:v>60</c:v>
                </c:pt>
                <c:pt idx="194">
                  <c:v>59</c:v>
                </c:pt>
                <c:pt idx="195">
                  <c:v>59</c:v>
                </c:pt>
                <c:pt idx="196">
                  <c:v>59</c:v>
                </c:pt>
                <c:pt idx="197">
                  <c:v>59</c:v>
                </c:pt>
                <c:pt idx="198">
                  <c:v>57</c:v>
                </c:pt>
                <c:pt idx="199">
                  <c:v>55</c:v>
                </c:pt>
                <c:pt idx="200">
                  <c:v>52</c:v>
                </c:pt>
                <c:pt idx="201">
                  <c:v>49</c:v>
                </c:pt>
                <c:pt idx="202">
                  <c:v>47</c:v>
                </c:pt>
                <c:pt idx="203">
                  <c:v>47</c:v>
                </c:pt>
                <c:pt idx="204">
                  <c:v>47</c:v>
                </c:pt>
                <c:pt idx="205">
                  <c:v>47</c:v>
                </c:pt>
                <c:pt idx="206">
                  <c:v>47</c:v>
                </c:pt>
                <c:pt idx="207">
                  <c:v>47</c:v>
                </c:pt>
                <c:pt idx="208">
                  <c:v>44</c:v>
                </c:pt>
                <c:pt idx="209">
                  <c:v>43</c:v>
                </c:pt>
                <c:pt idx="210">
                  <c:v>43</c:v>
                </c:pt>
                <c:pt idx="211">
                  <c:v>42</c:v>
                </c:pt>
                <c:pt idx="212">
                  <c:v>42</c:v>
                </c:pt>
                <c:pt idx="213">
                  <c:v>40</c:v>
                </c:pt>
                <c:pt idx="214">
                  <c:v>39</c:v>
                </c:pt>
                <c:pt idx="215">
                  <c:v>38</c:v>
                </c:pt>
                <c:pt idx="216">
                  <c:v>37</c:v>
                </c:pt>
                <c:pt idx="217">
                  <c:v>37</c:v>
                </c:pt>
                <c:pt idx="218">
                  <c:v>36</c:v>
                </c:pt>
                <c:pt idx="219">
                  <c:v>36</c:v>
                </c:pt>
                <c:pt idx="220">
                  <c:v>36</c:v>
                </c:pt>
                <c:pt idx="221">
                  <c:v>36</c:v>
                </c:pt>
                <c:pt idx="222">
                  <c:v>34</c:v>
                </c:pt>
                <c:pt idx="223">
                  <c:v>34</c:v>
                </c:pt>
                <c:pt idx="224">
                  <c:v>35</c:v>
                </c:pt>
                <c:pt idx="225">
                  <c:v>36.5</c:v>
                </c:pt>
                <c:pt idx="226">
                  <c:v>37</c:v>
                </c:pt>
                <c:pt idx="227">
                  <c:v>39</c:v>
                </c:pt>
                <c:pt idx="228">
                  <c:v>41</c:v>
                </c:pt>
                <c:pt idx="229">
                  <c:v>43</c:v>
                </c:pt>
                <c:pt idx="230">
                  <c:v>43</c:v>
                </c:pt>
                <c:pt idx="231">
                  <c:v>44</c:v>
                </c:pt>
                <c:pt idx="232">
                  <c:v>44</c:v>
                </c:pt>
                <c:pt idx="233">
                  <c:v>45</c:v>
                </c:pt>
                <c:pt idx="234">
                  <c:v>45</c:v>
                </c:pt>
                <c:pt idx="235">
                  <c:v>45</c:v>
                </c:pt>
                <c:pt idx="236">
                  <c:v>46</c:v>
                </c:pt>
                <c:pt idx="237">
                  <c:v>47</c:v>
                </c:pt>
                <c:pt idx="238">
                  <c:v>47</c:v>
                </c:pt>
                <c:pt idx="239">
                  <c:v>47</c:v>
                </c:pt>
                <c:pt idx="240">
                  <c:v>47</c:v>
                </c:pt>
                <c:pt idx="241">
                  <c:v>47</c:v>
                </c:pt>
                <c:pt idx="242">
                  <c:v>46.5</c:v>
                </c:pt>
                <c:pt idx="243">
                  <c:v>46.5</c:v>
                </c:pt>
                <c:pt idx="244">
                  <c:v>47</c:v>
                </c:pt>
                <c:pt idx="245">
                  <c:v>47.5</c:v>
                </c:pt>
                <c:pt idx="246">
                  <c:v>49</c:v>
                </c:pt>
                <c:pt idx="247">
                  <c:v>49</c:v>
                </c:pt>
                <c:pt idx="248">
                  <c:v>49.5</c:v>
                </c:pt>
                <c:pt idx="249">
                  <c:v>50.5</c:v>
                </c:pt>
                <c:pt idx="250">
                  <c:v>51.5</c:v>
                </c:pt>
                <c:pt idx="251">
                  <c:v>51.5</c:v>
                </c:pt>
                <c:pt idx="252">
                  <c:v>52</c:v>
                </c:pt>
                <c:pt idx="253">
                  <c:v>54</c:v>
                </c:pt>
                <c:pt idx="254">
                  <c:v>53.5</c:v>
                </c:pt>
                <c:pt idx="255">
                  <c:v>53</c:v>
                </c:pt>
                <c:pt idx="256">
                  <c:v>53</c:v>
                </c:pt>
                <c:pt idx="257">
                  <c:v>54</c:v>
                </c:pt>
                <c:pt idx="258">
                  <c:v>54.5</c:v>
                </c:pt>
                <c:pt idx="259">
                  <c:v>55.5</c:v>
                </c:pt>
                <c:pt idx="260">
                  <c:v>55.5</c:v>
                </c:pt>
                <c:pt idx="261">
                  <c:v>56</c:v>
                </c:pt>
                <c:pt idx="262">
                  <c:v>56</c:v>
                </c:pt>
                <c:pt idx="263">
                  <c:v>56</c:v>
                </c:pt>
                <c:pt idx="264">
                  <c:v>58</c:v>
                </c:pt>
                <c:pt idx="265">
                  <c:v>60</c:v>
                </c:pt>
                <c:pt idx="266">
                  <c:v>80</c:v>
                </c:pt>
                <c:pt idx="267">
                  <c:v>82</c:v>
                </c:pt>
                <c:pt idx="268">
                  <c:v>84</c:v>
                </c:pt>
                <c:pt idx="269">
                  <c:v>87</c:v>
                </c:pt>
                <c:pt idx="270">
                  <c:v>89.5</c:v>
                </c:pt>
                <c:pt idx="271">
                  <c:v>90</c:v>
                </c:pt>
                <c:pt idx="272">
                  <c:v>92</c:v>
                </c:pt>
                <c:pt idx="273">
                  <c:v>94</c:v>
                </c:pt>
                <c:pt idx="274">
                  <c:v>125</c:v>
                </c:pt>
                <c:pt idx="275">
                  <c:v>125</c:v>
                </c:pt>
                <c:pt idx="276">
                  <c:v>118</c:v>
                </c:pt>
                <c:pt idx="277">
                  <c:v>124</c:v>
                </c:pt>
                <c:pt idx="278">
                  <c:v>130</c:v>
                </c:pt>
                <c:pt idx="279">
                  <c:v>130</c:v>
                </c:pt>
                <c:pt idx="280">
                  <c:v>134</c:v>
                </c:pt>
                <c:pt idx="281">
                  <c:v>136</c:v>
                </c:pt>
                <c:pt idx="282">
                  <c:v>138</c:v>
                </c:pt>
                <c:pt idx="283">
                  <c:v>138</c:v>
                </c:pt>
                <c:pt idx="284">
                  <c:v>138</c:v>
                </c:pt>
                <c:pt idx="285">
                  <c:v>152</c:v>
                </c:pt>
                <c:pt idx="286">
                  <c:v>152</c:v>
                </c:pt>
                <c:pt idx="287">
                  <c:v>159</c:v>
                </c:pt>
                <c:pt idx="288">
                  <c:v>163</c:v>
                </c:pt>
              </c:numCache>
            </c:numRef>
          </c:val>
          <c:smooth val="0"/>
          <c:extLst>
            <c:ext xmlns:c16="http://schemas.microsoft.com/office/drawing/2014/chart" uri="{C3380CC4-5D6E-409C-BE32-E72D297353CC}">
              <c16:uniqueId val="{00000000-A898-A646-9873-DC0D66B3D5E3}"/>
            </c:ext>
          </c:extLst>
        </c:ser>
        <c:ser>
          <c:idx val="3"/>
          <c:order val="2"/>
          <c:tx>
            <c:strRef>
              <c:f>Sheet1!$E$1</c:f>
              <c:strCache>
                <c:ptCount val="1"/>
                <c:pt idx="0">
                  <c:v>SPOT Esc.</c:v>
                </c:pt>
              </c:strCache>
            </c:strRef>
          </c:tx>
          <c:spPr>
            <a:ln w="22225" cap="rnd">
              <a:solidFill>
                <a:srgbClr val="1499D0"/>
              </a:solidFill>
              <a:prstDash val="dash"/>
              <a:round/>
            </a:ln>
            <a:effectLst/>
          </c:spPr>
          <c:marker>
            <c:symbol val="none"/>
          </c:marker>
          <c:dPt>
            <c:idx val="264"/>
            <c:marker>
              <c:symbol val="none"/>
            </c:marker>
            <c:bubble3D val="0"/>
            <c:extLst>
              <c:ext xmlns:c16="http://schemas.microsoft.com/office/drawing/2014/chart" uri="{C3380CC4-5D6E-409C-BE32-E72D297353CC}">
                <c16:uniqueId val="{00000001-A898-A646-9873-DC0D66B3D5E3}"/>
              </c:ext>
            </c:extLst>
          </c:dPt>
          <c:trendline>
            <c:spPr>
              <a:ln w="19050" cap="rnd">
                <a:noFill/>
                <a:prstDash val="sysDot"/>
              </a:ln>
              <a:effectLst/>
            </c:spPr>
            <c:trendlineType val="linear"/>
            <c:dispRSqr val="0"/>
            <c:dispEq val="0"/>
          </c:trendline>
          <c:cat>
            <c:numRef>
              <c:f>Sheet1!$A$2:$A$290</c:f>
              <c:numCache>
                <c:formatCode>mmm\-yy</c:formatCode>
                <c:ptCount val="289"/>
                <c:pt idx="0">
                  <c:v>36556</c:v>
                </c:pt>
                <c:pt idx="1">
                  <c:v>36585</c:v>
                </c:pt>
                <c:pt idx="2">
                  <c:v>36616</c:v>
                </c:pt>
                <c:pt idx="3">
                  <c:v>36646</c:v>
                </c:pt>
                <c:pt idx="4">
                  <c:v>36677</c:v>
                </c:pt>
                <c:pt idx="5">
                  <c:v>36707</c:v>
                </c:pt>
                <c:pt idx="6">
                  <c:v>36738</c:v>
                </c:pt>
                <c:pt idx="7">
                  <c:v>36769</c:v>
                </c:pt>
                <c:pt idx="8">
                  <c:v>36799</c:v>
                </c:pt>
                <c:pt idx="9">
                  <c:v>36830</c:v>
                </c:pt>
                <c:pt idx="10">
                  <c:v>36831</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numCache>
            </c:numRef>
          </c:cat>
          <c:val>
            <c:numRef>
              <c:f>Sheet1!$E$2:$E$290</c:f>
              <c:numCache>
                <c:formatCode>General</c:formatCode>
                <c:ptCount val="289"/>
                <c:pt idx="120">
                  <c:v>160</c:v>
                </c:pt>
                <c:pt idx="132" formatCode="[$$-409]#,##0.00">
                  <c:v>162.61000000000001</c:v>
                </c:pt>
                <c:pt idx="144" formatCode="[$$-409]#,##0.00">
                  <c:v>167.37</c:v>
                </c:pt>
                <c:pt idx="156" formatCode="[$$-409]#,##0.00">
                  <c:v>170.04</c:v>
                </c:pt>
                <c:pt idx="168" formatCode="[$$-409]#,##0.00">
                  <c:v>172.72</c:v>
                </c:pt>
                <c:pt idx="180" formatCode="[$$-409]#,##0.00">
                  <c:v>172.57</c:v>
                </c:pt>
                <c:pt idx="192" formatCode="[$$-409]#,##0.00">
                  <c:v>174.94</c:v>
                </c:pt>
                <c:pt idx="204" formatCode="[$$-409]#,##0.00">
                  <c:v>179.31</c:v>
                </c:pt>
                <c:pt idx="216" formatCode="[$$-409]#,##0.00">
                  <c:v>183.02</c:v>
                </c:pt>
                <c:pt idx="228" formatCode="[$$-409]#,##0.00">
                  <c:v>185.86</c:v>
                </c:pt>
                <c:pt idx="240" formatCode="[$$-409]#,##0.00">
                  <c:v>190.48</c:v>
                </c:pt>
                <c:pt idx="252" formatCode="[$$-409]#,##0.00">
                  <c:v>193.15</c:v>
                </c:pt>
                <c:pt idx="264" formatCode="[$$-409]#,##0.00">
                  <c:v>207.6</c:v>
                </c:pt>
                <c:pt idx="276">
                  <c:v>220.9</c:v>
                </c:pt>
                <c:pt idx="288" formatCode="[$$-409]#,##0.00">
                  <c:v>226.5</c:v>
                </c:pt>
              </c:numCache>
            </c:numRef>
          </c:val>
          <c:smooth val="0"/>
          <c:extLst>
            <c:ext xmlns:c16="http://schemas.microsoft.com/office/drawing/2014/chart" uri="{C3380CC4-5D6E-409C-BE32-E72D297353CC}">
              <c16:uniqueId val="{00000003-A898-A646-9873-DC0D66B3D5E3}"/>
            </c:ext>
          </c:extLst>
        </c:ser>
        <c:ser>
          <c:idx val="1"/>
          <c:order val="1"/>
          <c:tx>
            <c:strRef>
              <c:f>Sheet1!$C$1</c:f>
              <c:strCache>
                <c:ptCount val="1"/>
                <c:pt idx="0">
                  <c:v>SWU Term</c:v>
                </c:pt>
              </c:strCache>
            </c:strRef>
          </c:tx>
          <c:spPr>
            <a:ln w="28575" cap="rnd">
              <a:solidFill>
                <a:srgbClr val="FFC000"/>
              </a:solidFill>
              <a:round/>
            </a:ln>
            <a:effectLst/>
          </c:spPr>
          <c:marker>
            <c:symbol val="none"/>
          </c:marker>
          <c:cat>
            <c:numRef>
              <c:f>Sheet1!$A$2:$A$290</c:f>
              <c:numCache>
                <c:formatCode>mmm\-yy</c:formatCode>
                <c:ptCount val="289"/>
                <c:pt idx="0">
                  <c:v>36556</c:v>
                </c:pt>
                <c:pt idx="1">
                  <c:v>36585</c:v>
                </c:pt>
                <c:pt idx="2">
                  <c:v>36616</c:v>
                </c:pt>
                <c:pt idx="3">
                  <c:v>36646</c:v>
                </c:pt>
                <c:pt idx="4">
                  <c:v>36677</c:v>
                </c:pt>
                <c:pt idx="5">
                  <c:v>36707</c:v>
                </c:pt>
                <c:pt idx="6">
                  <c:v>36738</c:v>
                </c:pt>
                <c:pt idx="7">
                  <c:v>36769</c:v>
                </c:pt>
                <c:pt idx="8">
                  <c:v>36799</c:v>
                </c:pt>
                <c:pt idx="9">
                  <c:v>36830</c:v>
                </c:pt>
                <c:pt idx="10">
                  <c:v>36831</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numCache>
            </c:numRef>
          </c:cat>
          <c:val>
            <c:numRef>
              <c:f>Sheet1!$C$2:$C$290</c:f>
              <c:numCache>
                <c:formatCode>General</c:formatCode>
                <c:ptCount val="289"/>
                <c:pt idx="55" formatCode="[$$-409]#,##0.00">
                  <c:v>107</c:v>
                </c:pt>
                <c:pt idx="56" formatCode="[$$-409]#,##0.00">
                  <c:v>107</c:v>
                </c:pt>
                <c:pt idx="57" formatCode="[$$-409]#,##0.00">
                  <c:v>108</c:v>
                </c:pt>
                <c:pt idx="58" formatCode="[$$-409]#,##0.00">
                  <c:v>108</c:v>
                </c:pt>
                <c:pt idx="59" formatCode="[$$-409]#,##0.00">
                  <c:v>108</c:v>
                </c:pt>
                <c:pt idx="60" formatCode="[$$-409]#,##0.00">
                  <c:v>108</c:v>
                </c:pt>
                <c:pt idx="61" formatCode="[$$-409]#,##0.00">
                  <c:v>109</c:v>
                </c:pt>
                <c:pt idx="62" formatCode="[$$-409]#,##0.00">
                  <c:v>109</c:v>
                </c:pt>
                <c:pt idx="63" formatCode="[$$-409]#,##0.00">
                  <c:v>110</c:v>
                </c:pt>
                <c:pt idx="64" formatCode="[$$-409]#,##0.00">
                  <c:v>110</c:v>
                </c:pt>
                <c:pt idx="65" formatCode="[$$-409]#,##0.00">
                  <c:v>110</c:v>
                </c:pt>
                <c:pt idx="66" formatCode="[$$-409]#,##0.00">
                  <c:v>110</c:v>
                </c:pt>
                <c:pt idx="67" formatCode="[$$-409]#,##0.00">
                  <c:v>111</c:v>
                </c:pt>
                <c:pt idx="68" formatCode="[$$-409]#,##0.00">
                  <c:v>112</c:v>
                </c:pt>
                <c:pt idx="69" formatCode="[$$-409]#,##0.00">
                  <c:v>112</c:v>
                </c:pt>
                <c:pt idx="70" formatCode="[$$-409]#,##0.00">
                  <c:v>112</c:v>
                </c:pt>
                <c:pt idx="71" formatCode="[$$-409]#,##0.00">
                  <c:v>113</c:v>
                </c:pt>
                <c:pt idx="72" formatCode="[$$-409]#,##0.00">
                  <c:v>115</c:v>
                </c:pt>
                <c:pt idx="73" formatCode="[$$-409]#,##0.00">
                  <c:v>120</c:v>
                </c:pt>
                <c:pt idx="74" formatCode="[$$-409]#,##0.00">
                  <c:v>122</c:v>
                </c:pt>
                <c:pt idx="75" formatCode="[$$-409]#,##0.00">
                  <c:v>123</c:v>
                </c:pt>
                <c:pt idx="76" formatCode="[$$-409]#,##0.00">
                  <c:v>130</c:v>
                </c:pt>
                <c:pt idx="77" formatCode="[$$-409]#,##0.00">
                  <c:v>130</c:v>
                </c:pt>
                <c:pt idx="78" formatCode="[$$-409]#,##0.00">
                  <c:v>132</c:v>
                </c:pt>
                <c:pt idx="79" formatCode="[$$-409]#,##0.00">
                  <c:v>132</c:v>
                </c:pt>
                <c:pt idx="80" formatCode="[$$-409]#,##0.00">
                  <c:v>135</c:v>
                </c:pt>
                <c:pt idx="81" formatCode="[$$-409]#,##0.00">
                  <c:v>135</c:v>
                </c:pt>
                <c:pt idx="82" formatCode="[$$-409]#,##0.00">
                  <c:v>135</c:v>
                </c:pt>
                <c:pt idx="83" formatCode="[$$-409]#,##0.00">
                  <c:v>135</c:v>
                </c:pt>
                <c:pt idx="84" formatCode="[$$-409]#,##0.00">
                  <c:v>135</c:v>
                </c:pt>
                <c:pt idx="85" formatCode="[$$-409]#,##0.00">
                  <c:v>136</c:v>
                </c:pt>
                <c:pt idx="86" formatCode="[$$-409]#,##0.00">
                  <c:v>137</c:v>
                </c:pt>
                <c:pt idx="87" formatCode="[$$-409]#,##0.00">
                  <c:v>140</c:v>
                </c:pt>
                <c:pt idx="88" formatCode="[$$-409]#,##0.00">
                  <c:v>141</c:v>
                </c:pt>
                <c:pt idx="89" formatCode="[$$-409]#,##0.00">
                  <c:v>142</c:v>
                </c:pt>
                <c:pt idx="90" formatCode="[$$-409]#,##0.00">
                  <c:v>142</c:v>
                </c:pt>
                <c:pt idx="91" formatCode="[$$-409]#,##0.00">
                  <c:v>142</c:v>
                </c:pt>
                <c:pt idx="92" formatCode="[$$-409]#,##0.00">
                  <c:v>143</c:v>
                </c:pt>
                <c:pt idx="93" formatCode="[$$-409]#,##0.00">
                  <c:v>146</c:v>
                </c:pt>
                <c:pt idx="94" formatCode="[$$-409]#,##0.00">
                  <c:v>146</c:v>
                </c:pt>
                <c:pt idx="95" formatCode="[$$-409]#,##0.00">
                  <c:v>146</c:v>
                </c:pt>
                <c:pt idx="96" formatCode="[$$-409]#,##0.00">
                  <c:v>146</c:v>
                </c:pt>
                <c:pt idx="97" formatCode="[$$-409]#,##0.00">
                  <c:v>148</c:v>
                </c:pt>
                <c:pt idx="98" formatCode="[$$-409]#,##0.00">
                  <c:v>148</c:v>
                </c:pt>
                <c:pt idx="99" formatCode="[$$-409]#,##0.00">
                  <c:v>150</c:v>
                </c:pt>
                <c:pt idx="100" formatCode="[$$-409]#,##0.00">
                  <c:v>151</c:v>
                </c:pt>
                <c:pt idx="101" formatCode="[$$-409]#,##0.00">
                  <c:v>155</c:v>
                </c:pt>
                <c:pt idx="102" formatCode="[$$-409]#,##0.00">
                  <c:v>158</c:v>
                </c:pt>
                <c:pt idx="103" formatCode="[$$-409]#,##0.00">
                  <c:v>158</c:v>
                </c:pt>
                <c:pt idx="104" formatCode="[$$-409]#,##0.00">
                  <c:v>159</c:v>
                </c:pt>
                <c:pt idx="105" formatCode="[$$-409]#,##0.00">
                  <c:v>159</c:v>
                </c:pt>
                <c:pt idx="106" formatCode="[$$-409]#,##0.00">
                  <c:v>159</c:v>
                </c:pt>
                <c:pt idx="107" formatCode="[$$-409]#,##0.00">
                  <c:v>159</c:v>
                </c:pt>
                <c:pt idx="108" formatCode="[$$-409]#,##0.00">
                  <c:v>159</c:v>
                </c:pt>
                <c:pt idx="109" formatCode="[$$-409]#,##0.00">
                  <c:v>159</c:v>
                </c:pt>
                <c:pt idx="110" formatCode="[$$-409]#,##0.00">
                  <c:v>159</c:v>
                </c:pt>
                <c:pt idx="111" formatCode="[$$-409]#,##0.00">
                  <c:v>161</c:v>
                </c:pt>
                <c:pt idx="112" formatCode="[$$-409]#,##0.00">
                  <c:v>163</c:v>
                </c:pt>
                <c:pt idx="113" formatCode="[$$-409]#,##0.00">
                  <c:v>163</c:v>
                </c:pt>
                <c:pt idx="114" formatCode="[$$-409]#,##0.00">
                  <c:v>164</c:v>
                </c:pt>
                <c:pt idx="115" formatCode="[$$-409]#,##0.00">
                  <c:v>164</c:v>
                </c:pt>
                <c:pt idx="116" formatCode="[$$-409]#,##0.00">
                  <c:v>164</c:v>
                </c:pt>
                <c:pt idx="117" formatCode="[$$-409]#,##0.00">
                  <c:v>164</c:v>
                </c:pt>
                <c:pt idx="118" formatCode="[$$-409]#,##0.00">
                  <c:v>164</c:v>
                </c:pt>
                <c:pt idx="119" formatCode="[$$-409]#,##0.00">
                  <c:v>164</c:v>
                </c:pt>
                <c:pt idx="120" formatCode="[$$-409]#,##0.00">
                  <c:v>164</c:v>
                </c:pt>
                <c:pt idx="121" formatCode="[$$-409]#,##0.00">
                  <c:v>164</c:v>
                </c:pt>
                <c:pt idx="122" formatCode="[$$-409]#,##0.00">
                  <c:v>157</c:v>
                </c:pt>
                <c:pt idx="123" formatCode="[$$-409]#,##0.00">
                  <c:v>157</c:v>
                </c:pt>
                <c:pt idx="124" formatCode="[$$-409]#,##0.00">
                  <c:v>157</c:v>
                </c:pt>
                <c:pt idx="125" formatCode="[$$-409]#,##0.00">
                  <c:v>157</c:v>
                </c:pt>
                <c:pt idx="126" formatCode="[$$-409]#,##0.00">
                  <c:v>157</c:v>
                </c:pt>
                <c:pt idx="127" formatCode="[$$-409]#,##0.00">
                  <c:v>157</c:v>
                </c:pt>
                <c:pt idx="128" formatCode="[$$-409]#,##0.00">
                  <c:v>157</c:v>
                </c:pt>
                <c:pt idx="129" formatCode="[$$-409]#,##0.00">
                  <c:v>157</c:v>
                </c:pt>
                <c:pt idx="130" formatCode="[$$-409]#,##0.00">
                  <c:v>152</c:v>
                </c:pt>
                <c:pt idx="131" formatCode="[$$-409]#,##0.00">
                  <c:v>152</c:v>
                </c:pt>
                <c:pt idx="132" formatCode="[$$-409]#,##0.00">
                  <c:v>152</c:v>
                </c:pt>
                <c:pt idx="133" formatCode="[$$-409]#,##0.00">
                  <c:v>152</c:v>
                </c:pt>
                <c:pt idx="134" formatCode="[$$-409]#,##0.00">
                  <c:v>155</c:v>
                </c:pt>
                <c:pt idx="135" formatCode="[$$-409]#,##0.00">
                  <c:v>155</c:v>
                </c:pt>
                <c:pt idx="136" formatCode="[$$-409]#,##0.00">
                  <c:v>155</c:v>
                </c:pt>
                <c:pt idx="137" formatCode="[$$-409]#,##0.00">
                  <c:v>153</c:v>
                </c:pt>
                <c:pt idx="138" formatCode="[$$-409]#,##0.00">
                  <c:v>152</c:v>
                </c:pt>
                <c:pt idx="139" formatCode="[$$-409]#,##0.00">
                  <c:v>152</c:v>
                </c:pt>
                <c:pt idx="140" formatCode="[$$-409]#,##0.00">
                  <c:v>150</c:v>
                </c:pt>
                <c:pt idx="141" formatCode="[$$-409]#,##0.00">
                  <c:v>150</c:v>
                </c:pt>
                <c:pt idx="142" formatCode="[$$-409]#,##0.00">
                  <c:v>148</c:v>
                </c:pt>
                <c:pt idx="143" formatCode="[$$-409]#,##0.00">
                  <c:v>148</c:v>
                </c:pt>
                <c:pt idx="144" formatCode="[$$-409]#,##0.00">
                  <c:v>148</c:v>
                </c:pt>
                <c:pt idx="145" formatCode="[$$-409]#,##0.00">
                  <c:v>145</c:v>
                </c:pt>
                <c:pt idx="146" formatCode="[$$-409]#,##0.00">
                  <c:v>143</c:v>
                </c:pt>
                <c:pt idx="147" formatCode="[$$-409]#,##0.00">
                  <c:v>143</c:v>
                </c:pt>
                <c:pt idx="148" formatCode="[$$-409]#,##0.00">
                  <c:v>143</c:v>
                </c:pt>
                <c:pt idx="149" formatCode="[$$-409]#,##0.00">
                  <c:v>143</c:v>
                </c:pt>
                <c:pt idx="150" formatCode="[$$-409]#,##0.00">
                  <c:v>143</c:v>
                </c:pt>
                <c:pt idx="151" formatCode="[$$-409]#,##0.00">
                  <c:v>140</c:v>
                </c:pt>
                <c:pt idx="152" formatCode="[$$-409]#,##0.00">
                  <c:v>140</c:v>
                </c:pt>
                <c:pt idx="153" formatCode="[$$-409]#,##0.00">
                  <c:v>139</c:v>
                </c:pt>
                <c:pt idx="154" formatCode="[$$-409]#,##0.00">
                  <c:v>134</c:v>
                </c:pt>
                <c:pt idx="155" formatCode="[$$-409]#,##0.00">
                  <c:v>134</c:v>
                </c:pt>
                <c:pt idx="156" formatCode="[$$-409]#,##0.00">
                  <c:v>134</c:v>
                </c:pt>
                <c:pt idx="157" formatCode="[$$-409]#,##0.00">
                  <c:v>134</c:v>
                </c:pt>
                <c:pt idx="158" formatCode="[$$-409]#,##0.00">
                  <c:v>129</c:v>
                </c:pt>
                <c:pt idx="159" formatCode="[$$-409]#,##0.00">
                  <c:v>129</c:v>
                </c:pt>
                <c:pt idx="160" formatCode="[$$-409]#,##0.00">
                  <c:v>119</c:v>
                </c:pt>
                <c:pt idx="161" formatCode="[$$-409]#,##0.00">
                  <c:v>119</c:v>
                </c:pt>
                <c:pt idx="162" formatCode="[$$-409]#,##0.00">
                  <c:v>114</c:v>
                </c:pt>
                <c:pt idx="163" formatCode="[$$-409]#,##0.00">
                  <c:v>114</c:v>
                </c:pt>
                <c:pt idx="164" formatCode="[$$-409]#,##0.00">
                  <c:v>114</c:v>
                </c:pt>
                <c:pt idx="165" formatCode="[$$-409]#,##0.00">
                  <c:v>114</c:v>
                </c:pt>
                <c:pt idx="166" formatCode="[$$-409]#,##0.00">
                  <c:v>114</c:v>
                </c:pt>
                <c:pt idx="167" formatCode="[$$-409]#,##0.00">
                  <c:v>114</c:v>
                </c:pt>
                <c:pt idx="168" formatCode="[$$-409]#,##0.00">
                  <c:v>114</c:v>
                </c:pt>
                <c:pt idx="169" formatCode="[$$-409]#,##0.00">
                  <c:v>107</c:v>
                </c:pt>
                <c:pt idx="170" formatCode="[$$-409]#,##0.00">
                  <c:v>99</c:v>
                </c:pt>
                <c:pt idx="171" formatCode="[$$-409]#,##0.00">
                  <c:v>99</c:v>
                </c:pt>
                <c:pt idx="172" formatCode="[$$-409]#,##0.00">
                  <c:v>99</c:v>
                </c:pt>
                <c:pt idx="173" formatCode="[$$-409]#,##0.00">
                  <c:v>95</c:v>
                </c:pt>
                <c:pt idx="174" formatCode="[$$-409]#,##0.00">
                  <c:v>92</c:v>
                </c:pt>
                <c:pt idx="175" formatCode="[$$-409]#,##0.00">
                  <c:v>90</c:v>
                </c:pt>
                <c:pt idx="176" formatCode="[$$-409]#,##0.00">
                  <c:v>90</c:v>
                </c:pt>
                <c:pt idx="177" formatCode="[$$-409]#,##0.00">
                  <c:v>90</c:v>
                </c:pt>
                <c:pt idx="178" formatCode="[$$-409]#,##0.00">
                  <c:v>90</c:v>
                </c:pt>
                <c:pt idx="179" formatCode="[$$-409]#,##0.00">
                  <c:v>90</c:v>
                </c:pt>
                <c:pt idx="180" formatCode="[$$-409]#,##0.00">
                  <c:v>90</c:v>
                </c:pt>
                <c:pt idx="181" formatCode="[$$-409]#,##0.00">
                  <c:v>90</c:v>
                </c:pt>
                <c:pt idx="182" formatCode="[$$-409]#,##0.00">
                  <c:v>90</c:v>
                </c:pt>
                <c:pt idx="183" formatCode="[$$-409]#,##0.00">
                  <c:v>85</c:v>
                </c:pt>
                <c:pt idx="184" formatCode="[$$-409]#,##0.00">
                  <c:v>82</c:v>
                </c:pt>
                <c:pt idx="185" formatCode="[$$-409]#,##0.00">
                  <c:v>82</c:v>
                </c:pt>
                <c:pt idx="186" formatCode="[$$-409]#,##0.00">
                  <c:v>82</c:v>
                </c:pt>
                <c:pt idx="187" formatCode="[$$-409]#,##0.00">
                  <c:v>81</c:v>
                </c:pt>
                <c:pt idx="188" formatCode="[$$-409]#,##0.00">
                  <c:v>77</c:v>
                </c:pt>
                <c:pt idx="189" formatCode="[$$-409]#,##0.00">
                  <c:v>75</c:v>
                </c:pt>
                <c:pt idx="190" formatCode="[$$-409]#,##0.00">
                  <c:v>75</c:v>
                </c:pt>
                <c:pt idx="191" formatCode="[$$-409]#,##0.00">
                  <c:v>72</c:v>
                </c:pt>
                <c:pt idx="192" formatCode="[$$-409]#,##0.00">
                  <c:v>72</c:v>
                </c:pt>
                <c:pt idx="193" formatCode="[$$-409]#,##0.00">
                  <c:v>70</c:v>
                </c:pt>
                <c:pt idx="194" formatCode="[$$-409]#,##0.00">
                  <c:v>70</c:v>
                </c:pt>
                <c:pt idx="195" formatCode="[$$-409]#,##0.00">
                  <c:v>70</c:v>
                </c:pt>
                <c:pt idx="196" formatCode="[$$-409]#,##0.00">
                  <c:v>70</c:v>
                </c:pt>
                <c:pt idx="197" formatCode="[$$-409]#,##0.00">
                  <c:v>67</c:v>
                </c:pt>
                <c:pt idx="198" formatCode="[$$-409]#,##0.00">
                  <c:v>67</c:v>
                </c:pt>
                <c:pt idx="199" formatCode="[$$-409]#,##0.00">
                  <c:v>64</c:v>
                </c:pt>
                <c:pt idx="200" formatCode="[$$-409]#,##0.00">
                  <c:v>62</c:v>
                </c:pt>
                <c:pt idx="201" formatCode="[$$-409]#,##0.00">
                  <c:v>57</c:v>
                </c:pt>
                <c:pt idx="202" formatCode="[$$-409]#,##0.00">
                  <c:v>53</c:v>
                </c:pt>
                <c:pt idx="203" formatCode="[$$-409]#,##0.00">
                  <c:v>52</c:v>
                </c:pt>
                <c:pt idx="204" formatCode="[$$-409]#,##0.00">
                  <c:v>52</c:v>
                </c:pt>
                <c:pt idx="205" formatCode="[$$-409]#,##0.00">
                  <c:v>52</c:v>
                </c:pt>
                <c:pt idx="206" formatCode="[$$-409]#,##0.00">
                  <c:v>50</c:v>
                </c:pt>
                <c:pt idx="207" formatCode="[$$-409]#,##0.00">
                  <c:v>50</c:v>
                </c:pt>
                <c:pt idx="208" formatCode="[$$-409]#,##0.00">
                  <c:v>50</c:v>
                </c:pt>
                <c:pt idx="209" formatCode="[$$-409]#,##0.00">
                  <c:v>50</c:v>
                </c:pt>
                <c:pt idx="210" formatCode="[$$-409]#,##0.00">
                  <c:v>50</c:v>
                </c:pt>
                <c:pt idx="211" formatCode="[$$-409]#,##0.00">
                  <c:v>48</c:v>
                </c:pt>
                <c:pt idx="212" formatCode="[$$-409]#,##0.00">
                  <c:v>48</c:v>
                </c:pt>
                <c:pt idx="213" formatCode="[$$-409]#,##0.00">
                  <c:v>46</c:v>
                </c:pt>
                <c:pt idx="214" formatCode="[$$-409]#,##0.00">
                  <c:v>46</c:v>
                </c:pt>
                <c:pt idx="215" formatCode="[$$-409]#,##0.00">
                  <c:v>45</c:v>
                </c:pt>
                <c:pt idx="216" formatCode="[$$-409]#,##0.00">
                  <c:v>45</c:v>
                </c:pt>
                <c:pt idx="217" formatCode="[$$-409]#,##0.00">
                  <c:v>44</c:v>
                </c:pt>
                <c:pt idx="218" formatCode="[$$-409]#,##0.00">
                  <c:v>44</c:v>
                </c:pt>
                <c:pt idx="219" formatCode="[$$-409]#,##0.00">
                  <c:v>42</c:v>
                </c:pt>
                <c:pt idx="220" formatCode="[$$-409]#,##0.00">
                  <c:v>42</c:v>
                </c:pt>
                <c:pt idx="221" formatCode="[$$-409]#,##0.00">
                  <c:v>42</c:v>
                </c:pt>
                <c:pt idx="222" formatCode="[$$-409]#,##0.00">
                  <c:v>41</c:v>
                </c:pt>
                <c:pt idx="223" formatCode="[$$-409]#,##0.00">
                  <c:v>40</c:v>
                </c:pt>
                <c:pt idx="224" formatCode="[$$-409]#,##0.00">
                  <c:v>40</c:v>
                </c:pt>
                <c:pt idx="225" formatCode="[$$-409]#,##0.00">
                  <c:v>40</c:v>
                </c:pt>
                <c:pt idx="226" formatCode="[$$-409]#,##0.00">
                  <c:v>40</c:v>
                </c:pt>
                <c:pt idx="227" formatCode="[$$-409]#,##0.00">
                  <c:v>41</c:v>
                </c:pt>
                <c:pt idx="228" formatCode="[$$-409]#,##0.00">
                  <c:v>42.5</c:v>
                </c:pt>
                <c:pt idx="229" formatCode="[$$-409]#,##0.00">
                  <c:v>44</c:v>
                </c:pt>
                <c:pt idx="230" formatCode="[$$-409]#,##0.00">
                  <c:v>44</c:v>
                </c:pt>
                <c:pt idx="231" formatCode="[$$-409]#,##0.00">
                  <c:v>45</c:v>
                </c:pt>
                <c:pt idx="232" formatCode="[$$-409]#,##0.00">
                  <c:v>45</c:v>
                </c:pt>
                <c:pt idx="233" formatCode="[$$-409]#,##0.00">
                  <c:v>46</c:v>
                </c:pt>
                <c:pt idx="234" formatCode="[$$-409]#,##0.00">
                  <c:v>47</c:v>
                </c:pt>
                <c:pt idx="235" formatCode="[$$-409]#,##0.00">
                  <c:v>47</c:v>
                </c:pt>
                <c:pt idx="236" formatCode="[$$-409]#,##0.00">
                  <c:v>48</c:v>
                </c:pt>
                <c:pt idx="237" formatCode="[$$-409]#,##0.00">
                  <c:v>49</c:v>
                </c:pt>
                <c:pt idx="238" formatCode="[$$-409]#,##0.00">
                  <c:v>49</c:v>
                </c:pt>
                <c:pt idx="239" formatCode="[$$-409]#,##0.00">
                  <c:v>49</c:v>
                </c:pt>
                <c:pt idx="240" formatCode="[$$-409]#,##0.00">
                  <c:v>49</c:v>
                </c:pt>
                <c:pt idx="241" formatCode="[$$-409]#,##0.00">
                  <c:v>49</c:v>
                </c:pt>
                <c:pt idx="242" formatCode="[$$-409]#,##0.00">
                  <c:v>49</c:v>
                </c:pt>
                <c:pt idx="243" formatCode="[$$-409]#,##0.00">
                  <c:v>49</c:v>
                </c:pt>
                <c:pt idx="244" formatCode="[$$-409]#,##0.00">
                  <c:v>49</c:v>
                </c:pt>
                <c:pt idx="245" formatCode="[$$-409]#,##0.00">
                  <c:v>50.5</c:v>
                </c:pt>
                <c:pt idx="246" formatCode="[$$-409]#,##0.00">
                  <c:v>51</c:v>
                </c:pt>
                <c:pt idx="247" formatCode="[$$-409]#,##0.00">
                  <c:v>52.5</c:v>
                </c:pt>
                <c:pt idx="248" formatCode="[$$-409]#,##0.00">
                  <c:v>53</c:v>
                </c:pt>
                <c:pt idx="249" formatCode="[$$-409]#,##0.00">
                  <c:v>53.5</c:v>
                </c:pt>
                <c:pt idx="250" formatCode="[$$-409]#,##0.00">
                  <c:v>54</c:v>
                </c:pt>
                <c:pt idx="251" formatCode="[$$-409]#,##0.00">
                  <c:v>55.5</c:v>
                </c:pt>
                <c:pt idx="252" formatCode="[$$-409]#,##0.00">
                  <c:v>56.5</c:v>
                </c:pt>
                <c:pt idx="253" formatCode="[$$-409]#,##0.00">
                  <c:v>58</c:v>
                </c:pt>
                <c:pt idx="254" formatCode="[$$-409]#,##0.00">
                  <c:v>58</c:v>
                </c:pt>
                <c:pt idx="255" formatCode="[$$-409]#,##0.00">
                  <c:v>58</c:v>
                </c:pt>
                <c:pt idx="256" formatCode="[$$-409]#,##0.00">
                  <c:v>58</c:v>
                </c:pt>
                <c:pt idx="257" formatCode="[$$-409]#,##0.00">
                  <c:v>59</c:v>
                </c:pt>
                <c:pt idx="258" formatCode="[$$-409]#,##0.00">
                  <c:v>59.5</c:v>
                </c:pt>
                <c:pt idx="259" formatCode="[$$-409]#,##0.00">
                  <c:v>60</c:v>
                </c:pt>
                <c:pt idx="260" formatCode="[$$-409]#,##0.00">
                  <c:v>60</c:v>
                </c:pt>
                <c:pt idx="261" formatCode="[$$-409]#,##0.00">
                  <c:v>60</c:v>
                </c:pt>
                <c:pt idx="262" formatCode="[$$-409]#,##0.00">
                  <c:v>61</c:v>
                </c:pt>
                <c:pt idx="263" formatCode="[$$-409]#,##0.00">
                  <c:v>61</c:v>
                </c:pt>
                <c:pt idx="264" formatCode="[$$-409]#,##0.00">
                  <c:v>63</c:v>
                </c:pt>
                <c:pt idx="265" formatCode="[$$-409]#,##0.00">
                  <c:v>65</c:v>
                </c:pt>
                <c:pt idx="266" formatCode="[$$-409]#,##0.00">
                  <c:v>72</c:v>
                </c:pt>
                <c:pt idx="267" formatCode="[$$-409]#,##0.00">
                  <c:v>120</c:v>
                </c:pt>
                <c:pt idx="268" formatCode="[$$-409]#,##0.00">
                  <c:v>130</c:v>
                </c:pt>
                <c:pt idx="269" formatCode="[$$-409]#,##0.00">
                  <c:v>132</c:v>
                </c:pt>
                <c:pt idx="270" formatCode="[$$-409]#,##0.00">
                  <c:v>135</c:v>
                </c:pt>
                <c:pt idx="271" formatCode="[$$-409]#,##0.00">
                  <c:v>135</c:v>
                </c:pt>
                <c:pt idx="272" formatCode="[$$-409]#,##0.00">
                  <c:v>135</c:v>
                </c:pt>
                <c:pt idx="273" formatCode="[$$-409]#,##0.00">
                  <c:v>135</c:v>
                </c:pt>
                <c:pt idx="274" formatCode="[$$-409]#,##0.00">
                  <c:v>135</c:v>
                </c:pt>
                <c:pt idx="275" formatCode="[$$-409]#,##0.00">
                  <c:v>136</c:v>
                </c:pt>
                <c:pt idx="276" formatCode="[$$-409]#,##0.00">
                  <c:v>137</c:v>
                </c:pt>
                <c:pt idx="277" formatCode="[$$-409]#,##0.00">
                  <c:v>139</c:v>
                </c:pt>
                <c:pt idx="278" formatCode="[$$-409]#,##0.00">
                  <c:v>140</c:v>
                </c:pt>
                <c:pt idx="279" formatCode="[$$-409]#,##0.00">
                  <c:v>140</c:v>
                </c:pt>
                <c:pt idx="280" formatCode="[$$-409]#,##0.00">
                  <c:v>143</c:v>
                </c:pt>
                <c:pt idx="281" formatCode="[$$-409]#,##0.00">
                  <c:v>146</c:v>
                </c:pt>
                <c:pt idx="282" formatCode="[$$-409]#,##0.00">
                  <c:v>146</c:v>
                </c:pt>
                <c:pt idx="283" formatCode="[$$-409]#,##0.00">
                  <c:v>148</c:v>
                </c:pt>
                <c:pt idx="284" formatCode="[$$-409]#,##0.00">
                  <c:v>148</c:v>
                </c:pt>
                <c:pt idx="285" formatCode="[$$-409]#,##0.00">
                  <c:v>149</c:v>
                </c:pt>
                <c:pt idx="286" formatCode="[$$-409]#,##0.00">
                  <c:v>150</c:v>
                </c:pt>
                <c:pt idx="287" formatCode="[$$-409]#,##0.00">
                  <c:v>151</c:v>
                </c:pt>
                <c:pt idx="288" formatCode="[$$-409]#,##0.00">
                  <c:v>152</c:v>
                </c:pt>
              </c:numCache>
            </c:numRef>
          </c:val>
          <c:smooth val="0"/>
          <c:extLst>
            <c:ext xmlns:c16="http://schemas.microsoft.com/office/drawing/2014/chart" uri="{C3380CC4-5D6E-409C-BE32-E72D297353CC}">
              <c16:uniqueId val="{00000004-A898-A646-9873-DC0D66B3D5E3}"/>
            </c:ext>
          </c:extLst>
        </c:ser>
        <c:ser>
          <c:idx val="4"/>
          <c:order val="3"/>
          <c:tx>
            <c:strRef>
              <c:f>Sheet1!$F$1</c:f>
              <c:strCache>
                <c:ptCount val="1"/>
                <c:pt idx="0">
                  <c:v>Term Esc.</c:v>
                </c:pt>
              </c:strCache>
            </c:strRef>
          </c:tx>
          <c:spPr>
            <a:ln w="22225" cap="rnd">
              <a:solidFill>
                <a:srgbClr val="FFC000"/>
              </a:solidFill>
              <a:prstDash val="dash"/>
              <a:round/>
            </a:ln>
            <a:effectLst/>
          </c:spPr>
          <c:marker>
            <c:symbol val="none"/>
          </c:marker>
          <c:cat>
            <c:numRef>
              <c:f>Sheet1!$A$2:$A$290</c:f>
              <c:numCache>
                <c:formatCode>mmm\-yy</c:formatCode>
                <c:ptCount val="289"/>
                <c:pt idx="0">
                  <c:v>36556</c:v>
                </c:pt>
                <c:pt idx="1">
                  <c:v>36585</c:v>
                </c:pt>
                <c:pt idx="2">
                  <c:v>36616</c:v>
                </c:pt>
                <c:pt idx="3">
                  <c:v>36646</c:v>
                </c:pt>
                <c:pt idx="4">
                  <c:v>36677</c:v>
                </c:pt>
                <c:pt idx="5">
                  <c:v>36707</c:v>
                </c:pt>
                <c:pt idx="6">
                  <c:v>36738</c:v>
                </c:pt>
                <c:pt idx="7">
                  <c:v>36769</c:v>
                </c:pt>
                <c:pt idx="8">
                  <c:v>36799</c:v>
                </c:pt>
                <c:pt idx="9">
                  <c:v>36830</c:v>
                </c:pt>
                <c:pt idx="10">
                  <c:v>36831</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numCache>
            </c:numRef>
          </c:cat>
          <c:val>
            <c:numRef>
              <c:f>Sheet1!$F$2:$F$290</c:f>
              <c:numCache>
                <c:formatCode>General</c:formatCode>
                <c:ptCount val="289"/>
                <c:pt idx="120" formatCode="[$$-409]#,##0.00">
                  <c:v>164</c:v>
                </c:pt>
                <c:pt idx="132" formatCode="[$$-409]#,##0.00">
                  <c:v>166.68</c:v>
                </c:pt>
                <c:pt idx="144" formatCode="[$$-409]#,##0.00">
                  <c:v>171.55</c:v>
                </c:pt>
                <c:pt idx="156" formatCode="[$$-409]#,##0.00">
                  <c:v>174.29</c:v>
                </c:pt>
                <c:pt idx="168" formatCode="[$$-409]#,##0.00">
                  <c:v>177.04</c:v>
                </c:pt>
                <c:pt idx="180" formatCode="[$$-409]#,##0.00">
                  <c:v>176.88</c:v>
                </c:pt>
                <c:pt idx="192" formatCode="[$$-409]#,##0.00">
                  <c:v>179.31</c:v>
                </c:pt>
                <c:pt idx="204" formatCode="[$$-409]#,##0.00">
                  <c:v>183.79</c:v>
                </c:pt>
                <c:pt idx="216" formatCode="[$$-409]#,##0.00">
                  <c:v>187.6</c:v>
                </c:pt>
                <c:pt idx="228" formatCode="[$$-409]#,##0.00">
                  <c:v>190.51</c:v>
                </c:pt>
                <c:pt idx="240" formatCode="[$$-409]#,##0.00">
                  <c:v>195.25</c:v>
                </c:pt>
                <c:pt idx="252" formatCode="[$$-409]#,##0.00">
                  <c:v>197.98</c:v>
                </c:pt>
                <c:pt idx="264" formatCode="[$$-409]#,##0.00">
                  <c:v>212.79</c:v>
                </c:pt>
                <c:pt idx="276" formatCode="[$$-409]#,##0.00">
                  <c:v>226.43</c:v>
                </c:pt>
                <c:pt idx="288" formatCode="[$$-409]#,##0.00">
                  <c:v>232.16</c:v>
                </c:pt>
              </c:numCache>
            </c:numRef>
          </c:val>
          <c:smooth val="0"/>
          <c:extLst>
            <c:ext xmlns:c16="http://schemas.microsoft.com/office/drawing/2014/chart" uri="{C3380CC4-5D6E-409C-BE32-E72D297353CC}">
              <c16:uniqueId val="{00000005-A898-A646-9873-DC0D66B3D5E3}"/>
            </c:ext>
          </c:extLst>
        </c:ser>
        <c:dLbls>
          <c:showLegendKey val="0"/>
          <c:showVal val="0"/>
          <c:showCatName val="0"/>
          <c:showSerName val="0"/>
          <c:showPercent val="0"/>
          <c:showBubbleSize val="0"/>
        </c:dLbls>
        <c:smooth val="0"/>
        <c:axId val="902275984"/>
        <c:axId val="902268536"/>
        <c:extLst/>
      </c:lineChart>
      <c:dateAx>
        <c:axId val="902275984"/>
        <c:scaling>
          <c:orientation val="minMax"/>
          <c:max val="45323"/>
        </c:scaling>
        <c:delete val="0"/>
        <c:axPos val="b"/>
        <c:majorGridlines>
          <c:spPr>
            <a:ln w="9525" cap="flat" cmpd="sng" algn="ctr">
              <a:solidFill>
                <a:srgbClr val="D9D9D9"/>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02268536"/>
        <c:crosses val="autoZero"/>
        <c:auto val="1"/>
        <c:lblOffset val="100"/>
        <c:baseTimeUnit val="days"/>
      </c:dateAx>
      <c:valAx>
        <c:axId val="902268536"/>
        <c:scaling>
          <c:orientation val="minMax"/>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i="0" baseline="0" dirty="0">
                    <a:effectLst/>
                  </a:rPr>
                  <a:t>$/SW</a:t>
                </a:r>
                <a:endParaRPr lang="en-GB" sz="1400" b="0" dirty="0">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GB"/>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2275984"/>
        <c:crosses val="autoZero"/>
        <c:crossBetween val="between"/>
      </c:valAx>
      <c:spPr>
        <a:noFill/>
        <a:ln>
          <a:noFill/>
        </a:ln>
        <a:effectLst/>
      </c:spPr>
    </c:plotArea>
    <c:legend>
      <c:legendPos val="b"/>
      <c:legendEntry>
        <c:idx val="1"/>
        <c:delete val="1"/>
      </c:legendEntry>
      <c:legendEntry>
        <c:idx val="3"/>
        <c:delete val="1"/>
      </c:legendEntry>
      <c:legendEntry>
        <c:idx val="4"/>
        <c:delete val="1"/>
      </c:legendEntry>
      <c:layout>
        <c:manualLayout>
          <c:xMode val="edge"/>
          <c:yMode val="edge"/>
          <c:x val="0.37184228501896266"/>
          <c:y val="0.91016521149239871"/>
          <c:w val="0.25902462292773654"/>
          <c:h val="5.011993398912018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0"/>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0.45316</cdr:x>
      <cdr:y>0.93627</cdr:y>
    </cdr:from>
    <cdr:to>
      <cdr:x>0.58715</cdr:x>
      <cdr:y>1</cdr:y>
    </cdr:to>
    <cdr:sp macro="" textlink="">
      <cdr:nvSpPr>
        <cdr:cNvPr id="2" name="TextBox 25">
          <a:extLst xmlns:a="http://schemas.openxmlformats.org/drawingml/2006/main">
            <a:ext uri="{FF2B5EF4-FFF2-40B4-BE49-F238E27FC236}">
              <a16:creationId xmlns:a16="http://schemas.microsoft.com/office/drawing/2014/main" id="{23EBCBE8-A88C-431C-803F-D1C2E131B44C}"/>
            </a:ext>
          </a:extLst>
        </cdr:cNvPr>
        <cdr:cNvSpPr txBox="1"/>
      </cdr:nvSpPr>
      <cdr:spPr>
        <a:xfrm xmlns:a="http://schemas.openxmlformats.org/drawingml/2006/main">
          <a:off x="4248507" y="4069229"/>
          <a:ext cx="1256207"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9pPr>
        </a:lstStyle>
        <a:p xmlns:a="http://schemas.openxmlformats.org/drawingml/2006/main">
          <a:pPr lvl="0" algn="just">
            <a:defRPr/>
          </a:pPr>
          <a:r>
            <a:rPr kumimoji="0" lang="en-GB" sz="1200" b="0" i="0" u="none" strike="noStrike" kern="1200" cap="none" spc="0" normalizeH="0" baseline="0" noProof="0" dirty="0">
              <a:ln>
                <a:noFill/>
              </a:ln>
              <a:solidFill>
                <a:srgbClr val="4D4D4D"/>
              </a:solidFill>
              <a:effectLst/>
              <a:uLnTx/>
              <a:uFillTx/>
              <a:latin typeface="Arial"/>
              <a:ea typeface="ＭＳ Ｐゴシック" pitchFamily="34" charset="-128"/>
              <a:cs typeface="Arial" pitchFamily="34" charset="0"/>
            </a:rPr>
            <a:t>Source: </a:t>
          </a:r>
          <a:r>
            <a:rPr lang="en-GB" sz="1200" dirty="0">
              <a:solidFill>
                <a:srgbClr val="4D4D4D"/>
              </a:solidFill>
              <a:latin typeface="Arial"/>
            </a:rPr>
            <a:t>UxC </a:t>
          </a:r>
          <a:endParaRPr kumimoji="0" lang="en-GB" sz="1200" b="0" i="0" u="none" strike="noStrike" kern="1200" cap="none" spc="0" normalizeH="0" baseline="0" noProof="0" dirty="0">
            <a:ln>
              <a:noFill/>
            </a:ln>
            <a:solidFill>
              <a:srgbClr val="4D4D4D"/>
            </a:solidFill>
            <a:effectLst/>
            <a:uLnTx/>
            <a:uFillTx/>
            <a:latin typeface="Arial"/>
            <a:ea typeface="ＭＳ Ｐゴシック" pitchFamily="34" charset="-128"/>
            <a:cs typeface="Arial" pitchFamily="34" charset="0"/>
          </a:endParaRPr>
        </a:p>
      </cdr:txBody>
    </cdr:sp>
  </cdr:relSizeAnchor>
  <cdr:relSizeAnchor xmlns:cdr="http://schemas.openxmlformats.org/drawingml/2006/chartDrawing">
    <cdr:from>
      <cdr:x>0.81334</cdr:x>
      <cdr:y>0.14877</cdr:y>
    </cdr:from>
    <cdr:to>
      <cdr:x>1</cdr:x>
      <cdr:y>0.19284</cdr:y>
    </cdr:to>
    <cdr:sp macro="" textlink="">
      <cdr:nvSpPr>
        <cdr:cNvPr id="3" name="TextBox 2">
          <a:extLst xmlns:a="http://schemas.openxmlformats.org/drawingml/2006/main">
            <a:ext uri="{FF2B5EF4-FFF2-40B4-BE49-F238E27FC236}">
              <a16:creationId xmlns:a16="http://schemas.microsoft.com/office/drawing/2014/main" id="{147E0A82-F4C2-48BF-8C8D-7EEE86A40162}"/>
            </a:ext>
          </a:extLst>
        </cdr:cNvPr>
        <cdr:cNvSpPr txBox="1"/>
      </cdr:nvSpPr>
      <cdr:spPr>
        <a:xfrm xmlns:a="http://schemas.openxmlformats.org/drawingml/2006/main">
          <a:off x="9428154" y="633735"/>
          <a:ext cx="1790700" cy="1877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EEB48-4DE1-48DC-B1BF-A56694BAC580}" type="datetimeFigureOut">
              <a:rPr lang="en-US" smtClean="0"/>
              <a:t>4/8/2025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2E2D5-1916-473C-889F-3C0C3E124289}" type="slidenum">
              <a:rPr lang="en-US" smtClean="0"/>
              <a:t>‹#›</a:t>
            </a:fld>
            <a:endParaRPr lang="en-US" dirty="0"/>
          </a:p>
        </p:txBody>
      </p:sp>
    </p:spTree>
    <p:extLst>
      <p:ext uri="{BB962C8B-B14F-4D97-AF65-F5344CB8AC3E}">
        <p14:creationId xmlns:p14="http://schemas.microsoft.com/office/powerpoint/2010/main" val="329354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0FDE5803-BDA5-4D4F-9E47-516BE4545B20}" type="slidenum">
              <a:rPr lang="en-GB" smtClean="0"/>
              <a:pPr>
                <a:defRPr/>
              </a:pPr>
              <a:t>5</a:t>
            </a:fld>
            <a:endParaRPr lang="en-GB" dirty="0"/>
          </a:p>
        </p:txBody>
      </p:sp>
    </p:spTree>
    <p:extLst>
      <p:ext uri="{BB962C8B-B14F-4D97-AF65-F5344CB8AC3E}">
        <p14:creationId xmlns:p14="http://schemas.microsoft.com/office/powerpoint/2010/main" val="36872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ABD4D40-A45D-43EA-B4F6-03840C338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70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ABD4D40-A45D-43EA-B4F6-03840C338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26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ABD4D40-A45D-43EA-B4F6-03840C338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74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ABD4D40-A45D-43EA-B4F6-03840C338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933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25" name="Freeform: Shape 24" hidden="1">
            <a:extLst>
              <a:ext uri="{FF2B5EF4-FFF2-40B4-BE49-F238E27FC236}">
                <a16:creationId xmlns:a16="http://schemas.microsoft.com/office/drawing/2014/main" id="{4267F79E-FC47-695E-986C-687223A47D7F}"/>
              </a:ext>
            </a:extLst>
          </p:cNvPr>
          <p:cNvSpPr/>
          <p:nvPr/>
        </p:nvSpPr>
        <p:spPr>
          <a:xfrm>
            <a:off x="0" y="1600"/>
            <a:ext cx="6661936" cy="6865222"/>
          </a:xfrm>
          <a:custGeom>
            <a:avLst/>
            <a:gdLst>
              <a:gd name="connsiteX0" fmla="*/ 0 w 6661936"/>
              <a:gd name="connsiteY0" fmla="*/ 6865222 h 6865222"/>
              <a:gd name="connsiteX1" fmla="*/ 3211844 w 6661936"/>
              <a:gd name="connsiteY1" fmla="*/ 6865222 h 6865222"/>
              <a:gd name="connsiteX2" fmla="*/ 6661936 w 6661936"/>
              <a:gd name="connsiteY2" fmla="*/ 1936120 h 6865222"/>
              <a:gd name="connsiteX3" fmla="*/ 6292867 w 6661936"/>
              <a:gd name="connsiteY3" fmla="*/ 0 h 6865222"/>
              <a:gd name="connsiteX4" fmla="*/ 0 w 6661936"/>
              <a:gd name="connsiteY4" fmla="*/ 0 h 6865222"/>
              <a:gd name="connsiteX5" fmla="*/ 0 w 6661936"/>
              <a:gd name="connsiteY5" fmla="*/ 6865222 h 686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936" h="6865222">
                <a:moveTo>
                  <a:pt x="0" y="6865222"/>
                </a:moveTo>
                <a:lnTo>
                  <a:pt x="3211844" y="6865222"/>
                </a:lnTo>
                <a:cubicBezTo>
                  <a:pt x="5224562" y="6132487"/>
                  <a:pt x="6661936" y="4202215"/>
                  <a:pt x="6661936" y="1936120"/>
                </a:cubicBezTo>
                <a:cubicBezTo>
                  <a:pt x="6661936" y="1252267"/>
                  <a:pt x="6530989" y="598991"/>
                  <a:pt x="6292867" y="0"/>
                </a:cubicBezTo>
                <a:lnTo>
                  <a:pt x="0" y="0"/>
                </a:lnTo>
                <a:lnTo>
                  <a:pt x="0" y="6865222"/>
                </a:lnTo>
                <a:close/>
              </a:path>
            </a:pathLst>
          </a:custGeom>
          <a:solidFill>
            <a:schemeClr val="accent1"/>
          </a:solidFill>
          <a:ln w="0" cap="flat">
            <a:noFill/>
            <a:prstDash val="solid"/>
            <a:miter/>
          </a:ln>
        </p:spPr>
        <p:txBody>
          <a:bodyPr rtlCol="0" anchor="ctr"/>
          <a:lstStyle/>
          <a:p>
            <a:endParaRPr lang="en-US" sz="2700" dirty="0"/>
          </a:p>
        </p:txBody>
      </p:sp>
      <p:pic>
        <p:nvPicPr>
          <p:cNvPr id="4" name="Picture 3" descr="A sign on a building&#10;&#10;Description automatically generated">
            <a:extLst>
              <a:ext uri="{FF2B5EF4-FFF2-40B4-BE49-F238E27FC236}">
                <a16:creationId xmlns:a16="http://schemas.microsoft.com/office/drawing/2014/main" id="{2D822409-5ECA-747E-8C24-F689800C37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653875" cy="6858000"/>
          </a:xfrm>
          <a:prstGeom prst="rect">
            <a:avLst/>
          </a:prstGeom>
        </p:spPr>
      </p:pic>
      <p:sp>
        <p:nvSpPr>
          <p:cNvPr id="5" name="Title 1">
            <a:extLst>
              <a:ext uri="{FF2B5EF4-FFF2-40B4-BE49-F238E27FC236}">
                <a16:creationId xmlns:a16="http://schemas.microsoft.com/office/drawing/2014/main" id="{F50EAF0E-8625-2E8E-F563-7702FC8260F2}"/>
              </a:ext>
            </a:extLst>
          </p:cNvPr>
          <p:cNvSpPr>
            <a:spLocks noGrp="1"/>
          </p:cNvSpPr>
          <p:nvPr>
            <p:ph type="ctrTitle" hasCustomPrompt="1"/>
          </p:nvPr>
        </p:nvSpPr>
        <p:spPr>
          <a:xfrm>
            <a:off x="6822250" y="2654300"/>
            <a:ext cx="5369750" cy="787400"/>
          </a:xfrm>
        </p:spPr>
        <p:txBody>
          <a:bodyPr anchor="b"/>
          <a:lstStyle>
            <a:lvl1pPr algn="l" rtl="0">
              <a:defRPr sz="4250" cap="none" spc="-90" baseline="0">
                <a:solidFill>
                  <a:schemeClr val="accent1"/>
                </a:solidFill>
              </a:defRPr>
            </a:lvl1pPr>
          </a:lstStyle>
          <a:p>
            <a:r>
              <a:rPr lang="en-US" dirty="0"/>
              <a:t>2024 Click to edit </a:t>
            </a:r>
          </a:p>
        </p:txBody>
      </p:sp>
      <p:sp>
        <p:nvSpPr>
          <p:cNvPr id="6" name="Subtitle 2">
            <a:extLst>
              <a:ext uri="{FF2B5EF4-FFF2-40B4-BE49-F238E27FC236}">
                <a16:creationId xmlns:a16="http://schemas.microsoft.com/office/drawing/2014/main" id="{69A258F6-920E-F263-B4B6-D866E94B9940}"/>
              </a:ext>
            </a:extLst>
          </p:cNvPr>
          <p:cNvSpPr>
            <a:spLocks noGrp="1"/>
          </p:cNvSpPr>
          <p:nvPr>
            <p:ph type="subTitle" idx="1" hasCustomPrompt="1"/>
          </p:nvPr>
        </p:nvSpPr>
        <p:spPr>
          <a:xfrm>
            <a:off x="6819076" y="2037474"/>
            <a:ext cx="3238954" cy="705909"/>
          </a:xfrm>
        </p:spPr>
        <p:txBody>
          <a:bodyPr anchor="b" anchorCtr="0"/>
          <a:lstStyle>
            <a:lvl1pPr marL="0" indent="0" algn="l" rtl="0">
              <a:buNone/>
              <a:defRPr sz="2500" b="0" cap="none" spc="-70" baseline="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Month 2024</a:t>
            </a:r>
          </a:p>
        </p:txBody>
      </p:sp>
      <p:sp>
        <p:nvSpPr>
          <p:cNvPr id="8" name="Freeform: Shape 40">
            <a:extLst>
              <a:ext uri="{FF2B5EF4-FFF2-40B4-BE49-F238E27FC236}">
                <a16:creationId xmlns:a16="http://schemas.microsoft.com/office/drawing/2014/main" id="{EC4552AA-C4D7-47C4-2492-EB25F8E0C997}"/>
              </a:ext>
            </a:extLst>
          </p:cNvPr>
          <p:cNvSpPr/>
          <p:nvPr userDrawn="1"/>
        </p:nvSpPr>
        <p:spPr>
          <a:xfrm>
            <a:off x="4864792" y="0"/>
            <a:ext cx="1274415" cy="6858000"/>
          </a:xfrm>
          <a:custGeom>
            <a:avLst/>
            <a:gdLst>
              <a:gd name="connsiteX0" fmla="*/ 19225 w 1308545"/>
              <a:gd name="connsiteY0" fmla="*/ 0 h 7041664"/>
              <a:gd name="connsiteX1" fmla="*/ 1308546 w 1308545"/>
              <a:gd name="connsiteY1" fmla="*/ 3509553 h 7041664"/>
              <a:gd name="connsiteX2" fmla="*/ 0 w 1308545"/>
              <a:gd name="connsiteY2" fmla="*/ 7041665 h 7041664"/>
            </a:gdLst>
            <a:ahLst/>
            <a:cxnLst>
              <a:cxn ang="0">
                <a:pos x="connsiteX0" y="connsiteY0"/>
              </a:cxn>
              <a:cxn ang="0">
                <a:pos x="connsiteX1" y="connsiteY1"/>
              </a:cxn>
              <a:cxn ang="0">
                <a:pos x="connsiteX2" y="connsiteY2"/>
              </a:cxn>
            </a:cxnLst>
            <a:rect l="l" t="t" r="r" b="b"/>
            <a:pathLst>
              <a:path w="1308545" h="7041664">
                <a:moveTo>
                  <a:pt x="19225" y="0"/>
                </a:moveTo>
                <a:cubicBezTo>
                  <a:pt x="823342" y="945689"/>
                  <a:pt x="1308546" y="2170927"/>
                  <a:pt x="1308546" y="3509553"/>
                </a:cubicBezTo>
                <a:cubicBezTo>
                  <a:pt x="1308546" y="4848179"/>
                  <a:pt x="815626" y="6092902"/>
                  <a:pt x="0" y="7041665"/>
                </a:cubicBezTo>
              </a:path>
            </a:pathLst>
          </a:custGeom>
          <a:noFill/>
          <a:ln w="19579" cap="flat">
            <a:solidFill>
              <a:srgbClr val="00B6EE"/>
            </a:solidFill>
            <a:prstDash val="solid"/>
            <a:miter/>
          </a:ln>
        </p:spPr>
        <p:txBody>
          <a:bodyPr rtlCol="0" anchor="ctr"/>
          <a:lstStyle/>
          <a:p>
            <a:pPr rtl="0"/>
            <a:endParaRPr lang="en-US" sz="2700" dirty="0"/>
          </a:p>
        </p:txBody>
      </p:sp>
      <p:sp>
        <p:nvSpPr>
          <p:cNvPr id="9" name="TextBox 8">
            <a:extLst>
              <a:ext uri="{FF2B5EF4-FFF2-40B4-BE49-F238E27FC236}">
                <a16:creationId xmlns:a16="http://schemas.microsoft.com/office/drawing/2014/main" id="{AF45498F-90BA-A52E-A903-E52A89229C7E}"/>
              </a:ext>
            </a:extLst>
          </p:cNvPr>
          <p:cNvSpPr txBox="1"/>
          <p:nvPr userDrawn="1"/>
        </p:nvSpPr>
        <p:spPr>
          <a:xfrm>
            <a:off x="142394" y="6611779"/>
            <a:ext cx="3138311" cy="215444"/>
          </a:xfrm>
          <a:prstGeom prst="rect">
            <a:avLst/>
          </a:prstGeom>
          <a:noFill/>
        </p:spPr>
        <p:txBody>
          <a:bodyPr wrap="square" rtlCol="0">
            <a:spAutoFit/>
          </a:body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  </a:t>
            </a:r>
            <a:fld id="{AA9DF6AE-FB28-224D-8AAB-B42AFCA758E9}" type="datetime6">
              <a:rPr lang="en-GB" sz="800" smtClean="0">
                <a:solidFill>
                  <a:schemeClr val="tx1">
                    <a:lumMod val="75000"/>
                    <a:lumOff val="25000"/>
                  </a:schemeClr>
                </a:solidFill>
                <a:latin typeface="Arial" panose="020B0604020202020204" pitchFamily="34" charset="0"/>
                <a:cs typeface="Arial" panose="020B0604020202020204" pitchFamily="34" charset="0"/>
              </a:rPr>
              <a:pPr algn="l"/>
              <a:t>April 25</a:t>
            </a:fld>
            <a:r>
              <a:rPr lang="en-GB" sz="800" dirty="0">
                <a:solidFill>
                  <a:schemeClr val="tx1">
                    <a:lumMod val="75000"/>
                    <a:lumOff val="25000"/>
                  </a:schemeClr>
                </a:solidFill>
                <a:latin typeface="Arial" panose="020B0604020202020204" pitchFamily="34" charset="0"/>
                <a:cs typeface="Arial" panose="020B0604020202020204" pitchFamily="34" charset="0"/>
              </a:rPr>
              <a:t> Urenco</a:t>
            </a:r>
            <a:r>
              <a:rPr lang="en-GB" sz="800" baseline="0" dirty="0">
                <a:solidFill>
                  <a:schemeClr val="tx1">
                    <a:lumMod val="75000"/>
                    <a:lumOff val="25000"/>
                  </a:schemeClr>
                </a:solidFill>
                <a:latin typeface="Arial" panose="020B0604020202020204" pitchFamily="34" charset="0"/>
                <a:cs typeface="Arial" panose="020B0604020202020204" pitchFamily="34" charset="0"/>
              </a:rPr>
              <a:t> </a:t>
            </a:r>
            <a:r>
              <a:rPr lang="en-GB" sz="800" dirty="0">
                <a:solidFill>
                  <a:schemeClr val="tx1">
                    <a:lumMod val="75000"/>
                    <a:lumOff val="25000"/>
                  </a:schemeClr>
                </a:solidFill>
                <a:latin typeface="Arial" panose="020B0604020202020204" pitchFamily="34" charset="0"/>
                <a:cs typeface="Arial" panose="020B0604020202020204" pitchFamily="34" charset="0"/>
              </a:rPr>
              <a:t>Limited</a:t>
            </a:r>
          </a:p>
        </p:txBody>
      </p:sp>
      <p:pic>
        <p:nvPicPr>
          <p:cNvPr id="10" name="Graphic 9">
            <a:extLst>
              <a:ext uri="{FF2B5EF4-FFF2-40B4-BE49-F238E27FC236}">
                <a16:creationId xmlns:a16="http://schemas.microsoft.com/office/drawing/2014/main" id="{CD68ABCF-DF90-9F52-9F80-821DDD760AF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93303" y="353914"/>
            <a:ext cx="2447085" cy="934341"/>
          </a:xfrm>
          <a:prstGeom prst="rect">
            <a:avLst/>
          </a:prstGeom>
        </p:spPr>
      </p:pic>
    </p:spTree>
    <p:extLst>
      <p:ext uri="{BB962C8B-B14F-4D97-AF65-F5344CB8AC3E}">
        <p14:creationId xmlns:p14="http://schemas.microsoft.com/office/powerpoint/2010/main" val="9185950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8877-2720-4F63-8769-91D255BB1937}"/>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EFA40C82-ED24-5430-6FAA-56774E5F045E}"/>
              </a:ext>
            </a:extLst>
          </p:cNvPr>
          <p:cNvSpPr>
            <a:spLocks noGrp="1"/>
          </p:cNvSpPr>
          <p:nvPr>
            <p:ph type="dt" sz="half" idx="10"/>
          </p:nvPr>
        </p:nvSpPr>
        <p:spPr/>
        <p:txBody>
          <a:bodyPr/>
          <a:lstStyle/>
          <a:p>
            <a:fld id="{569B8B4A-98F5-472F-A59B-A2982A863158}" type="datetime1">
              <a:rPr lang="en-GB" smtClean="0"/>
              <a:t>08/04/2025</a:t>
            </a:fld>
            <a:endParaRPr lang="en-US" dirty="0"/>
          </a:p>
        </p:txBody>
      </p:sp>
      <p:sp>
        <p:nvSpPr>
          <p:cNvPr id="7" name="Footer Placeholder 6">
            <a:extLst>
              <a:ext uri="{FF2B5EF4-FFF2-40B4-BE49-F238E27FC236}">
                <a16:creationId xmlns:a16="http://schemas.microsoft.com/office/drawing/2014/main" id="{4B6D4DA3-B47E-61F6-FC9F-29D48C8CD8CB}"/>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182A064D-AC12-7D10-47DD-7E84667CB22D}"/>
              </a:ext>
            </a:extLst>
          </p:cNvPr>
          <p:cNvSpPr>
            <a:spLocks noGrp="1"/>
          </p:cNvSpPr>
          <p:nvPr>
            <p:ph type="sldNum" sz="quarter" idx="12"/>
          </p:nvPr>
        </p:nvSpPr>
        <p:spPr/>
        <p:txBody>
          <a:bodyPr/>
          <a:lstStyle/>
          <a:p>
            <a:fld id="{17E772BF-F0DE-41F7-A8DB-E3E25A1AC842}" type="slidenum">
              <a:rPr lang="en-US" smtClean="0"/>
              <a:pPr/>
              <a:t>‹#›</a:t>
            </a:fld>
            <a:endParaRPr lang="en-US" dirty="0"/>
          </a:p>
        </p:txBody>
      </p:sp>
    </p:spTree>
    <p:extLst>
      <p:ext uri="{BB962C8B-B14F-4D97-AF65-F5344CB8AC3E}">
        <p14:creationId xmlns:p14="http://schemas.microsoft.com/office/powerpoint/2010/main" val="299287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10DC33B-4C4C-FE61-9674-4AB478CEA538}"/>
              </a:ext>
            </a:extLst>
          </p:cNvPr>
          <p:cNvSpPr>
            <a:spLocks noGrp="1"/>
          </p:cNvSpPr>
          <p:nvPr>
            <p:ph type="dt" sz="half" idx="10"/>
          </p:nvPr>
        </p:nvSpPr>
        <p:spPr/>
        <p:txBody>
          <a:bodyPr/>
          <a:lstStyle/>
          <a:p>
            <a:fld id="{8A1435A9-0A3B-4E5D-9E9E-BE4F208E5FD0}" type="datetime1">
              <a:rPr lang="en-GB" smtClean="0"/>
              <a:t>08/04/2025</a:t>
            </a:fld>
            <a:endParaRPr lang="en-US" dirty="0"/>
          </a:p>
        </p:txBody>
      </p:sp>
      <p:sp>
        <p:nvSpPr>
          <p:cNvPr id="6" name="Footer Placeholder 5">
            <a:extLst>
              <a:ext uri="{FF2B5EF4-FFF2-40B4-BE49-F238E27FC236}">
                <a16:creationId xmlns:a16="http://schemas.microsoft.com/office/drawing/2014/main" id="{91E0C43C-9043-8AC8-ADC0-E5FB7D51B0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2E5273-71DD-1AC2-FF65-3487F10793C3}"/>
              </a:ext>
            </a:extLst>
          </p:cNvPr>
          <p:cNvSpPr>
            <a:spLocks noGrp="1"/>
          </p:cNvSpPr>
          <p:nvPr>
            <p:ph type="sldNum" sz="quarter" idx="12"/>
          </p:nvPr>
        </p:nvSpPr>
        <p:spPr/>
        <p:txBody>
          <a:bodyPr/>
          <a:lstStyle/>
          <a:p>
            <a:fld id="{17E772BF-F0DE-41F7-A8DB-E3E25A1AC842}" type="slidenum">
              <a:rPr lang="en-US" smtClean="0"/>
              <a:pPr/>
              <a:t>‹#›</a:t>
            </a:fld>
            <a:endParaRPr lang="en-US" dirty="0"/>
          </a:p>
        </p:txBody>
      </p:sp>
    </p:spTree>
    <p:extLst>
      <p:ext uri="{BB962C8B-B14F-4D97-AF65-F5344CB8AC3E}">
        <p14:creationId xmlns:p14="http://schemas.microsoft.com/office/powerpoint/2010/main" val="3159718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half">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1A26AD8A-3DB9-4375-B8A3-AA13A7118CC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3" name="Content Placeholder 2">
            <a:extLst>
              <a:ext uri="{FF2B5EF4-FFF2-40B4-BE49-F238E27FC236}">
                <a16:creationId xmlns:a16="http://schemas.microsoft.com/office/drawing/2014/main" id="{FB6E7D1F-EE9A-800A-26E9-259F0E2A8B96}"/>
              </a:ext>
            </a:extLst>
          </p:cNvPr>
          <p:cNvSpPr>
            <a:spLocks noGrp="1"/>
          </p:cNvSpPr>
          <p:nvPr>
            <p:ph idx="1"/>
          </p:nvPr>
        </p:nvSpPr>
        <p:spPr>
          <a:xfrm>
            <a:off x="479426" y="1409700"/>
            <a:ext cx="5536405" cy="5116455"/>
          </a:xfrm>
        </p:spPr>
        <p:txBody>
          <a:bodyPr/>
          <a:lstStyle>
            <a:lvl1pPr>
              <a:spcBef>
                <a:spcPts val="1200"/>
              </a:spcBef>
              <a:spcAft>
                <a:spcPts val="0"/>
              </a:spcAft>
              <a:defRPr sz="1600">
                <a:solidFill>
                  <a:schemeClr val="tx2"/>
                </a:solidFill>
              </a:defRPr>
            </a:lvl1pPr>
            <a:lvl2pPr>
              <a:spcBef>
                <a:spcPts val="1200"/>
              </a:spcBef>
              <a:spcAft>
                <a:spcPts val="0"/>
              </a:spcAft>
              <a:defRPr sz="1600"/>
            </a:lvl2pPr>
            <a:lvl3pPr>
              <a:spcBef>
                <a:spcPts val="1200"/>
              </a:spcBef>
              <a:spcAft>
                <a:spcPts val="0"/>
              </a:spcAft>
              <a:defRPr sz="1600"/>
            </a:lvl3pPr>
            <a:lvl4pPr>
              <a:spcBef>
                <a:spcPts val="800"/>
              </a:spcBef>
              <a:spcAft>
                <a:spcPts val="0"/>
              </a:spcAft>
              <a:defRPr sz="1600"/>
            </a:lvl4pPr>
            <a:lvl5pPr>
              <a:spcBef>
                <a:spcPts val="800"/>
              </a:spcBef>
              <a:spcAft>
                <a:spcPts val="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F659B616-FEC5-2BAC-C8A4-6C7F09B27FD4}"/>
              </a:ext>
            </a:extLst>
          </p:cNvPr>
          <p:cNvSpPr>
            <a:spLocks noGrp="1"/>
          </p:cNvSpPr>
          <p:nvPr>
            <p:ph type="title"/>
          </p:nvPr>
        </p:nvSpPr>
        <p:spPr>
          <a:xfrm>
            <a:off x="467520" y="428625"/>
            <a:ext cx="9343230" cy="73236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38953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Sub">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1A26AD8A-3DB9-4375-B8A3-AA13A7118CC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3" name="Content Placeholder 2">
            <a:extLst>
              <a:ext uri="{FF2B5EF4-FFF2-40B4-BE49-F238E27FC236}">
                <a16:creationId xmlns:a16="http://schemas.microsoft.com/office/drawing/2014/main" id="{FB6E7D1F-EE9A-800A-26E9-259F0E2A8B96}"/>
              </a:ext>
            </a:extLst>
          </p:cNvPr>
          <p:cNvSpPr>
            <a:spLocks noGrp="1"/>
          </p:cNvSpPr>
          <p:nvPr>
            <p:ph idx="1"/>
          </p:nvPr>
        </p:nvSpPr>
        <p:spPr>
          <a:xfrm>
            <a:off x="479426" y="1409700"/>
            <a:ext cx="5536405" cy="5116455"/>
          </a:xfrm>
        </p:spPr>
        <p:txBody>
          <a:bodyPr/>
          <a:lstStyle>
            <a:lvl1pPr>
              <a:spcBef>
                <a:spcPts val="1200"/>
              </a:spcBef>
              <a:spcAft>
                <a:spcPts val="0"/>
              </a:spcAft>
              <a:defRPr sz="1600">
                <a:solidFill>
                  <a:schemeClr val="tx2"/>
                </a:solidFill>
              </a:defRPr>
            </a:lvl1pPr>
            <a:lvl2pPr>
              <a:spcBef>
                <a:spcPts val="1200"/>
              </a:spcBef>
              <a:spcAft>
                <a:spcPts val="0"/>
              </a:spcAft>
              <a:defRPr sz="1600"/>
            </a:lvl2pPr>
            <a:lvl3pPr>
              <a:spcBef>
                <a:spcPts val="1200"/>
              </a:spcBef>
              <a:spcAft>
                <a:spcPts val="0"/>
              </a:spcAft>
              <a:defRPr sz="1600"/>
            </a:lvl3pPr>
            <a:lvl4pPr>
              <a:spcBef>
                <a:spcPts val="800"/>
              </a:spcBef>
              <a:spcAft>
                <a:spcPts val="0"/>
              </a:spcAft>
              <a:defRPr sz="1600"/>
            </a:lvl4pPr>
            <a:lvl5pPr>
              <a:spcBef>
                <a:spcPts val="800"/>
              </a:spcBef>
              <a:spcAft>
                <a:spcPts val="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F659B616-FEC5-2BAC-C8A4-6C7F09B27FD4}"/>
              </a:ext>
            </a:extLst>
          </p:cNvPr>
          <p:cNvSpPr>
            <a:spLocks noGrp="1"/>
          </p:cNvSpPr>
          <p:nvPr>
            <p:ph type="title"/>
          </p:nvPr>
        </p:nvSpPr>
        <p:spPr>
          <a:xfrm>
            <a:off x="467520" y="428625"/>
            <a:ext cx="9343230" cy="516597"/>
          </a:xfrm>
        </p:spPr>
        <p:txBody>
          <a:bodyPr/>
          <a:lstStyle/>
          <a:p>
            <a:r>
              <a:rPr lang="en-US" dirty="0"/>
              <a:t>Click to edit Master title style</a:t>
            </a:r>
            <a:endParaRPr lang="en-GB" dirty="0"/>
          </a:p>
        </p:txBody>
      </p:sp>
      <p:sp>
        <p:nvSpPr>
          <p:cNvPr id="2" name="Eyebrow">
            <a:extLst>
              <a:ext uri="{FF2B5EF4-FFF2-40B4-BE49-F238E27FC236}">
                <a16:creationId xmlns:a16="http://schemas.microsoft.com/office/drawing/2014/main" id="{3D3F5EC3-B85D-9146-0B91-601D18257BB4}"/>
              </a:ext>
            </a:extLst>
          </p:cNvPr>
          <p:cNvSpPr>
            <a:spLocks noGrp="1"/>
          </p:cNvSpPr>
          <p:nvPr>
            <p:ph type="body" sz="quarter" idx="13"/>
          </p:nvPr>
        </p:nvSpPr>
        <p:spPr>
          <a:xfrm>
            <a:off x="472800" y="841376"/>
            <a:ext cx="9343231"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Tree>
    <p:extLst>
      <p:ext uri="{BB962C8B-B14F-4D97-AF65-F5344CB8AC3E}">
        <p14:creationId xmlns:p14="http://schemas.microsoft.com/office/powerpoint/2010/main" val="2710077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ic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925158" y="1873406"/>
            <a:ext cx="5078768" cy="44040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AE5C97A0-6BC1-498D-8710-9CEB9637F9F9}"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34" name="Picture Placeholder 33">
            <a:extLst>
              <a:ext uri="{FF2B5EF4-FFF2-40B4-BE49-F238E27FC236}">
                <a16:creationId xmlns:a16="http://schemas.microsoft.com/office/drawing/2014/main" id="{D6394378-E376-55A4-6DEA-15DACFBAF468}"/>
              </a:ext>
            </a:extLst>
          </p:cNvPr>
          <p:cNvSpPr>
            <a:spLocks noGrp="1"/>
          </p:cNvSpPr>
          <p:nvPr>
            <p:ph type="pic" sz="quarter" idx="14"/>
          </p:nvPr>
        </p:nvSpPr>
        <p:spPr>
          <a:xfrm>
            <a:off x="6006504" y="0"/>
            <a:ext cx="6187814" cy="6858000"/>
          </a:xfrm>
          <a:custGeom>
            <a:avLst/>
            <a:gdLst>
              <a:gd name="connsiteX0" fmla="*/ 0 w 6187814"/>
              <a:gd name="connsiteY0" fmla="*/ 0 h 6858000"/>
              <a:gd name="connsiteX1" fmla="*/ 6187814 w 6187814"/>
              <a:gd name="connsiteY1" fmla="*/ 0 h 6858000"/>
              <a:gd name="connsiteX2" fmla="*/ 6187814 w 6187814"/>
              <a:gd name="connsiteY2" fmla="*/ 6858000 h 6858000"/>
              <a:gd name="connsiteX3" fmla="*/ 200650 w 6187814"/>
              <a:gd name="connsiteY3" fmla="*/ 6858000 h 6858000"/>
              <a:gd name="connsiteX4" fmla="*/ 213573 w 6187814"/>
              <a:gd name="connsiteY4" fmla="*/ 6806946 h 6858000"/>
              <a:gd name="connsiteX5" fmla="*/ 562034 w 6187814"/>
              <a:gd name="connsiteY5" fmla="*/ 3796375 h 6858000"/>
              <a:gd name="connsiteX6" fmla="*/ 150606 w 6187814"/>
              <a:gd name="connsiteY6" fmla="*/ 5303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814" h="6858000">
                <a:moveTo>
                  <a:pt x="0" y="0"/>
                </a:moveTo>
                <a:lnTo>
                  <a:pt x="6187814" y="0"/>
                </a:lnTo>
                <a:lnTo>
                  <a:pt x="6187814" y="6858000"/>
                </a:lnTo>
                <a:lnTo>
                  <a:pt x="200650" y="6858000"/>
                </a:lnTo>
                <a:lnTo>
                  <a:pt x="213573" y="6806946"/>
                </a:lnTo>
                <a:cubicBezTo>
                  <a:pt x="441458" y="5840429"/>
                  <a:pt x="562034" y="4832484"/>
                  <a:pt x="562034" y="3796375"/>
                </a:cubicBezTo>
                <a:cubicBezTo>
                  <a:pt x="562034" y="2668639"/>
                  <a:pt x="419190" y="1574267"/>
                  <a:pt x="150606" y="530363"/>
                </a:cubicBezTo>
                <a:close/>
              </a:path>
            </a:pathLst>
          </a:custGeom>
          <a:solidFill>
            <a:schemeClr val="bg1">
              <a:lumMod val="85000"/>
              <a:alpha val="84000"/>
            </a:schemeClr>
          </a:solidFill>
        </p:spPr>
        <p:txBody>
          <a:bodyPr wrap="square">
            <a:noAutofit/>
          </a:bodyPr>
          <a:lstStyle/>
          <a:p>
            <a:endParaRPr lang="en-US" dirty="0"/>
          </a:p>
        </p:txBody>
      </p:sp>
      <p:sp>
        <p:nvSpPr>
          <p:cNvPr id="4" name="Eyebrow">
            <a:extLst>
              <a:ext uri="{FF2B5EF4-FFF2-40B4-BE49-F238E27FC236}">
                <a16:creationId xmlns:a16="http://schemas.microsoft.com/office/drawing/2014/main" id="{CF392030-A9E1-8079-78AC-9AB6FCEF07F1}"/>
              </a:ext>
            </a:extLst>
          </p:cNvPr>
          <p:cNvSpPr>
            <a:spLocks noGrp="1"/>
          </p:cNvSpPr>
          <p:nvPr>
            <p:ph type="body" sz="quarter" idx="13"/>
          </p:nvPr>
        </p:nvSpPr>
        <p:spPr>
          <a:xfrm>
            <a:off x="472800" y="841376"/>
            <a:ext cx="5541365"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
        <p:nvSpPr>
          <p:cNvPr id="5" name="Title 2">
            <a:extLst>
              <a:ext uri="{FF2B5EF4-FFF2-40B4-BE49-F238E27FC236}">
                <a16:creationId xmlns:a16="http://schemas.microsoft.com/office/drawing/2014/main" id="{CB9CD74A-7AA9-6DE3-E7F0-5CAB62539A18}"/>
              </a:ext>
            </a:extLst>
          </p:cNvPr>
          <p:cNvSpPr>
            <a:spLocks noGrp="1"/>
          </p:cNvSpPr>
          <p:nvPr>
            <p:ph type="title"/>
          </p:nvPr>
        </p:nvSpPr>
        <p:spPr>
          <a:xfrm>
            <a:off x="467520" y="428626"/>
            <a:ext cx="4764881" cy="4127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4953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ic right v2">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1A26AD8A-3DB9-4375-B8A3-AA13A7118CC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2" name="Picture Placeholder 21">
            <a:extLst>
              <a:ext uri="{FF2B5EF4-FFF2-40B4-BE49-F238E27FC236}">
                <a16:creationId xmlns:a16="http://schemas.microsoft.com/office/drawing/2014/main" id="{F9D18216-A034-C440-2BFC-E2F0D6499710}"/>
              </a:ext>
            </a:extLst>
          </p:cNvPr>
          <p:cNvSpPr>
            <a:spLocks noGrp="1"/>
          </p:cNvSpPr>
          <p:nvPr>
            <p:ph type="pic" sz="quarter" idx="14"/>
          </p:nvPr>
        </p:nvSpPr>
        <p:spPr>
          <a:xfrm>
            <a:off x="6970449" y="-1"/>
            <a:ext cx="5221553" cy="6858001"/>
          </a:xfrm>
          <a:custGeom>
            <a:avLst/>
            <a:gdLst>
              <a:gd name="connsiteX0" fmla="*/ 96341 w 5221553"/>
              <a:gd name="connsiteY0" fmla="*/ 0 h 6858001"/>
              <a:gd name="connsiteX1" fmla="*/ 5221553 w 5221553"/>
              <a:gd name="connsiteY1" fmla="*/ 0 h 6858001"/>
              <a:gd name="connsiteX2" fmla="*/ 5221553 w 5221553"/>
              <a:gd name="connsiteY2" fmla="*/ 6858001 h 6858001"/>
              <a:gd name="connsiteX3" fmla="*/ 0 w 5221553"/>
              <a:gd name="connsiteY3" fmla="*/ 6858001 h 6858001"/>
              <a:gd name="connsiteX4" fmla="*/ 79690 w 5221553"/>
              <a:gd name="connsiteY4" fmla="*/ 6655890 h 6858001"/>
              <a:gd name="connsiteX5" fmla="*/ 671304 w 5221553"/>
              <a:gd name="connsiteY5" fmla="*/ 3303588 h 6858001"/>
              <a:gd name="connsiteX6" fmla="*/ 214998 w 5221553"/>
              <a:gd name="connsiteY6" fmla="*/ 34713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553" h="6858001">
                <a:moveTo>
                  <a:pt x="96341" y="0"/>
                </a:moveTo>
                <a:lnTo>
                  <a:pt x="5221553" y="0"/>
                </a:lnTo>
                <a:lnTo>
                  <a:pt x="5221553" y="6858001"/>
                </a:lnTo>
                <a:lnTo>
                  <a:pt x="0" y="6858001"/>
                </a:lnTo>
                <a:lnTo>
                  <a:pt x="79690" y="6655890"/>
                </a:lnTo>
                <a:cubicBezTo>
                  <a:pt x="462426" y="5610589"/>
                  <a:pt x="671304" y="4481482"/>
                  <a:pt x="671304" y="3303588"/>
                </a:cubicBezTo>
                <a:cubicBezTo>
                  <a:pt x="671304" y="2272932"/>
                  <a:pt x="511382" y="1279627"/>
                  <a:pt x="214998" y="347135"/>
                </a:cubicBezTo>
                <a:close/>
              </a:path>
            </a:pathLst>
          </a:custGeom>
          <a:solidFill>
            <a:schemeClr val="bg1">
              <a:lumMod val="85000"/>
            </a:schemeClr>
          </a:solidFill>
        </p:spPr>
        <p:txBody>
          <a:bodyPr wrap="square">
            <a:noAutofit/>
          </a:bodyPr>
          <a:lstStyle/>
          <a:p>
            <a:endParaRPr lang="en-US" dirty="0"/>
          </a:p>
        </p:txBody>
      </p:sp>
      <p:sp>
        <p:nvSpPr>
          <p:cNvPr id="23" name="Content Placeholder 2">
            <a:extLst>
              <a:ext uri="{FF2B5EF4-FFF2-40B4-BE49-F238E27FC236}">
                <a16:creationId xmlns:a16="http://schemas.microsoft.com/office/drawing/2014/main" id="{FB6E7D1F-EE9A-800A-26E9-259F0E2A8B96}"/>
              </a:ext>
            </a:extLst>
          </p:cNvPr>
          <p:cNvSpPr>
            <a:spLocks noGrp="1"/>
          </p:cNvSpPr>
          <p:nvPr>
            <p:ph idx="1"/>
          </p:nvPr>
        </p:nvSpPr>
        <p:spPr>
          <a:xfrm>
            <a:off x="925158" y="1873406"/>
            <a:ext cx="6045291" cy="4404042"/>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Eyebrow">
            <a:extLst>
              <a:ext uri="{FF2B5EF4-FFF2-40B4-BE49-F238E27FC236}">
                <a16:creationId xmlns:a16="http://schemas.microsoft.com/office/drawing/2014/main" id="{5A2EAEC1-0849-D2A9-48CC-EA34363F1FF8}"/>
              </a:ext>
            </a:extLst>
          </p:cNvPr>
          <p:cNvSpPr>
            <a:spLocks noGrp="1"/>
          </p:cNvSpPr>
          <p:nvPr>
            <p:ph type="body" sz="quarter" idx="13"/>
          </p:nvPr>
        </p:nvSpPr>
        <p:spPr>
          <a:xfrm>
            <a:off x="472800" y="841376"/>
            <a:ext cx="6505309"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
        <p:nvSpPr>
          <p:cNvPr id="4" name="Title 2">
            <a:extLst>
              <a:ext uri="{FF2B5EF4-FFF2-40B4-BE49-F238E27FC236}">
                <a16:creationId xmlns:a16="http://schemas.microsoft.com/office/drawing/2014/main" id="{F659B616-FEC5-2BAC-C8A4-6C7F09B27FD4}"/>
              </a:ext>
            </a:extLst>
          </p:cNvPr>
          <p:cNvSpPr>
            <a:spLocks noGrp="1"/>
          </p:cNvSpPr>
          <p:nvPr>
            <p:ph type="title"/>
          </p:nvPr>
        </p:nvSpPr>
        <p:spPr>
          <a:xfrm>
            <a:off x="467520" y="428626"/>
            <a:ext cx="6491023" cy="4127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088886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 with pic right">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6329F29C-81B4-4E8F-856B-1F25400B8B11}"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3" name="Content Placeholder 2">
            <a:extLst>
              <a:ext uri="{FF2B5EF4-FFF2-40B4-BE49-F238E27FC236}">
                <a16:creationId xmlns:a16="http://schemas.microsoft.com/office/drawing/2014/main" id="{FB6E7D1F-EE9A-800A-26E9-259F0E2A8B96}"/>
              </a:ext>
            </a:extLst>
          </p:cNvPr>
          <p:cNvSpPr>
            <a:spLocks noGrp="1"/>
          </p:cNvSpPr>
          <p:nvPr>
            <p:ph idx="1"/>
          </p:nvPr>
        </p:nvSpPr>
        <p:spPr>
          <a:xfrm>
            <a:off x="1063704" y="4045528"/>
            <a:ext cx="3300446" cy="2231920"/>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20">
            <a:extLst>
              <a:ext uri="{FF2B5EF4-FFF2-40B4-BE49-F238E27FC236}">
                <a16:creationId xmlns:a16="http://schemas.microsoft.com/office/drawing/2014/main" id="{69B5581D-EEA7-EDF8-17B7-2609C2EAF74D}"/>
              </a:ext>
            </a:extLst>
          </p:cNvPr>
          <p:cNvSpPr>
            <a:spLocks noGrp="1"/>
          </p:cNvSpPr>
          <p:nvPr>
            <p:ph type="pic" sz="quarter" idx="14"/>
          </p:nvPr>
        </p:nvSpPr>
        <p:spPr>
          <a:xfrm>
            <a:off x="7966398" y="0"/>
            <a:ext cx="4225602" cy="6858000"/>
          </a:xfrm>
          <a:custGeom>
            <a:avLst/>
            <a:gdLst>
              <a:gd name="connsiteX0" fmla="*/ 0 w 4225602"/>
              <a:gd name="connsiteY0" fmla="*/ 0 h 6858000"/>
              <a:gd name="connsiteX1" fmla="*/ 4225602 w 4225602"/>
              <a:gd name="connsiteY1" fmla="*/ 0 h 6858000"/>
              <a:gd name="connsiteX2" fmla="*/ 4225602 w 4225602"/>
              <a:gd name="connsiteY2" fmla="*/ 6858000 h 6858000"/>
              <a:gd name="connsiteX3" fmla="*/ 158845 w 4225602"/>
              <a:gd name="connsiteY3" fmla="*/ 6858000 h 6858000"/>
              <a:gd name="connsiteX4" fmla="*/ 253089 w 4225602"/>
              <a:gd name="connsiteY4" fmla="*/ 6449661 h 6858000"/>
              <a:gd name="connsiteX5" fmla="*/ 526436 w 4225602"/>
              <a:gd name="connsiteY5" fmla="*/ 3738108 h 6858000"/>
              <a:gd name="connsiteX6" fmla="*/ 92424 w 4225602"/>
              <a:gd name="connsiteY6" fmla="*/ 3353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5602" h="6858000">
                <a:moveTo>
                  <a:pt x="0" y="0"/>
                </a:moveTo>
                <a:lnTo>
                  <a:pt x="4225602" y="0"/>
                </a:lnTo>
                <a:lnTo>
                  <a:pt x="4225602" y="6858000"/>
                </a:lnTo>
                <a:lnTo>
                  <a:pt x="158845" y="6858000"/>
                </a:lnTo>
                <a:lnTo>
                  <a:pt x="253089" y="6449661"/>
                </a:lnTo>
                <a:cubicBezTo>
                  <a:pt x="432315" y="5573805"/>
                  <a:pt x="526436" y="4666948"/>
                  <a:pt x="526436" y="3738108"/>
                </a:cubicBezTo>
                <a:cubicBezTo>
                  <a:pt x="526436" y="2562545"/>
                  <a:pt x="375672" y="1422195"/>
                  <a:pt x="92424" y="335339"/>
                </a:cubicBezTo>
                <a:close/>
              </a:path>
            </a:pathLst>
          </a:custGeom>
          <a:noFill/>
        </p:spPr>
        <p:txBody>
          <a:bodyPr wrap="square">
            <a:noAutofit/>
          </a:bodyPr>
          <a:lstStyle/>
          <a:p>
            <a:endParaRPr lang="en-US" dirty="0"/>
          </a:p>
        </p:txBody>
      </p:sp>
      <p:sp>
        <p:nvSpPr>
          <p:cNvPr id="24" name="Content Placeholder 2">
            <a:extLst>
              <a:ext uri="{FF2B5EF4-FFF2-40B4-BE49-F238E27FC236}">
                <a16:creationId xmlns:a16="http://schemas.microsoft.com/office/drawing/2014/main" id="{0CB44929-AE51-27D4-F2A1-C685C07A4357}"/>
              </a:ext>
            </a:extLst>
          </p:cNvPr>
          <p:cNvSpPr>
            <a:spLocks noGrp="1"/>
          </p:cNvSpPr>
          <p:nvPr>
            <p:ph idx="15"/>
          </p:nvPr>
        </p:nvSpPr>
        <p:spPr>
          <a:xfrm>
            <a:off x="4707450" y="4045528"/>
            <a:ext cx="3300446" cy="2231920"/>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Eyebrow">
            <a:extLst>
              <a:ext uri="{FF2B5EF4-FFF2-40B4-BE49-F238E27FC236}">
                <a16:creationId xmlns:a16="http://schemas.microsoft.com/office/drawing/2014/main" id="{4F170F11-8D5D-6949-77C0-32FAB93E1687}"/>
              </a:ext>
            </a:extLst>
          </p:cNvPr>
          <p:cNvSpPr>
            <a:spLocks noGrp="1"/>
          </p:cNvSpPr>
          <p:nvPr>
            <p:ph type="body" sz="quarter" idx="13"/>
          </p:nvPr>
        </p:nvSpPr>
        <p:spPr>
          <a:xfrm>
            <a:off x="472800" y="841376"/>
            <a:ext cx="7443786"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
        <p:nvSpPr>
          <p:cNvPr id="4" name="Title 2">
            <a:extLst>
              <a:ext uri="{FF2B5EF4-FFF2-40B4-BE49-F238E27FC236}">
                <a16:creationId xmlns:a16="http://schemas.microsoft.com/office/drawing/2014/main" id="{3B4F1FB8-08EE-79B8-73A4-E2113E27C26C}"/>
              </a:ext>
            </a:extLst>
          </p:cNvPr>
          <p:cNvSpPr>
            <a:spLocks noGrp="1"/>
          </p:cNvSpPr>
          <p:nvPr>
            <p:ph type="title"/>
          </p:nvPr>
        </p:nvSpPr>
        <p:spPr>
          <a:xfrm>
            <a:off x="467520" y="428626"/>
            <a:ext cx="7441406" cy="4127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497927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ic righ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275DC9C-B2F8-323C-A23A-0390A59B7530}"/>
              </a:ext>
            </a:extLst>
          </p:cNvPr>
          <p:cNvSpPr>
            <a:spLocks noGrp="1"/>
          </p:cNvSpPr>
          <p:nvPr>
            <p:ph type="pic" sz="quarter" idx="13"/>
          </p:nvPr>
        </p:nvSpPr>
        <p:spPr>
          <a:xfrm>
            <a:off x="2" y="0"/>
            <a:ext cx="4514847" cy="6858000"/>
          </a:xfrm>
          <a:custGeom>
            <a:avLst/>
            <a:gdLst>
              <a:gd name="connsiteX0" fmla="*/ 0 w 4514847"/>
              <a:gd name="connsiteY0" fmla="*/ 0 h 6858000"/>
              <a:gd name="connsiteX1" fmla="*/ 4514847 w 4514847"/>
              <a:gd name="connsiteY1" fmla="*/ 0 h 6858000"/>
              <a:gd name="connsiteX2" fmla="*/ 4465672 w 4514847"/>
              <a:gd name="connsiteY2" fmla="*/ 76705 h 6858000"/>
              <a:gd name="connsiteX3" fmla="*/ 3496235 w 4514847"/>
              <a:gd name="connsiteY3" fmla="*/ 3548948 h 6858000"/>
              <a:gd name="connsiteX4" fmla="*/ 4304435 w 4514847"/>
              <a:gd name="connsiteY4" fmla="*/ 6740773 h 6858000"/>
              <a:gd name="connsiteX5" fmla="*/ 4371840 w 4514847"/>
              <a:gd name="connsiteY5" fmla="*/ 6858000 h 6858000"/>
              <a:gd name="connsiteX6" fmla="*/ 0 w 45148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4847" h="6858000">
                <a:moveTo>
                  <a:pt x="0" y="0"/>
                </a:moveTo>
                <a:lnTo>
                  <a:pt x="4514847" y="0"/>
                </a:lnTo>
                <a:lnTo>
                  <a:pt x="4465672" y="76705"/>
                </a:lnTo>
                <a:cubicBezTo>
                  <a:pt x="3850492" y="1089156"/>
                  <a:pt x="3496235" y="2277682"/>
                  <a:pt x="3496235" y="3548948"/>
                </a:cubicBezTo>
                <a:cubicBezTo>
                  <a:pt x="3496235" y="4704645"/>
                  <a:pt x="3789010" y="5791961"/>
                  <a:pt x="4304435" y="6740773"/>
                </a:cubicBezTo>
                <a:lnTo>
                  <a:pt x="4371840" y="6858000"/>
                </a:lnTo>
                <a:lnTo>
                  <a:pt x="0" y="6858000"/>
                </a:lnTo>
                <a:close/>
              </a:path>
            </a:pathLst>
          </a:custGeom>
          <a:noFill/>
        </p:spPr>
        <p:txBody>
          <a:bodyPr wrap="square">
            <a:noAutofit/>
          </a:bodyPr>
          <a:lstStyle/>
          <a:p>
            <a:endParaRPr lang="en-US" dirty="0"/>
          </a:p>
        </p:txBody>
      </p:sp>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4619626" y="1873406"/>
            <a:ext cx="7092950" cy="4404042"/>
          </a:xfrm>
        </p:spPr>
        <p:txBody>
          <a:bodyPr/>
          <a:lstStyle>
            <a:lvl3pPr>
              <a:spcAft>
                <a:spcPts val="12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E408B65C-5C34-4B94-B6FE-79A3C19241C7}"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4" name="Title 3">
            <a:extLst>
              <a:ext uri="{FF2B5EF4-FFF2-40B4-BE49-F238E27FC236}">
                <a16:creationId xmlns:a16="http://schemas.microsoft.com/office/drawing/2014/main" id="{38FA6753-896E-3322-E864-9DA9D09951A5}"/>
              </a:ext>
            </a:extLst>
          </p:cNvPr>
          <p:cNvSpPr>
            <a:spLocks noGrp="1"/>
          </p:cNvSpPr>
          <p:nvPr>
            <p:ph type="title"/>
          </p:nvPr>
        </p:nvSpPr>
        <p:spPr>
          <a:xfrm>
            <a:off x="4619625" y="428625"/>
            <a:ext cx="5367867" cy="73236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44761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ic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968CB6-4DF5-04E6-45A3-E6E92D680C3B}"/>
              </a:ext>
            </a:extLst>
          </p:cNvPr>
          <p:cNvSpPr>
            <a:spLocks noGrp="1"/>
          </p:cNvSpPr>
          <p:nvPr>
            <p:ph type="pic" sz="quarter" idx="14"/>
          </p:nvPr>
        </p:nvSpPr>
        <p:spPr>
          <a:xfrm>
            <a:off x="2" y="0"/>
            <a:ext cx="5499525" cy="6858000"/>
          </a:xfrm>
          <a:custGeom>
            <a:avLst/>
            <a:gdLst>
              <a:gd name="connsiteX0" fmla="*/ 0 w 5499525"/>
              <a:gd name="connsiteY0" fmla="*/ 0 h 6858000"/>
              <a:gd name="connsiteX1" fmla="*/ 4198871 w 5499525"/>
              <a:gd name="connsiteY1" fmla="*/ 0 h 6858000"/>
              <a:gd name="connsiteX2" fmla="*/ 4268368 w 5499525"/>
              <a:gd name="connsiteY2" fmla="*/ 88435 h 6858000"/>
              <a:gd name="connsiteX3" fmla="*/ 5499525 w 5499525"/>
              <a:gd name="connsiteY3" fmla="*/ 3796299 h 6858000"/>
              <a:gd name="connsiteX4" fmla="*/ 4751561 w 5499525"/>
              <a:gd name="connsiteY4" fmla="*/ 6750237 h 6858000"/>
              <a:gd name="connsiteX5" fmla="*/ 4689598 w 5499525"/>
              <a:gd name="connsiteY5" fmla="*/ 6858000 h 6858000"/>
              <a:gd name="connsiteX6" fmla="*/ 0 w 54995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525" h="6858000">
                <a:moveTo>
                  <a:pt x="0" y="0"/>
                </a:moveTo>
                <a:lnTo>
                  <a:pt x="4198871" y="0"/>
                </a:lnTo>
                <a:lnTo>
                  <a:pt x="4268368" y="88435"/>
                </a:lnTo>
                <a:cubicBezTo>
                  <a:pt x="5041613" y="1122387"/>
                  <a:pt x="5499525" y="2405868"/>
                  <a:pt x="5499525" y="3796299"/>
                </a:cubicBezTo>
                <a:cubicBezTo>
                  <a:pt x="5499525" y="4865862"/>
                  <a:pt x="5228572" y="5872140"/>
                  <a:pt x="4751561" y="6750237"/>
                </a:cubicBezTo>
                <a:lnTo>
                  <a:pt x="4689598" y="6858000"/>
                </a:lnTo>
                <a:lnTo>
                  <a:pt x="0" y="6858000"/>
                </a:lnTo>
                <a:close/>
              </a:path>
            </a:pathLst>
          </a:custGeom>
          <a:noFill/>
        </p:spPr>
        <p:txBody>
          <a:bodyPr wrap="square">
            <a:noAutofit/>
          </a:bodyPr>
          <a:lstStyle/>
          <a:p>
            <a:endParaRPr lang="en-US" dirty="0"/>
          </a:p>
        </p:txBody>
      </p:sp>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6213049" y="1873406"/>
            <a:ext cx="4548614" cy="4404042"/>
          </a:xfrm>
        </p:spPr>
        <p:txBody>
          <a:bodyPr/>
          <a:lstStyle>
            <a:lvl3pPr>
              <a:spcAft>
                <a:spcPts val="12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2574D90E-5870-4B73-9E66-88D03E55AA11}"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19" name="Picture Placeholder 18">
            <a:extLst>
              <a:ext uri="{FF2B5EF4-FFF2-40B4-BE49-F238E27FC236}">
                <a16:creationId xmlns:a16="http://schemas.microsoft.com/office/drawing/2014/main" id="{F98B0954-2C79-B2AC-8B1E-1F794CE74219}"/>
              </a:ext>
            </a:extLst>
          </p:cNvPr>
          <p:cNvSpPr>
            <a:spLocks noGrp="1"/>
          </p:cNvSpPr>
          <p:nvPr>
            <p:ph type="pic" sz="quarter" idx="15"/>
          </p:nvPr>
        </p:nvSpPr>
        <p:spPr>
          <a:xfrm>
            <a:off x="9725708" y="3941764"/>
            <a:ext cx="2466292" cy="2916237"/>
          </a:xfrm>
          <a:custGeom>
            <a:avLst/>
            <a:gdLst>
              <a:gd name="connsiteX0" fmla="*/ 2450192 w 2466292"/>
              <a:gd name="connsiteY0" fmla="*/ 0 h 2916237"/>
              <a:gd name="connsiteX1" fmla="*/ 2466292 w 2466292"/>
              <a:gd name="connsiteY1" fmla="*/ 813 h 2916237"/>
              <a:gd name="connsiteX2" fmla="*/ 2466292 w 2466292"/>
              <a:gd name="connsiteY2" fmla="*/ 2916237 h 2916237"/>
              <a:gd name="connsiteX3" fmla="*/ 45543 w 2466292"/>
              <a:gd name="connsiteY3" fmla="*/ 2916237 h 2916237"/>
              <a:gd name="connsiteX4" fmla="*/ 12650 w 2466292"/>
              <a:gd name="connsiteY4" fmla="*/ 2700710 h 2916237"/>
              <a:gd name="connsiteX5" fmla="*/ 0 w 2466292"/>
              <a:gd name="connsiteY5" fmla="*/ 2450192 h 2916237"/>
              <a:gd name="connsiteX6" fmla="*/ 2450192 w 2466292"/>
              <a:gd name="connsiteY6" fmla="*/ 0 h 291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292" h="2916237">
                <a:moveTo>
                  <a:pt x="2450192" y="0"/>
                </a:moveTo>
                <a:lnTo>
                  <a:pt x="2466292" y="813"/>
                </a:lnTo>
                <a:lnTo>
                  <a:pt x="2466292" y="2916237"/>
                </a:lnTo>
                <a:lnTo>
                  <a:pt x="45543" y="2916237"/>
                </a:lnTo>
                <a:lnTo>
                  <a:pt x="12650" y="2700710"/>
                </a:lnTo>
                <a:cubicBezTo>
                  <a:pt x="4285" y="2618342"/>
                  <a:pt x="0" y="2534767"/>
                  <a:pt x="0" y="2450192"/>
                </a:cubicBezTo>
                <a:cubicBezTo>
                  <a:pt x="0" y="1096988"/>
                  <a:pt x="1096988" y="0"/>
                  <a:pt x="2450192" y="0"/>
                </a:cubicBezTo>
                <a:close/>
              </a:path>
            </a:pathLst>
          </a:custGeom>
          <a:noFill/>
        </p:spPr>
        <p:txBody>
          <a:bodyPr wrap="square" anchor="ctr" anchorCtr="0">
            <a:noAutofit/>
          </a:bodyPr>
          <a:lstStyle>
            <a:lvl1pPr algn="ctr">
              <a:defRPr/>
            </a:lvl1pPr>
          </a:lstStyle>
          <a:p>
            <a:endParaRPr lang="en-US" dirty="0"/>
          </a:p>
        </p:txBody>
      </p:sp>
      <p:sp>
        <p:nvSpPr>
          <p:cNvPr id="6" name="Title 2">
            <a:extLst>
              <a:ext uri="{FF2B5EF4-FFF2-40B4-BE49-F238E27FC236}">
                <a16:creationId xmlns:a16="http://schemas.microsoft.com/office/drawing/2014/main" id="{3AE3FD9E-B0AE-E1A6-8C2E-EF58F0D631D9}"/>
              </a:ext>
            </a:extLst>
          </p:cNvPr>
          <p:cNvSpPr>
            <a:spLocks noGrp="1"/>
          </p:cNvSpPr>
          <p:nvPr>
            <p:ph type="title"/>
          </p:nvPr>
        </p:nvSpPr>
        <p:spPr>
          <a:xfrm>
            <a:off x="6186488" y="428625"/>
            <a:ext cx="3636697" cy="73236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936599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ic righ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710B6D5-2A75-6CFA-26F1-86E4CC9F49D4}"/>
              </a:ext>
            </a:extLst>
          </p:cNvPr>
          <p:cNvSpPr>
            <a:spLocks noGrp="1"/>
          </p:cNvSpPr>
          <p:nvPr>
            <p:ph type="pic" sz="quarter" idx="14"/>
          </p:nvPr>
        </p:nvSpPr>
        <p:spPr>
          <a:xfrm>
            <a:off x="6660777" y="0"/>
            <a:ext cx="5531224" cy="6858000"/>
          </a:xfrm>
          <a:custGeom>
            <a:avLst/>
            <a:gdLst>
              <a:gd name="connsiteX0" fmla="*/ 1301440 w 5531224"/>
              <a:gd name="connsiteY0" fmla="*/ 0 h 6858000"/>
              <a:gd name="connsiteX1" fmla="*/ 5531224 w 5531224"/>
              <a:gd name="connsiteY1" fmla="*/ 0 h 6858000"/>
              <a:gd name="connsiteX2" fmla="*/ 5531224 w 5531224"/>
              <a:gd name="connsiteY2" fmla="*/ 6858000 h 6858000"/>
              <a:gd name="connsiteX3" fmla="*/ 832499 w 5531224"/>
              <a:gd name="connsiteY3" fmla="*/ 6858000 h 6858000"/>
              <a:gd name="connsiteX4" fmla="*/ 740029 w 5531224"/>
              <a:gd name="connsiteY4" fmla="*/ 6697180 h 6858000"/>
              <a:gd name="connsiteX5" fmla="*/ 0 w 5531224"/>
              <a:gd name="connsiteY5" fmla="*/ 3774582 h 6858000"/>
              <a:gd name="connsiteX6" fmla="*/ 1218096 w 5531224"/>
              <a:gd name="connsiteY6" fmla="*/ 1060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1224" h="6858000">
                <a:moveTo>
                  <a:pt x="1301440" y="0"/>
                </a:moveTo>
                <a:lnTo>
                  <a:pt x="5531224" y="0"/>
                </a:lnTo>
                <a:lnTo>
                  <a:pt x="5531224" y="6858000"/>
                </a:lnTo>
                <a:lnTo>
                  <a:pt x="832499" y="6858000"/>
                </a:lnTo>
                <a:lnTo>
                  <a:pt x="740029" y="6697180"/>
                </a:lnTo>
                <a:cubicBezTo>
                  <a:pt x="268079" y="5828400"/>
                  <a:pt x="0" y="4832798"/>
                  <a:pt x="0" y="3774582"/>
                </a:cubicBezTo>
                <a:cubicBezTo>
                  <a:pt x="0" y="2398902"/>
                  <a:pt x="453054" y="1129039"/>
                  <a:pt x="1218096" y="106057"/>
                </a:cubicBezTo>
                <a:close/>
              </a:path>
            </a:pathLst>
          </a:custGeom>
          <a:solidFill>
            <a:schemeClr val="bg1">
              <a:lumMod val="85000"/>
            </a:schemeClr>
          </a:solidFill>
        </p:spPr>
        <p:txBody>
          <a:bodyPr wrap="square">
            <a:noAutofit/>
          </a:bodyPr>
          <a:lstStyle/>
          <a:p>
            <a:endParaRPr lang="en-US" dirty="0"/>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367A8BD1-2B60-4C03-8807-B783A188B393}"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 name="Content Placeholder 2">
            <a:extLst>
              <a:ext uri="{FF2B5EF4-FFF2-40B4-BE49-F238E27FC236}">
                <a16:creationId xmlns:a16="http://schemas.microsoft.com/office/drawing/2014/main" id="{D0E1F53C-6097-8D5A-1A7B-164D65AA28B2}"/>
              </a:ext>
            </a:extLst>
          </p:cNvPr>
          <p:cNvSpPr>
            <a:spLocks noGrp="1"/>
          </p:cNvSpPr>
          <p:nvPr>
            <p:ph idx="1"/>
          </p:nvPr>
        </p:nvSpPr>
        <p:spPr>
          <a:xfrm>
            <a:off x="925158" y="1873406"/>
            <a:ext cx="6045291" cy="4404042"/>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2">
            <a:extLst>
              <a:ext uri="{FF2B5EF4-FFF2-40B4-BE49-F238E27FC236}">
                <a16:creationId xmlns:a16="http://schemas.microsoft.com/office/drawing/2014/main" id="{772E8175-23E9-B52A-9DFD-761A99B52668}"/>
              </a:ext>
            </a:extLst>
          </p:cNvPr>
          <p:cNvSpPr>
            <a:spLocks noGrp="1"/>
          </p:cNvSpPr>
          <p:nvPr>
            <p:ph type="title"/>
          </p:nvPr>
        </p:nvSpPr>
        <p:spPr>
          <a:xfrm>
            <a:off x="467520" y="428625"/>
            <a:ext cx="4934797" cy="73236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25270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0ADFAF-354F-88ED-0851-888292C29616}"/>
              </a:ext>
            </a:extLst>
          </p:cNvPr>
          <p:cNvSpPr/>
          <p:nvPr userDrawn="1"/>
        </p:nvSpPr>
        <p:spPr>
          <a:xfrm>
            <a:off x="0" y="-1"/>
            <a:ext cx="12192000" cy="5870575"/>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noFill/>
              </a:ln>
              <a:effectLst/>
            </a:endParaRPr>
          </a:p>
        </p:txBody>
      </p:sp>
      <p:sp>
        <p:nvSpPr>
          <p:cNvPr id="2" name="Title 1"/>
          <p:cNvSpPr>
            <a:spLocks noGrp="1"/>
          </p:cNvSpPr>
          <p:nvPr>
            <p:ph type="ctrTitle" hasCustomPrompt="1"/>
          </p:nvPr>
        </p:nvSpPr>
        <p:spPr>
          <a:xfrm>
            <a:off x="560407" y="3302210"/>
            <a:ext cx="6744100" cy="1121541"/>
          </a:xfrm>
          <a:prstGeom prst="rect">
            <a:avLst/>
          </a:prstGeom>
        </p:spPr>
        <p:txBody>
          <a:bodyPr lIns="72000" tIns="72000" rIns="72000" bIns="72000" anchor="t" anchorCtr="0"/>
          <a:lstStyle>
            <a:lvl1pPr>
              <a:defRPr sz="2667">
                <a:solidFill>
                  <a:schemeClr val="tx1"/>
                </a:solidFill>
              </a:defRPr>
            </a:lvl1pPr>
          </a:lstStyle>
          <a:p>
            <a:r>
              <a:rPr lang="en-US" dirty="0"/>
              <a:t>Click to add presenter</a:t>
            </a:r>
          </a:p>
        </p:txBody>
      </p:sp>
      <p:sp>
        <p:nvSpPr>
          <p:cNvPr id="3" name="Subtitle 2"/>
          <p:cNvSpPr>
            <a:spLocks noGrp="1"/>
          </p:cNvSpPr>
          <p:nvPr>
            <p:ph type="subTitle" idx="1" hasCustomPrompt="1"/>
          </p:nvPr>
        </p:nvSpPr>
        <p:spPr>
          <a:xfrm>
            <a:off x="574391" y="2032640"/>
            <a:ext cx="6729292" cy="1130400"/>
          </a:xfrm>
          <a:prstGeom prst="rect">
            <a:avLst/>
          </a:prstGeom>
        </p:spPr>
        <p:txBody>
          <a:bodyPr wrap="square" lIns="72000" tIns="72000" rIns="72000" bIns="72000" anchor="b" anchorCtr="0">
            <a:normAutofit/>
          </a:bodyPr>
          <a:lstStyle>
            <a:lvl1pPr marL="0" indent="0" algn="l">
              <a:buNone/>
              <a:defRPr sz="4267" b="0">
                <a:solidFill>
                  <a:srgbClr val="00ABDA"/>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title</a:t>
            </a:r>
          </a:p>
        </p:txBody>
      </p:sp>
      <p:sp>
        <p:nvSpPr>
          <p:cNvPr id="13" name="TextBox 12"/>
          <p:cNvSpPr txBox="1"/>
          <p:nvPr userDrawn="1"/>
        </p:nvSpPr>
        <p:spPr>
          <a:xfrm>
            <a:off x="142394" y="6611779"/>
            <a:ext cx="3138311" cy="215444"/>
          </a:xfrm>
          <a:prstGeom prst="rect">
            <a:avLst/>
          </a:prstGeom>
          <a:noFill/>
        </p:spPr>
        <p:txBody>
          <a:bodyPr wrap="square" rtlCol="0">
            <a:spAutoFit/>
          </a:body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  </a:t>
            </a:r>
            <a:fld id="{AA9DF6AE-FB28-224D-8AAB-B42AFCA758E9}" type="datetime6">
              <a:rPr lang="en-GB" sz="800" smtClean="0">
                <a:solidFill>
                  <a:schemeClr val="tx1">
                    <a:lumMod val="75000"/>
                    <a:lumOff val="25000"/>
                  </a:schemeClr>
                </a:solidFill>
                <a:latin typeface="Arial" panose="020B0604020202020204" pitchFamily="34" charset="0"/>
                <a:cs typeface="Arial" panose="020B0604020202020204" pitchFamily="34" charset="0"/>
              </a:rPr>
              <a:pPr algn="l"/>
              <a:t>April 25</a:t>
            </a:fld>
            <a:r>
              <a:rPr lang="en-GB" sz="800" dirty="0">
                <a:solidFill>
                  <a:schemeClr val="tx1">
                    <a:lumMod val="75000"/>
                    <a:lumOff val="25000"/>
                  </a:schemeClr>
                </a:solidFill>
                <a:latin typeface="Arial" panose="020B0604020202020204" pitchFamily="34" charset="0"/>
                <a:cs typeface="Arial" panose="020B0604020202020204" pitchFamily="34" charset="0"/>
              </a:rPr>
              <a:t> Urenco</a:t>
            </a:r>
            <a:r>
              <a:rPr lang="en-GB" sz="800" baseline="0" dirty="0">
                <a:solidFill>
                  <a:schemeClr val="tx1">
                    <a:lumMod val="75000"/>
                    <a:lumOff val="25000"/>
                  </a:schemeClr>
                </a:solidFill>
                <a:latin typeface="Arial" panose="020B0604020202020204" pitchFamily="34" charset="0"/>
                <a:cs typeface="Arial" panose="020B0604020202020204" pitchFamily="34" charset="0"/>
              </a:rPr>
              <a:t> </a:t>
            </a:r>
            <a:r>
              <a:rPr lang="en-GB" sz="800" dirty="0">
                <a:solidFill>
                  <a:schemeClr val="tx1">
                    <a:lumMod val="75000"/>
                    <a:lumOff val="25000"/>
                  </a:schemeClr>
                </a:solidFill>
                <a:latin typeface="Arial" panose="020B0604020202020204" pitchFamily="34" charset="0"/>
                <a:cs typeface="Arial" panose="020B0604020202020204" pitchFamily="34" charset="0"/>
              </a:rPr>
              <a:t>Limited</a:t>
            </a:r>
          </a:p>
        </p:txBody>
      </p:sp>
      <p:pic>
        <p:nvPicPr>
          <p:cNvPr id="5" name="Picture 4" descr="C:\Users\jade\AppData\Local\Microsoft\Windows\Temporary Internet Files\Content.Word\Urenco-Corporate-logo.png">
            <a:extLst>
              <a:ext uri="{FF2B5EF4-FFF2-40B4-BE49-F238E27FC236}">
                <a16:creationId xmlns:a16="http://schemas.microsoft.com/office/drawing/2014/main" id="{43AD86E6-6681-D6B1-3ECB-F09F573AADB0}"/>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10802" y="6014723"/>
            <a:ext cx="1970399" cy="750388"/>
          </a:xfrm>
          <a:prstGeom prst="rect">
            <a:avLst/>
          </a:prstGeom>
          <a:noFill/>
          <a:ln>
            <a:noFill/>
          </a:ln>
        </p:spPr>
      </p:pic>
    </p:spTree>
    <p:extLst>
      <p:ext uri="{BB962C8B-B14F-4D97-AF65-F5344CB8AC3E}">
        <p14:creationId xmlns:p14="http://schemas.microsoft.com/office/powerpoint/2010/main" val="125162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content pic rightv2">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F05E080D-092E-408A-A684-4DF4CAA59B9D}"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 name="Content Placeholder 2">
            <a:extLst>
              <a:ext uri="{FF2B5EF4-FFF2-40B4-BE49-F238E27FC236}">
                <a16:creationId xmlns:a16="http://schemas.microsoft.com/office/drawing/2014/main" id="{D0E1F53C-6097-8D5A-1A7B-164D65AA28B2}"/>
              </a:ext>
            </a:extLst>
          </p:cNvPr>
          <p:cNvSpPr>
            <a:spLocks noGrp="1"/>
          </p:cNvSpPr>
          <p:nvPr>
            <p:ph idx="1"/>
          </p:nvPr>
        </p:nvSpPr>
        <p:spPr>
          <a:xfrm>
            <a:off x="925158" y="1873406"/>
            <a:ext cx="4140200" cy="4404042"/>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863219CD-23F2-D809-0B59-FFBC0D510F8C}"/>
              </a:ext>
            </a:extLst>
          </p:cNvPr>
          <p:cNvSpPr>
            <a:spLocks noGrp="1"/>
          </p:cNvSpPr>
          <p:nvPr>
            <p:ph type="pic" sz="quarter" idx="14"/>
          </p:nvPr>
        </p:nvSpPr>
        <p:spPr>
          <a:xfrm>
            <a:off x="5502255" y="0"/>
            <a:ext cx="6689747" cy="6858000"/>
          </a:xfrm>
          <a:custGeom>
            <a:avLst/>
            <a:gdLst>
              <a:gd name="connsiteX0" fmla="*/ 1446079 w 6689747"/>
              <a:gd name="connsiteY0" fmla="*/ 0 h 6858000"/>
              <a:gd name="connsiteX1" fmla="*/ 6689747 w 6689747"/>
              <a:gd name="connsiteY1" fmla="*/ 0 h 6858000"/>
              <a:gd name="connsiteX2" fmla="*/ 6689747 w 6689747"/>
              <a:gd name="connsiteY2" fmla="*/ 6858000 h 6858000"/>
              <a:gd name="connsiteX3" fmla="*/ 778523 w 6689747"/>
              <a:gd name="connsiteY3" fmla="*/ 6858000 h 6858000"/>
              <a:gd name="connsiteX4" fmla="*/ 724027 w 6689747"/>
              <a:gd name="connsiteY4" fmla="*/ 6763223 h 6858000"/>
              <a:gd name="connsiteX5" fmla="*/ 0 w 6689747"/>
              <a:gd name="connsiteY5" fmla="*/ 3903824 h 6858000"/>
              <a:gd name="connsiteX6" fmla="*/ 1369842 w 6689747"/>
              <a:gd name="connsiteY6" fmla="*/ 880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9747" h="6858000">
                <a:moveTo>
                  <a:pt x="1446079" y="0"/>
                </a:moveTo>
                <a:lnTo>
                  <a:pt x="6689747" y="0"/>
                </a:lnTo>
                <a:lnTo>
                  <a:pt x="6689747" y="6858000"/>
                </a:lnTo>
                <a:lnTo>
                  <a:pt x="778523" y="6858000"/>
                </a:lnTo>
                <a:lnTo>
                  <a:pt x="724027" y="6763223"/>
                </a:lnTo>
                <a:cubicBezTo>
                  <a:pt x="262282" y="5913229"/>
                  <a:pt x="0" y="4939156"/>
                  <a:pt x="0" y="3903824"/>
                </a:cubicBezTo>
                <a:cubicBezTo>
                  <a:pt x="0" y="2454360"/>
                  <a:pt x="514073" y="1124963"/>
                  <a:pt x="1369842" y="88011"/>
                </a:cubicBezTo>
                <a:close/>
              </a:path>
            </a:pathLst>
          </a:custGeom>
          <a:noFill/>
        </p:spPr>
        <p:txBody>
          <a:bodyPr wrap="square">
            <a:noAutofit/>
          </a:bodyPr>
          <a:lstStyle/>
          <a:p>
            <a:endParaRPr lang="en-US" dirty="0"/>
          </a:p>
        </p:txBody>
      </p:sp>
      <p:sp>
        <p:nvSpPr>
          <p:cNvPr id="6" name="Title 2">
            <a:extLst>
              <a:ext uri="{FF2B5EF4-FFF2-40B4-BE49-F238E27FC236}">
                <a16:creationId xmlns:a16="http://schemas.microsoft.com/office/drawing/2014/main" id="{A686DD89-DA07-7CF4-DA8A-F00B39B8BD12}"/>
              </a:ext>
            </a:extLst>
          </p:cNvPr>
          <p:cNvSpPr>
            <a:spLocks noGrp="1"/>
          </p:cNvSpPr>
          <p:nvPr>
            <p:ph type="title"/>
          </p:nvPr>
        </p:nvSpPr>
        <p:spPr>
          <a:xfrm>
            <a:off x="467520" y="428625"/>
            <a:ext cx="4934797" cy="73236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71164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only with big 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AD788E-F060-EC12-32F5-CD58B0BA733B}"/>
              </a:ext>
            </a:extLst>
          </p:cNvPr>
          <p:cNvSpPr>
            <a:spLocks noGrp="1"/>
          </p:cNvSpPr>
          <p:nvPr>
            <p:ph type="pic" sz="quarter" idx="14"/>
          </p:nvPr>
        </p:nvSpPr>
        <p:spPr>
          <a:xfrm>
            <a:off x="0" y="0"/>
            <a:ext cx="12192000" cy="6858000"/>
          </a:xfrm>
        </p:spPr>
        <p:txBody>
          <a:bodyPr/>
          <a:lstStyle/>
          <a:p>
            <a:endParaRPr lang="en-US" dirty="0"/>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06DD5DD0-89A8-41B5-8D68-4B1C2DE3572F}"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4" name="Title 2">
            <a:extLst>
              <a:ext uri="{FF2B5EF4-FFF2-40B4-BE49-F238E27FC236}">
                <a16:creationId xmlns:a16="http://schemas.microsoft.com/office/drawing/2014/main" id="{16D8E1D4-C444-84FF-E19A-2D09E6C2737E}"/>
              </a:ext>
            </a:extLst>
          </p:cNvPr>
          <p:cNvSpPr>
            <a:spLocks noGrp="1"/>
          </p:cNvSpPr>
          <p:nvPr>
            <p:ph type="title"/>
          </p:nvPr>
        </p:nvSpPr>
        <p:spPr>
          <a:xfrm>
            <a:off x="467520" y="428626"/>
            <a:ext cx="9519973" cy="412750"/>
          </a:xfrm>
        </p:spPr>
        <p:txBody>
          <a:bodyPr/>
          <a:lstStyle>
            <a:lvl1pPr rtl="0">
              <a:defRPr/>
            </a:lvl1pPr>
          </a:lstStyle>
          <a:p>
            <a:r>
              <a:rPr lang="en-US" dirty="0"/>
              <a:t>Click to edit Master title style</a:t>
            </a:r>
            <a:endParaRPr lang="en-GB" dirty="0"/>
          </a:p>
        </p:txBody>
      </p:sp>
    </p:spTree>
    <p:extLst>
      <p:ext uri="{BB962C8B-B14F-4D97-AF65-F5344CB8AC3E}">
        <p14:creationId xmlns:p14="http://schemas.microsoft.com/office/powerpoint/2010/main" val="205125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ic lef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1EFBDF2-1EBE-D855-088D-19768C53CCE6}"/>
              </a:ext>
            </a:extLst>
          </p:cNvPr>
          <p:cNvSpPr>
            <a:spLocks noGrp="1"/>
          </p:cNvSpPr>
          <p:nvPr>
            <p:ph type="pic" sz="quarter" idx="14"/>
          </p:nvPr>
        </p:nvSpPr>
        <p:spPr>
          <a:xfrm>
            <a:off x="2" y="0"/>
            <a:ext cx="3814053" cy="6858000"/>
          </a:xfrm>
          <a:custGeom>
            <a:avLst/>
            <a:gdLst>
              <a:gd name="connsiteX0" fmla="*/ 0 w 3814053"/>
              <a:gd name="connsiteY0" fmla="*/ 0 h 6858000"/>
              <a:gd name="connsiteX1" fmla="*/ 3727257 w 3814053"/>
              <a:gd name="connsiteY1" fmla="*/ 0 h 6858000"/>
              <a:gd name="connsiteX2" fmla="*/ 3651297 w 3814053"/>
              <a:gd name="connsiteY2" fmla="*/ 192651 h 6858000"/>
              <a:gd name="connsiteX3" fmla="*/ 3099571 w 3814053"/>
              <a:gd name="connsiteY3" fmla="*/ 3318933 h 6858000"/>
              <a:gd name="connsiteX4" fmla="*/ 3651297 w 3814053"/>
              <a:gd name="connsiteY4" fmla="*/ 6445216 h 6858000"/>
              <a:gd name="connsiteX5" fmla="*/ 3814053 w 3814053"/>
              <a:gd name="connsiteY5" fmla="*/ 6858000 h 6858000"/>
              <a:gd name="connsiteX6" fmla="*/ 0 w 38140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053" h="6858000">
                <a:moveTo>
                  <a:pt x="0" y="0"/>
                </a:moveTo>
                <a:lnTo>
                  <a:pt x="3727257" y="0"/>
                </a:lnTo>
                <a:lnTo>
                  <a:pt x="3651297" y="192651"/>
                </a:lnTo>
                <a:cubicBezTo>
                  <a:pt x="3294366" y="1167476"/>
                  <a:pt x="3099571" y="2220456"/>
                  <a:pt x="3099571" y="3318933"/>
                </a:cubicBezTo>
                <a:cubicBezTo>
                  <a:pt x="3099571" y="4417410"/>
                  <a:pt x="3294366" y="5470391"/>
                  <a:pt x="3651297" y="6445216"/>
                </a:cubicBezTo>
                <a:lnTo>
                  <a:pt x="3814053" y="6858000"/>
                </a:lnTo>
                <a:lnTo>
                  <a:pt x="0" y="6858000"/>
                </a:lnTo>
                <a:close/>
              </a:path>
            </a:pathLst>
          </a:custGeom>
          <a:solidFill>
            <a:schemeClr val="bg1"/>
          </a:solidFill>
        </p:spPr>
        <p:txBody>
          <a:bodyPr wrap="square">
            <a:noAutofit/>
          </a:bodyPr>
          <a:lstStyle/>
          <a:p>
            <a:endParaRPr lang="en-US" dirty="0"/>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A812D2BB-02AD-4799-A2BF-E1361F0B6914}"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3" name="Title 2">
            <a:extLst>
              <a:ext uri="{FF2B5EF4-FFF2-40B4-BE49-F238E27FC236}">
                <a16:creationId xmlns:a16="http://schemas.microsoft.com/office/drawing/2014/main" id="{0F095948-77F2-A00A-3AB0-41C7093507BC}"/>
              </a:ext>
            </a:extLst>
          </p:cNvPr>
          <p:cNvSpPr>
            <a:spLocks noGrp="1"/>
          </p:cNvSpPr>
          <p:nvPr>
            <p:ph type="title"/>
          </p:nvPr>
        </p:nvSpPr>
        <p:spPr>
          <a:xfrm>
            <a:off x="467520" y="428625"/>
            <a:ext cx="2685256" cy="732367"/>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921518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and 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FE5207-EFFD-9EBD-D78B-274CBD6FE174}"/>
              </a:ext>
            </a:extLst>
          </p:cNvPr>
          <p:cNvSpPr>
            <a:spLocks noGrp="1"/>
          </p:cNvSpPr>
          <p:nvPr>
            <p:ph type="pic" sz="quarter" idx="15"/>
          </p:nvPr>
        </p:nvSpPr>
        <p:spPr>
          <a:xfrm>
            <a:off x="0" y="0"/>
            <a:ext cx="12192000" cy="6858000"/>
          </a:xfrm>
          <a:solidFill>
            <a:schemeClr val="accent2"/>
          </a:solidFill>
        </p:spPr>
        <p:txBody>
          <a:bodyPr/>
          <a:lstStyle/>
          <a:p>
            <a:endParaRPr lang="en-US" dirty="0"/>
          </a:p>
        </p:txBody>
      </p:sp>
      <p:sp>
        <p:nvSpPr>
          <p:cNvPr id="2" name="Title 1">
            <a:extLst>
              <a:ext uri="{FF2B5EF4-FFF2-40B4-BE49-F238E27FC236}">
                <a16:creationId xmlns:a16="http://schemas.microsoft.com/office/drawing/2014/main" id="{66AA763F-B419-7839-8CA1-BD3AC89E2D45}"/>
              </a:ext>
            </a:extLst>
          </p:cNvPr>
          <p:cNvSpPr>
            <a:spLocks noGrp="1"/>
          </p:cNvSpPr>
          <p:nvPr>
            <p:ph type="title"/>
          </p:nvPr>
        </p:nvSpPr>
        <p:spPr>
          <a:xfrm>
            <a:off x="3030806" y="457720"/>
            <a:ext cx="6588025" cy="1156328"/>
          </a:xfrm>
        </p:spPr>
        <p:txBody>
          <a:bodyPr anchor="b" anchorCtr="0"/>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3030806" y="1893878"/>
            <a:ext cx="3997792" cy="4588810"/>
          </a:xfrm>
          <a:noFill/>
        </p:spPr>
        <p:txBody>
          <a:bodyPr/>
          <a:lstStyle>
            <a:lvl1pPr>
              <a:spcAft>
                <a:spcPts val="600"/>
              </a:spcAft>
              <a:defRPr sz="1100" b="1">
                <a:solidFill>
                  <a:schemeClr val="bg1"/>
                </a:solidFill>
              </a:defRPr>
            </a:lvl1pPr>
            <a:lvl2pPr>
              <a:defRPr sz="11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ED58760E-15EF-46BD-9C11-060F39582B3B}"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6" name="Content Placeholder 2">
            <a:extLst>
              <a:ext uri="{FF2B5EF4-FFF2-40B4-BE49-F238E27FC236}">
                <a16:creationId xmlns:a16="http://schemas.microsoft.com/office/drawing/2014/main" id="{E58DF77A-F374-B724-72A5-44A9126BB8D6}"/>
              </a:ext>
            </a:extLst>
          </p:cNvPr>
          <p:cNvSpPr>
            <a:spLocks noGrp="1"/>
          </p:cNvSpPr>
          <p:nvPr>
            <p:ph idx="14"/>
          </p:nvPr>
        </p:nvSpPr>
        <p:spPr>
          <a:xfrm>
            <a:off x="7268436" y="1893878"/>
            <a:ext cx="4106973" cy="4588810"/>
          </a:xfrm>
        </p:spPr>
        <p:txBody>
          <a:bodyPr/>
          <a:lstStyle>
            <a:lvl1pPr>
              <a:spcAft>
                <a:spcPts val="600"/>
              </a:spcAft>
              <a:defRPr sz="1100">
                <a:solidFill>
                  <a:schemeClr val="bg1"/>
                </a:solidFill>
              </a:defRPr>
            </a:lvl1pPr>
            <a:lvl2pPr>
              <a:defRPr sz="11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7064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8A0E9E7-7297-DE1A-CCB6-87D655EF5D54}"/>
              </a:ext>
            </a:extLst>
          </p:cNvPr>
          <p:cNvSpPr/>
          <p:nvPr userDrawn="1"/>
        </p:nvSpPr>
        <p:spPr>
          <a:xfrm>
            <a:off x="2261421" y="0"/>
            <a:ext cx="1002208" cy="6858000"/>
          </a:xfrm>
          <a:custGeom>
            <a:avLst/>
            <a:gdLst>
              <a:gd name="connsiteX0" fmla="*/ 1011175 w 1962919"/>
              <a:gd name="connsiteY0" fmla="*/ 0 h 10287000"/>
              <a:gd name="connsiteX1" fmla="*/ 1962919 w 1962919"/>
              <a:gd name="connsiteY1" fmla="*/ 0 h 10287000"/>
              <a:gd name="connsiteX2" fmla="*/ 1962919 w 1962919"/>
              <a:gd name="connsiteY2" fmla="*/ 10287000 h 10287000"/>
              <a:gd name="connsiteX3" fmla="*/ 1081230 w 1962919"/>
              <a:gd name="connsiteY3" fmla="*/ 10287000 h 10287000"/>
              <a:gd name="connsiteX4" fmla="*/ 1001769 w 1962919"/>
              <a:gd name="connsiteY4" fmla="*/ 10107047 h 10287000"/>
              <a:gd name="connsiteX5" fmla="*/ 17938 w 1962919"/>
              <a:gd name="connsiteY5" fmla="*/ 5727856 h 10287000"/>
              <a:gd name="connsiteX6" fmla="*/ 1005907 w 1962919"/>
              <a:gd name="connsiteY6" fmla="*/ 11557 h 10287000"/>
              <a:gd name="connsiteX0" fmla="*/ 1962919 w 2054359"/>
              <a:gd name="connsiteY0" fmla="*/ 0 h 10287000"/>
              <a:gd name="connsiteX1" fmla="*/ 1962919 w 2054359"/>
              <a:gd name="connsiteY1" fmla="*/ 10287000 h 10287000"/>
              <a:gd name="connsiteX2" fmla="*/ 1081230 w 2054359"/>
              <a:gd name="connsiteY2" fmla="*/ 10287000 h 10287000"/>
              <a:gd name="connsiteX3" fmla="*/ 1001769 w 2054359"/>
              <a:gd name="connsiteY3" fmla="*/ 10107047 h 10287000"/>
              <a:gd name="connsiteX4" fmla="*/ 17938 w 2054359"/>
              <a:gd name="connsiteY4" fmla="*/ 5727856 h 10287000"/>
              <a:gd name="connsiteX5" fmla="*/ 1005907 w 2054359"/>
              <a:gd name="connsiteY5" fmla="*/ 11557 h 10287000"/>
              <a:gd name="connsiteX6" fmla="*/ 1011175 w 2054359"/>
              <a:gd name="connsiteY6" fmla="*/ 0 h 10287000"/>
              <a:gd name="connsiteX7" fmla="*/ 2054359 w 2054359"/>
              <a:gd name="connsiteY7" fmla="*/ 91440 h 10287000"/>
              <a:gd name="connsiteX0" fmla="*/ 1962919 w 1962919"/>
              <a:gd name="connsiteY0" fmla="*/ 0 h 10287000"/>
              <a:gd name="connsiteX1" fmla="*/ 1962919 w 1962919"/>
              <a:gd name="connsiteY1" fmla="*/ 10287000 h 10287000"/>
              <a:gd name="connsiteX2" fmla="*/ 1081230 w 1962919"/>
              <a:gd name="connsiteY2" fmla="*/ 10287000 h 10287000"/>
              <a:gd name="connsiteX3" fmla="*/ 1001769 w 1962919"/>
              <a:gd name="connsiteY3" fmla="*/ 10107047 h 10287000"/>
              <a:gd name="connsiteX4" fmla="*/ 17938 w 1962919"/>
              <a:gd name="connsiteY4" fmla="*/ 5727856 h 10287000"/>
              <a:gd name="connsiteX5" fmla="*/ 1005907 w 1962919"/>
              <a:gd name="connsiteY5" fmla="*/ 11557 h 10287000"/>
              <a:gd name="connsiteX6" fmla="*/ 1011175 w 1962919"/>
              <a:gd name="connsiteY6" fmla="*/ 0 h 10287000"/>
              <a:gd name="connsiteX0" fmla="*/ 1962919 w 1962919"/>
              <a:gd name="connsiteY0" fmla="*/ 10287000 h 10287000"/>
              <a:gd name="connsiteX1" fmla="*/ 1081230 w 1962919"/>
              <a:gd name="connsiteY1" fmla="*/ 10287000 h 10287000"/>
              <a:gd name="connsiteX2" fmla="*/ 1001769 w 1962919"/>
              <a:gd name="connsiteY2" fmla="*/ 10107047 h 10287000"/>
              <a:gd name="connsiteX3" fmla="*/ 17938 w 1962919"/>
              <a:gd name="connsiteY3" fmla="*/ 5727856 h 10287000"/>
              <a:gd name="connsiteX4" fmla="*/ 1005907 w 1962919"/>
              <a:gd name="connsiteY4" fmla="*/ 11557 h 10287000"/>
              <a:gd name="connsiteX5" fmla="*/ 1011175 w 1962919"/>
              <a:gd name="connsiteY5" fmla="*/ 0 h 10287000"/>
              <a:gd name="connsiteX0" fmla="*/ 1081230 w 1081230"/>
              <a:gd name="connsiteY0" fmla="*/ 10287000 h 10287000"/>
              <a:gd name="connsiteX1" fmla="*/ 1001769 w 1081230"/>
              <a:gd name="connsiteY1" fmla="*/ 10107047 h 10287000"/>
              <a:gd name="connsiteX2" fmla="*/ 17938 w 1081230"/>
              <a:gd name="connsiteY2" fmla="*/ 5727856 h 10287000"/>
              <a:gd name="connsiteX3" fmla="*/ 1005907 w 1081230"/>
              <a:gd name="connsiteY3" fmla="*/ 11557 h 10287000"/>
              <a:gd name="connsiteX4" fmla="*/ 1011175 w 108123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230" h="10287000">
                <a:moveTo>
                  <a:pt x="1081230" y="10287000"/>
                </a:moveTo>
                <a:lnTo>
                  <a:pt x="1001769" y="10107047"/>
                </a:lnTo>
                <a:cubicBezTo>
                  <a:pt x="445050" y="8777013"/>
                  <a:pt x="98485" y="7297174"/>
                  <a:pt x="17938" y="5727856"/>
                </a:cubicBezTo>
                <a:cubicBezTo>
                  <a:pt x="-87887" y="3666315"/>
                  <a:pt x="278752" y="1711198"/>
                  <a:pt x="1005907" y="11557"/>
                </a:cubicBezTo>
                <a:lnTo>
                  <a:pt x="1011175" y="0"/>
                </a:lnTo>
              </a:path>
            </a:pathLst>
          </a:custGeom>
          <a:noFill/>
          <a:ln w="28575" cap="flat">
            <a:solidFill>
              <a:srgbClr val="00B6EE"/>
            </a:solidFill>
            <a:prstDash val="solid"/>
            <a:miter/>
          </a:ln>
        </p:spPr>
        <p:txBody>
          <a:bodyPr rtlCol="0" anchor="ctr"/>
          <a:lstStyle/>
          <a:p>
            <a:endParaRPr lang="en-GB" sz="1200" dirty="0"/>
          </a:p>
        </p:txBody>
      </p:sp>
      <p:sp>
        <p:nvSpPr>
          <p:cNvPr id="6" name="Picture Placeholder 5">
            <a:extLst>
              <a:ext uri="{FF2B5EF4-FFF2-40B4-BE49-F238E27FC236}">
                <a16:creationId xmlns:a16="http://schemas.microsoft.com/office/drawing/2014/main" id="{235E15E2-FC17-3EB0-D668-AE63C460C01D}"/>
              </a:ext>
            </a:extLst>
          </p:cNvPr>
          <p:cNvSpPr>
            <a:spLocks noGrp="1"/>
          </p:cNvSpPr>
          <p:nvPr>
            <p:ph type="pic" sz="quarter" idx="13"/>
          </p:nvPr>
        </p:nvSpPr>
        <p:spPr>
          <a:xfrm>
            <a:off x="0" y="0"/>
            <a:ext cx="3076837" cy="6858000"/>
          </a:xfrm>
          <a:custGeom>
            <a:avLst/>
            <a:gdLst>
              <a:gd name="connsiteX0" fmla="*/ 0 w 4615255"/>
              <a:gd name="connsiteY0" fmla="*/ 0 h 10287000"/>
              <a:gd name="connsiteX1" fmla="*/ 4615255 w 4615255"/>
              <a:gd name="connsiteY1" fmla="*/ 0 h 10287000"/>
              <a:gd name="connsiteX2" fmla="*/ 4541493 w 4615255"/>
              <a:gd name="connsiteY2" fmla="*/ 115058 h 10287000"/>
              <a:gd name="connsiteX3" fmla="*/ 3087337 w 4615255"/>
              <a:gd name="connsiteY3" fmla="*/ 5323422 h 10287000"/>
              <a:gd name="connsiteX4" fmla="*/ 4299637 w 4615255"/>
              <a:gd name="connsiteY4" fmla="*/ 10111160 h 10287000"/>
              <a:gd name="connsiteX5" fmla="*/ 4400745 w 4615255"/>
              <a:gd name="connsiteY5" fmla="*/ 10287000 h 10287000"/>
              <a:gd name="connsiteX6" fmla="*/ 0 w 4615255"/>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5255" h="10287000">
                <a:moveTo>
                  <a:pt x="0" y="0"/>
                </a:moveTo>
                <a:lnTo>
                  <a:pt x="4615255" y="0"/>
                </a:lnTo>
                <a:lnTo>
                  <a:pt x="4541493" y="115058"/>
                </a:lnTo>
                <a:cubicBezTo>
                  <a:pt x="3618723" y="1633734"/>
                  <a:pt x="3087337" y="3416523"/>
                  <a:pt x="3087337" y="5323422"/>
                </a:cubicBezTo>
                <a:cubicBezTo>
                  <a:pt x="3087337" y="7056968"/>
                  <a:pt x="3526500" y="8687942"/>
                  <a:pt x="4299637" y="10111160"/>
                </a:cubicBezTo>
                <a:lnTo>
                  <a:pt x="4400745" y="10287000"/>
                </a:lnTo>
                <a:lnTo>
                  <a:pt x="0" y="10287000"/>
                </a:lnTo>
                <a:close/>
              </a:path>
            </a:pathLst>
          </a:custGeom>
          <a:noFill/>
        </p:spPr>
        <p:txBody>
          <a:bodyPr wrap="square">
            <a:noAutofit/>
          </a:bodyPr>
          <a:lstStyle/>
          <a:p>
            <a:endParaRPr lang="en-US" dirty="0"/>
          </a:p>
        </p:txBody>
      </p:sp>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3332693" y="1409701"/>
            <a:ext cx="8379883" cy="4867747"/>
          </a:xfrm>
        </p:spPr>
        <p:txBody>
          <a:bodyPr numCol="2"/>
          <a:lstStyle>
            <a:lvl1pPr>
              <a:defRPr sz="1200"/>
            </a:lvl1pPr>
            <a:lvl2pPr>
              <a:defRPr sz="1200"/>
            </a:lvl2pPr>
            <a:lvl3pPr>
              <a:spcAft>
                <a:spcPts val="1200"/>
              </a:spcAft>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E408B65C-5C34-4B94-B6FE-79A3C19241C7}"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4" name="Title 3">
            <a:extLst>
              <a:ext uri="{FF2B5EF4-FFF2-40B4-BE49-F238E27FC236}">
                <a16:creationId xmlns:a16="http://schemas.microsoft.com/office/drawing/2014/main" id="{38FA6753-896E-3322-E864-9DA9D09951A5}"/>
              </a:ext>
            </a:extLst>
          </p:cNvPr>
          <p:cNvSpPr>
            <a:spLocks noGrp="1"/>
          </p:cNvSpPr>
          <p:nvPr>
            <p:ph type="title"/>
          </p:nvPr>
        </p:nvSpPr>
        <p:spPr>
          <a:xfrm>
            <a:off x="479426" y="428625"/>
            <a:ext cx="7781925" cy="732367"/>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20619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275DC9C-B2F8-323C-A23A-0390A59B7530}"/>
              </a:ext>
            </a:extLst>
          </p:cNvPr>
          <p:cNvSpPr>
            <a:spLocks noGrp="1"/>
          </p:cNvSpPr>
          <p:nvPr>
            <p:ph type="pic" sz="quarter" idx="13"/>
          </p:nvPr>
        </p:nvSpPr>
        <p:spPr>
          <a:xfrm>
            <a:off x="2" y="0"/>
            <a:ext cx="4514847" cy="6858000"/>
          </a:xfrm>
          <a:custGeom>
            <a:avLst/>
            <a:gdLst>
              <a:gd name="connsiteX0" fmla="*/ 0 w 4514847"/>
              <a:gd name="connsiteY0" fmla="*/ 0 h 6858000"/>
              <a:gd name="connsiteX1" fmla="*/ 4514847 w 4514847"/>
              <a:gd name="connsiteY1" fmla="*/ 0 h 6858000"/>
              <a:gd name="connsiteX2" fmla="*/ 4465672 w 4514847"/>
              <a:gd name="connsiteY2" fmla="*/ 76705 h 6858000"/>
              <a:gd name="connsiteX3" fmla="*/ 3496235 w 4514847"/>
              <a:gd name="connsiteY3" fmla="*/ 3548948 h 6858000"/>
              <a:gd name="connsiteX4" fmla="*/ 4304435 w 4514847"/>
              <a:gd name="connsiteY4" fmla="*/ 6740773 h 6858000"/>
              <a:gd name="connsiteX5" fmla="*/ 4371840 w 4514847"/>
              <a:gd name="connsiteY5" fmla="*/ 6858000 h 6858000"/>
              <a:gd name="connsiteX6" fmla="*/ 0 w 45148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4847" h="6858000">
                <a:moveTo>
                  <a:pt x="0" y="0"/>
                </a:moveTo>
                <a:lnTo>
                  <a:pt x="4514847" y="0"/>
                </a:lnTo>
                <a:lnTo>
                  <a:pt x="4465672" y="76705"/>
                </a:lnTo>
                <a:cubicBezTo>
                  <a:pt x="3850492" y="1089156"/>
                  <a:pt x="3496235" y="2277682"/>
                  <a:pt x="3496235" y="3548948"/>
                </a:cubicBezTo>
                <a:cubicBezTo>
                  <a:pt x="3496235" y="4704645"/>
                  <a:pt x="3789010" y="5791961"/>
                  <a:pt x="4304435" y="6740773"/>
                </a:cubicBezTo>
                <a:lnTo>
                  <a:pt x="4371840" y="6858000"/>
                </a:lnTo>
                <a:lnTo>
                  <a:pt x="0" y="6858000"/>
                </a:lnTo>
                <a:close/>
              </a:path>
            </a:pathLst>
          </a:custGeom>
          <a:noFill/>
        </p:spPr>
        <p:txBody>
          <a:bodyPr wrap="square">
            <a:noAutofit/>
          </a:bodyPr>
          <a:lstStyle/>
          <a:p>
            <a:endParaRPr lang="en-US" dirty="0"/>
          </a:p>
        </p:txBody>
      </p:sp>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5232401" y="1409701"/>
            <a:ext cx="6480175" cy="4867747"/>
          </a:xfrm>
        </p:spPr>
        <p:txBody>
          <a:bodyPr/>
          <a:lstStyle>
            <a:lvl1pPr>
              <a:spcBef>
                <a:spcPts val="2400"/>
              </a:spcBef>
              <a:spcAft>
                <a:spcPts val="0"/>
              </a:spcAft>
              <a:defRPr sz="2667"/>
            </a:lvl1pPr>
            <a:lvl2pPr marL="0" indent="0">
              <a:spcBef>
                <a:spcPts val="2400"/>
              </a:spcBef>
              <a:spcAft>
                <a:spcPts val="0"/>
              </a:spcAft>
              <a:buClr>
                <a:schemeClr val="accent1"/>
              </a:buClr>
              <a:buFont typeface="Arial" panose="020B0604020202020204" pitchFamily="34" charset="0"/>
              <a:buNone/>
              <a:defRPr sz="2667" b="0"/>
            </a:lvl2pPr>
            <a:lvl3pPr marL="237079" indent="-237079">
              <a:spcBef>
                <a:spcPts val="2400"/>
              </a:spcBef>
              <a:spcAft>
                <a:spcPts val="0"/>
              </a:spcAft>
              <a:defRPr sz="2667" b="0">
                <a:solidFill>
                  <a:schemeClr val="tx1"/>
                </a:solidFill>
              </a:defRPr>
            </a:lvl3pPr>
            <a:lvl4pPr marL="243429" indent="-243429">
              <a:spcBef>
                <a:spcPts val="2400"/>
              </a:spcBef>
              <a:spcAft>
                <a:spcPts val="0"/>
              </a:spcAft>
              <a:defRPr sz="2667">
                <a:solidFill>
                  <a:schemeClr val="bg1">
                    <a:lumMod val="65000"/>
                  </a:schemeClr>
                </a:solidFill>
              </a:defRPr>
            </a:lvl4pPr>
            <a:lvl5pPr marL="719703" indent="-241312">
              <a:spcBef>
                <a:spcPts val="800"/>
              </a:spcBef>
              <a:spcAft>
                <a:spcPts val="0"/>
              </a:spcAft>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E408B65C-5C34-4B94-B6FE-79A3C19241C7}"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 name="Title 1">
            <a:extLst>
              <a:ext uri="{FF2B5EF4-FFF2-40B4-BE49-F238E27FC236}">
                <a16:creationId xmlns:a16="http://schemas.microsoft.com/office/drawing/2014/main" id="{14E35B06-B84A-32AC-9866-025808F9DE3F}"/>
              </a:ext>
            </a:extLst>
          </p:cNvPr>
          <p:cNvSpPr>
            <a:spLocks noGrp="1"/>
          </p:cNvSpPr>
          <p:nvPr>
            <p:ph type="title"/>
          </p:nvPr>
        </p:nvSpPr>
        <p:spPr>
          <a:xfrm>
            <a:off x="5232400" y="428625"/>
            <a:ext cx="4755092" cy="732367"/>
          </a:xfrm>
        </p:spPr>
        <p:txBody>
          <a:bodyPr/>
          <a:lstStyle>
            <a:lvl1pPr>
              <a:defRPr sz="3000"/>
            </a:lvl1pPr>
          </a:lstStyle>
          <a:p>
            <a:r>
              <a:rPr lang="en-US" dirty="0"/>
              <a:t>Click to edit Master title style</a:t>
            </a:r>
            <a:endParaRPr lang="en-GB" dirty="0"/>
          </a:p>
        </p:txBody>
      </p:sp>
    </p:spTree>
    <p:extLst>
      <p:ext uri="{BB962C8B-B14F-4D97-AF65-F5344CB8AC3E}">
        <p14:creationId xmlns:p14="http://schemas.microsoft.com/office/powerpoint/2010/main" val="156528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igger pic right">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1A26AD8A-3DB9-4375-B8A3-AA13A7118CC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2" name="Picture Placeholder 21">
            <a:extLst>
              <a:ext uri="{FF2B5EF4-FFF2-40B4-BE49-F238E27FC236}">
                <a16:creationId xmlns:a16="http://schemas.microsoft.com/office/drawing/2014/main" id="{F9D18216-A034-C440-2BFC-E2F0D6499710}"/>
              </a:ext>
            </a:extLst>
          </p:cNvPr>
          <p:cNvSpPr>
            <a:spLocks noGrp="1"/>
          </p:cNvSpPr>
          <p:nvPr>
            <p:ph type="pic" sz="quarter" idx="14"/>
          </p:nvPr>
        </p:nvSpPr>
        <p:spPr>
          <a:xfrm>
            <a:off x="6970449" y="-1"/>
            <a:ext cx="5221553" cy="6858001"/>
          </a:xfrm>
          <a:custGeom>
            <a:avLst/>
            <a:gdLst>
              <a:gd name="connsiteX0" fmla="*/ 96341 w 5221553"/>
              <a:gd name="connsiteY0" fmla="*/ 0 h 6858001"/>
              <a:gd name="connsiteX1" fmla="*/ 5221553 w 5221553"/>
              <a:gd name="connsiteY1" fmla="*/ 0 h 6858001"/>
              <a:gd name="connsiteX2" fmla="*/ 5221553 w 5221553"/>
              <a:gd name="connsiteY2" fmla="*/ 6858001 h 6858001"/>
              <a:gd name="connsiteX3" fmla="*/ 0 w 5221553"/>
              <a:gd name="connsiteY3" fmla="*/ 6858001 h 6858001"/>
              <a:gd name="connsiteX4" fmla="*/ 79690 w 5221553"/>
              <a:gd name="connsiteY4" fmla="*/ 6655890 h 6858001"/>
              <a:gd name="connsiteX5" fmla="*/ 671304 w 5221553"/>
              <a:gd name="connsiteY5" fmla="*/ 3303588 h 6858001"/>
              <a:gd name="connsiteX6" fmla="*/ 214998 w 5221553"/>
              <a:gd name="connsiteY6" fmla="*/ 34713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553" h="6858001">
                <a:moveTo>
                  <a:pt x="96341" y="0"/>
                </a:moveTo>
                <a:lnTo>
                  <a:pt x="5221553" y="0"/>
                </a:lnTo>
                <a:lnTo>
                  <a:pt x="5221553" y="6858001"/>
                </a:lnTo>
                <a:lnTo>
                  <a:pt x="0" y="6858001"/>
                </a:lnTo>
                <a:lnTo>
                  <a:pt x="79690" y="6655890"/>
                </a:lnTo>
                <a:cubicBezTo>
                  <a:pt x="462426" y="5610589"/>
                  <a:pt x="671304" y="4481482"/>
                  <a:pt x="671304" y="3303588"/>
                </a:cubicBezTo>
                <a:cubicBezTo>
                  <a:pt x="671304" y="2272932"/>
                  <a:pt x="511382" y="1279627"/>
                  <a:pt x="214998" y="347135"/>
                </a:cubicBezTo>
                <a:close/>
              </a:path>
            </a:pathLst>
          </a:custGeom>
          <a:solidFill>
            <a:schemeClr val="bg1">
              <a:lumMod val="85000"/>
            </a:schemeClr>
          </a:solidFill>
        </p:spPr>
        <p:txBody>
          <a:bodyPr wrap="square">
            <a:noAutofit/>
          </a:bodyPr>
          <a:lstStyle/>
          <a:p>
            <a:endParaRPr lang="en-US" dirty="0"/>
          </a:p>
        </p:txBody>
      </p:sp>
      <p:sp>
        <p:nvSpPr>
          <p:cNvPr id="23" name="Content Placeholder 2">
            <a:extLst>
              <a:ext uri="{FF2B5EF4-FFF2-40B4-BE49-F238E27FC236}">
                <a16:creationId xmlns:a16="http://schemas.microsoft.com/office/drawing/2014/main" id="{FB6E7D1F-EE9A-800A-26E9-259F0E2A8B96}"/>
              </a:ext>
            </a:extLst>
          </p:cNvPr>
          <p:cNvSpPr>
            <a:spLocks noGrp="1"/>
          </p:cNvSpPr>
          <p:nvPr>
            <p:ph idx="1"/>
          </p:nvPr>
        </p:nvSpPr>
        <p:spPr>
          <a:xfrm>
            <a:off x="479426" y="1409700"/>
            <a:ext cx="5808485" cy="5116455"/>
          </a:xfrm>
        </p:spPr>
        <p:txBody>
          <a:bodyPr/>
          <a:lstStyle>
            <a:lvl1pPr>
              <a:spcBef>
                <a:spcPts val="1200"/>
              </a:spcBef>
              <a:spcAft>
                <a:spcPts val="0"/>
              </a:spcAft>
              <a:defRPr sz="2000">
                <a:solidFill>
                  <a:schemeClr val="tx2"/>
                </a:solidFill>
              </a:defRPr>
            </a:lvl1pPr>
            <a:lvl2pPr>
              <a:spcBef>
                <a:spcPts val="1200"/>
              </a:spcBef>
              <a:spcAft>
                <a:spcPts val="0"/>
              </a:spcAft>
              <a:defRPr sz="2000"/>
            </a:lvl2pPr>
            <a:lvl3pPr>
              <a:spcBef>
                <a:spcPts val="1200"/>
              </a:spcBef>
              <a:spcAft>
                <a:spcPts val="0"/>
              </a:spcAft>
              <a:defRPr sz="2000"/>
            </a:lvl3pPr>
            <a:lvl4pPr>
              <a:spcBef>
                <a:spcPts val="800"/>
              </a:spcBef>
              <a:spcAft>
                <a:spcPts val="0"/>
              </a:spcAft>
              <a:defRPr sz="2000"/>
            </a:lvl4pPr>
            <a:lvl5pPr>
              <a:spcBef>
                <a:spcPts val="800"/>
              </a:spcBef>
              <a:spcAft>
                <a:spcPts val="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3771E89-CC3C-2472-BA53-FD01E6BFC490}"/>
              </a:ext>
            </a:extLst>
          </p:cNvPr>
          <p:cNvSpPr>
            <a:spLocks noGrp="1"/>
          </p:cNvSpPr>
          <p:nvPr>
            <p:ph type="title"/>
          </p:nvPr>
        </p:nvSpPr>
        <p:spPr>
          <a:xfrm>
            <a:off x="467520" y="428625"/>
            <a:ext cx="6502929" cy="981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059565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Bigger pic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6C709-8611-E2B4-15F8-C8F25716A3A9}"/>
              </a:ext>
            </a:extLst>
          </p:cNvPr>
          <p:cNvSpPr>
            <a:spLocks noGrp="1"/>
          </p:cNvSpPr>
          <p:nvPr>
            <p:ph type="pic" sz="quarter" idx="13"/>
          </p:nvPr>
        </p:nvSpPr>
        <p:spPr>
          <a:xfrm>
            <a:off x="0" y="0"/>
            <a:ext cx="3509434" cy="6858000"/>
          </a:xfrm>
          <a:custGeom>
            <a:avLst/>
            <a:gdLst>
              <a:gd name="connsiteX0" fmla="*/ 0 w 3509434"/>
              <a:gd name="connsiteY0" fmla="*/ 0 h 6858000"/>
              <a:gd name="connsiteX1" fmla="*/ 479427 w 3509434"/>
              <a:gd name="connsiteY1" fmla="*/ 0 h 6858000"/>
              <a:gd name="connsiteX2" fmla="*/ 3509434 w 3509434"/>
              <a:gd name="connsiteY2" fmla="*/ 0 h 6858000"/>
              <a:gd name="connsiteX3" fmla="*/ 3460260 w 3509434"/>
              <a:gd name="connsiteY3" fmla="*/ 76706 h 6858000"/>
              <a:gd name="connsiteX4" fmla="*/ 2490822 w 3509434"/>
              <a:gd name="connsiteY4" fmla="*/ 3548948 h 6858000"/>
              <a:gd name="connsiteX5" fmla="*/ 3299022 w 3509434"/>
              <a:gd name="connsiteY5" fmla="*/ 6740774 h 6858000"/>
              <a:gd name="connsiteX6" fmla="*/ 3366428 w 3509434"/>
              <a:gd name="connsiteY6" fmla="*/ 6858000 h 6858000"/>
              <a:gd name="connsiteX7" fmla="*/ 479427 w 3509434"/>
              <a:gd name="connsiteY7" fmla="*/ 6858000 h 6858000"/>
              <a:gd name="connsiteX8" fmla="*/ 0 w 350943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9434" h="6858000">
                <a:moveTo>
                  <a:pt x="0" y="0"/>
                </a:moveTo>
                <a:lnTo>
                  <a:pt x="479427" y="0"/>
                </a:lnTo>
                <a:lnTo>
                  <a:pt x="3509434" y="0"/>
                </a:lnTo>
                <a:lnTo>
                  <a:pt x="3460260" y="76706"/>
                </a:lnTo>
                <a:cubicBezTo>
                  <a:pt x="2845080" y="1089156"/>
                  <a:pt x="2490822" y="2277682"/>
                  <a:pt x="2490822" y="3548948"/>
                </a:cubicBezTo>
                <a:cubicBezTo>
                  <a:pt x="2490822" y="4704646"/>
                  <a:pt x="2783598" y="5791962"/>
                  <a:pt x="3299022" y="6740774"/>
                </a:cubicBezTo>
                <a:lnTo>
                  <a:pt x="3366428" y="6858000"/>
                </a:lnTo>
                <a:lnTo>
                  <a:pt x="479427" y="6858000"/>
                </a:lnTo>
                <a:lnTo>
                  <a:pt x="0" y="6858000"/>
                </a:lnTo>
                <a:close/>
              </a:path>
            </a:pathLst>
          </a:custGeom>
          <a:noFill/>
        </p:spPr>
        <p:txBody>
          <a:bodyPr wrap="square">
            <a:noAutofit/>
          </a:bodyPr>
          <a:lstStyle/>
          <a:p>
            <a:endParaRPr lang="en-US" dirty="0"/>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1A26AD8A-3DB9-4375-B8A3-AA13A7118CC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3" name="Content Placeholder 2">
            <a:extLst>
              <a:ext uri="{FF2B5EF4-FFF2-40B4-BE49-F238E27FC236}">
                <a16:creationId xmlns:a16="http://schemas.microsoft.com/office/drawing/2014/main" id="{FB6E7D1F-EE9A-800A-26E9-259F0E2A8B96}"/>
              </a:ext>
            </a:extLst>
          </p:cNvPr>
          <p:cNvSpPr>
            <a:spLocks noGrp="1"/>
          </p:cNvSpPr>
          <p:nvPr>
            <p:ph idx="1"/>
          </p:nvPr>
        </p:nvSpPr>
        <p:spPr>
          <a:xfrm>
            <a:off x="4298158" y="1409700"/>
            <a:ext cx="7414417" cy="5116455"/>
          </a:xfrm>
        </p:spPr>
        <p:txBody>
          <a:bodyPr/>
          <a:lstStyle>
            <a:lvl1pPr rtl="0">
              <a:spcBef>
                <a:spcPts val="1200"/>
              </a:spcBef>
              <a:spcAft>
                <a:spcPts val="0"/>
              </a:spcAft>
              <a:defRPr sz="2000">
                <a:solidFill>
                  <a:schemeClr val="tx2"/>
                </a:solidFill>
              </a:defRPr>
            </a:lvl1pPr>
            <a:lvl2pPr rtl="0">
              <a:spcBef>
                <a:spcPts val="1200"/>
              </a:spcBef>
              <a:spcAft>
                <a:spcPts val="0"/>
              </a:spcAft>
              <a:defRPr sz="1800"/>
            </a:lvl2pPr>
            <a:lvl3pPr rtl="0">
              <a:spcBef>
                <a:spcPts val="1200"/>
              </a:spcBef>
              <a:spcAft>
                <a:spcPts val="0"/>
              </a:spcAft>
              <a:defRPr sz="1800"/>
            </a:lvl3pPr>
            <a:lvl4pPr rtl="0">
              <a:spcBef>
                <a:spcPts val="800"/>
              </a:spcBef>
              <a:spcAft>
                <a:spcPts val="0"/>
              </a:spcAft>
              <a:defRPr sz="1800"/>
            </a:lvl4pPr>
            <a:lvl5pPr rtl="0">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F659B616-FEC5-2BAC-C8A4-6C7F09B27FD4}"/>
              </a:ext>
            </a:extLst>
          </p:cNvPr>
          <p:cNvSpPr>
            <a:spLocks noGrp="1"/>
          </p:cNvSpPr>
          <p:nvPr>
            <p:ph type="title"/>
          </p:nvPr>
        </p:nvSpPr>
        <p:spPr>
          <a:xfrm>
            <a:off x="4286253" y="428625"/>
            <a:ext cx="5700710" cy="732367"/>
          </a:xfrm>
        </p:spPr>
        <p:txBody>
          <a:bodyPr/>
          <a:lstStyle>
            <a:lvl1pPr rtl="0">
              <a:defRPr/>
            </a:lvl1pPr>
          </a:lstStyle>
          <a:p>
            <a:r>
              <a:rPr lang="en-US" dirty="0"/>
              <a:t>Click to edit Master title style</a:t>
            </a:r>
            <a:endParaRPr lang="en-GB" dirty="0"/>
          </a:p>
        </p:txBody>
      </p:sp>
    </p:spTree>
    <p:extLst>
      <p:ext uri="{BB962C8B-B14F-4D97-AF65-F5344CB8AC3E}">
        <p14:creationId xmlns:p14="http://schemas.microsoft.com/office/powerpoint/2010/main" val="2890398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Speak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E8BF56-DC82-06F6-908B-4C708BCF5EA5}"/>
              </a:ext>
            </a:extLst>
          </p:cNvPr>
          <p:cNvSpPr/>
          <p:nvPr userDrawn="1"/>
        </p:nvSpPr>
        <p:spPr>
          <a:xfrm>
            <a:off x="0" y="2311684"/>
            <a:ext cx="12191999" cy="4546315"/>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noFill/>
              </a:ln>
              <a:effectLst/>
            </a:endParaRPr>
          </a:p>
        </p:txBody>
      </p:sp>
      <p:sp>
        <p:nvSpPr>
          <p:cNvPr id="9" name="Freeform: Shape 8">
            <a:extLst>
              <a:ext uri="{FF2B5EF4-FFF2-40B4-BE49-F238E27FC236}">
                <a16:creationId xmlns:a16="http://schemas.microsoft.com/office/drawing/2014/main" id="{5A98518A-F89D-00FF-2DD6-8D40BF18481C}"/>
              </a:ext>
            </a:extLst>
          </p:cNvPr>
          <p:cNvSpPr/>
          <p:nvPr userDrawn="1"/>
        </p:nvSpPr>
        <p:spPr>
          <a:xfrm flipH="1">
            <a:off x="4652634" y="0"/>
            <a:ext cx="1052642" cy="6858000"/>
          </a:xfrm>
          <a:custGeom>
            <a:avLst/>
            <a:gdLst>
              <a:gd name="connsiteX0" fmla="*/ 1011175 w 1962919"/>
              <a:gd name="connsiteY0" fmla="*/ 0 h 10287000"/>
              <a:gd name="connsiteX1" fmla="*/ 1962919 w 1962919"/>
              <a:gd name="connsiteY1" fmla="*/ 0 h 10287000"/>
              <a:gd name="connsiteX2" fmla="*/ 1962919 w 1962919"/>
              <a:gd name="connsiteY2" fmla="*/ 10287000 h 10287000"/>
              <a:gd name="connsiteX3" fmla="*/ 1081230 w 1962919"/>
              <a:gd name="connsiteY3" fmla="*/ 10287000 h 10287000"/>
              <a:gd name="connsiteX4" fmla="*/ 1001769 w 1962919"/>
              <a:gd name="connsiteY4" fmla="*/ 10107047 h 10287000"/>
              <a:gd name="connsiteX5" fmla="*/ 17938 w 1962919"/>
              <a:gd name="connsiteY5" fmla="*/ 5727856 h 10287000"/>
              <a:gd name="connsiteX6" fmla="*/ 1005907 w 1962919"/>
              <a:gd name="connsiteY6" fmla="*/ 11557 h 10287000"/>
              <a:gd name="connsiteX0" fmla="*/ 1962919 w 2054359"/>
              <a:gd name="connsiteY0" fmla="*/ 0 h 10287000"/>
              <a:gd name="connsiteX1" fmla="*/ 1962919 w 2054359"/>
              <a:gd name="connsiteY1" fmla="*/ 10287000 h 10287000"/>
              <a:gd name="connsiteX2" fmla="*/ 1081230 w 2054359"/>
              <a:gd name="connsiteY2" fmla="*/ 10287000 h 10287000"/>
              <a:gd name="connsiteX3" fmla="*/ 1001769 w 2054359"/>
              <a:gd name="connsiteY3" fmla="*/ 10107047 h 10287000"/>
              <a:gd name="connsiteX4" fmla="*/ 17938 w 2054359"/>
              <a:gd name="connsiteY4" fmla="*/ 5727856 h 10287000"/>
              <a:gd name="connsiteX5" fmla="*/ 1005907 w 2054359"/>
              <a:gd name="connsiteY5" fmla="*/ 11557 h 10287000"/>
              <a:gd name="connsiteX6" fmla="*/ 1011175 w 2054359"/>
              <a:gd name="connsiteY6" fmla="*/ 0 h 10287000"/>
              <a:gd name="connsiteX7" fmla="*/ 2054359 w 2054359"/>
              <a:gd name="connsiteY7" fmla="*/ 91440 h 10287000"/>
              <a:gd name="connsiteX0" fmla="*/ 1962919 w 1962919"/>
              <a:gd name="connsiteY0" fmla="*/ 0 h 10287000"/>
              <a:gd name="connsiteX1" fmla="*/ 1962919 w 1962919"/>
              <a:gd name="connsiteY1" fmla="*/ 10287000 h 10287000"/>
              <a:gd name="connsiteX2" fmla="*/ 1081230 w 1962919"/>
              <a:gd name="connsiteY2" fmla="*/ 10287000 h 10287000"/>
              <a:gd name="connsiteX3" fmla="*/ 1001769 w 1962919"/>
              <a:gd name="connsiteY3" fmla="*/ 10107047 h 10287000"/>
              <a:gd name="connsiteX4" fmla="*/ 17938 w 1962919"/>
              <a:gd name="connsiteY4" fmla="*/ 5727856 h 10287000"/>
              <a:gd name="connsiteX5" fmla="*/ 1005907 w 1962919"/>
              <a:gd name="connsiteY5" fmla="*/ 11557 h 10287000"/>
              <a:gd name="connsiteX6" fmla="*/ 1011175 w 1962919"/>
              <a:gd name="connsiteY6" fmla="*/ 0 h 10287000"/>
              <a:gd name="connsiteX0" fmla="*/ 1962919 w 1962919"/>
              <a:gd name="connsiteY0" fmla="*/ 10287000 h 10287000"/>
              <a:gd name="connsiteX1" fmla="*/ 1081230 w 1962919"/>
              <a:gd name="connsiteY1" fmla="*/ 10287000 h 10287000"/>
              <a:gd name="connsiteX2" fmla="*/ 1001769 w 1962919"/>
              <a:gd name="connsiteY2" fmla="*/ 10107047 h 10287000"/>
              <a:gd name="connsiteX3" fmla="*/ 17938 w 1962919"/>
              <a:gd name="connsiteY3" fmla="*/ 5727856 h 10287000"/>
              <a:gd name="connsiteX4" fmla="*/ 1005907 w 1962919"/>
              <a:gd name="connsiteY4" fmla="*/ 11557 h 10287000"/>
              <a:gd name="connsiteX5" fmla="*/ 1011175 w 1962919"/>
              <a:gd name="connsiteY5" fmla="*/ 0 h 10287000"/>
              <a:gd name="connsiteX0" fmla="*/ 1081230 w 1081230"/>
              <a:gd name="connsiteY0" fmla="*/ 10287000 h 10287000"/>
              <a:gd name="connsiteX1" fmla="*/ 1001769 w 1081230"/>
              <a:gd name="connsiteY1" fmla="*/ 10107047 h 10287000"/>
              <a:gd name="connsiteX2" fmla="*/ 17938 w 1081230"/>
              <a:gd name="connsiteY2" fmla="*/ 5727856 h 10287000"/>
              <a:gd name="connsiteX3" fmla="*/ 1005907 w 1081230"/>
              <a:gd name="connsiteY3" fmla="*/ 11557 h 10287000"/>
              <a:gd name="connsiteX4" fmla="*/ 1011175 w 108123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230" h="10287000">
                <a:moveTo>
                  <a:pt x="1081230" y="10287000"/>
                </a:moveTo>
                <a:lnTo>
                  <a:pt x="1001769" y="10107047"/>
                </a:lnTo>
                <a:cubicBezTo>
                  <a:pt x="445050" y="8777013"/>
                  <a:pt x="98485" y="7297174"/>
                  <a:pt x="17938" y="5727856"/>
                </a:cubicBezTo>
                <a:cubicBezTo>
                  <a:pt x="-87887" y="3666315"/>
                  <a:pt x="278752" y="1711198"/>
                  <a:pt x="1005907" y="11557"/>
                </a:cubicBezTo>
                <a:lnTo>
                  <a:pt x="1011175" y="0"/>
                </a:lnTo>
              </a:path>
            </a:pathLst>
          </a:custGeom>
          <a:noFill/>
          <a:ln w="28575" cap="flat">
            <a:solidFill>
              <a:srgbClr val="00B6EE"/>
            </a:solidFill>
            <a:prstDash val="solid"/>
            <a:miter/>
          </a:ln>
        </p:spPr>
        <p:txBody>
          <a:bodyPr rtlCol="0" anchor="ctr"/>
          <a:lstStyle/>
          <a:p>
            <a:endParaRPr lang="en-GB" sz="1200" dirty="0"/>
          </a:p>
        </p:txBody>
      </p:sp>
      <p:sp>
        <p:nvSpPr>
          <p:cNvPr id="3" name="Text Placeholder 2">
            <a:extLst>
              <a:ext uri="{FF2B5EF4-FFF2-40B4-BE49-F238E27FC236}">
                <a16:creationId xmlns:a16="http://schemas.microsoft.com/office/drawing/2014/main" id="{013D3782-749E-3D18-CEA1-C2F6A02EEEC1}"/>
              </a:ext>
            </a:extLst>
          </p:cNvPr>
          <p:cNvSpPr>
            <a:spLocks noGrp="1"/>
          </p:cNvSpPr>
          <p:nvPr>
            <p:ph type="body" idx="1"/>
          </p:nvPr>
        </p:nvSpPr>
        <p:spPr>
          <a:xfrm>
            <a:off x="2379664" y="2430462"/>
            <a:ext cx="2665156" cy="485772"/>
          </a:xfrm>
        </p:spPr>
        <p:txBody>
          <a:bodyPr anchor="t" anchorCtr="0"/>
          <a:lstStyle>
            <a:lvl1pPr marL="0" indent="0" rtl="0">
              <a:spcBef>
                <a:spcPts val="0"/>
              </a:spcBef>
              <a:spcAft>
                <a:spcPts val="0"/>
              </a:spcAft>
              <a:buNone/>
              <a:defRPr sz="1600" b="1">
                <a:solidFill>
                  <a:schemeClr val="tx2"/>
                </a:solidFill>
              </a:defRPr>
            </a:lvl1pPr>
            <a:lvl2pPr marL="0" indent="0">
              <a:spcBef>
                <a:spcPts val="0"/>
              </a:spcBef>
              <a:spcAft>
                <a:spcPts val="0"/>
              </a:spcAft>
              <a:buNone/>
              <a:defRPr sz="1400" b="0"/>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a:p>
            <a:pPr lvl="1"/>
            <a:r>
              <a:rPr lang="en-US" dirty="0"/>
              <a:t>L2</a:t>
            </a:r>
          </a:p>
        </p:txBody>
      </p:sp>
      <p:sp>
        <p:nvSpPr>
          <p:cNvPr id="5" name="Text Placeholder 4">
            <a:extLst>
              <a:ext uri="{FF2B5EF4-FFF2-40B4-BE49-F238E27FC236}">
                <a16:creationId xmlns:a16="http://schemas.microsoft.com/office/drawing/2014/main" id="{C5183C6E-3407-0FA3-A16D-23C4DCF3AC63}"/>
              </a:ext>
            </a:extLst>
          </p:cNvPr>
          <p:cNvSpPr>
            <a:spLocks noGrp="1"/>
          </p:cNvSpPr>
          <p:nvPr>
            <p:ph type="body" sz="quarter" idx="3"/>
          </p:nvPr>
        </p:nvSpPr>
        <p:spPr>
          <a:xfrm>
            <a:off x="8096508" y="2430462"/>
            <a:ext cx="2665156" cy="485772"/>
          </a:xfrm>
        </p:spPr>
        <p:txBody>
          <a:bodyPr anchor="t" anchorCtr="0"/>
          <a:lstStyle>
            <a:lvl1pPr marL="0" indent="0">
              <a:spcBef>
                <a:spcPts val="0"/>
              </a:spcBef>
              <a:spcAft>
                <a:spcPts val="0"/>
              </a:spcAft>
              <a:buNone/>
              <a:defRPr sz="1600" b="1">
                <a:solidFill>
                  <a:schemeClr val="tx2"/>
                </a:solidFill>
              </a:defRPr>
            </a:lvl1pPr>
            <a:lvl2pPr marL="0" indent="0">
              <a:spcBef>
                <a:spcPts val="0"/>
              </a:spcBef>
              <a:spcAft>
                <a:spcPts val="0"/>
              </a:spcAft>
              <a:buNone/>
              <a:defRPr sz="1400" b="0"/>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a:p>
            <a:pPr lvl="1"/>
            <a:r>
              <a:rPr lang="en-US" dirty="0"/>
              <a:t>L2</a:t>
            </a:r>
          </a:p>
        </p:txBody>
      </p:sp>
      <p:sp>
        <p:nvSpPr>
          <p:cNvPr id="2" name="Date Placeholder 1">
            <a:extLst>
              <a:ext uri="{FF2B5EF4-FFF2-40B4-BE49-F238E27FC236}">
                <a16:creationId xmlns:a16="http://schemas.microsoft.com/office/drawing/2014/main" id="{446FE7B1-AF3F-DB00-D0A2-87EF065C34A1}"/>
              </a:ext>
            </a:extLst>
          </p:cNvPr>
          <p:cNvSpPr>
            <a:spLocks noGrp="1"/>
          </p:cNvSpPr>
          <p:nvPr>
            <p:ph type="dt" sz="half" idx="14"/>
          </p:nvPr>
        </p:nvSpPr>
        <p:spPr/>
        <p:txBody>
          <a:bodyPr/>
          <a:lstStyle/>
          <a:p>
            <a:fld id="{B4415420-F4BD-4BFF-B5F3-10E8B687554B}" type="datetime1">
              <a:rPr lang="en-GB" smtClean="0"/>
              <a:t>08/04/2025</a:t>
            </a:fld>
            <a:endParaRPr lang="en-US" dirty="0"/>
          </a:p>
        </p:txBody>
      </p:sp>
      <p:sp>
        <p:nvSpPr>
          <p:cNvPr id="4" name="Footer Placeholder 3">
            <a:extLst>
              <a:ext uri="{FF2B5EF4-FFF2-40B4-BE49-F238E27FC236}">
                <a16:creationId xmlns:a16="http://schemas.microsoft.com/office/drawing/2014/main" id="{47092B08-D4B1-7501-C7FD-C6BC6E1BEF40}"/>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9827B656-093C-B35E-7946-2CE7EA205182}"/>
              </a:ext>
            </a:extLst>
          </p:cNvPr>
          <p:cNvSpPr>
            <a:spLocks noGrp="1"/>
          </p:cNvSpPr>
          <p:nvPr>
            <p:ph type="sldNum" sz="quarter" idx="16"/>
          </p:nvPr>
        </p:nvSpPr>
        <p:spPr/>
        <p:txBody>
          <a:bodyPr/>
          <a:lstStyle/>
          <a:p>
            <a:fld id="{17E772BF-F0DE-41F7-A8DB-E3E25A1AC842}" type="slidenum">
              <a:rPr lang="en-US" smtClean="0"/>
              <a:pPr/>
              <a:t>‹#›</a:t>
            </a:fld>
            <a:endParaRPr lang="en-US" dirty="0"/>
          </a:p>
        </p:txBody>
      </p:sp>
      <p:sp>
        <p:nvSpPr>
          <p:cNvPr id="13" name="Content Placeholder 2">
            <a:extLst>
              <a:ext uri="{FF2B5EF4-FFF2-40B4-BE49-F238E27FC236}">
                <a16:creationId xmlns:a16="http://schemas.microsoft.com/office/drawing/2014/main" id="{962C9A2B-12EE-F95E-AA34-780775AE9613}"/>
              </a:ext>
            </a:extLst>
          </p:cNvPr>
          <p:cNvSpPr>
            <a:spLocks noGrp="1"/>
          </p:cNvSpPr>
          <p:nvPr>
            <p:ph sz="half" idx="17"/>
          </p:nvPr>
        </p:nvSpPr>
        <p:spPr>
          <a:xfrm>
            <a:off x="479426" y="3082824"/>
            <a:ext cx="4577291" cy="3346551"/>
          </a:xfrm>
        </p:spPr>
        <p:txBody>
          <a:bodyPr/>
          <a:lstStyle>
            <a:lvl1pPr>
              <a:defRPr sz="1400"/>
            </a:lvl1pPr>
            <a:lvl2pPr>
              <a:defRPr sz="14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FFAA3833-ADB1-FD13-183D-A9271BBCA070}"/>
              </a:ext>
            </a:extLst>
          </p:cNvPr>
          <p:cNvSpPr>
            <a:spLocks noGrp="1"/>
          </p:cNvSpPr>
          <p:nvPr>
            <p:ph sz="half" idx="2"/>
          </p:nvPr>
        </p:nvSpPr>
        <p:spPr>
          <a:xfrm>
            <a:off x="6196270" y="3082824"/>
            <a:ext cx="4577291" cy="3346551"/>
          </a:xfrm>
        </p:spPr>
        <p:txBody>
          <a:bodyPr/>
          <a:lstStyle>
            <a:lvl1pPr>
              <a:defRPr sz="1400"/>
            </a:lvl1pPr>
            <a:lvl2pPr>
              <a:defRPr sz="14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054A7C0-F841-480C-F5FA-2D17256CEECD}"/>
              </a:ext>
            </a:extLst>
          </p:cNvPr>
          <p:cNvSpPr>
            <a:spLocks noGrp="1"/>
          </p:cNvSpPr>
          <p:nvPr>
            <p:ph type="title"/>
          </p:nvPr>
        </p:nvSpPr>
        <p:spPr/>
        <p:txBody>
          <a:bodyPr/>
          <a:lstStyle/>
          <a:p>
            <a:r>
              <a:rPr lang="en-US"/>
              <a:t>Click to edit Master title style</a:t>
            </a:r>
          </a:p>
        </p:txBody>
      </p:sp>
      <p:sp>
        <p:nvSpPr>
          <p:cNvPr id="10" name="Picture Placeholder 9">
            <a:extLst>
              <a:ext uri="{FF2B5EF4-FFF2-40B4-BE49-F238E27FC236}">
                <a16:creationId xmlns:a16="http://schemas.microsoft.com/office/drawing/2014/main" id="{ED0AC3BD-1211-CBB0-B95E-B53B212E1D37}"/>
              </a:ext>
            </a:extLst>
          </p:cNvPr>
          <p:cNvSpPr>
            <a:spLocks noGrp="1"/>
          </p:cNvSpPr>
          <p:nvPr>
            <p:ph type="pic" sz="quarter" idx="18"/>
          </p:nvPr>
        </p:nvSpPr>
        <p:spPr>
          <a:xfrm>
            <a:off x="479426" y="1194569"/>
            <a:ext cx="1722966" cy="1722966"/>
          </a:xfrm>
          <a:prstGeom prst="ellipse">
            <a:avLst/>
          </a:prstGeom>
          <a:noFill/>
        </p:spPr>
        <p:txBody>
          <a:bodyPr anchor="ctr" anchorCtr="0"/>
          <a:lstStyle>
            <a:lvl1pPr rtl="0">
              <a:defRPr b="0"/>
            </a:lvl1pPr>
          </a:lstStyle>
          <a:p>
            <a:endParaRPr lang="en-GB" dirty="0"/>
          </a:p>
        </p:txBody>
      </p:sp>
      <p:sp>
        <p:nvSpPr>
          <p:cNvPr id="11" name="Picture Placeholder 9">
            <a:extLst>
              <a:ext uri="{FF2B5EF4-FFF2-40B4-BE49-F238E27FC236}">
                <a16:creationId xmlns:a16="http://schemas.microsoft.com/office/drawing/2014/main" id="{6946529F-EE50-58FA-48E4-4ECE688F6B08}"/>
              </a:ext>
            </a:extLst>
          </p:cNvPr>
          <p:cNvSpPr>
            <a:spLocks noGrp="1"/>
          </p:cNvSpPr>
          <p:nvPr>
            <p:ph type="pic" sz="quarter" idx="19"/>
          </p:nvPr>
        </p:nvSpPr>
        <p:spPr>
          <a:xfrm>
            <a:off x="6185959" y="1194569"/>
            <a:ext cx="1722966" cy="1722966"/>
          </a:xfrm>
          <a:prstGeom prst="ellipse">
            <a:avLst/>
          </a:prstGeom>
          <a:noFill/>
        </p:spPr>
        <p:txBody>
          <a:bodyPr anchor="ctr" anchorCtr="0"/>
          <a:lstStyle>
            <a:lvl1pPr rtl="0">
              <a:defRPr b="0"/>
            </a:lvl1pPr>
          </a:lstStyle>
          <a:p>
            <a:endParaRPr lang="en-GB" dirty="0"/>
          </a:p>
        </p:txBody>
      </p:sp>
    </p:spTree>
    <p:extLst>
      <p:ext uri="{BB962C8B-B14F-4D97-AF65-F5344CB8AC3E}">
        <p14:creationId xmlns:p14="http://schemas.microsoft.com/office/powerpoint/2010/main" val="1640599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ic righ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275DC9C-B2F8-323C-A23A-0390A59B7530}"/>
              </a:ext>
            </a:extLst>
          </p:cNvPr>
          <p:cNvSpPr>
            <a:spLocks noGrp="1"/>
          </p:cNvSpPr>
          <p:nvPr>
            <p:ph type="pic" sz="quarter" idx="13"/>
          </p:nvPr>
        </p:nvSpPr>
        <p:spPr>
          <a:xfrm>
            <a:off x="2" y="0"/>
            <a:ext cx="4514847" cy="6858000"/>
          </a:xfrm>
          <a:custGeom>
            <a:avLst/>
            <a:gdLst>
              <a:gd name="connsiteX0" fmla="*/ 0 w 4514847"/>
              <a:gd name="connsiteY0" fmla="*/ 0 h 6858000"/>
              <a:gd name="connsiteX1" fmla="*/ 4514847 w 4514847"/>
              <a:gd name="connsiteY1" fmla="*/ 0 h 6858000"/>
              <a:gd name="connsiteX2" fmla="*/ 4465672 w 4514847"/>
              <a:gd name="connsiteY2" fmla="*/ 76705 h 6858000"/>
              <a:gd name="connsiteX3" fmla="*/ 3496235 w 4514847"/>
              <a:gd name="connsiteY3" fmla="*/ 3548948 h 6858000"/>
              <a:gd name="connsiteX4" fmla="*/ 4304435 w 4514847"/>
              <a:gd name="connsiteY4" fmla="*/ 6740773 h 6858000"/>
              <a:gd name="connsiteX5" fmla="*/ 4371840 w 4514847"/>
              <a:gd name="connsiteY5" fmla="*/ 6858000 h 6858000"/>
              <a:gd name="connsiteX6" fmla="*/ 0 w 45148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4847" h="6858000">
                <a:moveTo>
                  <a:pt x="0" y="0"/>
                </a:moveTo>
                <a:lnTo>
                  <a:pt x="4514847" y="0"/>
                </a:lnTo>
                <a:lnTo>
                  <a:pt x="4465672" y="76705"/>
                </a:lnTo>
                <a:cubicBezTo>
                  <a:pt x="3850492" y="1089156"/>
                  <a:pt x="3496235" y="2277682"/>
                  <a:pt x="3496235" y="3548948"/>
                </a:cubicBezTo>
                <a:cubicBezTo>
                  <a:pt x="3496235" y="4704645"/>
                  <a:pt x="3789010" y="5791961"/>
                  <a:pt x="4304435" y="6740773"/>
                </a:cubicBezTo>
                <a:lnTo>
                  <a:pt x="4371840" y="6858000"/>
                </a:lnTo>
                <a:lnTo>
                  <a:pt x="0" y="6858000"/>
                </a:lnTo>
                <a:close/>
              </a:path>
            </a:pathLst>
          </a:custGeom>
          <a:noFill/>
        </p:spPr>
        <p:txBody>
          <a:bodyPr wrap="square">
            <a:noAutofit/>
          </a:bodyPr>
          <a:lstStyle/>
          <a:p>
            <a:endParaRPr lang="en-US" dirty="0"/>
          </a:p>
        </p:txBody>
      </p:sp>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4619626" y="1438275"/>
            <a:ext cx="7092950" cy="4581525"/>
          </a:xfrm>
        </p:spPr>
        <p:txBody>
          <a:bodyPr/>
          <a:lstStyle>
            <a:lvl3pPr>
              <a:spcAft>
                <a:spcPts val="12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E408B65C-5C34-4B94-B6FE-79A3C19241C7}"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 name="Title 1">
            <a:extLst>
              <a:ext uri="{FF2B5EF4-FFF2-40B4-BE49-F238E27FC236}">
                <a16:creationId xmlns:a16="http://schemas.microsoft.com/office/drawing/2014/main" id="{822388A4-4117-B3CB-A75C-25ED9B50B222}"/>
              </a:ext>
            </a:extLst>
          </p:cNvPr>
          <p:cNvSpPr>
            <a:spLocks noGrp="1"/>
          </p:cNvSpPr>
          <p:nvPr>
            <p:ph type="title"/>
          </p:nvPr>
        </p:nvSpPr>
        <p:spPr>
          <a:xfrm>
            <a:off x="4619625" y="428625"/>
            <a:ext cx="5379774" cy="482599"/>
          </a:xfrm>
        </p:spPr>
        <p:txBody>
          <a:bodyPr/>
          <a:lstStyle/>
          <a:p>
            <a:r>
              <a:rPr lang="en-US" dirty="0"/>
              <a:t>Click to edit Master title style</a:t>
            </a:r>
            <a:endParaRPr lang="en-GB" dirty="0"/>
          </a:p>
        </p:txBody>
      </p:sp>
      <p:sp>
        <p:nvSpPr>
          <p:cNvPr id="5" name="Eyebrow">
            <a:extLst>
              <a:ext uri="{FF2B5EF4-FFF2-40B4-BE49-F238E27FC236}">
                <a16:creationId xmlns:a16="http://schemas.microsoft.com/office/drawing/2014/main" id="{11C11B71-4FD9-E6AE-73BB-AA11A7D89AEF}"/>
              </a:ext>
            </a:extLst>
          </p:cNvPr>
          <p:cNvSpPr>
            <a:spLocks noGrp="1"/>
          </p:cNvSpPr>
          <p:nvPr>
            <p:ph type="body" sz="quarter" idx="14"/>
          </p:nvPr>
        </p:nvSpPr>
        <p:spPr>
          <a:xfrm>
            <a:off x="4619626" y="841376"/>
            <a:ext cx="5367337"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Tree>
    <p:extLst>
      <p:ext uri="{BB962C8B-B14F-4D97-AF65-F5344CB8AC3E}">
        <p14:creationId xmlns:p14="http://schemas.microsoft.com/office/powerpoint/2010/main" val="250889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Ref idx="1001">
        <a:schemeClr val="bg1"/>
      </p:bgRef>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BDC7C432-C2DE-77CB-D08F-A9654DB6BD5E}"/>
              </a:ext>
            </a:extLst>
          </p:cNvPr>
          <p:cNvSpPr>
            <a:spLocks noGrp="1"/>
          </p:cNvSpPr>
          <p:nvPr>
            <p:ph type="pic" sz="quarter" idx="11"/>
          </p:nvPr>
        </p:nvSpPr>
        <p:spPr>
          <a:xfrm>
            <a:off x="0" y="1"/>
            <a:ext cx="12192000" cy="5322277"/>
          </a:xfrm>
          <a:noFill/>
        </p:spPr>
        <p:txBody>
          <a:bodyPr/>
          <a:lstStyle/>
          <a:p>
            <a:endParaRPr lang="en-US" dirty="0"/>
          </a:p>
        </p:txBody>
      </p:sp>
      <p:sp>
        <p:nvSpPr>
          <p:cNvPr id="25" name="Freeform: Shape 24" hidden="1">
            <a:extLst>
              <a:ext uri="{FF2B5EF4-FFF2-40B4-BE49-F238E27FC236}">
                <a16:creationId xmlns:a16="http://schemas.microsoft.com/office/drawing/2014/main" id="{4267F79E-FC47-695E-986C-687223A47D7F}"/>
              </a:ext>
            </a:extLst>
          </p:cNvPr>
          <p:cNvSpPr/>
          <p:nvPr/>
        </p:nvSpPr>
        <p:spPr>
          <a:xfrm>
            <a:off x="0" y="1600"/>
            <a:ext cx="6661936" cy="6865222"/>
          </a:xfrm>
          <a:custGeom>
            <a:avLst/>
            <a:gdLst>
              <a:gd name="connsiteX0" fmla="*/ 0 w 6661936"/>
              <a:gd name="connsiteY0" fmla="*/ 6865222 h 6865222"/>
              <a:gd name="connsiteX1" fmla="*/ 3211844 w 6661936"/>
              <a:gd name="connsiteY1" fmla="*/ 6865222 h 6865222"/>
              <a:gd name="connsiteX2" fmla="*/ 6661936 w 6661936"/>
              <a:gd name="connsiteY2" fmla="*/ 1936120 h 6865222"/>
              <a:gd name="connsiteX3" fmla="*/ 6292867 w 6661936"/>
              <a:gd name="connsiteY3" fmla="*/ 0 h 6865222"/>
              <a:gd name="connsiteX4" fmla="*/ 0 w 6661936"/>
              <a:gd name="connsiteY4" fmla="*/ 0 h 6865222"/>
              <a:gd name="connsiteX5" fmla="*/ 0 w 6661936"/>
              <a:gd name="connsiteY5" fmla="*/ 6865222 h 686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936" h="6865222">
                <a:moveTo>
                  <a:pt x="0" y="6865222"/>
                </a:moveTo>
                <a:lnTo>
                  <a:pt x="3211844" y="6865222"/>
                </a:lnTo>
                <a:cubicBezTo>
                  <a:pt x="5224562" y="6132487"/>
                  <a:pt x="6661936" y="4202215"/>
                  <a:pt x="6661936" y="1936120"/>
                </a:cubicBezTo>
                <a:cubicBezTo>
                  <a:pt x="6661936" y="1252267"/>
                  <a:pt x="6530989" y="598991"/>
                  <a:pt x="6292867" y="0"/>
                </a:cubicBezTo>
                <a:lnTo>
                  <a:pt x="0" y="0"/>
                </a:lnTo>
                <a:lnTo>
                  <a:pt x="0" y="6865222"/>
                </a:lnTo>
                <a:close/>
              </a:path>
            </a:pathLst>
          </a:custGeom>
          <a:solidFill>
            <a:schemeClr val="accent1"/>
          </a:solidFill>
          <a:ln w="0" cap="flat">
            <a:noFill/>
            <a:prstDash val="solid"/>
            <a:miter/>
          </a:ln>
        </p:spPr>
        <p:txBody>
          <a:bodyPr rtlCol="0" anchor="ctr"/>
          <a:lstStyle/>
          <a:p>
            <a:endParaRPr lang="en-US" sz="2700" dirty="0"/>
          </a:p>
        </p:txBody>
      </p:sp>
      <p:sp>
        <p:nvSpPr>
          <p:cNvPr id="2" name="Title 1">
            <a:extLst>
              <a:ext uri="{FF2B5EF4-FFF2-40B4-BE49-F238E27FC236}">
                <a16:creationId xmlns:a16="http://schemas.microsoft.com/office/drawing/2014/main" id="{A1E45543-C494-6DE2-F986-7BCF3FBC34DA}"/>
              </a:ext>
            </a:extLst>
          </p:cNvPr>
          <p:cNvSpPr>
            <a:spLocks noGrp="1"/>
          </p:cNvSpPr>
          <p:nvPr>
            <p:ph type="ctrTitle" hasCustomPrompt="1"/>
          </p:nvPr>
        </p:nvSpPr>
        <p:spPr>
          <a:xfrm>
            <a:off x="479426" y="2944811"/>
            <a:ext cx="11228510" cy="787400"/>
          </a:xfrm>
        </p:spPr>
        <p:txBody>
          <a:bodyPr anchor="b"/>
          <a:lstStyle>
            <a:lvl1pPr algn="ctr" rtl="0">
              <a:defRPr sz="4150" cap="none" spc="-90" baseline="0">
                <a:solidFill>
                  <a:schemeClr val="bg1"/>
                </a:solidFill>
              </a:defRPr>
            </a:lvl1pPr>
          </a:lstStyle>
          <a:p>
            <a:r>
              <a:rPr lang="en-US" dirty="0"/>
              <a:t>Title goes here</a:t>
            </a:r>
          </a:p>
        </p:txBody>
      </p:sp>
      <p:sp>
        <p:nvSpPr>
          <p:cNvPr id="7" name="Text Placeholder 6">
            <a:extLst>
              <a:ext uri="{FF2B5EF4-FFF2-40B4-BE49-F238E27FC236}">
                <a16:creationId xmlns:a16="http://schemas.microsoft.com/office/drawing/2014/main" id="{F72A0F6E-6E5D-23DD-98F0-70BCA524310F}"/>
              </a:ext>
            </a:extLst>
          </p:cNvPr>
          <p:cNvSpPr>
            <a:spLocks noGrp="1"/>
          </p:cNvSpPr>
          <p:nvPr>
            <p:ph type="body" sz="quarter" idx="10"/>
          </p:nvPr>
        </p:nvSpPr>
        <p:spPr>
          <a:xfrm rot="16200000">
            <a:off x="-1311141" y="5003672"/>
            <a:ext cx="2954338" cy="332052"/>
          </a:xfrm>
        </p:spPr>
        <p:txBody>
          <a:bodyPr anchor="b" anchorCtr="0"/>
          <a:lstStyle>
            <a:lvl1pPr marL="0" indent="0" rtl="0">
              <a:spcBef>
                <a:spcPts val="0"/>
              </a:spcBef>
              <a:spcAft>
                <a:spcPts val="0"/>
              </a:spcAft>
              <a:buFont typeface="Arial" panose="020B0604020202020204" pitchFamily="34" charset="0"/>
              <a:buNone/>
              <a:defRPr sz="1250" b="0">
                <a:solidFill>
                  <a:schemeClr val="bg1"/>
                </a:solidFill>
              </a:defRPr>
            </a:lvl1pPr>
            <a:lvl2pPr marL="0" indent="0">
              <a:spcBef>
                <a:spcPts val="0"/>
              </a:spcBef>
              <a:spcAft>
                <a:spcPts val="0"/>
              </a:spcAft>
              <a:buFont typeface="Arial" panose="020B0604020202020204" pitchFamily="34" charset="0"/>
              <a:buNone/>
              <a:defRPr sz="1250"/>
            </a:lvl2pPr>
            <a:lvl3pPr marL="0" indent="0">
              <a:spcBef>
                <a:spcPts val="0"/>
              </a:spcBef>
              <a:spcAft>
                <a:spcPts val="0"/>
              </a:spcAft>
              <a:buNone/>
              <a:defRPr sz="1250"/>
            </a:lvl3pPr>
            <a:lvl4pPr marL="0" indent="0">
              <a:spcBef>
                <a:spcPts val="0"/>
              </a:spcBef>
              <a:spcAft>
                <a:spcPts val="0"/>
              </a:spcAft>
              <a:buNone/>
              <a:defRPr sz="1250"/>
            </a:lvl4pPr>
            <a:lvl5pPr marL="0" indent="0">
              <a:spcBef>
                <a:spcPts val="0"/>
              </a:spcBef>
              <a:spcAft>
                <a:spcPts val="0"/>
              </a:spcAft>
              <a:buNone/>
              <a:defRPr sz="1250"/>
            </a:lvl5pPr>
          </a:lstStyle>
          <a:p>
            <a:pPr lvl="0"/>
            <a:r>
              <a:rPr lang="en-US" dirty="0"/>
              <a:t>Click to edit Master text styles</a:t>
            </a:r>
          </a:p>
        </p:txBody>
      </p:sp>
    </p:spTree>
    <p:extLst>
      <p:ext uri="{BB962C8B-B14F-4D97-AF65-F5344CB8AC3E}">
        <p14:creationId xmlns:p14="http://schemas.microsoft.com/office/powerpoint/2010/main" val="336619881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content pic righ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710B6D5-2A75-6CFA-26F1-86E4CC9F49D4}"/>
              </a:ext>
            </a:extLst>
          </p:cNvPr>
          <p:cNvSpPr>
            <a:spLocks noGrp="1"/>
          </p:cNvSpPr>
          <p:nvPr>
            <p:ph type="pic" sz="quarter" idx="14"/>
          </p:nvPr>
        </p:nvSpPr>
        <p:spPr>
          <a:xfrm>
            <a:off x="6660777" y="0"/>
            <a:ext cx="5531224" cy="6858000"/>
          </a:xfrm>
          <a:custGeom>
            <a:avLst/>
            <a:gdLst>
              <a:gd name="connsiteX0" fmla="*/ 1301440 w 5531224"/>
              <a:gd name="connsiteY0" fmla="*/ 0 h 6858000"/>
              <a:gd name="connsiteX1" fmla="*/ 5531224 w 5531224"/>
              <a:gd name="connsiteY1" fmla="*/ 0 h 6858000"/>
              <a:gd name="connsiteX2" fmla="*/ 5531224 w 5531224"/>
              <a:gd name="connsiteY2" fmla="*/ 6858000 h 6858000"/>
              <a:gd name="connsiteX3" fmla="*/ 832499 w 5531224"/>
              <a:gd name="connsiteY3" fmla="*/ 6858000 h 6858000"/>
              <a:gd name="connsiteX4" fmla="*/ 740029 w 5531224"/>
              <a:gd name="connsiteY4" fmla="*/ 6697180 h 6858000"/>
              <a:gd name="connsiteX5" fmla="*/ 0 w 5531224"/>
              <a:gd name="connsiteY5" fmla="*/ 3774582 h 6858000"/>
              <a:gd name="connsiteX6" fmla="*/ 1218096 w 5531224"/>
              <a:gd name="connsiteY6" fmla="*/ 1060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1224" h="6858000">
                <a:moveTo>
                  <a:pt x="1301440" y="0"/>
                </a:moveTo>
                <a:lnTo>
                  <a:pt x="5531224" y="0"/>
                </a:lnTo>
                <a:lnTo>
                  <a:pt x="5531224" y="6858000"/>
                </a:lnTo>
                <a:lnTo>
                  <a:pt x="832499" y="6858000"/>
                </a:lnTo>
                <a:lnTo>
                  <a:pt x="740029" y="6697180"/>
                </a:lnTo>
                <a:cubicBezTo>
                  <a:pt x="268079" y="5828400"/>
                  <a:pt x="0" y="4832798"/>
                  <a:pt x="0" y="3774582"/>
                </a:cubicBezTo>
                <a:cubicBezTo>
                  <a:pt x="0" y="2398902"/>
                  <a:pt x="453054" y="1129039"/>
                  <a:pt x="1218096" y="106057"/>
                </a:cubicBezTo>
                <a:close/>
              </a:path>
            </a:pathLst>
          </a:custGeom>
          <a:solidFill>
            <a:schemeClr val="bg1">
              <a:lumMod val="85000"/>
            </a:schemeClr>
          </a:solidFill>
        </p:spPr>
        <p:txBody>
          <a:bodyPr wrap="square">
            <a:noAutofit/>
          </a:bodyPr>
          <a:lstStyle/>
          <a:p>
            <a:endParaRPr lang="en-US" dirty="0"/>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367A8BD1-2B60-4C03-8807-B783A188B393}"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 name="Content Placeholder 2">
            <a:extLst>
              <a:ext uri="{FF2B5EF4-FFF2-40B4-BE49-F238E27FC236}">
                <a16:creationId xmlns:a16="http://schemas.microsoft.com/office/drawing/2014/main" id="{D0E1F53C-6097-8D5A-1A7B-164D65AA28B2}"/>
              </a:ext>
            </a:extLst>
          </p:cNvPr>
          <p:cNvSpPr>
            <a:spLocks noGrp="1"/>
          </p:cNvSpPr>
          <p:nvPr>
            <p:ph idx="1"/>
          </p:nvPr>
        </p:nvSpPr>
        <p:spPr>
          <a:xfrm>
            <a:off x="479426" y="1438274"/>
            <a:ext cx="5760000" cy="4581525"/>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6D6BD6C9-B459-6D9F-02C0-5A08E5C6E4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9665" y="266601"/>
            <a:ext cx="1404000" cy="536073"/>
          </a:xfrm>
          <a:prstGeom prst="rect">
            <a:avLst/>
          </a:prstGeom>
        </p:spPr>
      </p:pic>
      <p:sp>
        <p:nvSpPr>
          <p:cNvPr id="4" name="Title 3">
            <a:extLst>
              <a:ext uri="{FF2B5EF4-FFF2-40B4-BE49-F238E27FC236}">
                <a16:creationId xmlns:a16="http://schemas.microsoft.com/office/drawing/2014/main" id="{4669E88B-6EA7-CB3C-2B56-D7B61062B8CA}"/>
              </a:ext>
            </a:extLst>
          </p:cNvPr>
          <p:cNvSpPr>
            <a:spLocks noGrp="1"/>
          </p:cNvSpPr>
          <p:nvPr>
            <p:ph type="title"/>
          </p:nvPr>
        </p:nvSpPr>
        <p:spPr>
          <a:xfrm>
            <a:off x="479426" y="428625"/>
            <a:ext cx="6491023" cy="482597"/>
          </a:xfrm>
        </p:spPr>
        <p:txBody>
          <a:bodyPr/>
          <a:lstStyle/>
          <a:p>
            <a:r>
              <a:rPr lang="en-US" dirty="0"/>
              <a:t>Click to edit Master title style</a:t>
            </a:r>
            <a:endParaRPr lang="en-GB" dirty="0"/>
          </a:p>
        </p:txBody>
      </p:sp>
      <p:sp>
        <p:nvSpPr>
          <p:cNvPr id="5" name="Eyebrow">
            <a:extLst>
              <a:ext uri="{FF2B5EF4-FFF2-40B4-BE49-F238E27FC236}">
                <a16:creationId xmlns:a16="http://schemas.microsoft.com/office/drawing/2014/main" id="{C94F59EA-C408-DC9D-C987-95BFBB17D638}"/>
              </a:ext>
            </a:extLst>
          </p:cNvPr>
          <p:cNvSpPr>
            <a:spLocks noGrp="1"/>
          </p:cNvSpPr>
          <p:nvPr>
            <p:ph type="body" sz="quarter" idx="13"/>
          </p:nvPr>
        </p:nvSpPr>
        <p:spPr>
          <a:xfrm>
            <a:off x="479426" y="841376"/>
            <a:ext cx="5531225"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Tree>
    <p:extLst>
      <p:ext uri="{BB962C8B-B14F-4D97-AF65-F5344CB8AC3E}">
        <p14:creationId xmlns:p14="http://schemas.microsoft.com/office/powerpoint/2010/main" val="2033422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Bigger pic right">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1A26AD8A-3DB9-4375-B8A3-AA13A7118CC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22" name="Picture Placeholder 21">
            <a:extLst>
              <a:ext uri="{FF2B5EF4-FFF2-40B4-BE49-F238E27FC236}">
                <a16:creationId xmlns:a16="http://schemas.microsoft.com/office/drawing/2014/main" id="{F9D18216-A034-C440-2BFC-E2F0D6499710}"/>
              </a:ext>
            </a:extLst>
          </p:cNvPr>
          <p:cNvSpPr>
            <a:spLocks noGrp="1"/>
          </p:cNvSpPr>
          <p:nvPr>
            <p:ph type="pic" sz="quarter" idx="14"/>
          </p:nvPr>
        </p:nvSpPr>
        <p:spPr>
          <a:xfrm>
            <a:off x="6970449" y="-1"/>
            <a:ext cx="5221553" cy="6858001"/>
          </a:xfrm>
          <a:custGeom>
            <a:avLst/>
            <a:gdLst>
              <a:gd name="connsiteX0" fmla="*/ 96341 w 5221553"/>
              <a:gd name="connsiteY0" fmla="*/ 0 h 6858001"/>
              <a:gd name="connsiteX1" fmla="*/ 5221553 w 5221553"/>
              <a:gd name="connsiteY1" fmla="*/ 0 h 6858001"/>
              <a:gd name="connsiteX2" fmla="*/ 5221553 w 5221553"/>
              <a:gd name="connsiteY2" fmla="*/ 6858001 h 6858001"/>
              <a:gd name="connsiteX3" fmla="*/ 0 w 5221553"/>
              <a:gd name="connsiteY3" fmla="*/ 6858001 h 6858001"/>
              <a:gd name="connsiteX4" fmla="*/ 79690 w 5221553"/>
              <a:gd name="connsiteY4" fmla="*/ 6655890 h 6858001"/>
              <a:gd name="connsiteX5" fmla="*/ 671304 w 5221553"/>
              <a:gd name="connsiteY5" fmla="*/ 3303588 h 6858001"/>
              <a:gd name="connsiteX6" fmla="*/ 214998 w 5221553"/>
              <a:gd name="connsiteY6" fmla="*/ 34713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553" h="6858001">
                <a:moveTo>
                  <a:pt x="96341" y="0"/>
                </a:moveTo>
                <a:lnTo>
                  <a:pt x="5221553" y="0"/>
                </a:lnTo>
                <a:lnTo>
                  <a:pt x="5221553" y="6858001"/>
                </a:lnTo>
                <a:lnTo>
                  <a:pt x="0" y="6858001"/>
                </a:lnTo>
                <a:lnTo>
                  <a:pt x="79690" y="6655890"/>
                </a:lnTo>
                <a:cubicBezTo>
                  <a:pt x="462426" y="5610589"/>
                  <a:pt x="671304" y="4481482"/>
                  <a:pt x="671304" y="3303588"/>
                </a:cubicBezTo>
                <a:cubicBezTo>
                  <a:pt x="671304" y="2272932"/>
                  <a:pt x="511382" y="1279627"/>
                  <a:pt x="214998" y="347135"/>
                </a:cubicBezTo>
                <a:close/>
              </a:path>
            </a:pathLst>
          </a:custGeom>
          <a:solidFill>
            <a:schemeClr val="bg1">
              <a:lumMod val="85000"/>
            </a:schemeClr>
          </a:solidFill>
        </p:spPr>
        <p:txBody>
          <a:bodyPr wrap="square">
            <a:noAutofit/>
          </a:bodyPr>
          <a:lstStyle/>
          <a:p>
            <a:endParaRPr lang="en-US" dirty="0"/>
          </a:p>
        </p:txBody>
      </p:sp>
      <p:pic>
        <p:nvPicPr>
          <p:cNvPr id="3" name="Graphic 2">
            <a:extLst>
              <a:ext uri="{FF2B5EF4-FFF2-40B4-BE49-F238E27FC236}">
                <a16:creationId xmlns:a16="http://schemas.microsoft.com/office/drawing/2014/main" id="{DB3810A3-C7CF-F62B-4CBB-63E1B0C3DF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9665" y="266601"/>
            <a:ext cx="1404000" cy="536073"/>
          </a:xfrm>
          <a:prstGeom prst="rect">
            <a:avLst/>
          </a:prstGeom>
        </p:spPr>
      </p:pic>
      <p:sp>
        <p:nvSpPr>
          <p:cNvPr id="4" name="Title 3">
            <a:extLst>
              <a:ext uri="{FF2B5EF4-FFF2-40B4-BE49-F238E27FC236}">
                <a16:creationId xmlns:a16="http://schemas.microsoft.com/office/drawing/2014/main" id="{4110CFBF-E41C-C60D-CEA6-6C03C8A66D1D}"/>
              </a:ext>
            </a:extLst>
          </p:cNvPr>
          <p:cNvSpPr>
            <a:spLocks noGrp="1"/>
          </p:cNvSpPr>
          <p:nvPr>
            <p:ph type="title"/>
          </p:nvPr>
        </p:nvSpPr>
        <p:spPr>
          <a:xfrm>
            <a:off x="479426" y="428625"/>
            <a:ext cx="6491023" cy="536073"/>
          </a:xfrm>
        </p:spPr>
        <p:txBody>
          <a:bodyPr/>
          <a:lstStyle/>
          <a:p>
            <a:r>
              <a:rPr lang="en-US" dirty="0"/>
              <a:t>Click to edit Master title style</a:t>
            </a:r>
            <a:endParaRPr lang="en-GB" dirty="0"/>
          </a:p>
        </p:txBody>
      </p:sp>
      <p:sp>
        <p:nvSpPr>
          <p:cNvPr id="5" name="Content Placeholder 2">
            <a:extLst>
              <a:ext uri="{FF2B5EF4-FFF2-40B4-BE49-F238E27FC236}">
                <a16:creationId xmlns:a16="http://schemas.microsoft.com/office/drawing/2014/main" id="{62339EE5-DEBB-D6C0-B1D0-E7C247825238}"/>
              </a:ext>
            </a:extLst>
          </p:cNvPr>
          <p:cNvSpPr>
            <a:spLocks noGrp="1"/>
          </p:cNvSpPr>
          <p:nvPr>
            <p:ph idx="1"/>
          </p:nvPr>
        </p:nvSpPr>
        <p:spPr>
          <a:xfrm>
            <a:off x="479425" y="1438274"/>
            <a:ext cx="6478587" cy="4581525"/>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Eyebrow">
            <a:extLst>
              <a:ext uri="{FF2B5EF4-FFF2-40B4-BE49-F238E27FC236}">
                <a16:creationId xmlns:a16="http://schemas.microsoft.com/office/drawing/2014/main" id="{43BC61C1-5738-3DDF-99B0-33F5379ACB6A}"/>
              </a:ext>
            </a:extLst>
          </p:cNvPr>
          <p:cNvSpPr>
            <a:spLocks noGrp="1"/>
          </p:cNvSpPr>
          <p:nvPr>
            <p:ph type="body" sz="quarter" idx="13"/>
          </p:nvPr>
        </p:nvSpPr>
        <p:spPr>
          <a:xfrm>
            <a:off x="479426" y="841376"/>
            <a:ext cx="5524499"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Tree>
    <p:extLst>
      <p:ext uri="{BB962C8B-B14F-4D97-AF65-F5344CB8AC3E}">
        <p14:creationId xmlns:p14="http://schemas.microsoft.com/office/powerpoint/2010/main" val="1705147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CB1E-E464-F5BE-9EED-9BD31979C696}"/>
              </a:ext>
            </a:extLst>
          </p:cNvPr>
          <p:cNvSpPr>
            <a:spLocks noGrp="1"/>
          </p:cNvSpPr>
          <p:nvPr>
            <p:ph type="title"/>
          </p:nvPr>
        </p:nvSpPr>
        <p:spPr>
          <a:xfrm>
            <a:off x="479426" y="428625"/>
            <a:ext cx="9519973" cy="48432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12FF429-9C67-C9AD-CBE8-36E278D460EA}"/>
              </a:ext>
            </a:extLst>
          </p:cNvPr>
          <p:cNvSpPr>
            <a:spLocks noGrp="1"/>
          </p:cNvSpPr>
          <p:nvPr>
            <p:ph sz="half" idx="1"/>
          </p:nvPr>
        </p:nvSpPr>
        <p:spPr>
          <a:xfrm>
            <a:off x="479426" y="1439999"/>
            <a:ext cx="5524499" cy="4579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5E7B15-1AED-F9E3-2247-982925817822}"/>
              </a:ext>
            </a:extLst>
          </p:cNvPr>
          <p:cNvSpPr>
            <a:spLocks noGrp="1"/>
          </p:cNvSpPr>
          <p:nvPr>
            <p:ph sz="half" idx="2"/>
          </p:nvPr>
        </p:nvSpPr>
        <p:spPr>
          <a:xfrm>
            <a:off x="6186488" y="1439999"/>
            <a:ext cx="5524499" cy="4579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12FBA8F4-5931-BE12-25D8-E42A42BAF0F5}"/>
              </a:ext>
            </a:extLst>
          </p:cNvPr>
          <p:cNvSpPr>
            <a:spLocks noGrp="1"/>
          </p:cNvSpPr>
          <p:nvPr>
            <p:ph type="dt" sz="half" idx="10"/>
          </p:nvPr>
        </p:nvSpPr>
        <p:spPr/>
        <p:txBody>
          <a:bodyPr/>
          <a:lstStyle/>
          <a:p>
            <a:fld id="{C6EC6575-6241-43DC-A506-736BAD9046A6}" type="datetime1">
              <a:rPr lang="en-GB" smtClean="0"/>
              <a:t>08/04/2025</a:t>
            </a:fld>
            <a:endParaRPr lang="en-US" dirty="0"/>
          </a:p>
        </p:txBody>
      </p:sp>
      <p:sp>
        <p:nvSpPr>
          <p:cNvPr id="9" name="Footer Placeholder 8">
            <a:extLst>
              <a:ext uri="{FF2B5EF4-FFF2-40B4-BE49-F238E27FC236}">
                <a16:creationId xmlns:a16="http://schemas.microsoft.com/office/drawing/2014/main" id="{F85FEBEB-4C21-7D39-68D3-EF34BE6FC15D}"/>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CDFC220E-2E66-9428-8CD9-C7B392FBD42B}"/>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5" name="Eyebrow">
            <a:extLst>
              <a:ext uri="{FF2B5EF4-FFF2-40B4-BE49-F238E27FC236}">
                <a16:creationId xmlns:a16="http://schemas.microsoft.com/office/drawing/2014/main" id="{B4FAE44C-1809-F8E3-AC90-576B6C6DF6E3}"/>
              </a:ext>
            </a:extLst>
          </p:cNvPr>
          <p:cNvSpPr>
            <a:spLocks noGrp="1"/>
          </p:cNvSpPr>
          <p:nvPr>
            <p:ph type="body" sz="quarter" idx="13"/>
          </p:nvPr>
        </p:nvSpPr>
        <p:spPr>
          <a:xfrm>
            <a:off x="479426" y="841376"/>
            <a:ext cx="9507537"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Tree>
    <p:extLst>
      <p:ext uri="{BB962C8B-B14F-4D97-AF65-F5344CB8AC3E}">
        <p14:creationId xmlns:p14="http://schemas.microsoft.com/office/powerpoint/2010/main" val="247077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925158" y="1873406"/>
            <a:ext cx="10799321" cy="44040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788A4AB4-46FA-4793-BA27-FCD8EC8AC548}"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4" name="Eyebrow">
            <a:extLst>
              <a:ext uri="{FF2B5EF4-FFF2-40B4-BE49-F238E27FC236}">
                <a16:creationId xmlns:a16="http://schemas.microsoft.com/office/drawing/2014/main" id="{0EDA98A2-BAB6-D860-A4A8-4823AA6BAB18}"/>
              </a:ext>
            </a:extLst>
          </p:cNvPr>
          <p:cNvSpPr>
            <a:spLocks noGrp="1"/>
          </p:cNvSpPr>
          <p:nvPr>
            <p:ph type="body" sz="quarter" idx="13"/>
          </p:nvPr>
        </p:nvSpPr>
        <p:spPr>
          <a:xfrm>
            <a:off x="472800" y="841376"/>
            <a:ext cx="9343231"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
        <p:nvSpPr>
          <p:cNvPr id="5" name="Title 2">
            <a:extLst>
              <a:ext uri="{FF2B5EF4-FFF2-40B4-BE49-F238E27FC236}">
                <a16:creationId xmlns:a16="http://schemas.microsoft.com/office/drawing/2014/main" id="{5C560857-151A-18A0-2842-C1E672E19D06}"/>
              </a:ext>
            </a:extLst>
          </p:cNvPr>
          <p:cNvSpPr>
            <a:spLocks noGrp="1"/>
          </p:cNvSpPr>
          <p:nvPr>
            <p:ph type="title"/>
          </p:nvPr>
        </p:nvSpPr>
        <p:spPr>
          <a:xfrm>
            <a:off x="467520" y="428626"/>
            <a:ext cx="9519973" cy="4127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49740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ful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06ECF4-76FE-C3C8-E84A-2E7E19E3BDA3}"/>
              </a:ext>
            </a:extLst>
          </p:cNvPr>
          <p:cNvSpPr>
            <a:spLocks noGrp="1"/>
          </p:cNvSpPr>
          <p:nvPr>
            <p:ph idx="1"/>
          </p:nvPr>
        </p:nvSpPr>
        <p:spPr>
          <a:xfrm>
            <a:off x="479426" y="1409701"/>
            <a:ext cx="11245054" cy="48677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788A4AB4-46FA-4793-BA27-FCD8EC8AC548}"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5" name="Title 2">
            <a:extLst>
              <a:ext uri="{FF2B5EF4-FFF2-40B4-BE49-F238E27FC236}">
                <a16:creationId xmlns:a16="http://schemas.microsoft.com/office/drawing/2014/main" id="{5C560857-151A-18A0-2842-C1E672E19D06}"/>
              </a:ext>
            </a:extLst>
          </p:cNvPr>
          <p:cNvSpPr>
            <a:spLocks noGrp="1"/>
          </p:cNvSpPr>
          <p:nvPr>
            <p:ph type="title"/>
          </p:nvPr>
        </p:nvSpPr>
        <p:spPr>
          <a:xfrm>
            <a:off x="467520" y="428626"/>
            <a:ext cx="9519973" cy="4127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728670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8451-19A4-2B08-D894-7217761AFBD5}"/>
              </a:ext>
            </a:extLst>
          </p:cNvPr>
          <p:cNvSpPr>
            <a:spLocks noGrp="1"/>
          </p:cNvSpPr>
          <p:nvPr>
            <p:ph type="title"/>
          </p:nvPr>
        </p:nvSpPr>
        <p:spPr>
          <a:xfrm>
            <a:off x="2901950" y="973523"/>
            <a:ext cx="6375400" cy="2852737"/>
          </a:xfrm>
        </p:spPr>
        <p:txBody>
          <a:bodyPr anchor="b"/>
          <a:lstStyle>
            <a:lvl1pPr algn="ctr">
              <a:lnSpc>
                <a:spcPct val="80000"/>
              </a:lnSpc>
              <a:defRPr sz="6000"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DD39998-2147-DA8F-64B6-DBA510BA639F}"/>
              </a:ext>
            </a:extLst>
          </p:cNvPr>
          <p:cNvSpPr>
            <a:spLocks noGrp="1"/>
          </p:cNvSpPr>
          <p:nvPr>
            <p:ph type="body" idx="1"/>
          </p:nvPr>
        </p:nvSpPr>
        <p:spPr>
          <a:xfrm>
            <a:off x="2901950" y="3862773"/>
            <a:ext cx="6375400" cy="1500187"/>
          </a:xfrm>
        </p:spPr>
        <p:txBody>
          <a:bodyPr/>
          <a:lstStyle>
            <a:lvl1pPr marL="0" indent="0" algn="ctr">
              <a:buNone/>
              <a:defRPr sz="1750" cap="none" baseline="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844F8B-C0A8-175A-3FD4-96390617EA74}"/>
              </a:ext>
            </a:extLst>
          </p:cNvPr>
          <p:cNvSpPr>
            <a:spLocks noGrp="1"/>
          </p:cNvSpPr>
          <p:nvPr>
            <p:ph type="dt" sz="half" idx="10"/>
          </p:nvPr>
        </p:nvSpPr>
        <p:spPr/>
        <p:txBody>
          <a:bodyPr/>
          <a:lstStyle/>
          <a:p>
            <a:fld id="{A55EFE27-8F17-4E15-83B8-A84AB1D7DEAD}" type="datetime1">
              <a:rPr lang="en-GB" smtClean="0"/>
              <a:t>08/04/2025</a:t>
            </a:fld>
            <a:endParaRPr lang="en-US" dirty="0"/>
          </a:p>
        </p:txBody>
      </p:sp>
      <p:sp>
        <p:nvSpPr>
          <p:cNvPr id="5" name="Footer Placeholder 4">
            <a:extLst>
              <a:ext uri="{FF2B5EF4-FFF2-40B4-BE49-F238E27FC236}">
                <a16:creationId xmlns:a16="http://schemas.microsoft.com/office/drawing/2014/main" id="{6557C11D-5DF8-F39A-5EDC-4266D2AD86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C060A8-C972-EC4D-A72B-1DBFD94FE794}"/>
              </a:ext>
            </a:extLst>
          </p:cNvPr>
          <p:cNvSpPr>
            <a:spLocks noGrp="1"/>
          </p:cNvSpPr>
          <p:nvPr>
            <p:ph type="sldNum" sz="quarter" idx="12"/>
          </p:nvPr>
        </p:nvSpPr>
        <p:spPr/>
        <p:txBody>
          <a:bodyPr/>
          <a:lstStyle/>
          <a:p>
            <a:fld id="{17E772BF-F0DE-41F7-A8DB-E3E25A1AC842}" type="slidenum">
              <a:rPr lang="en-US" smtClean="0"/>
              <a:pPr/>
              <a:t>‹#›</a:t>
            </a:fld>
            <a:endParaRPr lang="en-US" dirty="0"/>
          </a:p>
        </p:txBody>
      </p:sp>
    </p:spTree>
    <p:extLst>
      <p:ext uri="{BB962C8B-B14F-4D97-AF65-F5344CB8AC3E}">
        <p14:creationId xmlns:p14="http://schemas.microsoft.com/office/powerpoint/2010/main" val="394382434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CB1E-E464-F5BE-9EED-9BD31979C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FF429-9C67-C9AD-CBE8-36E278D460EA}"/>
              </a:ext>
            </a:extLst>
          </p:cNvPr>
          <p:cNvSpPr>
            <a:spLocks noGrp="1"/>
          </p:cNvSpPr>
          <p:nvPr>
            <p:ph sz="half" idx="1"/>
          </p:nvPr>
        </p:nvSpPr>
        <p:spPr>
          <a:xfrm>
            <a:off x="914400" y="1871664"/>
            <a:ext cx="5033963" cy="39989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5E7B15-1AED-F9E3-2247-982925817822}"/>
              </a:ext>
            </a:extLst>
          </p:cNvPr>
          <p:cNvSpPr>
            <a:spLocks noGrp="1"/>
          </p:cNvSpPr>
          <p:nvPr>
            <p:ph sz="half" idx="2"/>
          </p:nvPr>
        </p:nvSpPr>
        <p:spPr>
          <a:xfrm>
            <a:off x="6391276" y="1871664"/>
            <a:ext cx="5033963" cy="39989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12FBA8F4-5931-BE12-25D8-E42A42BAF0F5}"/>
              </a:ext>
            </a:extLst>
          </p:cNvPr>
          <p:cNvSpPr>
            <a:spLocks noGrp="1"/>
          </p:cNvSpPr>
          <p:nvPr>
            <p:ph type="dt" sz="half" idx="10"/>
          </p:nvPr>
        </p:nvSpPr>
        <p:spPr/>
        <p:txBody>
          <a:bodyPr/>
          <a:lstStyle/>
          <a:p>
            <a:fld id="{C6EC6575-6241-43DC-A506-736BAD9046A6}" type="datetime1">
              <a:rPr lang="en-GB" smtClean="0"/>
              <a:t>08/04/2025</a:t>
            </a:fld>
            <a:endParaRPr lang="en-US" dirty="0"/>
          </a:p>
        </p:txBody>
      </p:sp>
      <p:sp>
        <p:nvSpPr>
          <p:cNvPr id="9" name="Footer Placeholder 8">
            <a:extLst>
              <a:ext uri="{FF2B5EF4-FFF2-40B4-BE49-F238E27FC236}">
                <a16:creationId xmlns:a16="http://schemas.microsoft.com/office/drawing/2014/main" id="{F85FEBEB-4C21-7D39-68D3-EF34BE6FC15D}"/>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CDFC220E-2E66-9428-8CD9-C7B392FBD42B}"/>
              </a:ext>
            </a:extLst>
          </p:cNvPr>
          <p:cNvSpPr>
            <a:spLocks noGrp="1"/>
          </p:cNvSpPr>
          <p:nvPr>
            <p:ph type="sldNum" sz="quarter" idx="12"/>
          </p:nvPr>
        </p:nvSpPr>
        <p:spPr/>
        <p:txBody>
          <a:bodyPr/>
          <a:lstStyle/>
          <a:p>
            <a:fld id="{17E772BF-F0DE-41F7-A8DB-E3E25A1AC842}" type="slidenum">
              <a:rPr lang="en-US" smtClean="0"/>
              <a:pPr/>
              <a:t>‹#›</a:t>
            </a:fld>
            <a:endParaRPr lang="en-US" dirty="0"/>
          </a:p>
        </p:txBody>
      </p:sp>
    </p:spTree>
    <p:extLst>
      <p:ext uri="{BB962C8B-B14F-4D97-AF65-F5344CB8AC3E}">
        <p14:creationId xmlns:p14="http://schemas.microsoft.com/office/powerpoint/2010/main" val="224599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3D3782-749E-3D18-CEA1-C2F6A02EEEC1}"/>
              </a:ext>
            </a:extLst>
          </p:cNvPr>
          <p:cNvSpPr>
            <a:spLocks noGrp="1"/>
          </p:cNvSpPr>
          <p:nvPr>
            <p:ph type="body" idx="1"/>
          </p:nvPr>
        </p:nvSpPr>
        <p:spPr>
          <a:xfrm>
            <a:off x="914398" y="1871663"/>
            <a:ext cx="5033966" cy="485772"/>
          </a:xfrm>
        </p:spPr>
        <p:txBody>
          <a:bodyPr anchor="t" anchorCtr="0"/>
          <a:lstStyle>
            <a:lvl1pPr marL="0" indent="0" rtl="0">
              <a:spcBef>
                <a:spcPts val="0"/>
              </a:spcBef>
              <a:spcAft>
                <a:spcPts val="0"/>
              </a:spcAft>
              <a:buNone/>
              <a:defRPr sz="1600" b="1">
                <a:solidFill>
                  <a:schemeClr val="tx2"/>
                </a:solidFill>
              </a:defRPr>
            </a:lvl1pPr>
            <a:lvl2pPr marL="0" indent="0">
              <a:spcBef>
                <a:spcPts val="0"/>
              </a:spcBef>
              <a:spcAft>
                <a:spcPts val="0"/>
              </a:spcAft>
              <a:buNone/>
              <a:defRPr sz="1400" b="0"/>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a:p>
            <a:pPr lvl="1"/>
            <a:r>
              <a:rPr lang="en-US" dirty="0"/>
              <a:t>L2</a:t>
            </a:r>
          </a:p>
        </p:txBody>
      </p:sp>
      <p:sp>
        <p:nvSpPr>
          <p:cNvPr id="5" name="Text Placeholder 4">
            <a:extLst>
              <a:ext uri="{FF2B5EF4-FFF2-40B4-BE49-F238E27FC236}">
                <a16:creationId xmlns:a16="http://schemas.microsoft.com/office/drawing/2014/main" id="{C5183C6E-3407-0FA3-A16D-23C4DCF3AC63}"/>
              </a:ext>
            </a:extLst>
          </p:cNvPr>
          <p:cNvSpPr>
            <a:spLocks noGrp="1"/>
          </p:cNvSpPr>
          <p:nvPr>
            <p:ph type="body" sz="quarter" idx="3"/>
          </p:nvPr>
        </p:nvSpPr>
        <p:spPr>
          <a:xfrm>
            <a:off x="6391273" y="1871663"/>
            <a:ext cx="5033967" cy="485772"/>
          </a:xfrm>
        </p:spPr>
        <p:txBody>
          <a:bodyPr anchor="t" anchorCtr="0"/>
          <a:lstStyle>
            <a:lvl1pPr marL="0" indent="0">
              <a:spcBef>
                <a:spcPts val="0"/>
              </a:spcBef>
              <a:spcAft>
                <a:spcPts val="0"/>
              </a:spcAft>
              <a:buNone/>
              <a:defRPr sz="1600" b="1">
                <a:solidFill>
                  <a:schemeClr val="tx2"/>
                </a:solidFill>
              </a:defRPr>
            </a:lvl1pPr>
            <a:lvl2pPr marL="0" indent="0">
              <a:spcBef>
                <a:spcPts val="0"/>
              </a:spcBef>
              <a:spcAft>
                <a:spcPts val="0"/>
              </a:spcAft>
              <a:buNone/>
              <a:defRPr sz="1400" b="0"/>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a:p>
            <a:pPr lvl="1"/>
            <a:r>
              <a:rPr lang="en-US" dirty="0"/>
              <a:t>L2</a:t>
            </a:r>
          </a:p>
        </p:txBody>
      </p:sp>
      <p:sp>
        <p:nvSpPr>
          <p:cNvPr id="2" name="Date Placeholder 1">
            <a:extLst>
              <a:ext uri="{FF2B5EF4-FFF2-40B4-BE49-F238E27FC236}">
                <a16:creationId xmlns:a16="http://schemas.microsoft.com/office/drawing/2014/main" id="{446FE7B1-AF3F-DB00-D0A2-87EF065C34A1}"/>
              </a:ext>
            </a:extLst>
          </p:cNvPr>
          <p:cNvSpPr>
            <a:spLocks noGrp="1"/>
          </p:cNvSpPr>
          <p:nvPr>
            <p:ph type="dt" sz="half" idx="14"/>
          </p:nvPr>
        </p:nvSpPr>
        <p:spPr/>
        <p:txBody>
          <a:bodyPr/>
          <a:lstStyle/>
          <a:p>
            <a:fld id="{B4415420-F4BD-4BFF-B5F3-10E8B687554B}" type="datetime1">
              <a:rPr lang="en-GB" smtClean="0"/>
              <a:t>08/04/2025</a:t>
            </a:fld>
            <a:endParaRPr lang="en-US" dirty="0"/>
          </a:p>
        </p:txBody>
      </p:sp>
      <p:sp>
        <p:nvSpPr>
          <p:cNvPr id="4" name="Footer Placeholder 3">
            <a:extLst>
              <a:ext uri="{FF2B5EF4-FFF2-40B4-BE49-F238E27FC236}">
                <a16:creationId xmlns:a16="http://schemas.microsoft.com/office/drawing/2014/main" id="{47092B08-D4B1-7501-C7FD-C6BC6E1BEF40}"/>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9827B656-093C-B35E-7946-2CE7EA205182}"/>
              </a:ext>
            </a:extLst>
          </p:cNvPr>
          <p:cNvSpPr>
            <a:spLocks noGrp="1"/>
          </p:cNvSpPr>
          <p:nvPr>
            <p:ph type="sldNum" sz="quarter" idx="16"/>
          </p:nvPr>
        </p:nvSpPr>
        <p:spPr/>
        <p:txBody>
          <a:bodyPr/>
          <a:lstStyle/>
          <a:p>
            <a:fld id="{17E772BF-F0DE-41F7-A8DB-E3E25A1AC842}" type="slidenum">
              <a:rPr lang="en-US" smtClean="0"/>
              <a:pPr/>
              <a:t>‹#›</a:t>
            </a:fld>
            <a:endParaRPr lang="en-US" dirty="0"/>
          </a:p>
        </p:txBody>
      </p:sp>
      <p:sp>
        <p:nvSpPr>
          <p:cNvPr id="13" name="Content Placeholder 2">
            <a:extLst>
              <a:ext uri="{FF2B5EF4-FFF2-40B4-BE49-F238E27FC236}">
                <a16:creationId xmlns:a16="http://schemas.microsoft.com/office/drawing/2014/main" id="{962C9A2B-12EE-F95E-AA34-780775AE9613}"/>
              </a:ext>
            </a:extLst>
          </p:cNvPr>
          <p:cNvSpPr>
            <a:spLocks noGrp="1"/>
          </p:cNvSpPr>
          <p:nvPr>
            <p:ph sz="half" idx="17"/>
          </p:nvPr>
        </p:nvSpPr>
        <p:spPr>
          <a:xfrm>
            <a:off x="914399" y="2524025"/>
            <a:ext cx="5033963" cy="33465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FFAA3833-ADB1-FD13-183D-A9271BBCA070}"/>
              </a:ext>
            </a:extLst>
          </p:cNvPr>
          <p:cNvSpPr>
            <a:spLocks noGrp="1"/>
          </p:cNvSpPr>
          <p:nvPr>
            <p:ph sz="half" idx="2"/>
          </p:nvPr>
        </p:nvSpPr>
        <p:spPr>
          <a:xfrm>
            <a:off x="6391275" y="2524025"/>
            <a:ext cx="5033963" cy="33465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054A7C0-F841-480C-F5FA-2D17256CEE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001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Sub">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FB4EA6A-BA27-C772-61BF-6E7E5E575F0C}"/>
              </a:ext>
            </a:extLst>
          </p:cNvPr>
          <p:cNvSpPr>
            <a:spLocks noGrp="1"/>
          </p:cNvSpPr>
          <p:nvPr>
            <p:ph type="dt" sz="half" idx="10"/>
          </p:nvPr>
        </p:nvSpPr>
        <p:spPr/>
        <p:txBody>
          <a:bodyPr/>
          <a:lstStyle/>
          <a:p>
            <a:fld id="{BB19813B-D5B8-4A63-9FA2-2BA104FD4210}" type="datetime1">
              <a:rPr lang="en-GB" smtClean="0"/>
              <a:t>08/04/2025</a:t>
            </a:fld>
            <a:endParaRPr lang="en-US" dirty="0"/>
          </a:p>
        </p:txBody>
      </p:sp>
      <p:sp>
        <p:nvSpPr>
          <p:cNvPr id="11" name="Footer Placeholder 10">
            <a:extLst>
              <a:ext uri="{FF2B5EF4-FFF2-40B4-BE49-F238E27FC236}">
                <a16:creationId xmlns:a16="http://schemas.microsoft.com/office/drawing/2014/main" id="{196F7236-8351-33E1-83B3-3539C2153513}"/>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459467E4-6DFA-E901-8CED-2ADE31378E65}"/>
              </a:ext>
            </a:extLst>
          </p:cNvPr>
          <p:cNvSpPr>
            <a:spLocks noGrp="1"/>
          </p:cNvSpPr>
          <p:nvPr>
            <p:ph type="sldNum" sz="quarter" idx="12"/>
          </p:nvPr>
        </p:nvSpPr>
        <p:spPr/>
        <p:txBody>
          <a:bodyPr/>
          <a:lstStyle/>
          <a:p>
            <a:fld id="{17E772BF-F0DE-41F7-A8DB-E3E25A1AC842}" type="slidenum">
              <a:rPr lang="en-US" smtClean="0"/>
              <a:pPr/>
              <a:t>‹#›</a:t>
            </a:fld>
            <a:endParaRPr lang="en-US" dirty="0"/>
          </a:p>
        </p:txBody>
      </p:sp>
      <p:sp>
        <p:nvSpPr>
          <p:cNvPr id="14" name="Eyebrow">
            <a:extLst>
              <a:ext uri="{FF2B5EF4-FFF2-40B4-BE49-F238E27FC236}">
                <a16:creationId xmlns:a16="http://schemas.microsoft.com/office/drawing/2014/main" id="{5E85E8A5-C26A-6690-1057-27DD2AE658DC}"/>
              </a:ext>
            </a:extLst>
          </p:cNvPr>
          <p:cNvSpPr>
            <a:spLocks noGrp="1"/>
          </p:cNvSpPr>
          <p:nvPr>
            <p:ph type="body" sz="quarter" idx="13"/>
          </p:nvPr>
        </p:nvSpPr>
        <p:spPr>
          <a:xfrm>
            <a:off x="472800" y="841376"/>
            <a:ext cx="9343231" cy="568325"/>
          </a:xfrm>
        </p:spPr>
        <p:txBody>
          <a:bodyPr anchor="t" anchorCtr="0"/>
          <a:lstStyle>
            <a:lvl1pPr marL="0" indent="0" rtl="0">
              <a:spcBef>
                <a:spcPts val="0"/>
              </a:spcBef>
              <a:buFont typeface="Arial" panose="020B0604020202020204" pitchFamily="34" charset="0"/>
              <a:buNone/>
              <a:defRPr b="0" spc="-10" baseline="0">
                <a:solidFill>
                  <a:schemeClr val="tx2"/>
                </a:solidFill>
              </a:defRPr>
            </a:lvl1pPr>
            <a:lvl2pPr marL="0" indent="0">
              <a:spcBef>
                <a:spcPts val="0"/>
              </a:spcBef>
              <a:buFont typeface="Arial" panose="020B0604020202020204" pitchFamily="34" charset="0"/>
              <a:buNone/>
              <a:defRPr b="0"/>
            </a:lvl2pPr>
            <a:lvl3pPr marL="0" indent="0">
              <a:spcBef>
                <a:spcPts val="0"/>
              </a:spcBef>
              <a:buNone/>
              <a:defRPr b="0"/>
            </a:lvl3pPr>
            <a:lvl4pPr marL="0" indent="0">
              <a:spcBef>
                <a:spcPts val="0"/>
              </a:spcBef>
              <a:buNone/>
              <a:defRPr b="0"/>
            </a:lvl4pPr>
            <a:lvl5pPr marL="0" indent="0">
              <a:spcBef>
                <a:spcPts val="0"/>
              </a:spcBef>
              <a:buNone/>
              <a:defRPr b="0"/>
            </a:lvl5pPr>
          </a:lstStyle>
          <a:p>
            <a:pPr lvl="0"/>
            <a:r>
              <a:rPr lang="en-US" dirty="0"/>
              <a:t>Click to edit Master text styles</a:t>
            </a:r>
          </a:p>
        </p:txBody>
      </p:sp>
      <p:sp>
        <p:nvSpPr>
          <p:cNvPr id="3" name="Title 2">
            <a:extLst>
              <a:ext uri="{FF2B5EF4-FFF2-40B4-BE49-F238E27FC236}">
                <a16:creationId xmlns:a16="http://schemas.microsoft.com/office/drawing/2014/main" id="{A5323EEE-5BFF-37C5-7ACC-C984AC7CB591}"/>
              </a:ext>
            </a:extLst>
          </p:cNvPr>
          <p:cNvSpPr>
            <a:spLocks noGrp="1"/>
          </p:cNvSpPr>
          <p:nvPr>
            <p:ph type="title"/>
          </p:nvPr>
        </p:nvSpPr>
        <p:spPr>
          <a:xfrm>
            <a:off x="467520" y="428626"/>
            <a:ext cx="9519973" cy="4127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8406417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Grid" hidden="1">
            <a:extLst>
              <a:ext uri="{FF2B5EF4-FFF2-40B4-BE49-F238E27FC236}">
                <a16:creationId xmlns:a16="http://schemas.microsoft.com/office/drawing/2014/main" id="{532C9B73-0CC3-2FF9-22CF-8C387D8F8252}"/>
              </a:ext>
            </a:extLst>
          </p:cNvPr>
          <p:cNvGrpSpPr>
            <a:grpSpLocks noGrp="1" noUngrp="1" noRot="1" noMove="1" noResize="1"/>
          </p:cNvGrpSpPr>
          <p:nvPr userDrawn="1"/>
        </p:nvGrpSpPr>
        <p:grpSpPr>
          <a:xfrm>
            <a:off x="-1" y="-176609"/>
            <a:ext cx="12192038" cy="113077"/>
            <a:chOff x="-1" y="-176609"/>
            <a:chExt cx="12192038" cy="113077"/>
          </a:xfrm>
        </p:grpSpPr>
        <p:sp>
          <p:nvSpPr>
            <p:cNvPr id="10" name="Rectangle 9">
              <a:extLst>
                <a:ext uri="{FF2B5EF4-FFF2-40B4-BE49-F238E27FC236}">
                  <a16:creationId xmlns:a16="http://schemas.microsoft.com/office/drawing/2014/main" id="{A8774935-F24F-DB41-CB84-B5C4F415196D}"/>
                </a:ext>
              </a:extLst>
            </p:cNvPr>
            <p:cNvSpPr>
              <a:spLocks noGrp="1" noRot="1" noMove="1" noResize="1" noEditPoints="1" noAdjustHandles="1" noChangeArrowheads="1" noChangeShapeType="1"/>
            </p:cNvSpPr>
            <p:nvPr userDrawn="1"/>
          </p:nvSpPr>
          <p:spPr>
            <a:xfrm flipV="1">
              <a:off x="4103840"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1" name="Rectangle 10">
              <a:extLst>
                <a:ext uri="{FF2B5EF4-FFF2-40B4-BE49-F238E27FC236}">
                  <a16:creationId xmlns:a16="http://schemas.microsoft.com/office/drawing/2014/main" id="{E22A7A23-9066-9A2F-12BA-64219710B808}"/>
                </a:ext>
              </a:extLst>
            </p:cNvPr>
            <p:cNvSpPr>
              <a:spLocks noGrp="1" noRot="1" noMove="1" noResize="1" noEditPoints="1" noAdjustHandles="1" noChangeArrowheads="1" noChangeShapeType="1"/>
            </p:cNvSpPr>
            <p:nvPr userDrawn="1"/>
          </p:nvSpPr>
          <p:spPr>
            <a:xfrm flipV="1">
              <a:off x="7908208"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2" name="Rectangle 11">
              <a:extLst>
                <a:ext uri="{FF2B5EF4-FFF2-40B4-BE49-F238E27FC236}">
                  <a16:creationId xmlns:a16="http://schemas.microsoft.com/office/drawing/2014/main" id="{159EC9EA-CC50-93FD-E35C-9039E6BF63FA}"/>
                </a:ext>
              </a:extLst>
            </p:cNvPr>
            <p:cNvSpPr>
              <a:spLocks noGrp="1" noRot="1" noMove="1" noResize="1" noEditPoints="1" noAdjustHandles="1" noChangeArrowheads="1" noChangeShapeType="1"/>
            </p:cNvSpPr>
            <p:nvPr userDrawn="1"/>
          </p:nvSpPr>
          <p:spPr>
            <a:xfrm flipV="1">
              <a:off x="3152748"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3" name="Rectangle 12">
              <a:extLst>
                <a:ext uri="{FF2B5EF4-FFF2-40B4-BE49-F238E27FC236}">
                  <a16:creationId xmlns:a16="http://schemas.microsoft.com/office/drawing/2014/main" id="{1555253B-C8B9-B213-0549-C2CABE83767A}"/>
                </a:ext>
              </a:extLst>
            </p:cNvPr>
            <p:cNvSpPr>
              <a:spLocks noGrp="1" noRot="1" noMove="1" noResize="1" noEditPoints="1" noAdjustHandles="1" noChangeArrowheads="1" noChangeShapeType="1"/>
            </p:cNvSpPr>
            <p:nvPr userDrawn="1"/>
          </p:nvSpPr>
          <p:spPr>
            <a:xfrm flipV="1">
              <a:off x="2201656"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4" name="Rectangle 13">
              <a:extLst>
                <a:ext uri="{FF2B5EF4-FFF2-40B4-BE49-F238E27FC236}">
                  <a16:creationId xmlns:a16="http://schemas.microsoft.com/office/drawing/2014/main" id="{E853E685-AFB0-3808-02C0-41443FB78C4F}"/>
                </a:ext>
              </a:extLst>
            </p:cNvPr>
            <p:cNvSpPr>
              <a:spLocks noGrp="1" noRot="1" noMove="1" noResize="1" noEditPoints="1" noAdjustHandles="1" noChangeArrowheads="1" noChangeShapeType="1"/>
            </p:cNvSpPr>
            <p:nvPr userDrawn="1"/>
          </p:nvSpPr>
          <p:spPr>
            <a:xfrm flipV="1">
              <a:off x="1250564"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5" name="Rectangle 14">
              <a:extLst>
                <a:ext uri="{FF2B5EF4-FFF2-40B4-BE49-F238E27FC236}">
                  <a16:creationId xmlns:a16="http://schemas.microsoft.com/office/drawing/2014/main" id="{0839E96B-AA98-8740-AD85-F44E2A1506CA}"/>
                </a:ext>
              </a:extLst>
            </p:cNvPr>
            <p:cNvSpPr>
              <a:spLocks noGrp="1" noRot="1" noMove="1" noResize="1" noEditPoints="1" noAdjustHandles="1" noChangeArrowheads="1" noChangeShapeType="1"/>
            </p:cNvSpPr>
            <p:nvPr userDrawn="1"/>
          </p:nvSpPr>
          <p:spPr>
            <a:xfrm flipV="1">
              <a:off x="-1" y="-174106"/>
              <a:ext cx="47942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6" name="Rectangle 15">
              <a:extLst>
                <a:ext uri="{FF2B5EF4-FFF2-40B4-BE49-F238E27FC236}">
                  <a16:creationId xmlns:a16="http://schemas.microsoft.com/office/drawing/2014/main" id="{0435EF18-40B9-9508-592E-825ACDB0B0E2}"/>
                </a:ext>
              </a:extLst>
            </p:cNvPr>
            <p:cNvSpPr>
              <a:spLocks noGrp="1" noRot="1" noMove="1" noResize="1" noEditPoints="1" noAdjustHandles="1" noChangeArrowheads="1" noChangeShapeType="1"/>
            </p:cNvSpPr>
            <p:nvPr userDrawn="1"/>
          </p:nvSpPr>
          <p:spPr>
            <a:xfrm flipV="1">
              <a:off x="5054932"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7" name="Rectangle 16">
              <a:extLst>
                <a:ext uri="{FF2B5EF4-FFF2-40B4-BE49-F238E27FC236}">
                  <a16:creationId xmlns:a16="http://schemas.microsoft.com/office/drawing/2014/main" id="{EBF907C7-C78D-3E5D-9D4C-B25DC042006E}"/>
                </a:ext>
              </a:extLst>
            </p:cNvPr>
            <p:cNvSpPr>
              <a:spLocks noGrp="1" noRot="1" noMove="1" noResize="1" noEditPoints="1" noAdjustHandles="1" noChangeArrowheads="1" noChangeShapeType="1"/>
            </p:cNvSpPr>
            <p:nvPr userDrawn="1"/>
          </p:nvSpPr>
          <p:spPr>
            <a:xfrm flipV="1">
              <a:off x="6006024"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8" name="Rectangle 17">
              <a:extLst>
                <a:ext uri="{FF2B5EF4-FFF2-40B4-BE49-F238E27FC236}">
                  <a16:creationId xmlns:a16="http://schemas.microsoft.com/office/drawing/2014/main" id="{EDF38D4F-DEA9-83FD-CC53-E7CDFD726285}"/>
                </a:ext>
              </a:extLst>
            </p:cNvPr>
            <p:cNvSpPr>
              <a:spLocks noGrp="1" noRot="1" noMove="1" noResize="1" noEditPoints="1" noAdjustHandles="1" noChangeArrowheads="1" noChangeShapeType="1"/>
            </p:cNvSpPr>
            <p:nvPr userDrawn="1"/>
          </p:nvSpPr>
          <p:spPr>
            <a:xfrm flipV="1">
              <a:off x="6957116"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19" name="Rectangle 18">
              <a:extLst>
                <a:ext uri="{FF2B5EF4-FFF2-40B4-BE49-F238E27FC236}">
                  <a16:creationId xmlns:a16="http://schemas.microsoft.com/office/drawing/2014/main" id="{5CAFE754-46E1-3D64-8D7D-FDFADE6C600C}"/>
                </a:ext>
              </a:extLst>
            </p:cNvPr>
            <p:cNvSpPr>
              <a:spLocks noGrp="1" noRot="1" noMove="1" noResize="1" noEditPoints="1" noAdjustHandles="1" noChangeArrowheads="1" noChangeShapeType="1"/>
            </p:cNvSpPr>
            <p:nvPr userDrawn="1"/>
          </p:nvSpPr>
          <p:spPr>
            <a:xfrm flipV="1">
              <a:off x="8859300"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20" name="Rectangle 19">
              <a:extLst>
                <a:ext uri="{FF2B5EF4-FFF2-40B4-BE49-F238E27FC236}">
                  <a16:creationId xmlns:a16="http://schemas.microsoft.com/office/drawing/2014/main" id="{EF90E372-E36D-0D7B-A3EF-779A78A71F8F}"/>
                </a:ext>
              </a:extLst>
            </p:cNvPr>
            <p:cNvSpPr>
              <a:spLocks noGrp="1" noRot="1" noMove="1" noResize="1" noEditPoints="1" noAdjustHandles="1" noChangeArrowheads="1" noChangeShapeType="1"/>
            </p:cNvSpPr>
            <p:nvPr userDrawn="1"/>
          </p:nvSpPr>
          <p:spPr>
            <a:xfrm flipV="1">
              <a:off x="9810392"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21" name="Rectangle 20">
              <a:extLst>
                <a:ext uri="{FF2B5EF4-FFF2-40B4-BE49-F238E27FC236}">
                  <a16:creationId xmlns:a16="http://schemas.microsoft.com/office/drawing/2014/main" id="{D6277D9C-E3A1-CA8B-4D2E-2D9B083A5095}"/>
                </a:ext>
              </a:extLst>
            </p:cNvPr>
            <p:cNvSpPr>
              <a:spLocks noGrp="1" noRot="1" noMove="1" noResize="1" noEditPoints="1" noAdjustHandles="1" noChangeArrowheads="1" noChangeShapeType="1"/>
            </p:cNvSpPr>
            <p:nvPr userDrawn="1"/>
          </p:nvSpPr>
          <p:spPr>
            <a:xfrm flipV="1">
              <a:off x="10761484"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sp>
          <p:nvSpPr>
            <p:cNvPr id="22" name="Rectangle 21">
              <a:extLst>
                <a:ext uri="{FF2B5EF4-FFF2-40B4-BE49-F238E27FC236}">
                  <a16:creationId xmlns:a16="http://schemas.microsoft.com/office/drawing/2014/main" id="{5BA81F11-1656-D5A3-5479-A9B8032D2617}"/>
                </a:ext>
              </a:extLst>
            </p:cNvPr>
            <p:cNvSpPr>
              <a:spLocks noGrp="1" noRot="1" noMove="1" noResize="1" noEditPoints="1" noAdjustHandles="1" noChangeArrowheads="1" noChangeShapeType="1"/>
            </p:cNvSpPr>
            <p:nvPr userDrawn="1"/>
          </p:nvSpPr>
          <p:spPr>
            <a:xfrm flipV="1">
              <a:off x="11712574" y="-176609"/>
              <a:ext cx="47946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799" dirty="0"/>
            </a:p>
          </p:txBody>
        </p:sp>
      </p:grpSp>
      <p:pic>
        <p:nvPicPr>
          <p:cNvPr id="28" name="Graphic 27">
            <a:extLst>
              <a:ext uri="{FF2B5EF4-FFF2-40B4-BE49-F238E27FC236}">
                <a16:creationId xmlns:a16="http://schemas.microsoft.com/office/drawing/2014/main" id="{4E9BB4D7-007B-1877-0F11-AB3DD18E9206}"/>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509665" y="266601"/>
            <a:ext cx="1404000" cy="536073"/>
          </a:xfrm>
          <a:prstGeom prst="rect">
            <a:avLst/>
          </a:prstGeom>
        </p:spPr>
      </p:pic>
      <p:sp>
        <p:nvSpPr>
          <p:cNvPr id="8" name="Footer Placeholder 7">
            <a:extLst>
              <a:ext uri="{FF2B5EF4-FFF2-40B4-BE49-F238E27FC236}">
                <a16:creationId xmlns:a16="http://schemas.microsoft.com/office/drawing/2014/main" id="{E791B187-E215-64A9-F530-FD92F365A42D}"/>
              </a:ext>
            </a:extLst>
          </p:cNvPr>
          <p:cNvSpPr>
            <a:spLocks noGrp="1"/>
          </p:cNvSpPr>
          <p:nvPr userDrawn="1">
            <p:ph type="ftr" sz="quarter" idx="3"/>
          </p:nvPr>
        </p:nvSpPr>
        <p:spPr>
          <a:xfrm>
            <a:off x="479425" y="6546851"/>
            <a:ext cx="4140200" cy="174625"/>
          </a:xfrm>
          <a:prstGeom prst="rect">
            <a:avLst/>
          </a:prstGeom>
        </p:spPr>
        <p:txBody>
          <a:bodyPr vert="horz" lIns="0" tIns="0" rIns="0" bIns="0" rtlCol="0" anchor="b" anchorCtr="0"/>
          <a:lstStyle>
            <a:lvl1pPr algn="l">
              <a:defRPr sz="900">
                <a:solidFill>
                  <a:schemeClr val="tx1"/>
                </a:solidFill>
              </a:defRPr>
            </a:lvl1pPr>
          </a:lstStyle>
          <a:p>
            <a:endParaRPr lang="en-US" dirty="0"/>
          </a:p>
        </p:txBody>
      </p:sp>
      <p:sp>
        <p:nvSpPr>
          <p:cNvPr id="2" name="Title Placeholder 1">
            <a:extLst>
              <a:ext uri="{FF2B5EF4-FFF2-40B4-BE49-F238E27FC236}">
                <a16:creationId xmlns:a16="http://schemas.microsoft.com/office/drawing/2014/main" id="{95458F7F-EA99-BFEA-0CFD-2C65294D18A5}"/>
              </a:ext>
            </a:extLst>
          </p:cNvPr>
          <p:cNvSpPr>
            <a:spLocks noGrp="1"/>
          </p:cNvSpPr>
          <p:nvPr userDrawn="1">
            <p:ph type="title"/>
          </p:nvPr>
        </p:nvSpPr>
        <p:spPr>
          <a:xfrm>
            <a:off x="467520" y="428625"/>
            <a:ext cx="9519973" cy="732367"/>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1AF725E6-0AD0-F8C2-0848-43E86E252490}"/>
              </a:ext>
            </a:extLst>
          </p:cNvPr>
          <p:cNvSpPr>
            <a:spLocks noGrp="1"/>
          </p:cNvSpPr>
          <p:nvPr userDrawn="1">
            <p:ph type="body" idx="1"/>
          </p:nvPr>
        </p:nvSpPr>
        <p:spPr>
          <a:xfrm>
            <a:off x="479426" y="1873406"/>
            <a:ext cx="11245054" cy="4404042"/>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99A3F4-48F7-7BDB-820E-328036B795AF}"/>
              </a:ext>
            </a:extLst>
          </p:cNvPr>
          <p:cNvSpPr>
            <a:spLocks noGrp="1"/>
          </p:cNvSpPr>
          <p:nvPr userDrawn="1">
            <p:ph type="dt" sz="half" idx="2"/>
          </p:nvPr>
        </p:nvSpPr>
        <p:spPr>
          <a:xfrm>
            <a:off x="4724400" y="6546851"/>
            <a:ext cx="2743200" cy="174625"/>
          </a:xfrm>
          <a:prstGeom prst="rect">
            <a:avLst/>
          </a:prstGeom>
        </p:spPr>
        <p:txBody>
          <a:bodyPr vert="horz" lIns="0" tIns="0" rIns="0" bIns="0" rtlCol="0" anchor="b" anchorCtr="0"/>
          <a:lstStyle>
            <a:lvl1pPr algn="ctr">
              <a:defRPr sz="900">
                <a:solidFill>
                  <a:schemeClr val="tx1"/>
                </a:solidFill>
              </a:defRPr>
            </a:lvl1pPr>
          </a:lstStyle>
          <a:p>
            <a:fld id="{A375B5A8-E824-4133-90B7-8EB3911F7220}" type="datetime1">
              <a:rPr lang="en-GB" smtClean="0"/>
              <a:t>08/04/2025</a:t>
            </a:fld>
            <a:endParaRPr lang="en-US" dirty="0"/>
          </a:p>
        </p:txBody>
      </p:sp>
      <p:sp>
        <p:nvSpPr>
          <p:cNvPr id="23" name="Slide Number Placeholder 22">
            <a:extLst>
              <a:ext uri="{FF2B5EF4-FFF2-40B4-BE49-F238E27FC236}">
                <a16:creationId xmlns:a16="http://schemas.microsoft.com/office/drawing/2014/main" id="{4AD6048B-45BE-E039-9801-4D1B28A25C93}"/>
              </a:ext>
            </a:extLst>
          </p:cNvPr>
          <p:cNvSpPr>
            <a:spLocks noGrp="1"/>
          </p:cNvSpPr>
          <p:nvPr userDrawn="1">
            <p:ph type="sldNum" sz="quarter" idx="4"/>
          </p:nvPr>
        </p:nvSpPr>
        <p:spPr>
          <a:xfrm>
            <a:off x="10701338" y="6546851"/>
            <a:ext cx="1011238" cy="174625"/>
          </a:xfrm>
          <a:prstGeom prst="rect">
            <a:avLst/>
          </a:prstGeom>
        </p:spPr>
        <p:txBody>
          <a:bodyPr vert="horz" lIns="0" tIns="0" rIns="0" bIns="0" rtlCol="0" anchor="b" anchorCtr="0"/>
          <a:lstStyle>
            <a:lvl1pPr algn="r" rtl="0">
              <a:defRPr sz="900">
                <a:solidFill>
                  <a:schemeClr val="tx1"/>
                </a:solidFill>
              </a:defRPr>
            </a:lvl1pPr>
          </a:lstStyle>
          <a:p>
            <a:fld id="{17E772BF-F0DE-41F7-A8DB-E3E25A1AC842}" type="slidenum">
              <a:rPr lang="en-US" smtClean="0"/>
              <a:pPr/>
              <a:t>‹#›</a:t>
            </a:fld>
            <a:endParaRPr lang="en-US" dirty="0"/>
          </a:p>
        </p:txBody>
      </p:sp>
    </p:spTree>
    <p:extLst>
      <p:ext uri="{BB962C8B-B14F-4D97-AF65-F5344CB8AC3E}">
        <p14:creationId xmlns:p14="http://schemas.microsoft.com/office/powerpoint/2010/main" val="860511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46" rtl="0" eaLnBrk="1" latinLnBrk="0" hangingPunct="1">
        <a:lnSpc>
          <a:spcPct val="86000"/>
        </a:lnSpc>
        <a:spcBef>
          <a:spcPct val="0"/>
        </a:spcBef>
        <a:buNone/>
        <a:defRPr sz="3000" b="0" kern="1200" spc="-50" baseline="0">
          <a:solidFill>
            <a:schemeClr val="accent1"/>
          </a:solidFill>
          <a:latin typeface="+mj-lt"/>
          <a:ea typeface="+mj-ea"/>
          <a:cs typeface="+mj-cs"/>
        </a:defRPr>
      </a:lvl1pPr>
    </p:titleStyle>
    <p:bodyStyle>
      <a:lvl1pPr marL="0" indent="0" algn="l" defTabSz="914446" rtl="0" eaLnBrk="1" latinLnBrk="0" hangingPunct="1">
        <a:lnSpc>
          <a:spcPct val="100000"/>
        </a:lnSpc>
        <a:spcBef>
          <a:spcPts val="1000"/>
        </a:spcBef>
        <a:spcAft>
          <a:spcPts val="1200"/>
        </a:spcAft>
        <a:buFont typeface="Arial" panose="020B0604020202020204" pitchFamily="34" charset="0"/>
        <a:buNone/>
        <a:defRPr sz="1800" b="1" kern="1200">
          <a:solidFill>
            <a:schemeClr val="tx2"/>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2pPr>
      <a:lvl3pPr marL="175692" indent="-175692" algn="l" defTabSz="914446" rtl="0" eaLnBrk="1" latinLnBrk="0" hangingPunct="1">
        <a:lnSpc>
          <a:spcPct val="100000"/>
        </a:lnSpc>
        <a:spcBef>
          <a:spcPts val="0"/>
        </a:spcBef>
        <a:spcAft>
          <a:spcPts val="9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358793" indent="-17622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541365" indent="-18257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46"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46"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20" indent="-138120" algn="l" defTabSz="914446"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77" indent="-123832" algn="l" defTabSz="914446"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02">
          <p15:clr>
            <a:srgbClr val="F26B43"/>
          </p15:clr>
        </p15:guide>
        <p15:guide id="4" pos="7378">
          <p15:clr>
            <a:srgbClr val="F26B43"/>
          </p15:clr>
        </p15:guide>
        <p15:guide id="5" pos="6891">
          <p15:clr>
            <a:srgbClr val="F26B43"/>
          </p15:clr>
        </p15:guide>
        <p15:guide id="6" pos="6779">
          <p15:clr>
            <a:srgbClr val="F26B43"/>
          </p15:clr>
        </p15:guide>
        <p15:guide id="7" pos="6291">
          <p15:clr>
            <a:srgbClr val="F26B43"/>
          </p15:clr>
        </p15:guide>
        <p15:guide id="8" pos="6180">
          <p15:clr>
            <a:srgbClr val="F26B43"/>
          </p15:clr>
        </p15:guide>
        <p15:guide id="9" pos="5693">
          <p15:clr>
            <a:srgbClr val="F26B43"/>
          </p15:clr>
        </p15:guide>
        <p15:guide id="10" pos="5580">
          <p15:clr>
            <a:srgbClr val="F26B43"/>
          </p15:clr>
        </p15:guide>
        <p15:guide id="11" pos="5094">
          <p15:clr>
            <a:srgbClr val="F26B43"/>
          </p15:clr>
        </p15:guide>
        <p15:guide id="12" pos="4982">
          <p15:clr>
            <a:srgbClr val="F26B43"/>
          </p15:clr>
        </p15:guide>
        <p15:guide id="13" pos="4494">
          <p15:clr>
            <a:srgbClr val="F26B43"/>
          </p15:clr>
        </p15:guide>
        <p15:guide id="14" pos="4383">
          <p15:clr>
            <a:srgbClr val="F26B43"/>
          </p15:clr>
        </p15:guide>
        <p15:guide id="15" pos="3897">
          <p15:clr>
            <a:srgbClr val="F26B43"/>
          </p15:clr>
        </p15:guide>
        <p15:guide id="16" pos="3782">
          <p15:clr>
            <a:srgbClr val="F26B43"/>
          </p15:clr>
        </p15:guide>
        <p15:guide id="17" pos="3296">
          <p15:clr>
            <a:srgbClr val="F26B43"/>
          </p15:clr>
        </p15:guide>
        <p15:guide id="18" pos="3185">
          <p15:clr>
            <a:srgbClr val="F26B43"/>
          </p15:clr>
        </p15:guide>
        <p15:guide id="19" pos="2697">
          <p15:clr>
            <a:srgbClr val="F26B43"/>
          </p15:clr>
        </p15:guide>
        <p15:guide id="20" pos="2585">
          <p15:clr>
            <a:srgbClr val="F26B43"/>
          </p15:clr>
        </p15:guide>
        <p15:guide id="21" pos="1986">
          <p15:clr>
            <a:srgbClr val="F26B43"/>
          </p15:clr>
        </p15:guide>
        <p15:guide id="22" pos="2099">
          <p15:clr>
            <a:srgbClr val="F26B43"/>
          </p15:clr>
        </p15:guide>
        <p15:guide id="23" pos="1499">
          <p15:clr>
            <a:srgbClr val="F26B43"/>
          </p15:clr>
        </p15:guide>
        <p15:guide id="24" pos="1389">
          <p15:clr>
            <a:srgbClr val="F26B43"/>
          </p15:clr>
        </p15:guide>
        <p15:guide id="25" pos="900">
          <p15:clr>
            <a:srgbClr val="F26B43"/>
          </p15:clr>
        </p15:guide>
        <p15:guide id="26" pos="788">
          <p15:clr>
            <a:srgbClr val="F26B43"/>
          </p15:clr>
        </p15:guide>
        <p15:guide id="27" orient="horz" pos="270">
          <p15:clr>
            <a:srgbClr val="F26B43"/>
          </p15:clr>
        </p15:guide>
        <p15:guide id="28" orient="horz" pos="530">
          <p15:clr>
            <a:srgbClr val="F26B43"/>
          </p15:clr>
        </p15:guide>
        <p15:guide id="29" orient="horz" pos="888">
          <p15:clr>
            <a:srgbClr val="F26B43"/>
          </p15:clr>
        </p15:guide>
        <p15:guide id="30" orient="horz" pos="4124">
          <p15:clr>
            <a:srgbClr val="F26B43"/>
          </p15:clr>
        </p15:guide>
        <p15:guide id="31" orient="horz" pos="3698">
          <p15:clr>
            <a:srgbClr val="F26B43"/>
          </p15:clr>
        </p15:guide>
        <p15:guide id="32" orient="horz" pos="731">
          <p15:clr>
            <a:srgbClr val="F26B43"/>
          </p15:clr>
        </p15:guide>
        <p15:guide id="33" orient="horz" pos="11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0.jpeg"/><Relationship Id="rId11" Type="http://schemas.openxmlformats.org/officeDocument/2006/relationships/image" Target="../media/image35.sv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9297C5-3445-4353-8DD4-CAEF4B3A4052}"/>
              </a:ext>
            </a:extLst>
          </p:cNvPr>
          <p:cNvSpPr>
            <a:spLocks noGrp="1"/>
          </p:cNvSpPr>
          <p:nvPr>
            <p:ph type="ctrTitle"/>
          </p:nvPr>
        </p:nvSpPr>
        <p:spPr/>
        <p:txBody>
          <a:bodyPr/>
          <a:lstStyle/>
          <a:p>
            <a:r>
              <a:rPr lang="en-US" dirty="0"/>
              <a:t>Urenco Update</a:t>
            </a:r>
          </a:p>
        </p:txBody>
      </p:sp>
      <p:sp>
        <p:nvSpPr>
          <p:cNvPr id="8" name="Subtitle 7">
            <a:extLst>
              <a:ext uri="{FF2B5EF4-FFF2-40B4-BE49-F238E27FC236}">
                <a16:creationId xmlns:a16="http://schemas.microsoft.com/office/drawing/2014/main" id="{4891DD59-FD01-1756-C094-46C85AF3E5F6}"/>
              </a:ext>
            </a:extLst>
          </p:cNvPr>
          <p:cNvSpPr>
            <a:spLocks noGrp="1"/>
          </p:cNvSpPr>
          <p:nvPr>
            <p:ph type="subTitle" idx="1"/>
          </p:nvPr>
        </p:nvSpPr>
        <p:spPr/>
        <p:txBody>
          <a:bodyPr/>
          <a:lstStyle/>
          <a:p>
            <a:r>
              <a:rPr lang="en-US" dirty="0"/>
              <a:t>April 2025</a:t>
            </a:r>
          </a:p>
        </p:txBody>
      </p:sp>
      <p:sp>
        <p:nvSpPr>
          <p:cNvPr id="2" name="Text Placeholder 6">
            <a:extLst>
              <a:ext uri="{FF2B5EF4-FFF2-40B4-BE49-F238E27FC236}">
                <a16:creationId xmlns:a16="http://schemas.microsoft.com/office/drawing/2014/main" id="{4949CEFE-818D-43CD-6203-E4DAFDB71E00}"/>
              </a:ext>
            </a:extLst>
          </p:cNvPr>
          <p:cNvSpPr txBox="1">
            <a:spLocks/>
          </p:cNvSpPr>
          <p:nvPr/>
        </p:nvSpPr>
        <p:spPr>
          <a:xfrm>
            <a:off x="6819076" y="3814671"/>
            <a:ext cx="4810781" cy="599893"/>
          </a:xfrm>
          <a:prstGeom prst="rect">
            <a:avLst/>
          </a:prstGeom>
        </p:spPr>
        <p:txBody>
          <a:bodyPr/>
          <a:lstStyle>
            <a:lvl1pPr marL="0" indent="0" algn="l" defTabSz="914446" rtl="0" eaLnBrk="1" latinLnBrk="0" hangingPunct="1">
              <a:lnSpc>
                <a:spcPct val="100000"/>
              </a:lnSpc>
              <a:spcBef>
                <a:spcPts val="1000"/>
              </a:spcBef>
              <a:spcAft>
                <a:spcPts val="1200"/>
              </a:spcAft>
              <a:buFont typeface="Arial" panose="020B0604020202020204" pitchFamily="34" charset="0"/>
              <a:buNone/>
              <a:defRPr sz="1800" b="1" kern="1200">
                <a:solidFill>
                  <a:schemeClr val="tx2"/>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2pPr>
            <a:lvl3pPr marL="175692" indent="-175692" algn="l" defTabSz="914446" rtl="0" eaLnBrk="1" latinLnBrk="0" hangingPunct="1">
              <a:lnSpc>
                <a:spcPct val="100000"/>
              </a:lnSpc>
              <a:spcBef>
                <a:spcPts val="0"/>
              </a:spcBef>
              <a:spcAft>
                <a:spcPts val="9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358793" indent="-17622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541365" indent="-18257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46"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46"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20" indent="-138120" algn="l" defTabSz="914446"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77" indent="-123832" algn="l" defTabSz="914446"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a:lstStyle>
          <a:p>
            <a:pPr lvl="1"/>
            <a:r>
              <a:rPr lang="en-GB" sz="1600" b="1" dirty="0"/>
              <a:t>Steve Magill</a:t>
            </a:r>
            <a:br>
              <a:rPr lang="en-GB" sz="1600" dirty="0"/>
            </a:br>
            <a:r>
              <a:rPr lang="en-GB" sz="1600" dirty="0"/>
              <a:t>Urenco USA Decommissioning Manager </a:t>
            </a:r>
            <a:endParaRPr lang="en-US" sz="1600" dirty="0"/>
          </a:p>
        </p:txBody>
      </p:sp>
    </p:spTree>
    <p:extLst>
      <p:ext uri="{BB962C8B-B14F-4D97-AF65-F5344CB8AC3E}">
        <p14:creationId xmlns:p14="http://schemas.microsoft.com/office/powerpoint/2010/main" val="1030852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546382D5-984E-6B7F-5DCE-ADFA8467A9B0}"/>
              </a:ext>
            </a:extLst>
          </p:cNvPr>
          <p:cNvSpPr/>
          <p:nvPr/>
        </p:nvSpPr>
        <p:spPr>
          <a:xfrm>
            <a:off x="1940097" y="1003470"/>
            <a:ext cx="7287985" cy="3400425"/>
          </a:xfrm>
          <a:prstGeom prst="roundRect">
            <a:avLst>
              <a:gd name="adj" fmla="val 10600"/>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A77CAE76-F248-D621-558D-7A7D558F126D}"/>
              </a:ext>
            </a:extLst>
          </p:cNvPr>
          <p:cNvGrpSpPr/>
          <p:nvPr/>
        </p:nvGrpSpPr>
        <p:grpSpPr>
          <a:xfrm>
            <a:off x="467520" y="5916063"/>
            <a:ext cx="11245056" cy="465909"/>
            <a:chOff x="467520" y="5916063"/>
            <a:chExt cx="11245056" cy="465909"/>
          </a:xfrm>
        </p:grpSpPr>
        <p:cxnSp>
          <p:nvCxnSpPr>
            <p:cNvPr id="6" name="Straight Connector 5">
              <a:extLst>
                <a:ext uri="{FF2B5EF4-FFF2-40B4-BE49-F238E27FC236}">
                  <a16:creationId xmlns:a16="http://schemas.microsoft.com/office/drawing/2014/main" id="{01F4277C-B2F9-0B99-F87C-5BFAB9FF44A4}"/>
                </a:ext>
              </a:extLst>
            </p:cNvPr>
            <p:cNvCxnSpPr>
              <a:cxnSpLocks/>
            </p:cNvCxnSpPr>
            <p:nvPr/>
          </p:nvCxnSpPr>
          <p:spPr>
            <a:xfrm>
              <a:off x="467520" y="6149017"/>
              <a:ext cx="11245056" cy="0"/>
            </a:xfrm>
            <a:prstGeom prst="line">
              <a:avLst/>
            </a:prstGeom>
            <a:ln w="50800">
              <a:solidFill>
                <a:schemeClr val="accent1"/>
              </a:solidFill>
              <a:tailEnd type="arrow"/>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D3718899-E77B-4C63-EA9D-B1A95D623538}"/>
                </a:ext>
              </a:extLst>
            </p:cNvPr>
            <p:cNvSpPr/>
            <p:nvPr/>
          </p:nvSpPr>
          <p:spPr>
            <a:xfrm>
              <a:off x="1149531"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97E2FBC1-6E1E-D237-FE33-699908AC1B68}"/>
                </a:ext>
              </a:extLst>
            </p:cNvPr>
            <p:cNvSpPr/>
            <p:nvPr/>
          </p:nvSpPr>
          <p:spPr>
            <a:xfrm>
              <a:off x="4188633"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13" name="Oval 12">
              <a:extLst>
                <a:ext uri="{FF2B5EF4-FFF2-40B4-BE49-F238E27FC236}">
                  <a16:creationId xmlns:a16="http://schemas.microsoft.com/office/drawing/2014/main" id="{21E13454-8F10-8DD4-921B-715AFE7C3098}"/>
                </a:ext>
              </a:extLst>
            </p:cNvPr>
            <p:cNvSpPr/>
            <p:nvPr/>
          </p:nvSpPr>
          <p:spPr>
            <a:xfrm>
              <a:off x="7227735" y="5916063"/>
              <a:ext cx="465909" cy="465909"/>
            </a:xfrm>
            <a:prstGeom prst="ellipse">
              <a:avLst/>
            </a:prstGeom>
            <a:solidFill>
              <a:schemeClr val="bg1"/>
            </a:solidFill>
            <a:ln w="476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14" name="Oval 13">
              <a:extLst>
                <a:ext uri="{FF2B5EF4-FFF2-40B4-BE49-F238E27FC236}">
                  <a16:creationId xmlns:a16="http://schemas.microsoft.com/office/drawing/2014/main" id="{624B83A2-BD68-49E0-BD32-53D42C924B9D}"/>
                </a:ext>
              </a:extLst>
            </p:cNvPr>
            <p:cNvSpPr/>
            <p:nvPr/>
          </p:nvSpPr>
          <p:spPr>
            <a:xfrm>
              <a:off x="10266837"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grpSp>
      <p:sp>
        <p:nvSpPr>
          <p:cNvPr id="4" name="Title 3">
            <a:extLst>
              <a:ext uri="{FF2B5EF4-FFF2-40B4-BE49-F238E27FC236}">
                <a16:creationId xmlns:a16="http://schemas.microsoft.com/office/drawing/2014/main" id="{5E469176-3A2F-3E63-C81F-350F14692613}"/>
              </a:ext>
            </a:extLst>
          </p:cNvPr>
          <p:cNvSpPr>
            <a:spLocks noGrp="1"/>
          </p:cNvSpPr>
          <p:nvPr>
            <p:ph type="title"/>
          </p:nvPr>
        </p:nvSpPr>
        <p:spPr/>
        <p:txBody>
          <a:bodyPr/>
          <a:lstStyle/>
          <a:p>
            <a:r>
              <a:rPr lang="en-US" dirty="0"/>
              <a:t>Evolution of enrichment at Urenco</a:t>
            </a:r>
          </a:p>
        </p:txBody>
      </p:sp>
      <p:sp>
        <p:nvSpPr>
          <p:cNvPr id="3" name="Slide Number Placeholder 2">
            <a:extLst>
              <a:ext uri="{FF2B5EF4-FFF2-40B4-BE49-F238E27FC236}">
                <a16:creationId xmlns:a16="http://schemas.microsoft.com/office/drawing/2014/main" id="{92DAACDD-899B-7828-85A2-7F8258B70B62}"/>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20" name="Content Placeholder 5">
            <a:extLst>
              <a:ext uri="{FF2B5EF4-FFF2-40B4-BE49-F238E27FC236}">
                <a16:creationId xmlns:a16="http://schemas.microsoft.com/office/drawing/2014/main" id="{99235850-E59B-3159-BBC7-FBC642AE7D39}"/>
              </a:ext>
            </a:extLst>
          </p:cNvPr>
          <p:cNvSpPr>
            <a:spLocks noGrp="1"/>
          </p:cNvSpPr>
          <p:nvPr>
            <p:ph idx="4294967295"/>
          </p:nvPr>
        </p:nvSpPr>
        <p:spPr>
          <a:xfrm>
            <a:off x="2325745" y="1230313"/>
            <a:ext cx="6516688" cy="2849562"/>
          </a:xfrm>
        </p:spPr>
        <p:txBody>
          <a:bodyPr/>
          <a:lstStyle/>
          <a:p>
            <a:pPr>
              <a:spcBef>
                <a:spcPts val="400"/>
              </a:spcBef>
            </a:pPr>
            <a:r>
              <a:rPr lang="en-GB" b="1" dirty="0"/>
              <a:t>LEU+ (up to 10%) </a:t>
            </a:r>
          </a:p>
          <a:p>
            <a:pPr marL="285750" lvl="1" indent="-285750">
              <a:spcBef>
                <a:spcPts val="0"/>
              </a:spcBef>
              <a:buClr>
                <a:schemeClr val="accent1"/>
              </a:buClr>
              <a:buFont typeface="Arial" panose="020B0604020202020204" pitchFamily="34" charset="0"/>
              <a:buChar char="•"/>
            </a:pPr>
            <a:r>
              <a:rPr lang="en-GB" dirty="0"/>
              <a:t>LEU+ creates efficiencies for LWR operators by extending the reactor operating cycle from 18 months to 24 months and enable accident tolerant fuels.</a:t>
            </a:r>
          </a:p>
          <a:p>
            <a:pPr marL="285750" lvl="1" indent="-285750">
              <a:spcBef>
                <a:spcPts val="400"/>
              </a:spcBef>
              <a:buClr>
                <a:schemeClr val="accent1"/>
              </a:buClr>
              <a:buFont typeface="Arial" panose="020B0604020202020204" pitchFamily="34" charset="0"/>
              <a:buChar char="•"/>
            </a:pPr>
            <a:r>
              <a:rPr lang="en-GB" dirty="0"/>
              <a:t>LEU+ will serve LWR customers that require enrichment up to 7-8% and some advanced reactor designs that can operate with  enrichments up to 10%.</a:t>
            </a:r>
          </a:p>
          <a:p>
            <a:pPr marL="285750" lvl="1" indent="-285750">
              <a:spcBef>
                <a:spcPts val="400"/>
              </a:spcBef>
              <a:buClr>
                <a:schemeClr val="accent1"/>
              </a:buClr>
              <a:buFont typeface="Arial" panose="020B0604020202020204" pitchFamily="34" charset="0"/>
              <a:buChar char="•"/>
            </a:pPr>
            <a:r>
              <a:rPr lang="en-GB" dirty="0"/>
              <a:t>In 2025, Urenco will begin producing LEU+ to Commercial customers from both UUSA (up to 10%) and UUK (up to 7%).</a:t>
            </a:r>
          </a:p>
        </p:txBody>
      </p:sp>
      <p:sp>
        <p:nvSpPr>
          <p:cNvPr id="8" name="TextBox 7">
            <a:extLst>
              <a:ext uri="{FF2B5EF4-FFF2-40B4-BE49-F238E27FC236}">
                <a16:creationId xmlns:a16="http://schemas.microsoft.com/office/drawing/2014/main" id="{5A898253-B6D4-AC11-D9A2-A0FA3924FC42}"/>
              </a:ext>
            </a:extLst>
          </p:cNvPr>
          <p:cNvSpPr txBox="1"/>
          <p:nvPr/>
        </p:nvSpPr>
        <p:spPr>
          <a:xfrm>
            <a:off x="823224" y="4728257"/>
            <a:ext cx="1116874"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1980s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3%</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0" name="Oval 9">
            <a:extLst>
              <a:ext uri="{FF2B5EF4-FFF2-40B4-BE49-F238E27FC236}">
                <a16:creationId xmlns:a16="http://schemas.microsoft.com/office/drawing/2014/main" id="{0B5BC740-EF0B-ED5E-42C2-4BDE783B4420}"/>
              </a:ext>
            </a:extLst>
          </p:cNvPr>
          <p:cNvSpPr/>
          <p:nvPr/>
        </p:nvSpPr>
        <p:spPr>
          <a:xfrm>
            <a:off x="7299001" y="5992262"/>
            <a:ext cx="313509" cy="3135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FB2AC04A-6656-2E09-2C04-179774C7D970}"/>
              </a:ext>
            </a:extLst>
          </p:cNvPr>
          <p:cNvSpPr txBox="1"/>
          <p:nvPr/>
        </p:nvSpPr>
        <p:spPr>
          <a:xfrm>
            <a:off x="3868082" y="4728257"/>
            <a:ext cx="1116874"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2000s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5%</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8" name="TextBox 17">
            <a:extLst>
              <a:ext uri="{FF2B5EF4-FFF2-40B4-BE49-F238E27FC236}">
                <a16:creationId xmlns:a16="http://schemas.microsoft.com/office/drawing/2014/main" id="{975D8464-755B-5A64-58C6-A7217B9889B4}"/>
              </a:ext>
            </a:extLst>
          </p:cNvPr>
          <p:cNvSpPr txBox="1"/>
          <p:nvPr/>
        </p:nvSpPr>
        <p:spPr>
          <a:xfrm>
            <a:off x="6745798" y="4728257"/>
            <a:ext cx="1429782"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 2025</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7-10%</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9" name="TextBox 18">
            <a:extLst>
              <a:ext uri="{FF2B5EF4-FFF2-40B4-BE49-F238E27FC236}">
                <a16:creationId xmlns:a16="http://schemas.microsoft.com/office/drawing/2014/main" id="{BE94BADE-9BD9-CC3B-935C-3999C34999D7}"/>
              </a:ext>
            </a:extLst>
          </p:cNvPr>
          <p:cNvSpPr txBox="1"/>
          <p:nvPr/>
        </p:nvSpPr>
        <p:spPr>
          <a:xfrm>
            <a:off x="9784900" y="4728257"/>
            <a:ext cx="1429782"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2030s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20%</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(HALEU)</a:t>
            </a:r>
          </a:p>
        </p:txBody>
      </p:sp>
      <p:cxnSp>
        <p:nvCxnSpPr>
          <p:cNvPr id="23" name="Straight Connector 22">
            <a:extLst>
              <a:ext uri="{FF2B5EF4-FFF2-40B4-BE49-F238E27FC236}">
                <a16:creationId xmlns:a16="http://schemas.microsoft.com/office/drawing/2014/main" id="{430959F8-1955-AB80-FA3F-E69D67574411}"/>
              </a:ext>
            </a:extLst>
          </p:cNvPr>
          <p:cNvCxnSpPr>
            <a:cxnSpLocks/>
          </p:cNvCxnSpPr>
          <p:nvPr/>
        </p:nvCxnSpPr>
        <p:spPr>
          <a:xfrm>
            <a:off x="7455756" y="4403895"/>
            <a:ext cx="4933" cy="3243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4AC35CA-C8AC-B9DF-919E-4324BADD20AB}"/>
              </a:ext>
            </a:extLst>
          </p:cNvPr>
          <p:cNvPicPr>
            <a:picLocks noChangeAspect="1"/>
          </p:cNvPicPr>
          <p:nvPr/>
        </p:nvPicPr>
        <p:blipFill rotWithShape="1">
          <a:blip r:embed="rId2"/>
          <a:srcRect l="33956" t="15319" r="43600" b="52908"/>
          <a:stretch/>
        </p:blipFill>
        <p:spPr>
          <a:xfrm>
            <a:off x="1639569" y="1112645"/>
            <a:ext cx="601057" cy="601291"/>
          </a:xfrm>
          <a:prstGeom prst="rect">
            <a:avLst/>
          </a:prstGeom>
        </p:spPr>
      </p:pic>
    </p:spTree>
    <p:extLst>
      <p:ext uri="{BB962C8B-B14F-4D97-AF65-F5344CB8AC3E}">
        <p14:creationId xmlns:p14="http://schemas.microsoft.com/office/powerpoint/2010/main" val="300086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546382D5-984E-6B7F-5DCE-ADFA8467A9B0}"/>
              </a:ext>
            </a:extLst>
          </p:cNvPr>
          <p:cNvSpPr/>
          <p:nvPr/>
        </p:nvSpPr>
        <p:spPr>
          <a:xfrm>
            <a:off x="3523488" y="1003470"/>
            <a:ext cx="7545107" cy="3400425"/>
          </a:xfrm>
          <a:prstGeom prst="roundRect">
            <a:avLst>
              <a:gd name="adj" fmla="val 10600"/>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A77CAE76-F248-D621-558D-7A7D558F126D}"/>
              </a:ext>
            </a:extLst>
          </p:cNvPr>
          <p:cNvGrpSpPr/>
          <p:nvPr/>
        </p:nvGrpSpPr>
        <p:grpSpPr>
          <a:xfrm>
            <a:off x="467520" y="5916063"/>
            <a:ext cx="11245056" cy="465909"/>
            <a:chOff x="467520" y="5916063"/>
            <a:chExt cx="11245056" cy="465909"/>
          </a:xfrm>
        </p:grpSpPr>
        <p:cxnSp>
          <p:nvCxnSpPr>
            <p:cNvPr id="6" name="Straight Connector 5">
              <a:extLst>
                <a:ext uri="{FF2B5EF4-FFF2-40B4-BE49-F238E27FC236}">
                  <a16:creationId xmlns:a16="http://schemas.microsoft.com/office/drawing/2014/main" id="{01F4277C-B2F9-0B99-F87C-5BFAB9FF44A4}"/>
                </a:ext>
              </a:extLst>
            </p:cNvPr>
            <p:cNvCxnSpPr>
              <a:cxnSpLocks/>
            </p:cNvCxnSpPr>
            <p:nvPr/>
          </p:nvCxnSpPr>
          <p:spPr>
            <a:xfrm>
              <a:off x="467520" y="6149017"/>
              <a:ext cx="11245056" cy="0"/>
            </a:xfrm>
            <a:prstGeom prst="line">
              <a:avLst/>
            </a:prstGeom>
            <a:ln w="50800">
              <a:solidFill>
                <a:schemeClr val="accent1"/>
              </a:solidFill>
              <a:tailEnd type="arrow"/>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D3718899-E77B-4C63-EA9D-B1A95D623538}"/>
                </a:ext>
              </a:extLst>
            </p:cNvPr>
            <p:cNvSpPr/>
            <p:nvPr/>
          </p:nvSpPr>
          <p:spPr>
            <a:xfrm>
              <a:off x="1149531"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97E2FBC1-6E1E-D237-FE33-699908AC1B68}"/>
                </a:ext>
              </a:extLst>
            </p:cNvPr>
            <p:cNvSpPr/>
            <p:nvPr/>
          </p:nvSpPr>
          <p:spPr>
            <a:xfrm>
              <a:off x="4188633"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13" name="Oval 12">
              <a:extLst>
                <a:ext uri="{FF2B5EF4-FFF2-40B4-BE49-F238E27FC236}">
                  <a16:creationId xmlns:a16="http://schemas.microsoft.com/office/drawing/2014/main" id="{21E13454-8F10-8DD4-921B-715AFE7C3098}"/>
                </a:ext>
              </a:extLst>
            </p:cNvPr>
            <p:cNvSpPr/>
            <p:nvPr/>
          </p:nvSpPr>
          <p:spPr>
            <a:xfrm>
              <a:off x="7227735"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14" name="Oval 13">
              <a:extLst>
                <a:ext uri="{FF2B5EF4-FFF2-40B4-BE49-F238E27FC236}">
                  <a16:creationId xmlns:a16="http://schemas.microsoft.com/office/drawing/2014/main" id="{624B83A2-BD68-49E0-BD32-53D42C924B9D}"/>
                </a:ext>
              </a:extLst>
            </p:cNvPr>
            <p:cNvSpPr/>
            <p:nvPr/>
          </p:nvSpPr>
          <p:spPr>
            <a:xfrm>
              <a:off x="10266837" y="5916063"/>
              <a:ext cx="465909" cy="465909"/>
            </a:xfrm>
            <a:prstGeom prst="ellipse">
              <a:avLst/>
            </a:prstGeom>
            <a:solidFill>
              <a:schemeClr val="bg1"/>
            </a:solidFill>
            <a:ln w="476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grpSp>
      <p:sp>
        <p:nvSpPr>
          <p:cNvPr id="4" name="Title 3">
            <a:extLst>
              <a:ext uri="{FF2B5EF4-FFF2-40B4-BE49-F238E27FC236}">
                <a16:creationId xmlns:a16="http://schemas.microsoft.com/office/drawing/2014/main" id="{5E469176-3A2F-3E63-C81F-350F14692613}"/>
              </a:ext>
            </a:extLst>
          </p:cNvPr>
          <p:cNvSpPr>
            <a:spLocks noGrp="1"/>
          </p:cNvSpPr>
          <p:nvPr>
            <p:ph type="title"/>
          </p:nvPr>
        </p:nvSpPr>
        <p:spPr/>
        <p:txBody>
          <a:bodyPr/>
          <a:lstStyle/>
          <a:p>
            <a:r>
              <a:rPr lang="en-US" dirty="0"/>
              <a:t>Evolution of enrichment at Urenco</a:t>
            </a:r>
          </a:p>
        </p:txBody>
      </p:sp>
      <p:sp>
        <p:nvSpPr>
          <p:cNvPr id="3" name="Slide Number Placeholder 2">
            <a:extLst>
              <a:ext uri="{FF2B5EF4-FFF2-40B4-BE49-F238E27FC236}">
                <a16:creationId xmlns:a16="http://schemas.microsoft.com/office/drawing/2014/main" id="{92DAACDD-899B-7828-85A2-7F8258B70B62}"/>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20" name="Content Placeholder 5">
            <a:extLst>
              <a:ext uri="{FF2B5EF4-FFF2-40B4-BE49-F238E27FC236}">
                <a16:creationId xmlns:a16="http://schemas.microsoft.com/office/drawing/2014/main" id="{99235850-E59B-3159-BBC7-FBC642AE7D39}"/>
              </a:ext>
            </a:extLst>
          </p:cNvPr>
          <p:cNvSpPr>
            <a:spLocks noGrp="1"/>
          </p:cNvSpPr>
          <p:nvPr>
            <p:ph idx="4294967295"/>
          </p:nvPr>
        </p:nvSpPr>
        <p:spPr>
          <a:xfrm>
            <a:off x="3905141" y="1230313"/>
            <a:ext cx="6781800" cy="2849562"/>
          </a:xfrm>
        </p:spPr>
        <p:txBody>
          <a:bodyPr/>
          <a:lstStyle/>
          <a:p>
            <a:pPr>
              <a:spcBef>
                <a:spcPts val="400"/>
              </a:spcBef>
            </a:pPr>
            <a:r>
              <a:rPr lang="en-GB" sz="1800" b="1" dirty="0"/>
              <a:t>HALEU (up to 20%)</a:t>
            </a:r>
          </a:p>
          <a:p>
            <a:pPr marL="285750" lvl="1" indent="-285750">
              <a:spcBef>
                <a:spcPts val="0"/>
              </a:spcBef>
              <a:buClr>
                <a:schemeClr val="accent1"/>
              </a:buClr>
              <a:buFont typeface="Arial" panose="020B0604020202020204" pitchFamily="34" charset="0"/>
              <a:buChar char="•"/>
            </a:pPr>
            <a:r>
              <a:rPr lang="en-GB" sz="1800" dirty="0"/>
              <a:t>Advanced reactors operate on longer and more efficient fuel utilisation rates. To achieve this, the reactors require a higher concentration of fissile material than traditional LWRs. </a:t>
            </a:r>
          </a:p>
          <a:p>
            <a:pPr marL="285750" lvl="1" indent="-285750">
              <a:spcBef>
                <a:spcPts val="400"/>
              </a:spcBef>
              <a:buClr>
                <a:schemeClr val="accent1"/>
              </a:buClr>
              <a:buFont typeface="Arial" panose="020B0604020202020204" pitchFamily="34" charset="0"/>
              <a:buChar char="•"/>
            </a:pPr>
            <a:r>
              <a:rPr lang="en-GB" sz="1800" dirty="0"/>
              <a:t>The leading advanced reactor designs therefore require higher enrichment levels of up to 20%.</a:t>
            </a:r>
          </a:p>
          <a:p>
            <a:pPr marL="285750" lvl="1" indent="-285750">
              <a:spcBef>
                <a:spcPts val="400"/>
              </a:spcBef>
              <a:buClr>
                <a:schemeClr val="accent1"/>
              </a:buClr>
              <a:buFont typeface="Arial" panose="020B0604020202020204" pitchFamily="34" charset="0"/>
              <a:buChar char="•"/>
            </a:pPr>
            <a:r>
              <a:rPr lang="en-GB" sz="1800" dirty="0"/>
              <a:t>The first advanced reactor needs for HALEU are in 2027/2028.</a:t>
            </a:r>
          </a:p>
          <a:p>
            <a:pPr marL="285750" lvl="1" indent="-285750">
              <a:spcBef>
                <a:spcPts val="400"/>
              </a:spcBef>
              <a:buClr>
                <a:schemeClr val="accent1"/>
              </a:buClr>
              <a:buFont typeface="Arial" panose="020B0604020202020204" pitchFamily="34" charset="0"/>
              <a:buChar char="•"/>
            </a:pPr>
            <a:r>
              <a:rPr lang="en-GB" sz="1800" dirty="0"/>
              <a:t>The first HALEU production at UUK planned in 2031.</a:t>
            </a:r>
          </a:p>
        </p:txBody>
      </p:sp>
      <p:sp>
        <p:nvSpPr>
          <p:cNvPr id="8" name="TextBox 7">
            <a:extLst>
              <a:ext uri="{FF2B5EF4-FFF2-40B4-BE49-F238E27FC236}">
                <a16:creationId xmlns:a16="http://schemas.microsoft.com/office/drawing/2014/main" id="{5A898253-B6D4-AC11-D9A2-A0FA3924FC42}"/>
              </a:ext>
            </a:extLst>
          </p:cNvPr>
          <p:cNvSpPr txBox="1"/>
          <p:nvPr/>
        </p:nvSpPr>
        <p:spPr>
          <a:xfrm>
            <a:off x="823224" y="4728257"/>
            <a:ext cx="1116874"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1980s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3%</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0" name="Oval 9">
            <a:extLst>
              <a:ext uri="{FF2B5EF4-FFF2-40B4-BE49-F238E27FC236}">
                <a16:creationId xmlns:a16="http://schemas.microsoft.com/office/drawing/2014/main" id="{0B5BC740-EF0B-ED5E-42C2-4BDE783B4420}"/>
              </a:ext>
            </a:extLst>
          </p:cNvPr>
          <p:cNvSpPr/>
          <p:nvPr/>
        </p:nvSpPr>
        <p:spPr>
          <a:xfrm>
            <a:off x="10343036" y="5992262"/>
            <a:ext cx="313509" cy="3135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FB2AC04A-6656-2E09-2C04-179774C7D970}"/>
              </a:ext>
            </a:extLst>
          </p:cNvPr>
          <p:cNvSpPr txBox="1"/>
          <p:nvPr/>
        </p:nvSpPr>
        <p:spPr>
          <a:xfrm>
            <a:off x="3868082" y="4728257"/>
            <a:ext cx="1116874"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2000s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5%</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8" name="TextBox 17">
            <a:extLst>
              <a:ext uri="{FF2B5EF4-FFF2-40B4-BE49-F238E27FC236}">
                <a16:creationId xmlns:a16="http://schemas.microsoft.com/office/drawing/2014/main" id="{975D8464-755B-5A64-58C6-A7217B9889B4}"/>
              </a:ext>
            </a:extLst>
          </p:cNvPr>
          <p:cNvSpPr txBox="1"/>
          <p:nvPr/>
        </p:nvSpPr>
        <p:spPr>
          <a:xfrm>
            <a:off x="6745798" y="4728257"/>
            <a:ext cx="1429782"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 2025</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7-10%</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9" name="TextBox 18">
            <a:extLst>
              <a:ext uri="{FF2B5EF4-FFF2-40B4-BE49-F238E27FC236}">
                <a16:creationId xmlns:a16="http://schemas.microsoft.com/office/drawing/2014/main" id="{BE94BADE-9BD9-CC3B-935C-3999C34999D7}"/>
              </a:ext>
            </a:extLst>
          </p:cNvPr>
          <p:cNvSpPr txBox="1"/>
          <p:nvPr/>
        </p:nvSpPr>
        <p:spPr>
          <a:xfrm>
            <a:off x="9784900" y="4728257"/>
            <a:ext cx="1429782"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2030s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20%</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(HALEU)</a:t>
            </a:r>
          </a:p>
        </p:txBody>
      </p:sp>
      <p:cxnSp>
        <p:nvCxnSpPr>
          <p:cNvPr id="23" name="Straight Connector 22">
            <a:extLst>
              <a:ext uri="{FF2B5EF4-FFF2-40B4-BE49-F238E27FC236}">
                <a16:creationId xmlns:a16="http://schemas.microsoft.com/office/drawing/2014/main" id="{430959F8-1955-AB80-FA3F-E69D67574411}"/>
              </a:ext>
            </a:extLst>
          </p:cNvPr>
          <p:cNvCxnSpPr>
            <a:cxnSpLocks/>
          </p:cNvCxnSpPr>
          <p:nvPr/>
        </p:nvCxnSpPr>
        <p:spPr>
          <a:xfrm>
            <a:off x="10499790" y="4403895"/>
            <a:ext cx="4933" cy="3243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AB78245-53C1-17BB-05BE-835CE85803F4}"/>
              </a:ext>
            </a:extLst>
          </p:cNvPr>
          <p:cNvPicPr>
            <a:picLocks noChangeAspect="1"/>
          </p:cNvPicPr>
          <p:nvPr/>
        </p:nvPicPr>
        <p:blipFill rotWithShape="1">
          <a:blip r:embed="rId2"/>
          <a:srcRect l="33956" t="15319" r="43600" b="52908"/>
          <a:stretch/>
        </p:blipFill>
        <p:spPr>
          <a:xfrm>
            <a:off x="3222959" y="1114343"/>
            <a:ext cx="601057" cy="601291"/>
          </a:xfrm>
          <a:prstGeom prst="rect">
            <a:avLst/>
          </a:prstGeom>
        </p:spPr>
      </p:pic>
    </p:spTree>
    <p:extLst>
      <p:ext uri="{BB962C8B-B14F-4D97-AF65-F5344CB8AC3E}">
        <p14:creationId xmlns:p14="http://schemas.microsoft.com/office/powerpoint/2010/main" val="23095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3C679C68-7644-F402-D341-954C7589602D}"/>
              </a:ext>
            </a:extLst>
          </p:cNvPr>
          <p:cNvSpPr/>
          <p:nvPr/>
        </p:nvSpPr>
        <p:spPr>
          <a:xfrm>
            <a:off x="6979534" y="1531464"/>
            <a:ext cx="4167002" cy="3983549"/>
          </a:xfrm>
          <a:prstGeom prst="roundRect">
            <a:avLst>
              <a:gd name="adj" fmla="val 13753"/>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ound Same-side Corner of Rectangle 13">
            <a:extLst>
              <a:ext uri="{FF2B5EF4-FFF2-40B4-BE49-F238E27FC236}">
                <a16:creationId xmlns:a16="http://schemas.microsoft.com/office/drawing/2014/main" id="{E06AF083-E272-1B06-3818-1E1EAD2565DC}"/>
              </a:ext>
            </a:extLst>
          </p:cNvPr>
          <p:cNvSpPr/>
          <p:nvPr/>
        </p:nvSpPr>
        <p:spPr>
          <a:xfrm>
            <a:off x="6979534" y="1440000"/>
            <a:ext cx="4167002" cy="685493"/>
          </a:xfrm>
          <a:prstGeom prst="round2SameRect">
            <a:avLst>
              <a:gd name="adj1" fmla="val 35425"/>
              <a:gd name="adj2" fmla="val 0"/>
            </a:avLst>
          </a:prstGeom>
          <a:solidFill>
            <a:schemeClr val="accent3"/>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1505E24D-06FE-744E-9066-D9F701C3138F}"/>
              </a:ext>
            </a:extLst>
          </p:cNvPr>
          <p:cNvSpPr>
            <a:spLocks noGrp="1"/>
          </p:cNvSpPr>
          <p:nvPr>
            <p:ph type="title"/>
          </p:nvPr>
        </p:nvSpPr>
        <p:spPr/>
        <p:txBody>
          <a:bodyPr/>
          <a:lstStyle/>
          <a:p>
            <a:r>
              <a:rPr lang="en-US" dirty="0"/>
              <a:t>HALEU at Urenco Next Gen Fuels Phase II</a:t>
            </a:r>
            <a:br>
              <a:rPr lang="en-US" dirty="0"/>
            </a:br>
            <a:endParaRPr lang="en-US" dirty="0"/>
          </a:p>
        </p:txBody>
      </p:sp>
      <p:sp>
        <p:nvSpPr>
          <p:cNvPr id="2" name="Content Placeholder 1">
            <a:extLst>
              <a:ext uri="{FF2B5EF4-FFF2-40B4-BE49-F238E27FC236}">
                <a16:creationId xmlns:a16="http://schemas.microsoft.com/office/drawing/2014/main" id="{5F62A1F0-B147-7A9E-02C0-CE1F26537F31}"/>
              </a:ext>
            </a:extLst>
          </p:cNvPr>
          <p:cNvSpPr>
            <a:spLocks noGrp="1"/>
          </p:cNvSpPr>
          <p:nvPr>
            <p:ph idx="1"/>
          </p:nvPr>
        </p:nvSpPr>
        <p:spPr/>
        <p:txBody>
          <a:bodyPr/>
          <a:lstStyle/>
          <a:p>
            <a:r>
              <a:rPr lang="en-GB" dirty="0"/>
              <a:t>What’s needed to enrich between 10% and 20%?</a:t>
            </a:r>
          </a:p>
          <a:p>
            <a:pPr lvl="2"/>
            <a:r>
              <a:rPr lang="en-GB" dirty="0"/>
              <a:t>Requires a dedicated category-II facility.</a:t>
            </a:r>
          </a:p>
          <a:p>
            <a:pPr lvl="2"/>
            <a:r>
              <a:rPr lang="en-GB" dirty="0"/>
              <a:t>Uses existing centrifuge technology and hardware. </a:t>
            </a:r>
          </a:p>
          <a:p>
            <a:r>
              <a:rPr lang="en-GB" dirty="0"/>
              <a:t>Project progress</a:t>
            </a:r>
          </a:p>
          <a:p>
            <a:pPr lvl="2"/>
            <a:r>
              <a:rPr lang="en-GB" dirty="0"/>
              <a:t>Logistics under development, including containers </a:t>
            </a:r>
            <a:br>
              <a:rPr lang="en-GB" dirty="0"/>
            </a:br>
            <a:r>
              <a:rPr lang="en-GB" dirty="0"/>
              <a:t>and transportation packages.</a:t>
            </a:r>
          </a:p>
          <a:p>
            <a:pPr lvl="2"/>
            <a:r>
              <a:rPr lang="en-GB" dirty="0"/>
              <a:t>Project development over 6-7 years.</a:t>
            </a:r>
          </a:p>
          <a:p>
            <a:pPr lvl="2"/>
            <a:r>
              <a:rPr lang="en-GB" dirty="0"/>
              <a:t>Notice of intent filed to NRC regarding HALEU production.</a:t>
            </a:r>
          </a:p>
          <a:p>
            <a:pPr lvl="2"/>
            <a:r>
              <a:rPr lang="en-GB" dirty="0"/>
              <a:t>Responded to DOE’s HALEU RFP.</a:t>
            </a:r>
          </a:p>
          <a:p>
            <a:pPr lvl="2"/>
            <a:r>
              <a:rPr lang="en-GB" dirty="0"/>
              <a:t>Received UK government award under the </a:t>
            </a:r>
            <a:br>
              <a:rPr lang="en-GB" dirty="0"/>
            </a:br>
            <a:r>
              <a:rPr lang="en-GB" dirty="0"/>
              <a:t>Nuclear Fuel Fund.</a:t>
            </a:r>
          </a:p>
          <a:p>
            <a:pPr lvl="2"/>
            <a:endParaRPr lang="en-GB" dirty="0"/>
          </a:p>
        </p:txBody>
      </p:sp>
      <p:sp>
        <p:nvSpPr>
          <p:cNvPr id="3" name="Slide Number Placeholder 2">
            <a:extLst>
              <a:ext uri="{FF2B5EF4-FFF2-40B4-BE49-F238E27FC236}">
                <a16:creationId xmlns:a16="http://schemas.microsoft.com/office/drawing/2014/main" id="{9C7D1CEA-6ECC-93A5-6573-40C554B3B766}"/>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5" name="Content Placeholder 1">
            <a:extLst>
              <a:ext uri="{FF2B5EF4-FFF2-40B4-BE49-F238E27FC236}">
                <a16:creationId xmlns:a16="http://schemas.microsoft.com/office/drawing/2014/main" id="{D50D781F-8F8A-5EA6-615A-DA44CBE40D84}"/>
              </a:ext>
            </a:extLst>
          </p:cNvPr>
          <p:cNvSpPr txBox="1">
            <a:spLocks/>
          </p:cNvSpPr>
          <p:nvPr/>
        </p:nvSpPr>
        <p:spPr>
          <a:xfrm>
            <a:off x="2464069" y="4631607"/>
            <a:ext cx="5444856" cy="2857499"/>
          </a:xfrm>
          <a:prstGeom prst="rect">
            <a:avLst/>
          </a:prstGeom>
        </p:spPr>
        <p:txBody>
          <a:bodyPr vert="horz" lIns="0" tIns="0" rIns="0" bIns="0" rtlCol="0" anchor="t" anchorCtr="0">
            <a:noAutofit/>
          </a:bodyPr>
          <a:lstStyle>
            <a:lvl1pPr marL="0" indent="0" algn="l" defTabSz="914446" rtl="0" eaLnBrk="1" latinLnBrk="0" hangingPunct="1">
              <a:lnSpc>
                <a:spcPct val="100000"/>
              </a:lnSpc>
              <a:spcBef>
                <a:spcPts val="1000"/>
              </a:spcBef>
              <a:spcAft>
                <a:spcPts val="1200"/>
              </a:spcAft>
              <a:buFont typeface="Arial" panose="020B0604020202020204" pitchFamily="34" charset="0"/>
              <a:buNone/>
              <a:defRPr sz="1800" b="1" kern="1200">
                <a:solidFill>
                  <a:schemeClr val="tx2"/>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2pPr>
            <a:lvl3pPr marL="175692" indent="-175692" algn="l" defTabSz="914446" rtl="0" eaLnBrk="1" latinLnBrk="0" hangingPunct="1">
              <a:lnSpc>
                <a:spcPct val="100000"/>
              </a:lnSpc>
              <a:spcBef>
                <a:spcPts val="0"/>
              </a:spcBef>
              <a:spcAft>
                <a:spcPts val="9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358793" indent="-17622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541365" indent="-18257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46"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46"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20" indent="-138120" algn="l" defTabSz="914446"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77" indent="-123832" algn="l" defTabSz="914446"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400"/>
              </a:spcBef>
              <a:spcAft>
                <a:spcPts val="0"/>
              </a:spcAft>
              <a:buClr>
                <a:srgbClr val="41B7C8"/>
              </a:buClr>
              <a:buSzTx/>
              <a:buFont typeface="Arial" panose="020B0604020202020204" pitchFamily="34" charset="0"/>
              <a:buNone/>
              <a:tabLst/>
              <a:defRPr/>
            </a:pPr>
            <a:endParaRPr kumimoji="0" lang="en-GB" sz="1800" b="0" i="0" u="none" strike="noStrike" kern="1200" cap="none" spc="0" normalizeH="0" baseline="0" noProof="0" dirty="0">
              <a:ln>
                <a:noFill/>
              </a:ln>
              <a:solidFill>
                <a:srgbClr val="282828"/>
              </a:solidFill>
              <a:effectLst/>
              <a:uLnTx/>
              <a:uFillTx/>
              <a:latin typeface="Arial"/>
              <a:ea typeface="+mn-ea"/>
              <a:cs typeface="+mn-cs"/>
            </a:endParaRPr>
          </a:p>
        </p:txBody>
      </p:sp>
      <p:sp>
        <p:nvSpPr>
          <p:cNvPr id="6" name="Content Placeholder 1">
            <a:extLst>
              <a:ext uri="{FF2B5EF4-FFF2-40B4-BE49-F238E27FC236}">
                <a16:creationId xmlns:a16="http://schemas.microsoft.com/office/drawing/2014/main" id="{129A219D-2BC7-B434-F46D-70705FEE63DF}"/>
              </a:ext>
            </a:extLst>
          </p:cNvPr>
          <p:cNvSpPr txBox="1">
            <a:spLocks/>
          </p:cNvSpPr>
          <p:nvPr/>
        </p:nvSpPr>
        <p:spPr>
          <a:xfrm>
            <a:off x="7159756" y="1505719"/>
            <a:ext cx="3585148" cy="537616"/>
          </a:xfrm>
          <a:prstGeom prst="rect">
            <a:avLst/>
          </a:prstGeom>
        </p:spPr>
        <p:txBody>
          <a:bodyPr vert="horz" lIns="0" tIns="0" rIns="0" bIns="0" rtlCol="0" anchor="t" anchorCtr="0">
            <a:noAutofit/>
          </a:bodyPr>
          <a:lstStyle>
            <a:lvl1pPr marL="0" indent="0" algn="l" defTabSz="914446" rtl="0" eaLnBrk="1" latinLnBrk="0" hangingPunct="1">
              <a:lnSpc>
                <a:spcPct val="100000"/>
              </a:lnSpc>
              <a:spcBef>
                <a:spcPts val="1000"/>
              </a:spcBef>
              <a:spcAft>
                <a:spcPts val="1200"/>
              </a:spcAft>
              <a:buFont typeface="Arial" panose="020B0604020202020204" pitchFamily="34" charset="0"/>
              <a:buNone/>
              <a:defRPr sz="1800" b="1" kern="1200">
                <a:solidFill>
                  <a:schemeClr val="tx2"/>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2pPr>
            <a:lvl3pPr marL="175692" indent="-175692" algn="l" defTabSz="914446" rtl="0" eaLnBrk="1" latinLnBrk="0" hangingPunct="1">
              <a:lnSpc>
                <a:spcPct val="100000"/>
              </a:lnSpc>
              <a:spcBef>
                <a:spcPts val="0"/>
              </a:spcBef>
              <a:spcAft>
                <a:spcPts val="9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358793" indent="-17622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541365" indent="-18257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46"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46"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20" indent="-138120" algn="l" defTabSz="914446"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77" indent="-123832" algn="l" defTabSz="914446"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Sites </a:t>
            </a:r>
            <a:r>
              <a:rPr lang="en-GB" dirty="0">
                <a:solidFill>
                  <a:prstClr val="white"/>
                </a:solidFill>
                <a:latin typeface="Arial" pitchFamily="34" charset="0"/>
                <a:cs typeface="Arial" pitchFamily="34" charset="0"/>
              </a:rPr>
              <a:t>designated</a:t>
            </a: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for first and successive deployment</a:t>
            </a:r>
          </a:p>
        </p:txBody>
      </p:sp>
      <p:grpSp>
        <p:nvGrpSpPr>
          <p:cNvPr id="7" name="Group 6">
            <a:extLst>
              <a:ext uri="{FF2B5EF4-FFF2-40B4-BE49-F238E27FC236}">
                <a16:creationId xmlns:a16="http://schemas.microsoft.com/office/drawing/2014/main" id="{032A779C-2776-04D6-2E10-FD5C98CA3968}"/>
              </a:ext>
            </a:extLst>
          </p:cNvPr>
          <p:cNvGrpSpPr/>
          <p:nvPr/>
        </p:nvGrpSpPr>
        <p:grpSpPr>
          <a:xfrm>
            <a:off x="7328214" y="3927789"/>
            <a:ext cx="1783109" cy="1327223"/>
            <a:chOff x="1375217" y="1132036"/>
            <a:chExt cx="2014111" cy="1499165"/>
          </a:xfrm>
        </p:grpSpPr>
        <p:pic>
          <p:nvPicPr>
            <p:cNvPr id="8" name="Picture 9">
              <a:extLst>
                <a:ext uri="{FF2B5EF4-FFF2-40B4-BE49-F238E27FC236}">
                  <a16:creationId xmlns:a16="http://schemas.microsoft.com/office/drawing/2014/main" id="{A054C4E3-768B-997A-921D-52AEBAB1073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5217" y="1132036"/>
              <a:ext cx="1516134" cy="1499165"/>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descr="flags.png">
              <a:extLst>
                <a:ext uri="{FF2B5EF4-FFF2-40B4-BE49-F238E27FC236}">
                  <a16:creationId xmlns:a16="http://schemas.microsoft.com/office/drawing/2014/main" id="{56FAD7DC-2C6F-9F30-10B1-0C92B7FF5C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097" r="-3"/>
            <a:stretch/>
          </p:blipFill>
          <p:spPr>
            <a:xfrm flipH="1">
              <a:off x="2545595" y="1472982"/>
              <a:ext cx="843733" cy="819626"/>
            </a:xfrm>
            <a:prstGeom prst="rect">
              <a:avLst/>
            </a:prstGeom>
          </p:spPr>
        </p:pic>
      </p:grpSp>
      <p:grpSp>
        <p:nvGrpSpPr>
          <p:cNvPr id="10" name="Group 9">
            <a:extLst>
              <a:ext uri="{FF2B5EF4-FFF2-40B4-BE49-F238E27FC236}">
                <a16:creationId xmlns:a16="http://schemas.microsoft.com/office/drawing/2014/main" id="{42AA3595-229D-0C23-2D7E-D43F58CC2677}"/>
              </a:ext>
            </a:extLst>
          </p:cNvPr>
          <p:cNvGrpSpPr/>
          <p:nvPr/>
        </p:nvGrpSpPr>
        <p:grpSpPr>
          <a:xfrm>
            <a:off x="7262650" y="2340565"/>
            <a:ext cx="1732646" cy="1327223"/>
            <a:chOff x="9463849" y="1132661"/>
            <a:chExt cx="1949412" cy="1493268"/>
          </a:xfrm>
        </p:grpSpPr>
        <p:pic>
          <p:nvPicPr>
            <p:cNvPr id="11" name="Picture 6">
              <a:extLst>
                <a:ext uri="{FF2B5EF4-FFF2-40B4-BE49-F238E27FC236}">
                  <a16:creationId xmlns:a16="http://schemas.microsoft.com/office/drawing/2014/main" id="{E6B81EF4-8D6F-2F09-E728-9A0601B60C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9463849" y="1132661"/>
              <a:ext cx="1529622" cy="1493268"/>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flags.png">
              <a:extLst>
                <a:ext uri="{FF2B5EF4-FFF2-40B4-BE49-F238E27FC236}">
                  <a16:creationId xmlns:a16="http://schemas.microsoft.com/office/drawing/2014/main" id="{51326B73-6ECA-06CD-53EA-7BEC82DC3B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964"/>
            <a:stretch/>
          </p:blipFill>
          <p:spPr>
            <a:xfrm flipH="1">
              <a:off x="10640970" y="1565785"/>
              <a:ext cx="772291" cy="819627"/>
            </a:xfrm>
            <a:prstGeom prst="rect">
              <a:avLst/>
            </a:prstGeom>
          </p:spPr>
        </p:pic>
      </p:grpSp>
      <p:sp>
        <p:nvSpPr>
          <p:cNvPr id="15" name="Content Placeholder 1">
            <a:extLst>
              <a:ext uri="{FF2B5EF4-FFF2-40B4-BE49-F238E27FC236}">
                <a16:creationId xmlns:a16="http://schemas.microsoft.com/office/drawing/2014/main" id="{7F89496B-B423-DEB1-F5A5-65AE8D836D1F}"/>
              </a:ext>
            </a:extLst>
          </p:cNvPr>
          <p:cNvSpPr txBox="1">
            <a:spLocks/>
          </p:cNvSpPr>
          <p:nvPr/>
        </p:nvSpPr>
        <p:spPr>
          <a:xfrm>
            <a:off x="9304555" y="2776452"/>
            <a:ext cx="1284901" cy="537616"/>
          </a:xfrm>
          <a:prstGeom prst="rect">
            <a:avLst/>
          </a:prstGeom>
        </p:spPr>
        <p:txBody>
          <a:bodyPr vert="horz" lIns="0" tIns="0" rIns="0" bIns="0" rtlCol="0" anchor="ctr" anchorCtr="0">
            <a:noAutofit/>
          </a:bodyPr>
          <a:lstStyle>
            <a:lvl1pPr marL="0" indent="0" algn="l" defTabSz="914446" rtl="0" eaLnBrk="1" latinLnBrk="0" hangingPunct="1">
              <a:lnSpc>
                <a:spcPct val="100000"/>
              </a:lnSpc>
              <a:spcBef>
                <a:spcPts val="1000"/>
              </a:spcBef>
              <a:spcAft>
                <a:spcPts val="1200"/>
              </a:spcAft>
              <a:buFont typeface="Arial" panose="020B0604020202020204" pitchFamily="34" charset="0"/>
              <a:buNone/>
              <a:defRPr sz="1800" b="1" kern="1200">
                <a:solidFill>
                  <a:schemeClr val="tx2"/>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2pPr>
            <a:lvl3pPr marL="175692" indent="-175692" algn="l" defTabSz="914446" rtl="0" eaLnBrk="1" latinLnBrk="0" hangingPunct="1">
              <a:lnSpc>
                <a:spcPct val="100000"/>
              </a:lnSpc>
              <a:spcBef>
                <a:spcPts val="0"/>
              </a:spcBef>
              <a:spcAft>
                <a:spcPts val="9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358793" indent="-17622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541365" indent="-18257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46"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46"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20" indent="-138120" algn="l" defTabSz="914446"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77" indent="-123832" algn="l" defTabSz="914446"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5092"/>
                </a:solidFill>
                <a:effectLst/>
                <a:uLnTx/>
                <a:uFillTx/>
                <a:latin typeface="Arial" pitchFamily="34" charset="0"/>
                <a:ea typeface="+mn-ea"/>
                <a:cs typeface="Arial" pitchFamily="34" charset="0"/>
              </a:rPr>
              <a:t>Urenco UK</a:t>
            </a:r>
          </a:p>
        </p:txBody>
      </p:sp>
      <p:sp>
        <p:nvSpPr>
          <p:cNvPr id="16" name="Content Placeholder 1">
            <a:extLst>
              <a:ext uri="{FF2B5EF4-FFF2-40B4-BE49-F238E27FC236}">
                <a16:creationId xmlns:a16="http://schemas.microsoft.com/office/drawing/2014/main" id="{247360FA-F8C6-35CC-681F-C1BFB7CF992C}"/>
              </a:ext>
            </a:extLst>
          </p:cNvPr>
          <p:cNvSpPr txBox="1">
            <a:spLocks/>
          </p:cNvSpPr>
          <p:nvPr/>
        </p:nvSpPr>
        <p:spPr>
          <a:xfrm>
            <a:off x="9304555" y="4303783"/>
            <a:ext cx="1393925" cy="537616"/>
          </a:xfrm>
          <a:prstGeom prst="rect">
            <a:avLst/>
          </a:prstGeom>
        </p:spPr>
        <p:txBody>
          <a:bodyPr vert="horz" lIns="0" tIns="0" rIns="0" bIns="0" rtlCol="0" anchor="ctr" anchorCtr="0">
            <a:noAutofit/>
          </a:bodyPr>
          <a:lstStyle>
            <a:lvl1pPr marL="0" indent="0" algn="l" defTabSz="914446" rtl="0" eaLnBrk="1" latinLnBrk="0" hangingPunct="1">
              <a:lnSpc>
                <a:spcPct val="100000"/>
              </a:lnSpc>
              <a:spcBef>
                <a:spcPts val="1000"/>
              </a:spcBef>
              <a:spcAft>
                <a:spcPts val="1200"/>
              </a:spcAft>
              <a:buFont typeface="Arial" panose="020B0604020202020204" pitchFamily="34" charset="0"/>
              <a:buNone/>
              <a:defRPr sz="1800" b="1" kern="1200">
                <a:solidFill>
                  <a:schemeClr val="tx2"/>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2pPr>
            <a:lvl3pPr marL="175692" indent="-175692" algn="l" defTabSz="914446" rtl="0" eaLnBrk="1" latinLnBrk="0" hangingPunct="1">
              <a:lnSpc>
                <a:spcPct val="100000"/>
              </a:lnSpc>
              <a:spcBef>
                <a:spcPts val="0"/>
              </a:spcBef>
              <a:spcAft>
                <a:spcPts val="9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358793" indent="-17622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541365" indent="-182572" algn="l" defTabSz="914446"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46"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46"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20" indent="-138120" algn="l" defTabSz="914446"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77" indent="-123832" algn="l" defTabSz="914446"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5092"/>
                </a:solidFill>
                <a:effectLst/>
                <a:uLnTx/>
                <a:uFillTx/>
                <a:latin typeface="Arial" pitchFamily="34" charset="0"/>
                <a:ea typeface="+mn-ea"/>
                <a:cs typeface="Arial" pitchFamily="34" charset="0"/>
              </a:rPr>
              <a:t>Urenco USA</a:t>
            </a:r>
          </a:p>
        </p:txBody>
      </p:sp>
    </p:spTree>
    <p:extLst>
      <p:ext uri="{BB962C8B-B14F-4D97-AF65-F5344CB8AC3E}">
        <p14:creationId xmlns:p14="http://schemas.microsoft.com/office/powerpoint/2010/main" val="246079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B5EC3-8718-DD8D-DE0F-47D907BF3D99}"/>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D7CBE824-1E43-A1C7-F548-35C264D24D29}"/>
              </a:ext>
            </a:extLst>
          </p:cNvPr>
          <p:cNvSpPr>
            <a:spLocks noGrp="1"/>
          </p:cNvSpPr>
          <p:nvPr>
            <p:ph type="body" sz="quarter" idx="13"/>
          </p:nvPr>
        </p:nvSpPr>
        <p:spPr/>
        <p:txBody>
          <a:bodyPr/>
          <a:lstStyle/>
          <a:p>
            <a:r>
              <a:rPr lang="en-US" dirty="0">
                <a:solidFill>
                  <a:srgbClr val="005092"/>
                </a:solidFill>
              </a:rPr>
              <a:t>Project highlights: Enabling works</a:t>
            </a:r>
          </a:p>
        </p:txBody>
      </p:sp>
      <p:sp>
        <p:nvSpPr>
          <p:cNvPr id="4" name="Title 3">
            <a:extLst>
              <a:ext uri="{FF2B5EF4-FFF2-40B4-BE49-F238E27FC236}">
                <a16:creationId xmlns:a16="http://schemas.microsoft.com/office/drawing/2014/main" id="{C7176B32-B7D9-A9CE-B675-BBAF2576AD22}"/>
              </a:ext>
            </a:extLst>
          </p:cNvPr>
          <p:cNvSpPr>
            <a:spLocks noGrp="1"/>
          </p:cNvSpPr>
          <p:nvPr>
            <p:ph type="title"/>
          </p:nvPr>
        </p:nvSpPr>
        <p:spPr/>
        <p:txBody>
          <a:bodyPr/>
          <a:lstStyle/>
          <a:p>
            <a:r>
              <a:rPr lang="en-US" dirty="0"/>
              <a:t>Urenco UK HALEU Program</a:t>
            </a:r>
          </a:p>
        </p:txBody>
      </p:sp>
      <p:sp>
        <p:nvSpPr>
          <p:cNvPr id="15" name="TextBox 14">
            <a:extLst>
              <a:ext uri="{FF2B5EF4-FFF2-40B4-BE49-F238E27FC236}">
                <a16:creationId xmlns:a16="http://schemas.microsoft.com/office/drawing/2014/main" id="{D2383A72-F7D1-D1C9-F1E0-6F3442180AC5}"/>
              </a:ext>
            </a:extLst>
          </p:cNvPr>
          <p:cNvSpPr txBox="1"/>
          <p:nvPr/>
        </p:nvSpPr>
        <p:spPr>
          <a:xfrm>
            <a:off x="335443" y="5123416"/>
            <a:ext cx="1673652" cy="1010533"/>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2024</a:t>
            </a:r>
          </a:p>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User Requirement Specification (URS) approved</a:t>
            </a:r>
          </a:p>
        </p:txBody>
      </p:sp>
      <p:sp>
        <p:nvSpPr>
          <p:cNvPr id="19" name="TextBox 18">
            <a:extLst>
              <a:ext uri="{FF2B5EF4-FFF2-40B4-BE49-F238E27FC236}">
                <a16:creationId xmlns:a16="http://schemas.microsoft.com/office/drawing/2014/main" id="{6404576B-FEAC-9A11-6022-85C389783635}"/>
              </a:ext>
            </a:extLst>
          </p:cNvPr>
          <p:cNvSpPr txBox="1"/>
          <p:nvPr/>
        </p:nvSpPr>
        <p:spPr>
          <a:xfrm>
            <a:off x="14829183" y="946205"/>
            <a:ext cx="0" cy="0"/>
          </a:xfrm>
          <a:prstGeom prst="rect">
            <a:avLst/>
          </a:prstGeom>
          <a:noFill/>
        </p:spPr>
        <p:txBody>
          <a:bodyPr wrap="non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8282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BB1FD152-5086-8E5A-0EC0-217E0797CD3C}"/>
              </a:ext>
            </a:extLst>
          </p:cNvPr>
          <p:cNvGrpSpPr/>
          <p:nvPr/>
        </p:nvGrpSpPr>
        <p:grpSpPr>
          <a:xfrm>
            <a:off x="9744" y="4524476"/>
            <a:ext cx="11702831" cy="484554"/>
            <a:chOff x="9744" y="4807940"/>
            <a:chExt cx="11702831" cy="484554"/>
          </a:xfrm>
        </p:grpSpPr>
        <p:cxnSp>
          <p:nvCxnSpPr>
            <p:cNvPr id="10" name="Straight Connector 9">
              <a:extLst>
                <a:ext uri="{FF2B5EF4-FFF2-40B4-BE49-F238E27FC236}">
                  <a16:creationId xmlns:a16="http://schemas.microsoft.com/office/drawing/2014/main" id="{2E3FB125-0672-CF1F-9389-3AA16CBCB3DF}"/>
                </a:ext>
              </a:extLst>
            </p:cNvPr>
            <p:cNvCxnSpPr>
              <a:cxnSpLocks/>
            </p:cNvCxnSpPr>
            <p:nvPr/>
          </p:nvCxnSpPr>
          <p:spPr>
            <a:xfrm>
              <a:off x="9744" y="5050217"/>
              <a:ext cx="11702831" cy="0"/>
            </a:xfrm>
            <a:prstGeom prst="line">
              <a:avLst/>
            </a:prstGeom>
            <a:ln w="44450">
              <a:solidFill>
                <a:schemeClr val="accent1"/>
              </a:solidFill>
              <a:tailEnd type="triangle" w="lg" len="lg"/>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BA4A4D04-E518-76E8-66A5-CD6862D5349D}"/>
                </a:ext>
              </a:extLst>
            </p:cNvPr>
            <p:cNvSpPr/>
            <p:nvPr/>
          </p:nvSpPr>
          <p:spPr>
            <a:xfrm>
              <a:off x="929831" y="4807940"/>
              <a:ext cx="484876" cy="484554"/>
            </a:xfrm>
            <a:prstGeom prst="ellipse">
              <a:avLst/>
            </a:prstGeom>
            <a:solidFill>
              <a:srgbClr val="126E90"/>
            </a:solidFill>
            <a:ln w="44450">
              <a:solidFill>
                <a:srgbClr val="126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A68EED82-9869-5022-F248-96D914CFD4A4}"/>
                </a:ext>
              </a:extLst>
            </p:cNvPr>
            <p:cNvSpPr/>
            <p:nvPr/>
          </p:nvSpPr>
          <p:spPr>
            <a:xfrm>
              <a:off x="2827205" y="4807940"/>
              <a:ext cx="484876" cy="484554"/>
            </a:xfrm>
            <a:prstGeom prst="ellipse">
              <a:avLst/>
            </a:prstGeom>
            <a:solidFill>
              <a:srgbClr val="126E90"/>
            </a:solidFill>
            <a:ln w="44450">
              <a:solidFill>
                <a:srgbClr val="126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4B971E67-A7D1-E192-070B-9C69EACCC148}"/>
                </a:ext>
              </a:extLst>
            </p:cNvPr>
            <p:cNvSpPr/>
            <p:nvPr/>
          </p:nvSpPr>
          <p:spPr>
            <a:xfrm>
              <a:off x="10416703" y="4807940"/>
              <a:ext cx="484876" cy="484554"/>
            </a:xfrm>
            <a:prstGeom prst="ellipse">
              <a:avLst/>
            </a:prstGeom>
            <a:solidFill>
              <a:srgbClr val="126E90"/>
            </a:solidFill>
            <a:ln w="44450">
              <a:solidFill>
                <a:srgbClr val="126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9C89EE5A-1D1F-97F0-B82A-38F9F359406B}"/>
                </a:ext>
              </a:extLst>
            </p:cNvPr>
            <p:cNvSpPr/>
            <p:nvPr/>
          </p:nvSpPr>
          <p:spPr>
            <a:xfrm>
              <a:off x="4724579" y="4807940"/>
              <a:ext cx="484876" cy="484554"/>
            </a:xfrm>
            <a:prstGeom prst="ellipse">
              <a:avLst/>
            </a:prstGeom>
            <a:solidFill>
              <a:srgbClr val="126E90"/>
            </a:solidFill>
            <a:ln w="44450">
              <a:solidFill>
                <a:srgbClr val="126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D0322C94-7787-4417-BEA4-2D75D6C6369C}"/>
                </a:ext>
              </a:extLst>
            </p:cNvPr>
            <p:cNvSpPr/>
            <p:nvPr/>
          </p:nvSpPr>
          <p:spPr>
            <a:xfrm>
              <a:off x="6621953" y="4807940"/>
              <a:ext cx="484876" cy="484554"/>
            </a:xfrm>
            <a:prstGeom prst="ellipse">
              <a:avLst/>
            </a:prstGeom>
            <a:solidFill>
              <a:srgbClr val="126E90"/>
            </a:solidFill>
            <a:ln w="44450">
              <a:solidFill>
                <a:srgbClr val="126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8C8B84D5-34A6-93EF-D66F-D7CAEB87FA2A}"/>
                </a:ext>
              </a:extLst>
            </p:cNvPr>
            <p:cNvSpPr/>
            <p:nvPr/>
          </p:nvSpPr>
          <p:spPr>
            <a:xfrm>
              <a:off x="8519327" y="4807940"/>
              <a:ext cx="484876" cy="484554"/>
            </a:xfrm>
            <a:prstGeom prst="ellipse">
              <a:avLst/>
            </a:prstGeom>
            <a:solidFill>
              <a:srgbClr val="126E90"/>
            </a:solidFill>
            <a:ln w="44450">
              <a:solidFill>
                <a:srgbClr val="126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C79144E0-0838-A079-D7DA-A84A0C033506}"/>
              </a:ext>
            </a:extLst>
          </p:cNvPr>
          <p:cNvSpPr txBox="1"/>
          <p:nvPr/>
        </p:nvSpPr>
        <p:spPr>
          <a:xfrm>
            <a:off x="2063847" y="5141458"/>
            <a:ext cx="2019148" cy="1492716"/>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2025</a:t>
            </a:r>
            <a:endParaRPr kumimoji="0" lang="en-US" sz="1600" b="0"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Front-End Engineering Design (FEED) contract placed</a:t>
            </a:r>
          </a:p>
          <a:p>
            <a:pPr marL="0" marR="0" lvl="0" indent="0" algn="ctr" defTabSz="914309" rtl="0" eaLnBrk="1" fontAlgn="auto" latinLnBrk="0" hangingPunct="1">
              <a:lnSpc>
                <a:spcPct val="100000"/>
              </a:lnSpc>
              <a:spcBef>
                <a:spcPts val="40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Concept design MDDRs complete</a:t>
            </a:r>
          </a:p>
        </p:txBody>
      </p:sp>
      <p:sp>
        <p:nvSpPr>
          <p:cNvPr id="27" name="TextBox 26">
            <a:extLst>
              <a:ext uri="{FF2B5EF4-FFF2-40B4-BE49-F238E27FC236}">
                <a16:creationId xmlns:a16="http://schemas.microsoft.com/office/drawing/2014/main" id="{7CCF9594-F050-4963-6105-852744BC8591}"/>
              </a:ext>
            </a:extLst>
          </p:cNvPr>
          <p:cNvSpPr txBox="1"/>
          <p:nvPr/>
        </p:nvSpPr>
        <p:spPr>
          <a:xfrm>
            <a:off x="385009" y="3996081"/>
            <a:ext cx="3535668" cy="369332"/>
          </a:xfrm>
          <a:prstGeom prst="rect">
            <a:avLst/>
          </a:prstGeom>
          <a:noFill/>
        </p:spPr>
        <p:txBody>
          <a:bodyPr wrap="square" anchor="b">
            <a:spAutoFit/>
          </a:bodyPr>
          <a:lstStyle/>
          <a:p>
            <a:pPr marL="0" marR="0" lvl="0" indent="0" algn="l" defTabSz="914309" rtl="0" eaLnBrk="1" fontAlgn="auto" latinLnBrk="0" hangingPunct="1">
              <a:lnSpc>
                <a:spcPct val="100000"/>
              </a:lnSpc>
              <a:spcBef>
                <a:spcPts val="0"/>
              </a:spcBef>
              <a:spcAft>
                <a:spcPts val="225"/>
              </a:spcAft>
              <a:buClrTx/>
              <a:buSzTx/>
              <a:buFontTx/>
              <a:buNone/>
              <a:tabLst/>
              <a:defRPr/>
            </a:pPr>
            <a:r>
              <a:rPr kumimoji="0" lang="en-US" sz="1800" b="1" i="0" u="none" strike="noStrike" kern="1200" cap="none" spc="0" normalizeH="0" baseline="0" noProof="0" dirty="0">
                <a:ln>
                  <a:noFill/>
                </a:ln>
                <a:solidFill>
                  <a:srgbClr val="005092"/>
                </a:solidFill>
                <a:effectLst/>
                <a:uLnTx/>
                <a:uFillTx/>
                <a:latin typeface="Arial"/>
                <a:ea typeface="+mn-ea"/>
                <a:cs typeface="+mn-cs"/>
              </a:rPr>
              <a:t>Milestone schedule</a:t>
            </a:r>
            <a:endParaRPr kumimoji="0" lang="en-US" sz="2000" b="1" i="0" u="none" strike="noStrike" kern="1200" cap="none" spc="0" normalizeH="0" baseline="0" noProof="0" dirty="0">
              <a:ln>
                <a:noFill/>
              </a:ln>
              <a:solidFill>
                <a:srgbClr val="005092"/>
              </a:solidFill>
              <a:effectLst/>
              <a:uLnTx/>
              <a:uFillTx/>
              <a:latin typeface="Arial"/>
              <a:ea typeface="+mn-ea"/>
              <a:cs typeface="+mn-cs"/>
            </a:endParaRPr>
          </a:p>
        </p:txBody>
      </p:sp>
      <p:sp>
        <p:nvSpPr>
          <p:cNvPr id="28" name="TextBox 27">
            <a:extLst>
              <a:ext uri="{FF2B5EF4-FFF2-40B4-BE49-F238E27FC236}">
                <a16:creationId xmlns:a16="http://schemas.microsoft.com/office/drawing/2014/main" id="{C59E01EE-ABA5-F643-A5DF-8650351B8F8F}"/>
              </a:ext>
            </a:extLst>
          </p:cNvPr>
          <p:cNvSpPr txBox="1"/>
          <p:nvPr/>
        </p:nvSpPr>
        <p:spPr>
          <a:xfrm>
            <a:off x="4130191" y="5139616"/>
            <a:ext cx="1673652" cy="795089"/>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600" b="1" i="0" u="none" strike="noStrike" kern="1200" cap="none" spc="0" normalizeH="0" baseline="0" noProof="0" dirty="0">
                <a:ln>
                  <a:noFill/>
                </a:ln>
                <a:solidFill>
                  <a:srgbClr val="203764"/>
                </a:solidFill>
                <a:effectLst/>
                <a:uLnTx/>
                <a:uFillTx/>
                <a:latin typeface="Arial"/>
                <a:ea typeface="+mn-ea"/>
                <a:cs typeface="+mn-cs"/>
              </a:rPr>
              <a:t>2026</a:t>
            </a:r>
          </a:p>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Cascade basic design complete</a:t>
            </a:r>
          </a:p>
        </p:txBody>
      </p:sp>
      <p:sp>
        <p:nvSpPr>
          <p:cNvPr id="29" name="TextBox 28">
            <a:extLst>
              <a:ext uri="{FF2B5EF4-FFF2-40B4-BE49-F238E27FC236}">
                <a16:creationId xmlns:a16="http://schemas.microsoft.com/office/drawing/2014/main" id="{6A5EB6C0-18CF-7FE0-F8FB-01E9A83D74D9}"/>
              </a:ext>
            </a:extLst>
          </p:cNvPr>
          <p:cNvSpPr txBox="1"/>
          <p:nvPr/>
        </p:nvSpPr>
        <p:spPr>
          <a:xfrm>
            <a:off x="6043117" y="5139616"/>
            <a:ext cx="1673652" cy="1010533"/>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600" b="1" i="0" u="none" strike="noStrike" kern="1200" cap="none" spc="0" normalizeH="0" baseline="0" noProof="0" dirty="0">
                <a:ln>
                  <a:noFill/>
                </a:ln>
                <a:solidFill>
                  <a:srgbClr val="203764"/>
                </a:solidFill>
                <a:effectLst/>
                <a:uLnTx/>
                <a:uFillTx/>
                <a:latin typeface="Arial"/>
                <a:ea typeface="+mn-ea"/>
                <a:cs typeface="+mn-cs"/>
              </a:rPr>
              <a:t>2027</a:t>
            </a:r>
          </a:p>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Basic design (FEED + core process) complete</a:t>
            </a:r>
          </a:p>
        </p:txBody>
      </p:sp>
      <p:sp>
        <p:nvSpPr>
          <p:cNvPr id="30" name="TextBox 29">
            <a:extLst>
              <a:ext uri="{FF2B5EF4-FFF2-40B4-BE49-F238E27FC236}">
                <a16:creationId xmlns:a16="http://schemas.microsoft.com/office/drawing/2014/main" id="{1DC21B4D-2DFB-0802-F74F-C1C958F513E6}"/>
              </a:ext>
            </a:extLst>
          </p:cNvPr>
          <p:cNvSpPr txBox="1"/>
          <p:nvPr/>
        </p:nvSpPr>
        <p:spPr>
          <a:xfrm>
            <a:off x="7859845" y="5123416"/>
            <a:ext cx="1803840" cy="1010533"/>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600" b="1" i="0" u="none" strike="noStrike" kern="1200" cap="none" spc="0" normalizeH="0" baseline="0" noProof="0" dirty="0">
                <a:ln>
                  <a:noFill/>
                </a:ln>
                <a:solidFill>
                  <a:srgbClr val="203764"/>
                </a:solidFill>
                <a:effectLst/>
                <a:uLnTx/>
                <a:uFillTx/>
                <a:latin typeface="Arial"/>
                <a:ea typeface="+mn-ea"/>
                <a:cs typeface="+mn-cs"/>
              </a:rPr>
              <a:t>2028</a:t>
            </a:r>
          </a:p>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Detail design (core process, centrifuge + facility) complete</a:t>
            </a:r>
          </a:p>
        </p:txBody>
      </p:sp>
      <p:sp>
        <p:nvSpPr>
          <p:cNvPr id="31" name="TextBox 30">
            <a:extLst>
              <a:ext uri="{FF2B5EF4-FFF2-40B4-BE49-F238E27FC236}">
                <a16:creationId xmlns:a16="http://schemas.microsoft.com/office/drawing/2014/main" id="{279C9ABB-7989-0750-D9FC-522C3C42994C}"/>
              </a:ext>
            </a:extLst>
          </p:cNvPr>
          <p:cNvSpPr txBox="1"/>
          <p:nvPr/>
        </p:nvSpPr>
        <p:spPr>
          <a:xfrm>
            <a:off x="9831459" y="5116429"/>
            <a:ext cx="1673652" cy="1010533"/>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600" b="1" i="0" u="none" strike="noStrike" kern="1200" cap="none" spc="0" normalizeH="0" baseline="0" noProof="0" dirty="0">
                <a:ln>
                  <a:noFill/>
                </a:ln>
                <a:solidFill>
                  <a:srgbClr val="203764"/>
                </a:solidFill>
                <a:effectLst/>
                <a:uLnTx/>
                <a:uFillTx/>
                <a:latin typeface="Arial"/>
                <a:ea typeface="+mn-ea"/>
                <a:cs typeface="+mn-cs"/>
              </a:rPr>
              <a:t>2031</a:t>
            </a:r>
          </a:p>
          <a:p>
            <a:pPr marL="0" marR="0" lvl="0" indent="0" algn="ctr" defTabSz="914309" rtl="0" eaLnBrk="1" fontAlgn="auto" latinLnBrk="0" hangingPunct="1">
              <a:lnSpc>
                <a:spcPct val="100000"/>
              </a:lnSpc>
              <a:spcBef>
                <a:spcPts val="0"/>
              </a:spcBef>
              <a:spcAft>
                <a:spcPts val="5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Cascade online and handover to operations</a:t>
            </a:r>
          </a:p>
        </p:txBody>
      </p:sp>
      <p:pic>
        <p:nvPicPr>
          <p:cNvPr id="7" name="Picture 6">
            <a:extLst>
              <a:ext uri="{FF2B5EF4-FFF2-40B4-BE49-F238E27FC236}">
                <a16:creationId xmlns:a16="http://schemas.microsoft.com/office/drawing/2014/main" id="{81F7E3DC-40F7-C0B0-D5DC-2DE8FB1E6F33}"/>
              </a:ext>
            </a:extLst>
          </p:cNvPr>
          <p:cNvPicPr>
            <a:picLocks noChangeAspect="1"/>
          </p:cNvPicPr>
          <p:nvPr/>
        </p:nvPicPr>
        <p:blipFill rotWithShape="1">
          <a:blip r:embed="rId2"/>
          <a:srcRect l="68544" r="382" b="67079"/>
          <a:stretch/>
        </p:blipFill>
        <p:spPr>
          <a:xfrm>
            <a:off x="506949" y="1773680"/>
            <a:ext cx="1980000" cy="1980000"/>
          </a:xfrm>
          <a:prstGeom prst="ellipse">
            <a:avLst/>
          </a:prstGeom>
          <a:ln w="25400">
            <a:solidFill>
              <a:srgbClr val="00B3E8"/>
            </a:solidFill>
          </a:ln>
        </p:spPr>
      </p:pic>
      <p:grpSp>
        <p:nvGrpSpPr>
          <p:cNvPr id="58" name="Group 57">
            <a:extLst>
              <a:ext uri="{FF2B5EF4-FFF2-40B4-BE49-F238E27FC236}">
                <a16:creationId xmlns:a16="http://schemas.microsoft.com/office/drawing/2014/main" id="{5125863F-9193-4681-46CD-3E00538729AF}"/>
              </a:ext>
            </a:extLst>
          </p:cNvPr>
          <p:cNvGrpSpPr/>
          <p:nvPr/>
        </p:nvGrpSpPr>
        <p:grpSpPr>
          <a:xfrm>
            <a:off x="8918568" y="1587191"/>
            <a:ext cx="2930601" cy="2384378"/>
            <a:chOff x="8982046" y="1587191"/>
            <a:chExt cx="2930601" cy="2384378"/>
          </a:xfrm>
        </p:grpSpPr>
        <p:sp>
          <p:nvSpPr>
            <p:cNvPr id="9" name="TextBox 8">
              <a:extLst>
                <a:ext uri="{FF2B5EF4-FFF2-40B4-BE49-F238E27FC236}">
                  <a16:creationId xmlns:a16="http://schemas.microsoft.com/office/drawing/2014/main" id="{100B1671-9765-6035-F8E6-7407376A02E0}"/>
                </a:ext>
              </a:extLst>
            </p:cNvPr>
            <p:cNvSpPr txBox="1"/>
            <p:nvPr/>
          </p:nvSpPr>
          <p:spPr>
            <a:xfrm>
              <a:off x="8982046" y="3361145"/>
              <a:ext cx="2930601" cy="610424"/>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225"/>
                </a:spcAft>
                <a:buClrTx/>
                <a:buSzTx/>
                <a:buFontTx/>
                <a:buNone/>
                <a:tabLst/>
                <a:defRPr/>
              </a:pPr>
              <a:r>
                <a:rPr kumimoji="0" lang="en-US" sz="1800" b="1" i="0" u="none" strike="noStrike" kern="1200" cap="none" spc="0" normalizeH="0" baseline="0" noProof="0" dirty="0">
                  <a:ln>
                    <a:noFill/>
                  </a:ln>
                  <a:solidFill>
                    <a:srgbClr val="005092"/>
                  </a:solidFill>
                  <a:effectLst/>
                  <a:uLnTx/>
                  <a:uFillTx/>
                  <a:latin typeface="Arial"/>
                  <a:ea typeface="+mn-ea"/>
                  <a:cs typeface="+mn-cs"/>
                </a:rPr>
                <a:t>10,000</a:t>
              </a:r>
            </a:p>
            <a:p>
              <a:pPr marL="0" marR="0" lvl="0" indent="0" algn="ctr" defTabSz="914309" rtl="0" eaLnBrk="1" fontAlgn="auto" latinLnBrk="0" hangingPunct="1">
                <a:lnSpc>
                  <a:spcPct val="100000"/>
                </a:lnSpc>
                <a:spcBef>
                  <a:spcPts val="0"/>
                </a:spcBef>
                <a:spcAft>
                  <a:spcPts val="225"/>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tons of soil removed</a:t>
              </a:r>
            </a:p>
          </p:txBody>
        </p:sp>
        <p:sp>
          <p:nvSpPr>
            <p:cNvPr id="13" name="TextBox 12">
              <a:extLst>
                <a:ext uri="{FF2B5EF4-FFF2-40B4-BE49-F238E27FC236}">
                  <a16:creationId xmlns:a16="http://schemas.microsoft.com/office/drawing/2014/main" id="{99DD5FA3-D423-71E6-6242-0C7C2C8E05C1}"/>
                </a:ext>
              </a:extLst>
            </p:cNvPr>
            <p:cNvSpPr txBox="1"/>
            <p:nvPr/>
          </p:nvSpPr>
          <p:spPr>
            <a:xfrm>
              <a:off x="9545426" y="1587191"/>
              <a:ext cx="1803840" cy="369332"/>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225"/>
                </a:spcAft>
                <a:buClrTx/>
                <a:buSzTx/>
                <a:buFontTx/>
                <a:buNone/>
                <a:tabLst/>
                <a:defRPr/>
              </a:pPr>
              <a:r>
                <a:rPr kumimoji="0" lang="en-US" sz="1800" b="1" i="0" u="none" strike="noStrike" kern="1200" cap="none" spc="0" normalizeH="0" baseline="0" noProof="0" dirty="0">
                  <a:ln>
                    <a:noFill/>
                  </a:ln>
                  <a:solidFill>
                    <a:srgbClr val="005092"/>
                  </a:solidFill>
                  <a:effectLst/>
                  <a:uLnTx/>
                  <a:uFillTx/>
                  <a:latin typeface="Arial"/>
                  <a:ea typeface="+mn-ea"/>
                  <a:cs typeface="+mn-cs"/>
                </a:rPr>
                <a:t>In numbers…</a:t>
              </a:r>
            </a:p>
          </p:txBody>
        </p:sp>
        <p:cxnSp>
          <p:nvCxnSpPr>
            <p:cNvPr id="18" name="Straight Connector 17">
              <a:extLst>
                <a:ext uri="{FF2B5EF4-FFF2-40B4-BE49-F238E27FC236}">
                  <a16:creationId xmlns:a16="http://schemas.microsoft.com/office/drawing/2014/main" id="{503494F0-DBE3-9018-E6FC-1A5DD5CBACCE}"/>
                </a:ext>
              </a:extLst>
            </p:cNvPr>
            <p:cNvCxnSpPr>
              <a:cxnSpLocks/>
            </p:cNvCxnSpPr>
            <p:nvPr/>
          </p:nvCxnSpPr>
          <p:spPr>
            <a:xfrm flipH="1">
              <a:off x="9589719" y="3278963"/>
              <a:ext cx="1715255" cy="0"/>
            </a:xfrm>
            <a:prstGeom prst="line">
              <a:avLst/>
            </a:prstGeom>
            <a:ln w="25400">
              <a:solidFill>
                <a:srgbClr val="203764"/>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69BADB8-EBEF-BD67-B966-81AAF2E736D1}"/>
              </a:ext>
            </a:extLst>
          </p:cNvPr>
          <p:cNvGrpSpPr/>
          <p:nvPr/>
        </p:nvGrpSpPr>
        <p:grpSpPr>
          <a:xfrm>
            <a:off x="4778568" y="1464401"/>
            <a:ext cx="4140000" cy="2700000"/>
            <a:chOff x="4778568" y="1464401"/>
            <a:chExt cx="4140000" cy="2700000"/>
          </a:xfrm>
        </p:grpSpPr>
        <p:sp>
          <p:nvSpPr>
            <p:cNvPr id="25" name="Rounded Rectangle 43">
              <a:extLst>
                <a:ext uri="{FF2B5EF4-FFF2-40B4-BE49-F238E27FC236}">
                  <a16:creationId xmlns:a16="http://schemas.microsoft.com/office/drawing/2014/main" id="{3478A250-BF04-5A85-AFF9-D0BC4A116493}"/>
                </a:ext>
              </a:extLst>
            </p:cNvPr>
            <p:cNvSpPr/>
            <p:nvPr/>
          </p:nvSpPr>
          <p:spPr>
            <a:xfrm>
              <a:off x="4778568" y="1464401"/>
              <a:ext cx="4140000" cy="2700000"/>
            </a:xfrm>
            <a:prstGeom prst="roundRect">
              <a:avLst>
                <a:gd name="adj" fmla="val 6891"/>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61AB56FC-4C58-9CF0-1E86-E53B40D805F7}"/>
                </a:ext>
              </a:extLst>
            </p:cNvPr>
            <p:cNvSpPr txBox="1"/>
            <p:nvPr/>
          </p:nvSpPr>
          <p:spPr>
            <a:xfrm>
              <a:off x="5527580" y="1958275"/>
              <a:ext cx="1260000" cy="648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Project start</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092"/>
                  </a:solidFill>
                  <a:effectLst/>
                  <a:uLnTx/>
                  <a:uFillTx/>
                  <a:latin typeface="Arial"/>
                  <a:ea typeface="+mn-ea"/>
                  <a:cs typeface="+mn-cs"/>
                </a:rPr>
                <a:t>2023</a:t>
              </a:r>
            </a:p>
          </p:txBody>
        </p:sp>
        <p:cxnSp>
          <p:nvCxnSpPr>
            <p:cNvPr id="32" name="Straight Connector 31">
              <a:extLst>
                <a:ext uri="{FF2B5EF4-FFF2-40B4-BE49-F238E27FC236}">
                  <a16:creationId xmlns:a16="http://schemas.microsoft.com/office/drawing/2014/main" id="{F460BD07-BDC7-DA71-8BA3-8E775FE65D3D}"/>
                </a:ext>
              </a:extLst>
            </p:cNvPr>
            <p:cNvCxnSpPr>
              <a:cxnSpLocks/>
            </p:cNvCxnSpPr>
            <p:nvPr/>
          </p:nvCxnSpPr>
          <p:spPr>
            <a:xfrm>
              <a:off x="6850351" y="1989639"/>
              <a:ext cx="0" cy="540000"/>
            </a:xfrm>
            <a:prstGeom prst="line">
              <a:avLst/>
            </a:prstGeom>
            <a:ln w="1905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B555C-8B98-EA61-F6BB-0FF46B601EFB}"/>
                </a:ext>
              </a:extLst>
            </p:cNvPr>
            <p:cNvCxnSpPr>
              <a:cxnSpLocks/>
            </p:cNvCxnSpPr>
            <p:nvPr/>
          </p:nvCxnSpPr>
          <p:spPr>
            <a:xfrm>
              <a:off x="6173049" y="3153856"/>
              <a:ext cx="0" cy="828000"/>
            </a:xfrm>
            <a:prstGeom prst="line">
              <a:avLst/>
            </a:prstGeom>
            <a:ln w="1905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EA8F22-44BE-3D01-6E85-F2DD79F64975}"/>
                </a:ext>
              </a:extLst>
            </p:cNvPr>
            <p:cNvCxnSpPr>
              <a:cxnSpLocks/>
            </p:cNvCxnSpPr>
            <p:nvPr/>
          </p:nvCxnSpPr>
          <p:spPr>
            <a:xfrm>
              <a:off x="7533267" y="3153856"/>
              <a:ext cx="0" cy="792000"/>
            </a:xfrm>
            <a:prstGeom prst="line">
              <a:avLst/>
            </a:prstGeom>
            <a:ln w="19050">
              <a:solidFill>
                <a:srgbClr val="00509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7713CF5-5313-09F9-093B-A348962EEF13}"/>
                </a:ext>
              </a:extLst>
            </p:cNvPr>
            <p:cNvSpPr txBox="1"/>
            <p:nvPr/>
          </p:nvSpPr>
          <p:spPr>
            <a:xfrm>
              <a:off x="4848495" y="3153856"/>
              <a:ext cx="1260000" cy="900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Enabling </a:t>
              </a:r>
              <a:br>
                <a:rPr kumimoji="0" lang="en-US" sz="1400" b="0" i="0" u="none" strike="noStrike" kern="1200" cap="none" spc="0" normalizeH="0" baseline="0" noProof="0" dirty="0">
                  <a:ln>
                    <a:noFill/>
                  </a:ln>
                  <a:solidFill>
                    <a:srgbClr val="00B3E8"/>
                  </a:solidFill>
                  <a:effectLst/>
                  <a:uLnTx/>
                  <a:uFillTx/>
                  <a:latin typeface="Arial"/>
                  <a:ea typeface="+mn-ea"/>
                  <a:cs typeface="+mn-cs"/>
                </a:rPr>
              </a:br>
              <a:r>
                <a:rPr kumimoji="0" lang="en-US" sz="1400" b="0" i="0" u="none" strike="noStrike" kern="1200" cap="none" spc="0" normalizeH="0" baseline="0" noProof="0" dirty="0">
                  <a:ln>
                    <a:noFill/>
                  </a:ln>
                  <a:solidFill>
                    <a:srgbClr val="00B3E8"/>
                  </a:solidFill>
                  <a:effectLst/>
                  <a:uLnTx/>
                  <a:uFillTx/>
                  <a:latin typeface="Arial"/>
                  <a:ea typeface="+mn-ea"/>
                  <a:cs typeface="+mn-cs"/>
                </a:rPr>
                <a:t>works complete</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092"/>
                  </a:solidFill>
                  <a:effectLst/>
                  <a:uLnTx/>
                  <a:uFillTx/>
                  <a:latin typeface="Arial"/>
                  <a:ea typeface="+mn-ea"/>
                  <a:cs typeface="+mn-cs"/>
                </a:rPr>
                <a:t>2027</a:t>
              </a:r>
            </a:p>
          </p:txBody>
        </p:sp>
        <p:sp>
          <p:nvSpPr>
            <p:cNvPr id="40" name="TextBox 39">
              <a:extLst>
                <a:ext uri="{FF2B5EF4-FFF2-40B4-BE49-F238E27FC236}">
                  <a16:creationId xmlns:a16="http://schemas.microsoft.com/office/drawing/2014/main" id="{C2F4E86E-D90B-C9C0-69FF-EE1D7DAD9653}"/>
                </a:ext>
              </a:extLst>
            </p:cNvPr>
            <p:cNvSpPr txBox="1"/>
            <p:nvPr/>
          </p:nvSpPr>
          <p:spPr>
            <a:xfrm>
              <a:off x="6220351" y="3140618"/>
              <a:ext cx="1260000" cy="900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Construction commenced</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092"/>
                  </a:solidFill>
                  <a:effectLst/>
                  <a:uLnTx/>
                  <a:uFillTx/>
                  <a:latin typeface="Arial"/>
                  <a:ea typeface="+mn-ea"/>
                  <a:cs typeface="+mn-cs"/>
                </a:rPr>
                <a:t>2028</a:t>
              </a:r>
            </a:p>
          </p:txBody>
        </p:sp>
        <p:sp>
          <p:nvSpPr>
            <p:cNvPr id="41" name="TextBox 40">
              <a:extLst>
                <a:ext uri="{FF2B5EF4-FFF2-40B4-BE49-F238E27FC236}">
                  <a16:creationId xmlns:a16="http://schemas.microsoft.com/office/drawing/2014/main" id="{AF543756-68A5-7173-2ECF-8319DCABB549}"/>
                </a:ext>
              </a:extLst>
            </p:cNvPr>
            <p:cNvSpPr txBox="1"/>
            <p:nvPr/>
          </p:nvSpPr>
          <p:spPr>
            <a:xfrm>
              <a:off x="7575849" y="3153856"/>
              <a:ext cx="1260000" cy="900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Facility handover</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092"/>
                  </a:solidFill>
                  <a:effectLst/>
                  <a:uLnTx/>
                  <a:uFillTx/>
                  <a:latin typeface="Arial"/>
                  <a:ea typeface="+mn-ea"/>
                  <a:cs typeface="+mn-cs"/>
                </a:rPr>
                <a:t>2031</a:t>
              </a:r>
            </a:p>
          </p:txBody>
        </p:sp>
        <p:sp>
          <p:nvSpPr>
            <p:cNvPr id="43" name="TextBox 42">
              <a:extLst>
                <a:ext uri="{FF2B5EF4-FFF2-40B4-BE49-F238E27FC236}">
                  <a16:creationId xmlns:a16="http://schemas.microsoft.com/office/drawing/2014/main" id="{3E68014B-5797-7FF9-829A-D9F72E5FF19C}"/>
                </a:ext>
              </a:extLst>
            </p:cNvPr>
            <p:cNvSpPr txBox="1"/>
            <p:nvPr/>
          </p:nvSpPr>
          <p:spPr>
            <a:xfrm>
              <a:off x="6925936" y="1965972"/>
              <a:ext cx="1260000" cy="648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3E8"/>
                  </a:solidFill>
                  <a:effectLst/>
                  <a:uLnTx/>
                  <a:uFillTx/>
                  <a:latin typeface="Arial"/>
                  <a:ea typeface="+mn-ea"/>
                  <a:cs typeface="+mn-cs"/>
                </a:rPr>
                <a:t>Project end</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092"/>
                  </a:solidFill>
                  <a:effectLst/>
                  <a:uLnTx/>
                  <a:uFillTx/>
                  <a:latin typeface="Arial"/>
                  <a:ea typeface="+mn-ea"/>
                  <a:cs typeface="+mn-cs"/>
                </a:rPr>
                <a:t>2031</a:t>
              </a:r>
            </a:p>
          </p:txBody>
        </p:sp>
        <p:sp>
          <p:nvSpPr>
            <p:cNvPr id="46" name="TextBox 45">
              <a:extLst>
                <a:ext uri="{FF2B5EF4-FFF2-40B4-BE49-F238E27FC236}">
                  <a16:creationId xmlns:a16="http://schemas.microsoft.com/office/drawing/2014/main" id="{02A6C71F-9B5A-5D90-771F-04BC139B352F}"/>
                </a:ext>
              </a:extLst>
            </p:cNvPr>
            <p:cNvSpPr txBox="1"/>
            <p:nvPr/>
          </p:nvSpPr>
          <p:spPr>
            <a:xfrm>
              <a:off x="5244194" y="1618556"/>
              <a:ext cx="3212315" cy="360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092"/>
                  </a:solidFill>
                  <a:effectLst/>
                  <a:uLnTx/>
                  <a:uFillTx/>
                  <a:latin typeface="Arial"/>
                  <a:ea typeface="+mn-ea"/>
                  <a:cs typeface="+mn-cs"/>
                </a:rPr>
                <a:t>Project delivery schedule</a:t>
              </a:r>
            </a:p>
          </p:txBody>
        </p:sp>
        <p:sp>
          <p:nvSpPr>
            <p:cNvPr id="48" name="TextBox 47">
              <a:extLst>
                <a:ext uri="{FF2B5EF4-FFF2-40B4-BE49-F238E27FC236}">
                  <a16:creationId xmlns:a16="http://schemas.microsoft.com/office/drawing/2014/main" id="{DFBFB9A6-7A7F-FCB4-DAF8-03DF86780E61}"/>
                </a:ext>
              </a:extLst>
            </p:cNvPr>
            <p:cNvSpPr txBox="1"/>
            <p:nvPr/>
          </p:nvSpPr>
          <p:spPr>
            <a:xfrm>
              <a:off x="5244194" y="2758747"/>
              <a:ext cx="3212315" cy="360000"/>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092"/>
                  </a:solidFill>
                  <a:effectLst/>
                  <a:uLnTx/>
                  <a:uFillTx/>
                  <a:latin typeface="Arial"/>
                  <a:ea typeface="+mn-ea"/>
                  <a:cs typeface="+mn-cs"/>
                </a:rPr>
                <a:t>Project delivery targets</a:t>
              </a:r>
            </a:p>
          </p:txBody>
        </p:sp>
      </p:grpSp>
      <p:pic>
        <p:nvPicPr>
          <p:cNvPr id="55" name="Picture 54">
            <a:extLst>
              <a:ext uri="{FF2B5EF4-FFF2-40B4-BE49-F238E27FC236}">
                <a16:creationId xmlns:a16="http://schemas.microsoft.com/office/drawing/2014/main" id="{F499B677-1821-2CC2-85EC-F62019CAFE8E}"/>
              </a:ext>
            </a:extLst>
          </p:cNvPr>
          <p:cNvPicPr>
            <a:picLocks noChangeAspect="1"/>
          </p:cNvPicPr>
          <p:nvPr/>
        </p:nvPicPr>
        <p:blipFill rotWithShape="1">
          <a:blip r:embed="rId2"/>
          <a:srcRect l="35127" t="68499" r="33568" b="953"/>
          <a:stretch/>
        </p:blipFill>
        <p:spPr>
          <a:xfrm>
            <a:off x="2643969" y="1773680"/>
            <a:ext cx="1980000" cy="1980000"/>
          </a:xfrm>
          <a:prstGeom prst="ellipse">
            <a:avLst/>
          </a:prstGeom>
          <a:ln w="25400">
            <a:solidFill>
              <a:srgbClr val="00B3E8"/>
            </a:solidFill>
          </a:ln>
        </p:spPr>
      </p:pic>
      <p:pic>
        <p:nvPicPr>
          <p:cNvPr id="6" name="Picture 5">
            <a:extLst>
              <a:ext uri="{FF2B5EF4-FFF2-40B4-BE49-F238E27FC236}">
                <a16:creationId xmlns:a16="http://schemas.microsoft.com/office/drawing/2014/main" id="{7A517AF5-8A1C-EA26-F193-6E20B5935B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516486" y="2182842"/>
            <a:ext cx="1800434" cy="1179166"/>
          </a:xfrm>
          <a:prstGeom prst="rect">
            <a:avLst/>
          </a:prstGeom>
        </p:spPr>
      </p:pic>
    </p:spTree>
    <p:extLst>
      <p:ext uri="{BB962C8B-B14F-4D97-AF65-F5344CB8AC3E}">
        <p14:creationId xmlns:p14="http://schemas.microsoft.com/office/powerpoint/2010/main" val="82305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2A1B253-2D61-1BC3-581B-6F2D7E95A43C}"/>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8" name="Title 7">
            <a:extLst>
              <a:ext uri="{FF2B5EF4-FFF2-40B4-BE49-F238E27FC236}">
                <a16:creationId xmlns:a16="http://schemas.microsoft.com/office/drawing/2014/main" id="{B2FA597A-EEE6-81E7-4C0A-94A145D1753F}"/>
              </a:ext>
            </a:extLst>
          </p:cNvPr>
          <p:cNvSpPr>
            <a:spLocks noGrp="1"/>
          </p:cNvSpPr>
          <p:nvPr>
            <p:ph type="ctrTitle"/>
          </p:nvPr>
        </p:nvSpPr>
        <p:spPr>
          <a:xfrm>
            <a:off x="479426" y="2944811"/>
            <a:ext cx="11228510" cy="787400"/>
          </a:xfrm>
        </p:spPr>
        <p:txBody>
          <a:bodyPr/>
          <a:lstStyle/>
          <a:p>
            <a:r>
              <a:rPr lang="en-US" dirty="0"/>
              <a:t>Responsible nuclear stewardship</a:t>
            </a:r>
          </a:p>
        </p:txBody>
      </p:sp>
      <p:sp>
        <p:nvSpPr>
          <p:cNvPr id="11" name="Freeform: Shape 10">
            <a:extLst>
              <a:ext uri="{FF2B5EF4-FFF2-40B4-BE49-F238E27FC236}">
                <a16:creationId xmlns:a16="http://schemas.microsoft.com/office/drawing/2014/main" id="{B2842D6C-D257-C16B-DEDB-C3F97814367F}"/>
              </a:ext>
            </a:extLst>
          </p:cNvPr>
          <p:cNvSpPr/>
          <p:nvPr/>
        </p:nvSpPr>
        <p:spPr>
          <a:xfrm>
            <a:off x="1" y="0"/>
            <a:ext cx="3948279" cy="1690549"/>
          </a:xfrm>
          <a:custGeom>
            <a:avLst/>
            <a:gdLst>
              <a:gd name="connsiteX0" fmla="*/ 0 w 5922419"/>
              <a:gd name="connsiteY0" fmla="*/ 0 h 2535824"/>
              <a:gd name="connsiteX1" fmla="*/ 5922419 w 5922419"/>
              <a:gd name="connsiteY1" fmla="*/ 0 h 2535824"/>
              <a:gd name="connsiteX2" fmla="*/ 5796135 w 5922419"/>
              <a:gd name="connsiteY2" fmla="*/ 172343 h 2535824"/>
              <a:gd name="connsiteX3" fmla="*/ 3445144 w 5922419"/>
              <a:gd name="connsiteY3" fmla="*/ 2014323 h 2535824"/>
              <a:gd name="connsiteX4" fmla="*/ 208485 w 5922419"/>
              <a:gd name="connsiteY4" fmla="*/ 2485368 h 2535824"/>
              <a:gd name="connsiteX5" fmla="*/ 0 w 5922419"/>
              <a:gd name="connsiteY5" fmla="*/ 2453190 h 2535824"/>
              <a:gd name="connsiteX0" fmla="*/ 0 w 5922419"/>
              <a:gd name="connsiteY0" fmla="*/ 0 h 2535824"/>
              <a:gd name="connsiteX1" fmla="*/ 5922419 w 5922419"/>
              <a:gd name="connsiteY1" fmla="*/ 0 h 2535824"/>
              <a:gd name="connsiteX2" fmla="*/ 5796135 w 5922419"/>
              <a:gd name="connsiteY2" fmla="*/ 172343 h 2535824"/>
              <a:gd name="connsiteX3" fmla="*/ 3445144 w 5922419"/>
              <a:gd name="connsiteY3" fmla="*/ 2014323 h 2535824"/>
              <a:gd name="connsiteX4" fmla="*/ 208485 w 5922419"/>
              <a:gd name="connsiteY4" fmla="*/ 2485368 h 2535824"/>
              <a:gd name="connsiteX5" fmla="*/ 0 w 5922419"/>
              <a:gd name="connsiteY5" fmla="*/ 2453190 h 2535824"/>
              <a:gd name="connsiteX6" fmla="*/ 91440 w 5922419"/>
              <a:gd name="connsiteY6" fmla="*/ 91440 h 2535824"/>
              <a:gd name="connsiteX0" fmla="*/ 0 w 5922419"/>
              <a:gd name="connsiteY0" fmla="*/ 0 h 2535824"/>
              <a:gd name="connsiteX1" fmla="*/ 5922419 w 5922419"/>
              <a:gd name="connsiteY1" fmla="*/ 0 h 2535824"/>
              <a:gd name="connsiteX2" fmla="*/ 5796135 w 5922419"/>
              <a:gd name="connsiteY2" fmla="*/ 172343 h 2535824"/>
              <a:gd name="connsiteX3" fmla="*/ 3445144 w 5922419"/>
              <a:gd name="connsiteY3" fmla="*/ 2014323 h 2535824"/>
              <a:gd name="connsiteX4" fmla="*/ 208485 w 5922419"/>
              <a:gd name="connsiteY4" fmla="*/ 2485368 h 2535824"/>
              <a:gd name="connsiteX5" fmla="*/ 0 w 5922419"/>
              <a:gd name="connsiteY5" fmla="*/ 2453190 h 2535824"/>
              <a:gd name="connsiteX0" fmla="*/ 5922419 w 5922419"/>
              <a:gd name="connsiteY0" fmla="*/ 0 h 2535824"/>
              <a:gd name="connsiteX1" fmla="*/ 5796135 w 5922419"/>
              <a:gd name="connsiteY1" fmla="*/ 172343 h 2535824"/>
              <a:gd name="connsiteX2" fmla="*/ 3445144 w 5922419"/>
              <a:gd name="connsiteY2" fmla="*/ 2014323 h 2535824"/>
              <a:gd name="connsiteX3" fmla="*/ 208485 w 5922419"/>
              <a:gd name="connsiteY3" fmla="*/ 2485368 h 2535824"/>
              <a:gd name="connsiteX4" fmla="*/ 0 w 5922419"/>
              <a:gd name="connsiteY4" fmla="*/ 2453190 h 253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419" h="2535824">
                <a:moveTo>
                  <a:pt x="5922419" y="0"/>
                </a:moveTo>
                <a:lnTo>
                  <a:pt x="5796135" y="172343"/>
                </a:lnTo>
                <a:cubicBezTo>
                  <a:pt x="5198359" y="948056"/>
                  <a:pt x="4403892" y="1590013"/>
                  <a:pt x="3445144" y="2014323"/>
                </a:cubicBezTo>
                <a:cubicBezTo>
                  <a:pt x="2390522" y="2481065"/>
                  <a:pt x="1274396" y="2623707"/>
                  <a:pt x="208485" y="2485368"/>
                </a:cubicBezTo>
                <a:lnTo>
                  <a:pt x="0" y="2453190"/>
                </a:lnTo>
              </a:path>
            </a:pathLst>
          </a:custGeom>
          <a:noFill/>
          <a:ln w="28575" cap="flat">
            <a:solidFill>
              <a:srgbClr val="FFFFFF"/>
            </a:solid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82828"/>
              </a:solidFill>
              <a:effectLst/>
              <a:uLnTx/>
              <a:uFillTx/>
              <a:latin typeface="Arial"/>
              <a:ea typeface="+mn-ea"/>
              <a:cs typeface="+mn-cs"/>
            </a:endParaRPr>
          </a:p>
        </p:txBody>
      </p:sp>
      <p:pic>
        <p:nvPicPr>
          <p:cNvPr id="2" name="Picture 1">
            <a:extLst>
              <a:ext uri="{FF2B5EF4-FFF2-40B4-BE49-F238E27FC236}">
                <a16:creationId xmlns:a16="http://schemas.microsoft.com/office/drawing/2014/main" id="{B997A436-505C-7ED3-0130-85E70FC4BF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65" y="267473"/>
            <a:ext cx="1401714" cy="535200"/>
          </a:xfrm>
          <a:prstGeom prst="rect">
            <a:avLst/>
          </a:prstGeom>
        </p:spPr>
      </p:pic>
    </p:spTree>
    <p:extLst>
      <p:ext uri="{BB962C8B-B14F-4D97-AF65-F5344CB8AC3E}">
        <p14:creationId xmlns:p14="http://schemas.microsoft.com/office/powerpoint/2010/main" val="2476086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7A5962-EDD3-7B7F-3120-05BE313B72CB}"/>
              </a:ext>
            </a:extLst>
          </p:cNvPr>
          <p:cNvSpPr>
            <a:spLocks noGrp="1"/>
          </p:cNvSpPr>
          <p:nvPr>
            <p:ph type="title"/>
          </p:nvPr>
        </p:nvSpPr>
        <p:spPr>
          <a:xfrm>
            <a:off x="479426" y="428625"/>
            <a:ext cx="9519973" cy="732367"/>
          </a:xfrm>
        </p:spPr>
        <p:txBody>
          <a:bodyPr/>
          <a:lstStyle/>
          <a:p>
            <a:r>
              <a:rPr lang="en-US" dirty="0"/>
              <a:t>UNS Overview</a:t>
            </a:r>
          </a:p>
        </p:txBody>
      </p:sp>
      <p:sp>
        <p:nvSpPr>
          <p:cNvPr id="2" name="Slide Number Placeholder 1">
            <a:extLst>
              <a:ext uri="{FF2B5EF4-FFF2-40B4-BE49-F238E27FC236}">
                <a16:creationId xmlns:a16="http://schemas.microsoft.com/office/drawing/2014/main" id="{C6086E4F-EE64-4A48-CFD8-ADCE48866D11}"/>
              </a:ext>
            </a:extLst>
          </p:cNvPr>
          <p:cNvSpPr>
            <a:spLocks noGrp="1"/>
          </p:cNvSpPr>
          <p:nvPr>
            <p:ph type="sldNum" sz="quarter" idx="12"/>
          </p:nvPr>
        </p:nvSpPr>
        <p:spPr>
          <a:xfrm>
            <a:off x="10701338" y="6546851"/>
            <a:ext cx="1011238" cy="174625"/>
          </a:xfr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63B06C58-A761-F98C-05B5-67E317620B72}"/>
              </a:ext>
            </a:extLst>
          </p:cNvPr>
          <p:cNvSpPr txBox="1">
            <a:spLocks/>
          </p:cNvSpPr>
          <p:nvPr/>
        </p:nvSpPr>
        <p:spPr>
          <a:xfrm>
            <a:off x="467520" y="1440000"/>
            <a:ext cx="11251680" cy="731280"/>
          </a:xfrm>
          <a:prstGeom prst="round2SameRect">
            <a:avLst>
              <a:gd name="adj1" fmla="val 30912"/>
              <a:gd name="adj2" fmla="val 0"/>
            </a:avLst>
          </a:prstGeom>
          <a:solidFill>
            <a:srgbClr val="00ABDA"/>
          </a:solidFill>
          <a:ln w="19050">
            <a:noFill/>
          </a:ln>
        </p:spPr>
        <p:txBody>
          <a:bodyPr anchor="t">
            <a:noAutofit/>
          </a:bodyPr>
          <a:lstStyle>
            <a:defPPr>
              <a:defRPr lang="en-GB"/>
            </a:defPPr>
            <a:lvl1pPr marL="0" indent="0" algn="ctr" eaLnBrk="1" hangingPunct="1">
              <a:spcBef>
                <a:spcPct val="20000"/>
              </a:spcBef>
              <a:buFont typeface="Arial" pitchFamily="34" charset="0"/>
              <a:buNone/>
              <a:defRPr sz="1400" b="1">
                <a:solidFill>
                  <a:schemeClr val="bg1"/>
                </a:solidFill>
                <a:latin typeface="Arial"/>
                <a:ea typeface="ＭＳ Ｐゴシック" pitchFamily="1" charset="-128"/>
                <a:cs typeface="Arial"/>
              </a:defRPr>
            </a:lvl1pPr>
            <a:lvl2pPr marL="742950" indent="-285750" eaLnBrk="1" hangingPunct="1">
              <a:spcBef>
                <a:spcPct val="20000"/>
              </a:spcBef>
              <a:buClr>
                <a:srgbClr val="41B7C8"/>
              </a:buClr>
              <a:buFont typeface="Arial" pitchFamily="34" charset="0"/>
              <a:buChar char="•"/>
              <a:defRPr sz="2000">
                <a:solidFill>
                  <a:srgbClr val="09357A"/>
                </a:solidFill>
                <a:latin typeface="Arial"/>
                <a:ea typeface="ＭＳ Ｐゴシック" pitchFamily="1" charset="-128"/>
                <a:cs typeface="Arial"/>
              </a:defRPr>
            </a:lvl2pPr>
            <a:lvl3pPr marL="1143000" indent="-228600" eaLnBrk="1" hangingPunct="1">
              <a:spcBef>
                <a:spcPct val="20000"/>
              </a:spcBef>
              <a:buClr>
                <a:srgbClr val="41B7C8"/>
              </a:buClr>
              <a:buFont typeface="Lucida Grande"/>
              <a:buChar char="–"/>
              <a:defRPr>
                <a:solidFill>
                  <a:srgbClr val="09357A"/>
                </a:solidFill>
                <a:latin typeface="Arial"/>
                <a:ea typeface="ＭＳ Ｐゴシック" pitchFamily="1" charset="-128"/>
                <a:cs typeface="Arial"/>
              </a:defRPr>
            </a:lvl3pPr>
            <a:lvl4pPr marL="1600200" indent="-228600" eaLnBrk="1" hangingPunct="1">
              <a:spcBef>
                <a:spcPct val="20000"/>
              </a:spcBef>
              <a:buClr>
                <a:srgbClr val="A6A6A6"/>
              </a:buClr>
              <a:buFont typeface="Arial" pitchFamily="34" charset="0"/>
              <a:buChar char="•"/>
              <a:defRPr>
                <a:solidFill>
                  <a:srgbClr val="A6A6A6"/>
                </a:solidFill>
                <a:latin typeface="Arial"/>
                <a:ea typeface="ＭＳ Ｐゴシック" pitchFamily="1" charset="-128"/>
                <a:cs typeface="Arial"/>
              </a:defRPr>
            </a:lvl4pPr>
            <a:lvl5pPr marL="2057400" indent="-228600" eaLnBrk="1" hangingPunct="1">
              <a:spcBef>
                <a:spcPct val="20000"/>
              </a:spcBef>
              <a:buClr>
                <a:srgbClr val="A6A6A6"/>
              </a:buClr>
              <a:buFont typeface="Arial" pitchFamily="34" charset="0"/>
              <a:buChar char="–"/>
              <a:defRPr>
                <a:solidFill>
                  <a:srgbClr val="A6A6A6"/>
                </a:solidFill>
                <a:latin typeface="Arial"/>
                <a:ea typeface="ＭＳ Ｐゴシック" pitchFamily="1"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pitchFamily="34" charset="0"/>
              <a:buNone/>
              <a:tabLst/>
              <a:defRPr/>
            </a:pPr>
            <a:r>
              <a:rPr kumimoji="0" lang="en-GB" sz="1600" b="1" i="0" u="none" strike="noStrike" kern="1200" cap="none" spc="0" normalizeH="0" baseline="0" noProof="0" dirty="0">
                <a:ln>
                  <a:noFill/>
                </a:ln>
                <a:solidFill>
                  <a:prstClr val="white"/>
                </a:solidFill>
                <a:effectLst/>
                <a:uLnTx/>
                <a:uFillTx/>
                <a:latin typeface="Arial"/>
                <a:ea typeface="ＭＳ Ｐゴシック" pitchFamily="1" charset="-128"/>
                <a:cs typeface="Arial"/>
              </a:rPr>
              <a:t>UNS brings innovation and expertise to nuclear decommissioning </a:t>
            </a:r>
            <a:br>
              <a:rPr kumimoji="0" lang="en-GB" sz="1600" b="1" i="0" u="none" strike="noStrike" kern="1200" cap="none" spc="0" normalizeH="0" baseline="0" noProof="0" dirty="0">
                <a:ln>
                  <a:noFill/>
                </a:ln>
                <a:solidFill>
                  <a:prstClr val="white"/>
                </a:solidFill>
                <a:effectLst/>
                <a:uLnTx/>
                <a:uFillTx/>
                <a:latin typeface="Arial"/>
                <a:ea typeface="ＭＳ Ｐゴシック" pitchFamily="1" charset="-128"/>
                <a:cs typeface="Arial"/>
              </a:rPr>
            </a:br>
            <a:r>
              <a:rPr kumimoji="0" lang="en-GB" sz="1600" b="1" i="0" u="none" strike="noStrike" kern="1200" cap="none" spc="0" normalizeH="0" baseline="0" noProof="0" dirty="0">
                <a:ln>
                  <a:noFill/>
                </a:ln>
                <a:solidFill>
                  <a:prstClr val="white"/>
                </a:solidFill>
                <a:effectLst/>
                <a:uLnTx/>
                <a:uFillTx/>
                <a:latin typeface="Arial"/>
                <a:ea typeface="ＭＳ Ｐゴシック" pitchFamily="1" charset="-128"/>
                <a:cs typeface="Arial"/>
              </a:rPr>
              <a:t>and waste recycling &amp; management, for a safe sustainable and circular nuclear future</a:t>
            </a:r>
          </a:p>
        </p:txBody>
      </p:sp>
      <p:sp>
        <p:nvSpPr>
          <p:cNvPr id="6" name="Content Placeholder 3">
            <a:extLst>
              <a:ext uri="{FF2B5EF4-FFF2-40B4-BE49-F238E27FC236}">
                <a16:creationId xmlns:a16="http://schemas.microsoft.com/office/drawing/2014/main" id="{82A9147E-E5DE-5ED8-5ED7-A4A88112F69A}"/>
              </a:ext>
            </a:extLst>
          </p:cNvPr>
          <p:cNvSpPr txBox="1">
            <a:spLocks/>
          </p:cNvSpPr>
          <p:nvPr/>
        </p:nvSpPr>
        <p:spPr>
          <a:xfrm>
            <a:off x="471212" y="2308458"/>
            <a:ext cx="5513439" cy="4055690"/>
          </a:xfrm>
          <a:prstGeom prst="rect">
            <a:avLst/>
          </a:prstGeom>
        </p:spPr>
        <p:txBody>
          <a:bodyPr vert="horz" lIns="0" tIns="0" rIns="0" bIns="0" rtlCol="0" anchor="t" anchorCtr="0"/>
          <a:lstStyle>
            <a:defPPr>
              <a:defRPr lang="en-US"/>
            </a:defPPr>
            <a:lvl1pPr marL="0" algn="l" defTabSz="914309" rtl="0" eaLnBrk="1" latinLnBrk="0" hangingPunct="1">
              <a:defRPr sz="9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dirty="0">
                <a:ln>
                  <a:noFill/>
                </a:ln>
                <a:solidFill>
                  <a:srgbClr val="005092"/>
                </a:solidFill>
                <a:effectLst/>
                <a:uLnTx/>
                <a:uFillTx/>
                <a:latin typeface="Arial"/>
                <a:ea typeface="+mn-ea"/>
                <a:cs typeface="+mn-cs"/>
              </a:rPr>
              <a:t>UNS is the centralised waste management and decommissioning function for the Urenco group:</a:t>
            </a:r>
          </a:p>
          <a:p>
            <a:pPr marL="648000" marR="0" lvl="1" indent="0" algn="l" defTabSz="914309"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82828"/>
                </a:solidFill>
                <a:effectLst/>
                <a:uLnTx/>
                <a:uFillTx/>
                <a:latin typeface="Arial"/>
                <a:ea typeface="+mn-ea"/>
                <a:cs typeface="+mn-cs"/>
              </a:rPr>
              <a:t>We provide expertise and capacity to decommission and manage nuclear materials both internally and externally.</a:t>
            </a:r>
          </a:p>
          <a:p>
            <a:pPr marL="648000" marR="0" lvl="1" indent="0" algn="l" defTabSz="914309"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282828"/>
              </a:solidFill>
              <a:effectLst/>
              <a:uLnTx/>
              <a:uFillTx/>
              <a:latin typeface="Arial"/>
              <a:ea typeface="+mn-ea"/>
              <a:cs typeface="+mn-cs"/>
            </a:endParaRPr>
          </a:p>
          <a:p>
            <a:pPr marL="648000" marR="0" lvl="1" indent="0" algn="l" defTabSz="914309"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82828"/>
                </a:solidFill>
                <a:effectLst/>
                <a:uLnTx/>
                <a:uFillTx/>
                <a:latin typeface="Arial"/>
                <a:ea typeface="+mn-ea"/>
                <a:cs typeface="+mn-cs"/>
              </a:rPr>
              <a:t>We have a presence on each Urenco site and, along with the Urenco Metals Recycling (UMR) programme, form UNS Global.</a:t>
            </a:r>
          </a:p>
          <a:p>
            <a:pPr marL="648000" marR="0" lvl="1" indent="0" algn="l"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828"/>
              </a:solidFill>
              <a:effectLst/>
              <a:uLnTx/>
              <a:uFillTx/>
              <a:latin typeface="Arial"/>
              <a:ea typeface="+mn-ea"/>
              <a:cs typeface="+mn-cs"/>
            </a:endParaRPr>
          </a:p>
          <a:p>
            <a:pPr marL="648000" marR="0" lvl="1" indent="0" algn="l" defTabSz="914309"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82828"/>
                </a:solidFill>
                <a:effectLst/>
                <a:uLnTx/>
                <a:uFillTx/>
                <a:latin typeface="Arial"/>
                <a:ea typeface="+mn-ea"/>
                <a:cs typeface="+mn-cs"/>
              </a:rPr>
              <a:t>UNS is launching a centre of excellence, the Waste Management Facility expansion. Bringing innovative services in the handling and melting of radioactive metals back to the UK.</a:t>
            </a:r>
          </a:p>
        </p:txBody>
      </p:sp>
      <p:sp>
        <p:nvSpPr>
          <p:cNvPr id="7" name="Content Placeholder 3">
            <a:extLst>
              <a:ext uri="{FF2B5EF4-FFF2-40B4-BE49-F238E27FC236}">
                <a16:creationId xmlns:a16="http://schemas.microsoft.com/office/drawing/2014/main" id="{1D0D8031-1D4E-3458-4296-4B69A8F11B1B}"/>
              </a:ext>
            </a:extLst>
          </p:cNvPr>
          <p:cNvSpPr txBox="1">
            <a:spLocks/>
          </p:cNvSpPr>
          <p:nvPr/>
        </p:nvSpPr>
        <p:spPr>
          <a:xfrm>
            <a:off x="6418722" y="2298937"/>
            <a:ext cx="5060916" cy="588441"/>
          </a:xfrm>
          <a:prstGeom prst="rect">
            <a:avLst/>
          </a:prstGeom>
        </p:spPr>
        <p:txBody>
          <a:bodyPr lIns="72000" tIns="72000" rIns="72000" bIns="72000" anchor="b"/>
          <a:lstStyle>
            <a:lvl1pPr marL="176213" indent="-176213" algn="l" defTabSz="457200" rtl="0" eaLnBrk="1" fontAlgn="base" hangingPunct="1">
              <a:spcBef>
                <a:spcPts val="500"/>
              </a:spcBef>
              <a:spcAft>
                <a:spcPct val="0"/>
              </a:spcAft>
              <a:buClr>
                <a:srgbClr val="00ABDA"/>
              </a:buClr>
              <a:buFont typeface="Arial" panose="020B0604020202020204" pitchFamily="34" charset="0"/>
              <a:buChar char="•"/>
              <a:defRPr sz="2000" kern="1200">
                <a:solidFill>
                  <a:schemeClr val="tx1"/>
                </a:solidFill>
                <a:latin typeface="Arial"/>
                <a:ea typeface="ＭＳ Ｐゴシック" pitchFamily="1" charset="-128"/>
                <a:cs typeface="Arial"/>
              </a:defRPr>
            </a:lvl1pPr>
            <a:lvl2pPr marL="538163" indent="-176213" algn="l" defTabSz="457200" rtl="0" eaLnBrk="1" fontAlgn="base" hangingPunct="1">
              <a:spcBef>
                <a:spcPts val="500"/>
              </a:spcBef>
              <a:spcAft>
                <a:spcPct val="0"/>
              </a:spcAft>
              <a:buClr>
                <a:srgbClr val="00ABDA"/>
              </a:buClr>
              <a:buFont typeface="Arial" panose="020B0604020202020204" pitchFamily="34" charset="0"/>
              <a:buChar char="•"/>
              <a:defRPr sz="1800" kern="1200">
                <a:solidFill>
                  <a:schemeClr val="tx1"/>
                </a:solidFill>
                <a:latin typeface="Arial"/>
                <a:ea typeface="ＭＳ Ｐゴシック" pitchFamily="1" charset="-128"/>
                <a:cs typeface="Arial"/>
              </a:defRPr>
            </a:lvl2pPr>
            <a:lvl3pPr marL="898525" indent="-184150" algn="l" defTabSz="457200" rtl="0" eaLnBrk="1" fontAlgn="base" hangingPunct="1">
              <a:spcBef>
                <a:spcPts val="500"/>
              </a:spcBef>
              <a:spcAft>
                <a:spcPct val="0"/>
              </a:spcAft>
              <a:buClr>
                <a:srgbClr val="00ABDA"/>
              </a:buClr>
              <a:buFont typeface="Arial" panose="020B0604020202020204" pitchFamily="34" charset="0"/>
              <a:buChar char="•"/>
              <a:defRPr sz="1600" kern="1200">
                <a:solidFill>
                  <a:schemeClr val="tx1"/>
                </a:solidFill>
                <a:latin typeface="Arial"/>
                <a:ea typeface="ＭＳ Ｐゴシック" pitchFamily="1" charset="-128"/>
                <a:cs typeface="Arial"/>
              </a:defRPr>
            </a:lvl3pPr>
            <a:lvl4pPr marL="1250950" indent="-176213" algn="l" defTabSz="457200" rtl="0" eaLnBrk="1" fontAlgn="base" hangingPunct="1">
              <a:spcBef>
                <a:spcPts val="500"/>
              </a:spcBef>
              <a:spcAft>
                <a:spcPct val="0"/>
              </a:spcAft>
              <a:buClr>
                <a:srgbClr val="00ABDA"/>
              </a:buClr>
              <a:buFont typeface="Arial" panose="020B0604020202020204" pitchFamily="34" charset="0"/>
              <a:buChar char="•"/>
              <a:defRPr sz="1400" kern="1200">
                <a:solidFill>
                  <a:schemeClr val="tx1"/>
                </a:solidFill>
                <a:latin typeface="Arial"/>
                <a:ea typeface="ＭＳ Ｐゴシック" pitchFamily="1" charset="-128"/>
                <a:cs typeface="Arial"/>
              </a:defRPr>
            </a:lvl4pPr>
            <a:lvl5pPr marL="1612900" indent="-176213" algn="l" defTabSz="457200" rtl="0" eaLnBrk="1" fontAlgn="base" hangingPunct="1">
              <a:spcBef>
                <a:spcPts val="500"/>
              </a:spcBef>
              <a:spcAft>
                <a:spcPct val="0"/>
              </a:spcAft>
              <a:buClr>
                <a:srgbClr val="00ABDA"/>
              </a:buClr>
              <a:buFont typeface="Arial" panose="020B0604020202020204" pitchFamily="34" charset="0"/>
              <a:buChar char="•"/>
              <a:defRPr sz="1400" kern="1200">
                <a:solidFill>
                  <a:schemeClr val="tx1"/>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ct val="0"/>
              </a:spcAft>
              <a:buClr>
                <a:srgbClr val="00ABDA"/>
              </a:buClr>
              <a:buSzTx/>
              <a:buFont typeface="Arial" panose="020B0604020202020204" pitchFamily="34" charset="0"/>
              <a:buNone/>
              <a:tabLst/>
              <a:defRPr/>
            </a:pPr>
            <a:r>
              <a:rPr kumimoji="0" lang="en-GB" sz="1800" b="1" i="0" u="none" strike="noStrike" kern="1200" cap="none" spc="0" normalizeH="0" baseline="0" noProof="0" dirty="0">
                <a:ln>
                  <a:noFill/>
                </a:ln>
                <a:solidFill>
                  <a:srgbClr val="005092"/>
                </a:solidFill>
                <a:effectLst/>
                <a:uLnTx/>
                <a:uFillTx/>
                <a:latin typeface="Arial"/>
                <a:ea typeface="ＭＳ Ｐゴシック" pitchFamily="1" charset="-128"/>
                <a:cs typeface="Arial"/>
              </a:rPr>
              <a:t>Our workforce located at Capenhurst have the following specialist management skills:</a:t>
            </a:r>
            <a:endParaRPr kumimoji="0" lang="en-GB" sz="1800" b="0" i="0" u="none" strike="noStrike" kern="1200" cap="none" spc="0" normalizeH="0" baseline="0" noProof="0" dirty="0">
              <a:ln>
                <a:noFill/>
              </a:ln>
              <a:solidFill>
                <a:srgbClr val="005092"/>
              </a:solidFill>
              <a:effectLst/>
              <a:uLnTx/>
              <a:uFillTx/>
              <a:latin typeface="Arial"/>
              <a:ea typeface="ＭＳ Ｐゴシック" pitchFamily="1" charset="-128"/>
              <a:cs typeface="Arial"/>
            </a:endParaRPr>
          </a:p>
        </p:txBody>
      </p:sp>
      <p:sp>
        <p:nvSpPr>
          <p:cNvPr id="27" name="TextBox 26">
            <a:extLst>
              <a:ext uri="{FF2B5EF4-FFF2-40B4-BE49-F238E27FC236}">
                <a16:creationId xmlns:a16="http://schemas.microsoft.com/office/drawing/2014/main" id="{C4820A0A-7468-C0DB-5AF9-AB1A3428A9BD}"/>
              </a:ext>
            </a:extLst>
          </p:cNvPr>
          <p:cNvSpPr txBox="1"/>
          <p:nvPr/>
        </p:nvSpPr>
        <p:spPr>
          <a:xfrm>
            <a:off x="15288768" y="-170688"/>
            <a:ext cx="0" cy="0"/>
          </a:xfrm>
          <a:prstGeom prst="rect">
            <a:avLst/>
          </a:prstGeom>
          <a:noFill/>
        </p:spPr>
        <p:txBody>
          <a:bodyPr wrap="non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82828"/>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837E3E68-AB09-1070-A8C1-AEE4C3EC92A5}"/>
              </a:ext>
            </a:extLst>
          </p:cNvPr>
          <p:cNvSpPr/>
          <p:nvPr/>
        </p:nvSpPr>
        <p:spPr>
          <a:xfrm>
            <a:off x="6698227" y="4180296"/>
            <a:ext cx="1935352" cy="363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5092"/>
                </a:solidFill>
                <a:effectLst/>
                <a:uLnTx/>
                <a:uFillTx/>
                <a:latin typeface="Arial"/>
                <a:ea typeface="+mn-ea"/>
                <a:cs typeface="ＭＳ Ｐゴシック"/>
              </a:rPr>
              <a:t>Decommissioning &amp; land remediation</a:t>
            </a:r>
          </a:p>
        </p:txBody>
      </p:sp>
      <p:sp>
        <p:nvSpPr>
          <p:cNvPr id="15" name="Rectangle 14">
            <a:extLst>
              <a:ext uri="{FF2B5EF4-FFF2-40B4-BE49-F238E27FC236}">
                <a16:creationId xmlns:a16="http://schemas.microsoft.com/office/drawing/2014/main" id="{DC5FF7CF-76FD-1ACD-262D-9B78E2F6B79F}"/>
              </a:ext>
            </a:extLst>
          </p:cNvPr>
          <p:cNvSpPr/>
          <p:nvPr/>
        </p:nvSpPr>
        <p:spPr>
          <a:xfrm>
            <a:off x="9124729" y="4180293"/>
            <a:ext cx="1890180" cy="270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005092"/>
              </a:solidFill>
              <a:effectLst/>
              <a:uLnTx/>
              <a:uFillTx/>
              <a:latin typeface="Arial"/>
              <a:ea typeface="+mn-ea"/>
              <a:cs typeface="ＭＳ Ｐゴシック"/>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5092"/>
                </a:solidFill>
                <a:effectLst/>
                <a:uLnTx/>
                <a:uFillTx/>
                <a:latin typeface="Arial"/>
                <a:ea typeface="+mn-ea"/>
                <a:cs typeface="ＭＳ Ｐゴシック"/>
              </a:rPr>
              <a:t>Engineering support</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5092"/>
              </a:solidFill>
              <a:effectLst/>
              <a:uLnTx/>
              <a:uFillTx/>
              <a:latin typeface="Arial"/>
              <a:ea typeface="+mn-ea"/>
              <a:cs typeface="ＭＳ Ｐゴシック"/>
            </a:endParaRPr>
          </a:p>
        </p:txBody>
      </p:sp>
      <p:sp>
        <p:nvSpPr>
          <p:cNvPr id="16" name="Rectangle 15">
            <a:extLst>
              <a:ext uri="{FF2B5EF4-FFF2-40B4-BE49-F238E27FC236}">
                <a16:creationId xmlns:a16="http://schemas.microsoft.com/office/drawing/2014/main" id="{F72AC2AE-2114-0596-929A-AA8E3C0C8BE4}"/>
              </a:ext>
            </a:extLst>
          </p:cNvPr>
          <p:cNvSpPr/>
          <p:nvPr/>
        </p:nvSpPr>
        <p:spPr>
          <a:xfrm>
            <a:off x="6698227" y="6102615"/>
            <a:ext cx="1890190" cy="275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5092"/>
                </a:solidFill>
                <a:effectLst/>
                <a:uLnTx/>
                <a:uFillTx/>
                <a:latin typeface="Arial"/>
                <a:ea typeface="+mn-ea"/>
                <a:cs typeface="ＭＳ Ｐゴシック"/>
              </a:rPr>
              <a:t>Storage of nuclear material</a:t>
            </a:r>
          </a:p>
        </p:txBody>
      </p:sp>
      <p:sp>
        <p:nvSpPr>
          <p:cNvPr id="17" name="Rectangle 16">
            <a:extLst>
              <a:ext uri="{FF2B5EF4-FFF2-40B4-BE49-F238E27FC236}">
                <a16:creationId xmlns:a16="http://schemas.microsoft.com/office/drawing/2014/main" id="{A489B789-F42B-C08A-5A49-33E3CAB50568}"/>
              </a:ext>
            </a:extLst>
          </p:cNvPr>
          <p:cNvSpPr/>
          <p:nvPr/>
        </p:nvSpPr>
        <p:spPr>
          <a:xfrm>
            <a:off x="9124729" y="6096764"/>
            <a:ext cx="1890190" cy="275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5092"/>
                </a:solidFill>
                <a:effectLst/>
                <a:uLnTx/>
                <a:uFillTx/>
                <a:latin typeface="Arial"/>
                <a:ea typeface="+mn-ea"/>
                <a:cs typeface="ＭＳ Ｐゴシック"/>
              </a:rPr>
              <a:t>Waste management services</a:t>
            </a:r>
            <a:r>
              <a:rPr kumimoji="0" lang="en-GB" sz="700" b="0" i="0" u="none" strike="noStrike" kern="1200" cap="none" spc="0" normalizeH="0" baseline="0" noProof="0" dirty="0">
                <a:ln>
                  <a:noFill/>
                </a:ln>
                <a:solidFill>
                  <a:srgbClr val="005092"/>
                </a:solidFill>
                <a:effectLst/>
                <a:uLnTx/>
                <a:uFillTx/>
                <a:latin typeface="Arial"/>
                <a:ea typeface="+mn-ea"/>
                <a:cs typeface="ＭＳ Ｐゴシック"/>
              </a:rPr>
              <a:t> </a:t>
            </a:r>
          </a:p>
        </p:txBody>
      </p:sp>
      <p:cxnSp>
        <p:nvCxnSpPr>
          <p:cNvPr id="21" name="Straight Connector 20">
            <a:extLst>
              <a:ext uri="{FF2B5EF4-FFF2-40B4-BE49-F238E27FC236}">
                <a16:creationId xmlns:a16="http://schemas.microsoft.com/office/drawing/2014/main" id="{4EE07BE7-7FAF-E113-9890-AB215AA57E12}"/>
              </a:ext>
            </a:extLst>
          </p:cNvPr>
          <p:cNvCxnSpPr>
            <a:cxnSpLocks/>
          </p:cNvCxnSpPr>
          <p:nvPr/>
        </p:nvCxnSpPr>
        <p:spPr>
          <a:xfrm>
            <a:off x="8837525" y="2909143"/>
            <a:ext cx="0" cy="3388487"/>
          </a:xfrm>
          <a:prstGeom prst="line">
            <a:avLst/>
          </a:prstGeom>
          <a:ln w="22225"/>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6A1DE594-1F97-15DE-D994-44404D1074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4730" y="4830298"/>
            <a:ext cx="1890203" cy="1260134"/>
          </a:xfrm>
          <a:prstGeom prst="rect">
            <a:avLst/>
          </a:prstGeom>
        </p:spPr>
      </p:pic>
      <p:pic>
        <p:nvPicPr>
          <p:cNvPr id="11" name="Picture 10">
            <a:extLst>
              <a:ext uri="{FF2B5EF4-FFF2-40B4-BE49-F238E27FC236}">
                <a16:creationId xmlns:a16="http://schemas.microsoft.com/office/drawing/2014/main" id="{DBA23123-E0B7-3857-9880-B3534E611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8228" y="4830297"/>
            <a:ext cx="1890200" cy="1260131"/>
          </a:xfrm>
          <a:prstGeom prst="rect">
            <a:avLst/>
          </a:prstGeom>
        </p:spPr>
      </p:pic>
      <p:pic>
        <p:nvPicPr>
          <p:cNvPr id="12" name="Picture 11">
            <a:extLst>
              <a:ext uri="{FF2B5EF4-FFF2-40B4-BE49-F238E27FC236}">
                <a16:creationId xmlns:a16="http://schemas.microsoft.com/office/drawing/2014/main" id="{DB09706E-8505-4347-ACC4-5DC09D1C55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4730" y="2915572"/>
            <a:ext cx="1890180" cy="1253706"/>
          </a:xfrm>
          <a:prstGeom prst="rect">
            <a:avLst/>
          </a:prstGeom>
        </p:spPr>
      </p:pic>
      <p:pic>
        <p:nvPicPr>
          <p:cNvPr id="13" name="Picture 12">
            <a:extLst>
              <a:ext uri="{FF2B5EF4-FFF2-40B4-BE49-F238E27FC236}">
                <a16:creationId xmlns:a16="http://schemas.microsoft.com/office/drawing/2014/main" id="{64979751-9352-2EBD-1925-A869803F01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98228" y="2915572"/>
            <a:ext cx="1890194" cy="1253706"/>
          </a:xfrm>
          <a:prstGeom prst="rect">
            <a:avLst/>
          </a:prstGeom>
          <a:ln w="12700">
            <a:noFill/>
          </a:ln>
        </p:spPr>
      </p:pic>
      <p:cxnSp>
        <p:nvCxnSpPr>
          <p:cNvPr id="19" name="Straight Connector 18">
            <a:extLst>
              <a:ext uri="{FF2B5EF4-FFF2-40B4-BE49-F238E27FC236}">
                <a16:creationId xmlns:a16="http://schemas.microsoft.com/office/drawing/2014/main" id="{A2696B3B-359B-EE41-5F53-96DDEF9E6B44}"/>
              </a:ext>
            </a:extLst>
          </p:cNvPr>
          <p:cNvCxnSpPr>
            <a:cxnSpLocks/>
          </p:cNvCxnSpPr>
          <p:nvPr/>
        </p:nvCxnSpPr>
        <p:spPr>
          <a:xfrm>
            <a:off x="6698227" y="4622369"/>
            <a:ext cx="4316682" cy="0"/>
          </a:xfrm>
          <a:prstGeom prst="line">
            <a:avLst/>
          </a:prstGeom>
          <a:ln w="22225"/>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88DD4088-071D-AA00-A0CB-BC9DD88D24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74827" y="4260765"/>
            <a:ext cx="737415" cy="723208"/>
          </a:xfrm>
          <a:prstGeom prst="rect">
            <a:avLst/>
          </a:prstGeom>
        </p:spPr>
      </p:pic>
      <p:cxnSp>
        <p:nvCxnSpPr>
          <p:cNvPr id="35" name="Straight Connector 34">
            <a:extLst>
              <a:ext uri="{FF2B5EF4-FFF2-40B4-BE49-F238E27FC236}">
                <a16:creationId xmlns:a16="http://schemas.microsoft.com/office/drawing/2014/main" id="{84EBAA79-8598-F2FC-0CD9-E8D984D8529E}"/>
              </a:ext>
            </a:extLst>
          </p:cNvPr>
          <p:cNvCxnSpPr>
            <a:cxnSpLocks/>
          </p:cNvCxnSpPr>
          <p:nvPr/>
        </p:nvCxnSpPr>
        <p:spPr>
          <a:xfrm>
            <a:off x="6188598" y="2248697"/>
            <a:ext cx="0" cy="4065211"/>
          </a:xfrm>
          <a:prstGeom prst="line">
            <a:avLst/>
          </a:prstGeom>
          <a:ln w="34925" cap="rnd"/>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714CE12A-2550-F9EE-4362-59F3676C4DD0}"/>
              </a:ext>
            </a:extLst>
          </p:cNvPr>
          <p:cNvSpPr txBox="1"/>
          <p:nvPr/>
        </p:nvSpPr>
        <p:spPr>
          <a:xfrm>
            <a:off x="11204294" y="2650603"/>
            <a:ext cx="0" cy="0"/>
          </a:xfrm>
          <a:prstGeom prst="rect">
            <a:avLst/>
          </a:prstGeom>
          <a:noFill/>
        </p:spPr>
        <p:txBody>
          <a:bodyPr wrap="non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82828"/>
              </a:solidFill>
              <a:effectLst/>
              <a:uLnTx/>
              <a:uFillTx/>
              <a:latin typeface="Arial"/>
              <a:ea typeface="+mn-ea"/>
              <a:cs typeface="+mn-cs"/>
            </a:endParaRPr>
          </a:p>
        </p:txBody>
      </p:sp>
      <p:grpSp>
        <p:nvGrpSpPr>
          <p:cNvPr id="38" name="Group 37">
            <a:extLst>
              <a:ext uri="{FF2B5EF4-FFF2-40B4-BE49-F238E27FC236}">
                <a16:creationId xmlns:a16="http://schemas.microsoft.com/office/drawing/2014/main" id="{AE6EC53C-420F-32A2-4C9C-8A696B8B0E65}"/>
              </a:ext>
            </a:extLst>
          </p:cNvPr>
          <p:cNvGrpSpPr/>
          <p:nvPr/>
        </p:nvGrpSpPr>
        <p:grpSpPr>
          <a:xfrm>
            <a:off x="432334" y="3177871"/>
            <a:ext cx="525209" cy="2782237"/>
            <a:chOff x="432334" y="3235746"/>
            <a:chExt cx="525209" cy="2782237"/>
          </a:xfrm>
        </p:grpSpPr>
        <p:pic>
          <p:nvPicPr>
            <p:cNvPr id="24" name="Graphic 23" descr="Lightbulb and gear">
              <a:extLst>
                <a:ext uri="{FF2B5EF4-FFF2-40B4-BE49-F238E27FC236}">
                  <a16:creationId xmlns:a16="http://schemas.microsoft.com/office/drawing/2014/main" id="{1ECBE5BE-0606-5E6C-1553-1411F259A3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334" y="3235746"/>
              <a:ext cx="525209" cy="525209"/>
            </a:xfrm>
            <a:prstGeom prst="rect">
              <a:avLst/>
            </a:prstGeom>
          </p:spPr>
        </p:pic>
        <p:pic>
          <p:nvPicPr>
            <p:cNvPr id="25" name="Graphic 24" descr="Earth globe Africa and Europe">
              <a:extLst>
                <a:ext uri="{FF2B5EF4-FFF2-40B4-BE49-F238E27FC236}">
                  <a16:creationId xmlns:a16="http://schemas.microsoft.com/office/drawing/2014/main" id="{713D7F9E-10E9-96D1-7081-FEE455A064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0260" y="4392981"/>
              <a:ext cx="429356" cy="429356"/>
            </a:xfrm>
            <a:prstGeom prst="rect">
              <a:avLst/>
            </a:prstGeom>
          </p:spPr>
        </p:pic>
        <p:pic>
          <p:nvPicPr>
            <p:cNvPr id="26" name="Graphic 25" descr="Recycle sign">
              <a:extLst>
                <a:ext uri="{FF2B5EF4-FFF2-40B4-BE49-F238E27FC236}">
                  <a16:creationId xmlns:a16="http://schemas.microsoft.com/office/drawing/2014/main" id="{65C89274-4418-AE33-B289-A21D297760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0260" y="5588627"/>
              <a:ext cx="429356" cy="429356"/>
            </a:xfrm>
            <a:prstGeom prst="rect">
              <a:avLst/>
            </a:prstGeom>
          </p:spPr>
        </p:pic>
      </p:grpSp>
    </p:spTree>
    <p:extLst>
      <p:ext uri="{BB962C8B-B14F-4D97-AF65-F5344CB8AC3E}">
        <p14:creationId xmlns:p14="http://schemas.microsoft.com/office/powerpoint/2010/main" val="739295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767CA3C-6B6C-5A28-BA9E-CBC1E511EE70}"/>
              </a:ext>
            </a:extLst>
          </p:cNvPr>
          <p:cNvSpPr/>
          <p:nvPr/>
        </p:nvSpPr>
        <p:spPr>
          <a:xfrm>
            <a:off x="482490" y="1848787"/>
            <a:ext cx="2481638" cy="4077402"/>
          </a:xfrm>
          <a:prstGeom prst="roundRect">
            <a:avLst>
              <a:gd name="adj" fmla="val 13753"/>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pic>
        <p:nvPicPr>
          <p:cNvPr id="46" name="Picture 5">
            <a:extLst>
              <a:ext uri="{FF2B5EF4-FFF2-40B4-BE49-F238E27FC236}">
                <a16:creationId xmlns:a16="http://schemas.microsoft.com/office/drawing/2014/main" id="{B589FEE9-DF88-EB72-E37E-811981E96E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402" b="7352"/>
          <a:stretch/>
        </p:blipFill>
        <p:spPr bwMode="auto">
          <a:xfrm>
            <a:off x="482490" y="1451879"/>
            <a:ext cx="2481636" cy="1668526"/>
          </a:xfrm>
          <a:prstGeom prst="round2Same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8CE23EE-577B-922B-EB28-6B5B6B5DF4E1}"/>
              </a:ext>
            </a:extLst>
          </p:cNvPr>
          <p:cNvSpPr/>
          <p:nvPr/>
        </p:nvSpPr>
        <p:spPr>
          <a:xfrm>
            <a:off x="482490" y="3121097"/>
            <a:ext cx="2481637" cy="64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ounded Rectangle 5">
            <a:extLst>
              <a:ext uri="{FF2B5EF4-FFF2-40B4-BE49-F238E27FC236}">
                <a16:creationId xmlns:a16="http://schemas.microsoft.com/office/drawing/2014/main" id="{9FD9A174-644D-9AC9-4602-416FD88CDF24}"/>
              </a:ext>
            </a:extLst>
          </p:cNvPr>
          <p:cNvSpPr/>
          <p:nvPr/>
        </p:nvSpPr>
        <p:spPr>
          <a:xfrm>
            <a:off x="3399358" y="1848787"/>
            <a:ext cx="2481638" cy="4077402"/>
          </a:xfrm>
          <a:prstGeom prst="roundRect">
            <a:avLst>
              <a:gd name="adj" fmla="val 13753"/>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4CE29061-B551-AC75-334F-8837D9272137}"/>
              </a:ext>
            </a:extLst>
          </p:cNvPr>
          <p:cNvSpPr/>
          <p:nvPr/>
        </p:nvSpPr>
        <p:spPr>
          <a:xfrm>
            <a:off x="3399358" y="3121097"/>
            <a:ext cx="2481637" cy="64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ounded Rectangle 8">
            <a:extLst>
              <a:ext uri="{FF2B5EF4-FFF2-40B4-BE49-F238E27FC236}">
                <a16:creationId xmlns:a16="http://schemas.microsoft.com/office/drawing/2014/main" id="{C8FF8CDF-91B5-ED29-6E73-2195B18B713F}"/>
              </a:ext>
            </a:extLst>
          </p:cNvPr>
          <p:cNvSpPr/>
          <p:nvPr/>
        </p:nvSpPr>
        <p:spPr>
          <a:xfrm>
            <a:off x="6319768" y="1848787"/>
            <a:ext cx="2481638" cy="4077402"/>
          </a:xfrm>
          <a:prstGeom prst="roundRect">
            <a:avLst>
              <a:gd name="adj" fmla="val 13753"/>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D3E8BD1-1693-83E3-9E42-1C90C4D6D429}"/>
              </a:ext>
            </a:extLst>
          </p:cNvPr>
          <p:cNvSpPr/>
          <p:nvPr/>
        </p:nvSpPr>
        <p:spPr>
          <a:xfrm>
            <a:off x="6319762" y="3121097"/>
            <a:ext cx="2481636" cy="64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2C0EFE88-B95A-ED40-A831-4E1978CEB431}"/>
              </a:ext>
            </a:extLst>
          </p:cNvPr>
          <p:cNvSpPr/>
          <p:nvPr/>
        </p:nvSpPr>
        <p:spPr>
          <a:xfrm>
            <a:off x="9240177" y="3131145"/>
            <a:ext cx="2481638" cy="2795044"/>
          </a:xfrm>
          <a:prstGeom prst="roundRect">
            <a:avLst>
              <a:gd name="adj" fmla="val 13753"/>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5DD9E83-DE17-FFC7-F437-64A575183518}"/>
              </a:ext>
            </a:extLst>
          </p:cNvPr>
          <p:cNvSpPr/>
          <p:nvPr/>
        </p:nvSpPr>
        <p:spPr>
          <a:xfrm>
            <a:off x="9240175" y="3121097"/>
            <a:ext cx="2481637" cy="64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ound Same-side Corner of Rectangle 14">
            <a:extLst>
              <a:ext uri="{FF2B5EF4-FFF2-40B4-BE49-F238E27FC236}">
                <a16:creationId xmlns:a16="http://schemas.microsoft.com/office/drawing/2014/main" id="{4AA45BEC-2102-592D-9A4B-F52913934340}"/>
              </a:ext>
            </a:extLst>
          </p:cNvPr>
          <p:cNvSpPr/>
          <p:nvPr/>
        </p:nvSpPr>
        <p:spPr>
          <a:xfrm>
            <a:off x="9247258" y="1451879"/>
            <a:ext cx="2465791" cy="1684229"/>
          </a:xfrm>
          <a:prstGeom prst="round2Same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6">
            <a:extLst>
              <a:ext uri="{FF2B5EF4-FFF2-40B4-BE49-F238E27FC236}">
                <a16:creationId xmlns:a16="http://schemas.microsoft.com/office/drawing/2014/main" id="{027975F7-8F15-E240-2BC2-5E89E0E73B55}"/>
              </a:ext>
            </a:extLst>
          </p:cNvPr>
          <p:cNvSpPr>
            <a:spLocks noGrp="1"/>
          </p:cNvSpPr>
          <p:nvPr>
            <p:ph type="title"/>
          </p:nvPr>
        </p:nvSpPr>
        <p:spPr>
          <a:xfrm>
            <a:off x="478950" y="428626"/>
            <a:ext cx="9519973" cy="568324"/>
          </a:xfrm>
        </p:spPr>
        <p:txBody>
          <a:bodyPr/>
          <a:lstStyle/>
          <a:p>
            <a:r>
              <a:rPr lang="en-GB" dirty="0"/>
              <a:t>Committed to responsible nuclear stewardship</a:t>
            </a:r>
            <a:endParaRPr lang="en-US" dirty="0"/>
          </a:p>
        </p:txBody>
      </p:sp>
      <p:sp>
        <p:nvSpPr>
          <p:cNvPr id="8" name="Text Placeholder 7">
            <a:extLst>
              <a:ext uri="{FF2B5EF4-FFF2-40B4-BE49-F238E27FC236}">
                <a16:creationId xmlns:a16="http://schemas.microsoft.com/office/drawing/2014/main" id="{42CF20F5-3634-AB2C-7AE4-78C3EC63FA0E}"/>
              </a:ext>
            </a:extLst>
          </p:cNvPr>
          <p:cNvSpPr>
            <a:spLocks noGrp="1"/>
          </p:cNvSpPr>
          <p:nvPr>
            <p:ph type="body" sz="quarter" idx="13"/>
          </p:nvPr>
        </p:nvSpPr>
        <p:spPr>
          <a:xfrm>
            <a:off x="479426" y="841376"/>
            <a:ext cx="9507537" cy="568325"/>
          </a:xfrm>
        </p:spPr>
        <p:txBody>
          <a:bodyPr/>
          <a:lstStyle/>
          <a:p>
            <a:r>
              <a:rPr lang="en-US" dirty="0"/>
              <a:t>URENCO Nuclear Stewardship</a:t>
            </a:r>
          </a:p>
        </p:txBody>
      </p:sp>
      <p:sp>
        <p:nvSpPr>
          <p:cNvPr id="4" name="Slide Number Placeholder 3">
            <a:extLst>
              <a:ext uri="{FF2B5EF4-FFF2-40B4-BE49-F238E27FC236}">
                <a16:creationId xmlns:a16="http://schemas.microsoft.com/office/drawing/2014/main" id="{A5FD25B4-92FF-F74F-BB57-93F1A1819CA2}"/>
              </a:ext>
            </a:extLst>
          </p:cNvPr>
          <p:cNvSpPr>
            <a:spLocks noGrp="1"/>
          </p:cNvSpPr>
          <p:nvPr>
            <p:ph type="sldNum" sz="quarter" idx="12"/>
          </p:nvPr>
        </p:nvSpPr>
        <p:spPr>
          <a:xfrm>
            <a:off x="10701338" y="6546851"/>
            <a:ext cx="1011238" cy="174625"/>
          </a:xfr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pic>
        <p:nvPicPr>
          <p:cNvPr id="47" name="Picture 1" descr="MDU2.jpg">
            <a:extLst>
              <a:ext uri="{FF2B5EF4-FFF2-40B4-BE49-F238E27FC236}">
                <a16:creationId xmlns:a16="http://schemas.microsoft.com/office/drawing/2014/main" id="{DCAE7934-D1FD-C8A9-B3A1-625BF35C2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27" t="7079" r="2548" b="9947"/>
          <a:stretch/>
        </p:blipFill>
        <p:spPr bwMode="auto">
          <a:xfrm>
            <a:off x="3399358" y="1451879"/>
            <a:ext cx="2481638" cy="1675518"/>
          </a:xfrm>
          <a:prstGeom prst="round2Same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Text Box 3">
            <a:extLst>
              <a:ext uri="{FF2B5EF4-FFF2-40B4-BE49-F238E27FC236}">
                <a16:creationId xmlns:a16="http://schemas.microsoft.com/office/drawing/2014/main" id="{9458BC69-175E-208C-1B12-DA4A42AA2B72}"/>
              </a:ext>
            </a:extLst>
          </p:cNvPr>
          <p:cNvSpPr txBox="1">
            <a:spLocks noChangeArrowheads="1"/>
          </p:cNvSpPr>
          <p:nvPr/>
        </p:nvSpPr>
        <p:spPr bwMode="auto">
          <a:xfrm>
            <a:off x="3645106" y="3989953"/>
            <a:ext cx="2059693"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cs typeface="Arial" charset="0"/>
              </a:defRPr>
            </a:lvl9pPr>
          </a:lstStyle>
          <a:p>
            <a:pPr marL="171450" marR="0" lvl="0" indent="-171450" algn="l" defTabSz="914309" rtl="0" eaLnBrk="1" fontAlgn="auto" latinLnBrk="0" hangingPunct="1">
              <a:lnSpc>
                <a:spcPct val="100000"/>
              </a:lnSpc>
              <a:spcBef>
                <a:spcPct val="50000"/>
              </a:spcBef>
              <a:spcAft>
                <a:spcPts val="0"/>
              </a:spcAft>
              <a:buClrTx/>
              <a:buSzTx/>
              <a:buFontTx/>
              <a:buChar char="•"/>
              <a:tabLst/>
              <a:defRPr/>
            </a:pPr>
            <a:r>
              <a:rPr kumimoji="0" lang="en-GB" altLang="en-US" sz="1200" b="0" i="0" u="none" strike="noStrike" kern="1200" cap="none" spc="0" normalizeH="0" baseline="0" noProof="0" dirty="0">
                <a:ln>
                  <a:noFill/>
                </a:ln>
                <a:solidFill>
                  <a:prstClr val="white"/>
                </a:solidFill>
                <a:effectLst/>
                <a:uLnTx/>
                <a:uFillTx/>
                <a:latin typeface="Arial"/>
                <a:ea typeface="MS PGothic" pitchFamily="34" charset="-128"/>
                <a:cs typeface="Arial"/>
              </a:rPr>
              <a:t>95% of NDA’s uranic inventory management</a:t>
            </a:r>
          </a:p>
          <a:p>
            <a:pPr marL="171450" marR="0" lvl="0" indent="-171450" algn="l" defTabSz="914309" rtl="0" eaLnBrk="1" fontAlgn="auto" latinLnBrk="0" hangingPunct="1">
              <a:lnSpc>
                <a:spcPct val="100000"/>
              </a:lnSpc>
              <a:spcBef>
                <a:spcPct val="50000"/>
              </a:spcBef>
              <a:spcAft>
                <a:spcPts val="0"/>
              </a:spcAft>
              <a:buClrTx/>
              <a:buSzTx/>
              <a:buFontTx/>
              <a:buChar char="•"/>
              <a:tabLst/>
              <a:defRPr/>
            </a:pPr>
            <a:r>
              <a:rPr kumimoji="0" lang="en-GB" altLang="en-US" sz="1200" b="0" i="0" u="none" strike="noStrike" kern="1200" cap="none" spc="0" normalizeH="0" baseline="0" noProof="0" dirty="0">
                <a:ln>
                  <a:noFill/>
                </a:ln>
                <a:solidFill>
                  <a:prstClr val="white"/>
                </a:solidFill>
                <a:effectLst/>
                <a:uLnTx/>
                <a:uFillTx/>
                <a:latin typeface="Arial"/>
                <a:ea typeface="MS PGothic" pitchFamily="34" charset="-128"/>
                <a:cs typeface="Arial"/>
              </a:rPr>
              <a:t>Material repackaging</a:t>
            </a:r>
          </a:p>
        </p:txBody>
      </p:sp>
      <p:sp>
        <p:nvSpPr>
          <p:cNvPr id="49" name="TextBox 48">
            <a:extLst>
              <a:ext uri="{FF2B5EF4-FFF2-40B4-BE49-F238E27FC236}">
                <a16:creationId xmlns:a16="http://schemas.microsoft.com/office/drawing/2014/main" id="{80E4AFCB-3250-AE8A-7ADE-07D28083A393}"/>
              </a:ext>
            </a:extLst>
          </p:cNvPr>
          <p:cNvSpPr txBox="1"/>
          <p:nvPr/>
        </p:nvSpPr>
        <p:spPr>
          <a:xfrm>
            <a:off x="9394126" y="3989953"/>
            <a:ext cx="2175209" cy="1569660"/>
          </a:xfrm>
          <a:prstGeom prst="rect">
            <a:avLst/>
          </a:prstGeom>
          <a:noFill/>
        </p:spPr>
        <p:txBody>
          <a:bodyPr wrap="square" rtlCol="0">
            <a:spAutoFit/>
          </a:bodyPr>
          <a:lstStyle/>
          <a:p>
            <a:pPr marL="171450" marR="0" lvl="0" indent="-171450" algn="l" defTabSz="914309" rtl="0" eaLnBrk="1" fontAlgn="auto" latinLnBrk="0" hangingPunct="1">
              <a:lnSpc>
                <a:spcPct val="100000"/>
              </a:lnSpc>
              <a:spcBef>
                <a:spcPts val="0"/>
              </a:spcBef>
              <a:spcAft>
                <a:spcPts val="0"/>
              </a:spcAft>
              <a:buClrTx/>
              <a:buSzTx/>
              <a:buFont typeface="Arial"/>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Arial"/>
              </a:rPr>
              <a:t>In 2016, </a:t>
            </a:r>
            <a:r>
              <a:rPr kumimoji="0" lang="en-GB" altLang="en-US" sz="1200" b="0" i="0" u="none" strike="noStrike" kern="1200" cap="none" spc="0" normalizeH="0" baseline="0" noProof="0" dirty="0">
                <a:ln>
                  <a:noFill/>
                </a:ln>
                <a:solidFill>
                  <a:prstClr val="white"/>
                </a:solidFill>
                <a:effectLst/>
                <a:uLnTx/>
                <a:uFillTx/>
                <a:latin typeface="Arial"/>
                <a:ea typeface="MS PGothic" pitchFamily="34" charset="-128"/>
                <a:cs typeface="Arial"/>
              </a:rPr>
              <a:t>URENCO Nuclear Stewardship </a:t>
            </a:r>
            <a:r>
              <a:rPr kumimoji="0" lang="en-GB" sz="1200" b="0" i="0" u="none" strike="noStrike" kern="1200" cap="none" spc="0" normalizeH="0" baseline="0" noProof="0" dirty="0">
                <a:ln>
                  <a:noFill/>
                </a:ln>
                <a:solidFill>
                  <a:prstClr val="white"/>
                </a:solidFill>
                <a:effectLst/>
                <a:uLnTx/>
                <a:uFillTx/>
                <a:latin typeface="Arial"/>
                <a:ea typeface="+mn-ea"/>
                <a:cs typeface="Arial"/>
              </a:rPr>
              <a:t>was selected by the Ministry of Defence (MOD) to store and manage the Reactor Pressure Vessels (RPVs) from 27 defueled nuclear submarines </a:t>
            </a:r>
          </a:p>
        </p:txBody>
      </p:sp>
      <p:pic>
        <p:nvPicPr>
          <p:cNvPr id="50" name="Picture 49" descr="MOD logo.png">
            <a:extLst>
              <a:ext uri="{FF2B5EF4-FFF2-40B4-BE49-F238E27FC236}">
                <a16:creationId xmlns:a16="http://schemas.microsoft.com/office/drawing/2014/main" id="{CAD24DC6-840F-B7DE-60AB-8BE6E20AB2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6989" y="1652766"/>
            <a:ext cx="1586328" cy="1282454"/>
          </a:xfrm>
          <a:prstGeom prst="rect">
            <a:avLst/>
          </a:prstGeom>
        </p:spPr>
      </p:pic>
      <p:sp>
        <p:nvSpPr>
          <p:cNvPr id="51" name="Text Box 3">
            <a:extLst>
              <a:ext uri="{FF2B5EF4-FFF2-40B4-BE49-F238E27FC236}">
                <a16:creationId xmlns:a16="http://schemas.microsoft.com/office/drawing/2014/main" id="{620F194A-088A-6A55-4EBA-ACE8D63C5C6F}"/>
              </a:ext>
            </a:extLst>
          </p:cNvPr>
          <p:cNvSpPr txBox="1">
            <a:spLocks noChangeArrowheads="1"/>
          </p:cNvSpPr>
          <p:nvPr/>
        </p:nvSpPr>
        <p:spPr bwMode="auto">
          <a:xfrm>
            <a:off x="6515633" y="3989953"/>
            <a:ext cx="2170082"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cs typeface="Arial" charset="0"/>
              </a:defRPr>
            </a:lvl9pPr>
          </a:lstStyle>
          <a:p>
            <a:pPr marL="171450" marR="0" lvl="0" indent="-171450" algn="l" defTabSz="914309" rtl="0" eaLnBrk="1" fontAlgn="auto" latinLnBrk="0" hangingPunct="1">
              <a:lnSpc>
                <a:spcPct val="100000"/>
              </a:lnSpc>
              <a:spcBef>
                <a:spcPct val="50000"/>
              </a:spcBef>
              <a:spcAft>
                <a:spcPts val="0"/>
              </a:spcAft>
              <a:buClrTx/>
              <a:buSzTx/>
              <a:buFontTx/>
              <a:buChar char="•"/>
              <a:tabLst/>
              <a:defRPr/>
            </a:pPr>
            <a:r>
              <a:rPr kumimoji="0" lang="en-GB" altLang="en-US" sz="1200" b="0" i="0" u="none" strike="noStrike" kern="1200" cap="none" spc="0" normalizeH="0" baseline="0" noProof="0" dirty="0">
                <a:ln>
                  <a:noFill/>
                </a:ln>
                <a:solidFill>
                  <a:prstClr val="white"/>
                </a:solidFill>
                <a:effectLst/>
                <a:uLnTx/>
                <a:uFillTx/>
                <a:latin typeface="Arial"/>
                <a:ea typeface="MS PGothic" pitchFamily="34" charset="-128"/>
                <a:cs typeface="Arial"/>
              </a:rPr>
              <a:t>URENCO Nuclear Stewardship and the NDA are designing the Legacy Cylinder Facility (LCF project) to transfer and treat uranic material stored in ‘legacy cylinders’ (+11,000 cylinders)</a:t>
            </a:r>
          </a:p>
        </p:txBody>
      </p:sp>
      <p:pic>
        <p:nvPicPr>
          <p:cNvPr id="52" name="Picture 51" descr="Legacy Cylinder Facility-01.jpg">
            <a:extLst>
              <a:ext uri="{FF2B5EF4-FFF2-40B4-BE49-F238E27FC236}">
                <a16:creationId xmlns:a16="http://schemas.microsoft.com/office/drawing/2014/main" id="{94EBB2FE-0BBF-48D5-B64B-BEAFDC913D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1" t="1400" r="2022" b="3092"/>
          <a:stretch/>
        </p:blipFill>
        <p:spPr>
          <a:xfrm>
            <a:off x="6312677" y="1451879"/>
            <a:ext cx="2488721" cy="1675518"/>
          </a:xfrm>
          <a:prstGeom prst="round2SameRect">
            <a:avLst/>
          </a:prstGeom>
        </p:spPr>
      </p:pic>
      <p:sp>
        <p:nvSpPr>
          <p:cNvPr id="53" name="TextBox 52">
            <a:extLst>
              <a:ext uri="{FF2B5EF4-FFF2-40B4-BE49-F238E27FC236}">
                <a16:creationId xmlns:a16="http://schemas.microsoft.com/office/drawing/2014/main" id="{436B3698-80D6-4892-2FAB-2E6167BDDCF3}"/>
              </a:ext>
            </a:extLst>
          </p:cNvPr>
          <p:cNvSpPr txBox="1"/>
          <p:nvPr/>
        </p:nvSpPr>
        <p:spPr>
          <a:xfrm>
            <a:off x="482490" y="3195905"/>
            <a:ext cx="2475232" cy="52322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9357A"/>
                </a:solidFill>
                <a:effectLst/>
                <a:uLnTx/>
                <a:uFillTx/>
                <a:latin typeface="Arial"/>
                <a:ea typeface="+mn-ea"/>
                <a:cs typeface="Arial"/>
              </a:rPr>
              <a:t>Decommissioning and Waste Management Centre</a:t>
            </a:r>
          </a:p>
        </p:txBody>
      </p:sp>
      <p:sp>
        <p:nvSpPr>
          <p:cNvPr id="54" name="TextBox 53">
            <a:extLst>
              <a:ext uri="{FF2B5EF4-FFF2-40B4-BE49-F238E27FC236}">
                <a16:creationId xmlns:a16="http://schemas.microsoft.com/office/drawing/2014/main" id="{17448CE1-2AF3-0CF9-3764-41419B804CB5}"/>
              </a:ext>
            </a:extLst>
          </p:cNvPr>
          <p:cNvSpPr txBox="1"/>
          <p:nvPr/>
        </p:nvSpPr>
        <p:spPr>
          <a:xfrm>
            <a:off x="3699713" y="3298665"/>
            <a:ext cx="1950480" cy="30777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9357A"/>
                </a:solidFill>
                <a:effectLst/>
                <a:uLnTx/>
                <a:uFillTx/>
                <a:latin typeface="Arial"/>
                <a:ea typeface="+mn-ea"/>
                <a:cs typeface="Arial"/>
              </a:rPr>
              <a:t>Uranic Management</a:t>
            </a:r>
          </a:p>
        </p:txBody>
      </p:sp>
      <p:sp>
        <p:nvSpPr>
          <p:cNvPr id="55" name="TextBox 54">
            <a:extLst>
              <a:ext uri="{FF2B5EF4-FFF2-40B4-BE49-F238E27FC236}">
                <a16:creationId xmlns:a16="http://schemas.microsoft.com/office/drawing/2014/main" id="{D4B1B509-89DF-A071-B255-7308DC72DEE6}"/>
              </a:ext>
            </a:extLst>
          </p:cNvPr>
          <p:cNvSpPr txBox="1"/>
          <p:nvPr/>
        </p:nvSpPr>
        <p:spPr>
          <a:xfrm>
            <a:off x="6625434" y="3298665"/>
            <a:ext cx="1950480" cy="30777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9357A"/>
                </a:solidFill>
                <a:effectLst/>
                <a:uLnTx/>
                <a:uFillTx/>
                <a:latin typeface="Arial"/>
                <a:ea typeface="+mn-ea"/>
                <a:cs typeface="Arial"/>
              </a:rPr>
              <a:t>Waste Processing</a:t>
            </a:r>
          </a:p>
        </p:txBody>
      </p:sp>
      <p:sp>
        <p:nvSpPr>
          <p:cNvPr id="56" name="TextBox 55">
            <a:extLst>
              <a:ext uri="{FF2B5EF4-FFF2-40B4-BE49-F238E27FC236}">
                <a16:creationId xmlns:a16="http://schemas.microsoft.com/office/drawing/2014/main" id="{10400CA2-B3FA-8644-CD06-55A5C07534C7}"/>
              </a:ext>
            </a:extLst>
          </p:cNvPr>
          <p:cNvSpPr txBox="1"/>
          <p:nvPr/>
        </p:nvSpPr>
        <p:spPr>
          <a:xfrm>
            <a:off x="9509625" y="3298665"/>
            <a:ext cx="1950480" cy="30777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9357A"/>
                </a:solidFill>
                <a:effectLst/>
                <a:uLnTx/>
                <a:uFillTx/>
                <a:latin typeface="Arial"/>
                <a:ea typeface="+mn-ea"/>
                <a:cs typeface="Arial"/>
              </a:rPr>
              <a:t>Nuclear storage</a:t>
            </a:r>
          </a:p>
        </p:txBody>
      </p:sp>
      <p:sp>
        <p:nvSpPr>
          <p:cNvPr id="57" name="Text Box 3">
            <a:extLst>
              <a:ext uri="{FF2B5EF4-FFF2-40B4-BE49-F238E27FC236}">
                <a16:creationId xmlns:a16="http://schemas.microsoft.com/office/drawing/2014/main" id="{EBE0AAA3-15A8-97C1-D623-3F23718A7F2A}"/>
              </a:ext>
            </a:extLst>
          </p:cNvPr>
          <p:cNvSpPr txBox="1">
            <a:spLocks noChangeArrowheads="1"/>
          </p:cNvSpPr>
          <p:nvPr/>
        </p:nvSpPr>
        <p:spPr bwMode="auto">
          <a:xfrm>
            <a:off x="704860" y="3989953"/>
            <a:ext cx="2036899"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cs typeface="Arial" charset="0"/>
              </a:defRPr>
            </a:lvl9pPr>
          </a:lstStyle>
          <a:p>
            <a:pPr marL="171450" marR="0" lvl="0" indent="-171450" algn="l" defTabSz="914309" rtl="0" eaLnBrk="1" fontAlgn="auto" latinLnBrk="0" hangingPunct="1">
              <a:lnSpc>
                <a:spcPct val="100000"/>
              </a:lnSpc>
              <a:spcBef>
                <a:spcPct val="50000"/>
              </a:spcBef>
              <a:spcAft>
                <a:spcPts val="0"/>
              </a:spcAft>
              <a:buClrTx/>
              <a:buSzTx/>
              <a:buFontTx/>
              <a:buChar char="•"/>
              <a:tabLst/>
              <a:defRPr/>
            </a:pPr>
            <a:r>
              <a:rPr kumimoji="0" lang="en-GB" altLang="en-US" sz="1200" b="0" i="0" u="none" strike="noStrike" kern="1200" cap="none" spc="0" normalizeH="0" baseline="0" noProof="0" dirty="0">
                <a:ln>
                  <a:noFill/>
                </a:ln>
                <a:solidFill>
                  <a:prstClr val="white"/>
                </a:solidFill>
                <a:effectLst/>
                <a:uLnTx/>
                <a:uFillTx/>
                <a:latin typeface="Arial"/>
                <a:ea typeface="MS PGothic" pitchFamily="34" charset="-128"/>
                <a:cs typeface="Arial"/>
              </a:rPr>
              <a:t>Located at the Capenhurst site</a:t>
            </a:r>
          </a:p>
          <a:p>
            <a:pPr marL="171450" marR="0" lvl="0" indent="-171450" algn="l" defTabSz="914309" rtl="0" eaLnBrk="1" fontAlgn="auto" latinLnBrk="0" hangingPunct="1">
              <a:lnSpc>
                <a:spcPct val="100000"/>
              </a:lnSpc>
              <a:spcBef>
                <a:spcPct val="50000"/>
              </a:spcBef>
              <a:spcAft>
                <a:spcPts val="0"/>
              </a:spcAft>
              <a:buClrTx/>
              <a:buSzTx/>
              <a:buFontTx/>
              <a:buChar char="•"/>
              <a:tabLst/>
              <a:defRPr/>
            </a:pPr>
            <a:r>
              <a:rPr kumimoji="0" lang="en-GB" altLang="en-US" sz="1200" b="0" i="0" u="none" strike="noStrike" kern="1200" cap="none" spc="0" normalizeH="0" baseline="0" noProof="0" dirty="0">
                <a:ln>
                  <a:noFill/>
                </a:ln>
                <a:solidFill>
                  <a:prstClr val="white"/>
                </a:solidFill>
                <a:effectLst/>
                <a:uLnTx/>
                <a:uFillTx/>
                <a:latin typeface="Arial"/>
                <a:ea typeface="MS PGothic" pitchFamily="34" charset="-128"/>
                <a:cs typeface="Arial"/>
              </a:rPr>
              <a:t>URENCO Nuclear Stewardship has been in operation since 2012 with the NDA as primary customer</a:t>
            </a:r>
          </a:p>
        </p:txBody>
      </p:sp>
    </p:spTree>
    <p:extLst>
      <p:ext uri="{BB962C8B-B14F-4D97-AF65-F5344CB8AC3E}">
        <p14:creationId xmlns:p14="http://schemas.microsoft.com/office/powerpoint/2010/main" val="3643022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factory with pipes and pipes&#10;&#10;Description automatically generated">
            <a:extLst>
              <a:ext uri="{FF2B5EF4-FFF2-40B4-BE49-F238E27FC236}">
                <a16:creationId xmlns:a16="http://schemas.microsoft.com/office/drawing/2014/main" id="{C3B04F71-3EF8-4739-4D96-CB7679B9A99D}"/>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8561" r="8561"/>
          <a:stretch/>
        </p:blipFill>
        <p:spPr/>
      </p:pic>
      <p:sp>
        <p:nvSpPr>
          <p:cNvPr id="2" name="Slide Number Placeholder 1">
            <a:extLst>
              <a:ext uri="{FF2B5EF4-FFF2-40B4-BE49-F238E27FC236}">
                <a16:creationId xmlns:a16="http://schemas.microsoft.com/office/drawing/2014/main" id="{0B2401F5-309D-C2DB-78C5-B58C2D0EB84D}"/>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5" name="Content Placeholder 4">
            <a:extLst>
              <a:ext uri="{FF2B5EF4-FFF2-40B4-BE49-F238E27FC236}">
                <a16:creationId xmlns:a16="http://schemas.microsoft.com/office/drawing/2014/main" id="{D0C2BAAC-B6B5-14A5-62BF-0B5CA4F79041}"/>
              </a:ext>
            </a:extLst>
          </p:cNvPr>
          <p:cNvSpPr>
            <a:spLocks noGrp="1"/>
          </p:cNvSpPr>
          <p:nvPr>
            <p:ph idx="1"/>
          </p:nvPr>
        </p:nvSpPr>
        <p:spPr/>
        <p:txBody>
          <a:bodyPr/>
          <a:lstStyle/>
          <a:p>
            <a:pPr lvl="1"/>
            <a:r>
              <a:rPr lang="en-US" dirty="0"/>
              <a:t>The TMF, constructed and operated by Urenco ChemPlants manages deconversion of Tails – depleted Uranium Hexafluoride (UF</a:t>
            </a:r>
            <a:r>
              <a:rPr lang="en-US" b="0" baseline="-25000" dirty="0">
                <a:solidFill>
                  <a:schemeClr val="tx1"/>
                </a:solidFill>
              </a:rPr>
              <a:t>6</a:t>
            </a:r>
            <a:r>
              <a:rPr lang="en-US" dirty="0"/>
              <a:t>) – to stable Uranium Oxide (U</a:t>
            </a:r>
            <a:r>
              <a:rPr lang="en-US" b="0" baseline="-25000" dirty="0">
                <a:solidFill>
                  <a:schemeClr val="tx1"/>
                </a:solidFill>
              </a:rPr>
              <a:t>3</a:t>
            </a:r>
            <a:r>
              <a:rPr lang="en-US" dirty="0"/>
              <a:t>O</a:t>
            </a:r>
            <a:r>
              <a:rPr lang="en-US" b="0" baseline="-25000" dirty="0">
                <a:solidFill>
                  <a:schemeClr val="tx1"/>
                </a:solidFill>
              </a:rPr>
              <a:t>8</a:t>
            </a:r>
            <a:r>
              <a:rPr lang="en-US" dirty="0"/>
              <a:t>) and Hydrofluoric Acid (HF).</a:t>
            </a:r>
          </a:p>
          <a:p>
            <a:pPr lvl="1"/>
            <a:r>
              <a:rPr lang="en-US" dirty="0"/>
              <a:t>The responsible management of the byproduct of our enrichment services is crucial to our commitment to uranium stewardship and sustainability.</a:t>
            </a:r>
          </a:p>
          <a:p>
            <a:pPr lvl="1"/>
            <a:r>
              <a:rPr lang="en-US" dirty="0"/>
              <a:t>Urenco USA is currently exploring options for US based commercial deconversion plant.</a:t>
            </a:r>
          </a:p>
          <a:p>
            <a:endParaRPr lang="en-US" dirty="0"/>
          </a:p>
        </p:txBody>
      </p:sp>
      <p:sp>
        <p:nvSpPr>
          <p:cNvPr id="4" name="Title 3">
            <a:extLst>
              <a:ext uri="{FF2B5EF4-FFF2-40B4-BE49-F238E27FC236}">
                <a16:creationId xmlns:a16="http://schemas.microsoft.com/office/drawing/2014/main" id="{3BEB47C6-768E-D894-1CEA-AE7A7B4A04A4}"/>
              </a:ext>
            </a:extLst>
          </p:cNvPr>
          <p:cNvSpPr>
            <a:spLocks noGrp="1"/>
          </p:cNvSpPr>
          <p:nvPr>
            <p:ph type="title"/>
          </p:nvPr>
        </p:nvSpPr>
        <p:spPr/>
        <p:txBody>
          <a:bodyPr/>
          <a:lstStyle/>
          <a:p>
            <a:r>
              <a:rPr lang="en-US" dirty="0"/>
              <a:t>Tails Management Facility</a:t>
            </a:r>
          </a:p>
        </p:txBody>
      </p:sp>
    </p:spTree>
    <p:extLst>
      <p:ext uri="{BB962C8B-B14F-4D97-AF65-F5344CB8AC3E}">
        <p14:creationId xmlns:p14="http://schemas.microsoft.com/office/powerpoint/2010/main" val="2993813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7808-AF52-56C1-72C4-5FFC12CE5A68}"/>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Business Development</a:t>
            </a:r>
            <a:endParaRPr lang="en-US" dirty="0"/>
          </a:p>
        </p:txBody>
      </p:sp>
      <p:pic>
        <p:nvPicPr>
          <p:cNvPr id="5" name="Picture 4">
            <a:extLst>
              <a:ext uri="{FF2B5EF4-FFF2-40B4-BE49-F238E27FC236}">
                <a16:creationId xmlns:a16="http://schemas.microsoft.com/office/drawing/2014/main" id="{E3CC9725-DD12-A8C2-491C-FD81FDB9C2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84867" y="1619168"/>
            <a:ext cx="3217332" cy="3223765"/>
          </a:xfrm>
          <a:prstGeom prst="ellipse">
            <a:avLst/>
          </a:prstGeom>
        </p:spPr>
      </p:pic>
      <p:pic>
        <p:nvPicPr>
          <p:cNvPr id="7" name="Picture 6">
            <a:extLst>
              <a:ext uri="{FF2B5EF4-FFF2-40B4-BE49-F238E27FC236}">
                <a16:creationId xmlns:a16="http://schemas.microsoft.com/office/drawing/2014/main" id="{B03B9DA3-AE67-C9D0-03D8-20C979F36A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524000"/>
            <a:ext cx="1862667" cy="1862667"/>
          </a:xfrm>
          <a:prstGeom prst="ellipse">
            <a:avLst/>
          </a:prstGeom>
        </p:spPr>
      </p:pic>
      <p:pic>
        <p:nvPicPr>
          <p:cNvPr id="9" name="Picture 8">
            <a:extLst>
              <a:ext uri="{FF2B5EF4-FFF2-40B4-BE49-F238E27FC236}">
                <a16:creationId xmlns:a16="http://schemas.microsoft.com/office/drawing/2014/main" id="{5BB08034-C8F1-DAE9-464A-04DCE225B8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06873" y="3991785"/>
            <a:ext cx="2192867" cy="2192867"/>
          </a:xfrm>
          <a:prstGeom prst="ellipse">
            <a:avLst/>
          </a:prstGeom>
        </p:spPr>
      </p:pic>
      <p:sp>
        <p:nvSpPr>
          <p:cNvPr id="8" name="Content Placeholder 2">
            <a:extLst>
              <a:ext uri="{FF2B5EF4-FFF2-40B4-BE49-F238E27FC236}">
                <a16:creationId xmlns:a16="http://schemas.microsoft.com/office/drawing/2014/main" id="{49E24067-FF45-D576-C9D7-CA6FD8DD25E1}"/>
              </a:ext>
            </a:extLst>
          </p:cNvPr>
          <p:cNvSpPr txBox="1">
            <a:spLocks/>
          </p:cNvSpPr>
          <p:nvPr/>
        </p:nvSpPr>
        <p:spPr>
          <a:xfrm>
            <a:off x="5653512" y="1409700"/>
            <a:ext cx="5855987" cy="5055269"/>
          </a:xfrm>
          <a:prstGeom prst="rect">
            <a:avLst/>
          </a:prstGeom>
        </p:spPr>
        <p:txBody>
          <a:bodyPr vert="horz" lIns="0" tIns="0" rIns="0" bIns="0" rtlCol="0" anchor="t" anchorCtr="0"/>
          <a:lstStyle>
            <a:defPPr>
              <a:defRPr lang="en-US"/>
            </a:defPPr>
            <a:lvl1pPr marL="0" algn="l" defTabSz="914309" rtl="0" eaLnBrk="1" latinLnBrk="0" hangingPunct="1">
              <a:defRPr sz="9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800"/>
              </a:spcBef>
              <a:spcAft>
                <a:spcPts val="0"/>
              </a:spcAft>
              <a:buClr>
                <a:srgbClr val="41B7C8"/>
              </a:buClr>
              <a:buSzTx/>
              <a:buFontTx/>
              <a:buNone/>
              <a:tabLst/>
              <a:defRPr/>
            </a:pPr>
            <a:r>
              <a:rPr kumimoji="0" lang="en-US" sz="1600" b="0" i="0" u="none" strike="noStrike" kern="1200" cap="none" spc="0" normalizeH="0" baseline="0" noProof="0" dirty="0">
                <a:ln>
                  <a:noFill/>
                </a:ln>
                <a:solidFill>
                  <a:srgbClr val="282828"/>
                </a:solidFill>
                <a:effectLst/>
                <a:uLnTx/>
                <a:uFillTx/>
                <a:latin typeface="Arial"/>
                <a:ea typeface="+mn-ea"/>
                <a:cs typeface="+mn-cs"/>
              </a:rPr>
              <a:t>.</a:t>
            </a:r>
            <a:endParaRPr kumimoji="0" lang="en-GB" sz="1600" b="0" i="0" u="none" strike="noStrike" kern="1200" cap="none" spc="0" normalizeH="0" baseline="0" noProof="0" dirty="0">
              <a:ln>
                <a:noFill/>
              </a:ln>
              <a:solidFill>
                <a:srgbClr val="282828"/>
              </a:solidFill>
              <a:effectLst/>
              <a:uLnTx/>
              <a:uFillTx/>
              <a:latin typeface="Arial"/>
              <a:ea typeface="+mn-ea"/>
              <a:cs typeface="+mn-cs"/>
            </a:endParaRPr>
          </a:p>
          <a:p>
            <a:pPr marL="0" marR="0" lvl="0" indent="0" algn="l" defTabSz="914309" rtl="0" eaLnBrk="1" fontAlgn="auto" latinLnBrk="0" hangingPunct="1">
              <a:lnSpc>
                <a:spcPct val="100000"/>
              </a:lnSpc>
              <a:spcBef>
                <a:spcPts val="800"/>
              </a:spcBef>
              <a:spcAft>
                <a:spcPts val="0"/>
              </a:spcAft>
              <a:buClr>
                <a:srgbClr val="15A2E0"/>
              </a:buClr>
              <a:buSzTx/>
              <a:buFontTx/>
              <a:buNone/>
              <a:tabLst/>
              <a:defRPr/>
            </a:pPr>
            <a:r>
              <a:rPr kumimoji="0" lang="en-GB" sz="2800" b="1" i="0" u="none" strike="noStrike" kern="1200" cap="none" spc="0" normalizeH="0" baseline="0" noProof="0" dirty="0">
                <a:ln>
                  <a:noFill/>
                </a:ln>
                <a:solidFill>
                  <a:srgbClr val="005092"/>
                </a:solidFill>
                <a:effectLst/>
                <a:uLnTx/>
                <a:uFillTx/>
                <a:latin typeface="Arial"/>
                <a:ea typeface="+mn-ea"/>
                <a:cs typeface="+mn-cs"/>
              </a:rPr>
              <a:t>Decommissioning &amp; Stewardship Support for Enrichment Capacity Refurbishment</a:t>
            </a:r>
          </a:p>
          <a:p>
            <a:pPr marL="177800" marR="0" lvl="0" indent="-177800" algn="l" defTabSz="914309" rtl="0" eaLnBrk="1" fontAlgn="auto" latinLnBrk="0" hangingPunct="1">
              <a:lnSpc>
                <a:spcPct val="100000"/>
              </a:lnSpc>
              <a:spcBef>
                <a:spcPts val="800"/>
              </a:spcBef>
              <a:spcAft>
                <a:spcPts val="0"/>
              </a:spcAft>
              <a:buClr>
                <a:srgbClr val="00B3E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82828"/>
                </a:solidFill>
                <a:effectLst/>
                <a:uLnTx/>
                <a:uFillTx/>
                <a:latin typeface="Arial"/>
                <a:ea typeface="+mn-ea"/>
                <a:cs typeface="+mn-cs"/>
              </a:rPr>
              <a:t>R&amp;D efforts are focused on technology development for safely dismantling end-of-life centrifuges </a:t>
            </a:r>
          </a:p>
          <a:p>
            <a:pPr marL="177800" marR="0" lvl="0" indent="-177800" algn="l" defTabSz="914309" rtl="0" eaLnBrk="1" fontAlgn="auto" latinLnBrk="0" hangingPunct="1">
              <a:lnSpc>
                <a:spcPct val="100000"/>
              </a:lnSpc>
              <a:spcBef>
                <a:spcPts val="800"/>
              </a:spcBef>
              <a:spcAft>
                <a:spcPts val="0"/>
              </a:spcAft>
              <a:buClr>
                <a:srgbClr val="00B3E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82828"/>
                </a:solidFill>
                <a:effectLst/>
                <a:uLnTx/>
                <a:uFillTx/>
                <a:latin typeface="Arial"/>
                <a:ea typeface="+mn-ea"/>
                <a:cs typeface="+mn-cs"/>
              </a:rPr>
              <a:t>Tails Management Facility doubling in size to support capacity program.</a:t>
            </a:r>
          </a:p>
        </p:txBody>
      </p:sp>
    </p:spTree>
    <p:extLst>
      <p:ext uri="{BB962C8B-B14F-4D97-AF65-F5344CB8AC3E}">
        <p14:creationId xmlns:p14="http://schemas.microsoft.com/office/powerpoint/2010/main" val="4853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A44B292-B2FB-8D0B-B109-B903A0B6BDD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2" name="Picture 1">
            <a:extLst>
              <a:ext uri="{FF2B5EF4-FFF2-40B4-BE49-F238E27FC236}">
                <a16:creationId xmlns:a16="http://schemas.microsoft.com/office/drawing/2014/main" id="{5CA79ABF-DF7F-7BFD-7525-9614B96F22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65" y="267473"/>
            <a:ext cx="1401714" cy="535200"/>
          </a:xfrm>
          <a:prstGeom prst="rect">
            <a:avLst/>
          </a:prstGeom>
        </p:spPr>
      </p:pic>
      <p:sp>
        <p:nvSpPr>
          <p:cNvPr id="4" name="Title 3">
            <a:extLst>
              <a:ext uri="{FF2B5EF4-FFF2-40B4-BE49-F238E27FC236}">
                <a16:creationId xmlns:a16="http://schemas.microsoft.com/office/drawing/2014/main" id="{6D5E7650-D59D-B2FB-A758-35A49FD54610}"/>
              </a:ext>
            </a:extLst>
          </p:cNvPr>
          <p:cNvSpPr>
            <a:spLocks noGrp="1"/>
          </p:cNvSpPr>
          <p:nvPr>
            <p:ph type="ctrTitle"/>
          </p:nvPr>
        </p:nvSpPr>
        <p:spPr/>
        <p:txBody>
          <a:bodyPr/>
          <a:lstStyle/>
          <a:p>
            <a:r>
              <a:rPr lang="en-US" dirty="0"/>
              <a:t>Summary</a:t>
            </a:r>
          </a:p>
        </p:txBody>
      </p:sp>
    </p:spTree>
    <p:extLst>
      <p:ext uri="{BB962C8B-B14F-4D97-AF65-F5344CB8AC3E}">
        <p14:creationId xmlns:p14="http://schemas.microsoft.com/office/powerpoint/2010/main" val="1236200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34E4655-2407-9FFD-47E0-7A557F7E4D1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0" y="1"/>
            <a:ext cx="12192000" cy="5322277"/>
          </a:xfrm>
        </p:spPr>
      </p:pic>
      <p:sp>
        <p:nvSpPr>
          <p:cNvPr id="7" name="Title 6">
            <a:extLst>
              <a:ext uri="{FF2B5EF4-FFF2-40B4-BE49-F238E27FC236}">
                <a16:creationId xmlns:a16="http://schemas.microsoft.com/office/drawing/2014/main" id="{E45D2400-691C-4CD7-BABE-98F3E890B5C8}"/>
              </a:ext>
            </a:extLst>
          </p:cNvPr>
          <p:cNvSpPr>
            <a:spLocks noGrp="1"/>
          </p:cNvSpPr>
          <p:nvPr>
            <p:ph type="ctrTitle"/>
          </p:nvPr>
        </p:nvSpPr>
        <p:spPr>
          <a:xfrm>
            <a:off x="479426" y="2944811"/>
            <a:ext cx="11228510" cy="787400"/>
          </a:xfrm>
        </p:spPr>
        <p:txBody>
          <a:bodyPr/>
          <a:lstStyle/>
          <a:p>
            <a:r>
              <a:rPr lang="en-US" dirty="0"/>
              <a:t>Operations</a:t>
            </a:r>
          </a:p>
        </p:txBody>
      </p:sp>
      <p:sp>
        <p:nvSpPr>
          <p:cNvPr id="8" name="Freeform: Shape 7">
            <a:extLst>
              <a:ext uri="{FF2B5EF4-FFF2-40B4-BE49-F238E27FC236}">
                <a16:creationId xmlns:a16="http://schemas.microsoft.com/office/drawing/2014/main" id="{C444442A-1189-0085-C410-23A8D9350A2A}"/>
              </a:ext>
            </a:extLst>
          </p:cNvPr>
          <p:cNvSpPr/>
          <p:nvPr/>
        </p:nvSpPr>
        <p:spPr>
          <a:xfrm>
            <a:off x="2175024" y="4114586"/>
            <a:ext cx="7963219" cy="1207693"/>
          </a:xfrm>
          <a:custGeom>
            <a:avLst/>
            <a:gdLst>
              <a:gd name="connsiteX0" fmla="*/ 5972414 w 11944828"/>
              <a:gd name="connsiteY0" fmla="*/ 0 h 1811540"/>
              <a:gd name="connsiteX1" fmla="*/ 11544506 w 11944828"/>
              <a:gd name="connsiteY1" fmla="*/ 1555013 h 1811540"/>
              <a:gd name="connsiteX2" fmla="*/ 11944828 w 11944828"/>
              <a:gd name="connsiteY2" fmla="*/ 1811540 h 1811540"/>
              <a:gd name="connsiteX3" fmla="*/ 0 w 11944828"/>
              <a:gd name="connsiteY3" fmla="*/ 1811540 h 1811540"/>
              <a:gd name="connsiteX4" fmla="*/ 400323 w 11944828"/>
              <a:gd name="connsiteY4" fmla="*/ 1555013 h 1811540"/>
              <a:gd name="connsiteX5" fmla="*/ 5972414 w 11944828"/>
              <a:gd name="connsiteY5" fmla="*/ 0 h 1811540"/>
              <a:gd name="connsiteX0" fmla="*/ 0 w 11944828"/>
              <a:gd name="connsiteY0" fmla="*/ 1811540 h 1902980"/>
              <a:gd name="connsiteX1" fmla="*/ 400323 w 11944828"/>
              <a:gd name="connsiteY1" fmla="*/ 1555013 h 1902980"/>
              <a:gd name="connsiteX2" fmla="*/ 5972414 w 11944828"/>
              <a:gd name="connsiteY2" fmla="*/ 0 h 1902980"/>
              <a:gd name="connsiteX3" fmla="*/ 11544506 w 11944828"/>
              <a:gd name="connsiteY3" fmla="*/ 1555013 h 1902980"/>
              <a:gd name="connsiteX4" fmla="*/ 11944828 w 11944828"/>
              <a:gd name="connsiteY4" fmla="*/ 1811540 h 1902980"/>
              <a:gd name="connsiteX5" fmla="*/ 91440 w 11944828"/>
              <a:gd name="connsiteY5" fmla="*/ 1902980 h 1902980"/>
              <a:gd name="connsiteX0" fmla="*/ 0 w 11944828"/>
              <a:gd name="connsiteY0" fmla="*/ 1811540 h 1811540"/>
              <a:gd name="connsiteX1" fmla="*/ 400323 w 11944828"/>
              <a:gd name="connsiteY1" fmla="*/ 1555013 h 1811540"/>
              <a:gd name="connsiteX2" fmla="*/ 5972414 w 11944828"/>
              <a:gd name="connsiteY2" fmla="*/ 0 h 1811540"/>
              <a:gd name="connsiteX3" fmla="*/ 11544506 w 11944828"/>
              <a:gd name="connsiteY3" fmla="*/ 1555013 h 1811540"/>
              <a:gd name="connsiteX4" fmla="*/ 11944828 w 11944828"/>
              <a:gd name="connsiteY4" fmla="*/ 1811540 h 181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828" h="1811540">
                <a:moveTo>
                  <a:pt x="0" y="1811540"/>
                </a:moveTo>
                <a:lnTo>
                  <a:pt x="400323" y="1555013"/>
                </a:lnTo>
                <a:cubicBezTo>
                  <a:pt x="2025059" y="568242"/>
                  <a:pt x="3932350" y="0"/>
                  <a:pt x="5972414" y="0"/>
                </a:cubicBezTo>
                <a:cubicBezTo>
                  <a:pt x="8012479" y="0"/>
                  <a:pt x="9919769" y="568242"/>
                  <a:pt x="11544506" y="1555013"/>
                </a:cubicBezTo>
                <a:lnTo>
                  <a:pt x="11944828" y="1811540"/>
                </a:lnTo>
              </a:path>
            </a:pathLst>
          </a:custGeom>
          <a:noFill/>
          <a:ln w="28869" cap="flat">
            <a:solidFill>
              <a:srgbClr val="FFFFFF"/>
            </a:solid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82828"/>
              </a:solidFill>
              <a:effectLst/>
              <a:uLnTx/>
              <a:uFillTx/>
              <a:latin typeface="Arial"/>
              <a:ea typeface="+mn-ea"/>
              <a:cs typeface="+mn-cs"/>
            </a:endParaRPr>
          </a:p>
        </p:txBody>
      </p:sp>
      <p:pic>
        <p:nvPicPr>
          <p:cNvPr id="2" name="Picture 1">
            <a:extLst>
              <a:ext uri="{FF2B5EF4-FFF2-40B4-BE49-F238E27FC236}">
                <a16:creationId xmlns:a16="http://schemas.microsoft.com/office/drawing/2014/main" id="{6F6CDCF7-C6AE-1917-EA0D-5BF87C50CB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65" y="267473"/>
            <a:ext cx="1401714" cy="535200"/>
          </a:xfrm>
          <a:prstGeom prst="rect">
            <a:avLst/>
          </a:prstGeom>
        </p:spPr>
      </p:pic>
    </p:spTree>
    <p:extLst>
      <p:ext uri="{BB962C8B-B14F-4D97-AF65-F5344CB8AC3E}">
        <p14:creationId xmlns:p14="http://schemas.microsoft.com/office/powerpoint/2010/main" val="2816021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27CD-9EAB-F6DF-A83E-8D682285268A}"/>
              </a:ext>
            </a:extLst>
          </p:cNvPr>
          <p:cNvSpPr>
            <a:spLocks noGrp="1"/>
          </p:cNvSpPr>
          <p:nvPr>
            <p:ph type="title"/>
          </p:nvPr>
        </p:nvSpPr>
        <p:spPr/>
        <p:txBody>
          <a:bodyPr/>
          <a:lstStyle/>
          <a:p>
            <a:r>
              <a:rPr lang="en-GB" dirty="0"/>
              <a:t>Summary and Outlook</a:t>
            </a:r>
            <a:endParaRPr lang="en-US" dirty="0"/>
          </a:p>
        </p:txBody>
      </p:sp>
      <p:sp>
        <p:nvSpPr>
          <p:cNvPr id="29" name="Rectangle 28">
            <a:extLst>
              <a:ext uri="{FF2B5EF4-FFF2-40B4-BE49-F238E27FC236}">
                <a16:creationId xmlns:a16="http://schemas.microsoft.com/office/drawing/2014/main" id="{FABC49D0-09BB-45FC-BD15-7D4E6CAD5BEA}"/>
              </a:ext>
            </a:extLst>
          </p:cNvPr>
          <p:cNvSpPr/>
          <p:nvPr/>
        </p:nvSpPr>
        <p:spPr>
          <a:xfrm>
            <a:off x="486070" y="5878423"/>
            <a:ext cx="11210630" cy="550952"/>
          </a:xfrm>
          <a:prstGeom prst="rect">
            <a:avLst/>
          </a:prstGeom>
          <a:solidFill>
            <a:srgbClr val="139AD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23" rtl="0" eaLnBrk="1" fontAlgn="auto" latinLnBrk="0" hangingPunct="1">
              <a:lnSpc>
                <a:spcPct val="100000"/>
              </a:lnSpc>
              <a:spcBef>
                <a:spcPts val="400"/>
              </a:spcBef>
              <a:spcAft>
                <a:spcPts val="0"/>
              </a:spcAft>
              <a:buClr>
                <a:srgbClr val="19A3DD"/>
              </a:buClr>
              <a:buSzTx/>
              <a:buFontTx/>
              <a:buNone/>
              <a:tabLst/>
              <a:defRPr/>
            </a:pPr>
            <a:r>
              <a:rPr kumimoji="0" lang="en-GB" sz="2000" b="1" i="1" u="none" strike="noStrike" kern="1200" cap="none" spc="0" normalizeH="0" baseline="0" noProof="0" dirty="0">
                <a:ln>
                  <a:noFill/>
                </a:ln>
                <a:solidFill>
                  <a:srgbClr val="FFFFFF"/>
                </a:solidFill>
                <a:effectLst/>
                <a:uLnTx/>
                <a:uFillTx/>
                <a:latin typeface="Arial"/>
                <a:ea typeface="+mn-ea"/>
                <a:cs typeface="+mn-cs"/>
              </a:rPr>
              <a:t>Now</a:t>
            </a:r>
            <a:r>
              <a:rPr kumimoji="0" lang="en-GB" sz="2000" b="0" i="1" u="none" strike="noStrike" kern="1200" cap="none" spc="0" normalizeH="0" baseline="0" noProof="0" dirty="0">
                <a:ln>
                  <a:noFill/>
                </a:ln>
                <a:solidFill>
                  <a:srgbClr val="FFFFFF"/>
                </a:solidFill>
                <a:effectLst/>
                <a:uLnTx/>
                <a:uFillTx/>
                <a:latin typeface="Arial"/>
                <a:ea typeface="+mn-ea"/>
                <a:cs typeface="+mn-cs"/>
              </a:rPr>
              <a:t> is the time for action to enable current and next generation nuclear reactors </a:t>
            </a:r>
          </a:p>
        </p:txBody>
      </p:sp>
      <p:sp>
        <p:nvSpPr>
          <p:cNvPr id="3" name="Freeform: Shape 21">
            <a:extLst>
              <a:ext uri="{FF2B5EF4-FFF2-40B4-BE49-F238E27FC236}">
                <a16:creationId xmlns:a16="http://schemas.microsoft.com/office/drawing/2014/main" id="{86FBCC83-61F4-6126-ED8D-ABD62CED0EE5}"/>
              </a:ext>
            </a:extLst>
          </p:cNvPr>
          <p:cNvSpPr>
            <a:spLocks noChangeAspect="1"/>
          </p:cNvSpPr>
          <p:nvPr/>
        </p:nvSpPr>
        <p:spPr>
          <a:xfrm rot="12364470">
            <a:off x="808604" y="2485581"/>
            <a:ext cx="11026490" cy="6250956"/>
          </a:xfrm>
          <a:custGeom>
            <a:avLst/>
            <a:gdLst>
              <a:gd name="connsiteX0" fmla="*/ 4457389 w 4457389"/>
              <a:gd name="connsiteY0" fmla="*/ 907681 h 2470972"/>
              <a:gd name="connsiteX1" fmla="*/ 4396823 w 4457389"/>
              <a:gd name="connsiteY1" fmla="*/ 984730 h 2470972"/>
              <a:gd name="connsiteX2" fmla="*/ 3806463 w 4457389"/>
              <a:gd name="connsiteY2" fmla="*/ 1566713 h 2470972"/>
              <a:gd name="connsiteX3" fmla="*/ 32297 w 4457389"/>
              <a:gd name="connsiteY3" fmla="*/ 2288284 h 2470972"/>
              <a:gd name="connsiteX4" fmla="*/ 0 w 4457389"/>
              <a:gd name="connsiteY4" fmla="*/ 2277458 h 2470972"/>
              <a:gd name="connsiteX5" fmla="*/ 525793 w 4457389"/>
              <a:gd name="connsiteY5" fmla="*/ 0 h 2470972"/>
              <a:gd name="connsiteX0" fmla="*/ 525793 w 4457389"/>
              <a:gd name="connsiteY0" fmla="*/ 0 h 2470972"/>
              <a:gd name="connsiteX1" fmla="*/ 4457389 w 4457389"/>
              <a:gd name="connsiteY1" fmla="*/ 907681 h 2470972"/>
              <a:gd name="connsiteX2" fmla="*/ 4396823 w 4457389"/>
              <a:gd name="connsiteY2" fmla="*/ 984730 h 2470972"/>
              <a:gd name="connsiteX3" fmla="*/ 3806463 w 4457389"/>
              <a:gd name="connsiteY3" fmla="*/ 1566713 h 2470972"/>
              <a:gd name="connsiteX4" fmla="*/ 32297 w 4457389"/>
              <a:gd name="connsiteY4" fmla="*/ 2288284 h 2470972"/>
              <a:gd name="connsiteX5" fmla="*/ 0 w 4457389"/>
              <a:gd name="connsiteY5" fmla="*/ 2277458 h 2470972"/>
              <a:gd name="connsiteX6" fmla="*/ 617233 w 4457389"/>
              <a:gd name="connsiteY6" fmla="*/ 91440 h 2470972"/>
              <a:gd name="connsiteX0" fmla="*/ 525793 w 4457389"/>
              <a:gd name="connsiteY0" fmla="*/ 0 h 2470972"/>
              <a:gd name="connsiteX1" fmla="*/ 4457389 w 4457389"/>
              <a:gd name="connsiteY1" fmla="*/ 907681 h 2470972"/>
              <a:gd name="connsiteX2" fmla="*/ 4396823 w 4457389"/>
              <a:gd name="connsiteY2" fmla="*/ 984730 h 2470972"/>
              <a:gd name="connsiteX3" fmla="*/ 3806463 w 4457389"/>
              <a:gd name="connsiteY3" fmla="*/ 1566713 h 2470972"/>
              <a:gd name="connsiteX4" fmla="*/ 32297 w 4457389"/>
              <a:gd name="connsiteY4" fmla="*/ 2288284 h 2470972"/>
              <a:gd name="connsiteX5" fmla="*/ 0 w 4457389"/>
              <a:gd name="connsiteY5" fmla="*/ 2277458 h 2470972"/>
              <a:gd name="connsiteX0" fmla="*/ 4457389 w 4457389"/>
              <a:gd name="connsiteY0" fmla="*/ 0 h 1563291"/>
              <a:gd name="connsiteX1" fmla="*/ 4396823 w 4457389"/>
              <a:gd name="connsiteY1" fmla="*/ 77049 h 1563291"/>
              <a:gd name="connsiteX2" fmla="*/ 3806463 w 4457389"/>
              <a:gd name="connsiteY2" fmla="*/ 659032 h 1563291"/>
              <a:gd name="connsiteX3" fmla="*/ 32297 w 4457389"/>
              <a:gd name="connsiteY3" fmla="*/ 1380603 h 1563291"/>
              <a:gd name="connsiteX4" fmla="*/ 0 w 4457389"/>
              <a:gd name="connsiteY4" fmla="*/ 1369777 h 1563291"/>
              <a:gd name="connsiteX0" fmla="*/ 4989563 w 4989563"/>
              <a:gd name="connsiteY0" fmla="*/ 0 h 1563291"/>
              <a:gd name="connsiteX1" fmla="*/ 4928997 w 4989563"/>
              <a:gd name="connsiteY1" fmla="*/ 77049 h 1563291"/>
              <a:gd name="connsiteX2" fmla="*/ 4338637 w 4989563"/>
              <a:gd name="connsiteY2" fmla="*/ 659032 h 1563291"/>
              <a:gd name="connsiteX3" fmla="*/ 564471 w 4989563"/>
              <a:gd name="connsiteY3" fmla="*/ 1380603 h 1563291"/>
              <a:gd name="connsiteX4" fmla="*/ 0 w 4989563"/>
              <a:gd name="connsiteY4" fmla="*/ 1129914 h 1563291"/>
              <a:gd name="connsiteX0" fmla="*/ 4425092 w 4425092"/>
              <a:gd name="connsiteY0" fmla="*/ 0 h 1563291"/>
              <a:gd name="connsiteX1" fmla="*/ 4364526 w 4425092"/>
              <a:gd name="connsiteY1" fmla="*/ 77049 h 1563291"/>
              <a:gd name="connsiteX2" fmla="*/ 3774166 w 4425092"/>
              <a:gd name="connsiteY2" fmla="*/ 659032 h 1563291"/>
              <a:gd name="connsiteX3" fmla="*/ 0 w 4425092"/>
              <a:gd name="connsiteY3" fmla="*/ 1380603 h 1563291"/>
              <a:gd name="connsiteX0" fmla="*/ 4425092 w 4425092"/>
              <a:gd name="connsiteY0" fmla="*/ 0 h 1492900"/>
              <a:gd name="connsiteX1" fmla="*/ 4364526 w 4425092"/>
              <a:gd name="connsiteY1" fmla="*/ 77049 h 1492900"/>
              <a:gd name="connsiteX2" fmla="*/ 3774166 w 4425092"/>
              <a:gd name="connsiteY2" fmla="*/ 659032 h 1492900"/>
              <a:gd name="connsiteX3" fmla="*/ 0 w 4425092"/>
              <a:gd name="connsiteY3" fmla="*/ 1380603 h 1492900"/>
              <a:gd name="connsiteX0" fmla="*/ 4425092 w 4425092"/>
              <a:gd name="connsiteY0" fmla="*/ 0 h 1468257"/>
              <a:gd name="connsiteX1" fmla="*/ 4364526 w 4425092"/>
              <a:gd name="connsiteY1" fmla="*/ 77049 h 1468257"/>
              <a:gd name="connsiteX2" fmla="*/ 3897762 w 4425092"/>
              <a:gd name="connsiteY2" fmla="*/ 527870 h 1468257"/>
              <a:gd name="connsiteX3" fmla="*/ 0 w 4425092"/>
              <a:gd name="connsiteY3" fmla="*/ 1380603 h 1468257"/>
              <a:gd name="connsiteX0" fmla="*/ 4425092 w 4425092"/>
              <a:gd name="connsiteY0" fmla="*/ 0 h 1380603"/>
              <a:gd name="connsiteX1" fmla="*/ 4364526 w 4425092"/>
              <a:gd name="connsiteY1" fmla="*/ 77049 h 1380603"/>
              <a:gd name="connsiteX2" fmla="*/ 3897762 w 4425092"/>
              <a:gd name="connsiteY2" fmla="*/ 527870 h 1380603"/>
              <a:gd name="connsiteX3" fmla="*/ 2608669 w 4425092"/>
              <a:gd name="connsiteY3" fmla="*/ 1269635 h 1380603"/>
              <a:gd name="connsiteX4" fmla="*/ 0 w 4425092"/>
              <a:gd name="connsiteY4" fmla="*/ 1380603 h 1380603"/>
              <a:gd name="connsiteX0" fmla="*/ 4425092 w 4425092"/>
              <a:gd name="connsiteY0" fmla="*/ 0 h 1415713"/>
              <a:gd name="connsiteX1" fmla="*/ 4364526 w 4425092"/>
              <a:gd name="connsiteY1" fmla="*/ 77049 h 1415713"/>
              <a:gd name="connsiteX2" fmla="*/ 3897762 w 4425092"/>
              <a:gd name="connsiteY2" fmla="*/ 527870 h 1415713"/>
              <a:gd name="connsiteX3" fmla="*/ 2608669 w 4425092"/>
              <a:gd name="connsiteY3" fmla="*/ 1269635 h 1415713"/>
              <a:gd name="connsiteX4" fmla="*/ 0 w 4425092"/>
              <a:gd name="connsiteY4" fmla="*/ 1380603 h 1415713"/>
              <a:gd name="connsiteX0" fmla="*/ 4425092 w 4425092"/>
              <a:gd name="connsiteY0" fmla="*/ 0 h 1452895"/>
              <a:gd name="connsiteX1" fmla="*/ 4364526 w 4425092"/>
              <a:gd name="connsiteY1" fmla="*/ 77049 h 1452895"/>
              <a:gd name="connsiteX2" fmla="*/ 3897762 w 4425092"/>
              <a:gd name="connsiteY2" fmla="*/ 527870 h 1452895"/>
              <a:gd name="connsiteX3" fmla="*/ 2648344 w 4425092"/>
              <a:gd name="connsiteY3" fmla="*/ 1328080 h 1452895"/>
              <a:gd name="connsiteX4" fmla="*/ 0 w 4425092"/>
              <a:gd name="connsiteY4" fmla="*/ 1380603 h 1452895"/>
              <a:gd name="connsiteX0" fmla="*/ 4425092 w 4425092"/>
              <a:gd name="connsiteY0" fmla="*/ 0 h 1452895"/>
              <a:gd name="connsiteX1" fmla="*/ 4364526 w 4425092"/>
              <a:gd name="connsiteY1" fmla="*/ 77049 h 1452895"/>
              <a:gd name="connsiteX2" fmla="*/ 3897762 w 4425092"/>
              <a:gd name="connsiteY2" fmla="*/ 527870 h 1452895"/>
              <a:gd name="connsiteX3" fmla="*/ 2648344 w 4425092"/>
              <a:gd name="connsiteY3" fmla="*/ 1328080 h 1452895"/>
              <a:gd name="connsiteX4" fmla="*/ 0 w 4425092"/>
              <a:gd name="connsiteY4" fmla="*/ 1380603 h 1452895"/>
              <a:gd name="connsiteX0" fmla="*/ 4425092 w 4425092"/>
              <a:gd name="connsiteY0" fmla="*/ 0 h 1427425"/>
              <a:gd name="connsiteX1" fmla="*/ 4364526 w 4425092"/>
              <a:gd name="connsiteY1" fmla="*/ 77049 h 1427425"/>
              <a:gd name="connsiteX2" fmla="*/ 3897762 w 4425092"/>
              <a:gd name="connsiteY2" fmla="*/ 527870 h 1427425"/>
              <a:gd name="connsiteX3" fmla="*/ 2648344 w 4425092"/>
              <a:gd name="connsiteY3" fmla="*/ 1328080 h 1427425"/>
              <a:gd name="connsiteX4" fmla="*/ 0 w 4425092"/>
              <a:gd name="connsiteY4" fmla="*/ 1380603 h 1427425"/>
              <a:gd name="connsiteX0" fmla="*/ 4425092 w 4425092"/>
              <a:gd name="connsiteY0" fmla="*/ 0 h 1427425"/>
              <a:gd name="connsiteX1" fmla="*/ 4364526 w 4425092"/>
              <a:gd name="connsiteY1" fmla="*/ 77049 h 1427425"/>
              <a:gd name="connsiteX2" fmla="*/ 3897762 w 4425092"/>
              <a:gd name="connsiteY2" fmla="*/ 527870 h 1427425"/>
              <a:gd name="connsiteX3" fmla="*/ 2648344 w 4425092"/>
              <a:gd name="connsiteY3" fmla="*/ 1328080 h 1427425"/>
              <a:gd name="connsiteX4" fmla="*/ 0 w 4425092"/>
              <a:gd name="connsiteY4" fmla="*/ 1380603 h 1427425"/>
              <a:gd name="connsiteX0" fmla="*/ 4425092 w 4425092"/>
              <a:gd name="connsiteY0" fmla="*/ 0 h 1460990"/>
              <a:gd name="connsiteX1" fmla="*/ 4364526 w 4425092"/>
              <a:gd name="connsiteY1" fmla="*/ 77049 h 1460990"/>
              <a:gd name="connsiteX2" fmla="*/ 3897762 w 4425092"/>
              <a:gd name="connsiteY2" fmla="*/ 527870 h 1460990"/>
              <a:gd name="connsiteX3" fmla="*/ 2648344 w 4425092"/>
              <a:gd name="connsiteY3" fmla="*/ 1328080 h 1460990"/>
              <a:gd name="connsiteX4" fmla="*/ 0 w 4425092"/>
              <a:gd name="connsiteY4" fmla="*/ 1380603 h 1460990"/>
              <a:gd name="connsiteX0" fmla="*/ 4425092 w 4425092"/>
              <a:gd name="connsiteY0" fmla="*/ 0 h 1512288"/>
              <a:gd name="connsiteX1" fmla="*/ 4364526 w 4425092"/>
              <a:gd name="connsiteY1" fmla="*/ 77049 h 1512288"/>
              <a:gd name="connsiteX2" fmla="*/ 3897762 w 4425092"/>
              <a:gd name="connsiteY2" fmla="*/ 527870 h 1512288"/>
              <a:gd name="connsiteX3" fmla="*/ 2648344 w 4425092"/>
              <a:gd name="connsiteY3" fmla="*/ 1328080 h 1512288"/>
              <a:gd name="connsiteX4" fmla="*/ 0 w 4425092"/>
              <a:gd name="connsiteY4" fmla="*/ 1380603 h 1512288"/>
              <a:gd name="connsiteX0" fmla="*/ 4425092 w 4425092"/>
              <a:gd name="connsiteY0" fmla="*/ 0 h 1441472"/>
              <a:gd name="connsiteX1" fmla="*/ 4364526 w 4425092"/>
              <a:gd name="connsiteY1" fmla="*/ 77049 h 1441472"/>
              <a:gd name="connsiteX2" fmla="*/ 3897762 w 4425092"/>
              <a:gd name="connsiteY2" fmla="*/ 527870 h 1441472"/>
              <a:gd name="connsiteX3" fmla="*/ 2648344 w 4425092"/>
              <a:gd name="connsiteY3" fmla="*/ 1328080 h 1441472"/>
              <a:gd name="connsiteX4" fmla="*/ 0 w 4425092"/>
              <a:gd name="connsiteY4" fmla="*/ 1380603 h 1441472"/>
              <a:gd name="connsiteX0" fmla="*/ 4425092 w 4425092"/>
              <a:gd name="connsiteY0" fmla="*/ 0 h 1441472"/>
              <a:gd name="connsiteX1" fmla="*/ 4364526 w 4425092"/>
              <a:gd name="connsiteY1" fmla="*/ 77049 h 1441472"/>
              <a:gd name="connsiteX2" fmla="*/ 2648344 w 4425092"/>
              <a:gd name="connsiteY2" fmla="*/ 1328080 h 1441472"/>
              <a:gd name="connsiteX3" fmla="*/ 0 w 4425092"/>
              <a:gd name="connsiteY3" fmla="*/ 1380603 h 1441472"/>
              <a:gd name="connsiteX0" fmla="*/ 4364526 w 4364526"/>
              <a:gd name="connsiteY0" fmla="*/ 0 h 1364423"/>
              <a:gd name="connsiteX1" fmla="*/ 2648344 w 4364526"/>
              <a:gd name="connsiteY1" fmla="*/ 1251031 h 1364423"/>
              <a:gd name="connsiteX2" fmla="*/ 0 w 4364526"/>
              <a:gd name="connsiteY2" fmla="*/ 1303554 h 1364423"/>
              <a:gd name="connsiteX0" fmla="*/ 4542598 w 4542598"/>
              <a:gd name="connsiteY0" fmla="*/ 0 h 1844687"/>
              <a:gd name="connsiteX1" fmla="*/ 2648344 w 4542598"/>
              <a:gd name="connsiteY1" fmla="*/ 1704220 h 1844687"/>
              <a:gd name="connsiteX2" fmla="*/ 0 w 4542598"/>
              <a:gd name="connsiteY2" fmla="*/ 1756743 h 1844687"/>
              <a:gd name="connsiteX0" fmla="*/ 4542598 w 4542598"/>
              <a:gd name="connsiteY0" fmla="*/ 0 h 1844687"/>
              <a:gd name="connsiteX1" fmla="*/ 2648344 w 4542598"/>
              <a:gd name="connsiteY1" fmla="*/ 1704220 h 1844687"/>
              <a:gd name="connsiteX2" fmla="*/ 0 w 4542598"/>
              <a:gd name="connsiteY2" fmla="*/ 1756743 h 1844687"/>
              <a:gd name="connsiteX0" fmla="*/ 4542598 w 4542598"/>
              <a:gd name="connsiteY0" fmla="*/ 0 h 1921070"/>
              <a:gd name="connsiteX1" fmla="*/ 2648344 w 4542598"/>
              <a:gd name="connsiteY1" fmla="*/ 1704220 h 1921070"/>
              <a:gd name="connsiteX2" fmla="*/ 0 w 4542598"/>
              <a:gd name="connsiteY2" fmla="*/ 1756743 h 1921070"/>
              <a:gd name="connsiteX0" fmla="*/ 4998100 w 4998100"/>
              <a:gd name="connsiteY0" fmla="*/ 0 h 1840298"/>
              <a:gd name="connsiteX1" fmla="*/ 3103846 w 4998100"/>
              <a:gd name="connsiteY1" fmla="*/ 1704220 h 1840298"/>
              <a:gd name="connsiteX2" fmla="*/ 0 w 4998100"/>
              <a:gd name="connsiteY2" fmla="*/ 1587414 h 1840298"/>
              <a:gd name="connsiteX0" fmla="*/ 5038351 w 5038351"/>
              <a:gd name="connsiteY0" fmla="*/ 0 h 1836588"/>
              <a:gd name="connsiteX1" fmla="*/ 3144097 w 5038351"/>
              <a:gd name="connsiteY1" fmla="*/ 1704220 h 1836588"/>
              <a:gd name="connsiteX2" fmla="*/ 0 w 5038351"/>
              <a:gd name="connsiteY2" fmla="*/ 1577466 h 1836588"/>
              <a:gd name="connsiteX0" fmla="*/ 5038351 w 5038351"/>
              <a:gd name="connsiteY0" fmla="*/ 0 h 1937014"/>
              <a:gd name="connsiteX1" fmla="*/ 3144097 w 5038351"/>
              <a:gd name="connsiteY1" fmla="*/ 1704220 h 1937014"/>
              <a:gd name="connsiteX2" fmla="*/ 0 w 5038351"/>
              <a:gd name="connsiteY2" fmla="*/ 1577466 h 1937014"/>
              <a:gd name="connsiteX0" fmla="*/ 5038351 w 5038351"/>
              <a:gd name="connsiteY0" fmla="*/ 0 h 1883891"/>
              <a:gd name="connsiteX1" fmla="*/ 3097906 w 5038351"/>
              <a:gd name="connsiteY1" fmla="*/ 1627951 h 1883891"/>
              <a:gd name="connsiteX2" fmla="*/ 0 w 5038351"/>
              <a:gd name="connsiteY2" fmla="*/ 1577466 h 1883891"/>
              <a:gd name="connsiteX0" fmla="*/ 5038351 w 5038351"/>
              <a:gd name="connsiteY0" fmla="*/ 0 h 1912817"/>
              <a:gd name="connsiteX1" fmla="*/ 3126560 w 5038351"/>
              <a:gd name="connsiteY1" fmla="*/ 1670162 h 1912817"/>
              <a:gd name="connsiteX2" fmla="*/ 0 w 5038351"/>
              <a:gd name="connsiteY2" fmla="*/ 1577466 h 1912817"/>
              <a:gd name="connsiteX0" fmla="*/ 5038351 w 5038351"/>
              <a:gd name="connsiteY0" fmla="*/ 0 h 1912817"/>
              <a:gd name="connsiteX1" fmla="*/ 3126560 w 5038351"/>
              <a:gd name="connsiteY1" fmla="*/ 1670162 h 1912817"/>
              <a:gd name="connsiteX2" fmla="*/ 0 w 5038351"/>
              <a:gd name="connsiteY2" fmla="*/ 1577466 h 1912817"/>
              <a:gd name="connsiteX0" fmla="*/ 4928144 w 4928144"/>
              <a:gd name="connsiteY0" fmla="*/ 0 h 1987367"/>
              <a:gd name="connsiteX1" fmla="*/ 3126560 w 4928144"/>
              <a:gd name="connsiteY1" fmla="*/ 1832510 h 1987367"/>
              <a:gd name="connsiteX2" fmla="*/ 0 w 4928144"/>
              <a:gd name="connsiteY2" fmla="*/ 1739814 h 1987367"/>
              <a:gd name="connsiteX0" fmla="*/ 4956798 w 4956798"/>
              <a:gd name="connsiteY0" fmla="*/ 0 h 1971395"/>
              <a:gd name="connsiteX1" fmla="*/ 3155214 w 4956798"/>
              <a:gd name="connsiteY1" fmla="*/ 1832510 h 1971395"/>
              <a:gd name="connsiteX2" fmla="*/ 0 w 4956798"/>
              <a:gd name="connsiteY2" fmla="*/ 1697604 h 1971395"/>
              <a:gd name="connsiteX0" fmla="*/ 4956798 w 4956798"/>
              <a:gd name="connsiteY0" fmla="*/ 0 h 1971395"/>
              <a:gd name="connsiteX1" fmla="*/ 3155214 w 4956798"/>
              <a:gd name="connsiteY1" fmla="*/ 1832510 h 1971395"/>
              <a:gd name="connsiteX2" fmla="*/ 0 w 4956798"/>
              <a:gd name="connsiteY2" fmla="*/ 1697604 h 1971395"/>
              <a:gd name="connsiteX0" fmla="*/ 4956798 w 4956798"/>
              <a:gd name="connsiteY0" fmla="*/ 0 h 1971395"/>
              <a:gd name="connsiteX1" fmla="*/ 3155214 w 4956798"/>
              <a:gd name="connsiteY1" fmla="*/ 1832510 h 1971395"/>
              <a:gd name="connsiteX2" fmla="*/ 0 w 4956798"/>
              <a:gd name="connsiteY2" fmla="*/ 1697604 h 1971395"/>
              <a:gd name="connsiteX0" fmla="*/ 4956798 w 4956798"/>
              <a:gd name="connsiteY0" fmla="*/ 0 h 2025631"/>
              <a:gd name="connsiteX1" fmla="*/ 3155214 w 4956798"/>
              <a:gd name="connsiteY1" fmla="*/ 1832510 h 2025631"/>
              <a:gd name="connsiteX2" fmla="*/ 0 w 4956798"/>
              <a:gd name="connsiteY2" fmla="*/ 1697604 h 2025631"/>
            </a:gdLst>
            <a:ahLst/>
            <a:cxnLst>
              <a:cxn ang="0">
                <a:pos x="connsiteX0" y="connsiteY0"/>
              </a:cxn>
              <a:cxn ang="0">
                <a:pos x="connsiteX1" y="connsiteY1"/>
              </a:cxn>
              <a:cxn ang="0">
                <a:pos x="connsiteX2" y="connsiteY2"/>
              </a:cxn>
            </a:cxnLst>
            <a:rect l="l" t="t" r="r" b="b"/>
            <a:pathLst>
              <a:path w="4956798" h="2025631">
                <a:moveTo>
                  <a:pt x="4956798" y="0"/>
                </a:moveTo>
                <a:cubicBezTo>
                  <a:pt x="4745476" y="823275"/>
                  <a:pt x="3981347" y="1549576"/>
                  <a:pt x="3155214" y="1832510"/>
                </a:cubicBezTo>
                <a:cubicBezTo>
                  <a:pt x="2329081" y="2115444"/>
                  <a:pt x="754956" y="2101422"/>
                  <a:pt x="0" y="1697604"/>
                </a:cubicBezTo>
              </a:path>
            </a:pathLst>
          </a:custGeom>
          <a:noFill/>
          <a:ln w="25400" cap="flat">
            <a:solidFill>
              <a:schemeClr val="tx2"/>
            </a:solidFill>
            <a:prstDash val="solid"/>
            <a:miter/>
          </a:ln>
        </p:spPr>
        <p:txBody>
          <a:bodyPr rtlCol="0" anchor="ctr"/>
          <a:lstStyle/>
          <a:p>
            <a:pPr marL="0" marR="0" lvl="0" indent="0" algn="l" defTabSz="60963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srgbClr val="000000"/>
              </a:solidFill>
              <a:effectLst/>
              <a:uLnTx/>
              <a:uFillTx/>
              <a:latin typeface="Calibri" charset="0"/>
              <a:ea typeface="MS PGothic" charset="0"/>
              <a:cs typeface="+mn-cs"/>
            </a:endParaRPr>
          </a:p>
        </p:txBody>
      </p:sp>
      <p:sp>
        <p:nvSpPr>
          <p:cNvPr id="7" name="Oval 6">
            <a:extLst>
              <a:ext uri="{FF2B5EF4-FFF2-40B4-BE49-F238E27FC236}">
                <a16:creationId xmlns:a16="http://schemas.microsoft.com/office/drawing/2014/main" id="{15B5EC9F-FF93-DF46-D7AA-711A10927097}"/>
              </a:ext>
            </a:extLst>
          </p:cNvPr>
          <p:cNvSpPr>
            <a:spLocks noChangeAspect="1"/>
          </p:cNvSpPr>
          <p:nvPr/>
        </p:nvSpPr>
        <p:spPr>
          <a:xfrm>
            <a:off x="486070" y="2902347"/>
            <a:ext cx="2520001" cy="2520000"/>
          </a:xfrm>
          <a:prstGeom prst="ellipse">
            <a:avLst/>
          </a:prstGeom>
          <a:solidFill>
            <a:srgbClr val="00ABD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Increased</a:t>
            </a:r>
            <a:r>
              <a:rPr kumimoji="0" lang="en-US" sz="2000" b="1" i="0" u="none" strike="noStrike" kern="1200" cap="none" spc="0" normalizeH="0" baseline="0" noProof="0" dirty="0">
                <a:ln>
                  <a:noFill/>
                </a:ln>
                <a:solidFill>
                  <a:srgbClr val="FFFFFF"/>
                </a:solidFill>
                <a:effectLst/>
                <a:uLnTx/>
                <a:uFillTx/>
                <a:latin typeface="Arial"/>
                <a:ea typeface="+mn-ea"/>
                <a:cs typeface="+mn-cs"/>
              </a:rPr>
              <a:t> demand signals </a:t>
            </a:r>
            <a:r>
              <a:rPr kumimoji="0" lang="en-US" sz="2000" b="0" i="0" u="none" strike="noStrike" kern="1200" cap="none" spc="0" normalizeH="0" baseline="0" noProof="0" dirty="0">
                <a:ln>
                  <a:noFill/>
                </a:ln>
                <a:solidFill>
                  <a:srgbClr val="FFFFFF"/>
                </a:solidFill>
                <a:effectLst/>
                <a:uLnTx/>
                <a:uFillTx/>
                <a:latin typeface="Arial"/>
                <a:ea typeface="+mn-ea"/>
                <a:cs typeface="+mn-cs"/>
              </a:rPr>
              <a:t>for Advanced Nuclear</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1A790284-B631-CFA9-0341-784FC7C8AD93}"/>
              </a:ext>
            </a:extLst>
          </p:cNvPr>
          <p:cNvSpPr>
            <a:spLocks noChangeAspect="1"/>
          </p:cNvSpPr>
          <p:nvPr/>
        </p:nvSpPr>
        <p:spPr>
          <a:xfrm>
            <a:off x="3332965" y="1670131"/>
            <a:ext cx="2520000" cy="2520000"/>
          </a:xfrm>
          <a:prstGeom prst="ellipse">
            <a:avLst/>
          </a:prstGeom>
          <a:solidFill>
            <a:srgbClr val="00ABD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23"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Urenco is </a:t>
            </a:r>
            <a:r>
              <a:rPr kumimoji="0" lang="en-US" sz="2000" b="1" i="0" u="none" strike="noStrike" kern="1200" cap="none" spc="0" normalizeH="0" baseline="0" noProof="0" dirty="0">
                <a:ln>
                  <a:noFill/>
                </a:ln>
                <a:solidFill>
                  <a:srgbClr val="FFFFFF"/>
                </a:solidFill>
                <a:effectLst/>
                <a:uLnTx/>
                <a:uFillTx/>
                <a:latin typeface="Arial"/>
                <a:ea typeface="+mn-ea"/>
                <a:cs typeface="+mn-cs"/>
              </a:rPr>
              <a:t>investing </a:t>
            </a:r>
            <a:r>
              <a:rPr kumimoji="0" lang="en-US" sz="2000" b="0" i="0" u="none" strike="noStrike" kern="1200" cap="none" spc="0" normalizeH="0" baseline="0" noProof="0" dirty="0">
                <a:ln>
                  <a:noFill/>
                </a:ln>
                <a:solidFill>
                  <a:srgbClr val="FFFFFF"/>
                </a:solidFill>
                <a:effectLst/>
                <a:uLnTx/>
                <a:uFillTx/>
                <a:latin typeface="Arial"/>
                <a:ea typeface="+mn-ea"/>
                <a:cs typeface="+mn-cs"/>
              </a:rPr>
              <a:t>in  enrichment capability for Advanced Nuclear</a:t>
            </a:r>
          </a:p>
        </p:txBody>
      </p:sp>
      <p:sp>
        <p:nvSpPr>
          <p:cNvPr id="11" name="Oval 10">
            <a:extLst>
              <a:ext uri="{FF2B5EF4-FFF2-40B4-BE49-F238E27FC236}">
                <a16:creationId xmlns:a16="http://schemas.microsoft.com/office/drawing/2014/main" id="{83E582E8-65DB-CC87-B75D-E2C8F903D38D}"/>
              </a:ext>
            </a:extLst>
          </p:cNvPr>
          <p:cNvSpPr>
            <a:spLocks noChangeAspect="1"/>
          </p:cNvSpPr>
          <p:nvPr/>
        </p:nvSpPr>
        <p:spPr>
          <a:xfrm>
            <a:off x="6339036" y="1670131"/>
            <a:ext cx="2520000" cy="2520000"/>
          </a:xfrm>
          <a:prstGeom prst="ellipse">
            <a:avLst/>
          </a:prstGeom>
          <a:solidFill>
            <a:srgbClr val="00ABD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23"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Firm commitments </a:t>
            </a:r>
            <a:r>
              <a:rPr kumimoji="0" lang="en-GB" sz="2000" b="0" i="0" u="none" strike="noStrike" kern="1200" cap="none" spc="0" normalizeH="0" baseline="0" noProof="0" dirty="0">
                <a:ln>
                  <a:noFill/>
                </a:ln>
                <a:solidFill>
                  <a:srgbClr val="FFFFFF"/>
                </a:solidFill>
                <a:effectLst/>
                <a:uLnTx/>
                <a:uFillTx/>
                <a:latin typeface="Arial"/>
                <a:ea typeface="+mn-ea"/>
                <a:cs typeface="+mn-cs"/>
              </a:rPr>
              <a:t>are necessary </a:t>
            </a:r>
            <a:r>
              <a:rPr kumimoji="0" lang="en-GB" sz="2000" b="1" i="0" u="none" strike="noStrike" kern="1200" cap="none" spc="0" normalizeH="0" baseline="0" noProof="0" dirty="0">
                <a:ln>
                  <a:noFill/>
                </a:ln>
                <a:solidFill>
                  <a:srgbClr val="FFFFFF"/>
                </a:solidFill>
                <a:effectLst/>
                <a:uLnTx/>
                <a:uFillTx/>
                <a:latin typeface="Arial"/>
                <a:ea typeface="+mn-ea"/>
                <a:cs typeface="+mn-cs"/>
              </a:rPr>
              <a:t>to underpin investments</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A5E81A9D-0BD6-81E6-3C06-9DB2319853F0}"/>
              </a:ext>
            </a:extLst>
          </p:cNvPr>
          <p:cNvSpPr>
            <a:spLocks noChangeAspect="1"/>
          </p:cNvSpPr>
          <p:nvPr/>
        </p:nvSpPr>
        <p:spPr>
          <a:xfrm>
            <a:off x="9185930" y="2902347"/>
            <a:ext cx="2520000" cy="2520000"/>
          </a:xfrm>
          <a:prstGeom prst="ellipse">
            <a:avLst/>
          </a:prstGeom>
          <a:solidFill>
            <a:srgbClr val="00ABDA"/>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457223" rtl="0" eaLnBrk="1" fontAlgn="auto" latinLnBrk="0" hangingPunct="1">
              <a:lnSpc>
                <a:spcPct val="9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mn-cs"/>
              </a:rPr>
              <a:t>We continue </a:t>
            </a:r>
            <a:br>
              <a:rPr kumimoji="0" lang="en-GB" sz="2000" b="0" i="0" u="none" strike="noStrike" kern="1200" cap="none" spc="0" normalizeH="0" baseline="0" noProof="0" dirty="0">
                <a:ln>
                  <a:noFill/>
                </a:ln>
                <a:solidFill>
                  <a:srgbClr val="FFFFFF"/>
                </a:solidFill>
                <a:effectLst/>
                <a:uLnTx/>
                <a:uFillTx/>
                <a:latin typeface="Arial"/>
                <a:ea typeface="+mn-ea"/>
                <a:cs typeface="+mn-cs"/>
              </a:rPr>
            </a:br>
            <a:r>
              <a:rPr kumimoji="0" lang="en-GB" sz="2000" b="0" i="0" u="none" strike="noStrike" kern="1200" cap="none" spc="0" normalizeH="0" baseline="0" noProof="0" dirty="0">
                <a:ln>
                  <a:noFill/>
                </a:ln>
                <a:solidFill>
                  <a:srgbClr val="FFFFFF"/>
                </a:solidFill>
                <a:effectLst/>
                <a:uLnTx/>
                <a:uFillTx/>
                <a:latin typeface="Arial"/>
                <a:ea typeface="+mn-ea"/>
                <a:cs typeface="+mn-cs"/>
              </a:rPr>
              <a:t>to </a:t>
            </a:r>
            <a:r>
              <a:rPr kumimoji="0" lang="en-GB" sz="2000" b="1" i="0" u="none" strike="noStrike" kern="1200" cap="none" spc="0" normalizeH="0" baseline="0" noProof="0" dirty="0">
                <a:ln>
                  <a:noFill/>
                </a:ln>
                <a:solidFill>
                  <a:srgbClr val="FFFFFF"/>
                </a:solidFill>
                <a:effectLst/>
                <a:uLnTx/>
                <a:uFillTx/>
                <a:latin typeface="Arial"/>
                <a:ea typeface="+mn-ea"/>
                <a:cs typeface="+mn-cs"/>
              </a:rPr>
              <a:t>support</a:t>
            </a:r>
            <a:r>
              <a:rPr kumimoji="0" lang="en-GB" sz="2000" b="0" i="0" u="none" strike="noStrike" kern="1200" cap="none" spc="0" normalizeH="0" baseline="0" noProof="0" dirty="0">
                <a:ln>
                  <a:noFill/>
                </a:ln>
                <a:solidFill>
                  <a:srgbClr val="FFFFFF"/>
                </a:solidFill>
                <a:effectLst/>
                <a:uLnTx/>
                <a:uFillTx/>
                <a:latin typeface="Arial"/>
                <a:ea typeface="+mn-ea"/>
                <a:cs typeface="+mn-cs"/>
              </a:rPr>
              <a:t> government initiatives to close the gaps in the supply chain</a:t>
            </a:r>
          </a:p>
        </p:txBody>
      </p:sp>
    </p:spTree>
    <p:extLst>
      <p:ext uri="{BB962C8B-B14F-4D97-AF65-F5344CB8AC3E}">
        <p14:creationId xmlns:p14="http://schemas.microsoft.com/office/powerpoint/2010/main" val="3259158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846CB2F-6571-4C79-5894-09AAC90EF29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 y="0"/>
            <a:ext cx="4514847" cy="6858000"/>
          </a:xfrm>
        </p:spPr>
      </p:pic>
      <p:sp>
        <p:nvSpPr>
          <p:cNvPr id="8" name="Content Placeholder 7">
            <a:extLst>
              <a:ext uri="{FF2B5EF4-FFF2-40B4-BE49-F238E27FC236}">
                <a16:creationId xmlns:a16="http://schemas.microsoft.com/office/drawing/2014/main" id="{084640BF-6433-F961-768C-22383C3D2F11}"/>
              </a:ext>
            </a:extLst>
          </p:cNvPr>
          <p:cNvSpPr>
            <a:spLocks noGrp="1"/>
          </p:cNvSpPr>
          <p:nvPr>
            <p:ph idx="1"/>
          </p:nvPr>
        </p:nvSpPr>
        <p:spPr>
          <a:xfrm>
            <a:off x="4619626" y="1873406"/>
            <a:ext cx="6782053" cy="4404042"/>
          </a:xfrm>
        </p:spPr>
        <p:txBody>
          <a:bodyPr/>
          <a:lstStyle/>
          <a:p>
            <a:pPr lvl="2"/>
            <a:r>
              <a:rPr lang="en-US" dirty="0"/>
              <a:t>With </a:t>
            </a:r>
            <a:r>
              <a:rPr lang="en-US" b="1" dirty="0">
                <a:solidFill>
                  <a:schemeClr val="tx2"/>
                </a:solidFill>
              </a:rPr>
              <a:t>over 1,600 people in Europe and 350 people in the USA</a:t>
            </a:r>
            <a:r>
              <a:rPr lang="en-US" dirty="0"/>
              <a:t>, </a:t>
            </a:r>
            <a:br>
              <a:rPr lang="en-US" dirty="0"/>
            </a:br>
            <a:r>
              <a:rPr lang="en-US" dirty="0"/>
              <a:t>we’re the leading supplier of uranium enrichment services to the world’s nuclear energy industry; providing the uranium enrichment services that our customers need to generate low carbon nuclear energy.</a:t>
            </a:r>
          </a:p>
          <a:p>
            <a:pPr lvl="2"/>
            <a:r>
              <a:rPr lang="en-US" dirty="0"/>
              <a:t>Established in 1970, as a </a:t>
            </a:r>
            <a:r>
              <a:rPr lang="en-US" b="1" dirty="0">
                <a:solidFill>
                  <a:schemeClr val="tx2"/>
                </a:solidFill>
              </a:rPr>
              <a:t>result of strong political co-operation </a:t>
            </a:r>
            <a:r>
              <a:rPr lang="en-US" dirty="0"/>
              <a:t>between Germany, the Netherlands and the United Kingdom following the the enactment of the Treaty of Almelo to promote nuclear enrichment for civil purposes, our industry is regulated and intergovernmental bodies and treaties are aimed at non-proliferation of nuclear technology.</a:t>
            </a:r>
          </a:p>
          <a:p>
            <a:pPr lvl="2"/>
            <a:r>
              <a:rPr lang="en-US" dirty="0"/>
              <a:t>We have a </a:t>
            </a:r>
            <a:r>
              <a:rPr lang="en-US" b="1" dirty="0">
                <a:solidFill>
                  <a:schemeClr val="tx2"/>
                </a:solidFill>
              </a:rPr>
              <a:t>truly global footprint operating plants in four countries</a:t>
            </a:r>
            <a:r>
              <a:rPr lang="en-US" dirty="0"/>
              <a:t>: </a:t>
            </a:r>
            <a:br>
              <a:rPr lang="en-US" dirty="0"/>
            </a:br>
            <a:r>
              <a:rPr lang="en-US" dirty="0"/>
              <a:t>UK, Netherlands, Germany and USA. And we’re supplying 50 customers across 19 countries.</a:t>
            </a:r>
          </a:p>
        </p:txBody>
      </p:sp>
      <p:pic>
        <p:nvPicPr>
          <p:cNvPr id="28" name="Graphic 27">
            <a:extLst>
              <a:ext uri="{FF2B5EF4-FFF2-40B4-BE49-F238E27FC236}">
                <a16:creationId xmlns:a16="http://schemas.microsoft.com/office/drawing/2014/main" id="{5F1E7A70-5FEE-07F8-C0F6-4D9C07F3A2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93545" y="0"/>
            <a:ext cx="2005093" cy="6858000"/>
          </a:xfrm>
          <a:prstGeom prst="rect">
            <a:avLst/>
          </a:prstGeom>
        </p:spPr>
      </p:pic>
      <p:pic>
        <p:nvPicPr>
          <p:cNvPr id="32" name="Graphic 31">
            <a:extLst>
              <a:ext uri="{FF2B5EF4-FFF2-40B4-BE49-F238E27FC236}">
                <a16:creationId xmlns:a16="http://schemas.microsoft.com/office/drawing/2014/main" id="{B10CBD77-A901-894F-C547-41E9E59A7BB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20061" b="13124"/>
          <a:stretch/>
        </p:blipFill>
        <p:spPr>
          <a:xfrm>
            <a:off x="1562527" y="1"/>
            <a:ext cx="5768439" cy="6858000"/>
          </a:xfrm>
          <a:prstGeom prst="rect">
            <a:avLst/>
          </a:prstGeom>
        </p:spPr>
      </p:pic>
      <p:sp>
        <p:nvSpPr>
          <p:cNvPr id="25" name="Freeform 24">
            <a:extLst>
              <a:ext uri="{FF2B5EF4-FFF2-40B4-BE49-F238E27FC236}">
                <a16:creationId xmlns:a16="http://schemas.microsoft.com/office/drawing/2014/main" id="{CA36E62B-046C-76E8-6D38-4C4953B56EC9}"/>
              </a:ext>
            </a:extLst>
          </p:cNvPr>
          <p:cNvSpPr/>
          <p:nvPr/>
        </p:nvSpPr>
        <p:spPr>
          <a:xfrm>
            <a:off x="1330968" y="0"/>
            <a:ext cx="3750066" cy="1669392"/>
          </a:xfrm>
          <a:custGeom>
            <a:avLst/>
            <a:gdLst>
              <a:gd name="connsiteX0" fmla="*/ 0 w 3750066"/>
              <a:gd name="connsiteY0" fmla="*/ 0 h 1669392"/>
              <a:gd name="connsiteX1" fmla="*/ 3750066 w 3750066"/>
              <a:gd name="connsiteY1" fmla="*/ 0 h 1669392"/>
              <a:gd name="connsiteX2" fmla="*/ 3725456 w 3750066"/>
              <a:gd name="connsiteY2" fmla="*/ 161254 h 1669392"/>
              <a:gd name="connsiteX3" fmla="*/ 1875033 w 3750066"/>
              <a:gd name="connsiteY3" fmla="*/ 1669392 h 1669392"/>
              <a:gd name="connsiteX4" fmla="*/ 24611 w 3750066"/>
              <a:gd name="connsiteY4" fmla="*/ 161254 h 166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066" h="1669392">
                <a:moveTo>
                  <a:pt x="0" y="0"/>
                </a:moveTo>
                <a:lnTo>
                  <a:pt x="3750066" y="0"/>
                </a:lnTo>
                <a:lnTo>
                  <a:pt x="3725456" y="161254"/>
                </a:lnTo>
                <a:cubicBezTo>
                  <a:pt x="3549332" y="1021947"/>
                  <a:pt x="2787792" y="1669392"/>
                  <a:pt x="1875033" y="1669392"/>
                </a:cubicBezTo>
                <a:cubicBezTo>
                  <a:pt x="962274" y="1669392"/>
                  <a:pt x="200734" y="1021947"/>
                  <a:pt x="24611" y="161254"/>
                </a:cubicBezTo>
                <a:close/>
              </a:path>
            </a:pathLst>
          </a:custGeom>
          <a:gradFill>
            <a:gsLst>
              <a:gs pos="0">
                <a:schemeClr val="accent1"/>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6">
            <a:extLst>
              <a:ext uri="{FF2B5EF4-FFF2-40B4-BE49-F238E27FC236}">
                <a16:creationId xmlns:a16="http://schemas.microsoft.com/office/drawing/2014/main" id="{5C4B12F6-1775-E8A9-406A-8CFF90C64BCC}"/>
              </a:ext>
            </a:extLst>
          </p:cNvPr>
          <p:cNvSpPr>
            <a:spLocks noGrp="1"/>
          </p:cNvSpPr>
          <p:nvPr>
            <p:ph type="title"/>
          </p:nvPr>
        </p:nvSpPr>
        <p:spPr>
          <a:xfrm>
            <a:off x="2209126" y="434896"/>
            <a:ext cx="4733840" cy="1156328"/>
          </a:xfrm>
        </p:spPr>
        <p:txBody>
          <a:bodyPr/>
          <a:lstStyle/>
          <a:p>
            <a:r>
              <a:rPr lang="en-US" dirty="0">
                <a:solidFill>
                  <a:schemeClr val="bg1"/>
                </a:solidFill>
              </a:rPr>
              <a:t>Introduction</a:t>
            </a:r>
          </a:p>
        </p:txBody>
      </p:sp>
      <p:sp>
        <p:nvSpPr>
          <p:cNvPr id="2" name="Slide Number Placeholder 1">
            <a:extLst>
              <a:ext uri="{FF2B5EF4-FFF2-40B4-BE49-F238E27FC236}">
                <a16:creationId xmlns:a16="http://schemas.microsoft.com/office/drawing/2014/main" id="{95DED9A6-4A19-DC9C-D35A-9F2F4FD6CD40}"/>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Tree>
    <p:extLst>
      <p:ext uri="{BB962C8B-B14F-4D97-AF65-F5344CB8AC3E}">
        <p14:creationId xmlns:p14="http://schemas.microsoft.com/office/powerpoint/2010/main" val="369184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4BF43-1169-36C1-25C0-8076B7167CC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A558FCD-E38A-2514-7BBF-8035237611DC}"/>
              </a:ext>
            </a:extLst>
          </p:cNvPr>
          <p:cNvPicPr>
            <a:picLocks noChangeAspect="1"/>
          </p:cNvPicPr>
          <p:nvPr/>
        </p:nvPicPr>
        <p:blipFill>
          <a:blip r:embed="rId2">
            <a:alphaModFix/>
          </a:blip>
          <a:srcRect/>
          <a:stretch/>
        </p:blipFill>
        <p:spPr>
          <a:xfrm>
            <a:off x="248194" y="1168504"/>
            <a:ext cx="8908869" cy="4732295"/>
          </a:xfrm>
          <a:prstGeom prst="rect">
            <a:avLst/>
          </a:prstGeom>
        </p:spPr>
      </p:pic>
      <p:sp>
        <p:nvSpPr>
          <p:cNvPr id="6" name="Title 5">
            <a:extLst>
              <a:ext uri="{FF2B5EF4-FFF2-40B4-BE49-F238E27FC236}">
                <a16:creationId xmlns:a16="http://schemas.microsoft.com/office/drawing/2014/main" id="{2AB39FED-B748-3173-48F0-0E93F1EA84F7}"/>
              </a:ext>
            </a:extLst>
          </p:cNvPr>
          <p:cNvSpPr>
            <a:spLocks noGrp="1"/>
          </p:cNvSpPr>
          <p:nvPr>
            <p:ph type="title"/>
          </p:nvPr>
        </p:nvSpPr>
        <p:spPr/>
        <p:txBody>
          <a:bodyPr/>
          <a:lstStyle/>
          <a:p>
            <a:r>
              <a:rPr lang="en-US" dirty="0"/>
              <a:t>At a glance: global facts</a:t>
            </a:r>
          </a:p>
        </p:txBody>
      </p:sp>
      <p:sp>
        <p:nvSpPr>
          <p:cNvPr id="3" name="Slide Number Placeholder 2">
            <a:extLst>
              <a:ext uri="{FF2B5EF4-FFF2-40B4-BE49-F238E27FC236}">
                <a16:creationId xmlns:a16="http://schemas.microsoft.com/office/drawing/2014/main" id="{9DBD2785-C04A-FC88-0AE7-C3B11B2AB9E7}"/>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11" name="Oval 10">
            <a:extLst>
              <a:ext uri="{FF2B5EF4-FFF2-40B4-BE49-F238E27FC236}">
                <a16:creationId xmlns:a16="http://schemas.microsoft.com/office/drawing/2014/main" id="{EF205443-C4D6-3BFE-206C-C4107F1B2A5A}"/>
              </a:ext>
            </a:extLst>
          </p:cNvPr>
          <p:cNvSpPr/>
          <p:nvPr/>
        </p:nvSpPr>
        <p:spPr>
          <a:xfrm>
            <a:off x="4611252" y="4592093"/>
            <a:ext cx="748539" cy="748539"/>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55654F13-190B-39D0-FDE7-5FA721FB81CB}"/>
              </a:ext>
            </a:extLst>
          </p:cNvPr>
          <p:cNvSpPr/>
          <p:nvPr/>
        </p:nvSpPr>
        <p:spPr>
          <a:xfrm>
            <a:off x="5244298" y="3255662"/>
            <a:ext cx="748539" cy="748539"/>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CFBE6E2F-B473-3105-F6DF-EB495E98E360}"/>
              </a:ext>
            </a:extLst>
          </p:cNvPr>
          <p:cNvSpPr/>
          <p:nvPr/>
        </p:nvSpPr>
        <p:spPr>
          <a:xfrm>
            <a:off x="2067951" y="3773456"/>
            <a:ext cx="1687557" cy="1687557"/>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C83A2C78-9E8F-6971-8E1B-D55CAC2368F1}"/>
              </a:ext>
            </a:extLst>
          </p:cNvPr>
          <p:cNvSpPr/>
          <p:nvPr/>
        </p:nvSpPr>
        <p:spPr>
          <a:xfrm>
            <a:off x="6430653" y="2364801"/>
            <a:ext cx="1531662" cy="153166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162F641C-9460-BE0A-24A8-A1724620107B}"/>
              </a:ext>
            </a:extLst>
          </p:cNvPr>
          <p:cNvSpPr/>
          <p:nvPr/>
        </p:nvSpPr>
        <p:spPr>
          <a:xfrm>
            <a:off x="1012874" y="2113468"/>
            <a:ext cx="1687557" cy="1687557"/>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E26CCD3A-6318-66F1-CA77-F24398C0488B}"/>
              </a:ext>
            </a:extLst>
          </p:cNvPr>
          <p:cNvSpPr/>
          <p:nvPr/>
        </p:nvSpPr>
        <p:spPr>
          <a:xfrm>
            <a:off x="3954739" y="2195988"/>
            <a:ext cx="1165901" cy="1165901"/>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3D00CA26-ABC6-CFC7-812A-B0DA373F0981}"/>
              </a:ext>
            </a:extLst>
          </p:cNvPr>
          <p:cNvGrpSpPr/>
          <p:nvPr/>
        </p:nvGrpSpPr>
        <p:grpSpPr>
          <a:xfrm>
            <a:off x="1914665" y="3315676"/>
            <a:ext cx="97692" cy="2264509"/>
            <a:chOff x="1914665" y="3315676"/>
            <a:chExt cx="97692" cy="2264509"/>
          </a:xfrm>
        </p:grpSpPr>
        <p:sp>
          <p:nvSpPr>
            <p:cNvPr id="5" name="Oval 4">
              <a:extLst>
                <a:ext uri="{FF2B5EF4-FFF2-40B4-BE49-F238E27FC236}">
                  <a16:creationId xmlns:a16="http://schemas.microsoft.com/office/drawing/2014/main" id="{9EC6B38D-1725-9FBC-5A30-09EEDA25E816}"/>
                </a:ext>
              </a:extLst>
            </p:cNvPr>
            <p:cNvSpPr/>
            <p:nvPr/>
          </p:nvSpPr>
          <p:spPr>
            <a:xfrm>
              <a:off x="1914665" y="3315676"/>
              <a:ext cx="97692" cy="9769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DA3E7DBD-1FCA-2433-3B60-8B7111D46D93}"/>
                </a:ext>
              </a:extLst>
            </p:cNvPr>
            <p:cNvCxnSpPr>
              <a:cxnSpLocks/>
            </p:cNvCxnSpPr>
            <p:nvPr/>
          </p:nvCxnSpPr>
          <p:spPr>
            <a:xfrm flipH="1" flipV="1">
              <a:off x="1960528" y="3413368"/>
              <a:ext cx="5966" cy="216681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650E456-33BF-FD17-8EA2-E0327812680F}"/>
              </a:ext>
            </a:extLst>
          </p:cNvPr>
          <p:cNvGrpSpPr/>
          <p:nvPr/>
        </p:nvGrpSpPr>
        <p:grpSpPr>
          <a:xfrm>
            <a:off x="4366714" y="2660001"/>
            <a:ext cx="97692" cy="2920184"/>
            <a:chOff x="1914665" y="2660001"/>
            <a:chExt cx="97692" cy="2920184"/>
          </a:xfrm>
        </p:grpSpPr>
        <p:sp>
          <p:nvSpPr>
            <p:cNvPr id="10" name="Oval 9">
              <a:extLst>
                <a:ext uri="{FF2B5EF4-FFF2-40B4-BE49-F238E27FC236}">
                  <a16:creationId xmlns:a16="http://schemas.microsoft.com/office/drawing/2014/main" id="{F248B4D9-52C9-44DB-72B7-AF57ECEAC340}"/>
                </a:ext>
              </a:extLst>
            </p:cNvPr>
            <p:cNvSpPr/>
            <p:nvPr/>
          </p:nvSpPr>
          <p:spPr>
            <a:xfrm>
              <a:off x="1914665" y="2660001"/>
              <a:ext cx="97692" cy="9769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521C4B9B-F90E-DA53-60C1-8F09014C3130}"/>
                </a:ext>
              </a:extLst>
            </p:cNvPr>
            <p:cNvCxnSpPr>
              <a:cxnSpLocks/>
              <a:endCxn id="10" idx="4"/>
            </p:cNvCxnSpPr>
            <p:nvPr/>
          </p:nvCxnSpPr>
          <p:spPr>
            <a:xfrm flipH="1" flipV="1">
              <a:off x="1963511" y="2757693"/>
              <a:ext cx="2983" cy="282249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2A22C82C-3E02-90A7-D891-4A8E9035454A}"/>
              </a:ext>
            </a:extLst>
          </p:cNvPr>
          <p:cNvGrpSpPr/>
          <p:nvPr/>
        </p:nvGrpSpPr>
        <p:grpSpPr>
          <a:xfrm>
            <a:off x="8724247" y="1462339"/>
            <a:ext cx="2858547" cy="3392424"/>
            <a:chOff x="8882743" y="1673353"/>
            <a:chExt cx="2858547" cy="3392424"/>
          </a:xfrm>
        </p:grpSpPr>
        <p:sp>
          <p:nvSpPr>
            <p:cNvPr id="25" name="Rounded Rectangle 24">
              <a:extLst>
                <a:ext uri="{FF2B5EF4-FFF2-40B4-BE49-F238E27FC236}">
                  <a16:creationId xmlns:a16="http://schemas.microsoft.com/office/drawing/2014/main" id="{325AE2AF-69FD-6A68-1620-F54D5561A4CB}"/>
                </a:ext>
              </a:extLst>
            </p:cNvPr>
            <p:cNvSpPr/>
            <p:nvPr/>
          </p:nvSpPr>
          <p:spPr>
            <a:xfrm>
              <a:off x="8882743" y="1673353"/>
              <a:ext cx="2858547" cy="3392424"/>
            </a:xfrm>
            <a:prstGeom prst="roundRect">
              <a:avLst>
                <a:gd name="adj" fmla="val 11589"/>
              </a:avLst>
            </a:prstGeom>
            <a:solidFill>
              <a:schemeClr val="bg1"/>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1A2E6BA4-F901-5CC2-C11E-8EE793032259}"/>
                </a:ext>
              </a:extLst>
            </p:cNvPr>
            <p:cNvSpPr txBox="1"/>
            <p:nvPr/>
          </p:nvSpPr>
          <p:spPr>
            <a:xfrm>
              <a:off x="9546111" y="1983888"/>
              <a:ext cx="1482852" cy="457624"/>
            </a:xfrm>
            <a:prstGeom prst="rect">
              <a:avLst/>
            </a:prstGeom>
            <a:noFill/>
          </p:spPr>
          <p:txBody>
            <a:bodyPr wrap="squar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Enrichment facilities</a:t>
              </a:r>
            </a:p>
          </p:txBody>
        </p:sp>
        <p:sp>
          <p:nvSpPr>
            <p:cNvPr id="19" name="TextBox 18">
              <a:extLst>
                <a:ext uri="{FF2B5EF4-FFF2-40B4-BE49-F238E27FC236}">
                  <a16:creationId xmlns:a16="http://schemas.microsoft.com/office/drawing/2014/main" id="{700787DD-E614-0F61-AF04-0CDB1A83F8FC}"/>
                </a:ext>
              </a:extLst>
            </p:cNvPr>
            <p:cNvSpPr txBox="1"/>
            <p:nvPr/>
          </p:nvSpPr>
          <p:spPr>
            <a:xfrm>
              <a:off x="9771332" y="2551176"/>
              <a:ext cx="1482852"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Customers</a:t>
              </a:r>
            </a:p>
          </p:txBody>
        </p:sp>
        <p:sp>
          <p:nvSpPr>
            <p:cNvPr id="20" name="TextBox 19">
              <a:extLst>
                <a:ext uri="{FF2B5EF4-FFF2-40B4-BE49-F238E27FC236}">
                  <a16:creationId xmlns:a16="http://schemas.microsoft.com/office/drawing/2014/main" id="{4FD79919-C476-8CF6-2495-E94CE1ECFE69}"/>
                </a:ext>
              </a:extLst>
            </p:cNvPr>
            <p:cNvSpPr txBox="1"/>
            <p:nvPr/>
          </p:nvSpPr>
          <p:spPr>
            <a:xfrm>
              <a:off x="9771332" y="3114344"/>
              <a:ext cx="1482852"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Customer countries</a:t>
              </a:r>
            </a:p>
          </p:txBody>
        </p:sp>
        <p:sp>
          <p:nvSpPr>
            <p:cNvPr id="21" name="TextBox 20">
              <a:extLst>
                <a:ext uri="{FF2B5EF4-FFF2-40B4-BE49-F238E27FC236}">
                  <a16:creationId xmlns:a16="http://schemas.microsoft.com/office/drawing/2014/main" id="{EBE483E9-647B-3CA9-C8F0-91993359B661}"/>
                </a:ext>
              </a:extLst>
            </p:cNvPr>
            <p:cNvSpPr txBox="1"/>
            <p:nvPr/>
          </p:nvSpPr>
          <p:spPr>
            <a:xfrm>
              <a:off x="10461988" y="3693774"/>
              <a:ext cx="1201820"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Employees</a:t>
              </a:r>
            </a:p>
          </p:txBody>
        </p:sp>
        <p:sp>
          <p:nvSpPr>
            <p:cNvPr id="22" name="TextBox 21">
              <a:extLst>
                <a:ext uri="{FF2B5EF4-FFF2-40B4-BE49-F238E27FC236}">
                  <a16:creationId xmlns:a16="http://schemas.microsoft.com/office/drawing/2014/main" id="{1CDFB64D-4B6E-98E3-EB19-F2F0EEB8027A}"/>
                </a:ext>
              </a:extLst>
            </p:cNvPr>
            <p:cNvSpPr txBox="1"/>
            <p:nvPr/>
          </p:nvSpPr>
          <p:spPr>
            <a:xfrm>
              <a:off x="10751909" y="4251580"/>
              <a:ext cx="911899"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a:ea typeface="+mn-ea"/>
                  <a:cs typeface="+mn-cs"/>
                </a:rPr>
                <a:t>(tSW/a)</a:t>
              </a:r>
            </a:p>
          </p:txBody>
        </p:sp>
        <p:sp>
          <p:nvSpPr>
            <p:cNvPr id="23" name="TextBox 22">
              <a:extLst>
                <a:ext uri="{FF2B5EF4-FFF2-40B4-BE49-F238E27FC236}">
                  <a16:creationId xmlns:a16="http://schemas.microsoft.com/office/drawing/2014/main" id="{92FE90C0-C6DA-9318-C39F-3B48ED011782}"/>
                </a:ext>
              </a:extLst>
            </p:cNvPr>
            <p:cNvSpPr txBox="1"/>
            <p:nvPr/>
          </p:nvSpPr>
          <p:spPr>
            <a:xfrm>
              <a:off x="9098279" y="1989473"/>
              <a:ext cx="485626"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3E8"/>
                  </a:solidFill>
                  <a:effectLst/>
                  <a:uLnTx/>
                  <a:uFillTx/>
                  <a:latin typeface="Arial"/>
                  <a:ea typeface="+mn-ea"/>
                  <a:cs typeface="+mn-cs"/>
                </a:rPr>
                <a:t>4</a:t>
              </a:r>
            </a:p>
          </p:txBody>
        </p:sp>
        <p:sp>
          <p:nvSpPr>
            <p:cNvPr id="24" name="TextBox 23">
              <a:extLst>
                <a:ext uri="{FF2B5EF4-FFF2-40B4-BE49-F238E27FC236}">
                  <a16:creationId xmlns:a16="http://schemas.microsoft.com/office/drawing/2014/main" id="{9A080446-48F4-9ABF-9D63-8BB280765763}"/>
                </a:ext>
              </a:extLst>
            </p:cNvPr>
            <p:cNvSpPr txBox="1"/>
            <p:nvPr/>
          </p:nvSpPr>
          <p:spPr>
            <a:xfrm>
              <a:off x="9098279" y="2551176"/>
              <a:ext cx="723683"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3E8"/>
                  </a:solidFill>
                  <a:effectLst/>
                  <a:uLnTx/>
                  <a:uFillTx/>
                  <a:latin typeface="Arial"/>
                  <a:ea typeface="+mn-ea"/>
                  <a:cs typeface="+mn-cs"/>
                </a:rPr>
                <a:t>50</a:t>
              </a:r>
            </a:p>
          </p:txBody>
        </p:sp>
        <p:sp>
          <p:nvSpPr>
            <p:cNvPr id="26" name="TextBox 25">
              <a:extLst>
                <a:ext uri="{FF2B5EF4-FFF2-40B4-BE49-F238E27FC236}">
                  <a16:creationId xmlns:a16="http://schemas.microsoft.com/office/drawing/2014/main" id="{BC2AC0DA-EC8E-9050-4BB0-BF6AABAD7ECA}"/>
                </a:ext>
              </a:extLst>
            </p:cNvPr>
            <p:cNvSpPr txBox="1"/>
            <p:nvPr/>
          </p:nvSpPr>
          <p:spPr>
            <a:xfrm>
              <a:off x="9098279" y="3117522"/>
              <a:ext cx="723683"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3E8"/>
                  </a:solidFill>
                  <a:effectLst/>
                  <a:uLnTx/>
                  <a:uFillTx/>
                  <a:latin typeface="Arial"/>
                  <a:ea typeface="+mn-ea"/>
                  <a:cs typeface="+mn-cs"/>
                </a:rPr>
                <a:t>19</a:t>
              </a:r>
            </a:p>
          </p:txBody>
        </p:sp>
        <p:sp>
          <p:nvSpPr>
            <p:cNvPr id="27" name="TextBox 26">
              <a:extLst>
                <a:ext uri="{FF2B5EF4-FFF2-40B4-BE49-F238E27FC236}">
                  <a16:creationId xmlns:a16="http://schemas.microsoft.com/office/drawing/2014/main" id="{8805E254-0149-4EF6-D08B-CE62C9C0FC1B}"/>
                </a:ext>
              </a:extLst>
            </p:cNvPr>
            <p:cNvSpPr txBox="1"/>
            <p:nvPr/>
          </p:nvSpPr>
          <p:spPr>
            <a:xfrm>
              <a:off x="9098279" y="3684450"/>
              <a:ext cx="1482852"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3E8"/>
                  </a:solidFill>
                  <a:effectLst/>
                  <a:uLnTx/>
                  <a:uFillTx/>
                  <a:latin typeface="Arial"/>
                  <a:ea typeface="+mn-ea"/>
                  <a:cs typeface="+mn-cs"/>
                </a:rPr>
                <a:t>1,600</a:t>
              </a:r>
            </a:p>
          </p:txBody>
        </p:sp>
        <p:sp>
          <p:nvSpPr>
            <p:cNvPr id="28" name="TextBox 27">
              <a:extLst>
                <a:ext uri="{FF2B5EF4-FFF2-40B4-BE49-F238E27FC236}">
                  <a16:creationId xmlns:a16="http://schemas.microsoft.com/office/drawing/2014/main" id="{225031E5-8E26-A3D5-DD0E-31A8C402EE23}"/>
                </a:ext>
              </a:extLst>
            </p:cNvPr>
            <p:cNvSpPr txBox="1"/>
            <p:nvPr/>
          </p:nvSpPr>
          <p:spPr>
            <a:xfrm>
              <a:off x="9098279" y="4251378"/>
              <a:ext cx="1835125" cy="457624"/>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3E8"/>
                  </a:solidFill>
                  <a:effectLst/>
                  <a:uLnTx/>
                  <a:uFillTx/>
                  <a:latin typeface="Arial"/>
                  <a:ea typeface="+mn-ea"/>
                  <a:cs typeface="+mn-cs"/>
                </a:rPr>
                <a:t>17,600</a:t>
              </a:r>
            </a:p>
          </p:txBody>
        </p:sp>
      </p:grpSp>
      <p:grpSp>
        <p:nvGrpSpPr>
          <p:cNvPr id="35" name="Group 34">
            <a:extLst>
              <a:ext uri="{FF2B5EF4-FFF2-40B4-BE49-F238E27FC236}">
                <a16:creationId xmlns:a16="http://schemas.microsoft.com/office/drawing/2014/main" id="{C20BF9EB-53CF-8073-5181-CEB00CD93AE7}"/>
              </a:ext>
            </a:extLst>
          </p:cNvPr>
          <p:cNvGrpSpPr/>
          <p:nvPr/>
        </p:nvGrpSpPr>
        <p:grpSpPr>
          <a:xfrm>
            <a:off x="4540067" y="2632708"/>
            <a:ext cx="3237909" cy="2947477"/>
            <a:chOff x="4540067" y="2632708"/>
            <a:chExt cx="3237909" cy="2947477"/>
          </a:xfrm>
        </p:grpSpPr>
        <p:sp>
          <p:nvSpPr>
            <p:cNvPr id="36" name="Oval 35">
              <a:extLst>
                <a:ext uri="{FF2B5EF4-FFF2-40B4-BE49-F238E27FC236}">
                  <a16:creationId xmlns:a16="http://schemas.microsoft.com/office/drawing/2014/main" id="{F67DF9BB-2AE2-499F-5B8B-AEE077813C21}"/>
                </a:ext>
              </a:extLst>
            </p:cNvPr>
            <p:cNvSpPr/>
            <p:nvPr/>
          </p:nvSpPr>
          <p:spPr>
            <a:xfrm rot="16200000">
              <a:off x="4540067" y="2632708"/>
              <a:ext cx="97692" cy="9769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0C28A3AE-9A4F-68A4-A464-A4ADC0459640}"/>
                </a:ext>
              </a:extLst>
            </p:cNvPr>
            <p:cNvCxnSpPr>
              <a:cxnSpLocks/>
              <a:endCxn id="36" idx="4"/>
            </p:cNvCxnSpPr>
            <p:nvPr/>
          </p:nvCxnSpPr>
          <p:spPr>
            <a:xfrm flipH="1">
              <a:off x="4637759" y="2681554"/>
              <a:ext cx="314021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8BEEBB6-3850-D2DB-B081-23512C6ED2A5}"/>
                </a:ext>
              </a:extLst>
            </p:cNvPr>
            <p:cNvCxnSpPr>
              <a:cxnSpLocks/>
            </p:cNvCxnSpPr>
            <p:nvPr/>
          </p:nvCxnSpPr>
          <p:spPr>
            <a:xfrm>
              <a:off x="7773658" y="2681553"/>
              <a:ext cx="0" cy="289863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F3D22B2-BC22-E904-32EA-24B52B47D7B5}"/>
              </a:ext>
            </a:extLst>
          </p:cNvPr>
          <p:cNvGrpSpPr/>
          <p:nvPr/>
        </p:nvGrpSpPr>
        <p:grpSpPr>
          <a:xfrm>
            <a:off x="4595824" y="2710766"/>
            <a:ext cx="1432668" cy="2869419"/>
            <a:chOff x="4595824" y="2710766"/>
            <a:chExt cx="1432668" cy="2869419"/>
          </a:xfrm>
        </p:grpSpPr>
        <p:sp>
          <p:nvSpPr>
            <p:cNvPr id="40" name="Oval 39">
              <a:extLst>
                <a:ext uri="{FF2B5EF4-FFF2-40B4-BE49-F238E27FC236}">
                  <a16:creationId xmlns:a16="http://schemas.microsoft.com/office/drawing/2014/main" id="{2366E1D4-385A-2DBD-1ABF-82516208F996}"/>
                </a:ext>
              </a:extLst>
            </p:cNvPr>
            <p:cNvSpPr/>
            <p:nvPr/>
          </p:nvSpPr>
          <p:spPr>
            <a:xfrm rot="16200000">
              <a:off x="4595824" y="2710766"/>
              <a:ext cx="97692" cy="9769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DF4CF1ED-5B84-9449-A389-856BB74CE506}"/>
                </a:ext>
              </a:extLst>
            </p:cNvPr>
            <p:cNvCxnSpPr>
              <a:cxnSpLocks/>
              <a:endCxn id="40" idx="4"/>
            </p:cNvCxnSpPr>
            <p:nvPr/>
          </p:nvCxnSpPr>
          <p:spPr>
            <a:xfrm flipH="1">
              <a:off x="4693516" y="2759612"/>
              <a:ext cx="133497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1E7396-B1D2-CDDE-1BA1-D82FAA896B50}"/>
                </a:ext>
              </a:extLst>
            </p:cNvPr>
            <p:cNvCxnSpPr>
              <a:cxnSpLocks/>
            </p:cNvCxnSpPr>
            <p:nvPr/>
          </p:nvCxnSpPr>
          <p:spPr>
            <a:xfrm>
              <a:off x="6028492" y="2757693"/>
              <a:ext cx="0" cy="282249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76D3755F-7465-C828-91BF-A9BC95924C56}"/>
              </a:ext>
            </a:extLst>
          </p:cNvPr>
          <p:cNvSpPr txBox="1"/>
          <p:nvPr/>
        </p:nvSpPr>
        <p:spPr>
          <a:xfrm>
            <a:off x="1315437" y="5698483"/>
            <a:ext cx="1290181" cy="748821"/>
          </a:xfrm>
          <a:prstGeom prst="rect">
            <a:avLst/>
          </a:prstGeom>
          <a:noFill/>
        </p:spPr>
        <p:txBody>
          <a:bodyPr wrap="squar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092"/>
                </a:solidFill>
                <a:effectLst/>
                <a:uLnTx/>
                <a:uFillTx/>
                <a:latin typeface="Arial"/>
                <a:ea typeface="+mn-ea"/>
                <a:cs typeface="+mn-cs"/>
              </a:rPr>
              <a:t>Urenco USA</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Arial"/>
                <a:ea typeface="+mn-ea"/>
                <a:cs typeface="+mn-cs"/>
              </a:rPr>
              <a:t>Eurice, New Mexico – our American enrichment facility</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82828"/>
              </a:solidFill>
              <a:effectLst/>
              <a:uLnTx/>
              <a:uFillTx/>
              <a:latin typeface="Arial"/>
              <a:ea typeface="+mn-ea"/>
              <a:cs typeface="+mn-cs"/>
            </a:endParaRPr>
          </a:p>
        </p:txBody>
      </p:sp>
      <p:sp>
        <p:nvSpPr>
          <p:cNvPr id="44" name="TextBox 43">
            <a:extLst>
              <a:ext uri="{FF2B5EF4-FFF2-40B4-BE49-F238E27FC236}">
                <a16:creationId xmlns:a16="http://schemas.microsoft.com/office/drawing/2014/main" id="{F17636DA-A9AF-4DB2-C054-F7A66C40EF9C}"/>
              </a:ext>
            </a:extLst>
          </p:cNvPr>
          <p:cNvSpPr txBox="1"/>
          <p:nvPr/>
        </p:nvSpPr>
        <p:spPr>
          <a:xfrm>
            <a:off x="3769468" y="5698483"/>
            <a:ext cx="1290181" cy="748821"/>
          </a:xfrm>
          <a:prstGeom prst="rect">
            <a:avLst/>
          </a:prstGeom>
          <a:noFill/>
        </p:spPr>
        <p:txBody>
          <a:bodyPr wrap="squar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092"/>
                </a:solidFill>
                <a:effectLst/>
                <a:uLnTx/>
                <a:uFillTx/>
                <a:latin typeface="Arial"/>
                <a:ea typeface="+mn-ea"/>
                <a:cs typeface="+mn-cs"/>
              </a:rPr>
              <a:t>Urenco UK</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Arial"/>
                <a:ea typeface="+mn-ea"/>
                <a:cs typeface="+mn-cs"/>
              </a:rPr>
              <a:t>Capenhurst, United Kingdom – our UK enrichment facility</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82828"/>
              </a:solidFill>
              <a:effectLst/>
              <a:uLnTx/>
              <a:uFillTx/>
              <a:latin typeface="Arial"/>
              <a:ea typeface="+mn-ea"/>
              <a:cs typeface="+mn-cs"/>
            </a:endParaRPr>
          </a:p>
        </p:txBody>
      </p:sp>
      <p:sp>
        <p:nvSpPr>
          <p:cNvPr id="45" name="TextBox 44">
            <a:extLst>
              <a:ext uri="{FF2B5EF4-FFF2-40B4-BE49-F238E27FC236}">
                <a16:creationId xmlns:a16="http://schemas.microsoft.com/office/drawing/2014/main" id="{52C849AA-EF87-7EEF-8B61-72A5B4309854}"/>
              </a:ext>
            </a:extLst>
          </p:cNvPr>
          <p:cNvSpPr txBox="1"/>
          <p:nvPr/>
        </p:nvSpPr>
        <p:spPr>
          <a:xfrm>
            <a:off x="5379437" y="5698483"/>
            <a:ext cx="1290181" cy="748821"/>
          </a:xfrm>
          <a:prstGeom prst="rect">
            <a:avLst/>
          </a:prstGeom>
          <a:noFill/>
        </p:spPr>
        <p:txBody>
          <a:bodyPr wrap="squar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092"/>
                </a:solidFill>
                <a:effectLst/>
                <a:uLnTx/>
                <a:uFillTx/>
                <a:latin typeface="Arial"/>
                <a:ea typeface="+mn-ea"/>
                <a:cs typeface="+mn-cs"/>
              </a:rPr>
              <a:t>Urenco Germany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Arial"/>
                <a:ea typeface="+mn-ea"/>
                <a:cs typeface="+mn-cs"/>
              </a:rPr>
              <a:t>Gronau, Germany – our German enrichment facility</a:t>
            </a:r>
          </a:p>
        </p:txBody>
      </p:sp>
      <p:sp>
        <p:nvSpPr>
          <p:cNvPr id="46" name="TextBox 45">
            <a:extLst>
              <a:ext uri="{FF2B5EF4-FFF2-40B4-BE49-F238E27FC236}">
                <a16:creationId xmlns:a16="http://schemas.microsoft.com/office/drawing/2014/main" id="{CB24746C-B173-B7AA-9578-59AD9B029408}"/>
              </a:ext>
            </a:extLst>
          </p:cNvPr>
          <p:cNvSpPr txBox="1"/>
          <p:nvPr/>
        </p:nvSpPr>
        <p:spPr>
          <a:xfrm>
            <a:off x="7122268" y="5698483"/>
            <a:ext cx="1531661" cy="748821"/>
          </a:xfrm>
          <a:prstGeom prst="rect">
            <a:avLst/>
          </a:prstGeom>
          <a:noFill/>
        </p:spPr>
        <p:txBody>
          <a:bodyPr wrap="square" lIns="0" tIns="0" rIns="0" bIns="0" rtlCol="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092"/>
                </a:solidFill>
                <a:effectLst/>
                <a:uLnTx/>
                <a:uFillTx/>
                <a:latin typeface="Arial"/>
                <a:ea typeface="+mn-ea"/>
                <a:cs typeface="+mn-cs"/>
              </a:rPr>
              <a:t>Urenco Netherland</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Arial"/>
                <a:ea typeface="+mn-ea"/>
                <a:cs typeface="+mn-cs"/>
              </a:rPr>
              <a:t>Almelo, the Netherlands – our Dutch enrichment facility</a:t>
            </a:r>
          </a:p>
        </p:txBody>
      </p:sp>
      <p:sp>
        <p:nvSpPr>
          <p:cNvPr id="48" name="Oval 47">
            <a:extLst>
              <a:ext uri="{FF2B5EF4-FFF2-40B4-BE49-F238E27FC236}">
                <a16:creationId xmlns:a16="http://schemas.microsoft.com/office/drawing/2014/main" id="{EE4244E8-FE45-173D-FCBF-41D6E82403C7}"/>
              </a:ext>
            </a:extLst>
          </p:cNvPr>
          <p:cNvSpPr/>
          <p:nvPr/>
        </p:nvSpPr>
        <p:spPr>
          <a:xfrm>
            <a:off x="9130394" y="5759299"/>
            <a:ext cx="378989" cy="378989"/>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Oval 48">
            <a:extLst>
              <a:ext uri="{FF2B5EF4-FFF2-40B4-BE49-F238E27FC236}">
                <a16:creationId xmlns:a16="http://schemas.microsoft.com/office/drawing/2014/main" id="{E44945C3-86C1-C953-610A-5776930117A1}"/>
              </a:ext>
            </a:extLst>
          </p:cNvPr>
          <p:cNvSpPr/>
          <p:nvPr/>
        </p:nvSpPr>
        <p:spPr>
          <a:xfrm>
            <a:off x="9164440" y="5252054"/>
            <a:ext cx="310896" cy="310896"/>
          </a:xfrm>
          <a:prstGeom prst="ellipse">
            <a:avLst/>
          </a:prstGeom>
          <a:noFill/>
          <a:ln w="730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797F4F91-D4D4-9E4C-4774-9B2CA95F4618}"/>
              </a:ext>
            </a:extLst>
          </p:cNvPr>
          <p:cNvSpPr txBox="1"/>
          <p:nvPr/>
        </p:nvSpPr>
        <p:spPr>
          <a:xfrm>
            <a:off x="9597839" y="5246555"/>
            <a:ext cx="1798707" cy="310896"/>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092"/>
                </a:solidFill>
                <a:effectLst/>
                <a:uLnTx/>
                <a:uFillTx/>
                <a:latin typeface="Arial"/>
                <a:ea typeface="+mn-ea"/>
                <a:cs typeface="+mn-cs"/>
              </a:rPr>
              <a:t>Urenco operations</a:t>
            </a:r>
            <a:endParaRPr kumimoji="0" lang="en-US" sz="1400" b="0" i="0" u="none" strike="noStrike" kern="1200" cap="none" spc="0" normalizeH="0" baseline="0" noProof="0" dirty="0">
              <a:ln>
                <a:noFill/>
              </a:ln>
              <a:solidFill>
                <a:srgbClr val="282828"/>
              </a:solidFill>
              <a:effectLst/>
              <a:uLnTx/>
              <a:uFillTx/>
              <a:latin typeface="Arial"/>
              <a:ea typeface="+mn-ea"/>
              <a:cs typeface="+mn-cs"/>
            </a:endParaRPr>
          </a:p>
        </p:txBody>
      </p:sp>
      <p:sp>
        <p:nvSpPr>
          <p:cNvPr id="51" name="TextBox 50">
            <a:extLst>
              <a:ext uri="{FF2B5EF4-FFF2-40B4-BE49-F238E27FC236}">
                <a16:creationId xmlns:a16="http://schemas.microsoft.com/office/drawing/2014/main" id="{A2C3BBCA-6308-0F51-416B-ECD9A8CD13EC}"/>
              </a:ext>
            </a:extLst>
          </p:cNvPr>
          <p:cNvSpPr txBox="1"/>
          <p:nvPr/>
        </p:nvSpPr>
        <p:spPr>
          <a:xfrm>
            <a:off x="9597839" y="5798540"/>
            <a:ext cx="1798707" cy="310896"/>
          </a:xfrm>
          <a:prstGeom prst="rect">
            <a:avLst/>
          </a:prstGeom>
          <a:noFill/>
        </p:spPr>
        <p:txBody>
          <a:bodyPr wrap="square" lIns="0" tIns="0" rIns="0" bIns="0" rtlCol="0" anchor="ctr">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092"/>
                </a:solidFill>
                <a:effectLst/>
                <a:uLnTx/>
                <a:uFillTx/>
                <a:latin typeface="Arial"/>
                <a:ea typeface="+mn-ea"/>
                <a:cs typeface="+mn-cs"/>
              </a:rPr>
              <a:t>Urenco customers</a:t>
            </a:r>
            <a:endParaRPr kumimoji="0" lang="en-US" sz="1400" b="0" i="0" u="none" strike="noStrike" kern="1200" cap="none" spc="0" normalizeH="0" baseline="0" noProof="0" dirty="0">
              <a:ln>
                <a:noFill/>
              </a:ln>
              <a:solidFill>
                <a:srgbClr val="282828"/>
              </a:solidFill>
              <a:effectLst/>
              <a:uLnTx/>
              <a:uFillTx/>
              <a:latin typeface="Arial"/>
              <a:ea typeface="+mn-ea"/>
              <a:cs typeface="+mn-cs"/>
            </a:endParaRPr>
          </a:p>
        </p:txBody>
      </p:sp>
    </p:spTree>
    <p:extLst>
      <p:ext uri="{BB962C8B-B14F-4D97-AF65-F5344CB8AC3E}">
        <p14:creationId xmlns:p14="http://schemas.microsoft.com/office/powerpoint/2010/main" val="1181082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C4A31D-3FAA-41EB-8C24-1FA99429D3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98"/>
          <a:stretch/>
        </p:blipFill>
        <p:spPr>
          <a:xfrm>
            <a:off x="0" y="1278000"/>
            <a:ext cx="12192000" cy="5580000"/>
          </a:xfrm>
          <a:prstGeom prst="rect">
            <a:avLst/>
          </a:prstGeom>
        </p:spPr>
      </p:pic>
      <p:sp>
        <p:nvSpPr>
          <p:cNvPr id="2" name="TextBox 1">
            <a:extLst>
              <a:ext uri="{FF2B5EF4-FFF2-40B4-BE49-F238E27FC236}">
                <a16:creationId xmlns:a16="http://schemas.microsoft.com/office/drawing/2014/main" id="{7F891B53-1BE2-4EC8-B703-7A95F55C0D11}"/>
              </a:ext>
            </a:extLst>
          </p:cNvPr>
          <p:cNvSpPr txBox="1"/>
          <p:nvPr/>
        </p:nvSpPr>
        <p:spPr>
          <a:xfrm>
            <a:off x="3874839" y="1160626"/>
            <a:ext cx="5355773" cy="369332"/>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9AA3E4A7-196C-40DC-904C-C60BF5920185}"/>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291" t="1279"/>
          <a:stretch/>
        </p:blipFill>
        <p:spPr>
          <a:xfrm>
            <a:off x="-1" y="0"/>
            <a:ext cx="9327365" cy="6134540"/>
          </a:xfrm>
          <a:prstGeom prst="rect">
            <a:avLst/>
          </a:prstGeom>
        </p:spPr>
      </p:pic>
      <p:sp>
        <p:nvSpPr>
          <p:cNvPr id="10" name="Content Placeholder 2">
            <a:extLst>
              <a:ext uri="{FF2B5EF4-FFF2-40B4-BE49-F238E27FC236}">
                <a16:creationId xmlns:a16="http://schemas.microsoft.com/office/drawing/2014/main" id="{3ECF4800-4821-477B-9333-CAA354016A7A}"/>
              </a:ext>
            </a:extLst>
          </p:cNvPr>
          <p:cNvSpPr txBox="1">
            <a:spLocks/>
          </p:cNvSpPr>
          <p:nvPr/>
        </p:nvSpPr>
        <p:spPr>
          <a:xfrm>
            <a:off x="4159106" y="2202104"/>
            <a:ext cx="7543799" cy="3740537"/>
          </a:xfrm>
          <a:prstGeom prst="roundRect">
            <a:avLst>
              <a:gd name="adj" fmla="val 5297"/>
            </a:avLst>
          </a:prstGeom>
          <a:solidFill>
            <a:srgbClr val="223C6C">
              <a:alpha val="90000"/>
            </a:srgbClr>
          </a:solidFill>
          <a:ln w="3175" cmpd="sng">
            <a:noFill/>
          </a:ln>
        </p:spPr>
        <p:style>
          <a:lnRef idx="1">
            <a:schemeClr val="accent1"/>
          </a:lnRef>
          <a:fillRef idx="3">
            <a:schemeClr val="accent1"/>
          </a:fillRef>
          <a:effectRef idx="2">
            <a:schemeClr val="accent1"/>
          </a:effectRef>
          <a:fontRef idx="minor">
            <a:schemeClr val="lt1"/>
          </a:fontRef>
        </p:style>
        <p:txBody>
          <a:bodyPr lIns="180000" tIns="180000" rIns="180000" bIns="180000" rtlCol="0" anchor="t" anchorCtr="0"/>
          <a:lstStyle>
            <a:defPPr>
              <a:defRPr lang="en-GB"/>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16000" indent="-216000" algn="l">
              <a:spcBef>
                <a:spcPts val="400"/>
              </a:spcBef>
              <a:spcAft>
                <a:spcPts val="1000"/>
              </a:spcAft>
              <a:buClr>
                <a:srgbClr val="00B0F0"/>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Located in southeast New Mexico</a:t>
            </a:r>
          </a:p>
          <a:p>
            <a:pPr marL="216000" indent="-216000" algn="l">
              <a:spcBef>
                <a:spcPts val="400"/>
              </a:spcBef>
              <a:spcAft>
                <a:spcPts val="1000"/>
              </a:spcAft>
              <a:buClr>
                <a:srgbClr val="00B0F0"/>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Licensed in 2006 and operating since 2010</a:t>
            </a:r>
          </a:p>
          <a:p>
            <a:pPr marL="216000" indent="-216000" algn="l">
              <a:spcBef>
                <a:spcPts val="400"/>
              </a:spcBef>
              <a:spcAft>
                <a:spcPts val="1000"/>
              </a:spcAft>
              <a:buClr>
                <a:srgbClr val="00B0F0"/>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Urenco has invested over $5 billion in the plant, one of the largest construction projects in New Mexico</a:t>
            </a:r>
          </a:p>
          <a:p>
            <a:pPr marL="216000" indent="-216000" algn="l">
              <a:spcBef>
                <a:spcPts val="400"/>
              </a:spcBef>
              <a:spcAft>
                <a:spcPts val="1000"/>
              </a:spcAft>
              <a:buClr>
                <a:srgbClr val="00B0F0"/>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UUSA enriches enough uranium annually to generate over 6% of total U.S. electricity use </a:t>
            </a:r>
          </a:p>
          <a:p>
            <a:pPr marL="216000" indent="-216000" algn="l">
              <a:spcBef>
                <a:spcPts val="400"/>
              </a:spcBef>
              <a:spcAft>
                <a:spcPts val="1000"/>
              </a:spcAft>
              <a:buClr>
                <a:srgbClr val="00B0F0"/>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American workforce with over 500 full-time employees and long-term contractors</a:t>
            </a:r>
          </a:p>
        </p:txBody>
      </p:sp>
      <p:pic>
        <p:nvPicPr>
          <p:cNvPr id="14" name="Picture 13">
            <a:extLst>
              <a:ext uri="{FF2B5EF4-FFF2-40B4-BE49-F238E27FC236}">
                <a16:creationId xmlns:a16="http://schemas.microsoft.com/office/drawing/2014/main" id="{E7951248-EB24-47E1-A7E1-851EE951DA8D}"/>
              </a:ext>
            </a:extLst>
          </p:cNvPr>
          <p:cNvPicPr>
            <a:picLocks noChangeAspect="1"/>
          </p:cNvPicPr>
          <p:nvPr/>
        </p:nvPicPr>
        <p:blipFill>
          <a:blip r:embed="rId5" cstate="hqprint">
            <a:clrChange>
              <a:clrFrom>
                <a:srgbClr val="FEFEFE"/>
              </a:clrFrom>
              <a:clrTo>
                <a:srgbClr val="FEFEFE">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456" y="4963856"/>
            <a:ext cx="1855335" cy="1048114"/>
          </a:xfrm>
          <a:prstGeom prst="rect">
            <a:avLst/>
          </a:prstGeom>
        </p:spPr>
      </p:pic>
      <p:sp>
        <p:nvSpPr>
          <p:cNvPr id="3" name="Slide Number Placeholder 1">
            <a:extLst>
              <a:ext uri="{FF2B5EF4-FFF2-40B4-BE49-F238E27FC236}">
                <a16:creationId xmlns:a16="http://schemas.microsoft.com/office/drawing/2014/main" id="{D1AE1420-50AE-422E-2602-E8961156517F}"/>
              </a:ext>
            </a:extLst>
          </p:cNvPr>
          <p:cNvSpPr>
            <a:spLocks noGrp="1"/>
          </p:cNvSpPr>
          <p:nvPr>
            <p:ph type="sldNum" sz="quarter" idx="12"/>
          </p:nvPr>
        </p:nvSpPr>
        <p:spPr>
          <a:xfrm>
            <a:off x="10701338" y="6546851"/>
            <a:ext cx="1011238" cy="174625"/>
          </a:xfrm>
        </p:spPr>
        <p:txBody>
          <a:bodyPr/>
          <a:lstStyle/>
          <a:p>
            <a:fld id="{17E772BF-F0DE-41F7-A8DB-E3E25A1AC842}"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1947661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7A7B-0D6C-4967-945A-3AE6F3DB32FA}"/>
              </a:ext>
            </a:extLst>
          </p:cNvPr>
          <p:cNvSpPr>
            <a:spLocks noGrp="1"/>
          </p:cNvSpPr>
          <p:nvPr>
            <p:ph type="title"/>
          </p:nvPr>
        </p:nvSpPr>
        <p:spPr/>
        <p:txBody>
          <a:bodyPr/>
          <a:lstStyle/>
          <a:p>
            <a:r>
              <a:rPr lang="en-GB" dirty="0"/>
              <a:t>Capacity options near and long-term</a:t>
            </a:r>
            <a:endParaRPr lang="en-US" dirty="0"/>
          </a:p>
        </p:txBody>
      </p:sp>
      <p:sp>
        <p:nvSpPr>
          <p:cNvPr id="3" name="Slide Number Placeholder 2">
            <a:extLst>
              <a:ext uri="{FF2B5EF4-FFF2-40B4-BE49-F238E27FC236}">
                <a16:creationId xmlns:a16="http://schemas.microsoft.com/office/drawing/2014/main" id="{9EC7656C-C1DE-E3A2-DA5C-9298349DDDE5}"/>
              </a:ext>
            </a:extLst>
          </p:cNvPr>
          <p:cNvSpPr>
            <a:spLocks noGrp="1"/>
          </p:cNvSpPr>
          <p:nvPr>
            <p:ph type="sldNum" sz="quarter" idx="12"/>
          </p:nvPr>
        </p:nvSpPr>
        <p:spPr/>
        <p:txBody>
          <a:bodyPr/>
          <a:lstStyle/>
          <a:p>
            <a:fld id="{17E772BF-F0DE-41F7-A8DB-E3E25A1AC842}" type="slidenum">
              <a:rPr lang="en-US" smtClean="0"/>
              <a:pPr/>
              <a:t>6</a:t>
            </a:fld>
            <a:endParaRPr lang="en-US" dirty="0"/>
          </a:p>
        </p:txBody>
      </p:sp>
      <p:sp>
        <p:nvSpPr>
          <p:cNvPr id="4" name="Rectangle 3">
            <a:extLst>
              <a:ext uri="{FF2B5EF4-FFF2-40B4-BE49-F238E27FC236}">
                <a16:creationId xmlns:a16="http://schemas.microsoft.com/office/drawing/2014/main" id="{852E115B-65FD-4B64-D7B4-949010CD6AC4}"/>
              </a:ext>
            </a:extLst>
          </p:cNvPr>
          <p:cNvSpPr/>
          <p:nvPr/>
        </p:nvSpPr>
        <p:spPr>
          <a:xfrm>
            <a:off x="3490245" y="1568725"/>
            <a:ext cx="623803" cy="4635359"/>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2021</a:t>
            </a:r>
          </a:p>
        </p:txBody>
      </p:sp>
      <p:sp>
        <p:nvSpPr>
          <p:cNvPr id="5" name="Rectangle 4">
            <a:extLst>
              <a:ext uri="{FF2B5EF4-FFF2-40B4-BE49-F238E27FC236}">
                <a16:creationId xmlns:a16="http://schemas.microsoft.com/office/drawing/2014/main" id="{A7A26EAB-2864-BD8A-B91A-5F45DCCD1CAB}"/>
              </a:ext>
            </a:extLst>
          </p:cNvPr>
          <p:cNvSpPr/>
          <p:nvPr/>
        </p:nvSpPr>
        <p:spPr>
          <a:xfrm>
            <a:off x="4118931" y="1568725"/>
            <a:ext cx="623803" cy="4635357"/>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2022</a:t>
            </a:r>
          </a:p>
        </p:txBody>
      </p:sp>
      <p:sp>
        <p:nvSpPr>
          <p:cNvPr id="6" name="Rectangle 5">
            <a:extLst>
              <a:ext uri="{FF2B5EF4-FFF2-40B4-BE49-F238E27FC236}">
                <a16:creationId xmlns:a16="http://schemas.microsoft.com/office/drawing/2014/main" id="{7ABAAE19-3C59-F1DD-11EB-10BCCA04C026}"/>
              </a:ext>
            </a:extLst>
          </p:cNvPr>
          <p:cNvSpPr/>
          <p:nvPr/>
        </p:nvSpPr>
        <p:spPr>
          <a:xfrm>
            <a:off x="4741263" y="1568725"/>
            <a:ext cx="623803" cy="4635359"/>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2023</a:t>
            </a:r>
          </a:p>
        </p:txBody>
      </p:sp>
      <p:sp>
        <p:nvSpPr>
          <p:cNvPr id="7" name="TextBox 6">
            <a:extLst>
              <a:ext uri="{FF2B5EF4-FFF2-40B4-BE49-F238E27FC236}">
                <a16:creationId xmlns:a16="http://schemas.microsoft.com/office/drawing/2014/main" id="{5F868FB7-0753-B803-9299-68DF8C718E77}"/>
              </a:ext>
            </a:extLst>
          </p:cNvPr>
          <p:cNvSpPr txBox="1"/>
          <p:nvPr/>
        </p:nvSpPr>
        <p:spPr>
          <a:xfrm>
            <a:off x="3485362" y="1229214"/>
            <a:ext cx="8083444" cy="338554"/>
          </a:xfrm>
          <a:prstGeom prst="rect">
            <a:avLst/>
          </a:prstGeom>
          <a:noFill/>
        </p:spPr>
        <p:txBody>
          <a:bodyPr wrap="square" rtlCol="0">
            <a:spAutoFit/>
          </a:bodyPr>
          <a:lstStyle/>
          <a:p>
            <a:pPr algn="ctr">
              <a:defRPr/>
            </a:pPr>
            <a:r>
              <a:rPr lang="en-GB" sz="1600" b="1" dirty="0">
                <a:solidFill>
                  <a:srgbClr val="4D4D4D"/>
                </a:solidFill>
                <a:ea typeface="ＭＳ Ｐゴシック" pitchFamily="34" charset="-128"/>
                <a:cs typeface="Arial" pitchFamily="34" charset="0"/>
              </a:rPr>
              <a:t>Timeline</a:t>
            </a:r>
            <a:endParaRPr lang="en-GB" sz="1467" b="1" dirty="0">
              <a:solidFill>
                <a:srgbClr val="4D4D4D"/>
              </a:solidFill>
              <a:ea typeface="ＭＳ Ｐゴシック" pitchFamily="34" charset="-128"/>
              <a:cs typeface="Arial" pitchFamily="34" charset="0"/>
            </a:endParaRPr>
          </a:p>
        </p:txBody>
      </p:sp>
      <p:sp>
        <p:nvSpPr>
          <p:cNvPr id="8" name="Rectangle 7">
            <a:extLst>
              <a:ext uri="{FF2B5EF4-FFF2-40B4-BE49-F238E27FC236}">
                <a16:creationId xmlns:a16="http://schemas.microsoft.com/office/drawing/2014/main" id="{5A525BE7-64D0-6E69-16A7-6DD6B3DE8496}"/>
              </a:ext>
            </a:extLst>
          </p:cNvPr>
          <p:cNvSpPr/>
          <p:nvPr/>
        </p:nvSpPr>
        <p:spPr>
          <a:xfrm>
            <a:off x="5369948" y="1568725"/>
            <a:ext cx="623803" cy="4635357"/>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2024</a:t>
            </a:r>
          </a:p>
        </p:txBody>
      </p:sp>
      <p:sp>
        <p:nvSpPr>
          <p:cNvPr id="9" name="Rectangle 8">
            <a:extLst>
              <a:ext uri="{FF2B5EF4-FFF2-40B4-BE49-F238E27FC236}">
                <a16:creationId xmlns:a16="http://schemas.microsoft.com/office/drawing/2014/main" id="{DA446256-D77A-97C1-6A6B-003CC70B41CD}"/>
              </a:ext>
            </a:extLst>
          </p:cNvPr>
          <p:cNvSpPr/>
          <p:nvPr/>
        </p:nvSpPr>
        <p:spPr>
          <a:xfrm>
            <a:off x="5993749" y="1568725"/>
            <a:ext cx="623803" cy="4635359"/>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2025</a:t>
            </a:r>
          </a:p>
        </p:txBody>
      </p:sp>
      <p:sp>
        <p:nvSpPr>
          <p:cNvPr id="10" name="Rectangle 9">
            <a:extLst>
              <a:ext uri="{FF2B5EF4-FFF2-40B4-BE49-F238E27FC236}">
                <a16:creationId xmlns:a16="http://schemas.microsoft.com/office/drawing/2014/main" id="{34F0D4BA-19C3-2F23-84A8-957D219635CF}"/>
              </a:ext>
            </a:extLst>
          </p:cNvPr>
          <p:cNvSpPr/>
          <p:nvPr/>
        </p:nvSpPr>
        <p:spPr>
          <a:xfrm>
            <a:off x="6617552" y="1568724"/>
            <a:ext cx="623803" cy="4635359"/>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2026</a:t>
            </a:r>
          </a:p>
        </p:txBody>
      </p:sp>
      <p:sp>
        <p:nvSpPr>
          <p:cNvPr id="11" name="Rectangle 10">
            <a:extLst>
              <a:ext uri="{FF2B5EF4-FFF2-40B4-BE49-F238E27FC236}">
                <a16:creationId xmlns:a16="http://schemas.microsoft.com/office/drawing/2014/main" id="{B8F002CC-2960-869B-2F3C-FD09290F85D7}"/>
              </a:ext>
            </a:extLst>
          </p:cNvPr>
          <p:cNvSpPr/>
          <p:nvPr/>
        </p:nvSpPr>
        <p:spPr>
          <a:xfrm>
            <a:off x="7241355" y="1568724"/>
            <a:ext cx="623803" cy="4635359"/>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2027</a:t>
            </a:r>
          </a:p>
        </p:txBody>
      </p:sp>
      <p:sp>
        <p:nvSpPr>
          <p:cNvPr id="12" name="Rectangle 11">
            <a:extLst>
              <a:ext uri="{FF2B5EF4-FFF2-40B4-BE49-F238E27FC236}">
                <a16:creationId xmlns:a16="http://schemas.microsoft.com/office/drawing/2014/main" id="{1CD60E90-B342-A25C-72C4-A6DBA751B9F6}"/>
              </a:ext>
            </a:extLst>
          </p:cNvPr>
          <p:cNvSpPr/>
          <p:nvPr/>
        </p:nvSpPr>
        <p:spPr>
          <a:xfrm>
            <a:off x="7865159" y="1568724"/>
            <a:ext cx="623803" cy="4635359"/>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2028</a:t>
            </a:r>
          </a:p>
        </p:txBody>
      </p:sp>
      <p:sp>
        <p:nvSpPr>
          <p:cNvPr id="13" name="Rectangle 12">
            <a:extLst>
              <a:ext uri="{FF2B5EF4-FFF2-40B4-BE49-F238E27FC236}">
                <a16:creationId xmlns:a16="http://schemas.microsoft.com/office/drawing/2014/main" id="{D31A5164-D05D-CA96-3C52-9C6E23DC8B4C}"/>
              </a:ext>
            </a:extLst>
          </p:cNvPr>
          <p:cNvSpPr/>
          <p:nvPr/>
        </p:nvSpPr>
        <p:spPr>
          <a:xfrm>
            <a:off x="8488960" y="1568724"/>
            <a:ext cx="623803" cy="4635359"/>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2029</a:t>
            </a:r>
          </a:p>
        </p:txBody>
      </p:sp>
      <p:sp>
        <p:nvSpPr>
          <p:cNvPr id="14" name="Rectangle 13">
            <a:extLst>
              <a:ext uri="{FF2B5EF4-FFF2-40B4-BE49-F238E27FC236}">
                <a16:creationId xmlns:a16="http://schemas.microsoft.com/office/drawing/2014/main" id="{6674AE7C-6025-7CE5-BB99-9DFBACF1A4E7}"/>
              </a:ext>
            </a:extLst>
          </p:cNvPr>
          <p:cNvSpPr/>
          <p:nvPr/>
        </p:nvSpPr>
        <p:spPr>
          <a:xfrm>
            <a:off x="9112761" y="1568724"/>
            <a:ext cx="623803" cy="4635359"/>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2030</a:t>
            </a:r>
          </a:p>
        </p:txBody>
      </p:sp>
      <p:sp>
        <p:nvSpPr>
          <p:cNvPr id="15" name="Rectangle 14">
            <a:extLst>
              <a:ext uri="{FF2B5EF4-FFF2-40B4-BE49-F238E27FC236}">
                <a16:creationId xmlns:a16="http://schemas.microsoft.com/office/drawing/2014/main" id="{2B326A38-0E84-49EF-46EC-3EFC177E3815}"/>
              </a:ext>
            </a:extLst>
          </p:cNvPr>
          <p:cNvSpPr/>
          <p:nvPr/>
        </p:nvSpPr>
        <p:spPr>
          <a:xfrm>
            <a:off x="9736563" y="1568724"/>
            <a:ext cx="623803" cy="4635359"/>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2031</a:t>
            </a:r>
          </a:p>
        </p:txBody>
      </p:sp>
      <p:sp>
        <p:nvSpPr>
          <p:cNvPr id="16" name="Rectangle 15">
            <a:extLst>
              <a:ext uri="{FF2B5EF4-FFF2-40B4-BE49-F238E27FC236}">
                <a16:creationId xmlns:a16="http://schemas.microsoft.com/office/drawing/2014/main" id="{FE8C309E-3ABE-BE76-3A66-B74E39BA6E1A}"/>
              </a:ext>
            </a:extLst>
          </p:cNvPr>
          <p:cNvSpPr/>
          <p:nvPr/>
        </p:nvSpPr>
        <p:spPr>
          <a:xfrm>
            <a:off x="10360368" y="1568724"/>
            <a:ext cx="623803" cy="4635359"/>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2032</a:t>
            </a:r>
          </a:p>
        </p:txBody>
      </p:sp>
      <p:sp>
        <p:nvSpPr>
          <p:cNvPr id="17" name="Rectangle 17">
            <a:extLst>
              <a:ext uri="{FF2B5EF4-FFF2-40B4-BE49-F238E27FC236}">
                <a16:creationId xmlns:a16="http://schemas.microsoft.com/office/drawing/2014/main" id="{E039BCA8-B26A-BA9E-48EF-083F81B2C316}"/>
              </a:ext>
            </a:extLst>
          </p:cNvPr>
          <p:cNvSpPr/>
          <p:nvPr/>
        </p:nvSpPr>
        <p:spPr>
          <a:xfrm>
            <a:off x="10949887" y="1568725"/>
            <a:ext cx="623803" cy="4642461"/>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en-GB" sz="1333" b="1" kern="0" dirty="0">
                <a:solidFill>
                  <a:srgbClr val="4D4D4D"/>
                </a:solidFill>
                <a:ea typeface="ＭＳ Ｐゴシック" pitchFamily="34" charset="-128"/>
                <a:cs typeface="Arial" pitchFamily="34" charset="0"/>
              </a:rPr>
              <a:t>2033</a:t>
            </a:r>
          </a:p>
        </p:txBody>
      </p:sp>
      <p:sp>
        <p:nvSpPr>
          <p:cNvPr id="18" name="Rounded Rectangle 3">
            <a:extLst>
              <a:ext uri="{FF2B5EF4-FFF2-40B4-BE49-F238E27FC236}">
                <a16:creationId xmlns:a16="http://schemas.microsoft.com/office/drawing/2014/main" id="{1041ED1F-53C9-DDCE-A9FF-C56BD17948BC}"/>
              </a:ext>
            </a:extLst>
          </p:cNvPr>
          <p:cNvSpPr/>
          <p:nvPr/>
        </p:nvSpPr>
        <p:spPr>
          <a:xfrm>
            <a:off x="1720650" y="2014455"/>
            <a:ext cx="1674549" cy="809305"/>
          </a:xfrm>
          <a:prstGeom prst="roundRect">
            <a:avLst/>
          </a:prstGeom>
          <a:solidFill>
            <a:srgbClr val="768B8A"/>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Refurbishment of existing capacity</a:t>
            </a:r>
          </a:p>
        </p:txBody>
      </p:sp>
      <p:sp>
        <p:nvSpPr>
          <p:cNvPr id="19" name="Pentagon 43">
            <a:extLst>
              <a:ext uri="{FF2B5EF4-FFF2-40B4-BE49-F238E27FC236}">
                <a16:creationId xmlns:a16="http://schemas.microsoft.com/office/drawing/2014/main" id="{764B2F3A-1C20-7738-6252-07D9CD664BB1}"/>
              </a:ext>
            </a:extLst>
          </p:cNvPr>
          <p:cNvSpPr/>
          <p:nvPr/>
        </p:nvSpPr>
        <p:spPr>
          <a:xfrm>
            <a:off x="3490247" y="2064020"/>
            <a:ext cx="8083444" cy="710173"/>
          </a:xfrm>
          <a:prstGeom prst="homePlate">
            <a:avLst/>
          </a:prstGeom>
          <a:solidFill>
            <a:srgbClr val="768B8A"/>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Maintains capacity </a:t>
            </a:r>
            <a:r>
              <a:rPr lang="en-GB" sz="1333" kern="0" dirty="0">
                <a:solidFill>
                  <a:srgbClr val="FFFFFF"/>
                </a:solidFill>
                <a:ea typeface="ＭＳ Ｐゴシック" pitchFamily="34" charset="-128"/>
                <a:cs typeface="Arial" pitchFamily="34" charset="0"/>
              </a:rPr>
              <a:t>via refurbishment projects underway across sites</a:t>
            </a:r>
          </a:p>
        </p:txBody>
      </p:sp>
      <p:sp>
        <p:nvSpPr>
          <p:cNvPr id="20" name="Rounded Rectangle 17">
            <a:extLst>
              <a:ext uri="{FF2B5EF4-FFF2-40B4-BE49-F238E27FC236}">
                <a16:creationId xmlns:a16="http://schemas.microsoft.com/office/drawing/2014/main" id="{987080F6-E255-EB32-FE3D-753155580249}"/>
              </a:ext>
            </a:extLst>
          </p:cNvPr>
          <p:cNvSpPr/>
          <p:nvPr/>
        </p:nvSpPr>
        <p:spPr>
          <a:xfrm>
            <a:off x="1714819" y="3086181"/>
            <a:ext cx="1679495" cy="814904"/>
          </a:xfrm>
          <a:prstGeom prst="roundRect">
            <a:avLst/>
          </a:prstGeom>
          <a:solidFill>
            <a:srgbClr val="06B3E8"/>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Older plant lifetime extensions</a:t>
            </a:r>
          </a:p>
        </p:txBody>
      </p:sp>
      <p:sp>
        <p:nvSpPr>
          <p:cNvPr id="21" name="Pentagon 44">
            <a:extLst>
              <a:ext uri="{FF2B5EF4-FFF2-40B4-BE49-F238E27FC236}">
                <a16:creationId xmlns:a16="http://schemas.microsoft.com/office/drawing/2014/main" id="{11AC1A75-D9DE-FFD9-C261-367E92C01732}"/>
              </a:ext>
            </a:extLst>
          </p:cNvPr>
          <p:cNvSpPr/>
          <p:nvPr/>
        </p:nvSpPr>
        <p:spPr>
          <a:xfrm>
            <a:off x="3490247" y="3148930"/>
            <a:ext cx="8083445" cy="689409"/>
          </a:xfrm>
          <a:prstGeom prst="homePlate">
            <a:avLst/>
          </a:prstGeom>
          <a:solidFill>
            <a:srgbClr val="06B3E8"/>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Maintains capacity </a:t>
            </a:r>
            <a:r>
              <a:rPr lang="en-GB" sz="1333" kern="0" dirty="0">
                <a:solidFill>
                  <a:srgbClr val="FFFFFF"/>
                </a:solidFill>
                <a:ea typeface="ＭＳ Ｐゴシック" pitchFamily="34" charset="-128"/>
                <a:cs typeface="Arial" pitchFamily="34" charset="0"/>
              </a:rPr>
              <a:t>via extensions of expected lifetime of legacy capacity underway across sites</a:t>
            </a:r>
          </a:p>
        </p:txBody>
      </p:sp>
      <p:sp>
        <p:nvSpPr>
          <p:cNvPr id="22" name="Rounded Rectangle 19">
            <a:extLst>
              <a:ext uri="{FF2B5EF4-FFF2-40B4-BE49-F238E27FC236}">
                <a16:creationId xmlns:a16="http://schemas.microsoft.com/office/drawing/2014/main" id="{4381DAD9-A6EB-5472-3227-EB7FF6ED26AF}"/>
              </a:ext>
            </a:extLst>
          </p:cNvPr>
          <p:cNvSpPr/>
          <p:nvPr/>
        </p:nvSpPr>
        <p:spPr>
          <a:xfrm>
            <a:off x="1710777" y="4146711"/>
            <a:ext cx="1682921" cy="842900"/>
          </a:xfrm>
          <a:prstGeom prst="roundRect">
            <a:avLst/>
          </a:prstGeom>
          <a:solidFill>
            <a:srgbClr val="126E9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‘Superplant’ extensions</a:t>
            </a:r>
          </a:p>
        </p:txBody>
      </p:sp>
      <p:sp>
        <p:nvSpPr>
          <p:cNvPr id="23" name="Pentagon 46">
            <a:extLst>
              <a:ext uri="{FF2B5EF4-FFF2-40B4-BE49-F238E27FC236}">
                <a16:creationId xmlns:a16="http://schemas.microsoft.com/office/drawing/2014/main" id="{49EDC9B9-8A1B-3A6C-AD9D-C9037092F66E}"/>
              </a:ext>
            </a:extLst>
          </p:cNvPr>
          <p:cNvSpPr/>
          <p:nvPr/>
        </p:nvSpPr>
        <p:spPr>
          <a:xfrm>
            <a:off x="6296297" y="4222233"/>
            <a:ext cx="5277395" cy="691853"/>
          </a:xfrm>
          <a:prstGeom prst="homePlate">
            <a:avLst/>
          </a:prstGeom>
          <a:solidFill>
            <a:srgbClr val="126E9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New capacity projects underway, </a:t>
            </a:r>
            <a:r>
              <a:rPr lang="en-GB" sz="1333" kern="0" dirty="0">
                <a:solidFill>
                  <a:srgbClr val="FFFFFF"/>
                </a:solidFill>
                <a:ea typeface="ＭＳ Ｐゴシック" pitchFamily="34" charset="-128"/>
                <a:cs typeface="Arial" pitchFamily="34" charset="0"/>
              </a:rPr>
              <a:t> with options for additional extension</a:t>
            </a:r>
          </a:p>
        </p:txBody>
      </p:sp>
      <p:sp>
        <p:nvSpPr>
          <p:cNvPr id="24" name="Rounded Rectangle 21">
            <a:extLst>
              <a:ext uri="{FF2B5EF4-FFF2-40B4-BE49-F238E27FC236}">
                <a16:creationId xmlns:a16="http://schemas.microsoft.com/office/drawing/2014/main" id="{5B821354-DD57-6361-3558-50939F36940E}"/>
              </a:ext>
            </a:extLst>
          </p:cNvPr>
          <p:cNvSpPr/>
          <p:nvPr/>
        </p:nvSpPr>
        <p:spPr>
          <a:xfrm>
            <a:off x="1720651" y="5229171"/>
            <a:ext cx="1674549" cy="827027"/>
          </a:xfrm>
          <a:prstGeom prst="roundRect">
            <a:avLst/>
          </a:prstGeom>
          <a:solidFill>
            <a:srgbClr val="6BAD2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b="1" kern="0" dirty="0">
                <a:solidFill>
                  <a:srgbClr val="FFFFFF"/>
                </a:solidFill>
                <a:ea typeface="ＭＳ Ｐゴシック" pitchFamily="34" charset="-128"/>
                <a:cs typeface="Arial" pitchFamily="34" charset="0"/>
              </a:rPr>
              <a:t>‘Greenfield-type’ new build</a:t>
            </a:r>
          </a:p>
        </p:txBody>
      </p:sp>
      <p:sp>
        <p:nvSpPr>
          <p:cNvPr id="25" name="Pentagon 124">
            <a:extLst>
              <a:ext uri="{FF2B5EF4-FFF2-40B4-BE49-F238E27FC236}">
                <a16:creationId xmlns:a16="http://schemas.microsoft.com/office/drawing/2014/main" id="{AC73D6D5-5CC1-2ECA-E2A3-4B0EBDEBE299}"/>
              </a:ext>
            </a:extLst>
          </p:cNvPr>
          <p:cNvSpPr/>
          <p:nvPr/>
        </p:nvSpPr>
        <p:spPr>
          <a:xfrm>
            <a:off x="5890411" y="5271427"/>
            <a:ext cx="4085486" cy="742519"/>
          </a:xfrm>
          <a:prstGeom prst="homePlate">
            <a:avLst/>
          </a:prstGeom>
          <a:solidFill>
            <a:schemeClr val="bg1"/>
          </a:solidFill>
          <a:ln w="19050" cap="flat" cmpd="sng" algn="ctr">
            <a:solidFill>
              <a:srgbClr val="6BAD2E"/>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kern="0" dirty="0">
                <a:solidFill>
                  <a:srgbClr val="000000"/>
                </a:solidFill>
                <a:ea typeface="ＭＳ Ｐゴシック" pitchFamily="34" charset="-128"/>
                <a:cs typeface="Arial" pitchFamily="34" charset="0"/>
              </a:rPr>
              <a:t>Evaluation underway</a:t>
            </a:r>
          </a:p>
        </p:txBody>
      </p:sp>
      <p:sp>
        <p:nvSpPr>
          <p:cNvPr id="26" name="Pentagon 47">
            <a:extLst>
              <a:ext uri="{FF2B5EF4-FFF2-40B4-BE49-F238E27FC236}">
                <a16:creationId xmlns:a16="http://schemas.microsoft.com/office/drawing/2014/main" id="{EA644F11-697A-0E98-440A-EBB04AA9DE0F}"/>
              </a:ext>
            </a:extLst>
          </p:cNvPr>
          <p:cNvSpPr/>
          <p:nvPr/>
        </p:nvSpPr>
        <p:spPr>
          <a:xfrm>
            <a:off x="10026891" y="5271427"/>
            <a:ext cx="1546797" cy="742519"/>
          </a:xfrm>
          <a:prstGeom prst="homePlate">
            <a:avLst/>
          </a:prstGeom>
          <a:solidFill>
            <a:schemeClr val="bg1"/>
          </a:solidFill>
          <a:ln w="19050" cap="flat" cmpd="sng" algn="ctr">
            <a:solidFill>
              <a:srgbClr val="6BAD2E"/>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sz="1333" kern="0" dirty="0">
              <a:solidFill>
                <a:srgbClr val="FFFFFF"/>
              </a:solidFill>
              <a:ea typeface="ＭＳ Ｐゴシック" pitchFamily="34" charset="-128"/>
              <a:cs typeface="Arial" pitchFamily="34" charset="0"/>
            </a:endParaRPr>
          </a:p>
        </p:txBody>
      </p:sp>
      <p:sp>
        <p:nvSpPr>
          <p:cNvPr id="27" name="TextBox 26">
            <a:extLst>
              <a:ext uri="{FF2B5EF4-FFF2-40B4-BE49-F238E27FC236}">
                <a16:creationId xmlns:a16="http://schemas.microsoft.com/office/drawing/2014/main" id="{22B881BE-F8C7-339F-F243-A4A1E11DCA60}"/>
              </a:ext>
            </a:extLst>
          </p:cNvPr>
          <p:cNvSpPr txBox="1"/>
          <p:nvPr/>
        </p:nvSpPr>
        <p:spPr>
          <a:xfrm>
            <a:off x="10060801" y="5385487"/>
            <a:ext cx="1328156" cy="502573"/>
          </a:xfrm>
          <a:prstGeom prst="rect">
            <a:avLst/>
          </a:prstGeom>
          <a:noFill/>
        </p:spPr>
        <p:txBody>
          <a:bodyPr wrap="square" rtlCol="0">
            <a:spAutoFit/>
          </a:bodyPr>
          <a:lstStyle/>
          <a:p>
            <a:pPr defTabSz="609630" fontAlgn="base">
              <a:spcBef>
                <a:spcPct val="0"/>
              </a:spcBef>
              <a:spcAft>
                <a:spcPct val="0"/>
              </a:spcAft>
              <a:defRPr/>
            </a:pPr>
            <a:r>
              <a:rPr lang="en-GB" sz="1333" b="1" dirty="0">
                <a:solidFill>
                  <a:srgbClr val="000000"/>
                </a:solidFill>
                <a:ea typeface="ＭＳ Ｐゴシック" pitchFamily="34" charset="-128"/>
                <a:cs typeface="Arial" pitchFamily="34" charset="0"/>
              </a:rPr>
              <a:t>New capacity </a:t>
            </a:r>
            <a:r>
              <a:rPr lang="en-GB" sz="1333" dirty="0">
                <a:solidFill>
                  <a:srgbClr val="000000"/>
                </a:solidFill>
                <a:ea typeface="ＭＳ Ｐゴシック" pitchFamily="34" charset="-128"/>
                <a:cs typeface="Arial" pitchFamily="34" charset="0"/>
              </a:rPr>
              <a:t>online</a:t>
            </a:r>
          </a:p>
        </p:txBody>
      </p:sp>
      <p:pic>
        <p:nvPicPr>
          <p:cNvPr id="28" name="Picture 69" descr="Capacity.png">
            <a:extLst>
              <a:ext uri="{FF2B5EF4-FFF2-40B4-BE49-F238E27FC236}">
                <a16:creationId xmlns:a16="http://schemas.microsoft.com/office/drawing/2014/main" id="{370B4B91-B916-A21D-B815-2B687E51C6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335" y="1896669"/>
            <a:ext cx="1034741" cy="4307413"/>
          </a:xfrm>
          <a:prstGeom prst="rect">
            <a:avLst/>
          </a:prstGeom>
        </p:spPr>
      </p:pic>
      <p:sp>
        <p:nvSpPr>
          <p:cNvPr id="29" name="Pentagon 122">
            <a:extLst>
              <a:ext uri="{FF2B5EF4-FFF2-40B4-BE49-F238E27FC236}">
                <a16:creationId xmlns:a16="http://schemas.microsoft.com/office/drawing/2014/main" id="{EE787C45-0FF4-7E78-62B0-C13A636E1BA3}"/>
              </a:ext>
            </a:extLst>
          </p:cNvPr>
          <p:cNvSpPr/>
          <p:nvPr/>
        </p:nvSpPr>
        <p:spPr>
          <a:xfrm>
            <a:off x="3494458" y="4222235"/>
            <a:ext cx="2703796" cy="691851"/>
          </a:xfrm>
          <a:prstGeom prst="homePlate">
            <a:avLst/>
          </a:prstGeom>
          <a:solidFill>
            <a:srgbClr val="126E9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GB" sz="1333" kern="0" dirty="0">
                <a:solidFill>
                  <a:srgbClr val="FFFFFF"/>
                </a:solidFill>
                <a:ea typeface="ＭＳ Ｐゴシック" pitchFamily="34" charset="-128"/>
                <a:cs typeface="Arial" pitchFamily="34" charset="0"/>
              </a:rPr>
              <a:t>Preparation works underway</a:t>
            </a:r>
          </a:p>
        </p:txBody>
      </p:sp>
    </p:spTree>
    <p:extLst>
      <p:ext uri="{BB962C8B-B14F-4D97-AF65-F5344CB8AC3E}">
        <p14:creationId xmlns:p14="http://schemas.microsoft.com/office/powerpoint/2010/main" val="2747643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88CAC9D-BB88-40A6-E803-F5569BAB9B1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solidFill>
            <a:schemeClr val="bg1">
              <a:lumMod val="85000"/>
            </a:schemeClr>
          </a:solidFill>
        </p:spPr>
      </p:pic>
      <p:sp>
        <p:nvSpPr>
          <p:cNvPr id="8" name="Title 7">
            <a:extLst>
              <a:ext uri="{FF2B5EF4-FFF2-40B4-BE49-F238E27FC236}">
                <a16:creationId xmlns:a16="http://schemas.microsoft.com/office/drawing/2014/main" id="{B2FA597A-EEE6-81E7-4C0A-94A145D1753F}"/>
              </a:ext>
            </a:extLst>
          </p:cNvPr>
          <p:cNvSpPr>
            <a:spLocks noGrp="1"/>
          </p:cNvSpPr>
          <p:nvPr>
            <p:ph type="ctrTitle"/>
          </p:nvPr>
        </p:nvSpPr>
        <p:spPr>
          <a:xfrm>
            <a:off x="479426" y="2944811"/>
            <a:ext cx="11228510" cy="787400"/>
          </a:xfrm>
        </p:spPr>
        <p:txBody>
          <a:bodyPr/>
          <a:lstStyle/>
          <a:p>
            <a:r>
              <a:rPr lang="en-US" dirty="0"/>
              <a:t>Enrichment Market</a:t>
            </a:r>
          </a:p>
        </p:txBody>
      </p:sp>
      <p:pic>
        <p:nvPicPr>
          <p:cNvPr id="2" name="Picture 1">
            <a:extLst>
              <a:ext uri="{FF2B5EF4-FFF2-40B4-BE49-F238E27FC236}">
                <a16:creationId xmlns:a16="http://schemas.microsoft.com/office/drawing/2014/main" id="{D9B66DBC-5A5E-2CED-18D3-8356D629B7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65" y="267473"/>
            <a:ext cx="1401714" cy="535200"/>
          </a:xfrm>
          <a:prstGeom prst="rect">
            <a:avLst/>
          </a:prstGeom>
        </p:spPr>
      </p:pic>
      <p:sp>
        <p:nvSpPr>
          <p:cNvPr id="3" name="Freeform: Shape 2">
            <a:extLst>
              <a:ext uri="{FF2B5EF4-FFF2-40B4-BE49-F238E27FC236}">
                <a16:creationId xmlns:a16="http://schemas.microsoft.com/office/drawing/2014/main" id="{783CA5AF-E604-3552-6F5C-CC8F40BF3AA4}"/>
              </a:ext>
            </a:extLst>
          </p:cNvPr>
          <p:cNvSpPr/>
          <p:nvPr/>
        </p:nvSpPr>
        <p:spPr>
          <a:xfrm>
            <a:off x="1964495" y="-65987"/>
            <a:ext cx="3789404" cy="5398206"/>
          </a:xfrm>
          <a:custGeom>
            <a:avLst/>
            <a:gdLst>
              <a:gd name="connsiteX0" fmla="*/ 5684106 w 8443343"/>
              <a:gd name="connsiteY0" fmla="*/ 0 h 7998325"/>
              <a:gd name="connsiteX1" fmla="*/ 8443343 w 8443343"/>
              <a:gd name="connsiteY1" fmla="*/ 0 h 7998325"/>
              <a:gd name="connsiteX2" fmla="*/ 8443343 w 8443343"/>
              <a:gd name="connsiteY2" fmla="*/ 7924768 h 7998325"/>
              <a:gd name="connsiteX3" fmla="*/ 8344153 w 8443343"/>
              <a:gd name="connsiteY3" fmla="*/ 7998325 h 7998325"/>
              <a:gd name="connsiteX4" fmla="*/ 1467 w 8443343"/>
              <a:gd name="connsiteY4" fmla="*/ 7998325 h 7998325"/>
              <a:gd name="connsiteX5" fmla="*/ 0 w 8443343"/>
              <a:gd name="connsiteY5" fmla="*/ 7925681 h 7998325"/>
              <a:gd name="connsiteX6" fmla="*/ 3398245 w 8443343"/>
              <a:gd name="connsiteY6" fmla="*/ 1202577 h 7998325"/>
              <a:gd name="connsiteX7" fmla="*/ 5631265 w 8443343"/>
              <a:gd name="connsiteY7" fmla="*/ 17038 h 7998325"/>
              <a:gd name="connsiteX0" fmla="*/ 1467 w 8443343"/>
              <a:gd name="connsiteY0" fmla="*/ 7998325 h 8089765"/>
              <a:gd name="connsiteX1" fmla="*/ 0 w 8443343"/>
              <a:gd name="connsiteY1" fmla="*/ 7925681 h 8089765"/>
              <a:gd name="connsiteX2" fmla="*/ 3398245 w 8443343"/>
              <a:gd name="connsiteY2" fmla="*/ 1202577 h 8089765"/>
              <a:gd name="connsiteX3" fmla="*/ 5631265 w 8443343"/>
              <a:gd name="connsiteY3" fmla="*/ 17038 h 8089765"/>
              <a:gd name="connsiteX4" fmla="*/ 5684106 w 8443343"/>
              <a:gd name="connsiteY4" fmla="*/ 0 h 8089765"/>
              <a:gd name="connsiteX5" fmla="*/ 8443343 w 8443343"/>
              <a:gd name="connsiteY5" fmla="*/ 0 h 8089765"/>
              <a:gd name="connsiteX6" fmla="*/ 8443343 w 8443343"/>
              <a:gd name="connsiteY6" fmla="*/ 7924768 h 8089765"/>
              <a:gd name="connsiteX7" fmla="*/ 8344153 w 8443343"/>
              <a:gd name="connsiteY7" fmla="*/ 7998325 h 8089765"/>
              <a:gd name="connsiteX8" fmla="*/ 92907 w 8443343"/>
              <a:gd name="connsiteY8" fmla="*/ 8089765 h 8089765"/>
              <a:gd name="connsiteX0" fmla="*/ 1467 w 8443343"/>
              <a:gd name="connsiteY0" fmla="*/ 7998325 h 7998325"/>
              <a:gd name="connsiteX1" fmla="*/ 0 w 8443343"/>
              <a:gd name="connsiteY1" fmla="*/ 7925681 h 7998325"/>
              <a:gd name="connsiteX2" fmla="*/ 3398245 w 8443343"/>
              <a:gd name="connsiteY2" fmla="*/ 1202577 h 7998325"/>
              <a:gd name="connsiteX3" fmla="*/ 5631265 w 8443343"/>
              <a:gd name="connsiteY3" fmla="*/ 17038 h 7998325"/>
              <a:gd name="connsiteX4" fmla="*/ 5684106 w 8443343"/>
              <a:gd name="connsiteY4" fmla="*/ 0 h 7998325"/>
              <a:gd name="connsiteX5" fmla="*/ 8443343 w 8443343"/>
              <a:gd name="connsiteY5" fmla="*/ 0 h 7998325"/>
              <a:gd name="connsiteX6" fmla="*/ 8443343 w 8443343"/>
              <a:gd name="connsiteY6" fmla="*/ 7924768 h 7998325"/>
              <a:gd name="connsiteX7" fmla="*/ 8344153 w 8443343"/>
              <a:gd name="connsiteY7" fmla="*/ 7998325 h 7998325"/>
              <a:gd name="connsiteX0" fmla="*/ 1467 w 8443343"/>
              <a:gd name="connsiteY0" fmla="*/ 7998325 h 7998325"/>
              <a:gd name="connsiteX1" fmla="*/ 0 w 8443343"/>
              <a:gd name="connsiteY1" fmla="*/ 7925681 h 7998325"/>
              <a:gd name="connsiteX2" fmla="*/ 3398245 w 8443343"/>
              <a:gd name="connsiteY2" fmla="*/ 1202577 h 7998325"/>
              <a:gd name="connsiteX3" fmla="*/ 5631265 w 8443343"/>
              <a:gd name="connsiteY3" fmla="*/ 17038 h 7998325"/>
              <a:gd name="connsiteX4" fmla="*/ 5684106 w 8443343"/>
              <a:gd name="connsiteY4" fmla="*/ 0 h 7998325"/>
              <a:gd name="connsiteX5" fmla="*/ 8443343 w 8443343"/>
              <a:gd name="connsiteY5" fmla="*/ 0 h 7998325"/>
              <a:gd name="connsiteX6" fmla="*/ 8443343 w 8443343"/>
              <a:gd name="connsiteY6" fmla="*/ 7924768 h 7998325"/>
              <a:gd name="connsiteX0" fmla="*/ 1467 w 8443343"/>
              <a:gd name="connsiteY0" fmla="*/ 7998325 h 7998325"/>
              <a:gd name="connsiteX1" fmla="*/ 0 w 8443343"/>
              <a:gd name="connsiteY1" fmla="*/ 7925681 h 7998325"/>
              <a:gd name="connsiteX2" fmla="*/ 3398245 w 8443343"/>
              <a:gd name="connsiteY2" fmla="*/ 1202577 h 7998325"/>
              <a:gd name="connsiteX3" fmla="*/ 5631265 w 8443343"/>
              <a:gd name="connsiteY3" fmla="*/ 17038 h 7998325"/>
              <a:gd name="connsiteX4" fmla="*/ 5684106 w 8443343"/>
              <a:gd name="connsiteY4" fmla="*/ 0 h 7998325"/>
              <a:gd name="connsiteX5" fmla="*/ 8443343 w 8443343"/>
              <a:gd name="connsiteY5" fmla="*/ 0 h 7998325"/>
              <a:gd name="connsiteX0" fmla="*/ 1467 w 5684106"/>
              <a:gd name="connsiteY0" fmla="*/ 7998325 h 7998325"/>
              <a:gd name="connsiteX1" fmla="*/ 0 w 5684106"/>
              <a:gd name="connsiteY1" fmla="*/ 7925681 h 7998325"/>
              <a:gd name="connsiteX2" fmla="*/ 3398245 w 5684106"/>
              <a:gd name="connsiteY2" fmla="*/ 1202577 h 7998325"/>
              <a:gd name="connsiteX3" fmla="*/ 5631265 w 5684106"/>
              <a:gd name="connsiteY3" fmla="*/ 17038 h 7998325"/>
              <a:gd name="connsiteX4" fmla="*/ 5684106 w 5684106"/>
              <a:gd name="connsiteY4" fmla="*/ 0 h 799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4106" h="7998325">
                <a:moveTo>
                  <a:pt x="1467" y="7998325"/>
                </a:moveTo>
                <a:lnTo>
                  <a:pt x="0" y="7925681"/>
                </a:lnTo>
                <a:cubicBezTo>
                  <a:pt x="9719" y="5366968"/>
                  <a:pt x="1184173" y="2844475"/>
                  <a:pt x="3398245" y="1202577"/>
                </a:cubicBezTo>
                <a:cubicBezTo>
                  <a:pt x="4097425" y="684084"/>
                  <a:pt x="4850633" y="290217"/>
                  <a:pt x="5631265" y="17038"/>
                </a:cubicBezTo>
                <a:lnTo>
                  <a:pt x="5684106" y="0"/>
                </a:lnTo>
              </a:path>
            </a:pathLst>
          </a:custGeom>
          <a:noFill/>
          <a:ln w="28575" cap="flat">
            <a:solidFill>
              <a:schemeClr val="bg1"/>
            </a:solid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82828"/>
              </a:solidFill>
              <a:effectLst/>
              <a:uLnTx/>
              <a:uFillTx/>
              <a:latin typeface="Arial"/>
              <a:ea typeface="+mn-ea"/>
              <a:cs typeface="+mn-cs"/>
            </a:endParaRPr>
          </a:p>
        </p:txBody>
      </p:sp>
    </p:spTree>
    <p:extLst>
      <p:ext uri="{BB962C8B-B14F-4D97-AF65-F5344CB8AC3E}">
        <p14:creationId xmlns:p14="http://schemas.microsoft.com/office/powerpoint/2010/main" val="398580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CB37-4258-40A7-9634-BB8C3CBE119E}"/>
            </a:ext>
          </a:extLst>
        </p:cNvPr>
        <p:cNvGrpSpPr/>
        <p:nvPr/>
      </p:nvGrpSpPr>
      <p:grpSpPr>
        <a:xfrm>
          <a:off x="0" y="0"/>
          <a:ext cx="0" cy="0"/>
          <a:chOff x="0" y="0"/>
          <a:chExt cx="0" cy="0"/>
        </a:xfrm>
      </p:grpSpPr>
      <p:sp>
        <p:nvSpPr>
          <p:cNvPr id="51" name="Rounded Rectangle 50">
            <a:extLst>
              <a:ext uri="{FF2B5EF4-FFF2-40B4-BE49-F238E27FC236}">
                <a16:creationId xmlns:a16="http://schemas.microsoft.com/office/drawing/2014/main" id="{D80F55FF-7AC6-7DB2-CB59-42B131D557F8}"/>
              </a:ext>
            </a:extLst>
          </p:cNvPr>
          <p:cNvSpPr/>
          <p:nvPr/>
        </p:nvSpPr>
        <p:spPr>
          <a:xfrm>
            <a:off x="479426" y="1409700"/>
            <a:ext cx="10759382" cy="4916386"/>
          </a:xfrm>
          <a:prstGeom prst="roundRect">
            <a:avLst>
              <a:gd name="adj" fmla="val 8017"/>
            </a:avLst>
          </a:prstGeom>
          <a:solidFill>
            <a:schemeClr val="accent1">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BF0FE7C-CCCC-B6E4-AA69-A50371AE8313}"/>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9784CFAA-D0D3-EC2E-07E3-4BC9376E7958}"/>
              </a:ext>
            </a:extLst>
          </p:cNvPr>
          <p:cNvSpPr>
            <a:spLocks noGrp="1"/>
          </p:cNvSpPr>
          <p:nvPr>
            <p:ph type="body" sz="quarter" idx="13"/>
          </p:nvPr>
        </p:nvSpPr>
        <p:spPr/>
        <p:txBody>
          <a:bodyPr/>
          <a:lstStyle/>
          <a:p>
            <a:r>
              <a:rPr lang="en-US" dirty="0">
                <a:solidFill>
                  <a:schemeClr val="tx2"/>
                </a:solidFill>
              </a:rPr>
              <a:t>Review of Business Highlights</a:t>
            </a:r>
          </a:p>
        </p:txBody>
      </p:sp>
      <p:sp>
        <p:nvSpPr>
          <p:cNvPr id="2" name="Title 1">
            <a:extLst>
              <a:ext uri="{FF2B5EF4-FFF2-40B4-BE49-F238E27FC236}">
                <a16:creationId xmlns:a16="http://schemas.microsoft.com/office/drawing/2014/main" id="{B2335EA1-26AB-BEB2-EFC8-A9C3CCC17B21}"/>
              </a:ext>
            </a:extLst>
          </p:cNvPr>
          <p:cNvSpPr>
            <a:spLocks noGrp="1"/>
          </p:cNvSpPr>
          <p:nvPr>
            <p:ph type="title"/>
          </p:nvPr>
        </p:nvSpPr>
        <p:spPr/>
        <p:txBody>
          <a:bodyPr/>
          <a:lstStyle/>
          <a:p>
            <a:r>
              <a:rPr lang="en-US" dirty="0"/>
              <a:t>Enrichment Price History</a:t>
            </a:r>
            <a:endParaRPr lang="en-GB" dirty="0"/>
          </a:p>
        </p:txBody>
      </p:sp>
      <p:grpSp>
        <p:nvGrpSpPr>
          <p:cNvPr id="10" name="Group 9">
            <a:extLst>
              <a:ext uri="{FF2B5EF4-FFF2-40B4-BE49-F238E27FC236}">
                <a16:creationId xmlns:a16="http://schemas.microsoft.com/office/drawing/2014/main" id="{2087AB3B-F8B0-3361-8899-136911B5C5E7}"/>
              </a:ext>
            </a:extLst>
          </p:cNvPr>
          <p:cNvGrpSpPr/>
          <p:nvPr/>
        </p:nvGrpSpPr>
        <p:grpSpPr>
          <a:xfrm>
            <a:off x="681774" y="1278541"/>
            <a:ext cx="10235639" cy="4982572"/>
            <a:chOff x="354605" y="720400"/>
            <a:chExt cx="8784501" cy="4276178"/>
          </a:xfrm>
        </p:grpSpPr>
        <p:sp>
          <p:nvSpPr>
            <p:cNvPr id="11" name="TextBox 10">
              <a:extLst>
                <a:ext uri="{FF2B5EF4-FFF2-40B4-BE49-F238E27FC236}">
                  <a16:creationId xmlns:a16="http://schemas.microsoft.com/office/drawing/2014/main" id="{F9C60533-3FD8-64DD-537F-E4B0FC637A41}"/>
                </a:ext>
              </a:extLst>
            </p:cNvPr>
            <p:cNvSpPr txBox="1"/>
            <p:nvPr/>
          </p:nvSpPr>
          <p:spPr>
            <a:xfrm>
              <a:off x="6333629" y="4738553"/>
              <a:ext cx="2718499" cy="184900"/>
            </a:xfrm>
            <a:prstGeom prst="rect">
              <a:avLst/>
            </a:prstGeom>
            <a:noFill/>
          </p:spPr>
          <p:txBody>
            <a:bodyPr wrap="square" rtlCol="0">
              <a:spAutoFit/>
            </a:bodyPr>
            <a:lstStyle/>
            <a:p>
              <a:pPr marL="0" marR="0" lvl="0" indent="0" algn="r" defTabSz="685834"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30000" noProof="0" dirty="0">
                  <a:ln>
                    <a:noFill/>
                  </a:ln>
                  <a:solidFill>
                    <a:srgbClr val="000000"/>
                  </a:solidFill>
                  <a:effectLst/>
                  <a:uLnTx/>
                  <a:uFillTx/>
                  <a:latin typeface="Arial"/>
                  <a:ea typeface="+mn-ea"/>
                  <a:cs typeface="+mn-cs"/>
                </a:rPr>
                <a:t>1 </a:t>
              </a:r>
              <a:r>
                <a:rPr kumimoji="0" lang="en-GB" sz="800" b="0" i="1" u="none" strike="noStrike" kern="1200" cap="none" spc="0" normalizeH="0" baseline="0" noProof="0" dirty="0">
                  <a:ln>
                    <a:noFill/>
                  </a:ln>
                  <a:solidFill>
                    <a:srgbClr val="000000"/>
                  </a:solidFill>
                  <a:effectLst/>
                  <a:uLnTx/>
                  <a:uFillTx/>
                  <a:latin typeface="Arial"/>
                  <a:ea typeface="+mn-ea"/>
                  <a:cs typeface="+mn-cs"/>
                </a:rPr>
                <a:t>US Consumer Price Index</a:t>
              </a:r>
              <a:r>
                <a:rPr kumimoji="0" lang="en-GB" sz="800" b="0" i="0" u="none" strike="noStrike" kern="1200" cap="none" spc="0" normalizeH="0" baseline="0" noProof="0" dirty="0">
                  <a:ln>
                    <a:noFill/>
                  </a:ln>
                  <a:solidFill>
                    <a:srgbClr val="000000"/>
                  </a:solidFill>
                  <a:effectLst/>
                  <a:uLnTx/>
                  <a:uFillTx/>
                  <a:latin typeface="Arial"/>
                  <a:ea typeface="+mn-ea"/>
                  <a:cs typeface="+mn-cs"/>
                </a:rPr>
                <a:t>, Bureau of Labor Statistics</a:t>
              </a:r>
            </a:p>
          </p:txBody>
        </p:sp>
        <p:graphicFrame>
          <p:nvGraphicFramePr>
            <p:cNvPr id="12" name="Chart 11">
              <a:extLst>
                <a:ext uri="{FF2B5EF4-FFF2-40B4-BE49-F238E27FC236}">
                  <a16:creationId xmlns:a16="http://schemas.microsoft.com/office/drawing/2014/main" id="{D25DFE5C-EE78-FEBB-A860-88E309AEF1EA}"/>
                </a:ext>
              </a:extLst>
            </p:cNvPr>
            <p:cNvGraphicFramePr/>
            <p:nvPr/>
          </p:nvGraphicFramePr>
          <p:xfrm>
            <a:off x="354605" y="1126565"/>
            <a:ext cx="8046128" cy="3870013"/>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a:extLst>
                <a:ext uri="{FF2B5EF4-FFF2-40B4-BE49-F238E27FC236}">
                  <a16:creationId xmlns:a16="http://schemas.microsoft.com/office/drawing/2014/main" id="{B024D4D6-4B30-ECCF-7585-7E25B72ABE3A}"/>
                </a:ext>
              </a:extLst>
            </p:cNvPr>
            <p:cNvGrpSpPr/>
            <p:nvPr/>
          </p:nvGrpSpPr>
          <p:grpSpPr>
            <a:xfrm>
              <a:off x="8096536" y="1082993"/>
              <a:ext cx="1005530" cy="515852"/>
              <a:chOff x="9205598" y="1591158"/>
              <a:chExt cx="1198876" cy="687802"/>
            </a:xfrm>
          </p:grpSpPr>
          <p:sp>
            <p:nvSpPr>
              <p:cNvPr id="21" name="TextBox 20">
                <a:extLst>
                  <a:ext uri="{FF2B5EF4-FFF2-40B4-BE49-F238E27FC236}">
                    <a16:creationId xmlns:a16="http://schemas.microsoft.com/office/drawing/2014/main" id="{A46397FA-006B-4D05-01F1-B45B5FAD8FC4}"/>
                  </a:ext>
                </a:extLst>
              </p:cNvPr>
              <p:cNvSpPr txBox="1"/>
              <p:nvPr/>
            </p:nvSpPr>
            <p:spPr>
              <a:xfrm>
                <a:off x="9205598" y="1591158"/>
                <a:ext cx="1198876" cy="528284"/>
              </a:xfrm>
              <a:prstGeom prst="rect">
                <a:avLst/>
              </a:prstGeom>
              <a:noFill/>
            </p:spPr>
            <p:txBody>
              <a:bodyPr wrap="square" rtlCol="0">
                <a:spAutoFit/>
              </a:bodyPr>
              <a:lstStyle/>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2010 prices today</a:t>
                </a:r>
                <a:r>
                  <a:rPr kumimoji="0" lang="en-GB" sz="1200" b="1" i="0" u="none" strike="noStrike" kern="1200" cap="none" spc="0" normalizeH="0" baseline="30000" noProof="0" dirty="0">
                    <a:ln>
                      <a:noFill/>
                    </a:ln>
                    <a:solidFill>
                      <a:srgbClr val="000000"/>
                    </a:solidFill>
                    <a:effectLst/>
                    <a:uLnTx/>
                    <a:uFillTx/>
                    <a:latin typeface="Arial"/>
                    <a:ea typeface="+mn-ea"/>
                    <a:cs typeface="+mn-cs"/>
                  </a:rPr>
                  <a:t>1</a:t>
                </a:r>
                <a:endParaRPr kumimoji="0" lang="en-GB"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22" name="TextBox 21">
                <a:extLst>
                  <a:ext uri="{FF2B5EF4-FFF2-40B4-BE49-F238E27FC236}">
                    <a16:creationId xmlns:a16="http://schemas.microsoft.com/office/drawing/2014/main" id="{A065AB25-FB1C-10DB-0FCC-49F5480D584F}"/>
                  </a:ext>
                </a:extLst>
              </p:cNvPr>
              <p:cNvSpPr txBox="1"/>
              <p:nvPr/>
            </p:nvSpPr>
            <p:spPr>
              <a:xfrm>
                <a:off x="9256066" y="2014818"/>
                <a:ext cx="1063920" cy="264142"/>
              </a:xfrm>
              <a:prstGeom prst="rect">
                <a:avLst/>
              </a:prstGeom>
              <a:noFill/>
            </p:spPr>
            <p:txBody>
              <a:bodyPr wrap="square" rtlCol="0">
                <a:spAutoFit/>
              </a:bodyPr>
              <a:lstStyle/>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$227/SWU</a:t>
                </a:r>
              </a:p>
            </p:txBody>
          </p:sp>
        </p:grpSp>
        <p:sp>
          <p:nvSpPr>
            <p:cNvPr id="14" name="TextBox 13">
              <a:extLst>
                <a:ext uri="{FF2B5EF4-FFF2-40B4-BE49-F238E27FC236}">
                  <a16:creationId xmlns:a16="http://schemas.microsoft.com/office/drawing/2014/main" id="{DC443AAB-EB1C-DD7A-38AC-EB3192158488}"/>
                </a:ext>
              </a:extLst>
            </p:cNvPr>
            <p:cNvSpPr txBox="1"/>
            <p:nvPr/>
          </p:nvSpPr>
          <p:spPr>
            <a:xfrm>
              <a:off x="8133576" y="2041777"/>
              <a:ext cx="1005530" cy="1030155"/>
            </a:xfrm>
            <a:prstGeom prst="rect">
              <a:avLst/>
            </a:prstGeom>
            <a:noFill/>
          </p:spPr>
          <p:txBody>
            <a:bodyPr wrap="square" rtlCol="0">
              <a:spAutoFit/>
            </a:bodyPr>
            <a:lstStyle/>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Market today</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Jan 24</a:t>
              </a:r>
            </a:p>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Spot:</a:t>
              </a:r>
            </a:p>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$163/SWU</a:t>
              </a:r>
            </a:p>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Term:</a:t>
              </a:r>
            </a:p>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$152/SWU</a:t>
              </a:r>
            </a:p>
          </p:txBody>
        </p:sp>
        <p:grpSp>
          <p:nvGrpSpPr>
            <p:cNvPr id="15" name="Group 14">
              <a:extLst>
                <a:ext uri="{FF2B5EF4-FFF2-40B4-BE49-F238E27FC236}">
                  <a16:creationId xmlns:a16="http://schemas.microsoft.com/office/drawing/2014/main" id="{0E74017A-1BBA-2EE8-A09F-880AE8730F67}"/>
                </a:ext>
              </a:extLst>
            </p:cNvPr>
            <p:cNvGrpSpPr/>
            <p:nvPr/>
          </p:nvGrpSpPr>
          <p:grpSpPr>
            <a:xfrm>
              <a:off x="3803097" y="720400"/>
              <a:ext cx="1132136" cy="3410233"/>
              <a:chOff x="6041695" y="1140491"/>
              <a:chExt cx="1509515" cy="4546977"/>
            </a:xfrm>
          </p:grpSpPr>
          <p:cxnSp>
            <p:nvCxnSpPr>
              <p:cNvPr id="19" name="Straight Connector 18">
                <a:extLst>
                  <a:ext uri="{FF2B5EF4-FFF2-40B4-BE49-F238E27FC236}">
                    <a16:creationId xmlns:a16="http://schemas.microsoft.com/office/drawing/2014/main" id="{2932ECE7-B9F0-C8CF-161F-05DFC60ADCB7}"/>
                  </a:ext>
                </a:extLst>
              </p:cNvPr>
              <p:cNvCxnSpPr>
                <a:cxnSpLocks/>
                <a:endCxn id="20" idx="1"/>
              </p:cNvCxnSpPr>
              <p:nvPr/>
            </p:nvCxnSpPr>
            <p:spPr>
              <a:xfrm flipV="1">
                <a:off x="6796453" y="1647044"/>
                <a:ext cx="0" cy="4040424"/>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8">
                <a:extLst>
                  <a:ext uri="{FF2B5EF4-FFF2-40B4-BE49-F238E27FC236}">
                    <a16:creationId xmlns:a16="http://schemas.microsoft.com/office/drawing/2014/main" id="{B8F6D086-614B-38ED-71CC-217F72649858}"/>
                  </a:ext>
                </a:extLst>
              </p:cNvPr>
              <p:cNvSpPr txBox="1"/>
              <p:nvPr/>
            </p:nvSpPr>
            <p:spPr>
              <a:xfrm>
                <a:off x="6041695" y="1140491"/>
                <a:ext cx="1509515" cy="506553"/>
              </a:xfrm>
              <a:prstGeom prst="round2DiagRect">
                <a:avLst/>
              </a:prstGeom>
              <a:solidFill>
                <a:schemeClr val="tx1">
                  <a:alpha val="83000"/>
                </a:schemeClr>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2011: Fukushima nuclear incident</a:t>
                </a:r>
                <a:endParaRPr kumimoji="0" lang="en-GB" sz="1000" b="0"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3976143E-2832-1AAC-384B-267141B13762}"/>
                </a:ext>
              </a:extLst>
            </p:cNvPr>
            <p:cNvGrpSpPr/>
            <p:nvPr/>
          </p:nvGrpSpPr>
          <p:grpSpPr>
            <a:xfrm>
              <a:off x="7044393" y="721571"/>
              <a:ext cx="1132136" cy="3409062"/>
              <a:chOff x="6041695" y="1140491"/>
              <a:chExt cx="1509515" cy="4545413"/>
            </a:xfrm>
          </p:grpSpPr>
          <p:cxnSp>
            <p:nvCxnSpPr>
              <p:cNvPr id="17" name="Straight Connector 16">
                <a:extLst>
                  <a:ext uri="{FF2B5EF4-FFF2-40B4-BE49-F238E27FC236}">
                    <a16:creationId xmlns:a16="http://schemas.microsoft.com/office/drawing/2014/main" id="{CF08E786-E535-B5CC-B2E1-280ABC37C03D}"/>
                  </a:ext>
                </a:extLst>
              </p:cNvPr>
              <p:cNvCxnSpPr>
                <a:cxnSpLocks/>
                <a:endCxn id="18" idx="1"/>
              </p:cNvCxnSpPr>
              <p:nvPr/>
            </p:nvCxnSpPr>
            <p:spPr>
              <a:xfrm flipV="1">
                <a:off x="6796453" y="1647044"/>
                <a:ext cx="0" cy="4038860"/>
              </a:xfrm>
              <a:prstGeom prst="line">
                <a:avLst/>
              </a:prstGeom>
              <a:ln w="25400">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8">
                <a:extLst>
                  <a:ext uri="{FF2B5EF4-FFF2-40B4-BE49-F238E27FC236}">
                    <a16:creationId xmlns:a16="http://schemas.microsoft.com/office/drawing/2014/main" id="{6BF61587-609C-8985-B67C-64937F3C6C97}"/>
                  </a:ext>
                </a:extLst>
              </p:cNvPr>
              <p:cNvSpPr txBox="1"/>
              <p:nvPr/>
            </p:nvSpPr>
            <p:spPr>
              <a:xfrm>
                <a:off x="6041695" y="1140491"/>
                <a:ext cx="1509515" cy="506553"/>
              </a:xfrm>
              <a:prstGeom prst="round2DiagRect">
                <a:avLst/>
              </a:prstGeom>
              <a:solidFill>
                <a:schemeClr val="tx1">
                  <a:alpha val="83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3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2022: Ukraine conflict</a:t>
                </a:r>
                <a:endParaRPr kumimoji="0" lang="en-GB" sz="1000" b="0"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grpSp>
      </p:grpSp>
    </p:spTree>
    <p:extLst>
      <p:ext uri="{BB962C8B-B14F-4D97-AF65-F5344CB8AC3E}">
        <p14:creationId xmlns:p14="http://schemas.microsoft.com/office/powerpoint/2010/main" val="307990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546382D5-984E-6B7F-5DCE-ADFA8467A9B0}"/>
              </a:ext>
            </a:extLst>
          </p:cNvPr>
          <p:cNvSpPr/>
          <p:nvPr/>
        </p:nvSpPr>
        <p:spPr>
          <a:xfrm>
            <a:off x="3253860" y="1003470"/>
            <a:ext cx="6983876" cy="3400425"/>
          </a:xfrm>
          <a:prstGeom prst="roundRect">
            <a:avLst>
              <a:gd name="adj" fmla="val 10600"/>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A77CAE76-F248-D621-558D-7A7D558F126D}"/>
              </a:ext>
            </a:extLst>
          </p:cNvPr>
          <p:cNvGrpSpPr/>
          <p:nvPr/>
        </p:nvGrpSpPr>
        <p:grpSpPr>
          <a:xfrm>
            <a:off x="467520" y="5916063"/>
            <a:ext cx="11245056" cy="465909"/>
            <a:chOff x="467520" y="5916063"/>
            <a:chExt cx="11245056" cy="465909"/>
          </a:xfrm>
        </p:grpSpPr>
        <p:cxnSp>
          <p:nvCxnSpPr>
            <p:cNvPr id="6" name="Straight Connector 5">
              <a:extLst>
                <a:ext uri="{FF2B5EF4-FFF2-40B4-BE49-F238E27FC236}">
                  <a16:creationId xmlns:a16="http://schemas.microsoft.com/office/drawing/2014/main" id="{01F4277C-B2F9-0B99-F87C-5BFAB9FF44A4}"/>
                </a:ext>
              </a:extLst>
            </p:cNvPr>
            <p:cNvCxnSpPr>
              <a:cxnSpLocks/>
            </p:cNvCxnSpPr>
            <p:nvPr/>
          </p:nvCxnSpPr>
          <p:spPr>
            <a:xfrm>
              <a:off x="467520" y="6149017"/>
              <a:ext cx="11245056" cy="0"/>
            </a:xfrm>
            <a:prstGeom prst="line">
              <a:avLst/>
            </a:prstGeom>
            <a:ln w="50800">
              <a:solidFill>
                <a:schemeClr val="accent1"/>
              </a:solidFill>
              <a:tailEnd type="arrow"/>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D3718899-E77B-4C63-EA9D-B1A95D623538}"/>
                </a:ext>
              </a:extLst>
            </p:cNvPr>
            <p:cNvSpPr/>
            <p:nvPr/>
          </p:nvSpPr>
          <p:spPr>
            <a:xfrm>
              <a:off x="1149531"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97E2FBC1-6E1E-D237-FE33-699908AC1B68}"/>
                </a:ext>
              </a:extLst>
            </p:cNvPr>
            <p:cNvSpPr/>
            <p:nvPr/>
          </p:nvSpPr>
          <p:spPr>
            <a:xfrm>
              <a:off x="4188633" y="5916063"/>
              <a:ext cx="465909" cy="465909"/>
            </a:xfrm>
            <a:prstGeom prst="ellipse">
              <a:avLst/>
            </a:prstGeom>
            <a:solidFill>
              <a:schemeClr val="bg1"/>
            </a:solidFill>
            <a:ln w="476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13" name="Oval 12">
              <a:extLst>
                <a:ext uri="{FF2B5EF4-FFF2-40B4-BE49-F238E27FC236}">
                  <a16:creationId xmlns:a16="http://schemas.microsoft.com/office/drawing/2014/main" id="{21E13454-8F10-8DD4-921B-715AFE7C3098}"/>
                </a:ext>
              </a:extLst>
            </p:cNvPr>
            <p:cNvSpPr/>
            <p:nvPr/>
          </p:nvSpPr>
          <p:spPr>
            <a:xfrm>
              <a:off x="7227735"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14" name="Oval 13">
              <a:extLst>
                <a:ext uri="{FF2B5EF4-FFF2-40B4-BE49-F238E27FC236}">
                  <a16:creationId xmlns:a16="http://schemas.microsoft.com/office/drawing/2014/main" id="{624B83A2-BD68-49E0-BD32-53D42C924B9D}"/>
                </a:ext>
              </a:extLst>
            </p:cNvPr>
            <p:cNvSpPr/>
            <p:nvPr/>
          </p:nvSpPr>
          <p:spPr>
            <a:xfrm>
              <a:off x="10266837" y="5916063"/>
              <a:ext cx="465909" cy="465909"/>
            </a:xfrm>
            <a:prstGeom prst="ellipse">
              <a:avLst/>
            </a:prstGeom>
            <a:solidFill>
              <a:schemeClr val="bg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grpSp>
      <p:sp>
        <p:nvSpPr>
          <p:cNvPr id="4" name="Title 3">
            <a:extLst>
              <a:ext uri="{FF2B5EF4-FFF2-40B4-BE49-F238E27FC236}">
                <a16:creationId xmlns:a16="http://schemas.microsoft.com/office/drawing/2014/main" id="{5E469176-3A2F-3E63-C81F-350F14692613}"/>
              </a:ext>
            </a:extLst>
          </p:cNvPr>
          <p:cNvSpPr>
            <a:spLocks noGrp="1"/>
          </p:cNvSpPr>
          <p:nvPr>
            <p:ph type="title"/>
          </p:nvPr>
        </p:nvSpPr>
        <p:spPr/>
        <p:txBody>
          <a:bodyPr/>
          <a:lstStyle/>
          <a:p>
            <a:r>
              <a:rPr lang="en-US" dirty="0"/>
              <a:t>Evolution of enrichment at Urenco</a:t>
            </a:r>
          </a:p>
        </p:txBody>
      </p:sp>
      <p:sp>
        <p:nvSpPr>
          <p:cNvPr id="3" name="Slide Number Placeholder 2">
            <a:extLst>
              <a:ext uri="{FF2B5EF4-FFF2-40B4-BE49-F238E27FC236}">
                <a16:creationId xmlns:a16="http://schemas.microsoft.com/office/drawing/2014/main" id="{92DAACDD-899B-7828-85A2-7F8258B70B62}"/>
              </a:ext>
            </a:extLst>
          </p:cNvPr>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17E772BF-F0DE-41F7-A8DB-E3E25A1AC842}" type="slidenum">
              <a:rPr kumimoji="0" lang="en-US" sz="900" b="0" i="0" u="none" strike="noStrike" kern="1200" cap="none" spc="0" normalizeH="0" baseline="0" noProof="0" smtClean="0">
                <a:ln>
                  <a:noFill/>
                </a:ln>
                <a:solidFill>
                  <a:srgbClr val="282828"/>
                </a:solidFill>
                <a:effectLst/>
                <a:uLnTx/>
                <a:uFillTx/>
                <a:latin typeface="Arial"/>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282828"/>
              </a:solidFill>
              <a:effectLst/>
              <a:uLnTx/>
              <a:uFillTx/>
              <a:latin typeface="Arial"/>
              <a:ea typeface="+mn-ea"/>
              <a:cs typeface="+mn-cs"/>
            </a:endParaRPr>
          </a:p>
        </p:txBody>
      </p:sp>
      <p:sp>
        <p:nvSpPr>
          <p:cNvPr id="20" name="Content Placeholder 5">
            <a:extLst>
              <a:ext uri="{FF2B5EF4-FFF2-40B4-BE49-F238E27FC236}">
                <a16:creationId xmlns:a16="http://schemas.microsoft.com/office/drawing/2014/main" id="{99235850-E59B-3159-BBC7-FBC642AE7D39}"/>
              </a:ext>
            </a:extLst>
          </p:cNvPr>
          <p:cNvSpPr>
            <a:spLocks noGrp="1"/>
          </p:cNvSpPr>
          <p:nvPr>
            <p:ph idx="4294967295"/>
          </p:nvPr>
        </p:nvSpPr>
        <p:spPr>
          <a:xfrm>
            <a:off x="3604929" y="1230313"/>
            <a:ext cx="6281737" cy="2849562"/>
          </a:xfrm>
        </p:spPr>
        <p:txBody>
          <a:bodyPr/>
          <a:lstStyle/>
          <a:p>
            <a:pPr>
              <a:spcBef>
                <a:spcPts val="400"/>
              </a:spcBef>
            </a:pPr>
            <a:r>
              <a:rPr lang="en-GB" b="1" dirty="0"/>
              <a:t>LEU (up to 5-6%)</a:t>
            </a:r>
          </a:p>
          <a:p>
            <a:pPr marL="285750" lvl="1" indent="-285750">
              <a:spcBef>
                <a:spcPts val="0"/>
              </a:spcBef>
              <a:buClr>
                <a:schemeClr val="accent1"/>
              </a:buClr>
              <a:buFont typeface="Arial" panose="020B0604020202020204" pitchFamily="34" charset="0"/>
              <a:buChar char="•"/>
            </a:pPr>
            <a:r>
              <a:rPr lang="en-GB" dirty="0"/>
              <a:t>Urenco has produced LEU since the 1970s moving from ~2.5% to 5% over a 20 year period.</a:t>
            </a:r>
          </a:p>
          <a:p>
            <a:pPr marL="285750" lvl="1" indent="-285750">
              <a:spcBef>
                <a:spcPts val="400"/>
              </a:spcBef>
              <a:buClr>
                <a:schemeClr val="accent1"/>
              </a:buClr>
              <a:buFont typeface="Arial" panose="020B0604020202020204" pitchFamily="34" charset="0"/>
              <a:buChar char="•"/>
            </a:pPr>
            <a:r>
              <a:rPr lang="en-GB" dirty="0"/>
              <a:t>LEU serves the fuel needs of traditional light water reactors (LWR) and gas reactors (AGRs) in addition to most molten salt reactors currently under development. Start-up cores of some advanced reactors also require LEU. </a:t>
            </a:r>
          </a:p>
        </p:txBody>
      </p:sp>
      <p:sp>
        <p:nvSpPr>
          <p:cNvPr id="8" name="TextBox 7">
            <a:extLst>
              <a:ext uri="{FF2B5EF4-FFF2-40B4-BE49-F238E27FC236}">
                <a16:creationId xmlns:a16="http://schemas.microsoft.com/office/drawing/2014/main" id="{5A898253-B6D4-AC11-D9A2-A0FA3924FC42}"/>
              </a:ext>
            </a:extLst>
          </p:cNvPr>
          <p:cNvSpPr txBox="1"/>
          <p:nvPr/>
        </p:nvSpPr>
        <p:spPr>
          <a:xfrm>
            <a:off x="823224" y="4728257"/>
            <a:ext cx="1116874"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1980s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3%</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0" name="Oval 9">
            <a:extLst>
              <a:ext uri="{FF2B5EF4-FFF2-40B4-BE49-F238E27FC236}">
                <a16:creationId xmlns:a16="http://schemas.microsoft.com/office/drawing/2014/main" id="{0B5BC740-EF0B-ED5E-42C2-4BDE783B4420}"/>
              </a:ext>
            </a:extLst>
          </p:cNvPr>
          <p:cNvSpPr/>
          <p:nvPr/>
        </p:nvSpPr>
        <p:spPr>
          <a:xfrm>
            <a:off x="4264832" y="5992262"/>
            <a:ext cx="313509" cy="3135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FB2AC04A-6656-2E09-2C04-179774C7D970}"/>
              </a:ext>
            </a:extLst>
          </p:cNvPr>
          <p:cNvSpPr txBox="1"/>
          <p:nvPr/>
        </p:nvSpPr>
        <p:spPr>
          <a:xfrm>
            <a:off x="3868082" y="4728257"/>
            <a:ext cx="1116874"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2000s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5%</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8" name="TextBox 17">
            <a:extLst>
              <a:ext uri="{FF2B5EF4-FFF2-40B4-BE49-F238E27FC236}">
                <a16:creationId xmlns:a16="http://schemas.microsoft.com/office/drawing/2014/main" id="{975D8464-755B-5A64-58C6-A7217B9889B4}"/>
              </a:ext>
            </a:extLst>
          </p:cNvPr>
          <p:cNvSpPr txBox="1"/>
          <p:nvPr/>
        </p:nvSpPr>
        <p:spPr>
          <a:xfrm>
            <a:off x="6745798" y="4728257"/>
            <a:ext cx="1429782"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 2025</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7-10%</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(LEU)</a:t>
            </a:r>
          </a:p>
        </p:txBody>
      </p:sp>
      <p:sp>
        <p:nvSpPr>
          <p:cNvPr id="19" name="TextBox 18">
            <a:extLst>
              <a:ext uri="{FF2B5EF4-FFF2-40B4-BE49-F238E27FC236}">
                <a16:creationId xmlns:a16="http://schemas.microsoft.com/office/drawing/2014/main" id="{BE94BADE-9BD9-CC3B-935C-3999C34999D7}"/>
              </a:ext>
            </a:extLst>
          </p:cNvPr>
          <p:cNvSpPr txBox="1"/>
          <p:nvPr/>
        </p:nvSpPr>
        <p:spPr>
          <a:xfrm>
            <a:off x="9784900" y="4728257"/>
            <a:ext cx="1429782" cy="1031051"/>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a:ea typeface="+mn-ea"/>
                <a:cs typeface="+mn-cs"/>
              </a:rPr>
              <a:t>2030s</a:t>
            </a:r>
            <a:endParaRPr kumimoji="0" lang="en-US" sz="1800" b="1" i="0" u="none" strike="noStrike" kern="1200" cap="none" spc="0" normalizeH="0" baseline="0" noProof="0" dirty="0">
              <a:ln>
                <a:noFill/>
              </a:ln>
              <a:solidFill>
                <a:srgbClr val="005092"/>
              </a:solidFill>
              <a:effectLst/>
              <a:uLnTx/>
              <a:uFillTx/>
              <a:latin typeface="Arial"/>
              <a:ea typeface="+mn-ea"/>
              <a:cs typeface="+mn-cs"/>
            </a:endParaRP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up to 20%</a:t>
            </a:r>
          </a:p>
          <a:p>
            <a:pPr marL="0" marR="0" lvl="0" indent="0" algn="ctr" defTabSz="914309"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a:ea typeface="+mn-ea"/>
                <a:cs typeface="+mn-cs"/>
              </a:rPr>
              <a:t>(HALEU)</a:t>
            </a:r>
          </a:p>
        </p:txBody>
      </p:sp>
      <p:cxnSp>
        <p:nvCxnSpPr>
          <p:cNvPr id="23" name="Straight Connector 22">
            <a:extLst>
              <a:ext uri="{FF2B5EF4-FFF2-40B4-BE49-F238E27FC236}">
                <a16:creationId xmlns:a16="http://schemas.microsoft.com/office/drawing/2014/main" id="{430959F8-1955-AB80-FA3F-E69D67574411}"/>
              </a:ext>
            </a:extLst>
          </p:cNvPr>
          <p:cNvCxnSpPr>
            <a:endCxn id="17" idx="0"/>
          </p:cNvCxnSpPr>
          <p:nvPr/>
        </p:nvCxnSpPr>
        <p:spPr>
          <a:xfrm>
            <a:off x="4421586" y="4403895"/>
            <a:ext cx="4933" cy="3243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636533"/>
      </p:ext>
    </p:extLst>
  </p:cSld>
  <p:clrMapOvr>
    <a:masterClrMapping/>
  </p:clrMapOvr>
</p:sld>
</file>

<file path=ppt/theme/theme1.xml><?xml version="1.0" encoding="utf-8"?>
<a:theme xmlns:a="http://schemas.openxmlformats.org/drawingml/2006/main" name="Urenco-Feb24">
  <a:themeElements>
    <a:clrScheme name="URENCO TEST">
      <a:dk1>
        <a:srgbClr val="282828"/>
      </a:dk1>
      <a:lt1>
        <a:sysClr val="window" lastClr="FFFFFF"/>
      </a:lt1>
      <a:dk2>
        <a:srgbClr val="005092"/>
      </a:dk2>
      <a:lt2>
        <a:srgbClr val="FFFFFF"/>
      </a:lt2>
      <a:accent1>
        <a:srgbClr val="00B3E8"/>
      </a:accent1>
      <a:accent2>
        <a:srgbClr val="482683"/>
      </a:accent2>
      <a:accent3>
        <a:srgbClr val="FF9700"/>
      </a:accent3>
      <a:accent4>
        <a:srgbClr val="9A2683"/>
      </a:accent4>
      <a:accent5>
        <a:srgbClr val="FA8AFD"/>
      </a:accent5>
      <a:accent6>
        <a:srgbClr val="70B62C"/>
      </a:accent6>
      <a:hlink>
        <a:srgbClr val="00B3E8"/>
      </a:hlink>
      <a:folHlink>
        <a:srgbClr val="00509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100" dirty="0" err="1" smtClean="0"/>
        </a:defPPr>
      </a:lstStyle>
    </a:txDef>
  </a:objectDefaults>
  <a:extraClrSchemeLst/>
  <a:extLst>
    <a:ext uri="{05A4C25C-085E-4340-85A3-A5531E510DB2}">
      <thm15:themeFamily xmlns:thm15="http://schemas.microsoft.com/office/thememl/2012/main" name="Romola-v1" id="{6F026CD1-82BA-4210-AA95-7C51B50889F2}" vid="{F145A1CA-3500-4D7F-B498-3DD93CC30C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1366</Words>
  <Application>Microsoft Office PowerPoint</Application>
  <PresentationFormat>Widescreen</PresentationFormat>
  <Paragraphs>239</Paragraphs>
  <Slides>20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ＭＳ Ｐゴシック</vt:lpstr>
      <vt:lpstr>Aptos</vt:lpstr>
      <vt:lpstr>Arial</vt:lpstr>
      <vt:lpstr>Calibri</vt:lpstr>
      <vt:lpstr>Urenco-Feb24</vt:lpstr>
      <vt:lpstr>Urenco Update</vt:lpstr>
      <vt:lpstr>Operations</vt:lpstr>
      <vt:lpstr>Introduction</vt:lpstr>
      <vt:lpstr>At a glance: global facts</vt:lpstr>
      <vt:lpstr>PowerPoint Presentation</vt:lpstr>
      <vt:lpstr>Capacity options near and long-term</vt:lpstr>
      <vt:lpstr>Enrichment Market</vt:lpstr>
      <vt:lpstr>Enrichment Price History</vt:lpstr>
      <vt:lpstr>Evolution of enrichment at Urenco</vt:lpstr>
      <vt:lpstr>Evolution of enrichment at Urenco</vt:lpstr>
      <vt:lpstr>Evolution of enrichment at Urenco</vt:lpstr>
      <vt:lpstr>HALEU at Urenco Next Gen Fuels Phase II </vt:lpstr>
      <vt:lpstr>Urenco UK HALEU Program</vt:lpstr>
      <vt:lpstr>Responsible nuclear stewardship</vt:lpstr>
      <vt:lpstr>UNS Overview</vt:lpstr>
      <vt:lpstr>Committed to responsible nuclear stewardship</vt:lpstr>
      <vt:lpstr>Tails Management Facility</vt:lpstr>
      <vt:lpstr>Business Development</vt:lpstr>
      <vt:lpstr>Summary</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2025-04-04T20:28:52Z</dcterms:created>
  <dcterms:modified xsi:type="dcterms:W3CDTF">2025-04-09T00:53:15Z</dcterms:modified>
</cp:coreProperties>
</file>