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4">
  <p:sldMasterIdLst>
    <p:sldMasterId id="2147483679" r:id="rId1"/>
    <p:sldMasterId id="2147485942" r:id="rId2"/>
  </p:sldMasterIdLst>
  <p:notesMasterIdLst>
    <p:notesMasterId r:id="rId35"/>
  </p:notesMasterIdLst>
  <p:handoutMasterIdLst>
    <p:handoutMasterId r:id="rId36"/>
  </p:handoutMasterIdLst>
  <p:sldIdLst>
    <p:sldId id="256" r:id="rId3"/>
    <p:sldId id="1881" r:id="rId4"/>
    <p:sldId id="5196" r:id="rId5"/>
    <p:sldId id="2223" r:id="rId6"/>
    <p:sldId id="2025" r:id="rId7"/>
    <p:sldId id="308" r:id="rId8"/>
    <p:sldId id="5172" r:id="rId9"/>
    <p:sldId id="2026" r:id="rId10"/>
    <p:sldId id="2209" r:id="rId11"/>
    <p:sldId id="403" r:id="rId12"/>
    <p:sldId id="5178" r:id="rId13"/>
    <p:sldId id="306" r:id="rId14"/>
    <p:sldId id="324" r:id="rId15"/>
    <p:sldId id="5176" r:id="rId16"/>
    <p:sldId id="2033" r:id="rId17"/>
    <p:sldId id="410" r:id="rId18"/>
    <p:sldId id="270" r:id="rId19"/>
    <p:sldId id="5177" r:id="rId20"/>
    <p:sldId id="2212" r:id="rId21"/>
    <p:sldId id="2221" r:id="rId22"/>
    <p:sldId id="2063" r:id="rId23"/>
    <p:sldId id="2068" r:id="rId24"/>
    <p:sldId id="2066" r:id="rId25"/>
    <p:sldId id="2065" r:id="rId26"/>
    <p:sldId id="2067" r:id="rId27"/>
    <p:sldId id="2222" r:id="rId28"/>
    <p:sldId id="2043" r:id="rId29"/>
    <p:sldId id="5195" r:id="rId30"/>
    <p:sldId id="5189" r:id="rId31"/>
    <p:sldId id="5193" r:id="rId32"/>
    <p:sldId id="5192" r:id="rId33"/>
    <p:sldId id="2031" r:id="rId3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3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2845">
          <p15:clr>
            <a:srgbClr val="A4A3A4"/>
          </p15:clr>
        </p15:guide>
        <p15:guide id="4" pos="5155">
          <p15:clr>
            <a:srgbClr val="A4A3A4"/>
          </p15:clr>
        </p15:guide>
        <p15:guide id="5" pos="1997">
          <p15:clr>
            <a:srgbClr val="A4A3A4"/>
          </p15:clr>
        </p15:guide>
        <p15:guide id="6" pos="2784" userDrawn="1">
          <p15:clr>
            <a:srgbClr val="A4A3A4"/>
          </p15:clr>
        </p15:guide>
        <p15:guide id="7" pos="168" userDrawn="1">
          <p15:clr>
            <a:srgbClr val="A4A3A4"/>
          </p15:clr>
        </p15:guide>
        <p15:guide id="8" pos="5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7" userDrawn="1">
          <p15:clr>
            <a:srgbClr val="A4A3A4"/>
          </p15:clr>
        </p15:guide>
        <p15:guide id="2" pos="2228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Valles" initials="KV" lastIdx="9" clrIdx="0">
    <p:extLst>
      <p:ext uri="{19B8F6BF-5375-455C-9EA6-DF929625EA0E}">
        <p15:presenceInfo xmlns:p15="http://schemas.microsoft.com/office/powerpoint/2012/main" userId="Kevin Valles" providerId="None"/>
      </p:ext>
    </p:extLst>
  </p:cmAuthor>
  <p:cmAuthor id="2" name="Ryan Williams" initials="RW" lastIdx="2" clrIdx="1">
    <p:extLst>
      <p:ext uri="{19B8F6BF-5375-455C-9EA6-DF929625EA0E}">
        <p15:presenceInfo xmlns:p15="http://schemas.microsoft.com/office/powerpoint/2012/main" userId="S-1-5-21-1292428093-1547161642-1417001333-7726" providerId="AD"/>
      </p:ext>
    </p:extLst>
  </p:cmAuthor>
  <p:cmAuthor id="3" name="Elicia Sanchez" initials="ES" lastIdx="3" clrIdx="2">
    <p:extLst>
      <p:ext uri="{19B8F6BF-5375-455C-9EA6-DF929625EA0E}">
        <p15:presenceInfo xmlns:p15="http://schemas.microsoft.com/office/powerpoint/2012/main" userId="S-1-5-21-1292428093-1547161642-1417001333-1121" providerId="AD"/>
      </p:ext>
    </p:extLst>
  </p:cmAuthor>
  <p:cmAuthor id="4" name="David Carlson" initials="DC" lastIdx="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ABCFA1"/>
    <a:srgbClr val="008000"/>
    <a:srgbClr val="23639B"/>
    <a:srgbClr val="FF0000"/>
    <a:srgbClr val="FF00FF"/>
    <a:srgbClr val="D729CF"/>
    <a:srgbClr val="66FF66"/>
    <a:srgbClr val="7EC23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6725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192" y="352"/>
      </p:cViewPr>
      <p:guideLst>
        <p:guide orient="horz" pos="533"/>
        <p:guide orient="horz" pos="2160"/>
        <p:guide pos="2845"/>
        <p:guide pos="5155"/>
        <p:guide pos="1997"/>
        <p:guide pos="2784"/>
        <p:guide pos="168"/>
        <p:guide pos="5568"/>
      </p:guideLst>
    </p:cSldViewPr>
  </p:slideViewPr>
  <p:outlineViewPr>
    <p:cViewPr>
      <p:scale>
        <a:sx n="33" d="100"/>
        <a:sy n="33" d="100"/>
      </p:scale>
      <p:origin x="0" y="-587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216"/>
    </p:cViewPr>
  </p:sorterViewPr>
  <p:notesViewPr>
    <p:cSldViewPr snapToGrid="0" snapToObjects="1" showGuides="1">
      <p:cViewPr varScale="1">
        <p:scale>
          <a:sx n="122" d="100"/>
          <a:sy n="122" d="100"/>
        </p:scale>
        <p:origin x="4488" y="200"/>
      </p:cViewPr>
      <p:guideLst>
        <p:guide orient="horz" pos="2947"/>
        <p:guide pos="2228"/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0" y="17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t" anchorCtr="0" compatLnSpc="1">
            <a:prstTxWarp prst="textNoShape">
              <a:avLst/>
            </a:prstTxWarp>
          </a:bodyPr>
          <a:lstStyle>
            <a:lvl1pPr defTabSz="885704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62" y="17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t" anchorCtr="0" compatLnSpc="1">
            <a:prstTxWarp prst="textNoShape">
              <a:avLst/>
            </a:prstTxWarp>
          </a:bodyPr>
          <a:lstStyle>
            <a:lvl1pPr algn="r" defTabSz="885704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0" y="8834465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b" anchorCtr="0" compatLnSpc="1">
            <a:prstTxWarp prst="textNoShape">
              <a:avLst/>
            </a:prstTxWarp>
          </a:bodyPr>
          <a:lstStyle>
            <a:lvl1pPr defTabSz="885704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62" y="8834465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b" anchorCtr="0" compatLnSpc="1">
            <a:prstTxWarp prst="textNoShape">
              <a:avLst/>
            </a:prstTxWarp>
          </a:bodyPr>
          <a:lstStyle>
            <a:lvl1pPr algn="r" defTabSz="885704">
              <a:defRPr sz="1100">
                <a:latin typeface="Arial" charset="0"/>
              </a:defRPr>
            </a:lvl1pPr>
          </a:lstStyle>
          <a:p>
            <a:pPr>
              <a:defRPr/>
            </a:pPr>
            <a:fld id="{25DBCC7C-9CEF-433D-9FAE-B2AEC90DF0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05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2" y="17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t" anchorCtr="0" compatLnSpc="1">
            <a:prstTxWarp prst="textNoShape">
              <a:avLst/>
            </a:prstTxWarp>
          </a:bodyPr>
          <a:lstStyle>
            <a:lvl1pPr defTabSz="887278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48" y="17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t" anchorCtr="0" compatLnSpc="1">
            <a:prstTxWarp prst="textNoShape">
              <a:avLst/>
            </a:prstTxWarp>
          </a:bodyPr>
          <a:lstStyle>
            <a:lvl1pPr algn="r" defTabSz="887278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4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701675"/>
            <a:ext cx="4643437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93" y="4416445"/>
            <a:ext cx="5607050" cy="417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2" y="8834465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b" anchorCtr="0" compatLnSpc="1">
            <a:prstTxWarp prst="textNoShape">
              <a:avLst/>
            </a:prstTxWarp>
          </a:bodyPr>
          <a:lstStyle>
            <a:lvl1pPr defTabSz="887278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48" y="8834465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b" anchorCtr="0" compatLnSpc="1">
            <a:prstTxWarp prst="textNoShape">
              <a:avLst/>
            </a:prstTxWarp>
          </a:bodyPr>
          <a:lstStyle>
            <a:lvl1pPr algn="r" defTabSz="887278">
              <a:defRPr sz="1100">
                <a:latin typeface="Arial" charset="0"/>
              </a:defRPr>
            </a:lvl1pPr>
          </a:lstStyle>
          <a:p>
            <a:pPr>
              <a:defRPr/>
            </a:pPr>
            <a:fld id="{BBF7F1ED-46F8-419C-911D-CE1C6778E7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96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4946" indent="-282674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0690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2961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237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7508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39784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2065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4334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8725B8D-F0DA-49D5-8A99-32E6565C33F2}" type="slidenum">
              <a:rPr lang="en-US" sz="1100">
                <a:latin typeface="Arial" pitchFamily="34" charset="0"/>
              </a:rPr>
              <a:pPr eaLnBrk="1" hangingPunct="1"/>
              <a:t>1</a:t>
            </a:fld>
            <a:endParaRPr lang="en-US" sz="1100" dirty="0">
              <a:latin typeface="Arial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0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B4040-588B-4E24-8EDB-F580DE5F54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52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7F1ED-46F8-419C-911D-CE1C6778E73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D6EE6CD-6CD9-3528-36A1-176BAABEB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5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D4CAC-495F-024F-CFC8-AE9B75A32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3B87BD06-A25B-6A4D-D35F-5E209B6E8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72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3177" indent="-285840" defTabSz="8972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354" indent="-228671" defTabSz="8972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690" indent="-228671" defTabSz="8972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8032" indent="-228671" defTabSz="8972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5368" indent="-228671" defTabSz="8972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2710" indent="-228671" defTabSz="8972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30056" indent="-228671" defTabSz="8972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7391" indent="-228671" defTabSz="8972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8725B8D-F0DA-49D5-8A99-32E6565C33F2}" type="slidenum">
              <a:rPr lang="en-US" sz="1100">
                <a:latin typeface="Arial" pitchFamily="34" charset="0"/>
              </a:rPr>
              <a:pPr eaLnBrk="1" hangingPunct="1"/>
              <a:t>11</a:t>
            </a:fld>
            <a:endParaRPr lang="en-US" sz="1100" dirty="0">
              <a:latin typeface="Arial" pitchFamily="34" charset="0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8EFB7E69-9188-CBC2-76DE-8462F96EED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9DB340C9-EB4D-7948-1114-7E9994E35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05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B087C-48E4-4C73-A5FD-487A9CB3814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28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B087C-48E4-4C73-A5FD-487A9CB3814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95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72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3177" indent="-285840" defTabSz="8972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354" indent="-228671" defTabSz="8972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690" indent="-228671" defTabSz="8972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8032" indent="-228671" defTabSz="897216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5368" indent="-228671" defTabSz="8972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2710" indent="-228671" defTabSz="8972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30056" indent="-228671" defTabSz="8972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7391" indent="-228671" defTabSz="89721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8725B8D-F0DA-49D5-8A99-32E6565C33F2}" type="slidenum">
              <a:rPr lang="en-US" sz="1100">
                <a:latin typeface="Arial" pitchFamily="34" charset="0"/>
              </a:rPr>
              <a:pPr eaLnBrk="1" hangingPunct="1"/>
              <a:t>20</a:t>
            </a:fld>
            <a:endParaRPr lang="en-US" sz="1100" dirty="0">
              <a:latin typeface="Arial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0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 userDrawn="1"/>
        </p:nvSpPr>
        <p:spPr bwMode="auto">
          <a:xfrm>
            <a:off x="927100" y="2590800"/>
            <a:ext cx="7256463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23639B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lIns="91418" tIns="45709" rIns="91418" bIns="45709"/>
          <a:lstStyle/>
          <a:p>
            <a:endParaRPr lang="en-US" dirty="0"/>
          </a:p>
        </p:txBody>
      </p:sp>
      <p:sp>
        <p:nvSpPr>
          <p:cNvPr id="5" name="Line 13"/>
          <p:cNvSpPr>
            <a:spLocks noChangeShapeType="1"/>
          </p:cNvSpPr>
          <p:nvPr userDrawn="1"/>
        </p:nvSpPr>
        <p:spPr bwMode="auto">
          <a:xfrm>
            <a:off x="914400" y="4572000"/>
            <a:ext cx="7269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A1147-C3C6-45D7-86D6-D0D632372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99" y="1219200"/>
            <a:ext cx="2612239" cy="12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9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61125"/>
            <a:ext cx="2133600" cy="320675"/>
          </a:xfrm>
        </p:spPr>
        <p:txBody>
          <a:bodyPr/>
          <a:lstStyle/>
          <a:p>
            <a:fld id="{DF42F1E4-77AF-41FB-ACD2-C5984ECA9241}" type="datetimeFigureOut">
              <a:rPr lang="en-US" smtClean="0"/>
              <a:pPr/>
              <a:t>4/8/25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61125"/>
            <a:ext cx="2895600" cy="3206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20675"/>
          </a:xfrm>
        </p:spPr>
        <p:txBody>
          <a:bodyPr/>
          <a:lstStyle/>
          <a:p>
            <a:fld id="{2830A194-8F98-4ED7-87E6-BFA2E14CF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8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 userDrawn="1"/>
        </p:nvSpPr>
        <p:spPr bwMode="auto">
          <a:xfrm>
            <a:off x="927100" y="2590800"/>
            <a:ext cx="7256463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23639B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lIns="91418" tIns="45709" rIns="91418" bIns="45709"/>
          <a:lstStyle/>
          <a:p>
            <a:endParaRPr lang="en-US" dirty="0"/>
          </a:p>
        </p:txBody>
      </p:sp>
      <p:sp>
        <p:nvSpPr>
          <p:cNvPr id="5" name="Line 13"/>
          <p:cNvSpPr>
            <a:spLocks noChangeShapeType="1"/>
          </p:cNvSpPr>
          <p:nvPr userDrawn="1"/>
        </p:nvSpPr>
        <p:spPr bwMode="auto">
          <a:xfrm>
            <a:off x="914400" y="4572000"/>
            <a:ext cx="7269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A1147-C3C6-45D7-86D6-D0D632372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99" y="1219200"/>
            <a:ext cx="2612239" cy="12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02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y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03820" y="2457974"/>
            <a:ext cx="6677637" cy="510330"/>
          </a:xfrm>
        </p:spPr>
        <p:txBody>
          <a:bodyPr/>
          <a:lstStyle>
            <a:lvl1pPr algn="ctr">
              <a:defRPr sz="4000" b="0" baseline="0"/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847288" y="3363986"/>
            <a:ext cx="7390701" cy="0"/>
          </a:xfrm>
          <a:prstGeom prst="line">
            <a:avLst/>
          </a:prstGeom>
          <a:noFill/>
          <a:ln w="19050" cap="flat" cmpd="sng" algn="ctr">
            <a:solidFill>
              <a:srgbClr val="2363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771787" y="2056702"/>
            <a:ext cx="7541703" cy="0"/>
          </a:xfrm>
          <a:prstGeom prst="line">
            <a:avLst/>
          </a:prstGeom>
          <a:noFill/>
          <a:ln w="38100" cap="flat" cmpd="sng" algn="ctr">
            <a:solidFill>
              <a:srgbClr val="2363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fld id="{E2171D9C-CAE3-4B39-BFDD-45CC9752C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859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16281600"/>
              </p:ext>
            </p:extLst>
          </p:nvPr>
        </p:nvGraphicFramePr>
        <p:xfrm>
          <a:off x="619456" y="949508"/>
          <a:ext cx="7955048" cy="4851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26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416281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5" y="834821"/>
            <a:ext cx="8778934" cy="5324475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1pPr>
            <a:lvl2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2pPr>
            <a:lvl3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3pPr>
            <a:lvl4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603627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2" y="1184861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629309" y="1182847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131412" y="3952612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29309" y="3952612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29939" y="857075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629939" y="3628238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106631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2" y="1184861"/>
            <a:ext cx="4245004" cy="4863601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29309" y="1182847"/>
            <a:ext cx="4245004" cy="4863601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29939" y="857075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15821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1" y="1184861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131411" y="3952612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239137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box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1" y="830511"/>
            <a:ext cx="8752529" cy="2592814"/>
          </a:xfrm>
          <a:ln>
            <a:noFill/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131411" y="3952612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178050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6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96580" y="855676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38113" y="1949740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2002651" y="1949740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8113" y="3043804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2002651" y="3043804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138113" y="4137868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/>
          </p:nvPr>
        </p:nvSpPr>
        <p:spPr>
          <a:xfrm>
            <a:off x="2002651" y="4137868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38113" y="5231932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2002651" y="5231932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20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18715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y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03820" y="2457974"/>
            <a:ext cx="6677637" cy="510330"/>
          </a:xfrm>
        </p:spPr>
        <p:txBody>
          <a:bodyPr/>
          <a:lstStyle>
            <a:lvl1pPr algn="ctr">
              <a:defRPr sz="4000" b="0" baseline="0"/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847288" y="3363986"/>
            <a:ext cx="7390701" cy="0"/>
          </a:xfrm>
          <a:prstGeom prst="line">
            <a:avLst/>
          </a:prstGeom>
          <a:noFill/>
          <a:ln w="19050" cap="flat" cmpd="sng" algn="ctr">
            <a:solidFill>
              <a:srgbClr val="2363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771787" y="2056702"/>
            <a:ext cx="7541703" cy="0"/>
          </a:xfrm>
          <a:prstGeom prst="line">
            <a:avLst/>
          </a:prstGeom>
          <a:noFill/>
          <a:ln w="38100" cap="flat" cmpd="sng" algn="ctr">
            <a:solidFill>
              <a:srgbClr val="2363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fld id="{E2171D9C-CAE3-4B39-BFDD-45CC9752C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2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16281600"/>
              </p:ext>
            </p:extLst>
          </p:nvPr>
        </p:nvGraphicFramePr>
        <p:xfrm>
          <a:off x="619456" y="949508"/>
          <a:ext cx="7955048" cy="4851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26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81121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73" y="50334"/>
            <a:ext cx="8486456" cy="5103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772" y="834821"/>
            <a:ext cx="8486456" cy="5324475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1pPr>
            <a:lvl2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2pPr>
            <a:lvl3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3pPr>
            <a:lvl4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193577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2" y="1184861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629309" y="1182847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131412" y="3952612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29309" y="3952612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29939" y="857075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629939" y="3628238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46033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2" y="1184861"/>
            <a:ext cx="4245004" cy="4863601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29309" y="1182847"/>
            <a:ext cx="4245004" cy="4863601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29939" y="857075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1481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1" y="1184861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131411" y="3952612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5883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box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1" y="830511"/>
            <a:ext cx="8752529" cy="2592814"/>
          </a:xfrm>
          <a:ln>
            <a:noFill/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131411" y="3952612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95790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6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96580" y="855676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38113" y="1949740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2002651" y="1949740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8113" y="3043804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2002651" y="3043804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138113" y="4137868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/>
          </p:nvPr>
        </p:nvSpPr>
        <p:spPr>
          <a:xfrm>
            <a:off x="2002651" y="4137868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38113" y="5231932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2002651" y="5231932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20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9400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0175" y="834821"/>
            <a:ext cx="8845550" cy="5324475"/>
          </a:xfrm>
          <a:prstGeom prst="rect">
            <a:avLst/>
          </a:prstGeom>
          <a:noFill/>
          <a:ln w="12700">
            <a:solidFill>
              <a:srgbClr val="23639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68" tIns="44440" rIns="90468" bIns="44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Test</a:t>
            </a:r>
          </a:p>
          <a:p>
            <a:pPr lvl="1"/>
            <a:r>
              <a:rPr lang="en-US" dirty="0"/>
              <a:t>Test</a:t>
            </a:r>
          </a:p>
          <a:p>
            <a:pPr lvl="2"/>
            <a:r>
              <a:rPr lang="en-US" dirty="0"/>
              <a:t>Test</a:t>
            </a:r>
          </a:p>
          <a:p>
            <a:pPr lvl="3"/>
            <a:r>
              <a:rPr lang="en-US" dirty="0"/>
              <a:t>Test</a:t>
            </a:r>
          </a:p>
          <a:p>
            <a:pPr lvl="4"/>
            <a:r>
              <a:rPr lang="en-US" dirty="0"/>
              <a:t>Test</a:t>
            </a: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7150" y="50334"/>
            <a:ext cx="8839200" cy="5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6421130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lvl1pPr algn="ctr">
              <a:defRPr sz="1000" b="1" i="0">
                <a:latin typeface="+mj-lt"/>
              </a:defRPr>
            </a:lvl1pPr>
          </a:lstStyle>
          <a:p>
            <a:pPr>
              <a:defRPr/>
            </a:pPr>
            <a:fld id="{E2171D9C-CAE3-4B39-BFDD-45CC9752C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Line 3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2363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3"/>
          <p:cNvSpPr>
            <a:spLocks noChangeShapeType="1"/>
          </p:cNvSpPr>
          <p:nvPr userDrawn="1"/>
        </p:nvSpPr>
        <p:spPr bwMode="auto">
          <a:xfrm>
            <a:off x="0" y="6362700"/>
            <a:ext cx="9144000" cy="0"/>
          </a:xfrm>
          <a:prstGeom prst="line">
            <a:avLst/>
          </a:prstGeom>
          <a:noFill/>
          <a:ln w="12700">
            <a:solidFill>
              <a:srgbClr val="2363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0899D-F8F8-45AA-A48E-74A41BDA2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87792"/>
            <a:ext cx="1143109" cy="451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31" r:id="rId1"/>
    <p:sldLayoutId id="2147485935" r:id="rId2"/>
    <p:sldLayoutId id="2147485934" r:id="rId3"/>
    <p:sldLayoutId id="2147485785" r:id="rId4"/>
    <p:sldLayoutId id="2147485936" r:id="rId5"/>
    <p:sldLayoutId id="2147485938" r:id="rId6"/>
    <p:sldLayoutId id="2147485937" r:id="rId7"/>
    <p:sldLayoutId id="2147485940" r:id="rId8"/>
    <p:sldLayoutId id="2147485939" r:id="rId9"/>
    <p:sldLayoutId id="2147485941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aseline="0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9pPr>
    </p:titleStyle>
    <p:bodyStyle>
      <a:lvl1pPr marL="227013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80000"/>
        <a:buFont typeface="Arial" pitchFamily="34" charset="0"/>
        <a:buChar char="►"/>
        <a:defRPr sz="1600" baseline="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461963" indent="-234950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80000"/>
        <a:buFont typeface="Arial" pitchFamily="34" charset="0"/>
        <a:buChar char="■"/>
        <a:defRPr sz="1600" baseline="0">
          <a:solidFill>
            <a:schemeClr val="tx1"/>
          </a:solidFill>
          <a:latin typeface="Times New Roman" pitchFamily="18" charset="0"/>
        </a:defRPr>
      </a:lvl2pPr>
      <a:lvl3pPr marL="687388" indent="-225425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Wingdings" pitchFamily="2" charset="2"/>
        <a:buChar char="t"/>
        <a:defRPr sz="1600" baseline="0">
          <a:solidFill>
            <a:schemeClr val="tx1"/>
          </a:solidFill>
          <a:latin typeface="Times New Roman" pitchFamily="18" charset="0"/>
        </a:defRPr>
      </a:lvl3pPr>
      <a:lvl4pPr marL="914400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Arial" pitchFamily="34" charset="0"/>
        <a:buChar char="●"/>
        <a:defRPr sz="1600" baseline="0">
          <a:solidFill>
            <a:schemeClr val="tx1"/>
          </a:solidFill>
          <a:latin typeface="Times New Roman" pitchFamily="18" charset="0"/>
        </a:defRPr>
      </a:lvl4pPr>
      <a:lvl5pPr marL="1141413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Arial" pitchFamily="34" charset="0"/>
        <a:buChar char="▪"/>
        <a:defRPr sz="1600" baseline="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0175" y="834821"/>
            <a:ext cx="8845550" cy="5324475"/>
          </a:xfrm>
          <a:prstGeom prst="rect">
            <a:avLst/>
          </a:prstGeom>
          <a:noFill/>
          <a:ln w="12700">
            <a:solidFill>
              <a:srgbClr val="23639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68" tIns="44440" rIns="90468" bIns="44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Test</a:t>
            </a:r>
          </a:p>
          <a:p>
            <a:pPr lvl="1"/>
            <a:r>
              <a:rPr lang="en-US" dirty="0"/>
              <a:t>Test</a:t>
            </a:r>
          </a:p>
          <a:p>
            <a:pPr lvl="2"/>
            <a:r>
              <a:rPr lang="en-US" dirty="0"/>
              <a:t>Test</a:t>
            </a:r>
          </a:p>
          <a:p>
            <a:pPr lvl="3"/>
            <a:r>
              <a:rPr lang="en-US" dirty="0"/>
              <a:t>Test</a:t>
            </a:r>
          </a:p>
          <a:p>
            <a:pPr lvl="4"/>
            <a:r>
              <a:rPr lang="en-US" dirty="0"/>
              <a:t>Test</a:t>
            </a: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7150" y="50334"/>
            <a:ext cx="8839200" cy="5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6421130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lvl1pPr algn="ctr">
              <a:defRPr sz="1000" b="1" i="0">
                <a:latin typeface="+mj-lt"/>
              </a:defRPr>
            </a:lvl1pPr>
          </a:lstStyle>
          <a:p>
            <a:pPr>
              <a:defRPr/>
            </a:pPr>
            <a:fld id="{E2171D9C-CAE3-4B39-BFDD-45CC9752C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Line 3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2363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3"/>
          <p:cNvSpPr>
            <a:spLocks noChangeShapeType="1"/>
          </p:cNvSpPr>
          <p:nvPr userDrawn="1"/>
        </p:nvSpPr>
        <p:spPr bwMode="auto">
          <a:xfrm>
            <a:off x="0" y="6362700"/>
            <a:ext cx="9144000" cy="0"/>
          </a:xfrm>
          <a:prstGeom prst="line">
            <a:avLst/>
          </a:prstGeom>
          <a:noFill/>
          <a:ln w="12700">
            <a:solidFill>
              <a:srgbClr val="2363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0899D-F8F8-45AA-A48E-74A41BDA2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87792"/>
            <a:ext cx="1143109" cy="4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1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43" r:id="rId1"/>
    <p:sldLayoutId id="2147485944" r:id="rId2"/>
    <p:sldLayoutId id="2147485945" r:id="rId3"/>
    <p:sldLayoutId id="2147485946" r:id="rId4"/>
    <p:sldLayoutId id="2147485947" r:id="rId5"/>
    <p:sldLayoutId id="2147485948" r:id="rId6"/>
    <p:sldLayoutId id="2147485949" r:id="rId7"/>
    <p:sldLayoutId id="2147485950" r:id="rId8"/>
    <p:sldLayoutId id="2147485951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aseline="0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9pPr>
    </p:titleStyle>
    <p:bodyStyle>
      <a:lvl1pPr marL="227013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80000"/>
        <a:buFont typeface="Arial" pitchFamily="34" charset="0"/>
        <a:buChar char="►"/>
        <a:defRPr sz="1600" baseline="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461963" indent="-234950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80000"/>
        <a:buFont typeface="Arial" pitchFamily="34" charset="0"/>
        <a:buChar char="■"/>
        <a:defRPr sz="1600" baseline="0">
          <a:solidFill>
            <a:schemeClr val="tx1"/>
          </a:solidFill>
          <a:latin typeface="Times New Roman" pitchFamily="18" charset="0"/>
        </a:defRPr>
      </a:lvl2pPr>
      <a:lvl3pPr marL="687388" indent="-225425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Wingdings" pitchFamily="2" charset="2"/>
        <a:buChar char="t"/>
        <a:defRPr sz="1600" baseline="0">
          <a:solidFill>
            <a:schemeClr val="tx1"/>
          </a:solidFill>
          <a:latin typeface="Times New Roman" pitchFamily="18" charset="0"/>
        </a:defRPr>
      </a:lvl3pPr>
      <a:lvl4pPr marL="914400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Arial" pitchFamily="34" charset="0"/>
        <a:buChar char="●"/>
        <a:defRPr sz="1600" baseline="0">
          <a:solidFill>
            <a:schemeClr val="tx1"/>
          </a:solidFill>
          <a:latin typeface="Times New Roman" pitchFamily="18" charset="0"/>
        </a:defRPr>
      </a:lvl4pPr>
      <a:lvl5pPr marL="1141413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Arial" pitchFamily="34" charset="0"/>
        <a:buChar char="▪"/>
        <a:defRPr sz="1600" baseline="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45749" y="2921579"/>
            <a:ext cx="7724865" cy="107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Waste Control Specialists</a:t>
            </a:r>
          </a:p>
          <a:p>
            <a:pPr eaLnBrk="1" hangingPunct="1"/>
            <a:endParaRPr lang="en-US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Spring 2025 - LLW Forum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CA761-826D-5E40-80C7-E323EB6DC2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549" y="2732205"/>
            <a:ext cx="1905000" cy="1763719"/>
          </a:xfrm>
          <a:prstGeom prst="rect">
            <a:avLst/>
          </a:prstGeom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C8A2EEDF-D7AF-9E41-8BB0-54E006A06709}"/>
              </a:ext>
            </a:extLst>
          </p:cNvPr>
          <p:cNvSpPr/>
          <p:nvPr/>
        </p:nvSpPr>
        <p:spPr bwMode="auto">
          <a:xfrm>
            <a:off x="7040149" y="3284220"/>
            <a:ext cx="182880" cy="18288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50334"/>
            <a:ext cx="8451850" cy="510330"/>
          </a:xfrm>
        </p:spPr>
        <p:txBody>
          <a:bodyPr>
            <a:noAutofit/>
          </a:bodyPr>
          <a:lstStyle/>
          <a:p>
            <a:r>
              <a:rPr lang="en-US" dirty="0"/>
              <a:t>RCRA Subtitle C Landfill (Low Activity Waste)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A194-8F98-4ED7-87E6-BFA2E14CF0A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932"/>
            <a:ext cx="9144000" cy="5181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767EA4-826A-8D17-5307-DCF59305003D}"/>
              </a:ext>
            </a:extLst>
          </p:cNvPr>
          <p:cNvSpPr/>
          <p:nvPr/>
        </p:nvSpPr>
        <p:spPr>
          <a:xfrm>
            <a:off x="6107207" y="889932"/>
            <a:ext cx="3025586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914400"/>
            <a:r>
              <a:rPr lang="en-US" sz="1200" dirty="0"/>
              <a:t>Regulated by TCEQ</a:t>
            </a:r>
          </a:p>
          <a:p>
            <a:pPr indent="-914400"/>
            <a:r>
              <a:rPr lang="en-US" sz="1200" dirty="0"/>
              <a:t>Privately-developed and operated</a:t>
            </a:r>
          </a:p>
          <a:p>
            <a:pPr indent="-914400"/>
            <a:r>
              <a:rPr lang="en-US" sz="1200" dirty="0"/>
              <a:t>Opened in 1994</a:t>
            </a:r>
          </a:p>
          <a:p>
            <a:pPr indent="-914400"/>
            <a:r>
              <a:rPr lang="en-US" sz="1200" dirty="0"/>
              <a:t>Accepts Exempt waste up to about</a:t>
            </a:r>
          </a:p>
          <a:p>
            <a:pPr indent="-914400"/>
            <a:r>
              <a:rPr lang="en-US" sz="1200" dirty="0"/>
              <a:t>      10% of the Class A limit</a:t>
            </a:r>
          </a:p>
        </p:txBody>
      </p:sp>
    </p:spTree>
    <p:extLst>
      <p:ext uri="{BB962C8B-B14F-4D97-AF65-F5344CB8AC3E}">
        <p14:creationId xmlns:p14="http://schemas.microsoft.com/office/powerpoint/2010/main" val="77766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CBB81-1DC6-95C3-31CA-BE835D405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28A2806-AF3E-FFDD-A98B-55BD7CBA5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BDBD22-35C0-6CB4-38FC-EBC94DEB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28" y="2078182"/>
            <a:ext cx="7471064" cy="1257300"/>
          </a:xfrm>
        </p:spPr>
        <p:txBody>
          <a:bodyPr/>
          <a:lstStyle/>
          <a:p>
            <a:r>
              <a:rPr lang="en-US" dirty="0"/>
              <a:t>WCS Transportation / Logistics</a:t>
            </a:r>
          </a:p>
        </p:txBody>
      </p:sp>
    </p:spTree>
    <p:extLst>
      <p:ext uri="{BB962C8B-B14F-4D97-AF65-F5344CB8AC3E}">
        <p14:creationId xmlns:p14="http://schemas.microsoft.com/office/powerpoint/2010/main" val="3151468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857250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300" dirty="0">
              <a:latin typeface="Avenir"/>
              <a:ea typeface="+mj-ea"/>
              <a:cs typeface="+mj-cs"/>
              <a:sym typeface="Avenir Roman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485A87-448C-D247-82FD-FED0E6AE5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50334"/>
            <a:ext cx="8474319" cy="510330"/>
          </a:xfrm>
        </p:spPr>
        <p:txBody>
          <a:bodyPr/>
          <a:lstStyle/>
          <a:p>
            <a:r>
              <a:rPr lang="en-US" dirty="0"/>
              <a:t>Transportation Casks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0" y="834821"/>
            <a:ext cx="5125330" cy="242044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The most modern and state-of-the-art casks in service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Provides protection of the public and the environment in the event of the most severe accident scenarios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Regulated by the Nuclear Regulatory Commission and the Department of Transportation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WCS-160 Type B casks – 3 units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WCS-215 Type A casks – 3 units (plus leases as needed)</a:t>
            </a:r>
          </a:p>
        </p:txBody>
      </p:sp>
      <p:pic>
        <p:nvPicPr>
          <p:cNvPr id="7" name="Picture 3" descr="U:\RBALTZER\Waste Control\Special Projects\Casks\Robatel\Pictures - New RT-100 Model\RT-100 Maiden Journey 1.jpg">
            <a:extLst>
              <a:ext uri="{FF2B5EF4-FFF2-40B4-BE49-F238E27FC236}">
                <a16:creationId xmlns:a16="http://schemas.microsoft.com/office/drawing/2014/main" id="{BF81DA63-3185-8543-97AD-E83F340F3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8"/>
          <a:stretch/>
        </p:blipFill>
        <p:spPr bwMode="auto">
          <a:xfrm>
            <a:off x="1055139" y="3423499"/>
            <a:ext cx="7033722" cy="28901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large room&#10;&#10;Description automatically generated">
            <a:extLst>
              <a:ext uri="{FF2B5EF4-FFF2-40B4-BE49-F238E27FC236}">
                <a16:creationId xmlns:a16="http://schemas.microsoft.com/office/drawing/2014/main" id="{F2D3FCB4-CD9E-F94D-8DA2-65D6721349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920" y="834821"/>
            <a:ext cx="2678430" cy="2314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5F8BD1-6E8F-1C47-85F4-7814E1AD452C}"/>
              </a:ext>
            </a:extLst>
          </p:cNvPr>
          <p:cNvSpPr txBox="1"/>
          <p:nvPr/>
        </p:nvSpPr>
        <p:spPr>
          <a:xfrm>
            <a:off x="3681371" y="6067426"/>
            <a:ext cx="1635384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WCS-160 Type B Cask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2C815-0B3F-DE45-8A2D-270115AEA98D}"/>
              </a:ext>
            </a:extLst>
          </p:cNvPr>
          <p:cNvSpPr txBox="1"/>
          <p:nvPr/>
        </p:nvSpPr>
        <p:spPr>
          <a:xfrm>
            <a:off x="6739443" y="2917089"/>
            <a:ext cx="1635384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WCS-215 Type A Cask</a:t>
            </a:r>
          </a:p>
        </p:txBody>
      </p:sp>
    </p:spTree>
    <p:extLst>
      <p:ext uri="{BB962C8B-B14F-4D97-AF65-F5344CB8AC3E}">
        <p14:creationId xmlns:p14="http://schemas.microsoft.com/office/powerpoint/2010/main" val="942733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2948-FDFC-7C4C-BD11-9F8785F7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ysClr val="windowText" lastClr="000000"/>
                </a:solidFill>
              </a:rPr>
              <a:t>Cask Receipt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3A9792-DD0C-21FB-4AE3-4EF794143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05" y="949562"/>
            <a:ext cx="8069589" cy="518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9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5E68F-F03F-2C5F-B304-BC8EDBA2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Offloading a Liner from a Transportation Cask</a:t>
            </a:r>
          </a:p>
        </p:txBody>
      </p:sp>
      <p:pic>
        <p:nvPicPr>
          <p:cNvPr id="5" name="Picture 4" descr="A truck with a crane lifting a cylinder&#10;&#10;Description automatically generated">
            <a:extLst>
              <a:ext uri="{FF2B5EF4-FFF2-40B4-BE49-F238E27FC236}">
                <a16:creationId xmlns:a16="http://schemas.microsoft.com/office/drawing/2014/main" id="{342856EB-9A1A-B97F-05F4-4F8D8E3B63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378" y="2076993"/>
            <a:ext cx="2706130" cy="41923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rane lifting a large container&#10;&#10;Description automatically generated">
            <a:extLst>
              <a:ext uri="{FF2B5EF4-FFF2-40B4-BE49-F238E27FC236}">
                <a16:creationId xmlns:a16="http://schemas.microsoft.com/office/drawing/2014/main" id="{CECD8EEF-0023-56A7-528F-4A27DF964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312" y="2076993"/>
            <a:ext cx="2829345" cy="41923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truck carrying a large blue cylinder&#10;&#10;Description automatically generated">
            <a:extLst>
              <a:ext uri="{FF2B5EF4-FFF2-40B4-BE49-F238E27FC236}">
                <a16:creationId xmlns:a16="http://schemas.microsoft.com/office/drawing/2014/main" id="{FF9BEC3B-2AC9-AF09-E5AB-2491C1B8B8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650" y="2076993"/>
            <a:ext cx="2403567" cy="41923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584705-618C-FCF0-76C2-605EA3F57052}"/>
              </a:ext>
            </a:extLst>
          </p:cNvPr>
          <p:cNvSpPr txBox="1"/>
          <p:nvPr/>
        </p:nvSpPr>
        <p:spPr>
          <a:xfrm>
            <a:off x="420128" y="852614"/>
            <a:ext cx="82666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Liner (blue) is fabricated of steel and is bolted shut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Liner is removed from the transportation cask (grey)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Liner is loaded into a reinforced concrete Modular Concrete Container (MCC)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AAB3E-DEAB-9133-B37C-64E5844CDC9C}"/>
              </a:ext>
            </a:extLst>
          </p:cNvPr>
          <p:cNvSpPr txBox="1"/>
          <p:nvPr/>
        </p:nvSpPr>
        <p:spPr>
          <a:xfrm>
            <a:off x="296882" y="2176075"/>
            <a:ext cx="1482811" cy="307777"/>
          </a:xfrm>
          <a:prstGeom prst="rect">
            <a:avLst/>
          </a:prstGeom>
          <a:solidFill>
            <a:schemeClr val="bg1">
              <a:alpha val="50088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Lift from cask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AB2B52-2FC6-45E0-C6AF-6F466D5D4320}"/>
              </a:ext>
            </a:extLst>
          </p:cNvPr>
          <p:cNvSpPr txBox="1"/>
          <p:nvPr/>
        </p:nvSpPr>
        <p:spPr>
          <a:xfrm>
            <a:off x="3394753" y="2176075"/>
            <a:ext cx="994367" cy="307777"/>
          </a:xfrm>
          <a:prstGeom prst="rect">
            <a:avLst/>
          </a:prstGeom>
          <a:solidFill>
            <a:schemeClr val="bg1">
              <a:alpha val="50088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Transfer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368B0E-DA46-3AFA-03E1-EF68E6DD20EC}"/>
              </a:ext>
            </a:extLst>
          </p:cNvPr>
          <p:cNvSpPr txBox="1"/>
          <p:nvPr/>
        </p:nvSpPr>
        <p:spPr>
          <a:xfrm>
            <a:off x="6719454" y="2176075"/>
            <a:ext cx="1640775" cy="307777"/>
          </a:xfrm>
          <a:prstGeom prst="rect">
            <a:avLst/>
          </a:prstGeom>
          <a:solidFill>
            <a:schemeClr val="bg1">
              <a:alpha val="50088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Lower into MCC</a:t>
            </a:r>
          </a:p>
        </p:txBody>
      </p:sp>
    </p:spTree>
    <p:extLst>
      <p:ext uri="{BB962C8B-B14F-4D97-AF65-F5344CB8AC3E}">
        <p14:creationId xmlns:p14="http://schemas.microsoft.com/office/powerpoint/2010/main" val="2378137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83E626-92E3-5C92-C9AF-8EAD6CFD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MCC to Disposal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0E2240-3DB4-0C0E-7699-2CDE59D1B0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77000"/>
            <a:ext cx="2133600" cy="320675"/>
          </a:xfrm>
        </p:spPr>
        <p:txBody>
          <a:bodyPr/>
          <a:lstStyle/>
          <a:p>
            <a:fld id="{2830A194-8F98-4ED7-87E6-BFA2E14CF0A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 descr="A red forklift with a crane&#10;&#10;Description automatically generated">
            <a:extLst>
              <a:ext uri="{FF2B5EF4-FFF2-40B4-BE49-F238E27FC236}">
                <a16:creationId xmlns:a16="http://schemas.microsoft.com/office/drawing/2014/main" id="{7A1875F2-46E8-5E91-CA0D-359F245B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68" y="894271"/>
            <a:ext cx="8359264" cy="53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49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4" y="75734"/>
            <a:ext cx="8505825" cy="510330"/>
          </a:xfrm>
        </p:spPr>
        <p:txBody>
          <a:bodyPr/>
          <a:lstStyle/>
          <a:p>
            <a:r>
              <a:rPr lang="en-US" dirty="0"/>
              <a:t>Irradiated Hardware Casks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0525" y="876300"/>
            <a:ext cx="8362950" cy="1661836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spcAft>
                <a:spcPct val="25000"/>
              </a:spcAft>
              <a:buFontTx/>
              <a:buChar char="•"/>
            </a:pPr>
            <a:r>
              <a:rPr lang="en-US" sz="1800" dirty="0"/>
              <a:t>WCS offloads TN-RAM, MP-197, 3-60B, WCS-160B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sz="1800" dirty="0"/>
              <a:t>WCS routinely disposes of IH with dose rates &gt;20,000 R/hr. on contact 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sz="1800" dirty="0"/>
              <a:t>Collective team dose is typically less than 0.02 person-rem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sz="1800" dirty="0"/>
              <a:t>State-of-the-Art transfer system with complete remote handling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sz="1800" dirty="0"/>
              <a:t>IH casks are routinely offloaded, reassembled and shipped back the same day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A194-8F98-4ED7-87E6-BFA2E14CF0A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87" y="2538136"/>
            <a:ext cx="6977964" cy="36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16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Highway Transportation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7041" y="975144"/>
            <a:ext cx="41449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2024 Highway Volume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750 shipments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4,000 containers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600,000 cubic feet (25% of volume)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pic>
        <p:nvPicPr>
          <p:cNvPr id="5" name="Picture 4" descr="A group of trucks parked in a parking lot&#10;&#10;Description automatically generated">
            <a:extLst>
              <a:ext uri="{FF2B5EF4-FFF2-40B4-BE49-F238E27FC236}">
                <a16:creationId xmlns:a16="http://schemas.microsoft.com/office/drawing/2014/main" id="{AB806271-B0A5-B076-1FAA-EF08A8688F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31" b="19421"/>
          <a:stretch/>
        </p:blipFill>
        <p:spPr>
          <a:xfrm>
            <a:off x="441375" y="2371727"/>
            <a:ext cx="8289263" cy="35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3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296423-BC8B-394C-A42B-372AD79BE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396" y="966404"/>
            <a:ext cx="4503744" cy="4511745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06D038-D565-0A45-9F96-32435F3C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64" y="50334"/>
            <a:ext cx="8510685" cy="510330"/>
          </a:xfrm>
        </p:spPr>
        <p:txBody>
          <a:bodyPr/>
          <a:lstStyle/>
          <a:p>
            <a:r>
              <a:rPr lang="en-US" dirty="0"/>
              <a:t>Rail Access</a:t>
            </a:r>
          </a:p>
        </p:txBody>
      </p:sp>
      <p:sp>
        <p:nvSpPr>
          <p:cNvPr id="9" name="Shape 208">
            <a:extLst>
              <a:ext uri="{FF2B5EF4-FFF2-40B4-BE49-F238E27FC236}">
                <a16:creationId xmlns:a16="http://schemas.microsoft.com/office/drawing/2014/main" id="{D9453368-39CB-EF44-BB05-039472B8184C}"/>
              </a:ext>
            </a:extLst>
          </p:cNvPr>
          <p:cNvSpPr txBox="1">
            <a:spLocks/>
          </p:cNvSpPr>
          <p:nvPr/>
        </p:nvSpPr>
        <p:spPr>
          <a:xfrm>
            <a:off x="385665" y="966404"/>
            <a:ext cx="3686273" cy="51878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800"/>
            </a:pPr>
            <a:r>
              <a:rPr lang="en-US" sz="1600" u="sng" dirty="0">
                <a:latin typeface="+mn-lt"/>
              </a:rPr>
              <a:t>Direct Rail: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2800"/>
            </a:pPr>
            <a:r>
              <a:rPr lang="en-US" sz="1600" dirty="0">
                <a:latin typeface="+mn-lt"/>
              </a:rPr>
              <a:t>Texas and New Mexico Railway </a:t>
            </a:r>
            <a:r>
              <a:rPr lang="en-US" sz="1600" dirty="0">
                <a:solidFill>
                  <a:srgbClr val="FCA525"/>
                </a:solidFill>
                <a:latin typeface="+mn-lt"/>
              </a:rPr>
              <a:t>(TXN) </a:t>
            </a:r>
            <a:r>
              <a:rPr lang="en-US" sz="1600" dirty="0">
                <a:latin typeface="+mn-lt"/>
              </a:rPr>
              <a:t>interchange to Union Pacific </a:t>
            </a:r>
            <a:r>
              <a:rPr lang="en-US" sz="1600" dirty="0">
                <a:solidFill>
                  <a:srgbClr val="00B0F0"/>
                </a:solidFill>
                <a:latin typeface="+mn-lt"/>
              </a:rPr>
              <a:t>(UP) </a:t>
            </a:r>
            <a:r>
              <a:rPr lang="en-US" sz="1600" dirty="0">
                <a:latin typeface="+mn-lt"/>
              </a:rPr>
              <a:t>at </a:t>
            </a:r>
            <a:r>
              <a:rPr lang="en-US" sz="1600" dirty="0" err="1">
                <a:latin typeface="+mn-lt"/>
              </a:rPr>
              <a:t>Monahans</a:t>
            </a:r>
            <a:endParaRPr lang="en-US" sz="1600" u="sng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800"/>
            </a:pPr>
            <a:r>
              <a:rPr lang="en-US" sz="1600" u="sng" dirty="0">
                <a:latin typeface="+mn-lt"/>
              </a:rPr>
              <a:t>Transload to Truck: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2800"/>
            </a:pPr>
            <a:r>
              <a:rPr lang="en-US" sz="1600" dirty="0">
                <a:latin typeface="+mn-lt"/>
              </a:rPr>
              <a:t>Lubbock and Western Railway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(LBWR)</a:t>
            </a:r>
            <a:r>
              <a:rPr lang="en-US" sz="1600" dirty="0">
                <a:latin typeface="+mn-lt"/>
              </a:rPr>
              <a:t> interchange to BNSF at Lubbock and transload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2800"/>
            </a:pPr>
            <a:endParaRPr lang="en-US" sz="16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900"/>
              </a:spcAft>
              <a:defRPr sz="2800"/>
            </a:pPr>
            <a:r>
              <a:rPr lang="en-US" sz="1600" dirty="0">
                <a:latin typeface="+mn-lt"/>
              </a:rPr>
              <a:t>WCS has the infrastructure to support transportation of heavy loads</a:t>
            </a:r>
          </a:p>
          <a:p>
            <a:pPr>
              <a:spcBef>
                <a:spcPts val="0"/>
              </a:spcBef>
              <a:spcAft>
                <a:spcPts val="900"/>
              </a:spcAft>
              <a:defRPr sz="2800"/>
            </a:pPr>
            <a:r>
              <a:rPr lang="en-US" sz="1600" dirty="0">
                <a:latin typeface="+mn-lt"/>
              </a:rPr>
              <a:t>Rail lines upgraded to support shipments over 450,000 </a:t>
            </a:r>
            <a:r>
              <a:rPr lang="en-US" sz="1600" dirty="0" err="1">
                <a:latin typeface="+mn-lt"/>
              </a:rPr>
              <a:t>lbs</a:t>
            </a:r>
            <a:endParaRPr lang="en-US" sz="1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2800"/>
            </a:pPr>
            <a:endParaRPr lang="en-US" sz="1600" dirty="0"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8E9FD0-29A0-06B1-1E16-A25923EC7F66}"/>
              </a:ext>
            </a:extLst>
          </p:cNvPr>
          <p:cNvGrpSpPr/>
          <p:nvPr/>
        </p:nvGrpSpPr>
        <p:grpSpPr>
          <a:xfrm>
            <a:off x="5897340" y="2626202"/>
            <a:ext cx="660928" cy="300082"/>
            <a:chOff x="6482137" y="2296703"/>
            <a:chExt cx="660928" cy="3000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D1BC00-FCEA-5D4F-8B3E-B0E6EE9C1C07}"/>
                </a:ext>
              </a:extLst>
            </p:cNvPr>
            <p:cNvSpPr txBox="1"/>
            <p:nvPr/>
          </p:nvSpPr>
          <p:spPr>
            <a:xfrm>
              <a:off x="6633246" y="2296703"/>
              <a:ext cx="509819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WCS</a:t>
              </a:r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E87BF704-1800-1340-B1CE-04E9B845123A}"/>
                </a:ext>
              </a:extLst>
            </p:cNvPr>
            <p:cNvSpPr/>
            <p:nvPr/>
          </p:nvSpPr>
          <p:spPr>
            <a:xfrm>
              <a:off x="6482137" y="2354821"/>
              <a:ext cx="197603" cy="16273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7045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B705F-A05E-9D50-F122-F8AF712E2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C4A6CD-50CE-DE0B-70A7-86776A6E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 Transportation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2A2161-2231-E965-16ED-6E987FD091A2}"/>
              </a:ext>
            </a:extLst>
          </p:cNvPr>
          <p:cNvSpPr txBox="1"/>
          <p:nvPr/>
        </p:nvSpPr>
        <p:spPr>
          <a:xfrm>
            <a:off x="312738" y="1103736"/>
            <a:ext cx="436343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WCS has has the only rail line in Andrews County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Operates 3 locomotives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4-mile rail loop encircles the licensed site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5 miles of owned rail line from site to Eunice, NM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Served by two Class 1 railroads (UP and BNSF)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2024 Rail Volume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600 shipments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5,000 containers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3,000,000 cubic feet (75% of volume)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C817F-53E5-9400-D211-8D58CC261A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82" b="18065"/>
          <a:stretch/>
        </p:blipFill>
        <p:spPr>
          <a:xfrm>
            <a:off x="4891682" y="820516"/>
            <a:ext cx="3571415" cy="2100943"/>
          </a:xfrm>
          <a:prstGeom prst="rect">
            <a:avLst/>
          </a:prstGeom>
        </p:spPr>
      </p:pic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12728821-088B-5D69-C9A3-93229CFFA4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6442" y="3047599"/>
            <a:ext cx="2401893" cy="3216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43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4F818-06DB-8447-82EB-BA084FE19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93E56-8156-3448-B453-1A205D455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75" y="834821"/>
            <a:ext cx="6169025" cy="3217729"/>
          </a:xfrm>
          <a:ln>
            <a:noFill/>
          </a:ln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/>
              <a:t>Treatment of Hazardous and Mixed Waste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Logistics by Rail and Truck</a:t>
            </a:r>
          </a:p>
          <a:p>
            <a:r>
              <a:rPr lang="en-US" sz="1800" dirty="0"/>
              <a:t>On-site field services</a:t>
            </a:r>
          </a:p>
          <a:p>
            <a:pPr lvl="1"/>
            <a:r>
              <a:rPr lang="en-US" dirty="0"/>
              <a:t>Characterization / Waste Planning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Packaging / Shipping</a:t>
            </a:r>
          </a:p>
          <a:p>
            <a:r>
              <a:rPr lang="en-US" sz="1800" dirty="0"/>
              <a:t>Safe Disposal of Low-Level Radioactive Waste (LLRW)</a:t>
            </a:r>
          </a:p>
          <a:p>
            <a:pPr lvl="1"/>
            <a:r>
              <a:rPr lang="en-US" dirty="0">
                <a:latin typeface="+mn-lt"/>
              </a:rPr>
              <a:t>Class A/B/C LLRW and Mixed LLRW</a:t>
            </a:r>
          </a:p>
          <a:p>
            <a:pPr lvl="1"/>
            <a:r>
              <a:rPr lang="en-US" dirty="0">
                <a:latin typeface="+mn-lt"/>
              </a:rPr>
              <a:t>NORM, Oil &amp; Gas NORM, and Byproduct material</a:t>
            </a:r>
          </a:p>
          <a:p>
            <a:endParaRPr lang="en-US" dirty="0"/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9EF0D-F7C5-2D4E-B90F-69208AB69C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15" y="4030158"/>
            <a:ext cx="3617108" cy="2260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7C9F2-26A9-5346-8FD9-53166F865B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143056"/>
            <a:ext cx="3515165" cy="2099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people in white suits&#10;&#10;Description automatically generated">
            <a:extLst>
              <a:ext uri="{FF2B5EF4-FFF2-40B4-BE49-F238E27FC236}">
                <a16:creationId xmlns:a16="http://schemas.microsoft.com/office/drawing/2014/main" id="{5B1B0E70-2CAD-9E87-72DB-3878BE280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8500" y="834821"/>
            <a:ext cx="2808469" cy="3217729"/>
          </a:xfrm>
          <a:prstGeom prst="rect">
            <a:avLst/>
          </a:prstGeom>
          <a:noFill/>
          <a:ln>
            <a:solidFill>
              <a:srgbClr val="23639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609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A323D0-4B7B-F255-0E0D-437687ADA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28" y="2078182"/>
            <a:ext cx="7471064" cy="1257300"/>
          </a:xfrm>
        </p:spPr>
        <p:txBody>
          <a:bodyPr/>
          <a:lstStyle/>
          <a:p>
            <a:r>
              <a:rPr lang="en-US" dirty="0"/>
              <a:t>WCS Waste Treatment/Processing</a:t>
            </a:r>
            <a:br>
              <a:rPr lang="en-US" dirty="0"/>
            </a:br>
            <a:r>
              <a:rPr lang="en-US" sz="2400" dirty="0"/>
              <a:t>LLRW, Mixed Waste, and Hazardous Waste 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5902550-938B-F314-EC70-12D352C2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620" y="3854011"/>
            <a:ext cx="6080760" cy="20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C735-4CC0-C746-8782-24CAF28D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0" y="81156"/>
            <a:ext cx="8493579" cy="510330"/>
          </a:xfrm>
        </p:spPr>
        <p:txBody>
          <a:bodyPr/>
          <a:lstStyle/>
          <a:p>
            <a:r>
              <a:rPr lang="en-US" dirty="0"/>
              <a:t>Waste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BB32-0B6E-A145-B1E2-3A02C4E92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1254500"/>
            <a:ext cx="5515429" cy="4642757"/>
          </a:xfrm>
          <a:ln>
            <a:solidFill>
              <a:srgbClr val="23639B"/>
            </a:solidFill>
          </a:ln>
        </p:spPr>
        <p:txBody>
          <a:bodyPr/>
          <a:lstStyle/>
          <a:p>
            <a:pPr marL="226695" indent="-226695">
              <a:spcAft>
                <a:spcPts val="1200"/>
              </a:spcAft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Covered storage (over 60,000 cubic feet):</a:t>
            </a:r>
          </a:p>
          <a:p>
            <a:pPr marL="461645" lvl="1" indent="-226695">
              <a:spcAft>
                <a:spcPts val="1200"/>
              </a:spcAft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Container Storage Building - 36,750 cubic feet (5,000 - 55-gallon drum equivalents)</a:t>
            </a:r>
          </a:p>
          <a:p>
            <a:pPr marL="461645" lvl="1" indent="-226695">
              <a:spcAft>
                <a:spcPts val="1200"/>
              </a:spcAft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Bin Storage Area </a:t>
            </a: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17,118 cubic feet</a:t>
            </a:r>
          </a:p>
          <a:p>
            <a:pPr marL="461645" lvl="1" indent="-226695">
              <a:spcAft>
                <a:spcPts val="1200"/>
              </a:spcAft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Stabilization Building - 8,000 cubic feet</a:t>
            </a:r>
          </a:p>
          <a:p>
            <a:pPr marL="226695" indent="-226695">
              <a:spcAft>
                <a:spcPts val="1200"/>
              </a:spcAft>
            </a:pPr>
            <a:endParaRPr lang="en-US" sz="1800" b="0" i="0" dirty="0"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6695" indent="-226695">
              <a:spcAft>
                <a:spcPts val="1200"/>
              </a:spcAft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Outdoor Storage:</a:t>
            </a:r>
          </a:p>
          <a:p>
            <a:pPr marL="461645" lvl="1" indent="-226695">
              <a:spcAft>
                <a:spcPts val="1200"/>
              </a:spcAft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Bin Storage Units (BSU) -</a:t>
            </a: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87,480 cubic feet</a:t>
            </a:r>
          </a:p>
          <a:p>
            <a:pPr marL="461645" lvl="1" indent="-226695">
              <a:spcAft>
                <a:spcPts val="1200"/>
              </a:spcAft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LSA Storage Pad – </a:t>
            </a: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1,500,000 cubic feet, 10-acres of area (radioactive only)</a:t>
            </a:r>
          </a:p>
        </p:txBody>
      </p:sp>
      <p:pic>
        <p:nvPicPr>
          <p:cNvPr id="4" name="Picture 3" descr="A large warehouse with large containers&#10;&#10;Description automatically generated with medium confidence">
            <a:extLst>
              <a:ext uri="{FF2B5EF4-FFF2-40B4-BE49-F238E27FC236}">
                <a16:creationId xmlns:a16="http://schemas.microsoft.com/office/drawing/2014/main" id="{AA2B1D99-769C-916C-9C3D-4DAE0111AF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846" y="1254500"/>
            <a:ext cx="2900503" cy="464275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A4977-0ECD-68FE-2A6E-87D5E10E7A36}"/>
              </a:ext>
            </a:extLst>
          </p:cNvPr>
          <p:cNvSpPr txBox="1">
            <a:spLocks/>
          </p:cNvSpPr>
          <p:nvPr/>
        </p:nvSpPr>
        <p:spPr>
          <a:xfrm>
            <a:off x="5995846" y="920575"/>
            <a:ext cx="2877838" cy="329184"/>
          </a:xfrm>
          <a:prstGeom prst="rect">
            <a:avLst/>
          </a:prstGeom>
          <a:solidFill>
            <a:srgbClr val="23639B"/>
          </a:solidFill>
        </p:spPr>
        <p:txBody>
          <a:bodyPr/>
          <a:lstStyle>
            <a:lvl1pPr marL="227013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80000"/>
              <a:buFont typeface="Arial" pitchFamily="34" charset="0"/>
              <a:buChar char="►"/>
              <a:defRPr sz="16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61963" indent="-2349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80000"/>
              <a:buFont typeface="Arial" pitchFamily="34" charset="0"/>
              <a:buChar char="■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2pPr>
            <a:lvl3pPr marL="687388" indent="-225425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Wingdings" pitchFamily="2" charset="2"/>
              <a:buChar char="t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3pPr>
            <a:lvl4pPr marL="914400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Arial" pitchFamily="34" charset="0"/>
              <a:buChar char="●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4pPr>
            <a:lvl5pPr marL="1141413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Arial" pitchFamily="34" charset="0"/>
              <a:buChar char="▪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 Storage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8C8E53-F48D-6534-E9CA-DF482C316FB5}"/>
              </a:ext>
            </a:extLst>
          </p:cNvPr>
          <p:cNvSpPr txBox="1">
            <a:spLocks/>
          </p:cNvSpPr>
          <p:nvPr/>
        </p:nvSpPr>
        <p:spPr>
          <a:xfrm>
            <a:off x="402770" y="920575"/>
            <a:ext cx="5515428" cy="329184"/>
          </a:xfrm>
          <a:prstGeom prst="rect">
            <a:avLst/>
          </a:prstGeom>
          <a:solidFill>
            <a:srgbClr val="23639B"/>
          </a:solidFill>
        </p:spPr>
        <p:txBody>
          <a:bodyPr/>
          <a:lstStyle>
            <a:lvl1pPr marL="227013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80000"/>
              <a:buFont typeface="Arial" pitchFamily="34" charset="0"/>
              <a:buChar char="►"/>
              <a:defRPr sz="16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61963" indent="-2349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80000"/>
              <a:buFont typeface="Arial" pitchFamily="34" charset="0"/>
              <a:buChar char="■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2pPr>
            <a:lvl3pPr marL="687388" indent="-225425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Wingdings" pitchFamily="2" charset="2"/>
              <a:buChar char="t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3pPr>
            <a:lvl4pPr marL="914400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Arial" pitchFamily="34" charset="0"/>
              <a:buChar char="●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4pPr>
            <a:lvl5pPr marL="1141413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Arial" pitchFamily="34" charset="0"/>
              <a:buChar char="▪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RCRA/TSCA, Radioactive, and Mixed Waste</a:t>
            </a:r>
          </a:p>
        </p:txBody>
      </p:sp>
    </p:spTree>
    <p:extLst>
      <p:ext uri="{BB962C8B-B14F-4D97-AF65-F5344CB8AC3E}">
        <p14:creationId xmlns:p14="http://schemas.microsoft.com/office/powerpoint/2010/main" val="974849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C735-4CC0-C746-8782-24CAF28D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434"/>
            <a:ext cx="8439150" cy="51033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Waste Treatment – Waste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BB32-0B6E-A145-B1E2-3A02C4E92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70" y="1182847"/>
            <a:ext cx="4458329" cy="4863601"/>
          </a:xfrm>
        </p:spPr>
        <p:txBody>
          <a:bodyPr wrap="square" anchor="t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8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Liquids, sludges, solids, lab packs </a:t>
            </a: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approved containers, and liquids in bulk tankers</a:t>
            </a:r>
          </a:p>
          <a:p>
            <a:pPr>
              <a:buFont typeface="Wingdings" pitchFamily="2" charset="2"/>
              <a:buChar char="§"/>
            </a:pPr>
            <a:r>
              <a:rPr lang="en-US" sz="18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Inorganic waste</a:t>
            </a: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 streams including acids, bases, and wastes contaminated with metals</a:t>
            </a: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b="0" i="0" dirty="0"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Organic waste</a:t>
            </a: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 streams (with some concentration limitations)</a:t>
            </a:r>
          </a:p>
          <a:p>
            <a:pPr>
              <a:buFont typeface="Wingdings" pitchFamily="2" charset="2"/>
              <a:buChar char="§"/>
            </a:pPr>
            <a:r>
              <a:rPr lang="en-US" sz="18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High VOCs</a:t>
            </a: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can be treated on a case-by-case basis</a:t>
            </a:r>
          </a:p>
          <a:p>
            <a:pPr>
              <a:buFont typeface="Wingdings" pitchFamily="2" charset="2"/>
              <a:buChar char="§"/>
            </a:pPr>
            <a:r>
              <a:rPr lang="en-US" sz="18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Water-reactive inorganic materials </a:t>
            </a: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such as elemental lithium, sodium, etc.</a:t>
            </a:r>
          </a:p>
          <a:p>
            <a:pPr>
              <a:buFont typeface="Wingdings" pitchFamily="2" charset="2"/>
              <a:buChar char="§"/>
            </a:pPr>
            <a:r>
              <a:rPr lang="en-US" sz="18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Hazardous and non-hazardous wastes</a:t>
            </a: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 mixed with </a:t>
            </a: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LLRW</a:t>
            </a:r>
            <a:endParaRPr lang="en-US" sz="1800" b="0" i="0" dirty="0"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2445" lvl="1" indent="-285750">
              <a:buFont typeface="Wingdings" pitchFamily="2" charset="2"/>
              <a:buChar char="§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group of white barrels stacked on pallets&#10;&#10;Description automatically generated">
            <a:extLst>
              <a:ext uri="{FF2B5EF4-FFF2-40B4-BE49-F238E27FC236}">
                <a16:creationId xmlns:a16="http://schemas.microsoft.com/office/drawing/2014/main" id="{EF5E57C5-3910-18A3-E761-E3F1E3155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5232399" y="1182847"/>
            <a:ext cx="3641913" cy="4863601"/>
          </a:xfrm>
          <a:prstGeom prst="rect">
            <a:avLst/>
          </a:prstGeom>
          <a:noFill/>
          <a:ln>
            <a:solidFill>
              <a:srgbClr val="23639B"/>
            </a:solidFill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F5A6BA4-04E2-D024-63F6-926578107D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6570" y="855677"/>
            <a:ext cx="4458329" cy="3291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Authorized Types of Waste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F2B9E2-14C3-C754-DFCC-F71533341B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770" y="857075"/>
            <a:ext cx="3641914" cy="3291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Container Storage Building</a:t>
            </a:r>
          </a:p>
        </p:txBody>
      </p:sp>
    </p:spTree>
    <p:extLst>
      <p:ext uri="{BB962C8B-B14F-4D97-AF65-F5344CB8AC3E}">
        <p14:creationId xmlns:p14="http://schemas.microsoft.com/office/powerpoint/2010/main" val="3383967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C735-4CC0-C746-8782-24CAF28D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14" y="81156"/>
            <a:ext cx="8464835" cy="51033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Waste Treatment – Processes</a:t>
            </a:r>
          </a:p>
        </p:txBody>
      </p:sp>
      <p:pic>
        <p:nvPicPr>
          <p:cNvPr id="4" name="Picture 3" descr="A construction vehicle in a building&#10;&#10;Description automatically generated">
            <a:extLst>
              <a:ext uri="{FF2B5EF4-FFF2-40B4-BE49-F238E27FC236}">
                <a16:creationId xmlns:a16="http://schemas.microsoft.com/office/drawing/2014/main" id="{3AE1784E-2762-6CE0-DE3D-AD7749330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31514" y="1184861"/>
            <a:ext cx="3944902" cy="4863601"/>
          </a:xfrm>
          <a:prstGeom prst="rect">
            <a:avLst/>
          </a:prstGeom>
          <a:noFill/>
          <a:ln>
            <a:solidFill>
              <a:srgbClr val="23639B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BB32-0B6E-A145-B1E2-3A02C4E925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29309" y="1182847"/>
            <a:ext cx="4245004" cy="4863601"/>
          </a:xfrm>
        </p:spPr>
        <p:txBody>
          <a:bodyPr wrap="square" anchor="t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Sorting and Segregation</a:t>
            </a:r>
          </a:p>
          <a:p>
            <a:pPr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Characterization (parent and daughter waste streams)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Decontamination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Repackaging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Volume Reduction</a:t>
            </a:r>
          </a:p>
          <a:p>
            <a:pPr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Chemical oxidation</a:t>
            </a:r>
          </a:p>
          <a:p>
            <a:pPr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Chemical reduction</a:t>
            </a:r>
          </a:p>
          <a:p>
            <a:pPr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Deactivation</a:t>
            </a:r>
          </a:p>
          <a:p>
            <a:pPr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Micro- and macro-encapsulation</a:t>
            </a:r>
          </a:p>
          <a:p>
            <a:pPr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Neutralization</a:t>
            </a:r>
          </a:p>
          <a:p>
            <a:pPr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Stabilization</a:t>
            </a:r>
          </a:p>
          <a:p>
            <a:pPr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Controlled reaction</a:t>
            </a:r>
          </a:p>
          <a:p>
            <a:pPr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Dewatering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CED9E76-1E8A-A86D-094A-071DA67C2E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885" y="855677"/>
            <a:ext cx="3944902" cy="3291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Bulk Pan Treatment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2676385-2548-C923-BE33-6A5D1269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9939" y="857075"/>
            <a:ext cx="4243745" cy="3291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Treatment Processes</a:t>
            </a:r>
          </a:p>
        </p:txBody>
      </p:sp>
    </p:spTree>
    <p:extLst>
      <p:ext uri="{BB962C8B-B14F-4D97-AF65-F5344CB8AC3E}">
        <p14:creationId xmlns:p14="http://schemas.microsoft.com/office/powerpoint/2010/main" val="4284778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C735-4CC0-C746-8782-24CAF28D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8" y="81156"/>
            <a:ext cx="8454561" cy="51033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Treatment Facilities – MWTF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BB32-0B6E-A145-B1E2-3A02C4E92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8" y="1184861"/>
            <a:ext cx="3934628" cy="4863601"/>
          </a:xfrm>
        </p:spPr>
        <p:txBody>
          <a:bodyPr wrap="square" anchor="t">
            <a:normAutofit/>
          </a:bodyPr>
          <a:lstStyle/>
          <a:p>
            <a:pPr marL="295275" lvl="1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Negative pressure, </a:t>
            </a: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processing and treatment facility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5275" lvl="1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20,000 square feet of treatment </a:t>
            </a: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en-US" sz="1800" b="0" i="0" dirty="0"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5275" lvl="1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85-cubic-yard capacity mixing pan</a:t>
            </a:r>
          </a:p>
          <a:p>
            <a:pPr marL="295275" lvl="1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solated treatment room with a dedicated ventilation system within the MWTF and double containment (as necessary)</a:t>
            </a:r>
          </a:p>
        </p:txBody>
      </p:sp>
      <p:pic>
        <p:nvPicPr>
          <p:cNvPr id="4" name="Picture 3" descr="A group of people in white suits&#10;&#10;Description automatically generated">
            <a:extLst>
              <a:ext uri="{FF2B5EF4-FFF2-40B4-BE49-F238E27FC236}">
                <a16:creationId xmlns:a16="http://schemas.microsoft.com/office/drawing/2014/main" id="{AC418EC7-2DF3-3C22-CCEE-0226C2F676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309" y="1182847"/>
            <a:ext cx="4245004" cy="4863601"/>
          </a:xfrm>
          <a:prstGeom prst="rect">
            <a:avLst/>
          </a:prstGeom>
          <a:noFill/>
          <a:ln>
            <a:solidFill>
              <a:srgbClr val="23639B"/>
            </a:solidFill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9D0B784-6456-2BEC-6CE0-1DE6B05E37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159" y="855677"/>
            <a:ext cx="3934628" cy="3291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Mixed Waste Treatment Facility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0939051-E183-6B69-9998-CBEA67FC7A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9939" y="857075"/>
            <a:ext cx="4243745" cy="329184"/>
          </a:xfrm>
        </p:spPr>
        <p:txBody>
          <a:bodyPr/>
          <a:lstStyle/>
          <a:p>
            <a:r>
              <a:rPr lang="en-US" sz="1800" dirty="0">
                <a:latin typeface="Aptos Display"/>
                <a:cs typeface="Times New Roman"/>
              </a:rPr>
              <a:t>Glove Box processing</a:t>
            </a:r>
            <a:endParaRPr lang="en-US" sz="1800" dirty="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097728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50F7-6786-194F-80AE-4CCBD0C1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8" y="81156"/>
            <a:ext cx="8454561" cy="510330"/>
          </a:xfrm>
        </p:spPr>
        <p:txBody>
          <a:bodyPr/>
          <a:lstStyle/>
          <a:p>
            <a:r>
              <a:rPr lang="en-US" dirty="0">
                <a:latin typeface="+mj-lt"/>
              </a:rPr>
              <a:t>Treatment Facilities – Perma-Con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11DA7-C807-1246-BC1F-A4ED04E14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7" y="1331948"/>
            <a:ext cx="4130211" cy="4493005"/>
          </a:xfrm>
          <a:ln>
            <a:solidFill>
              <a:srgbClr val="23639B"/>
            </a:solidFill>
          </a:ln>
        </p:spPr>
        <p:txBody>
          <a:bodyPr/>
          <a:lstStyle/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2023 WCS installed the largest Perma-Con in the U.S.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Supports preparation and shipment of LANL TRU waste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6500 sq. ft. floor space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HVAC/HEPA System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Remotely operated five (5) ton mobile gantry crane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Backup generator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large warehouse with a blue door&#10;&#10;Description automatically generated with medium confidence">
            <a:extLst>
              <a:ext uri="{FF2B5EF4-FFF2-40B4-BE49-F238E27FC236}">
                <a16:creationId xmlns:a16="http://schemas.microsoft.com/office/drawing/2014/main" id="{4330CCA4-7889-40CF-B6C4-C14E9B2EB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987" y="1017016"/>
            <a:ext cx="3947027" cy="2196084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EDB105E-5131-4BB2-396C-73C7027FD060}"/>
              </a:ext>
            </a:extLst>
          </p:cNvPr>
          <p:cNvSpPr txBox="1">
            <a:spLocks/>
          </p:cNvSpPr>
          <p:nvPr/>
        </p:nvSpPr>
        <p:spPr>
          <a:xfrm>
            <a:off x="441788" y="1017016"/>
            <a:ext cx="4130210" cy="329184"/>
          </a:xfrm>
          <a:prstGeom prst="rect">
            <a:avLst/>
          </a:prstGeom>
          <a:solidFill>
            <a:srgbClr val="23639B"/>
          </a:solidFill>
        </p:spPr>
        <p:txBody>
          <a:bodyPr/>
          <a:lstStyle>
            <a:lvl1pPr marL="227013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80000"/>
              <a:buFont typeface="Arial" pitchFamily="34" charset="0"/>
              <a:buChar char="►"/>
              <a:defRPr sz="16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61963" indent="-2349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80000"/>
              <a:buFont typeface="Arial" pitchFamily="34" charset="0"/>
              <a:buChar char="■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2pPr>
            <a:lvl3pPr marL="687388" indent="-225425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Wingdings" pitchFamily="2" charset="2"/>
              <a:buChar char="t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3pPr>
            <a:lvl4pPr marL="914400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Arial" pitchFamily="34" charset="0"/>
              <a:buChar char="●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4pPr>
            <a:lvl5pPr marL="1141413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Arial" pitchFamily="34" charset="0"/>
              <a:buChar char="▪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Perma-Con</a:t>
            </a:r>
          </a:p>
        </p:txBody>
      </p:sp>
      <p:pic>
        <p:nvPicPr>
          <p:cNvPr id="4" name="Picture 3" descr="A room with many white containers&#10;&#10;Description automatically generated">
            <a:extLst>
              <a:ext uri="{FF2B5EF4-FFF2-40B4-BE49-F238E27FC236}">
                <a16:creationId xmlns:a16="http://schemas.microsoft.com/office/drawing/2014/main" id="{BB6698D2-3320-25D7-3C8A-100AC1DA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987" y="3636819"/>
            <a:ext cx="3904147" cy="219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8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4A76E-39EA-1496-3AA3-D4BA2A921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290F-6C58-F446-6180-2E643186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8" y="81156"/>
            <a:ext cx="8454561" cy="510330"/>
          </a:xfrm>
        </p:spPr>
        <p:txBody>
          <a:bodyPr/>
          <a:lstStyle/>
          <a:p>
            <a:r>
              <a:rPr lang="en-US" dirty="0">
                <a:latin typeface="+mj-lt"/>
              </a:rPr>
              <a:t>Other Treatment and Storage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2C2E0-5985-B84B-DCC2-159C85F1A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7" y="1354250"/>
            <a:ext cx="3377859" cy="2362525"/>
          </a:xfrm>
          <a:ln>
            <a:solidFill>
              <a:srgbClr val="23639B"/>
            </a:solidFill>
          </a:ln>
        </p:spPr>
        <p:txBody>
          <a:bodyPr/>
          <a:lstStyle/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Bulk Vitrification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Currently processing LLRW contaminated reactive metals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Plans in development for further complex and orphaned waste streams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654DE0-8091-BD72-1E08-1DCAE25E3EE2}"/>
              </a:ext>
            </a:extLst>
          </p:cNvPr>
          <p:cNvSpPr txBox="1">
            <a:spLocks/>
          </p:cNvSpPr>
          <p:nvPr/>
        </p:nvSpPr>
        <p:spPr>
          <a:xfrm>
            <a:off x="441788" y="1017016"/>
            <a:ext cx="3377858" cy="329184"/>
          </a:xfrm>
          <a:prstGeom prst="rect">
            <a:avLst/>
          </a:prstGeom>
          <a:solidFill>
            <a:srgbClr val="23639B"/>
          </a:solidFill>
        </p:spPr>
        <p:txBody>
          <a:bodyPr/>
          <a:lstStyle>
            <a:lvl1pPr marL="227013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80000"/>
              <a:buFont typeface="Arial" pitchFamily="34" charset="0"/>
              <a:buChar char="►"/>
              <a:defRPr sz="16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61963" indent="-2349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80000"/>
              <a:buFont typeface="Arial" pitchFamily="34" charset="0"/>
              <a:buChar char="■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2pPr>
            <a:lvl3pPr marL="687388" indent="-225425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Wingdings" pitchFamily="2" charset="2"/>
              <a:buChar char="t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3pPr>
            <a:lvl4pPr marL="914400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Arial" pitchFamily="34" charset="0"/>
              <a:buChar char="●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4pPr>
            <a:lvl5pPr marL="1141413" indent="-22701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buSzPct val="75000"/>
              <a:buFont typeface="Arial" pitchFamily="34" charset="0"/>
              <a:buChar char="▪"/>
              <a:defRPr sz="1600" baseline="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Arial" charset="0"/>
              <a:buChar char="▪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Veolia </a:t>
            </a:r>
            <a:r>
              <a:rPr lang="en-US" sz="18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GeoMelt</a:t>
            </a:r>
            <a:endParaRPr lang="en-US" sz="1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FEB94-7B09-828E-2364-9B86C97D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5932" y="1017016"/>
            <a:ext cx="4980417" cy="3316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492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50F7-6786-194F-80AE-4CCBD0C1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8" y="81156"/>
            <a:ext cx="8454561" cy="510330"/>
          </a:xfrm>
        </p:spPr>
        <p:txBody>
          <a:bodyPr/>
          <a:lstStyle/>
          <a:p>
            <a:r>
              <a:rPr lang="en-US" dirty="0">
                <a:latin typeface="+mj-lt"/>
              </a:rPr>
              <a:t>DOE Problematic Waste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11DA7-C807-1246-BC1F-A4ED04E14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76" y="834821"/>
            <a:ext cx="5461732" cy="5437791"/>
          </a:xfrm>
          <a:ln>
            <a:noFill/>
          </a:ln>
        </p:spPr>
        <p:txBody>
          <a:bodyPr/>
          <a:lstStyle/>
          <a:p>
            <a:pPr marL="226695" indent="-226695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WCS Services</a:t>
            </a:r>
          </a:p>
          <a:p>
            <a:pPr marL="461645"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Receipt and storage of waste </a:t>
            </a:r>
          </a:p>
          <a:p>
            <a:pPr marL="461645"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Sorting and Segregation by:</a:t>
            </a:r>
          </a:p>
          <a:p>
            <a:pPr marL="687070" lvl="2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Physical Form</a:t>
            </a:r>
          </a:p>
          <a:p>
            <a:pPr marL="687070" lvl="2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Radiological Character</a:t>
            </a:r>
          </a:p>
          <a:p>
            <a:pPr marL="687070" lvl="2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RCRA and TSCA hazard profiles</a:t>
            </a:r>
          </a:p>
          <a:p>
            <a:pPr marL="226695" indent="-226695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Re-Packaged waste for most appropriate </a:t>
            </a:r>
          </a:p>
          <a:p>
            <a:pPr marL="461645"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Treatment (as required)</a:t>
            </a:r>
          </a:p>
          <a:p>
            <a:pPr marL="461645"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Disposal (according to radiological character of daughter waste streams)</a:t>
            </a:r>
          </a:p>
          <a:p>
            <a:pPr marL="226695" indent="-226695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461645"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Quicker removal from generating site</a:t>
            </a:r>
          </a:p>
          <a:p>
            <a:pPr marL="461645"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Lower cost</a:t>
            </a:r>
          </a:p>
          <a:p>
            <a:pPr marL="461645"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Burial according to actual radiological character</a:t>
            </a:r>
          </a:p>
        </p:txBody>
      </p:sp>
      <p:pic>
        <p:nvPicPr>
          <p:cNvPr id="5" name="Picture 4" descr="A picture containing indoor, table, cup, food&#10;&#10;Description automatically generated">
            <a:extLst>
              <a:ext uri="{FF2B5EF4-FFF2-40B4-BE49-F238E27FC236}">
                <a16:creationId xmlns:a16="http://schemas.microsoft.com/office/drawing/2014/main" id="{A5A3D3D5-4F2C-DB4E-A433-01EFDEB11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284" y="3344496"/>
            <a:ext cx="3091294" cy="29332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4446F1-72DD-4AAF-C424-5BCA400663CB}"/>
              </a:ext>
            </a:extLst>
          </p:cNvPr>
          <p:cNvSpPr/>
          <p:nvPr/>
        </p:nvSpPr>
        <p:spPr bwMode="auto">
          <a:xfrm>
            <a:off x="5918991" y="833326"/>
            <a:ext cx="3090619" cy="25941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b="1" dirty="0"/>
              <a:t>Waste Profile Included:</a:t>
            </a:r>
            <a:endParaRPr lang="en-US" sz="1200" dirty="0"/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Class C debris and non-debris mixed waste requiring RCRA treatment.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Potentially included solidified and non-solid sludge, wood, metal, PPE, miscellaneous plastic and cellulosic material, drum bags, plastic bottles (with or without liquid), cardboard, paper, rags, batteries, absorbents, soil/sweepings,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Potential PCB contamination</a:t>
            </a:r>
          </a:p>
        </p:txBody>
      </p:sp>
    </p:spTree>
    <p:extLst>
      <p:ext uri="{BB962C8B-B14F-4D97-AF65-F5344CB8AC3E}">
        <p14:creationId xmlns:p14="http://schemas.microsoft.com/office/powerpoint/2010/main" val="2875585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361AE-AB65-5025-5CAE-C19CC39C6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DD8F-54A3-02EA-A59A-B2D2C1FC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457974"/>
            <a:ext cx="7450282" cy="510330"/>
          </a:xfrm>
        </p:spPr>
        <p:txBody>
          <a:bodyPr/>
          <a:lstStyle/>
          <a:p>
            <a:r>
              <a:rPr lang="en-US" dirty="0"/>
              <a:t>Depleted Uranium Disposal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82647-0235-8B4C-C29D-E9C1E3CF21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71D9C-CAE3-4B39-BFDD-45CC9752C41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53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6498E-FE14-FFF6-AFF8-079166FC8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08" y="50334"/>
            <a:ext cx="8678141" cy="510330"/>
          </a:xfrm>
        </p:spPr>
        <p:txBody>
          <a:bodyPr/>
          <a:lstStyle/>
          <a:p>
            <a:r>
              <a:rPr lang="en-US" sz="2400" dirty="0"/>
              <a:t>DOE Depleted Uranium (DU) Cylinders in Storage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9C75BE-C639-25B0-12B8-0CDFC6FC3B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26200"/>
            <a:ext cx="762000" cy="381000"/>
          </a:xfrm>
        </p:spPr>
        <p:txBody>
          <a:bodyPr/>
          <a:lstStyle/>
          <a:p>
            <a:pPr>
              <a:defRPr/>
            </a:pPr>
            <a:fld id="{E2171D9C-CAE3-4B39-BFDD-45CC9752C41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F23A3-69C9-2BA5-78D2-997A24E3A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" y="872837"/>
            <a:ext cx="8956727" cy="5330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B43A86-FAB6-AA83-1B88-0415E0510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49" y="1039437"/>
            <a:ext cx="35179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0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drews area map">
            <a:extLst>
              <a:ext uri="{FF2B5EF4-FFF2-40B4-BE49-F238E27FC236}">
                <a16:creationId xmlns:a16="http://schemas.microsoft.com/office/drawing/2014/main" id="{F4B506C4-D46A-6885-6EFF-5497E7883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760251"/>
            <a:ext cx="8572500" cy="55269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16AC5B-5E9E-0C5A-A567-80B408BA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WCS Site – Relative Distances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7D455-5763-A86E-ED95-8287FAF7B0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77000"/>
            <a:ext cx="2133600" cy="320675"/>
          </a:xfrm>
        </p:spPr>
        <p:txBody>
          <a:bodyPr/>
          <a:lstStyle/>
          <a:p>
            <a:fld id="{2830A194-8F98-4ED7-87E6-BFA2E14CF0A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5241581A-8362-703E-A8B8-D82156245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592274" y="2448218"/>
            <a:ext cx="182880" cy="182880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59572E-C5DD-1262-4079-B006C3AC06C3}"/>
              </a:ext>
            </a:extLst>
          </p:cNvPr>
          <p:cNvSpPr txBox="1"/>
          <p:nvPr/>
        </p:nvSpPr>
        <p:spPr>
          <a:xfrm>
            <a:off x="375757" y="946806"/>
            <a:ext cx="2610724" cy="1955856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distance to communities: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Eunice, NM	5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Hobbs, NM	15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Jal, NM	24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Andrews	30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Seminole	30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Odessa	50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Midland	60 miles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AA1AF-21E4-3540-98A3-7ABDEF3FDB25}"/>
              </a:ext>
            </a:extLst>
          </p:cNvPr>
          <p:cNvSpPr txBox="1"/>
          <p:nvPr/>
        </p:nvSpPr>
        <p:spPr>
          <a:xfrm>
            <a:off x="3706364" y="2389495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5ADCFD-2C67-8F4A-F162-8CCF8568CC6E}"/>
              </a:ext>
            </a:extLst>
          </p:cNvPr>
          <p:cNvSpPr txBox="1"/>
          <p:nvPr/>
        </p:nvSpPr>
        <p:spPr>
          <a:xfrm>
            <a:off x="333812" y="3097606"/>
            <a:ext cx="2552001" cy="2956130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tabLst>
                <a:tab pos="225425" algn="l"/>
                <a:tab pos="1595438" algn="dec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Nearest residence is: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 miles east, in NM @ 176 &amp; 18</a:t>
            </a:r>
          </a:p>
          <a:p>
            <a:pPr>
              <a:lnSpc>
                <a:spcPct val="125000"/>
              </a:lnSpc>
              <a:tabLst>
                <a:tab pos="225425" algn="l"/>
                <a:tab pos="1595438" algn="dec"/>
              </a:tabLs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tabLst>
                <a:tab pos="225425" algn="l"/>
                <a:tab pos="1595438" algn="dec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Nearest businesses are:</a:t>
            </a:r>
          </a:p>
          <a:p>
            <a:pPr marL="115888" indent="-115888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107950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URENCO (uranium facility)	- adjacent to site in NM</a:t>
            </a:r>
          </a:p>
          <a:p>
            <a:pPr marL="115888" indent="-115888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107950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 County Landfill (trash disposal) - across 176 in NM</a:t>
            </a:r>
          </a:p>
          <a:p>
            <a:pPr marL="115888" indent="-115888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107950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Materials (concrete plant)           - NW site boundary in NM</a:t>
            </a:r>
          </a:p>
          <a:p>
            <a:pPr marL="115888" indent="-115888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107950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Sundance Disposal (O&amp;G waste)     - NW site boundary in NM</a:t>
            </a:r>
          </a:p>
        </p:txBody>
      </p:sp>
    </p:spTree>
    <p:extLst>
      <p:ext uri="{BB962C8B-B14F-4D97-AF65-F5344CB8AC3E}">
        <p14:creationId xmlns:p14="http://schemas.microsoft.com/office/powerpoint/2010/main" val="1821960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B94B0-C99B-418E-7657-D1156F18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DOE DUF</a:t>
            </a:r>
            <a:r>
              <a:rPr lang="en-US" sz="2400" baseline="-25000" dirty="0"/>
              <a:t>6</a:t>
            </a:r>
            <a:r>
              <a:rPr lang="en-US" sz="2400" dirty="0"/>
              <a:t> Conversion Plants – Portsmouth and Paducah</a:t>
            </a:r>
          </a:p>
        </p:txBody>
      </p:sp>
      <p:pic>
        <p:nvPicPr>
          <p:cNvPr id="5" name="Content Placeholder 4" descr="Aerial view of a factory&#10;&#10;AI-generated content may be incorrect.">
            <a:extLst>
              <a:ext uri="{FF2B5EF4-FFF2-40B4-BE49-F238E27FC236}">
                <a16:creationId xmlns:a16="http://schemas.microsoft.com/office/drawing/2014/main" id="{6C15C12D-AAB6-4FD1-A0CC-4B5FD71AA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75" y="863797"/>
            <a:ext cx="8883650" cy="5205538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AAE459-26EF-A97E-6741-147D1C8F0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79424"/>
              </p:ext>
            </p:extLst>
          </p:nvPr>
        </p:nvGraphicFramePr>
        <p:xfrm>
          <a:off x="4260273" y="4516544"/>
          <a:ext cx="4753553" cy="15544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808018">
                  <a:extLst>
                    <a:ext uri="{9D8B030D-6E8A-4147-A177-3AD203B41FA5}">
                      <a16:colId xmlns:a16="http://schemas.microsoft.com/office/drawing/2014/main" val="3662262631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val="4190667444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val="1004553767"/>
                    </a:ext>
                  </a:extLst>
                </a:gridCol>
                <a:gridCol w="705266">
                  <a:extLst>
                    <a:ext uri="{9D8B030D-6E8A-4147-A177-3AD203B41FA5}">
                      <a16:colId xmlns:a16="http://schemas.microsoft.com/office/drawing/2014/main" val="148871195"/>
                    </a:ext>
                  </a:extLst>
                </a:gridCol>
                <a:gridCol w="504987">
                  <a:extLst>
                    <a:ext uri="{9D8B030D-6E8A-4147-A177-3AD203B41FA5}">
                      <a16:colId xmlns:a16="http://schemas.microsoft.com/office/drawing/2014/main" val="3812179569"/>
                    </a:ext>
                  </a:extLst>
                </a:gridCol>
              </a:tblGrid>
              <a:tr h="25864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 2025 Status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797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Paducah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797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Portsmouth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797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797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54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9382"/>
                  </a:ext>
                </a:extLst>
              </a:tr>
              <a:tr h="258645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DU Cylinder Inventory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43,000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19,000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62,000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54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604664"/>
                  </a:ext>
                </a:extLst>
              </a:tr>
              <a:tr h="258645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DUF</a:t>
                      </a:r>
                      <a:r>
                        <a:rPr lang="en-US" sz="11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Facility Size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lines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lines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lines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54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473942"/>
                  </a:ext>
                </a:extLst>
              </a:tr>
              <a:tr h="258645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DUF</a:t>
                      </a:r>
                      <a:r>
                        <a:rPr lang="en-US" sz="11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Facility Startup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54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236269"/>
                  </a:ext>
                </a:extLst>
              </a:tr>
              <a:tr h="258645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Conversion/year (capacity)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54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747435"/>
                  </a:ext>
                </a:extLst>
              </a:tr>
              <a:tr h="258645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Converted to date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~5,500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~3,500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~9,000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994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9522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71B925-AE2F-CC93-1071-D457146002FA}"/>
              </a:ext>
            </a:extLst>
          </p:cNvPr>
          <p:cNvSpPr txBox="1"/>
          <p:nvPr/>
        </p:nvSpPr>
        <p:spPr>
          <a:xfrm>
            <a:off x="119783" y="852454"/>
            <a:ext cx="4452217" cy="8309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525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DOE DUF</a:t>
            </a:r>
            <a:r>
              <a:rPr lang="en-US" sz="12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Facilities Convert DUF</a:t>
            </a:r>
            <a:r>
              <a:rPr lang="en-US" sz="12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Tails to stable DUO</a:t>
            </a:r>
            <a:r>
              <a:rPr lang="en-US" sz="12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for disposal</a:t>
            </a:r>
            <a:endParaRPr lang="en-US" sz="12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6538"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DUF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– depleted uranium hexafluoride (a gas when heated)</a:t>
            </a:r>
          </a:p>
          <a:p>
            <a:pPr marL="236538"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Tails – the depleted and discarded portion after enrichment</a:t>
            </a:r>
          </a:p>
          <a:p>
            <a:pPr marL="236538"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DUO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– depleted uranium oxide (stable for disposal)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08DBDC-E0EF-3556-CE1F-1D0CF4D85D47}"/>
              </a:ext>
            </a:extLst>
          </p:cNvPr>
          <p:cNvSpPr txBox="1"/>
          <p:nvPr/>
        </p:nvSpPr>
        <p:spPr>
          <a:xfrm>
            <a:off x="4561609" y="853406"/>
            <a:ext cx="4452217" cy="8309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6538" lvl="1" indent="-227013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Uranium Enrichment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(increases fissionable U-235 percentage)</a:t>
            </a:r>
          </a:p>
          <a:p>
            <a:pPr marL="236538"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Natural Uranium – 0.7% U-235 (99.3% U-238)</a:t>
            </a:r>
          </a:p>
          <a:p>
            <a:pPr marL="236538"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Low Enriched Uranium (LEU) – 3% to 5% U-235</a:t>
            </a:r>
          </a:p>
          <a:p>
            <a:pPr marL="236538"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Depleted Uranium (DU) – 0.2% to 0.3% U-235</a:t>
            </a:r>
          </a:p>
        </p:txBody>
      </p:sp>
    </p:spTree>
    <p:extLst>
      <p:ext uri="{BB962C8B-B14F-4D97-AF65-F5344CB8AC3E}">
        <p14:creationId xmlns:p14="http://schemas.microsoft.com/office/powerpoint/2010/main" val="3070337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465E-4923-5590-35DF-B862B09F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DUO</a:t>
            </a:r>
            <a:r>
              <a:rPr lang="en-US" sz="2400" baseline="-25000" dirty="0"/>
              <a:t>2</a:t>
            </a:r>
            <a:r>
              <a:rPr lang="en-US" sz="2400" dirty="0"/>
              <a:t> Cylinder Disposal at WCS in Andrews, TX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083F8D-D21A-7F75-9B50-EB9A329BC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75" y="858598"/>
            <a:ext cx="8778875" cy="52773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A618B7-340D-0BEE-9B02-3E42F25B6C33}"/>
              </a:ext>
            </a:extLst>
          </p:cNvPr>
          <p:cNvSpPr txBox="1"/>
          <p:nvPr/>
        </p:nvSpPr>
        <p:spPr>
          <a:xfrm>
            <a:off x="7013865" y="850579"/>
            <a:ext cx="1895186" cy="830997"/>
          </a:xfrm>
          <a:prstGeom prst="rect">
            <a:avLst/>
          </a:prstGeom>
          <a:solidFill>
            <a:schemeClr val="bg1">
              <a:alpha val="69607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DU Cylinders</a:t>
            </a:r>
          </a:p>
          <a:p>
            <a:pPr indent="236538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4 feet diameter</a:t>
            </a:r>
          </a:p>
          <a:p>
            <a:pPr indent="236538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12 feet long</a:t>
            </a:r>
          </a:p>
          <a:p>
            <a:pPr indent="236538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28,000 lbs.</a:t>
            </a:r>
          </a:p>
        </p:txBody>
      </p:sp>
    </p:spTree>
    <p:extLst>
      <p:ext uri="{BB962C8B-B14F-4D97-AF65-F5344CB8AC3E}">
        <p14:creationId xmlns:p14="http://schemas.microsoft.com/office/powerpoint/2010/main" val="4047855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4FFF-CFB5-7540-9CC7-3EEA18AD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WCS - Local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33383-8CBC-D741-8B60-75DF11EC4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76" y="749978"/>
            <a:ext cx="4623114" cy="5625422"/>
          </a:xfrm>
          <a:ln>
            <a:noFill/>
          </a:ln>
        </p:spPr>
        <p:txBody>
          <a:bodyPr/>
          <a:lstStyle/>
          <a:p>
            <a:pPr marL="0" indent="0">
              <a:spcAft>
                <a:spcPts val="400"/>
              </a:spcAft>
              <a:buNone/>
            </a:pPr>
            <a:r>
              <a:rPr lang="en-US" b="1" dirty="0"/>
              <a:t>Our Staff Lives in the Community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Largest private employer in Andrews county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Over 125 site employees, &gt;$15 million payroll</a:t>
            </a:r>
          </a:p>
          <a:p>
            <a:pPr lvl="1">
              <a:spcAft>
                <a:spcPts val="0"/>
              </a:spcAft>
            </a:pPr>
            <a:r>
              <a:rPr lang="en-US" sz="1400" dirty="0"/>
              <a:t>Employees are involved in the community </a:t>
            </a:r>
          </a:p>
          <a:p>
            <a:pPr marL="460375" lvl="2" indent="0">
              <a:spcAft>
                <a:spcPts val="400"/>
              </a:spcAft>
              <a:buNone/>
            </a:pPr>
            <a:r>
              <a:rPr lang="en-US" sz="1400" dirty="0"/>
              <a:t>(schools, chambers of commerce, churches, sports, etc.)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b="1" dirty="0"/>
              <a:t>Local Engagement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High School credit course and internships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Outreach to Andrews and regional communities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WCS office and staff presence in center of town</a:t>
            </a:r>
          </a:p>
          <a:p>
            <a:pPr marL="0" indent="-7937">
              <a:spcAft>
                <a:spcPts val="400"/>
              </a:spcAft>
              <a:buNone/>
            </a:pPr>
            <a:r>
              <a:rPr lang="en-US" b="1" dirty="0"/>
              <a:t>Financial Support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Over $300 million invested in site and facilities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Purchase of supplies and services from local companies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Financial contributions to Community Activities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Education Foundation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Scholarships, Public Safety, Sports Teams, etc.</a:t>
            </a:r>
            <a:endParaRPr lang="en-US" b="1" dirty="0"/>
          </a:p>
          <a:p>
            <a:pPr lvl="1">
              <a:spcAft>
                <a:spcPts val="400"/>
              </a:spcAft>
            </a:pPr>
            <a:r>
              <a:rPr lang="en-US" sz="1400" dirty="0"/>
              <a:t>Special Surcharges (5% of LLRW disposal revenue)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Paid in addition to all normal taxes and fees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Supports quality-of-life community improvements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$20.4 million provided to Andrews County so far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5C9B4-7098-AC4B-999F-00EAF40870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048" y="3760556"/>
            <a:ext cx="3784826" cy="2028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group of people standing in a construction site&#10;&#10;Description automatically generated">
            <a:extLst>
              <a:ext uri="{FF2B5EF4-FFF2-40B4-BE49-F238E27FC236}">
                <a16:creationId xmlns:a16="http://schemas.microsoft.com/office/drawing/2014/main" id="{3B8C95BC-AE6D-956C-DFC7-58FCC7E29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346" y="1042927"/>
            <a:ext cx="3488230" cy="22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2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E5A73-1EDA-6366-33E8-CA4EA40B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A194-8F98-4ED7-87E6-BFA2E14CF0A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 descr="An aerial view of a desert area&#10;&#10;AI-generated content may be incorrect.">
            <a:extLst>
              <a:ext uri="{FF2B5EF4-FFF2-40B4-BE49-F238E27FC236}">
                <a16:creationId xmlns:a16="http://schemas.microsoft.com/office/drawing/2014/main" id="{20E9E947-2EB6-26DA-3DF3-0A1D1DEFFF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6" y="-1"/>
            <a:ext cx="9141994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37C192-983C-66CB-B092-F80A32FB169F}"/>
              </a:ext>
            </a:extLst>
          </p:cNvPr>
          <p:cNvSpPr txBox="1"/>
          <p:nvPr/>
        </p:nvSpPr>
        <p:spPr>
          <a:xfrm>
            <a:off x="6701159" y="4131965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Compact 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4C408-10B3-7705-3E6C-951D6399816E}"/>
              </a:ext>
            </a:extLst>
          </p:cNvPr>
          <p:cNvSpPr txBox="1"/>
          <p:nvPr/>
        </p:nvSpPr>
        <p:spPr>
          <a:xfrm>
            <a:off x="4688418" y="3198166"/>
            <a:ext cx="80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Federal </a:t>
            </a:r>
          </a:p>
          <a:p>
            <a:r>
              <a:rPr lang="en-US" sz="1200" dirty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BAC31-4342-CDB9-893C-0EA2DB4E2AFF}"/>
              </a:ext>
            </a:extLst>
          </p:cNvPr>
          <p:cNvSpPr txBox="1"/>
          <p:nvPr/>
        </p:nvSpPr>
        <p:spPr>
          <a:xfrm>
            <a:off x="3634924" y="4270464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Hazardous 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Waste 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Landfill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8D2B87-3F13-2D67-A984-0D41FFBD8A03}"/>
              </a:ext>
            </a:extLst>
          </p:cNvPr>
          <p:cNvSpPr txBox="1"/>
          <p:nvPr/>
        </p:nvSpPr>
        <p:spPr>
          <a:xfrm>
            <a:off x="2325571" y="237613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Byproduct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53372E-7BEF-C68D-EDAE-1BB99F0AA10D}"/>
              </a:ext>
            </a:extLst>
          </p:cNvPr>
          <p:cNvSpPr txBox="1"/>
          <p:nvPr/>
        </p:nvSpPr>
        <p:spPr>
          <a:xfrm>
            <a:off x="1718714" y="5410304"/>
            <a:ext cx="136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Administration 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Buildings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D1F81-B992-49D2-44FB-55066DB6A0AF}"/>
              </a:ext>
            </a:extLst>
          </p:cNvPr>
          <p:cNvSpPr txBox="1"/>
          <p:nvPr/>
        </p:nvSpPr>
        <p:spPr>
          <a:xfrm>
            <a:off x="3404352" y="5345761"/>
            <a:ext cx="1089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Treatment 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72E42A-9151-F7F7-C141-57E91651126E}"/>
              </a:ext>
            </a:extLst>
          </p:cNvPr>
          <p:cNvSpPr txBox="1"/>
          <p:nvPr/>
        </p:nvSpPr>
        <p:spPr>
          <a:xfrm>
            <a:off x="4924594" y="5871969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Rail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Offload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C2BD976-985C-3D60-26D4-6AFF150174D3}"/>
              </a:ext>
            </a:extLst>
          </p:cNvPr>
          <p:cNvSpPr txBox="1">
            <a:spLocks/>
          </p:cNvSpPr>
          <p:nvPr/>
        </p:nvSpPr>
        <p:spPr>
          <a:xfrm>
            <a:off x="266700" y="50334"/>
            <a:ext cx="3369386" cy="51033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dirty="0">
                <a:latin typeface="+mj-lt"/>
                <a:cs typeface="Arial" panose="020B0604020202020204" pitchFamily="34" charset="0"/>
              </a:rPr>
              <a:t>WCS Site – Facilities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A3702-3E44-6F3F-FE9E-B845F68B1048}"/>
              </a:ext>
            </a:extLst>
          </p:cNvPr>
          <p:cNvSpPr txBox="1"/>
          <p:nvPr/>
        </p:nvSpPr>
        <p:spPr>
          <a:xfrm>
            <a:off x="5507915" y="270259"/>
            <a:ext cx="3309998" cy="81560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latin typeface="+mn-lt"/>
              </a:rPr>
              <a:t>14,000 acres (permitted area is 1,400 acres)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+mn-lt"/>
              </a:rPr>
              <a:t>4 landfills, treatment facilities, rail access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+mn-lt"/>
              </a:rPr>
              <a:t>Located on red-bed ridge</a:t>
            </a:r>
          </a:p>
        </p:txBody>
      </p:sp>
    </p:spTree>
    <p:extLst>
      <p:ext uri="{BB962C8B-B14F-4D97-AF65-F5344CB8AC3E}">
        <p14:creationId xmlns:p14="http://schemas.microsoft.com/office/powerpoint/2010/main" val="339861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CCEEA8-DA87-9A4A-A7FC-65AFB2C8F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 t="12531" r="3815" b="9337"/>
          <a:stretch/>
        </p:blipFill>
        <p:spPr>
          <a:xfrm>
            <a:off x="618185" y="502396"/>
            <a:ext cx="7859726" cy="4231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3FE97-AE45-E940-BFF4-69594775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WCS Environmental Protection </a:t>
            </a:r>
            <a:r>
              <a:rPr lang="en-US" sz="2400" dirty="0"/>
              <a:t>(vs. Generic Facility)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E4C75-C852-3A46-95BB-CD026F04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3042" y="4829680"/>
            <a:ext cx="3980579" cy="1464996"/>
          </a:xfrm>
          <a:ln>
            <a:noFill/>
          </a:ln>
        </p:spPr>
        <p:txBody>
          <a:bodyPr/>
          <a:lstStyle/>
          <a:p>
            <a:pPr marL="227013" lvl="1" indent="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u="sng" dirty="0"/>
              <a:t>Key Attributes of WCS site:</a:t>
            </a:r>
          </a:p>
          <a:p>
            <a:pPr marL="569913" lvl="1" indent="-34290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dirty="0"/>
              <a:t>Sub-Grade Design</a:t>
            </a:r>
          </a:p>
          <a:p>
            <a:pPr marL="569913" lvl="1" indent="-34290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dirty="0"/>
              <a:t>Natural Claystone Barrier</a:t>
            </a:r>
          </a:p>
          <a:p>
            <a:pPr marL="569913" lvl="1" indent="-34290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dirty="0"/>
              <a:t>Thick Cover Design</a:t>
            </a:r>
          </a:p>
          <a:p>
            <a:pPr marL="569913" lvl="1" indent="-34290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dirty="0"/>
              <a:t>No viable pathway to groundwater</a:t>
            </a:r>
          </a:p>
          <a:p>
            <a:pPr lvl="2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3BBD2-13BF-F446-A03D-37D5DB976151}"/>
              </a:ext>
            </a:extLst>
          </p:cNvPr>
          <p:cNvSpPr txBox="1"/>
          <p:nvPr/>
        </p:nvSpPr>
        <p:spPr>
          <a:xfrm>
            <a:off x="1743635" y="849405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WCS Disposal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FFB7D9-3CD3-8949-86B2-3CA1B9E9DC1A}"/>
              </a:ext>
            </a:extLst>
          </p:cNvPr>
          <p:cNvSpPr/>
          <p:nvPr/>
        </p:nvSpPr>
        <p:spPr>
          <a:xfrm>
            <a:off x="1930401" y="6455800"/>
            <a:ext cx="5007522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b="1" dirty="0">
                <a:latin typeface="+mj-lt"/>
              </a:rPr>
              <a:t>WCS is the Newest and Most Robust LLRW facility in the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1E89D-A6A3-6B48-A37A-28B2956C4CA7}"/>
              </a:ext>
            </a:extLst>
          </p:cNvPr>
          <p:cNvSpPr txBox="1"/>
          <p:nvPr/>
        </p:nvSpPr>
        <p:spPr>
          <a:xfrm>
            <a:off x="5938927" y="730047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Other Facilities</a:t>
            </a:r>
          </a:p>
        </p:txBody>
      </p:sp>
    </p:spTree>
    <p:extLst>
      <p:ext uri="{BB962C8B-B14F-4D97-AF65-F5344CB8AC3E}">
        <p14:creationId xmlns:p14="http://schemas.microsoft.com/office/powerpoint/2010/main" val="52564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96397" y="763593"/>
            <a:ext cx="7872413" cy="521228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350" i="1" dirty="0"/>
              <a:t>Over 640 wells/soil borings, numerous geologic/hydrologic investigations: 15 major geologic studies;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350" i="1" dirty="0"/>
              <a:t>18 major hydrogeologic studies; 10 geophysical investigations.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573927"/>
              </p:ext>
            </p:extLst>
          </p:nvPr>
        </p:nvGraphicFramePr>
        <p:xfrm>
          <a:off x="542157" y="1284822"/>
          <a:ext cx="7759223" cy="502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 Document" r:id="rId3" imgW="11658600" imgH="7543800" progId="NuancePDF.Document">
                  <p:embed/>
                </p:oleObj>
              </mc:Choice>
              <mc:Fallback>
                <p:oleObj name="PDF Document" r:id="rId3" imgW="11658600" imgH="7543800" progId="NuancePDF.Documen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157" y="1284822"/>
                        <a:ext cx="7759223" cy="5021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04AB407-8D13-36AB-9AAB-1FC31B8A1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Extensive Subsurface Characterization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EEFFFF-0400-49B4-877B-484FC3E230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8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0995B-2E3F-1B45-B1BA-1AFD4734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Performance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B912EC-DA37-9942-A45E-9A7A2A6DA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75" y="834821"/>
            <a:ext cx="4441825" cy="5324475"/>
          </a:xfrm>
          <a:ln>
            <a:noFill/>
          </a:ln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err="1"/>
              <a:t>GoldSim</a:t>
            </a:r>
            <a:r>
              <a:rPr lang="en-US" dirty="0"/>
              <a:t>-based modeling</a:t>
            </a:r>
          </a:p>
          <a:p>
            <a:r>
              <a:rPr lang="en-US" dirty="0"/>
              <a:t>Integrated PA for entire site examines: </a:t>
            </a:r>
          </a:p>
          <a:p>
            <a:pPr lvl="1"/>
            <a:r>
              <a:rPr lang="en-US" sz="1400" dirty="0"/>
              <a:t>site geology</a:t>
            </a:r>
          </a:p>
          <a:p>
            <a:pPr lvl="1"/>
            <a:r>
              <a:rPr lang="en-US" sz="1400" dirty="0"/>
              <a:t>surface water and groundwater</a:t>
            </a:r>
          </a:p>
          <a:p>
            <a:pPr lvl="1"/>
            <a:r>
              <a:rPr lang="en-US" sz="1400" dirty="0"/>
              <a:t>potential future weather changes</a:t>
            </a:r>
          </a:p>
          <a:p>
            <a:pPr lvl="1"/>
            <a:r>
              <a:rPr lang="en-US" sz="1400" dirty="0"/>
              <a:t>residential and intrusion scenarios</a:t>
            </a:r>
          </a:p>
          <a:p>
            <a:pPr lvl="1">
              <a:spcAft>
                <a:spcPts val="1200"/>
              </a:spcAft>
            </a:pPr>
            <a:r>
              <a:rPr lang="en-US" sz="1400" dirty="0"/>
              <a:t>possible future uses of the land</a:t>
            </a:r>
          </a:p>
          <a:p>
            <a:pPr>
              <a:spcAft>
                <a:spcPts val="1200"/>
              </a:spcAft>
            </a:pPr>
            <a:r>
              <a:rPr lang="en-US" dirty="0"/>
              <a:t>10,000-year compliance period, evaluated to one million (1,000,000) years </a:t>
            </a:r>
          </a:p>
          <a:p>
            <a:pPr>
              <a:spcAft>
                <a:spcPts val="1200"/>
              </a:spcAft>
            </a:pPr>
            <a:r>
              <a:rPr lang="en-US" dirty="0"/>
              <a:t>Majority of radionuclides have short half-life (Co-60, Fe-55,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>
              <a:spcAft>
                <a:spcPts val="1200"/>
              </a:spcAft>
            </a:pPr>
            <a:r>
              <a:rPr lang="en-US" dirty="0"/>
              <a:t>Some have longer half-life (C-14, N-63, U-238, Tc-99) </a:t>
            </a:r>
          </a:p>
          <a:p>
            <a:pPr>
              <a:spcAft>
                <a:spcPts val="1200"/>
              </a:spcAft>
            </a:pPr>
            <a:r>
              <a:rPr lang="en-US" dirty="0"/>
              <a:t>Current disposed inventory has a peak dose of </a:t>
            </a:r>
            <a:r>
              <a:rPr lang="en-US" sz="1800" b="1" dirty="0"/>
              <a:t>0.5</a:t>
            </a:r>
            <a:r>
              <a:rPr lang="en-US" dirty="0"/>
              <a:t> millirem per year - after &gt;10,000 years</a:t>
            </a:r>
          </a:p>
        </p:txBody>
      </p:sp>
      <p:pic>
        <p:nvPicPr>
          <p:cNvPr id="6" name="Picture 5" descr="TCEQ Performance Assessment approval letter">
            <a:extLst>
              <a:ext uri="{FF2B5EF4-FFF2-40B4-BE49-F238E27FC236}">
                <a16:creationId xmlns:a16="http://schemas.microsoft.com/office/drawing/2014/main" id="{DD5DEF81-F8B6-8242-B976-A8D8AC7B9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280000">
            <a:off x="4377465" y="1600093"/>
            <a:ext cx="5013914" cy="387438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595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E69F09-23CD-16A3-66F9-5373660B0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0175" y="864181"/>
            <a:ext cx="8778875" cy="5266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50334"/>
            <a:ext cx="8502650" cy="510330"/>
          </a:xfrm>
        </p:spPr>
        <p:txBody>
          <a:bodyPr>
            <a:noAutofit/>
          </a:bodyPr>
          <a:lstStyle/>
          <a:p>
            <a:r>
              <a:rPr lang="en-US" dirty="0">
                <a:cs typeface="Times New Roman" pitchFamily="18" charset="0"/>
              </a:rPr>
              <a:t>Compact Waste Facility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80E2D-A396-2E47-9B41-B35AFEE73C2A}"/>
              </a:ext>
            </a:extLst>
          </p:cNvPr>
          <p:cNvSpPr/>
          <p:nvPr/>
        </p:nvSpPr>
        <p:spPr>
          <a:xfrm>
            <a:off x="217510" y="5009187"/>
            <a:ext cx="4102637" cy="9541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413067"/>
            <a:r>
              <a:rPr lang="en-US" dirty="0"/>
              <a:t>Texas owned </a:t>
            </a:r>
          </a:p>
          <a:p>
            <a:pPr indent="-413067"/>
            <a:r>
              <a:rPr lang="en-US" dirty="0"/>
              <a:t>Privately-developed and operated</a:t>
            </a:r>
          </a:p>
          <a:p>
            <a:pPr indent="-413067"/>
            <a:r>
              <a:rPr lang="en-US" dirty="0"/>
              <a:t>Regulated by TCEQ (2 on-site inspectors)</a:t>
            </a:r>
          </a:p>
          <a:p>
            <a:pPr indent="-413067"/>
            <a:r>
              <a:rPr lang="en-US" dirty="0"/>
              <a:t>Opened in 2012</a:t>
            </a:r>
          </a:p>
        </p:txBody>
      </p:sp>
    </p:spTree>
    <p:extLst>
      <p:ext uri="{BB962C8B-B14F-4D97-AF65-F5344CB8AC3E}">
        <p14:creationId xmlns:p14="http://schemas.microsoft.com/office/powerpoint/2010/main" val="3808795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E3E0D-7D4E-1ECA-CF33-B46E64D7F3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9" y="1281023"/>
            <a:ext cx="8289025" cy="4662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334"/>
            <a:ext cx="8515350" cy="510330"/>
          </a:xfrm>
        </p:spPr>
        <p:txBody>
          <a:bodyPr>
            <a:noAutofit/>
          </a:bodyPr>
          <a:lstStyle/>
          <a:p>
            <a:r>
              <a:rPr lang="en-US" dirty="0">
                <a:cs typeface="Times New Roman" pitchFamily="18" charset="0"/>
              </a:rPr>
              <a:t>Federal Waste Facility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28CC7A-ADF6-F94E-AA9F-18246CD81BCA}"/>
              </a:ext>
            </a:extLst>
          </p:cNvPr>
          <p:cNvSpPr/>
          <p:nvPr/>
        </p:nvSpPr>
        <p:spPr>
          <a:xfrm>
            <a:off x="173420" y="4682655"/>
            <a:ext cx="4398580" cy="107721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91440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government takes ownership post-closure</a:t>
            </a:r>
          </a:p>
          <a:p>
            <a:pPr indent="-91440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Privately-developed and operated</a:t>
            </a:r>
          </a:p>
          <a:p>
            <a:pPr indent="-91440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Regulated by TCEQ</a:t>
            </a:r>
          </a:p>
          <a:p>
            <a:pPr indent="-91440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Opened in 2013</a:t>
            </a:r>
          </a:p>
        </p:txBody>
      </p:sp>
    </p:spTree>
    <p:extLst>
      <p:ext uri="{BB962C8B-B14F-4D97-AF65-F5344CB8AC3E}">
        <p14:creationId xmlns:p14="http://schemas.microsoft.com/office/powerpoint/2010/main" val="7013078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m2iyo5SX2CeDn6vlPWiA"/>
</p:tagLst>
</file>

<file path=ppt/theme/theme1.xml><?xml version="1.0" encoding="utf-8"?>
<a:theme xmlns:a="http://schemas.openxmlformats.org/drawingml/2006/main" name="9_Default Design">
  <a:themeElements>
    <a:clrScheme name="JF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3399"/>
      </a:accent1>
      <a:accent2>
        <a:srgbClr val="FF0000"/>
      </a:accent2>
      <a:accent3>
        <a:srgbClr val="CCCCCC"/>
      </a:accent3>
      <a:accent4>
        <a:srgbClr val="00B050"/>
      </a:accent4>
      <a:accent5>
        <a:srgbClr val="FFC000"/>
      </a:accent5>
      <a:accent6>
        <a:srgbClr val="8686FF"/>
      </a:accent6>
      <a:hlink>
        <a:srgbClr val="0000D0"/>
      </a:hlink>
      <a:folHlink>
        <a:srgbClr val="99CC0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ln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JF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3399"/>
      </a:accent1>
      <a:accent2>
        <a:srgbClr val="FF0000"/>
      </a:accent2>
      <a:accent3>
        <a:srgbClr val="CCCCCC"/>
      </a:accent3>
      <a:accent4>
        <a:srgbClr val="00B050"/>
      </a:accent4>
      <a:accent5>
        <a:srgbClr val="FFC000"/>
      </a:accent5>
      <a:accent6>
        <a:srgbClr val="8686FF"/>
      </a:accent6>
      <a:hlink>
        <a:srgbClr val="0000D0"/>
      </a:hlink>
      <a:folHlink>
        <a:srgbClr val="99CC0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20000"/>
            <a:lumOff val="80000"/>
          </a:schemeClr>
        </a:solidFill>
        <a:ln>
          <a:noFill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171450" marR="0" indent="-17145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sz="800" dirty="0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113562</TotalTime>
  <Words>1535</Words>
  <Application>Microsoft Macintosh PowerPoint</Application>
  <PresentationFormat>On-screen Show (4:3)</PresentationFormat>
  <Paragraphs>290</Paragraphs>
  <Slides>32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 Display</vt:lpstr>
      <vt:lpstr>Arial</vt:lpstr>
      <vt:lpstr>Avenir</vt:lpstr>
      <vt:lpstr>Calibri</vt:lpstr>
      <vt:lpstr>Times New Roman</vt:lpstr>
      <vt:lpstr>Verdana</vt:lpstr>
      <vt:lpstr>Wingdings</vt:lpstr>
      <vt:lpstr>9_Default Design</vt:lpstr>
      <vt:lpstr>10_Default Design</vt:lpstr>
      <vt:lpstr>PDF Document</vt:lpstr>
      <vt:lpstr>think-cell Slide</vt:lpstr>
      <vt:lpstr>PowerPoint Presentation</vt:lpstr>
      <vt:lpstr>What We Do</vt:lpstr>
      <vt:lpstr>WCS Site – Relative Distances</vt:lpstr>
      <vt:lpstr>PowerPoint Presentation</vt:lpstr>
      <vt:lpstr>WCS Environmental Protection (vs. Generic Facility)</vt:lpstr>
      <vt:lpstr>Extensive Subsurface Characterization</vt:lpstr>
      <vt:lpstr>Performance Assessment</vt:lpstr>
      <vt:lpstr>Compact Waste Facility</vt:lpstr>
      <vt:lpstr>Federal Waste Facility</vt:lpstr>
      <vt:lpstr>RCRA Subtitle C Landfill (Low Activity Waste)</vt:lpstr>
      <vt:lpstr>WCS Transportation / Logistics</vt:lpstr>
      <vt:lpstr>Transportation Casks</vt:lpstr>
      <vt:lpstr>Cask Receipt</vt:lpstr>
      <vt:lpstr>Offloading a Liner from a Transportation Cask</vt:lpstr>
      <vt:lpstr>Transfer MCC to Disposal</vt:lpstr>
      <vt:lpstr>Irradiated Hardware Casks</vt:lpstr>
      <vt:lpstr>Highway Transportation</vt:lpstr>
      <vt:lpstr>Rail Access</vt:lpstr>
      <vt:lpstr>Rail Transportation</vt:lpstr>
      <vt:lpstr>WCS Waste Treatment/Processing LLRW, Mixed Waste, and Hazardous Waste </vt:lpstr>
      <vt:lpstr>Waste Storage</vt:lpstr>
      <vt:lpstr>Waste Treatment – Waste Types</vt:lpstr>
      <vt:lpstr>Waste Treatment – Processes</vt:lpstr>
      <vt:lpstr>Treatment Facilities – MWTF</vt:lpstr>
      <vt:lpstr>Treatment Facilities – Perma-Con</vt:lpstr>
      <vt:lpstr>Other Treatment and Storage Capabilities</vt:lpstr>
      <vt:lpstr>DOE Problematic Waste Example</vt:lpstr>
      <vt:lpstr>Depleted Uranium Disposal</vt:lpstr>
      <vt:lpstr>DOE Depleted Uranium (DU) Cylinders in Storage</vt:lpstr>
      <vt:lpstr>DOE DUF6 Conversion Plants – Portsmouth and Paducah</vt:lpstr>
      <vt:lpstr>DUO2 Cylinder Disposal at WCS in Andrews, TX</vt:lpstr>
      <vt:lpstr>WCS - Local Activities</vt:lpstr>
    </vt:vector>
  </TitlesOfParts>
  <Company>J.F. Lehman &amp;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Stephanie Ng</dc:creator>
  <cp:lastModifiedBy>David Carlson</cp:lastModifiedBy>
  <cp:revision>4115</cp:revision>
  <cp:lastPrinted>2025-02-13T20:18:12Z</cp:lastPrinted>
  <dcterms:created xsi:type="dcterms:W3CDTF">2007-04-05T20:39:28Z</dcterms:created>
  <dcterms:modified xsi:type="dcterms:W3CDTF">2025-04-09T12:54:58Z</dcterms:modified>
</cp:coreProperties>
</file>