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2"/>
  </p:notesMasterIdLst>
  <p:sldIdLst>
    <p:sldId id="256" r:id="rId2"/>
    <p:sldId id="286" r:id="rId3"/>
    <p:sldId id="300" r:id="rId4"/>
    <p:sldId id="292" r:id="rId5"/>
    <p:sldId id="308" r:id="rId6"/>
    <p:sldId id="316" r:id="rId7"/>
    <p:sldId id="287" r:id="rId8"/>
    <p:sldId id="299" r:id="rId9"/>
    <p:sldId id="301" r:id="rId10"/>
    <p:sldId id="317" r:id="rId11"/>
    <p:sldId id="304" r:id="rId12"/>
    <p:sldId id="313" r:id="rId13"/>
    <p:sldId id="315" r:id="rId14"/>
    <p:sldId id="257" r:id="rId15"/>
    <p:sldId id="314" r:id="rId16"/>
    <p:sldId id="305" r:id="rId17"/>
    <p:sldId id="306" r:id="rId18"/>
    <p:sldId id="307" r:id="rId19"/>
    <p:sldId id="284" r:id="rId20"/>
    <p:sldId id="265" r:id="rId2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55E77B-8A96-11EC-D1D6-CB60A9F621D5}" name="Molly Coffman" initials="MC" userId="S::Molly.Coffman@tceq.texas.gov::7a41083b-7036-4061-99b7-f9d6a950b96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875C8"/>
    <a:srgbClr val="799B3E"/>
    <a:srgbClr val="0090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31" autoAdjust="0"/>
    <p:restoredTop sz="76310" autoAdjust="0"/>
  </p:normalViewPr>
  <p:slideViewPr>
    <p:cSldViewPr snapToGrid="0">
      <p:cViewPr varScale="1">
        <p:scale>
          <a:sx n="62" d="100"/>
          <a:sy n="62" d="100"/>
        </p:scale>
        <p:origin x="1194" y="6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ley Forbes" userId="f6e42433-52ea-4b31-830e-bf2c62716977" providerId="ADAL" clId="{5447ED2F-60EC-4DB4-B066-E877AC6ADB88}"/>
    <pc:docChg chg="custSel modSld">
      <pc:chgData name="Ashley Forbes" userId="f6e42433-52ea-4b31-830e-bf2c62716977" providerId="ADAL" clId="{5447ED2F-60EC-4DB4-B066-E877AC6ADB88}" dt="2025-04-07T00:16:32.682" v="0" actId="478"/>
      <pc:docMkLst>
        <pc:docMk/>
      </pc:docMkLst>
      <pc:sldChg chg="delSp mod">
        <pc:chgData name="Ashley Forbes" userId="f6e42433-52ea-4b31-830e-bf2c62716977" providerId="ADAL" clId="{5447ED2F-60EC-4DB4-B066-E877AC6ADB88}" dt="2025-04-07T00:16:32.682" v="0" actId="478"/>
        <pc:sldMkLst>
          <pc:docMk/>
          <pc:sldMk cId="3169968065" sldId="301"/>
        </pc:sldMkLst>
        <pc:spChg chg="del">
          <ac:chgData name="Ashley Forbes" userId="f6e42433-52ea-4b31-830e-bf2c62716977" providerId="ADAL" clId="{5447ED2F-60EC-4DB4-B066-E877AC6ADB88}" dt="2025-04-07T00:16:32.682" v="0" actId="478"/>
          <ac:spMkLst>
            <pc:docMk/>
            <pc:sldMk cId="3169968065" sldId="301"/>
            <ac:spMk id="3" creationId="{C4EC6A6E-89C8-F1AF-7350-7111A76790C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08157C1-8A6C-4321-846D-B358E31D509E}" type="datetimeFigureOut">
              <a:rPr lang="en-US" smtClean="0"/>
              <a:t>4/6/2025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FF5D64E-FCB6-4D4F-B94C-7AD7D485FC37}" type="slidenum">
              <a:rPr lang="en-US" smtClean="0"/>
              <a:t>‹#›</a:t>
            </a:fld>
            <a:endParaRPr lang="en-US"/>
          </a:p>
        </p:txBody>
      </p:sp>
    </p:spTree>
    <p:extLst>
      <p:ext uri="{BB962C8B-B14F-4D97-AF65-F5344CB8AC3E}">
        <p14:creationId xmlns:p14="http://schemas.microsoft.com/office/powerpoint/2010/main" val="74991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buFont typeface="Symbol" panose="05050102010706020507" pitchFamily="18" charset="2"/>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1</a:t>
            </a:fld>
            <a:endParaRPr lang="en-US"/>
          </a:p>
        </p:txBody>
      </p:sp>
    </p:spTree>
    <p:extLst>
      <p:ext uri="{BB962C8B-B14F-4D97-AF65-F5344CB8AC3E}">
        <p14:creationId xmlns:p14="http://schemas.microsoft.com/office/powerpoint/2010/main" val="2819795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17</a:t>
            </a:fld>
            <a:endParaRPr lang="en-US"/>
          </a:p>
        </p:txBody>
      </p:sp>
    </p:spTree>
    <p:extLst>
      <p:ext uri="{BB962C8B-B14F-4D97-AF65-F5344CB8AC3E}">
        <p14:creationId xmlns:p14="http://schemas.microsoft.com/office/powerpoint/2010/main" val="1081204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latin typeface="Calibri" panose="020F0502020204030204" pitchFamily="34" charset="0"/>
                <a:ea typeface="Calibri" panose="020F0502020204030204" pitchFamily="34" charset="0"/>
                <a:cs typeface="Times New Roman" panose="02020603050405020304" pitchFamily="18" charset="0"/>
              </a:rPr>
              <a:t>And finally, here is my contact information if you have any questions</a:t>
            </a:r>
          </a:p>
          <a:p>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19</a:t>
            </a:fld>
            <a:endParaRPr lang="en-US"/>
          </a:p>
        </p:txBody>
      </p:sp>
    </p:spTree>
    <p:extLst>
      <p:ext uri="{BB962C8B-B14F-4D97-AF65-F5344CB8AC3E}">
        <p14:creationId xmlns:p14="http://schemas.microsoft.com/office/powerpoint/2010/main" val="3226020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latin typeface="Calibri" panose="020F0502020204030204" pitchFamily="34" charset="0"/>
                <a:ea typeface="Calibri" panose="020F0502020204030204" pitchFamily="34" charset="0"/>
                <a:cs typeface="Times New Roman" panose="02020603050405020304" pitchFamily="18" charset="0"/>
              </a:rPr>
              <a:t>Thank you all for your time and attention. Does anyone have any questions? </a:t>
            </a:r>
          </a:p>
          <a:p>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20</a:t>
            </a:fld>
            <a:endParaRPr lang="en-US"/>
          </a:p>
        </p:txBody>
      </p:sp>
    </p:spTree>
    <p:extLst>
      <p:ext uri="{BB962C8B-B14F-4D97-AF65-F5344CB8AC3E}">
        <p14:creationId xmlns:p14="http://schemas.microsoft.com/office/powerpoint/2010/main" val="2086426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indent="-349415">
              <a:lnSpc>
                <a:spcPct val="107000"/>
              </a:lnSpc>
              <a:buFont typeface="Symbol" panose="05050102010706020507" pitchFamily="18" charset="2"/>
              <a:buChar char=""/>
            </a:pPr>
            <a:r>
              <a:rPr lang="en-US" sz="1800" dirty="0">
                <a:latin typeface="Calibri" panose="020F0502020204030204" pitchFamily="34" charset="0"/>
                <a:ea typeface="Calibri" panose="020F0502020204030204" pitchFamily="34" charset="0"/>
                <a:cs typeface="Times New Roman" panose="02020603050405020304" pitchFamily="18" charset="0"/>
              </a:rPr>
              <a:t>12 active licenses, several pending applications (uranium).  Not including new production areas for Class III UIC.</a:t>
            </a:r>
          </a:p>
          <a:p>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2</a:t>
            </a:fld>
            <a:endParaRPr lang="en-US"/>
          </a:p>
        </p:txBody>
      </p:sp>
    </p:spTree>
    <p:extLst>
      <p:ext uri="{BB962C8B-B14F-4D97-AF65-F5344CB8AC3E}">
        <p14:creationId xmlns:p14="http://schemas.microsoft.com/office/powerpoint/2010/main" val="2922601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4</a:t>
            </a:fld>
            <a:endParaRPr lang="en-US"/>
          </a:p>
        </p:txBody>
      </p:sp>
    </p:spTree>
    <p:extLst>
      <p:ext uri="{BB962C8B-B14F-4D97-AF65-F5344CB8AC3E}">
        <p14:creationId xmlns:p14="http://schemas.microsoft.com/office/powerpoint/2010/main" val="1135966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rules for licensing of a LLRW disposal facility include detailed technical and performance requirements. The Texas Department of State Health Services' (DSHS) Radiation Control  regulates the processing and storage of LLRW generated by DSHS licensees while the LLRW is at the site authorized under the DSHS license. Once the LLRW is received by another licensee for storage, processing, or disposal, it is regulated by the TCEQ.</a:t>
            </a:r>
          </a:p>
          <a:p>
            <a:endParaRPr lang="en-US" dirty="0"/>
          </a:p>
          <a:p>
            <a:r>
              <a:rPr lang="en-US" dirty="0"/>
              <a:t>Texas is a member of the Texas Low-Level Radioactive Waste Disposal Compact with the state of Vermont. The compact allows exclusive disposal of the LLRW generated within the member states to be disposed of in a LLRW disposal facility constructed within any of those states. Texas is the host state for the compact disposal facility.</a:t>
            </a:r>
          </a:p>
          <a:p>
            <a:endParaRPr lang="en-US" dirty="0"/>
          </a:p>
          <a:p>
            <a:endParaRPr lang="en-US" dirty="0"/>
          </a:p>
          <a:p>
            <a:r>
              <a:rPr lang="en-US" dirty="0"/>
              <a:t>Federal Waste = DOE.  Includes mixed waste (RCRA) permit.</a:t>
            </a:r>
          </a:p>
        </p:txBody>
      </p:sp>
      <p:sp>
        <p:nvSpPr>
          <p:cNvPr id="4" name="Slide Number Placeholder 3"/>
          <p:cNvSpPr>
            <a:spLocks noGrp="1"/>
          </p:cNvSpPr>
          <p:nvPr>
            <p:ph type="sldNum" sz="quarter" idx="5"/>
          </p:nvPr>
        </p:nvSpPr>
        <p:spPr/>
        <p:txBody>
          <a:bodyPr/>
          <a:lstStyle/>
          <a:p>
            <a:fld id="{CFF5D64E-FCB6-4D4F-B94C-7AD7D485FC37}" type="slidenum">
              <a:rPr lang="en-US" smtClean="0"/>
              <a:t>7</a:t>
            </a:fld>
            <a:endParaRPr lang="en-US"/>
          </a:p>
        </p:txBody>
      </p:sp>
    </p:spTree>
    <p:extLst>
      <p:ext uri="{BB962C8B-B14F-4D97-AF65-F5344CB8AC3E}">
        <p14:creationId xmlns:p14="http://schemas.microsoft.com/office/powerpoint/2010/main" val="1840487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10</a:t>
            </a:fld>
            <a:endParaRPr lang="en-US"/>
          </a:p>
        </p:txBody>
      </p:sp>
    </p:spTree>
    <p:extLst>
      <p:ext uri="{BB962C8B-B14F-4D97-AF65-F5344CB8AC3E}">
        <p14:creationId xmlns:p14="http://schemas.microsoft.com/office/powerpoint/2010/main" val="3206345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11</a:t>
            </a:fld>
            <a:endParaRPr lang="en-US"/>
          </a:p>
        </p:txBody>
      </p:sp>
    </p:spTree>
    <p:extLst>
      <p:ext uri="{BB962C8B-B14F-4D97-AF65-F5344CB8AC3E}">
        <p14:creationId xmlns:p14="http://schemas.microsoft.com/office/powerpoint/2010/main" val="1786312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13</a:t>
            </a:fld>
            <a:endParaRPr lang="en-US"/>
          </a:p>
        </p:txBody>
      </p:sp>
    </p:spTree>
    <p:extLst>
      <p:ext uri="{BB962C8B-B14F-4D97-AF65-F5344CB8AC3E}">
        <p14:creationId xmlns:p14="http://schemas.microsoft.com/office/powerpoint/2010/main" val="2019863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14</a:t>
            </a:fld>
            <a:endParaRPr lang="en-US"/>
          </a:p>
        </p:txBody>
      </p:sp>
    </p:spTree>
    <p:extLst>
      <p:ext uri="{BB962C8B-B14F-4D97-AF65-F5344CB8AC3E}">
        <p14:creationId xmlns:p14="http://schemas.microsoft.com/office/powerpoint/2010/main" val="2608722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16</a:t>
            </a:fld>
            <a:endParaRPr lang="en-US"/>
          </a:p>
        </p:txBody>
      </p:sp>
    </p:spTree>
    <p:extLst>
      <p:ext uri="{BB962C8B-B14F-4D97-AF65-F5344CB8AC3E}">
        <p14:creationId xmlns:p14="http://schemas.microsoft.com/office/powerpoint/2010/main" val="37514495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DD7F7DC4-8FED-45B0-969C-C4A858F6690A}"/>
              </a:ext>
            </a:extLst>
          </p:cNvPr>
          <p:cNvSpPr>
            <a:spLocks noGrp="1"/>
          </p:cNvSpPr>
          <p:nvPr>
            <p:ph type="title"/>
          </p:nvPr>
        </p:nvSpPr>
        <p:spPr>
          <a:xfrm>
            <a:off x="940167" y="4613148"/>
            <a:ext cx="10845895" cy="930515"/>
          </a:xfrm>
          <a:prstGeom prst="rect">
            <a:avLst/>
          </a:prstGeom>
        </p:spPr>
        <p:txBody>
          <a:bodyPr vert="horz" lIns="91440" tIns="45720" rIns="91440" bIns="45720" rtlCol="0" anchor="ctr">
            <a:normAutofit/>
          </a:bodyPr>
          <a:lstStyle>
            <a:lvl1pPr>
              <a:defRPr b="1">
                <a:solidFill>
                  <a:srgbClr val="0875C8"/>
                </a:solidFill>
              </a:defRPr>
            </a:lvl1pPr>
          </a:lstStyle>
          <a:p>
            <a:r>
              <a:rPr lang="en-US"/>
              <a:t>Click to edit Master title style</a:t>
            </a:r>
            <a:endParaRPr lang="en-US" dirty="0"/>
          </a:p>
        </p:txBody>
      </p:sp>
      <p:sp>
        <p:nvSpPr>
          <p:cNvPr id="5" name="Text Placeholder 2">
            <a:extLst>
              <a:ext uri="{FF2B5EF4-FFF2-40B4-BE49-F238E27FC236}">
                <a16:creationId xmlns:a16="http://schemas.microsoft.com/office/drawing/2014/main" id="{2F5F65BD-C4B9-433D-9C40-605910DB7BDC}"/>
              </a:ext>
            </a:extLst>
          </p:cNvPr>
          <p:cNvSpPr>
            <a:spLocks noGrp="1"/>
          </p:cNvSpPr>
          <p:nvPr>
            <p:ph idx="1"/>
          </p:nvPr>
        </p:nvSpPr>
        <p:spPr>
          <a:xfrm>
            <a:off x="940167" y="5634210"/>
            <a:ext cx="10845895" cy="706775"/>
          </a:xfrm>
          <a:prstGeom prst="rect">
            <a:avLst/>
          </a:prstGeom>
        </p:spPr>
        <p:txBody>
          <a:bodyPr vert="horz" lIns="91440" tIns="45720" rIns="91440" bIns="45720" rtlCol="0">
            <a:normAutofit/>
          </a:bodyPr>
          <a:lstStyle>
            <a:lvl1pPr>
              <a:defRPr sz="4000"/>
            </a:lvl1pPr>
          </a:lstStyle>
          <a:p>
            <a:pPr lvl="0"/>
            <a:r>
              <a:rPr lang="en-US"/>
              <a:t>Click to edit Master text styles</a:t>
            </a:r>
          </a:p>
        </p:txBody>
      </p:sp>
      <p:pic>
        <p:nvPicPr>
          <p:cNvPr id="18" name="Picture 17">
            <a:extLst>
              <a:ext uri="{FF2B5EF4-FFF2-40B4-BE49-F238E27FC236}">
                <a16:creationId xmlns:a16="http://schemas.microsoft.com/office/drawing/2014/main" id="{3FBC0E80-0F99-4D7A-950F-5CBB0D4B52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206353" cy="4214553"/>
          </a:xfrm>
          <a:prstGeom prst="rect">
            <a:avLst/>
          </a:prstGeom>
        </p:spPr>
      </p:pic>
      <p:pic>
        <p:nvPicPr>
          <p:cNvPr id="20" name="Picture 19">
            <a:extLst>
              <a:ext uri="{FF2B5EF4-FFF2-40B4-BE49-F238E27FC236}">
                <a16:creationId xmlns:a16="http://schemas.microsoft.com/office/drawing/2014/main" id="{93570587-DA46-4EE6-8229-C48A65A26CC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49376"/>
            <a:ext cx="12192000" cy="265177"/>
          </a:xfrm>
          <a:prstGeom prst="rect">
            <a:avLst/>
          </a:prstGeom>
        </p:spPr>
      </p:pic>
      <p:pic>
        <p:nvPicPr>
          <p:cNvPr id="3" name="Picture 2">
            <a:extLst>
              <a:ext uri="{FF2B5EF4-FFF2-40B4-BE49-F238E27FC236}">
                <a16:creationId xmlns:a16="http://schemas.microsoft.com/office/drawing/2014/main" id="{E7BD8C9D-B235-4639-8E4D-3789CCBE75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6545" y="296028"/>
            <a:ext cx="3490517" cy="3447636"/>
          </a:xfrm>
          <a:prstGeom prst="rect">
            <a:avLst/>
          </a:prstGeom>
        </p:spPr>
      </p:pic>
    </p:spTree>
    <p:extLst>
      <p:ext uri="{BB962C8B-B14F-4D97-AF65-F5344CB8AC3E}">
        <p14:creationId xmlns:p14="http://schemas.microsoft.com/office/powerpoint/2010/main" val="651469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A33E5-D8CF-4D19-9373-D1AD6960B721}"/>
              </a:ext>
            </a:extLst>
          </p:cNvPr>
          <p:cNvSpPr>
            <a:spLocks noGrp="1"/>
          </p:cNvSpPr>
          <p:nvPr>
            <p:ph type="title"/>
          </p:nvPr>
        </p:nvSpPr>
        <p:spPr>
          <a:xfrm>
            <a:off x="268446" y="367213"/>
            <a:ext cx="11362113" cy="624726"/>
          </a:xfrm>
          <a:prstGeom prst="rect">
            <a:avLst/>
          </a:prstGeom>
        </p:spPr>
        <p:txBody>
          <a:bodyPr/>
          <a:lstStyle>
            <a:lvl1pPr>
              <a:defRPr sz="3200" b="1">
                <a:solidFill>
                  <a:srgbClr val="0875C8"/>
                </a:solidFill>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E1ED0963-014F-42B9-869C-422842A5BE64}"/>
              </a:ext>
            </a:extLst>
          </p:cNvPr>
          <p:cNvSpPr>
            <a:spLocks noGrp="1"/>
          </p:cNvSpPr>
          <p:nvPr>
            <p:ph type="ftr" sz="quarter" idx="11"/>
          </p:nvPr>
        </p:nvSpPr>
        <p:spPr>
          <a:xfrm>
            <a:off x="4038600" y="6356352"/>
            <a:ext cx="4114800" cy="365125"/>
          </a:xfrm>
          <a:prstGeom prst="rect">
            <a:avLst/>
          </a:prstGeom>
        </p:spPr>
        <p:txBody>
          <a:bodyPr/>
          <a:lstStyle>
            <a:lvl1pPr algn="ctr">
              <a:defRPr sz="1200">
                <a:solidFill>
                  <a:srgbClr val="0875C8"/>
                </a:solidFill>
              </a:defRPr>
            </a:lvl1pPr>
          </a:lstStyle>
          <a:p>
            <a:endParaRPr lang="en-US" dirty="0"/>
          </a:p>
        </p:txBody>
      </p:sp>
      <p:sp>
        <p:nvSpPr>
          <p:cNvPr id="5" name="Slide Number Placeholder 4">
            <a:extLst>
              <a:ext uri="{FF2B5EF4-FFF2-40B4-BE49-F238E27FC236}">
                <a16:creationId xmlns:a16="http://schemas.microsoft.com/office/drawing/2014/main" id="{1CC88E39-922D-4758-A3F1-0D4735E73A03}"/>
              </a:ext>
            </a:extLst>
          </p:cNvPr>
          <p:cNvSpPr>
            <a:spLocks noGrp="1"/>
          </p:cNvSpPr>
          <p:nvPr>
            <p:ph type="sldNum" sz="quarter" idx="12"/>
          </p:nvPr>
        </p:nvSpPr>
        <p:spPr>
          <a:xfrm>
            <a:off x="11238478" y="6356352"/>
            <a:ext cx="813261" cy="365125"/>
          </a:xfrm>
          <a:prstGeom prst="rect">
            <a:avLst/>
          </a:prstGeom>
        </p:spPr>
        <p:txBody>
          <a:bodyPr/>
          <a:lstStyle>
            <a:lvl1pPr algn="ctr">
              <a:defRPr sz="1400">
                <a:solidFill>
                  <a:srgbClr val="0875C8"/>
                </a:solidFill>
              </a:defRPr>
            </a:lvl1pPr>
          </a:lstStyle>
          <a:p>
            <a:fld id="{FE96E056-139D-44BA-96DA-C01F9CC74598}" type="slidenum">
              <a:rPr lang="en-US" smtClean="0"/>
              <a:pPr/>
              <a:t>‹#›</a:t>
            </a:fld>
            <a:endParaRPr lang="en-US" dirty="0"/>
          </a:p>
        </p:txBody>
      </p:sp>
      <p:pic>
        <p:nvPicPr>
          <p:cNvPr id="3" name="Picture 2">
            <a:extLst>
              <a:ext uri="{FF2B5EF4-FFF2-40B4-BE49-F238E27FC236}">
                <a16:creationId xmlns:a16="http://schemas.microsoft.com/office/drawing/2014/main" id="{E7E8EECC-2D5E-4E12-9BC6-8CDF928423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741" y="6317795"/>
            <a:ext cx="1813215" cy="320704"/>
          </a:xfrm>
          <a:prstGeom prst="rect">
            <a:avLst/>
          </a:prstGeom>
        </p:spPr>
      </p:pic>
      <p:pic>
        <p:nvPicPr>
          <p:cNvPr id="8" name="Picture 7">
            <a:extLst>
              <a:ext uri="{FF2B5EF4-FFF2-40B4-BE49-F238E27FC236}">
                <a16:creationId xmlns:a16="http://schemas.microsoft.com/office/drawing/2014/main" id="{68696F26-9606-450F-953D-7EB55415C0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34"/>
            <a:ext cx="12192000" cy="265177"/>
          </a:xfrm>
          <a:prstGeom prst="rect">
            <a:avLst/>
          </a:prstGeom>
        </p:spPr>
      </p:pic>
    </p:spTree>
    <p:extLst>
      <p:ext uri="{BB962C8B-B14F-4D97-AF65-F5344CB8AC3E}">
        <p14:creationId xmlns:p14="http://schemas.microsoft.com/office/powerpoint/2010/main" val="1717053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4">
            <a:extLst>
              <a:ext uri="{FF2B5EF4-FFF2-40B4-BE49-F238E27FC236}">
                <a16:creationId xmlns:a16="http://schemas.microsoft.com/office/drawing/2014/main" id="{AE47C500-5E1A-43C3-9B21-8AF7705E21C6}"/>
              </a:ext>
            </a:extLst>
          </p:cNvPr>
          <p:cNvSpPr>
            <a:spLocks noGrp="1"/>
          </p:cNvSpPr>
          <p:nvPr>
            <p:ph type="sldNum" sz="quarter" idx="12"/>
          </p:nvPr>
        </p:nvSpPr>
        <p:spPr>
          <a:xfrm>
            <a:off x="11238478" y="6356352"/>
            <a:ext cx="813261" cy="365125"/>
          </a:xfrm>
          <a:prstGeom prst="rect">
            <a:avLst/>
          </a:prstGeom>
        </p:spPr>
        <p:txBody>
          <a:bodyPr/>
          <a:lstStyle>
            <a:lvl1pPr algn="ctr">
              <a:defRPr sz="1400">
                <a:solidFill>
                  <a:srgbClr val="0875C8"/>
                </a:solidFill>
              </a:defRPr>
            </a:lvl1pPr>
          </a:lstStyle>
          <a:p>
            <a:fld id="{FE96E056-139D-44BA-96DA-C01F9CC74598}" type="slidenum">
              <a:rPr lang="en-US" smtClean="0"/>
              <a:pPr/>
              <a:t>‹#›</a:t>
            </a:fld>
            <a:endParaRPr lang="en-US" dirty="0"/>
          </a:p>
        </p:txBody>
      </p:sp>
      <p:sp>
        <p:nvSpPr>
          <p:cNvPr id="8" name="Footer Placeholder 3">
            <a:extLst>
              <a:ext uri="{FF2B5EF4-FFF2-40B4-BE49-F238E27FC236}">
                <a16:creationId xmlns:a16="http://schemas.microsoft.com/office/drawing/2014/main" id="{2ACF21CD-820D-469C-B352-C283E2319994}"/>
              </a:ext>
            </a:extLst>
          </p:cNvPr>
          <p:cNvSpPr>
            <a:spLocks noGrp="1"/>
          </p:cNvSpPr>
          <p:nvPr>
            <p:ph type="ftr" sz="quarter" idx="11"/>
          </p:nvPr>
        </p:nvSpPr>
        <p:spPr>
          <a:xfrm>
            <a:off x="4038600" y="6356352"/>
            <a:ext cx="4114800" cy="365125"/>
          </a:xfrm>
          <a:prstGeom prst="rect">
            <a:avLst/>
          </a:prstGeom>
        </p:spPr>
        <p:txBody>
          <a:bodyPr/>
          <a:lstStyle>
            <a:lvl1pPr algn="ctr">
              <a:defRPr sz="1200">
                <a:solidFill>
                  <a:srgbClr val="0875C8"/>
                </a:solidFill>
              </a:defRPr>
            </a:lvl1pPr>
          </a:lstStyle>
          <a:p>
            <a:endParaRPr lang="en-US" dirty="0"/>
          </a:p>
        </p:txBody>
      </p:sp>
      <p:pic>
        <p:nvPicPr>
          <p:cNvPr id="3" name="Picture 2">
            <a:extLst>
              <a:ext uri="{FF2B5EF4-FFF2-40B4-BE49-F238E27FC236}">
                <a16:creationId xmlns:a16="http://schemas.microsoft.com/office/drawing/2014/main" id="{425D30E9-13E9-4C2D-A007-5EE0498120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741" y="6317795"/>
            <a:ext cx="1813215" cy="320704"/>
          </a:xfrm>
          <a:prstGeom prst="rect">
            <a:avLst/>
          </a:prstGeom>
        </p:spPr>
      </p:pic>
      <p:pic>
        <p:nvPicPr>
          <p:cNvPr id="10" name="Picture 9">
            <a:extLst>
              <a:ext uri="{FF2B5EF4-FFF2-40B4-BE49-F238E27FC236}">
                <a16:creationId xmlns:a16="http://schemas.microsoft.com/office/drawing/2014/main" id="{AD409276-DC6E-4905-9F7D-8884FD5103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34"/>
            <a:ext cx="12192000" cy="265177"/>
          </a:xfrm>
          <a:prstGeom prst="rect">
            <a:avLst/>
          </a:prstGeom>
        </p:spPr>
      </p:pic>
    </p:spTree>
    <p:extLst>
      <p:ext uri="{BB962C8B-B14F-4D97-AF65-F5344CB8AC3E}">
        <p14:creationId xmlns:p14="http://schemas.microsoft.com/office/powerpoint/2010/main" val="3866117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ub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AE57A-7CDC-4198-A88C-0C63F55AC0FD}"/>
              </a:ext>
            </a:extLst>
          </p:cNvPr>
          <p:cNvSpPr>
            <a:spLocks noGrp="1"/>
          </p:cNvSpPr>
          <p:nvPr>
            <p:ph type="ctrTitle"/>
          </p:nvPr>
        </p:nvSpPr>
        <p:spPr>
          <a:xfrm>
            <a:off x="1524000" y="1222531"/>
            <a:ext cx="9144000" cy="1655762"/>
          </a:xfrm>
          <a:prstGeom prst="rect">
            <a:avLst/>
          </a:prstGeom>
        </p:spPr>
        <p:txBody>
          <a:bodyPr anchor="b"/>
          <a:lstStyle>
            <a:lvl1pPr algn="l">
              <a:defRPr sz="6000" b="1">
                <a:solidFill>
                  <a:srgbClr val="0875C8"/>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F67F6EB-2AA7-427E-826F-1F28813EB55F}"/>
              </a:ext>
            </a:extLst>
          </p:cNvPr>
          <p:cNvSpPr>
            <a:spLocks noGrp="1"/>
          </p:cNvSpPr>
          <p:nvPr>
            <p:ph type="subTitle" idx="1"/>
          </p:nvPr>
        </p:nvSpPr>
        <p:spPr>
          <a:xfrm>
            <a:off x="1524000" y="3155894"/>
            <a:ext cx="9144000" cy="2456074"/>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Placeholder 4">
            <a:extLst>
              <a:ext uri="{FF2B5EF4-FFF2-40B4-BE49-F238E27FC236}">
                <a16:creationId xmlns:a16="http://schemas.microsoft.com/office/drawing/2014/main" id="{BA54BAB3-F385-4942-ADE4-BB7AB7BCA33A}"/>
              </a:ext>
            </a:extLst>
          </p:cNvPr>
          <p:cNvSpPr>
            <a:spLocks noGrp="1"/>
          </p:cNvSpPr>
          <p:nvPr>
            <p:ph type="sldNum" sz="quarter" idx="12"/>
          </p:nvPr>
        </p:nvSpPr>
        <p:spPr>
          <a:xfrm>
            <a:off x="11238478" y="6356352"/>
            <a:ext cx="813261" cy="365125"/>
          </a:xfrm>
          <a:prstGeom prst="rect">
            <a:avLst/>
          </a:prstGeom>
        </p:spPr>
        <p:txBody>
          <a:bodyPr/>
          <a:lstStyle>
            <a:lvl1pPr algn="ctr">
              <a:defRPr sz="1400">
                <a:solidFill>
                  <a:srgbClr val="0875C8"/>
                </a:solidFill>
              </a:defRPr>
            </a:lvl1pPr>
          </a:lstStyle>
          <a:p>
            <a:fld id="{FE96E056-139D-44BA-96DA-C01F9CC74598}" type="slidenum">
              <a:rPr lang="en-US" smtClean="0"/>
              <a:pPr/>
              <a:t>‹#›</a:t>
            </a:fld>
            <a:endParaRPr lang="en-US" dirty="0"/>
          </a:p>
        </p:txBody>
      </p:sp>
      <p:sp>
        <p:nvSpPr>
          <p:cNvPr id="10" name="Footer Placeholder 3">
            <a:extLst>
              <a:ext uri="{FF2B5EF4-FFF2-40B4-BE49-F238E27FC236}">
                <a16:creationId xmlns:a16="http://schemas.microsoft.com/office/drawing/2014/main" id="{D3337523-A91A-4E47-A355-4D71DC00A91E}"/>
              </a:ext>
            </a:extLst>
          </p:cNvPr>
          <p:cNvSpPr>
            <a:spLocks noGrp="1"/>
          </p:cNvSpPr>
          <p:nvPr>
            <p:ph type="ftr" sz="quarter" idx="11"/>
          </p:nvPr>
        </p:nvSpPr>
        <p:spPr>
          <a:xfrm>
            <a:off x="4038600" y="6356352"/>
            <a:ext cx="4114800" cy="365125"/>
          </a:xfrm>
          <a:prstGeom prst="rect">
            <a:avLst/>
          </a:prstGeom>
        </p:spPr>
        <p:txBody>
          <a:bodyPr/>
          <a:lstStyle>
            <a:lvl1pPr algn="ctr">
              <a:defRPr sz="1200">
                <a:solidFill>
                  <a:srgbClr val="0875C8"/>
                </a:solidFill>
              </a:defRPr>
            </a:lvl1pPr>
          </a:lstStyle>
          <a:p>
            <a:endParaRPr lang="en-US" dirty="0"/>
          </a:p>
        </p:txBody>
      </p:sp>
      <p:pic>
        <p:nvPicPr>
          <p:cNvPr id="4" name="Picture 3">
            <a:extLst>
              <a:ext uri="{FF2B5EF4-FFF2-40B4-BE49-F238E27FC236}">
                <a16:creationId xmlns:a16="http://schemas.microsoft.com/office/drawing/2014/main" id="{6380F282-72AD-4512-A0F8-2AD0451ED4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741" y="6317795"/>
            <a:ext cx="1813215" cy="320704"/>
          </a:xfrm>
          <a:prstGeom prst="rect">
            <a:avLst/>
          </a:prstGeom>
        </p:spPr>
      </p:pic>
      <p:pic>
        <p:nvPicPr>
          <p:cNvPr id="12" name="Picture 11">
            <a:extLst>
              <a:ext uri="{FF2B5EF4-FFF2-40B4-BE49-F238E27FC236}">
                <a16:creationId xmlns:a16="http://schemas.microsoft.com/office/drawing/2014/main" id="{70276FA0-5536-49A6-AA9F-F00C6B1896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34"/>
            <a:ext cx="12192000" cy="265177"/>
          </a:xfrm>
          <a:prstGeom prst="rect">
            <a:avLst/>
          </a:prstGeom>
        </p:spPr>
      </p:pic>
    </p:spTree>
    <p:extLst>
      <p:ext uri="{BB962C8B-B14F-4D97-AF65-F5344CB8AC3E}">
        <p14:creationId xmlns:p14="http://schemas.microsoft.com/office/powerpoint/2010/main" val="3777472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BE9CF-CA45-4E03-B725-E361908577C1}"/>
              </a:ext>
            </a:extLst>
          </p:cNvPr>
          <p:cNvSpPr>
            <a:spLocks noGrp="1"/>
          </p:cNvSpPr>
          <p:nvPr>
            <p:ph type="title"/>
          </p:nvPr>
        </p:nvSpPr>
        <p:spPr>
          <a:xfrm>
            <a:off x="1346664" y="889579"/>
            <a:ext cx="9426633" cy="1325563"/>
          </a:xfrm>
          <a:prstGeom prst="rect">
            <a:avLst/>
          </a:prstGeom>
        </p:spPr>
        <p:txBody>
          <a:bodyPr/>
          <a:lstStyle>
            <a:lvl1pPr>
              <a:defRPr b="1">
                <a:solidFill>
                  <a:srgbClr val="0875C8"/>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E3361C-1846-4ED7-B0F1-0BE490AAE139}"/>
              </a:ext>
            </a:extLst>
          </p:cNvPr>
          <p:cNvSpPr>
            <a:spLocks noGrp="1"/>
          </p:cNvSpPr>
          <p:nvPr>
            <p:ph idx="1"/>
          </p:nvPr>
        </p:nvSpPr>
        <p:spPr>
          <a:xfrm>
            <a:off x="1346664" y="2581796"/>
            <a:ext cx="9426633" cy="33294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4">
            <a:extLst>
              <a:ext uri="{FF2B5EF4-FFF2-40B4-BE49-F238E27FC236}">
                <a16:creationId xmlns:a16="http://schemas.microsoft.com/office/drawing/2014/main" id="{DB4C7368-154E-48A0-B4F1-407B4A891476}"/>
              </a:ext>
            </a:extLst>
          </p:cNvPr>
          <p:cNvSpPr txBox="1">
            <a:spLocks/>
          </p:cNvSpPr>
          <p:nvPr userDrawn="1"/>
        </p:nvSpPr>
        <p:spPr>
          <a:xfrm>
            <a:off x="11238478" y="6356352"/>
            <a:ext cx="813261" cy="365125"/>
          </a:xfrm>
          <a:prstGeom prst="rect">
            <a:avLst/>
          </a:prstGeom>
        </p:spPr>
        <p:txBody>
          <a:bodyPr/>
          <a:lstStyle>
            <a:defPPr>
              <a:defRPr lang="en-US"/>
            </a:defPPr>
            <a:lvl1pPr marL="0" algn="ctr" defTabSz="914400" rtl="0" eaLnBrk="1" latinLnBrk="0" hangingPunct="1">
              <a:defRPr sz="1400" kern="1200">
                <a:solidFill>
                  <a:srgbClr val="0875C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96E056-139D-44BA-96DA-C01F9CC74598}" type="slidenum">
              <a:rPr lang="en-US" sz="1400" smtClean="0"/>
              <a:pPr/>
              <a:t>‹#›</a:t>
            </a:fld>
            <a:endParaRPr lang="en-US" sz="1400" dirty="0"/>
          </a:p>
        </p:txBody>
      </p:sp>
      <p:sp>
        <p:nvSpPr>
          <p:cNvPr id="12" name="Footer Placeholder 3">
            <a:extLst>
              <a:ext uri="{FF2B5EF4-FFF2-40B4-BE49-F238E27FC236}">
                <a16:creationId xmlns:a16="http://schemas.microsoft.com/office/drawing/2014/main" id="{7AB75875-0AAD-4D65-A5D4-F9B1E7E19A58}"/>
              </a:ext>
            </a:extLst>
          </p:cNvPr>
          <p:cNvSpPr>
            <a:spLocks noGrp="1"/>
          </p:cNvSpPr>
          <p:nvPr>
            <p:ph type="ftr" sz="quarter" idx="11"/>
          </p:nvPr>
        </p:nvSpPr>
        <p:spPr>
          <a:xfrm>
            <a:off x="4038600" y="6356352"/>
            <a:ext cx="4114800" cy="365125"/>
          </a:xfrm>
          <a:prstGeom prst="rect">
            <a:avLst/>
          </a:prstGeom>
        </p:spPr>
        <p:txBody>
          <a:bodyPr/>
          <a:lstStyle>
            <a:lvl1pPr algn="ctr">
              <a:defRPr sz="1200">
                <a:solidFill>
                  <a:srgbClr val="0875C8"/>
                </a:solidFill>
              </a:defRPr>
            </a:lvl1pPr>
          </a:lstStyle>
          <a:p>
            <a:endParaRPr lang="en-US" dirty="0"/>
          </a:p>
        </p:txBody>
      </p:sp>
      <p:pic>
        <p:nvPicPr>
          <p:cNvPr id="6" name="Picture 5">
            <a:extLst>
              <a:ext uri="{FF2B5EF4-FFF2-40B4-BE49-F238E27FC236}">
                <a16:creationId xmlns:a16="http://schemas.microsoft.com/office/drawing/2014/main" id="{A409DC0B-6581-46FB-BFA6-3C16D3C06B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741" y="6317795"/>
            <a:ext cx="1813215" cy="320704"/>
          </a:xfrm>
          <a:prstGeom prst="rect">
            <a:avLst/>
          </a:prstGeom>
        </p:spPr>
      </p:pic>
      <p:pic>
        <p:nvPicPr>
          <p:cNvPr id="9" name="Picture 8">
            <a:extLst>
              <a:ext uri="{FF2B5EF4-FFF2-40B4-BE49-F238E27FC236}">
                <a16:creationId xmlns:a16="http://schemas.microsoft.com/office/drawing/2014/main" id="{130A5FD0-1494-4E67-B85C-73EA45E152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34"/>
            <a:ext cx="12192000" cy="265177"/>
          </a:xfrm>
          <a:prstGeom prst="rect">
            <a:avLst/>
          </a:prstGeom>
        </p:spPr>
      </p:pic>
    </p:spTree>
    <p:extLst>
      <p:ext uri="{BB962C8B-B14F-4D97-AF65-F5344CB8AC3E}">
        <p14:creationId xmlns:p14="http://schemas.microsoft.com/office/powerpoint/2010/main" val="1207736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2A47E-A368-4603-AEE7-F130157B0514}"/>
              </a:ext>
            </a:extLst>
          </p:cNvPr>
          <p:cNvSpPr>
            <a:spLocks noGrp="1"/>
          </p:cNvSpPr>
          <p:nvPr>
            <p:ph type="title"/>
          </p:nvPr>
        </p:nvSpPr>
        <p:spPr>
          <a:xfrm>
            <a:off x="631045" y="825013"/>
            <a:ext cx="10724343" cy="689464"/>
          </a:xfrm>
          <a:prstGeom prst="rect">
            <a:avLst/>
          </a:prstGeom>
        </p:spPr>
        <p:txBody>
          <a:bodyPr/>
          <a:lstStyle>
            <a:lvl1pPr>
              <a:defRPr b="1">
                <a:solidFill>
                  <a:srgbClr val="0875C8"/>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2DAA510-3005-4AE1-AC26-C6AA1DEDF58D}"/>
              </a:ext>
            </a:extLst>
          </p:cNvPr>
          <p:cNvSpPr>
            <a:spLocks noGrp="1"/>
          </p:cNvSpPr>
          <p:nvPr>
            <p:ph type="body" idx="1"/>
          </p:nvPr>
        </p:nvSpPr>
        <p:spPr>
          <a:xfrm>
            <a:off x="421181" y="1681163"/>
            <a:ext cx="557639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7C7642-EFA0-4D81-9C5A-64ECA8E002B0}"/>
              </a:ext>
            </a:extLst>
          </p:cNvPr>
          <p:cNvSpPr>
            <a:spLocks noGrp="1"/>
          </p:cNvSpPr>
          <p:nvPr>
            <p:ph sz="half" idx="2"/>
          </p:nvPr>
        </p:nvSpPr>
        <p:spPr>
          <a:xfrm>
            <a:off x="421181" y="2505076"/>
            <a:ext cx="5576396" cy="35258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60E5AA-45B8-48F7-A622-F812EEF6DDBE}"/>
              </a:ext>
            </a:extLst>
          </p:cNvPr>
          <p:cNvSpPr>
            <a:spLocks noGrp="1"/>
          </p:cNvSpPr>
          <p:nvPr>
            <p:ph type="body" sz="quarter" idx="3"/>
          </p:nvPr>
        </p:nvSpPr>
        <p:spPr>
          <a:xfrm>
            <a:off x="6172201" y="1681163"/>
            <a:ext cx="557639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7E5416-7E74-4139-A8DF-3655128A4DB7}"/>
              </a:ext>
            </a:extLst>
          </p:cNvPr>
          <p:cNvSpPr>
            <a:spLocks noGrp="1"/>
          </p:cNvSpPr>
          <p:nvPr>
            <p:ph sz="quarter" idx="4"/>
          </p:nvPr>
        </p:nvSpPr>
        <p:spPr>
          <a:xfrm>
            <a:off x="6172201" y="2505076"/>
            <a:ext cx="5598620" cy="35258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3">
            <a:extLst>
              <a:ext uri="{FF2B5EF4-FFF2-40B4-BE49-F238E27FC236}">
                <a16:creationId xmlns:a16="http://schemas.microsoft.com/office/drawing/2014/main" id="{F981990F-F9DD-4A71-ABE4-239733381843}"/>
              </a:ext>
            </a:extLst>
          </p:cNvPr>
          <p:cNvSpPr>
            <a:spLocks noGrp="1"/>
          </p:cNvSpPr>
          <p:nvPr>
            <p:ph type="ftr" sz="quarter" idx="11"/>
          </p:nvPr>
        </p:nvSpPr>
        <p:spPr>
          <a:xfrm>
            <a:off x="4038600" y="6356352"/>
            <a:ext cx="4114800" cy="365125"/>
          </a:xfrm>
          <a:prstGeom prst="rect">
            <a:avLst/>
          </a:prstGeom>
        </p:spPr>
        <p:txBody>
          <a:bodyPr/>
          <a:lstStyle>
            <a:lvl1pPr algn="ctr">
              <a:defRPr sz="1200">
                <a:solidFill>
                  <a:srgbClr val="0875C8"/>
                </a:solidFill>
              </a:defRPr>
            </a:lvl1pPr>
          </a:lstStyle>
          <a:p>
            <a:endParaRPr lang="en-US" dirty="0"/>
          </a:p>
        </p:txBody>
      </p:sp>
      <p:sp>
        <p:nvSpPr>
          <p:cNvPr id="10" name="Slide Number Placeholder 4">
            <a:extLst>
              <a:ext uri="{FF2B5EF4-FFF2-40B4-BE49-F238E27FC236}">
                <a16:creationId xmlns:a16="http://schemas.microsoft.com/office/drawing/2014/main" id="{084DF5FD-D814-4D4A-A6FE-8A3E3B643CE8}"/>
              </a:ext>
            </a:extLst>
          </p:cNvPr>
          <p:cNvSpPr txBox="1">
            <a:spLocks/>
          </p:cNvSpPr>
          <p:nvPr userDrawn="1"/>
        </p:nvSpPr>
        <p:spPr>
          <a:xfrm>
            <a:off x="11238478" y="6356352"/>
            <a:ext cx="813261" cy="365125"/>
          </a:xfrm>
          <a:prstGeom prst="rect">
            <a:avLst/>
          </a:prstGeom>
        </p:spPr>
        <p:txBody>
          <a:bodyPr/>
          <a:lstStyle>
            <a:defPPr>
              <a:defRPr lang="en-US"/>
            </a:defPPr>
            <a:lvl1pPr marL="0" algn="ctr" defTabSz="914400" rtl="0" eaLnBrk="1" latinLnBrk="0" hangingPunct="1">
              <a:defRPr sz="1400" kern="1200">
                <a:solidFill>
                  <a:srgbClr val="0875C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96E056-139D-44BA-96DA-C01F9CC74598}" type="slidenum">
              <a:rPr lang="en-US" sz="1400" smtClean="0"/>
              <a:pPr/>
              <a:t>‹#›</a:t>
            </a:fld>
            <a:endParaRPr lang="en-US" sz="1400" dirty="0"/>
          </a:p>
        </p:txBody>
      </p:sp>
      <p:pic>
        <p:nvPicPr>
          <p:cNvPr id="9" name="Picture 8">
            <a:extLst>
              <a:ext uri="{FF2B5EF4-FFF2-40B4-BE49-F238E27FC236}">
                <a16:creationId xmlns:a16="http://schemas.microsoft.com/office/drawing/2014/main" id="{F5CC5A15-8DC3-4D31-8368-0CB25E5BF5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741" y="6317795"/>
            <a:ext cx="1813215" cy="320704"/>
          </a:xfrm>
          <a:prstGeom prst="rect">
            <a:avLst/>
          </a:prstGeom>
        </p:spPr>
      </p:pic>
      <p:pic>
        <p:nvPicPr>
          <p:cNvPr id="12" name="Picture 11">
            <a:extLst>
              <a:ext uri="{FF2B5EF4-FFF2-40B4-BE49-F238E27FC236}">
                <a16:creationId xmlns:a16="http://schemas.microsoft.com/office/drawing/2014/main" id="{68525EE8-3E67-4FEE-AD68-7D474D1268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34"/>
            <a:ext cx="12192000" cy="265177"/>
          </a:xfrm>
          <a:prstGeom prst="rect">
            <a:avLst/>
          </a:prstGeom>
        </p:spPr>
      </p:pic>
    </p:spTree>
    <p:extLst>
      <p:ext uri="{BB962C8B-B14F-4D97-AF65-F5344CB8AC3E}">
        <p14:creationId xmlns:p14="http://schemas.microsoft.com/office/powerpoint/2010/main" val="3602043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2A47E-A368-4603-AEE7-F130157B0514}"/>
              </a:ext>
            </a:extLst>
          </p:cNvPr>
          <p:cNvSpPr>
            <a:spLocks noGrp="1"/>
          </p:cNvSpPr>
          <p:nvPr>
            <p:ph type="title"/>
          </p:nvPr>
        </p:nvSpPr>
        <p:spPr>
          <a:xfrm>
            <a:off x="631045" y="825013"/>
            <a:ext cx="10724343" cy="689464"/>
          </a:xfrm>
          <a:prstGeom prst="rect">
            <a:avLst/>
          </a:prstGeom>
        </p:spPr>
        <p:txBody>
          <a:bodyPr/>
          <a:lstStyle>
            <a:lvl1pPr>
              <a:defRPr b="1">
                <a:solidFill>
                  <a:srgbClr val="0875C8"/>
                </a:solidFill>
              </a:defRPr>
            </a:lvl1pPr>
          </a:lstStyle>
          <a:p>
            <a:r>
              <a:rPr lang="en-US"/>
              <a:t>Click to edit Master title style</a:t>
            </a:r>
            <a:endParaRPr lang="en-US" dirty="0"/>
          </a:p>
        </p:txBody>
      </p:sp>
      <p:sp>
        <p:nvSpPr>
          <p:cNvPr id="14" name="Footer Placeholder 3">
            <a:extLst>
              <a:ext uri="{FF2B5EF4-FFF2-40B4-BE49-F238E27FC236}">
                <a16:creationId xmlns:a16="http://schemas.microsoft.com/office/drawing/2014/main" id="{F981990F-F9DD-4A71-ABE4-239733381843}"/>
              </a:ext>
            </a:extLst>
          </p:cNvPr>
          <p:cNvSpPr>
            <a:spLocks noGrp="1"/>
          </p:cNvSpPr>
          <p:nvPr>
            <p:ph type="ftr" sz="quarter" idx="11"/>
          </p:nvPr>
        </p:nvSpPr>
        <p:spPr>
          <a:xfrm>
            <a:off x="4038600" y="6356352"/>
            <a:ext cx="4114800" cy="365125"/>
          </a:xfrm>
          <a:prstGeom prst="rect">
            <a:avLst/>
          </a:prstGeom>
        </p:spPr>
        <p:txBody>
          <a:bodyPr/>
          <a:lstStyle>
            <a:lvl1pPr algn="ctr">
              <a:defRPr sz="1200">
                <a:solidFill>
                  <a:srgbClr val="0875C8"/>
                </a:solidFill>
              </a:defRPr>
            </a:lvl1pPr>
          </a:lstStyle>
          <a:p>
            <a:endParaRPr lang="en-US" dirty="0"/>
          </a:p>
        </p:txBody>
      </p:sp>
      <p:sp>
        <p:nvSpPr>
          <p:cNvPr id="10" name="Slide Number Placeholder 4">
            <a:extLst>
              <a:ext uri="{FF2B5EF4-FFF2-40B4-BE49-F238E27FC236}">
                <a16:creationId xmlns:a16="http://schemas.microsoft.com/office/drawing/2014/main" id="{084DF5FD-D814-4D4A-A6FE-8A3E3B643CE8}"/>
              </a:ext>
            </a:extLst>
          </p:cNvPr>
          <p:cNvSpPr txBox="1">
            <a:spLocks/>
          </p:cNvSpPr>
          <p:nvPr userDrawn="1"/>
        </p:nvSpPr>
        <p:spPr>
          <a:xfrm>
            <a:off x="11238478" y="6356352"/>
            <a:ext cx="813261" cy="365125"/>
          </a:xfrm>
          <a:prstGeom prst="rect">
            <a:avLst/>
          </a:prstGeom>
        </p:spPr>
        <p:txBody>
          <a:bodyPr/>
          <a:lstStyle>
            <a:defPPr>
              <a:defRPr lang="en-US"/>
            </a:defPPr>
            <a:lvl1pPr marL="0" algn="ctr" defTabSz="914400" rtl="0" eaLnBrk="1" latinLnBrk="0" hangingPunct="1">
              <a:defRPr sz="1400" kern="1200">
                <a:solidFill>
                  <a:srgbClr val="0875C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96E056-139D-44BA-96DA-C01F9CC74598}" type="slidenum">
              <a:rPr lang="en-US" sz="1400" smtClean="0"/>
              <a:pPr/>
              <a:t>‹#›</a:t>
            </a:fld>
            <a:endParaRPr lang="en-US" sz="1400" dirty="0"/>
          </a:p>
        </p:txBody>
      </p:sp>
      <p:pic>
        <p:nvPicPr>
          <p:cNvPr id="9" name="Picture 8">
            <a:extLst>
              <a:ext uri="{FF2B5EF4-FFF2-40B4-BE49-F238E27FC236}">
                <a16:creationId xmlns:a16="http://schemas.microsoft.com/office/drawing/2014/main" id="{F5CC5A15-8DC3-4D31-8368-0CB25E5BF5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741" y="6317795"/>
            <a:ext cx="1813215" cy="320704"/>
          </a:xfrm>
          <a:prstGeom prst="rect">
            <a:avLst/>
          </a:prstGeom>
        </p:spPr>
      </p:pic>
      <p:pic>
        <p:nvPicPr>
          <p:cNvPr id="12" name="Picture 11">
            <a:extLst>
              <a:ext uri="{FF2B5EF4-FFF2-40B4-BE49-F238E27FC236}">
                <a16:creationId xmlns:a16="http://schemas.microsoft.com/office/drawing/2014/main" id="{68525EE8-3E67-4FEE-AD68-7D474D1268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34"/>
            <a:ext cx="12192000" cy="265177"/>
          </a:xfrm>
          <a:prstGeom prst="rect">
            <a:avLst/>
          </a:prstGeom>
        </p:spPr>
      </p:pic>
      <p:sp>
        <p:nvSpPr>
          <p:cNvPr id="11" name="Content Placeholder 4">
            <a:extLst>
              <a:ext uri="{FF2B5EF4-FFF2-40B4-BE49-F238E27FC236}">
                <a16:creationId xmlns:a16="http://schemas.microsoft.com/office/drawing/2014/main" id="{5A0DCFB6-7788-416B-9946-CC917D72C64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p:txBody>
      </p:sp>
      <p:sp>
        <p:nvSpPr>
          <p:cNvPr id="13" name="Content Placeholder 5">
            <a:extLst>
              <a:ext uri="{FF2B5EF4-FFF2-40B4-BE49-F238E27FC236}">
                <a16:creationId xmlns:a16="http://schemas.microsoft.com/office/drawing/2014/main" id="{12F6ED06-18CA-4425-AB97-BF34FD410E1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1414058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EA34A-12AA-40E1-9B7A-9009907B1E2D}"/>
              </a:ext>
            </a:extLst>
          </p:cNvPr>
          <p:cNvSpPr>
            <a:spLocks noGrp="1"/>
          </p:cNvSpPr>
          <p:nvPr>
            <p:ph type="title"/>
          </p:nvPr>
        </p:nvSpPr>
        <p:spPr>
          <a:xfrm>
            <a:off x="839788" y="987426"/>
            <a:ext cx="3932237" cy="1423265"/>
          </a:xfrm>
          <a:prstGeom prst="rect">
            <a:avLst/>
          </a:prstGeom>
        </p:spPr>
        <p:txBody>
          <a:bodyPr anchor="b"/>
          <a:lstStyle>
            <a:lvl1pPr>
              <a:defRPr sz="3200" b="1">
                <a:solidFill>
                  <a:srgbClr val="0875C8"/>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4C97D3D-59BC-455A-9C3B-9A44B1D8BE9F}"/>
              </a:ext>
            </a:extLst>
          </p:cNvPr>
          <p:cNvSpPr>
            <a:spLocks noGrp="1"/>
          </p:cNvSpPr>
          <p:nvPr>
            <p:ph idx="1"/>
          </p:nvPr>
        </p:nvSpPr>
        <p:spPr>
          <a:xfrm>
            <a:off x="5183188" y="987427"/>
            <a:ext cx="6172200" cy="4873625"/>
          </a:xfrm>
          <a:prstGeom prst="rect">
            <a:avLst/>
          </a:prstGeom>
        </p:spPr>
        <p:txBody>
          <a:bodyPr/>
          <a:lstStyle>
            <a:lvl1pPr>
              <a:defRPr sz="3200">
                <a:solidFill>
                  <a:srgbClr val="0875C8"/>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F04512A-3321-4947-AC15-9859C3C25977}"/>
              </a:ext>
            </a:extLst>
          </p:cNvPr>
          <p:cNvSpPr>
            <a:spLocks noGrp="1"/>
          </p:cNvSpPr>
          <p:nvPr>
            <p:ph type="body" sz="half" idx="2"/>
          </p:nvPr>
        </p:nvSpPr>
        <p:spPr>
          <a:xfrm>
            <a:off x="839788" y="2420215"/>
            <a:ext cx="3932237" cy="3448773"/>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Footer Placeholder 3">
            <a:extLst>
              <a:ext uri="{FF2B5EF4-FFF2-40B4-BE49-F238E27FC236}">
                <a16:creationId xmlns:a16="http://schemas.microsoft.com/office/drawing/2014/main" id="{6B95672A-67DA-464F-B765-8FECE424C4F3}"/>
              </a:ext>
            </a:extLst>
          </p:cNvPr>
          <p:cNvSpPr>
            <a:spLocks noGrp="1"/>
          </p:cNvSpPr>
          <p:nvPr>
            <p:ph type="ftr" sz="quarter" idx="11"/>
          </p:nvPr>
        </p:nvSpPr>
        <p:spPr>
          <a:xfrm>
            <a:off x="4038600" y="6356352"/>
            <a:ext cx="4114800" cy="365125"/>
          </a:xfrm>
          <a:prstGeom prst="rect">
            <a:avLst/>
          </a:prstGeom>
        </p:spPr>
        <p:txBody>
          <a:bodyPr/>
          <a:lstStyle>
            <a:lvl1pPr algn="ctr">
              <a:defRPr sz="1200">
                <a:solidFill>
                  <a:srgbClr val="0875C8"/>
                </a:solidFill>
              </a:defRPr>
            </a:lvl1pPr>
          </a:lstStyle>
          <a:p>
            <a:endParaRPr lang="en-US" dirty="0"/>
          </a:p>
        </p:txBody>
      </p:sp>
      <p:sp>
        <p:nvSpPr>
          <p:cNvPr id="8" name="Slide Number Placeholder 4">
            <a:extLst>
              <a:ext uri="{FF2B5EF4-FFF2-40B4-BE49-F238E27FC236}">
                <a16:creationId xmlns:a16="http://schemas.microsoft.com/office/drawing/2014/main" id="{1E0BE398-4BC8-4738-B958-BF27BFE2240D}"/>
              </a:ext>
            </a:extLst>
          </p:cNvPr>
          <p:cNvSpPr txBox="1">
            <a:spLocks/>
          </p:cNvSpPr>
          <p:nvPr userDrawn="1"/>
        </p:nvSpPr>
        <p:spPr>
          <a:xfrm>
            <a:off x="11238478" y="6356352"/>
            <a:ext cx="813261" cy="365125"/>
          </a:xfrm>
          <a:prstGeom prst="rect">
            <a:avLst/>
          </a:prstGeom>
        </p:spPr>
        <p:txBody>
          <a:bodyPr/>
          <a:lstStyle>
            <a:defPPr>
              <a:defRPr lang="en-US"/>
            </a:defPPr>
            <a:lvl1pPr marL="0" algn="ctr" defTabSz="914400" rtl="0" eaLnBrk="1" latinLnBrk="0" hangingPunct="1">
              <a:defRPr sz="1400" kern="1200">
                <a:solidFill>
                  <a:srgbClr val="0875C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96E056-139D-44BA-96DA-C01F9CC74598}" type="slidenum">
              <a:rPr lang="en-US" sz="1400" smtClean="0"/>
              <a:pPr/>
              <a:t>‹#›</a:t>
            </a:fld>
            <a:endParaRPr lang="en-US" sz="1400" dirty="0"/>
          </a:p>
        </p:txBody>
      </p:sp>
      <p:pic>
        <p:nvPicPr>
          <p:cNvPr id="7" name="Picture 6">
            <a:extLst>
              <a:ext uri="{FF2B5EF4-FFF2-40B4-BE49-F238E27FC236}">
                <a16:creationId xmlns:a16="http://schemas.microsoft.com/office/drawing/2014/main" id="{CE97E2D2-A5CB-4023-B977-D3AD05DABA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741" y="6317795"/>
            <a:ext cx="1813215" cy="320704"/>
          </a:xfrm>
          <a:prstGeom prst="rect">
            <a:avLst/>
          </a:prstGeom>
        </p:spPr>
      </p:pic>
      <p:pic>
        <p:nvPicPr>
          <p:cNvPr id="10" name="Picture 9">
            <a:extLst>
              <a:ext uri="{FF2B5EF4-FFF2-40B4-BE49-F238E27FC236}">
                <a16:creationId xmlns:a16="http://schemas.microsoft.com/office/drawing/2014/main" id="{BF13A48D-AABB-4E72-9976-041FAC6757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34"/>
            <a:ext cx="12192000" cy="265177"/>
          </a:xfrm>
          <a:prstGeom prst="rect">
            <a:avLst/>
          </a:prstGeom>
        </p:spPr>
      </p:pic>
    </p:spTree>
    <p:extLst>
      <p:ext uri="{BB962C8B-B14F-4D97-AF65-F5344CB8AC3E}">
        <p14:creationId xmlns:p14="http://schemas.microsoft.com/office/powerpoint/2010/main" val="2190004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9EB22-CCB0-4AB6-89CB-D27CF2EC6947}"/>
              </a:ext>
            </a:extLst>
          </p:cNvPr>
          <p:cNvSpPr>
            <a:spLocks noGrp="1"/>
          </p:cNvSpPr>
          <p:nvPr>
            <p:ph type="title"/>
          </p:nvPr>
        </p:nvSpPr>
        <p:spPr>
          <a:xfrm>
            <a:off x="839788" y="987427"/>
            <a:ext cx="3932237" cy="980599"/>
          </a:xfrm>
          <a:prstGeom prst="rect">
            <a:avLst/>
          </a:prstGeom>
        </p:spPr>
        <p:txBody>
          <a:bodyPr anchor="b"/>
          <a:lstStyle>
            <a:lvl1pPr>
              <a:defRPr sz="3200" b="1">
                <a:solidFill>
                  <a:srgbClr val="0875C8"/>
                </a:solidFill>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B3473F4-60B1-4F2B-9806-C3C502ECE7FB}"/>
              </a:ext>
            </a:extLst>
          </p:cNvPr>
          <p:cNvSpPr>
            <a:spLocks noGrp="1"/>
          </p:cNvSpPr>
          <p:nvPr>
            <p:ph type="pic" idx="1"/>
          </p:nvPr>
        </p:nvSpPr>
        <p:spPr>
          <a:xfrm>
            <a:off x="5183188" y="987427"/>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6BB4825-4F80-4F5E-B945-48B675269633}"/>
              </a:ext>
            </a:extLst>
          </p:cNvPr>
          <p:cNvSpPr>
            <a:spLocks noGrp="1"/>
          </p:cNvSpPr>
          <p:nvPr>
            <p:ph type="body" sz="half" idx="2"/>
          </p:nvPr>
        </p:nvSpPr>
        <p:spPr>
          <a:xfrm>
            <a:off x="839788" y="2064751"/>
            <a:ext cx="3932237" cy="380423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Footer Placeholder 3">
            <a:extLst>
              <a:ext uri="{FF2B5EF4-FFF2-40B4-BE49-F238E27FC236}">
                <a16:creationId xmlns:a16="http://schemas.microsoft.com/office/drawing/2014/main" id="{2D3ED671-3D3A-40D2-9186-CAC9845A6BFA}"/>
              </a:ext>
            </a:extLst>
          </p:cNvPr>
          <p:cNvSpPr>
            <a:spLocks noGrp="1"/>
          </p:cNvSpPr>
          <p:nvPr>
            <p:ph type="ftr" sz="quarter" idx="11"/>
          </p:nvPr>
        </p:nvSpPr>
        <p:spPr>
          <a:xfrm>
            <a:off x="4038600" y="6356352"/>
            <a:ext cx="4114800" cy="365125"/>
          </a:xfrm>
          <a:prstGeom prst="rect">
            <a:avLst/>
          </a:prstGeom>
        </p:spPr>
        <p:txBody>
          <a:bodyPr/>
          <a:lstStyle>
            <a:lvl1pPr algn="ctr">
              <a:defRPr sz="1200">
                <a:solidFill>
                  <a:srgbClr val="0875C8"/>
                </a:solidFill>
              </a:defRPr>
            </a:lvl1pPr>
          </a:lstStyle>
          <a:p>
            <a:endParaRPr lang="en-US" dirty="0"/>
          </a:p>
        </p:txBody>
      </p:sp>
      <p:sp>
        <p:nvSpPr>
          <p:cNvPr id="8" name="Slide Number Placeholder 4">
            <a:extLst>
              <a:ext uri="{FF2B5EF4-FFF2-40B4-BE49-F238E27FC236}">
                <a16:creationId xmlns:a16="http://schemas.microsoft.com/office/drawing/2014/main" id="{BE71A3AB-3665-403B-8E7F-84192DB2DF65}"/>
              </a:ext>
            </a:extLst>
          </p:cNvPr>
          <p:cNvSpPr txBox="1">
            <a:spLocks/>
          </p:cNvSpPr>
          <p:nvPr userDrawn="1"/>
        </p:nvSpPr>
        <p:spPr>
          <a:xfrm>
            <a:off x="11238478" y="6356352"/>
            <a:ext cx="813261" cy="365125"/>
          </a:xfrm>
          <a:prstGeom prst="rect">
            <a:avLst/>
          </a:prstGeom>
        </p:spPr>
        <p:txBody>
          <a:bodyPr/>
          <a:lstStyle>
            <a:defPPr>
              <a:defRPr lang="en-US"/>
            </a:defPPr>
            <a:lvl1pPr marL="0" algn="ctr" defTabSz="914400" rtl="0" eaLnBrk="1" latinLnBrk="0" hangingPunct="1">
              <a:defRPr sz="1400" kern="1200">
                <a:solidFill>
                  <a:srgbClr val="0875C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96E056-139D-44BA-96DA-C01F9CC74598}" type="slidenum">
              <a:rPr lang="en-US" sz="1400" smtClean="0"/>
              <a:pPr/>
              <a:t>‹#›</a:t>
            </a:fld>
            <a:endParaRPr lang="en-US" sz="1400" dirty="0"/>
          </a:p>
        </p:txBody>
      </p:sp>
      <p:pic>
        <p:nvPicPr>
          <p:cNvPr id="7" name="Picture 6">
            <a:extLst>
              <a:ext uri="{FF2B5EF4-FFF2-40B4-BE49-F238E27FC236}">
                <a16:creationId xmlns:a16="http://schemas.microsoft.com/office/drawing/2014/main" id="{25E22023-EDC9-4EE5-B6DA-6B98F178D7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741" y="6317795"/>
            <a:ext cx="1813215" cy="320704"/>
          </a:xfrm>
          <a:prstGeom prst="rect">
            <a:avLst/>
          </a:prstGeom>
        </p:spPr>
      </p:pic>
      <p:pic>
        <p:nvPicPr>
          <p:cNvPr id="10" name="Picture 9">
            <a:extLst>
              <a:ext uri="{FF2B5EF4-FFF2-40B4-BE49-F238E27FC236}">
                <a16:creationId xmlns:a16="http://schemas.microsoft.com/office/drawing/2014/main" id="{2CBC3F8C-CD9D-4409-A897-8924A291DF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265177"/>
          </a:xfrm>
          <a:prstGeom prst="rect">
            <a:avLst/>
          </a:prstGeom>
        </p:spPr>
      </p:pic>
    </p:spTree>
    <p:extLst>
      <p:ext uri="{BB962C8B-B14F-4D97-AF65-F5344CB8AC3E}">
        <p14:creationId xmlns:p14="http://schemas.microsoft.com/office/powerpoint/2010/main" val="2421566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068142"/>
      </p:ext>
    </p:extLst>
  </p:cSld>
  <p:clrMap bg1="lt1" tx1="dk1" bg2="lt2" tx2="dk2" accent1="accent1" accent2="accent2" accent3="accent3" accent4="accent4" accent5="accent5" accent6="accent6" hlink="hlink" folHlink="folHlink"/>
  <p:sldLayoutIdLst>
    <p:sldLayoutId id="2147483682" r:id="rId1"/>
    <p:sldLayoutId id="2147483678" r:id="rId2"/>
    <p:sldLayoutId id="2147483679" r:id="rId3"/>
    <p:sldLayoutId id="2147483673" r:id="rId4"/>
    <p:sldLayoutId id="2147483674" r:id="rId5"/>
    <p:sldLayoutId id="2147483677" r:id="rId6"/>
    <p:sldLayoutId id="2147483683" r:id="rId7"/>
    <p:sldLayoutId id="2147483680" r:id="rId8"/>
    <p:sldLayoutId id="2147483681" r:id="rId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capitol.texas.gov/BillLookup/History.aspx?LegSess=89R&amp;Bill=HB14" TargetMode="External"/><Relationship Id="rId7" Type="http://schemas.openxmlformats.org/officeDocument/2006/relationships/hyperlink" Target="https://capitol.texas.gov/BillLookup/History.aspx?LegSess=89R&amp;Bill=HB4692"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capitol.texas.gov/BillLookup/History.aspx?LegSess=89R&amp;Bill=HB4112" TargetMode="External"/><Relationship Id="rId5" Type="http://schemas.openxmlformats.org/officeDocument/2006/relationships/hyperlink" Target="https://capitol.texas.gov/BillLookup/History.aspx?LegSess=89R&amp;Bill=HB2678" TargetMode="External"/><Relationship Id="rId4" Type="http://schemas.openxmlformats.org/officeDocument/2006/relationships/hyperlink" Target="http://capitol.texas.gov/BillLookup/History.aspx?LegSess=89R&amp;Bill=HB279"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capitol.texas.gov/BillLookup/History.aspx?LegSess=89R&amp;Bill=SB713"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capitol.texas.gov/BillLookup/History.aspx?LegSess=89R&amp;Bill=SB1105" TargetMode="External"/><Relationship Id="rId4" Type="http://schemas.openxmlformats.org/officeDocument/2006/relationships/hyperlink" Target="https://capitol.texas.gov/BillLookup/History.aspx?LegSess=89R&amp;Bill=SB1061"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capitol.texas.gov/BillLookup/History.aspx?LegSess=89R&amp;Bill=SB1535" TargetMode="External"/><Relationship Id="rId2" Type="http://schemas.openxmlformats.org/officeDocument/2006/relationships/hyperlink" Target="http://capitol.texas.gov/BillLookup/History.aspx?LegSess=89R&amp;Bill=SB1534" TargetMode="External"/><Relationship Id="rId1" Type="http://schemas.openxmlformats.org/officeDocument/2006/relationships/slideLayout" Target="../slideLayouts/slideLayout3.xml"/><Relationship Id="rId5" Type="http://schemas.openxmlformats.org/officeDocument/2006/relationships/hyperlink" Target="https://capitol.texas.gov/BillLookup/History.aspx?LegSess=89R&amp;Bill=SB2060" TargetMode="External"/><Relationship Id="rId4" Type="http://schemas.openxmlformats.org/officeDocument/2006/relationships/hyperlink" Target="http://capitol.texas.gov/BillLookup/History.aspx?LegSess=89R&amp;Bill=SB1631"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mailto:Molly.Coffman@tceq.texas.gov"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72034F-F4B0-494F-9640-A37ED66F2770}"/>
              </a:ext>
            </a:extLst>
          </p:cNvPr>
          <p:cNvSpPr>
            <a:spLocks noGrp="1"/>
          </p:cNvSpPr>
          <p:nvPr>
            <p:ph type="title"/>
          </p:nvPr>
        </p:nvSpPr>
        <p:spPr>
          <a:xfrm>
            <a:off x="940166" y="4452510"/>
            <a:ext cx="10845895" cy="930515"/>
          </a:xfrm>
        </p:spPr>
        <p:txBody>
          <a:bodyPr>
            <a:normAutofit fontScale="90000"/>
          </a:bodyPr>
          <a:lstStyle/>
          <a:p>
            <a:pPr>
              <a:lnSpc>
                <a:spcPct val="100000"/>
              </a:lnSpc>
              <a:spcAft>
                <a:spcPts val="600"/>
              </a:spcAft>
            </a:pPr>
            <a:r>
              <a:rPr lang="en-US" sz="4200" dirty="0">
                <a:latin typeface="Aptos ExtraBold" panose="020B0004020202020204" pitchFamily="34" charset="0"/>
                <a:cs typeface="Aharoni" panose="02010803020104030203" pitchFamily="2" charset="-79"/>
              </a:rPr>
              <a:t>Texas Update</a:t>
            </a:r>
            <a:br>
              <a:rPr lang="en-US" dirty="0">
                <a:latin typeface="Aptos ExtraBold" panose="020B0004020202020204" pitchFamily="34" charset="0"/>
                <a:cs typeface="Aharoni" panose="02010803020104030203" pitchFamily="2" charset="-79"/>
              </a:rPr>
            </a:br>
            <a:r>
              <a:rPr lang="en-US" sz="3300" dirty="0">
                <a:latin typeface="Aptos ExtraBold" panose="020B0004020202020204" pitchFamily="34" charset="0"/>
                <a:cs typeface="Aharoni" panose="02010803020104030203" pitchFamily="2" charset="-79"/>
              </a:rPr>
              <a:t>Low-Level Waste Forum, April 9, 2025</a:t>
            </a:r>
          </a:p>
        </p:txBody>
      </p:sp>
      <p:sp>
        <p:nvSpPr>
          <p:cNvPr id="7" name="Content Placeholder 6">
            <a:extLst>
              <a:ext uri="{FF2B5EF4-FFF2-40B4-BE49-F238E27FC236}">
                <a16:creationId xmlns:a16="http://schemas.microsoft.com/office/drawing/2014/main" id="{DA79F197-41C5-46A6-B18B-DD148B499AF6}"/>
              </a:ext>
            </a:extLst>
          </p:cNvPr>
          <p:cNvSpPr>
            <a:spLocks noGrp="1"/>
          </p:cNvSpPr>
          <p:nvPr>
            <p:ph idx="1"/>
          </p:nvPr>
        </p:nvSpPr>
        <p:spPr>
          <a:xfrm>
            <a:off x="940167" y="5796366"/>
            <a:ext cx="10845895" cy="768359"/>
          </a:xfrm>
        </p:spPr>
        <p:txBody>
          <a:bodyPr>
            <a:normAutofit fontScale="92500" lnSpcReduction="20000"/>
          </a:bodyPr>
          <a:lstStyle/>
          <a:p>
            <a:pPr marL="0" indent="0">
              <a:buNone/>
            </a:pPr>
            <a:r>
              <a:rPr lang="en-US" sz="2600" dirty="0">
                <a:latin typeface="Aptos Black" panose="020B0004020202020204" pitchFamily="34" charset="0"/>
              </a:rPr>
              <a:t>Ashley Forbes, Deputy Director</a:t>
            </a:r>
          </a:p>
          <a:p>
            <a:pPr marL="0" indent="0">
              <a:buNone/>
            </a:pPr>
            <a:r>
              <a:rPr lang="en-US" sz="2600" dirty="0">
                <a:latin typeface="Aptos Black" panose="020B0004020202020204" pitchFamily="34" charset="0"/>
              </a:rPr>
              <a:t>Office of Waste, Radioactive Materials Division  </a:t>
            </a:r>
          </a:p>
          <a:p>
            <a:pPr marL="0" indent="0">
              <a:buNone/>
            </a:pPr>
            <a:endParaRPr lang="en-US" sz="2000" dirty="0"/>
          </a:p>
          <a:p>
            <a:pPr marL="0" indent="0">
              <a:buNone/>
            </a:pPr>
            <a:endParaRPr lang="en-US" dirty="0"/>
          </a:p>
        </p:txBody>
      </p:sp>
    </p:spTree>
    <p:extLst>
      <p:ext uri="{BB962C8B-B14F-4D97-AF65-F5344CB8AC3E}">
        <p14:creationId xmlns:p14="http://schemas.microsoft.com/office/powerpoint/2010/main" val="229484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0A4772-00F0-6384-C1DC-10FE311C3F98}"/>
              </a:ext>
            </a:extLst>
          </p:cNvPr>
          <p:cNvSpPr>
            <a:spLocks noGrp="1"/>
          </p:cNvSpPr>
          <p:nvPr>
            <p:ph type="sldNum" sz="quarter" idx="12"/>
          </p:nvPr>
        </p:nvSpPr>
        <p:spPr/>
        <p:txBody>
          <a:bodyPr/>
          <a:lstStyle/>
          <a:p>
            <a:fld id="{FE96E056-139D-44BA-96DA-C01F9CC74598}" type="slidenum">
              <a:rPr lang="en-US" smtClean="0"/>
              <a:pPr/>
              <a:t>10</a:t>
            </a:fld>
            <a:endParaRPr lang="en-US" dirty="0"/>
          </a:p>
        </p:txBody>
      </p:sp>
      <p:pic>
        <p:nvPicPr>
          <p:cNvPr id="3074" name="Picture 2">
            <a:extLst>
              <a:ext uri="{FF2B5EF4-FFF2-40B4-BE49-F238E27FC236}">
                <a16:creationId xmlns:a16="http://schemas.microsoft.com/office/drawing/2014/main" id="{9CA4517A-AA6F-5EDA-8CFD-1E3F4E296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2238" y="1119188"/>
            <a:ext cx="6867525" cy="4619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6135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63087-7A65-452F-AFDB-36822E87A23E}"/>
              </a:ext>
            </a:extLst>
          </p:cNvPr>
          <p:cNvSpPr>
            <a:spLocks noGrp="1"/>
          </p:cNvSpPr>
          <p:nvPr>
            <p:ph type="title"/>
          </p:nvPr>
        </p:nvSpPr>
        <p:spPr>
          <a:xfrm>
            <a:off x="153449" y="253285"/>
            <a:ext cx="10724343" cy="689464"/>
          </a:xfrm>
        </p:spPr>
        <p:txBody>
          <a:bodyPr>
            <a:normAutofit/>
          </a:bodyPr>
          <a:lstStyle/>
          <a:p>
            <a:r>
              <a:rPr lang="en-US" sz="3000" b="1" kern="1200" dirty="0">
                <a:latin typeface="+mj-lt"/>
                <a:ea typeface="+mj-ea"/>
                <a:cs typeface="+mj-cs"/>
              </a:rPr>
              <a:t>Uranium Mining in Texas </a:t>
            </a:r>
          </a:p>
        </p:txBody>
      </p:sp>
      <p:sp>
        <p:nvSpPr>
          <p:cNvPr id="5" name="TextBox 4">
            <a:extLst>
              <a:ext uri="{FF2B5EF4-FFF2-40B4-BE49-F238E27FC236}">
                <a16:creationId xmlns:a16="http://schemas.microsoft.com/office/drawing/2014/main" id="{1C9162CA-BB99-4518-8E26-1EC01A15A42F}"/>
              </a:ext>
            </a:extLst>
          </p:cNvPr>
          <p:cNvSpPr txBox="1"/>
          <p:nvPr/>
        </p:nvSpPr>
        <p:spPr>
          <a:xfrm>
            <a:off x="838200" y="1825625"/>
            <a:ext cx="5181600" cy="4351338"/>
          </a:xfrm>
          <a:prstGeom prst="rect">
            <a:avLst/>
          </a:prstGeom>
        </p:spPr>
        <p:txBody>
          <a:bodyPr rtlCol="0">
            <a:normAutofit/>
          </a:bodyPr>
          <a:lstStyle/>
          <a:p>
            <a:pPr marL="228600" indent="-228600">
              <a:lnSpc>
                <a:spcPct val="90000"/>
              </a:lnSpc>
              <a:spcBef>
                <a:spcPts val="1000"/>
              </a:spcBef>
              <a:buFont typeface="Arial" panose="020B0604020202020204" pitchFamily="34" charset="0"/>
              <a:buChar char="•"/>
            </a:pPr>
            <a:endParaRPr lang="en-US" sz="1100" kern="1200" dirty="0">
              <a:latin typeface="+mn-lt"/>
              <a:ea typeface="+mn-ea"/>
              <a:cs typeface="+mn-cs"/>
            </a:endParaRPr>
          </a:p>
          <a:p>
            <a:pPr marL="228600" indent="-228600">
              <a:lnSpc>
                <a:spcPct val="90000"/>
              </a:lnSpc>
              <a:spcBef>
                <a:spcPts val="1000"/>
              </a:spcBef>
              <a:buFont typeface="Arial" panose="020B0604020202020204" pitchFamily="34" charset="0"/>
              <a:buChar char="•"/>
            </a:pPr>
            <a:endParaRPr lang="en-US" sz="1100" kern="1200" dirty="0">
              <a:latin typeface="+mn-lt"/>
              <a:ea typeface="+mn-ea"/>
              <a:cs typeface="+mn-cs"/>
            </a:endParaRPr>
          </a:p>
        </p:txBody>
      </p:sp>
      <p:sp>
        <p:nvSpPr>
          <p:cNvPr id="4" name="Slide Number Placeholder 3" hidden="1">
            <a:extLst>
              <a:ext uri="{FF2B5EF4-FFF2-40B4-BE49-F238E27FC236}">
                <a16:creationId xmlns:a16="http://schemas.microsoft.com/office/drawing/2014/main" id="{50E63F26-EE3C-4994-929C-305DDF2D43AC}"/>
              </a:ext>
            </a:extLst>
          </p:cNvPr>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2CF716FC-14EE-48A8-A7B5-6EDC61666FD1}" type="slidenum">
              <a:rPr lang="en-US" smtClean="0"/>
              <a:pPr>
                <a:spcAft>
                  <a:spcPts val="600"/>
                </a:spcAft>
              </a:pPr>
              <a:t>11</a:t>
            </a:fld>
            <a:endParaRPr lang="en-US"/>
          </a:p>
        </p:txBody>
      </p:sp>
      <p:sp>
        <p:nvSpPr>
          <p:cNvPr id="15" name="TextBox 14">
            <a:extLst>
              <a:ext uri="{FF2B5EF4-FFF2-40B4-BE49-F238E27FC236}">
                <a16:creationId xmlns:a16="http://schemas.microsoft.com/office/drawing/2014/main" id="{8934622D-9DB4-4007-A00B-1B4AEF7FFCB5}"/>
              </a:ext>
            </a:extLst>
          </p:cNvPr>
          <p:cNvSpPr txBox="1"/>
          <p:nvPr/>
        </p:nvSpPr>
        <p:spPr>
          <a:xfrm>
            <a:off x="6425151" y="1016887"/>
            <a:ext cx="4114800" cy="577850"/>
          </a:xfrm>
          <a:prstGeom prst="rect">
            <a:avLst/>
          </a:prstGeom>
          <a:noFill/>
        </p:spPr>
        <p:txBody>
          <a:bodyPr wrap="square">
            <a:spAutoFit/>
          </a:bodyPr>
          <a:lstStyle/>
          <a:p>
            <a:pPr marL="228600" indent="-228600">
              <a:lnSpc>
                <a:spcPct val="150000"/>
              </a:lnSpc>
              <a:spcBef>
                <a:spcPts val="1000"/>
              </a:spcBef>
              <a:buFont typeface="Arial" panose="020B0604020202020204" pitchFamily="34" charset="0"/>
              <a:buChar char="•"/>
            </a:pPr>
            <a:endParaRPr lang="en-US" sz="2400" b="1" kern="1200" dirty="0">
              <a:latin typeface="+mn-lt"/>
              <a:ea typeface="+mn-ea"/>
              <a:cs typeface="+mn-cs"/>
            </a:endParaRPr>
          </a:p>
        </p:txBody>
      </p:sp>
      <p:sp>
        <p:nvSpPr>
          <p:cNvPr id="3" name="TextBox 2">
            <a:extLst>
              <a:ext uri="{FF2B5EF4-FFF2-40B4-BE49-F238E27FC236}">
                <a16:creationId xmlns:a16="http://schemas.microsoft.com/office/drawing/2014/main" id="{1D08C110-A83F-33F6-2BC6-0523BB31752C}"/>
              </a:ext>
            </a:extLst>
          </p:cNvPr>
          <p:cNvSpPr txBox="1"/>
          <p:nvPr/>
        </p:nvSpPr>
        <p:spPr>
          <a:xfrm>
            <a:off x="309967" y="1193369"/>
            <a:ext cx="11375756" cy="5632311"/>
          </a:xfrm>
          <a:prstGeom prst="rect">
            <a:avLst/>
          </a:prstGeom>
          <a:noFill/>
        </p:spPr>
        <p:txBody>
          <a:bodyPr wrap="square" rtlCol="0">
            <a:spAutoFit/>
          </a:bodyPr>
          <a:lstStyle/>
          <a:p>
            <a:r>
              <a:rPr lang="en-US" sz="2400" dirty="0">
                <a:latin typeface="Aptos" panose="020B0004020202020204" pitchFamily="34" charset="0"/>
              </a:rPr>
              <a:t>In Texas, the uranium industry is regulated primarily by the Railroad Commission of Texas and the Texas Commission on Environmental Quality​.</a:t>
            </a:r>
          </a:p>
          <a:p>
            <a:endParaRPr lang="en-US" sz="2400" dirty="0">
              <a:latin typeface="Aptos" panose="020B0004020202020204" pitchFamily="34" charset="0"/>
            </a:endParaRPr>
          </a:p>
          <a:p>
            <a:pPr marL="285750" indent="-285750">
              <a:buFont typeface="Arial" panose="020B0604020202020204" pitchFamily="34" charset="0"/>
              <a:buChar char="•"/>
            </a:pPr>
            <a:r>
              <a:rPr lang="en-US" sz="2400" dirty="0">
                <a:latin typeface="Aptos" panose="020B0004020202020204" pitchFamily="34" charset="0"/>
              </a:rPr>
              <a:t>​Texas has 10 active exploration permits through the Railroad Commission of Texas​</a:t>
            </a:r>
          </a:p>
          <a:p>
            <a:pPr marL="285750" indent="-285750">
              <a:buFont typeface="Arial" panose="020B0604020202020204" pitchFamily="34" charset="0"/>
              <a:buChar char="•"/>
            </a:pPr>
            <a:endParaRPr lang="en-US" sz="2400" dirty="0">
              <a:latin typeface="Aptos" panose="020B0004020202020204" pitchFamily="34" charset="0"/>
            </a:endParaRPr>
          </a:p>
          <a:p>
            <a:pPr marL="285750" indent="-285750">
              <a:buFont typeface="Arial" panose="020B0604020202020204" pitchFamily="34" charset="0"/>
              <a:buChar char="•"/>
            </a:pPr>
            <a:r>
              <a:rPr lang="en-US" sz="2400" dirty="0">
                <a:latin typeface="Aptos" panose="020B0004020202020204" pitchFamily="34" charset="0"/>
              </a:rPr>
              <a:t>8 Fully licensed and permitted ISR projects which includes satellite plants, wellfields, and/or processing facilities​</a:t>
            </a:r>
          </a:p>
          <a:p>
            <a:endParaRPr lang="en-US" sz="2400" dirty="0">
              <a:latin typeface="Aptos" panose="020B0004020202020204" pitchFamily="34" charset="0"/>
            </a:endParaRPr>
          </a:p>
          <a:p>
            <a:pPr marL="800100" lvl="1" indent="-342900">
              <a:buFont typeface="Wingdings" panose="05000000000000000000" pitchFamily="2" charset="2"/>
              <a:buChar char="q"/>
            </a:pPr>
            <a:r>
              <a:rPr lang="en-US" sz="2400" dirty="0">
                <a:latin typeface="Aptos" panose="020B0004020202020204" pitchFamily="34" charset="0"/>
              </a:rPr>
              <a:t>Uranium Energy Corporation - Hobson, </a:t>
            </a:r>
            <a:r>
              <a:rPr lang="en-US" sz="2400" dirty="0" err="1">
                <a:latin typeface="Aptos" panose="020B0004020202020204" pitchFamily="34" charset="0"/>
              </a:rPr>
              <a:t>Palangana</a:t>
            </a:r>
            <a:r>
              <a:rPr lang="en-US" sz="2400" dirty="0">
                <a:latin typeface="Aptos" panose="020B0004020202020204" pitchFamily="34" charset="0"/>
              </a:rPr>
              <a:t>, Goliad, Burke Hollow​</a:t>
            </a:r>
          </a:p>
          <a:p>
            <a:pPr marL="800100" lvl="1" indent="-342900">
              <a:buFont typeface="Wingdings" panose="05000000000000000000" pitchFamily="2" charset="2"/>
              <a:buChar char="q"/>
            </a:pPr>
            <a:r>
              <a:rPr lang="en-US" sz="2400" dirty="0" err="1">
                <a:latin typeface="Aptos" panose="020B0004020202020204" pitchFamily="34" charset="0"/>
              </a:rPr>
              <a:t>enCore</a:t>
            </a:r>
            <a:r>
              <a:rPr lang="en-US" sz="2400" dirty="0">
                <a:latin typeface="Aptos" panose="020B0004020202020204" pitchFamily="34" charset="0"/>
              </a:rPr>
              <a:t> - Rosita, Alta Mesa, Kingsville Dome and Vasquez​</a:t>
            </a:r>
          </a:p>
          <a:p>
            <a:endParaRPr lang="en-US" sz="2400" dirty="0">
              <a:latin typeface="Aptos" panose="020B0004020202020204" pitchFamily="34" charset="0"/>
            </a:endParaRPr>
          </a:p>
          <a:p>
            <a:pPr marL="1257300" lvl="2" indent="-342900">
              <a:buFont typeface="Wingdings" panose="05000000000000000000" pitchFamily="2" charset="2"/>
              <a:buChar char="Ø"/>
            </a:pPr>
            <a:r>
              <a:rPr lang="en-US" sz="2400" dirty="0">
                <a:latin typeface="Aptos" panose="020B0004020202020204" pitchFamily="34" charset="0"/>
              </a:rPr>
              <a:t>Rosita and Alta Mesa​ are currently in production</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71480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385B348-3A55-A537-1243-79209A375E4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9BEEDE0-E911-EF76-9C6A-864589CD53DF}"/>
              </a:ext>
            </a:extLst>
          </p:cNvPr>
          <p:cNvSpPr>
            <a:spLocks noGrp="1"/>
          </p:cNvSpPr>
          <p:nvPr>
            <p:ph type="sldNum" sz="quarter" idx="12"/>
          </p:nvPr>
        </p:nvSpPr>
        <p:spPr/>
        <p:txBody>
          <a:bodyPr/>
          <a:lstStyle/>
          <a:p>
            <a:fld id="{FE96E056-139D-44BA-96DA-C01F9CC74598}" type="slidenum">
              <a:rPr lang="en-US" smtClean="0"/>
              <a:pPr/>
              <a:t>12</a:t>
            </a:fld>
            <a:endParaRPr lang="en-US" dirty="0"/>
          </a:p>
        </p:txBody>
      </p:sp>
      <p:sp>
        <p:nvSpPr>
          <p:cNvPr id="7" name="Title 6">
            <a:extLst>
              <a:ext uri="{FF2B5EF4-FFF2-40B4-BE49-F238E27FC236}">
                <a16:creationId xmlns:a16="http://schemas.microsoft.com/office/drawing/2014/main" id="{F3248F56-160F-EB37-50DC-36D49C1387A3}"/>
              </a:ext>
            </a:extLst>
          </p:cNvPr>
          <p:cNvSpPr>
            <a:spLocks noGrp="1"/>
          </p:cNvSpPr>
          <p:nvPr>
            <p:ph type="title"/>
          </p:nvPr>
        </p:nvSpPr>
        <p:spPr/>
        <p:txBody>
          <a:bodyPr/>
          <a:lstStyle/>
          <a:p>
            <a:endParaRPr lang="en-US"/>
          </a:p>
        </p:txBody>
      </p:sp>
      <p:sp>
        <p:nvSpPr>
          <p:cNvPr id="14" name="Rectangle 13">
            <a:extLst>
              <a:ext uri="{FF2B5EF4-FFF2-40B4-BE49-F238E27FC236}">
                <a16:creationId xmlns:a16="http://schemas.microsoft.com/office/drawing/2014/main" id="{615F30CF-F650-BC4F-7BD7-8AA80D492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 y="0"/>
            <a:ext cx="4654286"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9B96FCD-4DF4-B9FE-02C5-081F15A6BC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52535" y="0"/>
            <a:ext cx="7539455"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6">
            <a:extLst>
              <a:ext uri="{FF2B5EF4-FFF2-40B4-BE49-F238E27FC236}">
                <a16:creationId xmlns:a16="http://schemas.microsoft.com/office/drawing/2014/main" id="{B0BE1480-1E7B-720D-EC0C-DFE86B0C5CE4}"/>
              </a:ext>
            </a:extLst>
          </p:cNvPr>
          <p:cNvSpPr txBox="1">
            <a:spLocks/>
          </p:cNvSpPr>
          <p:nvPr/>
        </p:nvSpPr>
        <p:spPr>
          <a:xfrm>
            <a:off x="239965" y="174578"/>
            <a:ext cx="4153439" cy="214269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rgbClr val="FFFFFF"/>
                </a:solidFill>
                <a:latin typeface="Cambria" panose="02040503050406030204" pitchFamily="18" charset="0"/>
                <a:ea typeface="Cambria" panose="02040503050406030204" pitchFamily="18" charset="0"/>
              </a:rPr>
              <a:t>Uranium Mining Outlook for the State of Texas</a:t>
            </a:r>
          </a:p>
        </p:txBody>
      </p:sp>
      <p:pic>
        <p:nvPicPr>
          <p:cNvPr id="17" name="Picture 16">
            <a:extLst>
              <a:ext uri="{FF2B5EF4-FFF2-40B4-BE49-F238E27FC236}">
                <a16:creationId xmlns:a16="http://schemas.microsoft.com/office/drawing/2014/main" id="{74CB2778-FD40-7B23-6A01-C0807B035E32}"/>
              </a:ext>
            </a:extLst>
          </p:cNvPr>
          <p:cNvPicPr>
            <a:picLocks noChangeAspect="1"/>
          </p:cNvPicPr>
          <p:nvPr/>
        </p:nvPicPr>
        <p:blipFill>
          <a:blip r:embed="rId2"/>
          <a:stretch>
            <a:fillRect/>
          </a:stretch>
        </p:blipFill>
        <p:spPr>
          <a:xfrm>
            <a:off x="514949" y="1926384"/>
            <a:ext cx="3624409" cy="4757038"/>
          </a:xfrm>
          <a:prstGeom prst="rect">
            <a:avLst/>
          </a:prstGeom>
        </p:spPr>
      </p:pic>
      <p:sp>
        <p:nvSpPr>
          <p:cNvPr id="18" name="Text Placeholder 5">
            <a:extLst>
              <a:ext uri="{FF2B5EF4-FFF2-40B4-BE49-F238E27FC236}">
                <a16:creationId xmlns:a16="http://schemas.microsoft.com/office/drawing/2014/main" id="{42A993F4-C01A-4C51-0BD1-EB78156D264B}"/>
              </a:ext>
            </a:extLst>
          </p:cNvPr>
          <p:cNvSpPr txBox="1">
            <a:spLocks/>
          </p:cNvSpPr>
          <p:nvPr/>
        </p:nvSpPr>
        <p:spPr>
          <a:xfrm>
            <a:off x="4819413" y="174578"/>
            <a:ext cx="6857638" cy="6181774"/>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kern="0" dirty="0">
                <a:latin typeface="Cambria" panose="02040503050406030204" pitchFamily="18" charset="0"/>
                <a:ea typeface="MS Mincho" panose="02020609040205080304" pitchFamily="49" charset="-128"/>
                <a:cs typeface="Times New Roman" panose="02020603050405020304" pitchFamily="18" charset="0"/>
              </a:rPr>
              <a:t>Texas A&amp;M Kingsville, led by Dr. Matthew Alexander, produced a comprehensive report on the uranium deposits in Texas. The report:</a:t>
            </a:r>
          </a:p>
          <a:p>
            <a:pPr marL="461963"/>
            <a:r>
              <a:rPr lang="en-US" sz="4000" kern="0" dirty="0">
                <a:latin typeface="Cambria" panose="02040503050406030204" pitchFamily="18" charset="0"/>
                <a:ea typeface="MS Mincho" panose="02020609040205080304" pitchFamily="49" charset="-128"/>
                <a:cs typeface="Times New Roman" panose="02020603050405020304" pitchFamily="18" charset="0"/>
              </a:rPr>
              <a:t>Evaluates existing and potential future sources of uranium in the state</a:t>
            </a:r>
          </a:p>
          <a:p>
            <a:pPr marL="461963"/>
            <a:r>
              <a:rPr lang="en-US" sz="4000" kern="0" dirty="0">
                <a:latin typeface="Cambria" panose="02040503050406030204" pitchFamily="18" charset="0"/>
                <a:ea typeface="MS Mincho" panose="02020609040205080304" pitchFamily="49" charset="-128"/>
                <a:cs typeface="Times New Roman" panose="02020603050405020304" pitchFamily="18" charset="0"/>
              </a:rPr>
              <a:t>Evaluates the economic potential for utilizing those deposits to lessen the United States’ reliance on foreign sources of uranium </a:t>
            </a:r>
          </a:p>
          <a:p>
            <a:pPr marL="461963"/>
            <a:r>
              <a:rPr lang="en-US" sz="4000" kern="0" dirty="0">
                <a:latin typeface="Cambria" panose="02040503050406030204" pitchFamily="18" charset="0"/>
                <a:ea typeface="MS Mincho" panose="02020609040205080304" pitchFamily="49" charset="-128"/>
                <a:cs typeface="Times New Roman" panose="02020603050405020304" pitchFamily="18" charset="0"/>
              </a:rPr>
              <a:t>Provides recommendations for strategies, legislative or regulatory changes, potential economic incentive programs, and public health and safety best practices to support the state’s uranium mining industry</a:t>
            </a:r>
          </a:p>
          <a:p>
            <a:pPr marL="0" indent="0">
              <a:buFont typeface="Arial" panose="020B0604020202020204" pitchFamily="34" charset="0"/>
              <a:buNone/>
            </a:pPr>
            <a:endParaRPr lang="en-US" sz="2000" dirty="0"/>
          </a:p>
        </p:txBody>
      </p:sp>
    </p:spTree>
    <p:extLst>
      <p:ext uri="{BB962C8B-B14F-4D97-AF65-F5344CB8AC3E}">
        <p14:creationId xmlns:p14="http://schemas.microsoft.com/office/powerpoint/2010/main" val="4106916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1E838F-6817-23B6-7BA1-3ADFBA6C840B}"/>
              </a:ext>
            </a:extLst>
          </p:cNvPr>
          <p:cNvSpPr>
            <a:spLocks noGrp="1"/>
          </p:cNvSpPr>
          <p:nvPr>
            <p:ph type="sldNum" sz="quarter" idx="12"/>
          </p:nvPr>
        </p:nvSpPr>
        <p:spPr/>
        <p:txBody>
          <a:bodyPr/>
          <a:lstStyle/>
          <a:p>
            <a:fld id="{FE96E056-139D-44BA-96DA-C01F9CC74598}" type="slidenum">
              <a:rPr lang="en-US" smtClean="0"/>
              <a:pPr/>
              <a:t>13</a:t>
            </a:fld>
            <a:endParaRPr lang="en-US" dirty="0"/>
          </a:p>
        </p:txBody>
      </p:sp>
      <p:sp>
        <p:nvSpPr>
          <p:cNvPr id="3" name="Footer Placeholder 2">
            <a:extLst>
              <a:ext uri="{FF2B5EF4-FFF2-40B4-BE49-F238E27FC236}">
                <a16:creationId xmlns:a16="http://schemas.microsoft.com/office/drawing/2014/main" id="{E3FFD437-5C28-75BB-7BE0-72DCCC2E8666}"/>
              </a:ext>
            </a:extLst>
          </p:cNvPr>
          <p:cNvSpPr>
            <a:spLocks noGrp="1"/>
          </p:cNvSpPr>
          <p:nvPr>
            <p:ph type="ftr" sz="quarter" idx="11"/>
          </p:nvPr>
        </p:nvSpPr>
        <p:spPr/>
        <p:txBody>
          <a:bodyPr/>
          <a:lstStyle/>
          <a:p>
            <a:endParaRPr lang="en-US" dirty="0"/>
          </a:p>
        </p:txBody>
      </p:sp>
      <p:pic>
        <p:nvPicPr>
          <p:cNvPr id="5" name="Picture 4" descr="Texas State Capitol with a dome and a statue on top&#10;&#10;AI-generated content may be incorrect.">
            <a:extLst>
              <a:ext uri="{FF2B5EF4-FFF2-40B4-BE49-F238E27FC236}">
                <a16:creationId xmlns:a16="http://schemas.microsoft.com/office/drawing/2014/main" id="{6E9F138D-2BE0-5B66-CAFA-C3A74A9EF863}"/>
              </a:ext>
            </a:extLst>
          </p:cNvPr>
          <p:cNvPicPr>
            <a:picLocks noChangeAspect="1"/>
          </p:cNvPicPr>
          <p:nvPr/>
        </p:nvPicPr>
        <p:blipFill>
          <a:blip r:embed="rId3"/>
          <a:stretch>
            <a:fillRect/>
          </a:stretch>
        </p:blipFill>
        <p:spPr>
          <a:xfrm>
            <a:off x="413228" y="168277"/>
            <a:ext cx="10287000" cy="6689723"/>
          </a:xfrm>
          <a:prstGeom prst="rect">
            <a:avLst/>
          </a:prstGeom>
        </p:spPr>
      </p:pic>
    </p:spTree>
    <p:extLst>
      <p:ext uri="{BB962C8B-B14F-4D97-AF65-F5344CB8AC3E}">
        <p14:creationId xmlns:p14="http://schemas.microsoft.com/office/powerpoint/2010/main" val="16094813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3C29A-5495-48FD-920C-D8987A8A16C2}"/>
              </a:ext>
            </a:extLst>
          </p:cNvPr>
          <p:cNvSpPr>
            <a:spLocks noGrp="1"/>
          </p:cNvSpPr>
          <p:nvPr>
            <p:ph type="title"/>
          </p:nvPr>
        </p:nvSpPr>
        <p:spPr/>
        <p:txBody>
          <a:bodyPr/>
          <a:lstStyle/>
          <a:p>
            <a:r>
              <a:rPr lang="en-US" dirty="0"/>
              <a:t>89</a:t>
            </a:r>
            <a:r>
              <a:rPr lang="en-US" baseline="30000" dirty="0"/>
              <a:t>th</a:t>
            </a:r>
            <a:r>
              <a:rPr lang="en-US" dirty="0"/>
              <a:t> Texas Legislature</a:t>
            </a:r>
          </a:p>
        </p:txBody>
      </p:sp>
      <p:sp>
        <p:nvSpPr>
          <p:cNvPr id="4" name="Slide Number Placeholder 3">
            <a:extLst>
              <a:ext uri="{FF2B5EF4-FFF2-40B4-BE49-F238E27FC236}">
                <a16:creationId xmlns:a16="http://schemas.microsoft.com/office/drawing/2014/main" id="{F22A7202-61CE-4622-A679-7F5D0BB4E3F0}"/>
              </a:ext>
            </a:extLst>
          </p:cNvPr>
          <p:cNvSpPr>
            <a:spLocks noGrp="1"/>
          </p:cNvSpPr>
          <p:nvPr>
            <p:ph type="sldNum" sz="quarter" idx="12"/>
          </p:nvPr>
        </p:nvSpPr>
        <p:spPr/>
        <p:txBody>
          <a:bodyPr/>
          <a:lstStyle/>
          <a:p>
            <a:fld id="{FE96E056-139D-44BA-96DA-C01F9CC74598}" type="slidenum">
              <a:rPr lang="en-US" smtClean="0"/>
              <a:pPr/>
              <a:t>14</a:t>
            </a:fld>
            <a:endParaRPr lang="en-US" dirty="0"/>
          </a:p>
        </p:txBody>
      </p:sp>
      <p:sp>
        <p:nvSpPr>
          <p:cNvPr id="11" name="TextBox 10">
            <a:extLst>
              <a:ext uri="{FF2B5EF4-FFF2-40B4-BE49-F238E27FC236}">
                <a16:creationId xmlns:a16="http://schemas.microsoft.com/office/drawing/2014/main" id="{AB39FEC9-68D0-AC26-3A4A-B15ACC20D183}"/>
              </a:ext>
            </a:extLst>
          </p:cNvPr>
          <p:cNvSpPr txBox="1">
            <a:spLocks noGrp="1" noRot="1" noMove="1" noResize="1" noEditPoints="1" noAdjustHandles="1" noChangeArrowheads="1" noChangeShapeType="1"/>
          </p:cNvSpPr>
          <p:nvPr/>
        </p:nvSpPr>
        <p:spPr>
          <a:xfrm>
            <a:off x="1957136" y="1243054"/>
            <a:ext cx="8277727" cy="6471002"/>
          </a:xfrm>
          <a:prstGeom prst="rect">
            <a:avLst/>
          </a:prstGeom>
          <a:noFill/>
        </p:spPr>
        <p:txBody>
          <a:bodyPr wrap="square" rtlCol="0">
            <a:spAutoFit/>
          </a:bodyPr>
          <a:lstStyle/>
          <a:p>
            <a:pPr>
              <a:spcBef>
                <a:spcPts val="750"/>
              </a:spcBef>
              <a:spcAft>
                <a:spcPts val="750"/>
              </a:spcAft>
            </a:pPr>
            <a:r>
              <a:rPr lang="en-US" sz="2400" b="1" dirty="0">
                <a:latin typeface="Aptos Black" panose="020B0004020202020204" pitchFamily="34" charset="0"/>
              </a:rPr>
              <a:t>Dates and deadlines for the 89</a:t>
            </a:r>
            <a:r>
              <a:rPr lang="en-US" sz="2400" b="1" baseline="30000" dirty="0">
                <a:latin typeface="Aptos Black" panose="020B0004020202020204" pitchFamily="34" charset="0"/>
              </a:rPr>
              <a:t>th</a:t>
            </a:r>
            <a:r>
              <a:rPr lang="en-US" sz="2400" b="1" dirty="0">
                <a:latin typeface="Aptos Black" panose="020B0004020202020204" pitchFamily="34" charset="0"/>
              </a:rPr>
              <a:t> Texas Legislature</a:t>
            </a:r>
            <a:endParaRPr lang="en-US" sz="2400" b="0" i="0" dirty="0">
              <a:solidFill>
                <a:srgbClr val="001D35"/>
              </a:solidFill>
              <a:effectLst/>
              <a:latin typeface="Aptos Black" panose="020B0004020202020204" pitchFamily="34" charset="0"/>
            </a:endParaRPr>
          </a:p>
          <a:p>
            <a:pPr fontAlgn="ctr">
              <a:spcBef>
                <a:spcPts val="750"/>
              </a:spcBef>
              <a:spcAft>
                <a:spcPts val="600"/>
              </a:spcAft>
              <a:buFont typeface="Arial" panose="020B0604020202020204" pitchFamily="34" charset="0"/>
              <a:buChar char="•"/>
            </a:pPr>
            <a:r>
              <a:rPr lang="en-US" sz="2400" b="1" i="0" dirty="0">
                <a:solidFill>
                  <a:srgbClr val="001D35"/>
                </a:solidFill>
                <a:effectLst/>
                <a:latin typeface="Aptos" panose="020B0004020202020204" pitchFamily="34" charset="0"/>
              </a:rPr>
              <a:t>January 14, 2025:</a:t>
            </a:r>
            <a:r>
              <a:rPr lang="en-US" sz="2400" b="0" i="0" dirty="0">
                <a:solidFill>
                  <a:srgbClr val="001D35"/>
                </a:solidFill>
                <a:effectLst/>
                <a:latin typeface="Aptos" panose="020B0004020202020204" pitchFamily="34" charset="0"/>
              </a:rPr>
              <a:t> The 89th Texas Legislature convened at noon. </a:t>
            </a:r>
            <a:endParaRPr lang="en-US" sz="2400" b="0" i="0" dirty="0">
              <a:solidFill>
                <a:srgbClr val="0B57D0"/>
              </a:solidFill>
              <a:effectLst/>
              <a:latin typeface="Aptos" panose="020B0004020202020204" pitchFamily="34" charset="0"/>
            </a:endParaRPr>
          </a:p>
          <a:p>
            <a:pPr fontAlgn="ctr">
              <a:spcBef>
                <a:spcPts val="750"/>
              </a:spcBef>
              <a:spcAft>
                <a:spcPts val="600"/>
              </a:spcAft>
              <a:buFont typeface="Arial" panose="020B0604020202020204" pitchFamily="34" charset="0"/>
              <a:buChar char="•"/>
            </a:pPr>
            <a:r>
              <a:rPr lang="en-US" sz="2400" b="1" i="0" dirty="0">
                <a:solidFill>
                  <a:srgbClr val="001D35"/>
                </a:solidFill>
                <a:effectLst/>
                <a:latin typeface="Aptos" panose="020B0004020202020204" pitchFamily="34" charset="0"/>
              </a:rPr>
              <a:t>March 14, 2025:</a:t>
            </a:r>
            <a:r>
              <a:rPr lang="en-US" sz="2400" b="0" i="0" dirty="0">
                <a:solidFill>
                  <a:srgbClr val="001D35"/>
                </a:solidFill>
                <a:effectLst/>
                <a:latin typeface="Aptos" panose="020B0004020202020204" pitchFamily="34" charset="0"/>
              </a:rPr>
              <a:t> Deadline for the unrestricted filing of bills and joint resolutions. </a:t>
            </a:r>
            <a:endParaRPr lang="en-US" sz="2400" b="0" i="0" dirty="0">
              <a:solidFill>
                <a:srgbClr val="0B57D0"/>
              </a:solidFill>
              <a:effectLst/>
              <a:latin typeface="Aptos" panose="020B0004020202020204" pitchFamily="34" charset="0"/>
            </a:endParaRPr>
          </a:p>
          <a:p>
            <a:pPr fontAlgn="ctr">
              <a:spcBef>
                <a:spcPts val="750"/>
              </a:spcBef>
              <a:spcAft>
                <a:spcPts val="600"/>
              </a:spcAft>
              <a:buFont typeface="Arial" panose="020B0604020202020204" pitchFamily="34" charset="0"/>
              <a:buChar char="•"/>
            </a:pPr>
            <a:r>
              <a:rPr lang="en-US" sz="2400" b="1" i="0" dirty="0">
                <a:solidFill>
                  <a:srgbClr val="001D35"/>
                </a:solidFill>
                <a:effectLst/>
                <a:latin typeface="Aptos" panose="020B0004020202020204" pitchFamily="34" charset="0"/>
              </a:rPr>
              <a:t>June 2, 2025:</a:t>
            </a:r>
            <a:r>
              <a:rPr lang="en-US" sz="2400" b="0" i="0" dirty="0">
                <a:solidFill>
                  <a:srgbClr val="001D35"/>
                </a:solidFill>
                <a:effectLst/>
                <a:latin typeface="Aptos" panose="020B0004020202020204" pitchFamily="34" charset="0"/>
              </a:rPr>
              <a:t> Sine Die, the final day of the regular session. </a:t>
            </a:r>
            <a:endParaRPr lang="en-US" sz="2400" b="0" i="0" dirty="0">
              <a:solidFill>
                <a:srgbClr val="0B57D0"/>
              </a:solidFill>
              <a:effectLst/>
              <a:latin typeface="Aptos" panose="020B0004020202020204" pitchFamily="34" charset="0"/>
            </a:endParaRPr>
          </a:p>
          <a:p>
            <a:pPr fontAlgn="ctr">
              <a:spcBef>
                <a:spcPts val="750"/>
              </a:spcBef>
              <a:spcAft>
                <a:spcPts val="600"/>
              </a:spcAft>
              <a:buFont typeface="Arial" panose="020B0604020202020204" pitchFamily="34" charset="0"/>
              <a:buChar char="•"/>
            </a:pPr>
            <a:r>
              <a:rPr lang="en-US" sz="2400" b="1" i="0" dirty="0">
                <a:solidFill>
                  <a:srgbClr val="001D35"/>
                </a:solidFill>
                <a:effectLst/>
                <a:latin typeface="Aptos" panose="020B0004020202020204" pitchFamily="34" charset="0"/>
              </a:rPr>
              <a:t>June 22, 2025:</a:t>
            </a:r>
            <a:r>
              <a:rPr lang="en-US" sz="2400" b="0" i="0" dirty="0">
                <a:solidFill>
                  <a:srgbClr val="001D35"/>
                </a:solidFill>
                <a:effectLst/>
                <a:latin typeface="Aptos" panose="020B0004020202020204" pitchFamily="34" charset="0"/>
              </a:rPr>
              <a:t> Governor's signature deadline </a:t>
            </a:r>
            <a:endParaRPr lang="en-US" sz="2400" b="0" i="0" dirty="0">
              <a:solidFill>
                <a:srgbClr val="0B57D0"/>
              </a:solidFill>
              <a:effectLst/>
              <a:latin typeface="Aptos" panose="020B0004020202020204" pitchFamily="34" charset="0"/>
            </a:endParaRPr>
          </a:p>
          <a:p>
            <a:pPr>
              <a:spcBef>
                <a:spcPts val="750"/>
              </a:spcBef>
              <a:spcAft>
                <a:spcPts val="1500"/>
              </a:spcAft>
              <a:buFont typeface="Arial" panose="020B0604020202020204" pitchFamily="34" charset="0"/>
              <a:buChar char="•"/>
            </a:pPr>
            <a:r>
              <a:rPr lang="en-US" sz="2400" b="1" i="0" dirty="0">
                <a:solidFill>
                  <a:srgbClr val="001D35"/>
                </a:solidFill>
                <a:effectLst/>
                <a:latin typeface="Aptos" panose="020B0004020202020204" pitchFamily="34" charset="0"/>
              </a:rPr>
              <a:t>September 1, 2025:</a:t>
            </a:r>
            <a:r>
              <a:rPr lang="en-US" sz="2400" b="0" i="0" dirty="0">
                <a:solidFill>
                  <a:srgbClr val="001D35"/>
                </a:solidFill>
                <a:effectLst/>
                <a:latin typeface="Aptos" panose="020B0004020202020204" pitchFamily="34" charset="0"/>
              </a:rPr>
              <a:t> Effective date for most new laws </a:t>
            </a:r>
          </a:p>
          <a:p>
            <a:endParaRPr lang="en-US" sz="2000" dirty="0"/>
          </a:p>
          <a:p>
            <a:pPr lvl="1"/>
            <a:endParaRPr lang="en-US" sz="2000" dirty="0"/>
          </a:p>
          <a:p>
            <a:pPr marL="742950" lvl="1" indent="-285750">
              <a:buFont typeface="Courier New" panose="02070309020205020404" pitchFamily="49" charset="0"/>
              <a:buChar char="o"/>
            </a:pPr>
            <a:endParaRPr lang="en-US" sz="2000"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2651313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5838DA1-2CEB-41BF-687D-6DC35E8B401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2E3BEE3-CEE6-8224-6AA9-666B84CCD9C4}"/>
              </a:ext>
            </a:extLst>
          </p:cNvPr>
          <p:cNvSpPr>
            <a:spLocks noGrp="1"/>
          </p:cNvSpPr>
          <p:nvPr>
            <p:ph type="sldNum" sz="quarter" idx="12"/>
          </p:nvPr>
        </p:nvSpPr>
        <p:spPr/>
        <p:txBody>
          <a:bodyPr/>
          <a:lstStyle/>
          <a:p>
            <a:fld id="{FE96E056-139D-44BA-96DA-C01F9CC74598}" type="slidenum">
              <a:rPr lang="en-US" smtClean="0"/>
              <a:pPr/>
              <a:t>15</a:t>
            </a:fld>
            <a:endParaRPr lang="en-US" dirty="0"/>
          </a:p>
        </p:txBody>
      </p:sp>
      <p:sp>
        <p:nvSpPr>
          <p:cNvPr id="5" name="Title 1">
            <a:extLst>
              <a:ext uri="{FF2B5EF4-FFF2-40B4-BE49-F238E27FC236}">
                <a16:creationId xmlns:a16="http://schemas.microsoft.com/office/drawing/2014/main" id="{42C6EC2B-7084-AD38-7DAF-2975871EEC4A}"/>
              </a:ext>
            </a:extLst>
          </p:cNvPr>
          <p:cNvSpPr>
            <a:spLocks noGrp="1"/>
          </p:cNvSpPr>
          <p:nvPr>
            <p:ph type="title"/>
          </p:nvPr>
        </p:nvSpPr>
        <p:spPr>
          <a:xfrm>
            <a:off x="268288" y="366713"/>
            <a:ext cx="11361737" cy="625475"/>
          </a:xfrm>
        </p:spPr>
        <p:txBody>
          <a:bodyPr/>
          <a:lstStyle/>
          <a:p>
            <a:r>
              <a:rPr lang="en-US" dirty="0"/>
              <a:t>89</a:t>
            </a:r>
            <a:r>
              <a:rPr lang="en-US" baseline="30000" dirty="0"/>
              <a:t>th</a:t>
            </a:r>
            <a:r>
              <a:rPr lang="en-US" dirty="0"/>
              <a:t> Texas Legislature</a:t>
            </a:r>
          </a:p>
        </p:txBody>
      </p:sp>
      <p:sp>
        <p:nvSpPr>
          <p:cNvPr id="6" name="TextBox 5">
            <a:extLst>
              <a:ext uri="{FF2B5EF4-FFF2-40B4-BE49-F238E27FC236}">
                <a16:creationId xmlns:a16="http://schemas.microsoft.com/office/drawing/2014/main" id="{A4579ADD-57AC-0D3E-4EDE-483C4082DA0B}"/>
              </a:ext>
            </a:extLst>
          </p:cNvPr>
          <p:cNvSpPr txBox="1"/>
          <p:nvPr/>
        </p:nvSpPr>
        <p:spPr>
          <a:xfrm>
            <a:off x="411480" y="1447800"/>
            <a:ext cx="11490960" cy="3108543"/>
          </a:xfrm>
          <a:prstGeom prst="rect">
            <a:avLst/>
          </a:prstGeom>
          <a:noFill/>
        </p:spPr>
        <p:txBody>
          <a:bodyPr wrap="square" rtlCol="0">
            <a:spAutoFit/>
          </a:bodyPr>
          <a:lstStyle/>
          <a:p>
            <a:pPr marL="285750" indent="-285750">
              <a:buFont typeface="Arial" panose="020B0604020202020204" pitchFamily="34" charset="0"/>
              <a:buChar char="•"/>
            </a:pPr>
            <a:r>
              <a:rPr lang="en-US" sz="2800" b="1" dirty="0"/>
              <a:t>8,898</a:t>
            </a:r>
            <a:r>
              <a:rPr lang="en-US" sz="2800" dirty="0"/>
              <a:t> bills and joint resolutions were filed in the 89th Texas Legislature by the 60-day bill filing deadline on March 14th. </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TCEQ Radioactive Materials Division has analyzed or is otherwise monitoring </a:t>
            </a:r>
            <a:r>
              <a:rPr lang="en-US" sz="2800" b="1" dirty="0"/>
              <a:t>44 bills.</a:t>
            </a:r>
          </a:p>
          <a:p>
            <a:pPr marL="742950" lvl="1" indent="-285750">
              <a:buFont typeface="Arial" panose="020B0604020202020204" pitchFamily="34" charset="0"/>
              <a:buChar char="•"/>
            </a:pPr>
            <a:r>
              <a:rPr lang="en-US" sz="2800" dirty="0"/>
              <a:t>If passed, these 44 bills will affect the programs and/or resources of the Radioactive Materials Division. </a:t>
            </a:r>
          </a:p>
        </p:txBody>
      </p:sp>
    </p:spTree>
    <p:extLst>
      <p:ext uri="{BB962C8B-B14F-4D97-AF65-F5344CB8AC3E}">
        <p14:creationId xmlns:p14="http://schemas.microsoft.com/office/powerpoint/2010/main" val="3366305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81243D-AD57-8C81-C214-B4EC3937E483}"/>
              </a:ext>
            </a:extLst>
          </p:cNvPr>
          <p:cNvSpPr>
            <a:spLocks noGrp="1"/>
          </p:cNvSpPr>
          <p:nvPr>
            <p:ph type="sldNum" sz="quarter" idx="12"/>
          </p:nvPr>
        </p:nvSpPr>
        <p:spPr/>
        <p:txBody>
          <a:bodyPr/>
          <a:lstStyle/>
          <a:p>
            <a:fld id="{FE96E056-139D-44BA-96DA-C01F9CC74598}" type="slidenum">
              <a:rPr lang="en-US" smtClean="0"/>
              <a:pPr/>
              <a:t>16</a:t>
            </a:fld>
            <a:endParaRPr lang="en-US" dirty="0"/>
          </a:p>
        </p:txBody>
      </p:sp>
      <p:sp>
        <p:nvSpPr>
          <p:cNvPr id="5" name="Title 1">
            <a:extLst>
              <a:ext uri="{FF2B5EF4-FFF2-40B4-BE49-F238E27FC236}">
                <a16:creationId xmlns:a16="http://schemas.microsoft.com/office/drawing/2014/main" id="{01A4A99A-6D7A-FD06-FED0-CF30914EF5D6}"/>
              </a:ext>
            </a:extLst>
          </p:cNvPr>
          <p:cNvSpPr>
            <a:spLocks noGrp="1"/>
          </p:cNvSpPr>
          <p:nvPr>
            <p:ph type="title"/>
          </p:nvPr>
        </p:nvSpPr>
        <p:spPr>
          <a:xfrm>
            <a:off x="268288" y="366713"/>
            <a:ext cx="11361737" cy="625475"/>
          </a:xfrm>
        </p:spPr>
        <p:txBody>
          <a:bodyPr/>
          <a:lstStyle/>
          <a:p>
            <a:r>
              <a:rPr lang="en-US" dirty="0"/>
              <a:t>89</a:t>
            </a:r>
            <a:r>
              <a:rPr lang="en-US" baseline="30000" dirty="0"/>
              <a:t>th</a:t>
            </a:r>
            <a:r>
              <a:rPr lang="en-US" dirty="0"/>
              <a:t> Texas Legislature – Key Bills</a:t>
            </a:r>
          </a:p>
        </p:txBody>
      </p:sp>
      <p:graphicFrame>
        <p:nvGraphicFramePr>
          <p:cNvPr id="6" name="Table 5">
            <a:extLst>
              <a:ext uri="{FF2B5EF4-FFF2-40B4-BE49-F238E27FC236}">
                <a16:creationId xmlns:a16="http://schemas.microsoft.com/office/drawing/2014/main" id="{C76B4208-29AC-9CA4-2A66-8587531A3882}"/>
              </a:ext>
            </a:extLst>
          </p:cNvPr>
          <p:cNvGraphicFramePr>
            <a:graphicFrameLocks noGrp="1"/>
          </p:cNvGraphicFramePr>
          <p:nvPr>
            <p:extLst>
              <p:ext uri="{D42A27DB-BD31-4B8C-83A1-F6EECF244321}">
                <p14:modId xmlns:p14="http://schemas.microsoft.com/office/powerpoint/2010/main" val="1209938507"/>
              </p:ext>
            </p:extLst>
          </p:nvPr>
        </p:nvGraphicFramePr>
        <p:xfrm>
          <a:off x="268288" y="1022667"/>
          <a:ext cx="11004548" cy="5180276"/>
        </p:xfrm>
        <a:graphic>
          <a:graphicData uri="http://schemas.openxmlformats.org/drawingml/2006/table">
            <a:tbl>
              <a:tblPr firstRow="1" firstCol="1" bandRow="1"/>
              <a:tblGrid>
                <a:gridCol w="1235048">
                  <a:extLst>
                    <a:ext uri="{9D8B030D-6E8A-4147-A177-3AD203B41FA5}">
                      <a16:colId xmlns:a16="http://schemas.microsoft.com/office/drawing/2014/main" val="947844788"/>
                    </a:ext>
                  </a:extLst>
                </a:gridCol>
                <a:gridCol w="1300824">
                  <a:extLst>
                    <a:ext uri="{9D8B030D-6E8A-4147-A177-3AD203B41FA5}">
                      <a16:colId xmlns:a16="http://schemas.microsoft.com/office/drawing/2014/main" val="3836117356"/>
                    </a:ext>
                  </a:extLst>
                </a:gridCol>
                <a:gridCol w="8395651">
                  <a:extLst>
                    <a:ext uri="{9D8B030D-6E8A-4147-A177-3AD203B41FA5}">
                      <a16:colId xmlns:a16="http://schemas.microsoft.com/office/drawing/2014/main" val="200812975"/>
                    </a:ext>
                  </a:extLst>
                </a:gridCol>
                <a:gridCol w="73025">
                  <a:extLst>
                    <a:ext uri="{9D8B030D-6E8A-4147-A177-3AD203B41FA5}">
                      <a16:colId xmlns:a16="http://schemas.microsoft.com/office/drawing/2014/main" val="1893792820"/>
                    </a:ext>
                  </a:extLst>
                </a:gridCol>
              </a:tblGrid>
              <a:tr h="499910">
                <a:tc gridSpan="4">
                  <a:txBody>
                    <a:bodyPr/>
                    <a:lstStyle/>
                    <a:p>
                      <a:pPr marL="0" marR="0" algn="ctr">
                        <a:tabLst>
                          <a:tab pos="457200" algn="l"/>
                          <a:tab pos="457200" algn="l"/>
                        </a:tabLst>
                      </a:pPr>
                      <a:r>
                        <a:rPr lang="en-US" sz="2800" b="1" dirty="0">
                          <a:solidFill>
                            <a:srgbClr val="FFFFFF"/>
                          </a:solidFill>
                          <a:effectLst/>
                          <a:latin typeface="Segoe UI Semilight" panose="020B0402040204020203" pitchFamily="34" charset="0"/>
                          <a:ea typeface="Times New Roman" panose="02020603050405020304" pitchFamily="18" charset="0"/>
                          <a:cs typeface="Times New Roman" panose="02020603050405020304" pitchFamily="18" charset="0"/>
                        </a:rPr>
                        <a:t>​House Bills</a:t>
                      </a:r>
                      <a:endParaRPr lang="en-US" sz="2800" dirty="0">
                        <a:effectLst/>
                        <a:latin typeface="Lucida Bright" panose="02040602050505020304" pitchFamily="18" charset="0"/>
                        <a:ea typeface="Calibri" panose="020F0502020204030204" pitchFamily="34" charset="0"/>
                        <a:cs typeface="Times New Roman" panose="02020603050405020304" pitchFamily="18" charset="0"/>
                      </a:endParaRPr>
                    </a:p>
                  </a:txBody>
                  <a:tcPr marL="47625" marR="47625" marT="66675" marB="57150">
                    <a:lnL w="12700" cap="flat" cmpd="sng" algn="ctr">
                      <a:solidFill>
                        <a:srgbClr val="698F1C"/>
                      </a:solidFill>
                      <a:prstDash val="solid"/>
                      <a:round/>
                      <a:headEnd type="none" w="med" len="med"/>
                      <a:tailEnd type="none" w="med" len="med"/>
                    </a:lnL>
                    <a:lnR w="12700" cap="flat" cmpd="sng" algn="ctr">
                      <a:solidFill>
                        <a:srgbClr val="698F1C"/>
                      </a:solidFill>
                      <a:prstDash val="solid"/>
                      <a:round/>
                      <a:headEnd type="none" w="med" len="med"/>
                      <a:tailEnd type="none" w="med" len="med"/>
                    </a:lnR>
                    <a:lnT w="12700" cap="flat" cmpd="sng" algn="ctr">
                      <a:solidFill>
                        <a:srgbClr val="698F1C"/>
                      </a:solidFill>
                      <a:prstDash val="solid"/>
                      <a:round/>
                      <a:headEnd type="none" w="med" len="med"/>
                      <a:tailEnd type="none" w="med" len="med"/>
                    </a:lnT>
                    <a:lnB w="12700" cap="flat" cmpd="sng" algn="ctr">
                      <a:solidFill>
                        <a:srgbClr val="698F1C"/>
                      </a:solidFill>
                      <a:prstDash val="solid"/>
                      <a:round/>
                      <a:headEnd type="none" w="med" len="med"/>
                      <a:tailEnd type="none" w="med" len="med"/>
                    </a:lnB>
                    <a:solidFill>
                      <a:srgbClr val="698F1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20296141"/>
                  </a:ext>
                </a:extLst>
              </a:tr>
              <a:tr h="792850">
                <a:tc>
                  <a:txBody>
                    <a:bodyPr/>
                    <a:lstStyle/>
                    <a:p>
                      <a:pPr marL="0" marR="0">
                        <a:tabLst>
                          <a:tab pos="457200" algn="l"/>
                          <a:tab pos="457200" algn="l"/>
                        </a:tabLst>
                      </a:pPr>
                      <a:r>
                        <a:rPr lang="en-US" sz="1800" b="1">
                          <a:solidFill>
                            <a:srgbClr val="262626"/>
                          </a:solidFill>
                          <a:effectLst/>
                          <a:latin typeface="Aptos" panose="020B0004020202020204" pitchFamily="34" charset="0"/>
                          <a:ea typeface="Times New Roman" panose="02020603050405020304" pitchFamily="18" charset="0"/>
                          <a:cs typeface="Times New Roman" panose="02020603050405020304" pitchFamily="18" charset="0"/>
                        </a:rPr>
                        <a:t>​Bill Number</a:t>
                      </a:r>
                      <a:endParaRPr lang="en-US" sz="1800" b="1">
                        <a:effectLst/>
                        <a:latin typeface="Aptos" panose="020B0004020202020204" pitchFamily="34" charset="0"/>
                        <a:ea typeface="Calibri" panose="020F0502020204030204" pitchFamily="34" charset="0"/>
                        <a:cs typeface="Times New Roman" panose="02020603050405020304" pitchFamily="18" charset="0"/>
                      </a:endParaRPr>
                    </a:p>
                  </a:txBody>
                  <a:tcPr marL="47625" marR="47625" marT="66675" marB="57150">
                    <a:lnL w="12700" cap="flat" cmpd="sng" algn="ctr">
                      <a:solidFill>
                        <a:srgbClr val="698F1C"/>
                      </a:solidFill>
                      <a:prstDash val="solid"/>
                      <a:round/>
                      <a:headEnd type="none" w="med" len="med"/>
                      <a:tailEnd type="none" w="med" len="med"/>
                    </a:lnL>
                    <a:lnR w="12700" cap="flat" cmpd="sng" algn="ctr">
                      <a:solidFill>
                        <a:srgbClr val="698F1C"/>
                      </a:solidFill>
                      <a:prstDash val="solid"/>
                      <a:round/>
                      <a:headEnd type="none" w="med" len="med"/>
                      <a:tailEnd type="none" w="med" len="med"/>
                    </a:lnR>
                    <a:lnT w="12700" cap="flat" cmpd="sng" algn="ctr">
                      <a:solidFill>
                        <a:srgbClr val="698F1C"/>
                      </a:solidFill>
                      <a:prstDash val="solid"/>
                      <a:round/>
                      <a:headEnd type="none" w="med" len="med"/>
                      <a:tailEnd type="none" w="med" len="med"/>
                    </a:lnT>
                    <a:lnB w="12700" cap="flat" cmpd="sng" algn="ctr">
                      <a:solidFill>
                        <a:srgbClr val="698F1C"/>
                      </a:solidFill>
                      <a:prstDash val="solid"/>
                      <a:round/>
                      <a:headEnd type="none" w="med" len="med"/>
                      <a:tailEnd type="none" w="med" len="med"/>
                    </a:lnB>
                    <a:noFill/>
                  </a:tcPr>
                </a:tc>
                <a:tc>
                  <a:txBody>
                    <a:bodyPr/>
                    <a:lstStyle/>
                    <a:p>
                      <a:pPr marL="0" marR="0">
                        <a:tabLst>
                          <a:tab pos="457200" algn="l"/>
                          <a:tab pos="457200" algn="l"/>
                        </a:tabLst>
                      </a:pPr>
                      <a:r>
                        <a:rPr lang="en-US" sz="1800" b="1">
                          <a:solidFill>
                            <a:srgbClr val="262626"/>
                          </a:solidFill>
                          <a:effectLst/>
                          <a:latin typeface="Aptos" panose="020B0004020202020204" pitchFamily="34" charset="0"/>
                          <a:ea typeface="Times New Roman" panose="02020603050405020304" pitchFamily="18" charset="0"/>
                          <a:cs typeface="Times New Roman" panose="02020603050405020304" pitchFamily="18" charset="0"/>
                        </a:rPr>
                        <a:t>​Author</a:t>
                      </a:r>
                      <a:endParaRPr lang="en-US" sz="1800" b="1">
                        <a:effectLst/>
                        <a:latin typeface="Aptos" panose="020B0004020202020204" pitchFamily="34" charset="0"/>
                        <a:ea typeface="Calibri" panose="020F0502020204030204" pitchFamily="34" charset="0"/>
                        <a:cs typeface="Times New Roman" panose="02020603050405020304" pitchFamily="18" charset="0"/>
                      </a:endParaRPr>
                    </a:p>
                  </a:txBody>
                  <a:tcPr marL="47625" marR="47625" marT="66675" marB="57150">
                    <a:lnL w="12700" cap="flat" cmpd="sng" algn="ctr">
                      <a:solidFill>
                        <a:srgbClr val="698F1C"/>
                      </a:solidFill>
                      <a:prstDash val="solid"/>
                      <a:round/>
                      <a:headEnd type="none" w="med" len="med"/>
                      <a:tailEnd type="none" w="med" len="med"/>
                    </a:lnL>
                    <a:lnR w="12700" cap="flat" cmpd="sng" algn="ctr">
                      <a:solidFill>
                        <a:srgbClr val="698F1C"/>
                      </a:solidFill>
                      <a:prstDash val="solid"/>
                      <a:round/>
                      <a:headEnd type="none" w="med" len="med"/>
                      <a:tailEnd type="none" w="med" len="med"/>
                    </a:lnR>
                    <a:lnT w="12700" cap="flat" cmpd="sng" algn="ctr">
                      <a:solidFill>
                        <a:srgbClr val="698F1C"/>
                      </a:solidFill>
                      <a:prstDash val="solid"/>
                      <a:round/>
                      <a:headEnd type="none" w="med" len="med"/>
                      <a:tailEnd type="none" w="med" len="med"/>
                    </a:lnT>
                    <a:lnB w="12700" cap="flat" cmpd="sng" algn="ctr">
                      <a:solidFill>
                        <a:srgbClr val="698F1C"/>
                      </a:solidFill>
                      <a:prstDash val="solid"/>
                      <a:round/>
                      <a:headEnd type="none" w="med" len="med"/>
                      <a:tailEnd type="none" w="med" len="med"/>
                    </a:lnB>
                    <a:noFill/>
                  </a:tcPr>
                </a:tc>
                <a:tc>
                  <a:txBody>
                    <a:bodyPr/>
                    <a:lstStyle/>
                    <a:p>
                      <a:pPr marL="0" marR="0">
                        <a:tabLst>
                          <a:tab pos="457200" algn="l"/>
                          <a:tab pos="457200" algn="l"/>
                        </a:tabLst>
                      </a:pPr>
                      <a:r>
                        <a:rPr lang="en-US" sz="1800" b="1">
                          <a:solidFill>
                            <a:srgbClr val="262626"/>
                          </a:solidFill>
                          <a:effectLst/>
                          <a:latin typeface="Aptos" panose="020B0004020202020204" pitchFamily="34" charset="0"/>
                          <a:ea typeface="Times New Roman" panose="02020603050405020304" pitchFamily="18" charset="0"/>
                          <a:cs typeface="Times New Roman" panose="02020603050405020304" pitchFamily="18" charset="0"/>
                        </a:rPr>
                        <a:t>​Caption</a:t>
                      </a:r>
                      <a:endParaRPr lang="en-US" sz="1800" b="1">
                        <a:effectLst/>
                        <a:latin typeface="Aptos" panose="020B0004020202020204" pitchFamily="34" charset="0"/>
                        <a:ea typeface="Calibri" panose="020F0502020204030204" pitchFamily="34" charset="0"/>
                        <a:cs typeface="Times New Roman" panose="02020603050405020304" pitchFamily="18" charset="0"/>
                      </a:endParaRPr>
                    </a:p>
                  </a:txBody>
                  <a:tcPr marL="47625" marR="47625" marT="66675" marB="57150">
                    <a:lnL w="12700" cap="flat" cmpd="sng" algn="ctr">
                      <a:solidFill>
                        <a:srgbClr val="698F1C"/>
                      </a:solidFill>
                      <a:prstDash val="solid"/>
                      <a:round/>
                      <a:headEnd type="none" w="med" len="med"/>
                      <a:tailEnd type="none" w="med" len="med"/>
                    </a:lnL>
                    <a:lnR w="12700" cap="flat" cmpd="sng" algn="ctr">
                      <a:solidFill>
                        <a:srgbClr val="698F1C"/>
                      </a:solidFill>
                      <a:prstDash val="solid"/>
                      <a:round/>
                      <a:headEnd type="none" w="med" len="med"/>
                      <a:tailEnd type="none" w="med" len="med"/>
                    </a:lnR>
                    <a:lnT w="12700" cap="flat" cmpd="sng" algn="ctr">
                      <a:solidFill>
                        <a:srgbClr val="698F1C"/>
                      </a:solidFill>
                      <a:prstDash val="solid"/>
                      <a:round/>
                      <a:headEnd type="none" w="med" len="med"/>
                      <a:tailEnd type="none" w="med" len="med"/>
                    </a:lnT>
                    <a:lnB w="12700" cap="flat" cmpd="sng" algn="ctr">
                      <a:solidFill>
                        <a:srgbClr val="698F1C"/>
                      </a:solidFill>
                      <a:prstDash val="solid"/>
                      <a:round/>
                      <a:headEnd type="none" w="med" len="med"/>
                      <a:tailEnd type="none" w="med" len="med"/>
                    </a:lnB>
                    <a:noFill/>
                  </a:tcPr>
                </a:tc>
                <a:tc>
                  <a:txBody>
                    <a:bodyPr/>
                    <a:lstStyle/>
                    <a:p>
                      <a:pPr marL="0" marR="0">
                        <a:tabLst>
                          <a:tab pos="457200" algn="l"/>
                        </a:tabLst>
                      </a:pPr>
                      <a:r>
                        <a:rPr lang="en-US" sz="1000">
                          <a:effectLst/>
                          <a:latin typeface="Lucida Bright" panose="02040602050505020304" pitchFamily="18"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698F1C"/>
                      </a:solidFill>
                      <a:prstDash val="solid"/>
                      <a:round/>
                      <a:headEnd type="none" w="med" len="med"/>
                      <a:tailEnd type="none" w="med" len="med"/>
                    </a:lnL>
                    <a:lnR>
                      <a:noFill/>
                    </a:lnR>
                    <a:lnT w="12700" cap="flat" cmpd="sng" algn="ctr">
                      <a:solidFill>
                        <a:srgbClr val="698F1C"/>
                      </a:solidFill>
                      <a:prstDash val="solid"/>
                      <a:round/>
                      <a:headEnd type="none" w="med" len="med"/>
                      <a:tailEnd type="none" w="med" len="med"/>
                    </a:lnT>
                    <a:lnB>
                      <a:noFill/>
                    </a:lnB>
                    <a:noFill/>
                  </a:tcPr>
                </a:tc>
                <a:extLst>
                  <a:ext uri="{0D108BD9-81ED-4DB2-BD59-A6C34878D82A}">
                    <a16:rowId xmlns:a16="http://schemas.microsoft.com/office/drawing/2014/main" val="2789697002"/>
                  </a:ext>
                </a:extLst>
              </a:tr>
              <a:tr h="971161">
                <a:tc>
                  <a:txBody>
                    <a:bodyPr/>
                    <a:lstStyle/>
                    <a:p>
                      <a:pPr marL="0" marR="0">
                        <a:tabLst>
                          <a:tab pos="457200" algn="l"/>
                          <a:tab pos="457200" algn="l"/>
                        </a:tabLst>
                      </a:pPr>
                      <a:r>
                        <a:rPr lang="en-US" sz="1800" b="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a:t>
                      </a:r>
                      <a:r>
                        <a:rPr lang="en-US" sz="1800" b="1" u="none" strike="noStrike">
                          <a:solidFill>
                            <a:srgbClr val="236CE2"/>
                          </a:solidFill>
                          <a:effectLst/>
                          <a:latin typeface="Aptos" panose="020B0004020202020204" pitchFamily="34" charset="0"/>
                          <a:ea typeface="Times New Roman" panose="02020603050405020304" pitchFamily="18" charset="0"/>
                          <a:cs typeface="Times New Roman" panose="02020603050405020304" pitchFamily="18" charset="0"/>
                          <a:hlinkClick r:id="rId3"/>
                        </a:rPr>
                        <a:t>HB 14</a:t>
                      </a:r>
                      <a:endParaRPr lang="en-US" sz="1800" b="1">
                        <a:effectLst/>
                        <a:latin typeface="Aptos" panose="020B0004020202020204" pitchFamily="34" charset="0"/>
                        <a:ea typeface="Calibri" panose="020F0502020204030204" pitchFamily="34" charset="0"/>
                        <a:cs typeface="Times New Roman" panose="02020603050405020304" pitchFamily="18" charset="0"/>
                      </a:endParaRPr>
                    </a:p>
                  </a:txBody>
                  <a:tcPr marL="47625" marR="47625" marT="66675" marB="57150">
                    <a:lnL w="12700" cap="flat" cmpd="sng" algn="ctr">
                      <a:solidFill>
                        <a:srgbClr val="698F1C"/>
                      </a:solidFill>
                      <a:prstDash val="solid"/>
                      <a:round/>
                      <a:headEnd type="none" w="med" len="med"/>
                      <a:tailEnd type="none" w="med" len="med"/>
                    </a:lnL>
                    <a:lnR w="12700" cap="flat" cmpd="sng" algn="ctr">
                      <a:solidFill>
                        <a:srgbClr val="698F1C"/>
                      </a:solidFill>
                      <a:prstDash val="solid"/>
                      <a:round/>
                      <a:headEnd type="none" w="med" len="med"/>
                      <a:tailEnd type="none" w="med" len="med"/>
                    </a:lnR>
                    <a:lnT w="12700" cap="flat" cmpd="sng" algn="ctr">
                      <a:solidFill>
                        <a:srgbClr val="698F1C"/>
                      </a:solidFill>
                      <a:prstDash val="solid"/>
                      <a:round/>
                      <a:headEnd type="none" w="med" len="med"/>
                      <a:tailEnd type="none" w="med" len="med"/>
                    </a:lnT>
                    <a:lnB w="12700" cap="flat" cmpd="sng" algn="ctr">
                      <a:solidFill>
                        <a:srgbClr val="698F1C"/>
                      </a:solidFill>
                      <a:prstDash val="solid"/>
                      <a:round/>
                      <a:headEnd type="none" w="med" len="med"/>
                      <a:tailEnd type="none" w="med" len="med"/>
                    </a:lnB>
                    <a:noFill/>
                  </a:tcPr>
                </a:tc>
                <a:tc>
                  <a:txBody>
                    <a:bodyPr/>
                    <a:lstStyle/>
                    <a:p>
                      <a:pPr marL="0" marR="0">
                        <a:tabLst>
                          <a:tab pos="457200" algn="l"/>
                          <a:tab pos="457200" algn="l"/>
                        </a:tabLst>
                      </a:pPr>
                      <a:r>
                        <a:rPr lang="en-US" sz="1800" b="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​Harris</a:t>
                      </a:r>
                      <a:endParaRPr lang="en-US" sz="1800" b="1">
                        <a:effectLst/>
                        <a:latin typeface="Aptos" panose="020B0004020202020204" pitchFamily="34" charset="0"/>
                        <a:ea typeface="Calibri" panose="020F0502020204030204" pitchFamily="34" charset="0"/>
                        <a:cs typeface="Times New Roman" panose="02020603050405020304" pitchFamily="18" charset="0"/>
                      </a:endParaRPr>
                    </a:p>
                  </a:txBody>
                  <a:tcPr marL="47625" marR="47625" marT="66675" marB="57150">
                    <a:lnL w="12700" cap="flat" cmpd="sng" algn="ctr">
                      <a:solidFill>
                        <a:srgbClr val="698F1C"/>
                      </a:solidFill>
                      <a:prstDash val="solid"/>
                      <a:round/>
                      <a:headEnd type="none" w="med" len="med"/>
                      <a:tailEnd type="none" w="med" len="med"/>
                    </a:lnL>
                    <a:lnR w="12700" cap="flat" cmpd="sng" algn="ctr">
                      <a:solidFill>
                        <a:srgbClr val="698F1C"/>
                      </a:solidFill>
                      <a:prstDash val="solid"/>
                      <a:round/>
                      <a:headEnd type="none" w="med" len="med"/>
                      <a:tailEnd type="none" w="med" len="med"/>
                    </a:lnR>
                    <a:lnT w="12700" cap="flat" cmpd="sng" algn="ctr">
                      <a:solidFill>
                        <a:srgbClr val="698F1C"/>
                      </a:solidFill>
                      <a:prstDash val="solid"/>
                      <a:round/>
                      <a:headEnd type="none" w="med" len="med"/>
                      <a:tailEnd type="none" w="med" len="med"/>
                    </a:lnT>
                    <a:lnB w="12700" cap="flat" cmpd="sng" algn="ctr">
                      <a:solidFill>
                        <a:srgbClr val="698F1C"/>
                      </a:solidFill>
                      <a:prstDash val="solid"/>
                      <a:round/>
                      <a:headEnd type="none" w="med" len="med"/>
                      <a:tailEnd type="none" w="med" len="med"/>
                    </a:lnB>
                    <a:noFill/>
                  </a:tcPr>
                </a:tc>
                <a:tc>
                  <a:txBody>
                    <a:bodyPr/>
                    <a:lstStyle/>
                    <a:p>
                      <a:pPr marL="0" marR="0">
                        <a:tabLst>
                          <a:tab pos="457200" algn="l"/>
                          <a:tab pos="457200" algn="l"/>
                        </a:tabLst>
                      </a:pPr>
                      <a:r>
                        <a:rPr lang="en-US" sz="1800" b="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​Relating to funding mechanisms within the Office of the Governor and Texas Public Utility Commission to support the deployment of advanced nuclear reactors in this state.</a:t>
                      </a:r>
                      <a:endParaRPr lang="en-US" sz="1800" b="1">
                        <a:effectLst/>
                        <a:latin typeface="Aptos" panose="020B0004020202020204" pitchFamily="34" charset="0"/>
                        <a:ea typeface="Calibri" panose="020F0502020204030204" pitchFamily="34" charset="0"/>
                        <a:cs typeface="Times New Roman" panose="02020603050405020304" pitchFamily="18" charset="0"/>
                      </a:endParaRPr>
                    </a:p>
                  </a:txBody>
                  <a:tcPr marL="47625" marR="47625" marT="66675" marB="57150">
                    <a:lnL w="12700" cap="flat" cmpd="sng" algn="ctr">
                      <a:solidFill>
                        <a:srgbClr val="698F1C"/>
                      </a:solidFill>
                      <a:prstDash val="solid"/>
                      <a:round/>
                      <a:headEnd type="none" w="med" len="med"/>
                      <a:tailEnd type="none" w="med" len="med"/>
                    </a:lnL>
                    <a:lnR w="12700" cap="flat" cmpd="sng" algn="ctr">
                      <a:solidFill>
                        <a:srgbClr val="698F1C"/>
                      </a:solidFill>
                      <a:prstDash val="solid"/>
                      <a:round/>
                      <a:headEnd type="none" w="med" len="med"/>
                      <a:tailEnd type="none" w="med" len="med"/>
                    </a:lnR>
                    <a:lnT w="12700" cap="flat" cmpd="sng" algn="ctr">
                      <a:solidFill>
                        <a:srgbClr val="698F1C"/>
                      </a:solidFill>
                      <a:prstDash val="solid"/>
                      <a:round/>
                      <a:headEnd type="none" w="med" len="med"/>
                      <a:tailEnd type="none" w="med" len="med"/>
                    </a:lnT>
                    <a:lnB w="12700" cap="flat" cmpd="sng" algn="ctr">
                      <a:solidFill>
                        <a:srgbClr val="698F1C"/>
                      </a:solidFill>
                      <a:prstDash val="solid"/>
                      <a:round/>
                      <a:headEnd type="none" w="med" len="med"/>
                      <a:tailEnd type="none" w="med" len="med"/>
                    </a:lnB>
                    <a:noFill/>
                  </a:tcPr>
                </a:tc>
                <a:tc>
                  <a:txBody>
                    <a:bodyPr/>
                    <a:lstStyle/>
                    <a:p>
                      <a:pPr marL="0" marR="0">
                        <a:tabLst>
                          <a:tab pos="457200" algn="l"/>
                        </a:tabLst>
                      </a:pPr>
                      <a:r>
                        <a:rPr lang="en-US" sz="1000">
                          <a:effectLst/>
                          <a:latin typeface="Lucida Bright" panose="02040602050505020304" pitchFamily="18"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698F1C"/>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681471917"/>
                  </a:ext>
                </a:extLst>
              </a:tr>
              <a:tr h="716430">
                <a:tc>
                  <a:txBody>
                    <a:bodyPr/>
                    <a:lstStyle/>
                    <a:p>
                      <a:pPr marL="0" marR="0">
                        <a:tabLst>
                          <a:tab pos="457200" algn="l"/>
                          <a:tab pos="457200" algn="l"/>
                        </a:tabLst>
                      </a:pPr>
                      <a:r>
                        <a:rPr lang="en-US" sz="1800" b="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a:t>
                      </a:r>
                      <a:r>
                        <a:rPr lang="en-US" sz="1800" b="1" u="none" strike="noStrike">
                          <a:solidFill>
                            <a:srgbClr val="236CE2"/>
                          </a:solidFill>
                          <a:effectLst/>
                          <a:latin typeface="Aptos" panose="020B0004020202020204" pitchFamily="34" charset="0"/>
                          <a:ea typeface="Times New Roman" panose="02020603050405020304" pitchFamily="18" charset="0"/>
                          <a:cs typeface="Times New Roman" panose="02020603050405020304" pitchFamily="18" charset="0"/>
                          <a:hlinkClick r:id="rId4"/>
                        </a:rPr>
                        <a:t>HB 279</a:t>
                      </a:r>
                      <a:endParaRPr lang="en-US" sz="1800" b="1">
                        <a:effectLst/>
                        <a:latin typeface="Aptos" panose="020B0004020202020204" pitchFamily="34" charset="0"/>
                        <a:ea typeface="Calibri" panose="020F0502020204030204" pitchFamily="34" charset="0"/>
                        <a:cs typeface="Times New Roman" panose="02020603050405020304" pitchFamily="18" charset="0"/>
                      </a:endParaRPr>
                    </a:p>
                  </a:txBody>
                  <a:tcPr marL="47625" marR="47625" marT="66675" marB="57150">
                    <a:lnL w="12700" cap="flat" cmpd="sng" algn="ctr">
                      <a:solidFill>
                        <a:srgbClr val="698F1C"/>
                      </a:solidFill>
                      <a:prstDash val="solid"/>
                      <a:round/>
                      <a:headEnd type="none" w="med" len="med"/>
                      <a:tailEnd type="none" w="med" len="med"/>
                    </a:lnL>
                    <a:lnR w="12700" cap="flat" cmpd="sng" algn="ctr">
                      <a:solidFill>
                        <a:srgbClr val="698F1C"/>
                      </a:solidFill>
                      <a:prstDash val="solid"/>
                      <a:round/>
                      <a:headEnd type="none" w="med" len="med"/>
                      <a:tailEnd type="none" w="med" len="med"/>
                    </a:lnR>
                    <a:lnT w="12700" cap="flat" cmpd="sng" algn="ctr">
                      <a:solidFill>
                        <a:srgbClr val="698F1C"/>
                      </a:solidFill>
                      <a:prstDash val="solid"/>
                      <a:round/>
                      <a:headEnd type="none" w="med" len="med"/>
                      <a:tailEnd type="none" w="med" len="med"/>
                    </a:lnT>
                    <a:lnB w="12700" cap="flat" cmpd="sng" algn="ctr">
                      <a:solidFill>
                        <a:srgbClr val="698F1C"/>
                      </a:solidFill>
                      <a:prstDash val="solid"/>
                      <a:round/>
                      <a:headEnd type="none" w="med" len="med"/>
                      <a:tailEnd type="none" w="med" len="med"/>
                    </a:lnB>
                    <a:noFill/>
                  </a:tcPr>
                </a:tc>
                <a:tc>
                  <a:txBody>
                    <a:bodyPr/>
                    <a:lstStyle/>
                    <a:p>
                      <a:pPr marL="0" marR="0">
                        <a:tabLst>
                          <a:tab pos="457200" algn="l"/>
                          <a:tab pos="457200" algn="l"/>
                        </a:tabLst>
                      </a:pPr>
                      <a:r>
                        <a:rPr lang="en-US" sz="1800" b="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​Guillen</a:t>
                      </a:r>
                      <a:endParaRPr lang="en-US" sz="1800" b="1">
                        <a:effectLst/>
                        <a:latin typeface="Aptos" panose="020B0004020202020204" pitchFamily="34" charset="0"/>
                        <a:ea typeface="Calibri" panose="020F0502020204030204" pitchFamily="34" charset="0"/>
                        <a:cs typeface="Times New Roman" panose="02020603050405020304" pitchFamily="18" charset="0"/>
                      </a:endParaRPr>
                    </a:p>
                  </a:txBody>
                  <a:tcPr marL="47625" marR="47625" marT="66675" marB="57150">
                    <a:lnL w="12700" cap="flat" cmpd="sng" algn="ctr">
                      <a:solidFill>
                        <a:srgbClr val="698F1C"/>
                      </a:solidFill>
                      <a:prstDash val="solid"/>
                      <a:round/>
                      <a:headEnd type="none" w="med" len="med"/>
                      <a:tailEnd type="none" w="med" len="med"/>
                    </a:lnL>
                    <a:lnR w="12700" cap="flat" cmpd="sng" algn="ctr">
                      <a:solidFill>
                        <a:srgbClr val="698F1C"/>
                      </a:solidFill>
                      <a:prstDash val="solid"/>
                      <a:round/>
                      <a:headEnd type="none" w="med" len="med"/>
                      <a:tailEnd type="none" w="med" len="med"/>
                    </a:lnR>
                    <a:lnT w="12700" cap="flat" cmpd="sng" algn="ctr">
                      <a:solidFill>
                        <a:srgbClr val="698F1C"/>
                      </a:solidFill>
                      <a:prstDash val="solid"/>
                      <a:round/>
                      <a:headEnd type="none" w="med" len="med"/>
                      <a:tailEnd type="none" w="med" len="med"/>
                    </a:lnT>
                    <a:lnB w="12700" cap="flat" cmpd="sng" algn="ctr">
                      <a:solidFill>
                        <a:srgbClr val="698F1C"/>
                      </a:solidFill>
                      <a:prstDash val="solid"/>
                      <a:round/>
                      <a:headEnd type="none" w="med" len="med"/>
                      <a:tailEnd type="none" w="med" len="med"/>
                    </a:lnB>
                    <a:noFill/>
                  </a:tcPr>
                </a:tc>
                <a:tc>
                  <a:txBody>
                    <a:bodyPr/>
                    <a:lstStyle/>
                    <a:p>
                      <a:pPr marL="0" marR="0">
                        <a:tabLst>
                          <a:tab pos="457200" algn="l"/>
                          <a:tab pos="457200" algn="l"/>
                        </a:tabLst>
                      </a:pPr>
                      <a:r>
                        <a:rPr lang="en-US" sz="1800" b="1"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​Relating to procedural requirements for uranium mining production area authorizations.</a:t>
                      </a:r>
                      <a:endParaRPr lang="en-US" sz="1800" b="1" dirty="0">
                        <a:effectLst/>
                        <a:latin typeface="Aptos" panose="020B0004020202020204" pitchFamily="34" charset="0"/>
                        <a:ea typeface="Calibri" panose="020F0502020204030204" pitchFamily="34" charset="0"/>
                        <a:cs typeface="Times New Roman" panose="02020603050405020304" pitchFamily="18" charset="0"/>
                      </a:endParaRPr>
                    </a:p>
                  </a:txBody>
                  <a:tcPr marL="47625" marR="47625" marT="66675" marB="57150">
                    <a:lnL w="12700" cap="flat" cmpd="sng" algn="ctr">
                      <a:solidFill>
                        <a:srgbClr val="698F1C"/>
                      </a:solidFill>
                      <a:prstDash val="solid"/>
                      <a:round/>
                      <a:headEnd type="none" w="med" len="med"/>
                      <a:tailEnd type="none" w="med" len="med"/>
                    </a:lnL>
                    <a:lnR w="12700" cap="flat" cmpd="sng" algn="ctr">
                      <a:solidFill>
                        <a:srgbClr val="698F1C"/>
                      </a:solidFill>
                      <a:prstDash val="solid"/>
                      <a:round/>
                      <a:headEnd type="none" w="med" len="med"/>
                      <a:tailEnd type="none" w="med" len="med"/>
                    </a:lnR>
                    <a:lnT w="12700" cap="flat" cmpd="sng" algn="ctr">
                      <a:solidFill>
                        <a:srgbClr val="698F1C"/>
                      </a:solidFill>
                      <a:prstDash val="solid"/>
                      <a:round/>
                      <a:headEnd type="none" w="med" len="med"/>
                      <a:tailEnd type="none" w="med" len="med"/>
                    </a:lnT>
                    <a:lnB w="12700" cap="flat" cmpd="sng" algn="ctr">
                      <a:solidFill>
                        <a:srgbClr val="698F1C"/>
                      </a:solidFill>
                      <a:prstDash val="solid"/>
                      <a:round/>
                      <a:headEnd type="none" w="med" len="med"/>
                      <a:tailEnd type="none" w="med" len="med"/>
                    </a:lnB>
                    <a:noFill/>
                  </a:tcPr>
                </a:tc>
                <a:tc>
                  <a:txBody>
                    <a:bodyPr/>
                    <a:lstStyle/>
                    <a:p>
                      <a:pPr marL="0" marR="0">
                        <a:tabLst>
                          <a:tab pos="457200" algn="l"/>
                        </a:tabLst>
                      </a:pPr>
                      <a:r>
                        <a:rPr lang="en-US" sz="1000">
                          <a:effectLst/>
                          <a:latin typeface="Lucida Bright" panose="02040602050505020304" pitchFamily="18"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698F1C"/>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149141594"/>
                  </a:ext>
                </a:extLst>
              </a:tr>
              <a:tr h="716430">
                <a:tc>
                  <a:txBody>
                    <a:bodyPr/>
                    <a:lstStyle/>
                    <a:p>
                      <a:pPr marL="0" marR="0">
                        <a:tabLst>
                          <a:tab pos="457200" algn="l"/>
                          <a:tab pos="457200" algn="l"/>
                        </a:tabLst>
                      </a:pPr>
                      <a:r>
                        <a:rPr lang="en-US" sz="1800" b="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a:t>
                      </a:r>
                      <a:r>
                        <a:rPr lang="en-US" sz="1800" b="1" u="sng">
                          <a:solidFill>
                            <a:srgbClr val="236CE2"/>
                          </a:solidFill>
                          <a:effectLst/>
                          <a:latin typeface="Aptos" panose="020B0004020202020204" pitchFamily="34" charset="0"/>
                          <a:ea typeface="Times New Roman" panose="02020603050405020304" pitchFamily="18" charset="0"/>
                          <a:cs typeface="Times New Roman" panose="02020603050405020304" pitchFamily="18" charset="0"/>
                          <a:hlinkClick r:id="rId5"/>
                        </a:rPr>
                        <a:t>HB 2678</a:t>
                      </a:r>
                      <a:endParaRPr lang="en-US" sz="1800" b="1">
                        <a:effectLst/>
                        <a:latin typeface="Aptos" panose="020B0004020202020204" pitchFamily="34" charset="0"/>
                        <a:ea typeface="Calibri" panose="020F0502020204030204" pitchFamily="34" charset="0"/>
                        <a:cs typeface="Times New Roman" panose="02020603050405020304" pitchFamily="18" charset="0"/>
                      </a:endParaRPr>
                    </a:p>
                  </a:txBody>
                  <a:tcPr marL="47625" marR="47625" marT="66675" marB="57150">
                    <a:lnL w="12700" cap="flat" cmpd="sng" algn="ctr">
                      <a:solidFill>
                        <a:srgbClr val="698F1C"/>
                      </a:solidFill>
                      <a:prstDash val="solid"/>
                      <a:round/>
                      <a:headEnd type="none" w="med" len="med"/>
                      <a:tailEnd type="none" w="med" len="med"/>
                    </a:lnL>
                    <a:lnR w="12700" cap="flat" cmpd="sng" algn="ctr">
                      <a:solidFill>
                        <a:srgbClr val="698F1C"/>
                      </a:solidFill>
                      <a:prstDash val="solid"/>
                      <a:round/>
                      <a:headEnd type="none" w="med" len="med"/>
                      <a:tailEnd type="none" w="med" len="med"/>
                    </a:lnR>
                    <a:lnT w="12700" cap="flat" cmpd="sng" algn="ctr">
                      <a:solidFill>
                        <a:srgbClr val="698F1C"/>
                      </a:solidFill>
                      <a:prstDash val="solid"/>
                      <a:round/>
                      <a:headEnd type="none" w="med" len="med"/>
                      <a:tailEnd type="none" w="med" len="med"/>
                    </a:lnT>
                    <a:lnB w="12700" cap="flat" cmpd="sng" algn="ctr">
                      <a:solidFill>
                        <a:srgbClr val="698F1C"/>
                      </a:solidFill>
                      <a:prstDash val="solid"/>
                      <a:round/>
                      <a:headEnd type="none" w="med" len="med"/>
                      <a:tailEnd type="none" w="med" len="med"/>
                    </a:lnB>
                    <a:noFill/>
                  </a:tcPr>
                </a:tc>
                <a:tc>
                  <a:txBody>
                    <a:bodyPr/>
                    <a:lstStyle/>
                    <a:p>
                      <a:pPr marL="0" marR="0">
                        <a:tabLst>
                          <a:tab pos="457200" algn="l"/>
                          <a:tab pos="457200" algn="l"/>
                        </a:tabLst>
                      </a:pPr>
                      <a:r>
                        <a:rPr lang="en-US" sz="1800" b="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​Darby</a:t>
                      </a:r>
                      <a:endParaRPr lang="en-US" sz="1800" b="1">
                        <a:effectLst/>
                        <a:latin typeface="Aptos" panose="020B0004020202020204" pitchFamily="34" charset="0"/>
                        <a:ea typeface="Calibri" panose="020F0502020204030204" pitchFamily="34" charset="0"/>
                        <a:cs typeface="Times New Roman" panose="02020603050405020304" pitchFamily="18" charset="0"/>
                      </a:endParaRPr>
                    </a:p>
                  </a:txBody>
                  <a:tcPr marL="47625" marR="47625" marT="66675" marB="57150">
                    <a:lnL w="12700" cap="flat" cmpd="sng" algn="ctr">
                      <a:solidFill>
                        <a:srgbClr val="698F1C"/>
                      </a:solidFill>
                      <a:prstDash val="solid"/>
                      <a:round/>
                      <a:headEnd type="none" w="med" len="med"/>
                      <a:tailEnd type="none" w="med" len="med"/>
                    </a:lnL>
                    <a:lnR w="12700" cap="flat" cmpd="sng" algn="ctr">
                      <a:solidFill>
                        <a:srgbClr val="698F1C"/>
                      </a:solidFill>
                      <a:prstDash val="solid"/>
                      <a:round/>
                      <a:headEnd type="none" w="med" len="med"/>
                      <a:tailEnd type="none" w="med" len="med"/>
                    </a:lnR>
                    <a:lnT w="12700" cap="flat" cmpd="sng" algn="ctr">
                      <a:solidFill>
                        <a:srgbClr val="698F1C"/>
                      </a:solidFill>
                      <a:prstDash val="solid"/>
                      <a:round/>
                      <a:headEnd type="none" w="med" len="med"/>
                      <a:tailEnd type="none" w="med" len="med"/>
                    </a:lnT>
                    <a:lnB w="12700" cap="flat" cmpd="sng" algn="ctr">
                      <a:solidFill>
                        <a:srgbClr val="698F1C"/>
                      </a:solidFill>
                      <a:prstDash val="solid"/>
                      <a:round/>
                      <a:headEnd type="none" w="med" len="med"/>
                      <a:tailEnd type="none" w="med" len="med"/>
                    </a:lnB>
                    <a:noFill/>
                  </a:tcPr>
                </a:tc>
                <a:tc>
                  <a:txBody>
                    <a:bodyPr/>
                    <a:lstStyle/>
                    <a:p>
                      <a:pPr marL="0" marR="0">
                        <a:tabLst>
                          <a:tab pos="457200" algn="l"/>
                          <a:tab pos="457200" algn="l"/>
                        </a:tabLst>
                      </a:pPr>
                      <a:r>
                        <a:rPr lang="en-US" sz="1800" b="1"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​Relating to the establishment of the Texas Advanced Nuclear Energy Authority and a Texas nuclear permitting officer.</a:t>
                      </a:r>
                      <a:endParaRPr lang="en-US" sz="1800" b="1" dirty="0">
                        <a:effectLst/>
                        <a:latin typeface="Aptos" panose="020B0004020202020204" pitchFamily="34" charset="0"/>
                        <a:ea typeface="Calibri" panose="020F0502020204030204" pitchFamily="34" charset="0"/>
                        <a:cs typeface="Times New Roman" panose="02020603050405020304" pitchFamily="18" charset="0"/>
                      </a:endParaRPr>
                    </a:p>
                  </a:txBody>
                  <a:tcPr marL="47625" marR="47625" marT="66675" marB="57150">
                    <a:lnL w="12700" cap="flat" cmpd="sng" algn="ctr">
                      <a:solidFill>
                        <a:srgbClr val="698F1C"/>
                      </a:solidFill>
                      <a:prstDash val="solid"/>
                      <a:round/>
                      <a:headEnd type="none" w="med" len="med"/>
                      <a:tailEnd type="none" w="med" len="med"/>
                    </a:lnL>
                    <a:lnR w="12700" cap="flat" cmpd="sng" algn="ctr">
                      <a:solidFill>
                        <a:srgbClr val="698F1C"/>
                      </a:solidFill>
                      <a:prstDash val="solid"/>
                      <a:round/>
                      <a:headEnd type="none" w="med" len="med"/>
                      <a:tailEnd type="none" w="med" len="med"/>
                    </a:lnR>
                    <a:lnT w="12700" cap="flat" cmpd="sng" algn="ctr">
                      <a:solidFill>
                        <a:srgbClr val="698F1C"/>
                      </a:solidFill>
                      <a:prstDash val="solid"/>
                      <a:round/>
                      <a:headEnd type="none" w="med" len="med"/>
                      <a:tailEnd type="none" w="med" len="med"/>
                    </a:lnT>
                    <a:lnB w="12700" cap="flat" cmpd="sng" algn="ctr">
                      <a:solidFill>
                        <a:srgbClr val="698F1C"/>
                      </a:solidFill>
                      <a:prstDash val="solid"/>
                      <a:round/>
                      <a:headEnd type="none" w="med" len="med"/>
                      <a:tailEnd type="none" w="med" len="med"/>
                    </a:lnB>
                    <a:noFill/>
                  </a:tcPr>
                </a:tc>
                <a:tc>
                  <a:txBody>
                    <a:bodyPr/>
                    <a:lstStyle/>
                    <a:p>
                      <a:pPr marL="0" marR="0">
                        <a:tabLst>
                          <a:tab pos="457200" algn="l"/>
                        </a:tabLst>
                      </a:pPr>
                      <a:r>
                        <a:rPr lang="en-US" sz="1000">
                          <a:effectLst/>
                          <a:latin typeface="Lucida Bright" panose="02040602050505020304" pitchFamily="18"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698F1C"/>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678242385"/>
                  </a:ext>
                </a:extLst>
              </a:tr>
              <a:tr h="716430">
                <a:tc>
                  <a:txBody>
                    <a:bodyPr/>
                    <a:lstStyle/>
                    <a:p>
                      <a:pPr marL="0" marR="0">
                        <a:tabLst>
                          <a:tab pos="457200" algn="l"/>
                          <a:tab pos="457200" algn="l"/>
                        </a:tabLst>
                      </a:pPr>
                      <a:r>
                        <a:rPr lang="en-US" sz="1800" b="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a:t>
                      </a:r>
                      <a:r>
                        <a:rPr lang="en-US" sz="1800" b="1" u="sng">
                          <a:solidFill>
                            <a:srgbClr val="236CE2"/>
                          </a:solidFill>
                          <a:effectLst/>
                          <a:latin typeface="Aptos" panose="020B0004020202020204" pitchFamily="34" charset="0"/>
                          <a:ea typeface="Times New Roman" panose="02020603050405020304" pitchFamily="18" charset="0"/>
                          <a:cs typeface="Times New Roman" panose="02020603050405020304" pitchFamily="18" charset="0"/>
                          <a:hlinkClick r:id="rId6"/>
                        </a:rPr>
                        <a:t>HB 4112</a:t>
                      </a:r>
                      <a:endParaRPr lang="en-US" sz="1800" b="1">
                        <a:effectLst/>
                        <a:latin typeface="Aptos" panose="020B0004020202020204" pitchFamily="34" charset="0"/>
                        <a:ea typeface="Calibri" panose="020F0502020204030204" pitchFamily="34" charset="0"/>
                        <a:cs typeface="Times New Roman" panose="02020603050405020304" pitchFamily="18" charset="0"/>
                      </a:endParaRPr>
                    </a:p>
                  </a:txBody>
                  <a:tcPr marL="47625" marR="47625" marT="66675" marB="57150">
                    <a:lnL w="12700" cap="flat" cmpd="sng" algn="ctr">
                      <a:solidFill>
                        <a:srgbClr val="698F1C"/>
                      </a:solidFill>
                      <a:prstDash val="solid"/>
                      <a:round/>
                      <a:headEnd type="none" w="med" len="med"/>
                      <a:tailEnd type="none" w="med" len="med"/>
                    </a:lnL>
                    <a:lnR w="12700" cap="flat" cmpd="sng" algn="ctr">
                      <a:solidFill>
                        <a:srgbClr val="698F1C"/>
                      </a:solidFill>
                      <a:prstDash val="solid"/>
                      <a:round/>
                      <a:headEnd type="none" w="med" len="med"/>
                      <a:tailEnd type="none" w="med" len="med"/>
                    </a:lnR>
                    <a:lnT w="12700" cap="flat" cmpd="sng" algn="ctr">
                      <a:solidFill>
                        <a:srgbClr val="698F1C"/>
                      </a:solidFill>
                      <a:prstDash val="solid"/>
                      <a:round/>
                      <a:headEnd type="none" w="med" len="med"/>
                      <a:tailEnd type="none" w="med" len="med"/>
                    </a:lnT>
                    <a:lnB w="12700" cap="flat" cmpd="sng" algn="ctr">
                      <a:solidFill>
                        <a:srgbClr val="698F1C"/>
                      </a:solidFill>
                      <a:prstDash val="solid"/>
                      <a:round/>
                      <a:headEnd type="none" w="med" len="med"/>
                      <a:tailEnd type="none" w="med" len="med"/>
                    </a:lnB>
                    <a:noFill/>
                  </a:tcPr>
                </a:tc>
                <a:tc>
                  <a:txBody>
                    <a:bodyPr/>
                    <a:lstStyle/>
                    <a:p>
                      <a:pPr marL="0" marR="0">
                        <a:tabLst>
                          <a:tab pos="457200" algn="l"/>
                          <a:tab pos="457200" algn="l"/>
                        </a:tabLst>
                      </a:pPr>
                      <a:r>
                        <a:rPr lang="en-US" sz="1800" b="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​Landgraf</a:t>
                      </a:r>
                      <a:endParaRPr lang="en-US" sz="1800" b="1">
                        <a:effectLst/>
                        <a:latin typeface="Aptos" panose="020B0004020202020204" pitchFamily="34" charset="0"/>
                        <a:ea typeface="Calibri" panose="020F0502020204030204" pitchFamily="34" charset="0"/>
                        <a:cs typeface="Times New Roman" panose="02020603050405020304" pitchFamily="18" charset="0"/>
                      </a:endParaRPr>
                    </a:p>
                  </a:txBody>
                  <a:tcPr marL="47625" marR="47625" marT="66675" marB="57150">
                    <a:lnL w="12700" cap="flat" cmpd="sng" algn="ctr">
                      <a:solidFill>
                        <a:srgbClr val="698F1C"/>
                      </a:solidFill>
                      <a:prstDash val="solid"/>
                      <a:round/>
                      <a:headEnd type="none" w="med" len="med"/>
                      <a:tailEnd type="none" w="med" len="med"/>
                    </a:lnL>
                    <a:lnR w="12700" cap="flat" cmpd="sng" algn="ctr">
                      <a:solidFill>
                        <a:srgbClr val="698F1C"/>
                      </a:solidFill>
                      <a:prstDash val="solid"/>
                      <a:round/>
                      <a:headEnd type="none" w="med" len="med"/>
                      <a:tailEnd type="none" w="med" len="med"/>
                    </a:lnR>
                    <a:lnT w="12700" cap="flat" cmpd="sng" algn="ctr">
                      <a:solidFill>
                        <a:srgbClr val="698F1C"/>
                      </a:solidFill>
                      <a:prstDash val="solid"/>
                      <a:round/>
                      <a:headEnd type="none" w="med" len="med"/>
                      <a:tailEnd type="none" w="med" len="med"/>
                    </a:lnT>
                    <a:lnB w="12700" cap="flat" cmpd="sng" algn="ctr">
                      <a:solidFill>
                        <a:srgbClr val="698F1C"/>
                      </a:solidFill>
                      <a:prstDash val="solid"/>
                      <a:round/>
                      <a:headEnd type="none" w="med" len="med"/>
                      <a:tailEnd type="none" w="med" len="med"/>
                    </a:lnB>
                    <a:noFill/>
                  </a:tcPr>
                </a:tc>
                <a:tc>
                  <a:txBody>
                    <a:bodyPr/>
                    <a:lstStyle/>
                    <a:p>
                      <a:pPr marL="0" marR="0">
                        <a:tabLst>
                          <a:tab pos="457200" algn="l"/>
                          <a:tab pos="457200" algn="l"/>
                        </a:tabLst>
                      </a:pPr>
                      <a:r>
                        <a:rPr lang="en-US" sz="1800" b="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​Relating to the storage or disposal of high-level radioactive waste.</a:t>
                      </a:r>
                      <a:endParaRPr lang="en-US" sz="1800" b="1">
                        <a:effectLst/>
                        <a:latin typeface="Aptos" panose="020B0004020202020204" pitchFamily="34" charset="0"/>
                        <a:ea typeface="Calibri" panose="020F0502020204030204" pitchFamily="34" charset="0"/>
                        <a:cs typeface="Times New Roman" panose="02020603050405020304" pitchFamily="18" charset="0"/>
                      </a:endParaRPr>
                    </a:p>
                  </a:txBody>
                  <a:tcPr marL="47625" marR="47625" marT="66675" marB="57150">
                    <a:lnL w="12700" cap="flat" cmpd="sng" algn="ctr">
                      <a:solidFill>
                        <a:srgbClr val="698F1C"/>
                      </a:solidFill>
                      <a:prstDash val="solid"/>
                      <a:round/>
                      <a:headEnd type="none" w="med" len="med"/>
                      <a:tailEnd type="none" w="med" len="med"/>
                    </a:lnL>
                    <a:lnR w="12700" cap="flat" cmpd="sng" algn="ctr">
                      <a:solidFill>
                        <a:srgbClr val="698F1C"/>
                      </a:solidFill>
                      <a:prstDash val="solid"/>
                      <a:round/>
                      <a:headEnd type="none" w="med" len="med"/>
                      <a:tailEnd type="none" w="med" len="med"/>
                    </a:lnR>
                    <a:lnT w="12700" cap="flat" cmpd="sng" algn="ctr">
                      <a:solidFill>
                        <a:srgbClr val="698F1C"/>
                      </a:solidFill>
                      <a:prstDash val="solid"/>
                      <a:round/>
                      <a:headEnd type="none" w="med" len="med"/>
                      <a:tailEnd type="none" w="med" len="med"/>
                    </a:lnT>
                    <a:lnB w="12700" cap="flat" cmpd="sng" algn="ctr">
                      <a:solidFill>
                        <a:srgbClr val="698F1C"/>
                      </a:solidFill>
                      <a:prstDash val="solid"/>
                      <a:round/>
                      <a:headEnd type="none" w="med" len="med"/>
                      <a:tailEnd type="none" w="med" len="med"/>
                    </a:lnB>
                    <a:noFill/>
                  </a:tcPr>
                </a:tc>
                <a:tc>
                  <a:txBody>
                    <a:bodyPr/>
                    <a:lstStyle/>
                    <a:p>
                      <a:pPr marL="0" marR="0">
                        <a:tabLst>
                          <a:tab pos="457200" algn="l"/>
                        </a:tabLst>
                      </a:pPr>
                      <a:r>
                        <a:rPr lang="en-US" sz="1000">
                          <a:effectLst/>
                          <a:latin typeface="Lucida Bright" panose="02040602050505020304" pitchFamily="18"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698F1C"/>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762888759"/>
                  </a:ext>
                </a:extLst>
              </a:tr>
              <a:tr h="716430">
                <a:tc>
                  <a:txBody>
                    <a:bodyPr/>
                    <a:lstStyle/>
                    <a:p>
                      <a:pPr marL="0" marR="0">
                        <a:tabLst>
                          <a:tab pos="457200" algn="l"/>
                          <a:tab pos="457200" algn="l"/>
                        </a:tabLst>
                      </a:pPr>
                      <a:r>
                        <a:rPr lang="en-US" sz="1800" b="1"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a:t>
                      </a:r>
                      <a:r>
                        <a:rPr lang="en-US" sz="1800" b="1" u="sng" dirty="0">
                          <a:solidFill>
                            <a:srgbClr val="236CE2"/>
                          </a:solidFill>
                          <a:effectLst/>
                          <a:latin typeface="Aptos" panose="020B0004020202020204" pitchFamily="34" charset="0"/>
                          <a:ea typeface="Times New Roman" panose="02020603050405020304" pitchFamily="18" charset="0"/>
                          <a:cs typeface="Times New Roman" panose="02020603050405020304" pitchFamily="18" charset="0"/>
                          <a:hlinkClick r:id="rId7"/>
                        </a:rPr>
                        <a:t>HB 4692</a:t>
                      </a:r>
                      <a:endParaRPr lang="en-US" sz="1800" b="1" dirty="0">
                        <a:effectLst/>
                        <a:latin typeface="Aptos" panose="020B0004020202020204" pitchFamily="34" charset="0"/>
                        <a:ea typeface="Calibri" panose="020F0502020204030204" pitchFamily="34" charset="0"/>
                        <a:cs typeface="Times New Roman" panose="02020603050405020304" pitchFamily="18" charset="0"/>
                      </a:endParaRPr>
                    </a:p>
                  </a:txBody>
                  <a:tcPr marL="47625" marR="47625" marT="66675" marB="57150">
                    <a:lnL w="12700" cap="flat" cmpd="sng" algn="ctr">
                      <a:solidFill>
                        <a:srgbClr val="698F1C"/>
                      </a:solidFill>
                      <a:prstDash val="solid"/>
                      <a:round/>
                      <a:headEnd type="none" w="med" len="med"/>
                      <a:tailEnd type="none" w="med" len="med"/>
                    </a:lnL>
                    <a:lnR w="12700" cap="flat" cmpd="sng" algn="ctr">
                      <a:solidFill>
                        <a:srgbClr val="698F1C"/>
                      </a:solidFill>
                      <a:prstDash val="solid"/>
                      <a:round/>
                      <a:headEnd type="none" w="med" len="med"/>
                      <a:tailEnd type="none" w="med" len="med"/>
                    </a:lnR>
                    <a:lnT w="12700" cap="flat" cmpd="sng" algn="ctr">
                      <a:solidFill>
                        <a:srgbClr val="698F1C"/>
                      </a:solidFill>
                      <a:prstDash val="solid"/>
                      <a:round/>
                      <a:headEnd type="none" w="med" len="med"/>
                      <a:tailEnd type="none" w="med" len="med"/>
                    </a:lnT>
                    <a:lnB w="12700" cap="flat" cmpd="sng" algn="ctr">
                      <a:solidFill>
                        <a:srgbClr val="698F1C"/>
                      </a:solidFill>
                      <a:prstDash val="solid"/>
                      <a:round/>
                      <a:headEnd type="none" w="med" len="med"/>
                      <a:tailEnd type="none" w="med" len="med"/>
                    </a:lnB>
                    <a:noFill/>
                  </a:tcPr>
                </a:tc>
                <a:tc>
                  <a:txBody>
                    <a:bodyPr/>
                    <a:lstStyle/>
                    <a:p>
                      <a:pPr marL="0" marR="0">
                        <a:tabLst>
                          <a:tab pos="457200" algn="l"/>
                          <a:tab pos="457200" algn="l"/>
                        </a:tabLst>
                      </a:pPr>
                      <a:r>
                        <a:rPr lang="en-US" sz="1800" b="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​Lalani</a:t>
                      </a:r>
                      <a:endParaRPr lang="en-US" sz="1800" b="1">
                        <a:effectLst/>
                        <a:latin typeface="Aptos" panose="020B0004020202020204" pitchFamily="34" charset="0"/>
                        <a:ea typeface="Calibri" panose="020F0502020204030204" pitchFamily="34" charset="0"/>
                        <a:cs typeface="Times New Roman" panose="02020603050405020304" pitchFamily="18" charset="0"/>
                      </a:endParaRPr>
                    </a:p>
                  </a:txBody>
                  <a:tcPr marL="47625" marR="47625" marT="66675" marB="57150">
                    <a:lnL w="12700" cap="flat" cmpd="sng" algn="ctr">
                      <a:solidFill>
                        <a:srgbClr val="698F1C"/>
                      </a:solidFill>
                      <a:prstDash val="solid"/>
                      <a:round/>
                      <a:headEnd type="none" w="med" len="med"/>
                      <a:tailEnd type="none" w="med" len="med"/>
                    </a:lnL>
                    <a:lnR w="12700" cap="flat" cmpd="sng" algn="ctr">
                      <a:solidFill>
                        <a:srgbClr val="698F1C"/>
                      </a:solidFill>
                      <a:prstDash val="solid"/>
                      <a:round/>
                      <a:headEnd type="none" w="med" len="med"/>
                      <a:tailEnd type="none" w="med" len="med"/>
                    </a:lnR>
                    <a:lnT w="12700" cap="flat" cmpd="sng" algn="ctr">
                      <a:solidFill>
                        <a:srgbClr val="698F1C"/>
                      </a:solidFill>
                      <a:prstDash val="solid"/>
                      <a:round/>
                      <a:headEnd type="none" w="med" len="med"/>
                      <a:tailEnd type="none" w="med" len="med"/>
                    </a:lnT>
                    <a:lnB w="12700" cap="flat" cmpd="sng" algn="ctr">
                      <a:solidFill>
                        <a:srgbClr val="698F1C"/>
                      </a:solidFill>
                      <a:prstDash val="solid"/>
                      <a:round/>
                      <a:headEnd type="none" w="med" len="med"/>
                      <a:tailEnd type="none" w="med" len="med"/>
                    </a:lnB>
                    <a:noFill/>
                  </a:tcPr>
                </a:tc>
                <a:tc>
                  <a:txBody>
                    <a:bodyPr/>
                    <a:lstStyle/>
                    <a:p>
                      <a:pPr marL="0" marR="0">
                        <a:tabLst>
                          <a:tab pos="457200" algn="l"/>
                          <a:tab pos="457200" algn="l"/>
                        </a:tabLst>
                      </a:pPr>
                      <a:r>
                        <a:rPr lang="en-US" sz="1800" b="1"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​Relating to the storage or disposal of high-level radioactive waste.</a:t>
                      </a:r>
                      <a:endParaRPr lang="en-US" sz="1800" b="1" dirty="0">
                        <a:effectLst/>
                        <a:latin typeface="Aptos" panose="020B0004020202020204" pitchFamily="34" charset="0"/>
                        <a:ea typeface="Calibri" panose="020F0502020204030204" pitchFamily="34" charset="0"/>
                        <a:cs typeface="Times New Roman" panose="02020603050405020304" pitchFamily="18" charset="0"/>
                      </a:endParaRPr>
                    </a:p>
                  </a:txBody>
                  <a:tcPr marL="47625" marR="47625" marT="66675" marB="57150">
                    <a:lnL w="12700" cap="flat" cmpd="sng" algn="ctr">
                      <a:solidFill>
                        <a:srgbClr val="698F1C"/>
                      </a:solidFill>
                      <a:prstDash val="solid"/>
                      <a:round/>
                      <a:headEnd type="none" w="med" len="med"/>
                      <a:tailEnd type="none" w="med" len="med"/>
                    </a:lnL>
                    <a:lnR w="12700" cap="flat" cmpd="sng" algn="ctr">
                      <a:solidFill>
                        <a:srgbClr val="698F1C"/>
                      </a:solidFill>
                      <a:prstDash val="solid"/>
                      <a:round/>
                      <a:headEnd type="none" w="med" len="med"/>
                      <a:tailEnd type="none" w="med" len="med"/>
                    </a:lnR>
                    <a:lnT w="12700" cap="flat" cmpd="sng" algn="ctr">
                      <a:solidFill>
                        <a:srgbClr val="698F1C"/>
                      </a:solidFill>
                      <a:prstDash val="solid"/>
                      <a:round/>
                      <a:headEnd type="none" w="med" len="med"/>
                      <a:tailEnd type="none" w="med" len="med"/>
                    </a:lnT>
                    <a:lnB w="12700" cap="flat" cmpd="sng" algn="ctr">
                      <a:solidFill>
                        <a:srgbClr val="698F1C"/>
                      </a:solidFill>
                      <a:prstDash val="solid"/>
                      <a:round/>
                      <a:headEnd type="none" w="med" len="med"/>
                      <a:tailEnd type="none" w="med" len="med"/>
                    </a:lnB>
                    <a:noFill/>
                  </a:tcPr>
                </a:tc>
                <a:tc>
                  <a:txBody>
                    <a:bodyPr/>
                    <a:lstStyle/>
                    <a:p>
                      <a:pPr marL="0" marR="0">
                        <a:tabLst>
                          <a:tab pos="457200" algn="l"/>
                        </a:tabLst>
                      </a:pPr>
                      <a:r>
                        <a:rPr lang="en-US" sz="1000" dirty="0">
                          <a:effectLst/>
                          <a:latin typeface="Lucida Bright" panose="02040602050505020304" pitchFamily="18" charset="0"/>
                          <a:ea typeface="Calibri" panose="020F0502020204030204" pitchFamily="34" charset="0"/>
                          <a:cs typeface="Times New Roman" panose="02020603050405020304" pitchFamily="18" charset="0"/>
                        </a:rPr>
                        <a:t> </a:t>
                      </a:r>
                    </a:p>
                  </a:txBody>
                  <a:tcPr marL="0" marR="0" marT="0" marB="0" anchor="ctr">
                    <a:lnL w="12700" cap="flat" cmpd="sng" algn="ctr">
                      <a:solidFill>
                        <a:srgbClr val="698F1C"/>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467758035"/>
                  </a:ext>
                </a:extLst>
              </a:tr>
            </a:tbl>
          </a:graphicData>
        </a:graphic>
      </p:graphicFrame>
    </p:spTree>
    <p:extLst>
      <p:ext uri="{BB962C8B-B14F-4D97-AF65-F5344CB8AC3E}">
        <p14:creationId xmlns:p14="http://schemas.microsoft.com/office/powerpoint/2010/main" val="1868870109"/>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4756F-223F-2D95-5008-E30AD028AFEB}"/>
              </a:ext>
            </a:extLst>
          </p:cNvPr>
          <p:cNvSpPr>
            <a:spLocks noGrp="1"/>
          </p:cNvSpPr>
          <p:nvPr>
            <p:ph type="title"/>
          </p:nvPr>
        </p:nvSpPr>
        <p:spPr/>
        <p:txBody>
          <a:bodyPr/>
          <a:lstStyle/>
          <a:p>
            <a:r>
              <a:rPr lang="en-US" dirty="0"/>
              <a:t>89</a:t>
            </a:r>
            <a:r>
              <a:rPr lang="en-US" baseline="30000" dirty="0"/>
              <a:t>th</a:t>
            </a:r>
            <a:r>
              <a:rPr lang="en-US" dirty="0"/>
              <a:t> Texas Legislature – Key Bills</a:t>
            </a:r>
          </a:p>
        </p:txBody>
      </p:sp>
      <p:sp>
        <p:nvSpPr>
          <p:cNvPr id="4" name="Slide Number Placeholder 3">
            <a:extLst>
              <a:ext uri="{FF2B5EF4-FFF2-40B4-BE49-F238E27FC236}">
                <a16:creationId xmlns:a16="http://schemas.microsoft.com/office/drawing/2014/main" id="{3BB83704-5845-4612-6063-1CB51F8B6787}"/>
              </a:ext>
            </a:extLst>
          </p:cNvPr>
          <p:cNvSpPr>
            <a:spLocks noGrp="1"/>
          </p:cNvSpPr>
          <p:nvPr>
            <p:ph type="sldNum" sz="quarter" idx="12"/>
          </p:nvPr>
        </p:nvSpPr>
        <p:spPr/>
        <p:txBody>
          <a:bodyPr/>
          <a:lstStyle/>
          <a:p>
            <a:fld id="{FE96E056-139D-44BA-96DA-C01F9CC74598}" type="slidenum">
              <a:rPr lang="en-US" smtClean="0"/>
              <a:pPr/>
              <a:t>17</a:t>
            </a:fld>
            <a:endParaRPr lang="en-US" dirty="0"/>
          </a:p>
        </p:txBody>
      </p:sp>
      <p:graphicFrame>
        <p:nvGraphicFramePr>
          <p:cNvPr id="6" name="Table 5">
            <a:extLst>
              <a:ext uri="{FF2B5EF4-FFF2-40B4-BE49-F238E27FC236}">
                <a16:creationId xmlns:a16="http://schemas.microsoft.com/office/drawing/2014/main" id="{97E785D2-4DD8-E1BC-2D7C-512FA29BCEA3}"/>
              </a:ext>
            </a:extLst>
          </p:cNvPr>
          <p:cNvGraphicFramePr>
            <a:graphicFrameLocks noGrp="1"/>
          </p:cNvGraphicFramePr>
          <p:nvPr>
            <p:extLst>
              <p:ext uri="{D42A27DB-BD31-4B8C-83A1-F6EECF244321}">
                <p14:modId xmlns:p14="http://schemas.microsoft.com/office/powerpoint/2010/main" val="2234054560"/>
              </p:ext>
            </p:extLst>
          </p:nvPr>
        </p:nvGraphicFramePr>
        <p:xfrm>
          <a:off x="268446" y="1115878"/>
          <a:ext cx="12353048" cy="4802483"/>
        </p:xfrm>
        <a:graphic>
          <a:graphicData uri="http://schemas.openxmlformats.org/drawingml/2006/table">
            <a:tbl>
              <a:tblPr firstRow="1" firstCol="1" bandRow="1"/>
              <a:tblGrid>
                <a:gridCol w="1124828">
                  <a:extLst>
                    <a:ext uri="{9D8B030D-6E8A-4147-A177-3AD203B41FA5}">
                      <a16:colId xmlns:a16="http://schemas.microsoft.com/office/drawing/2014/main" val="415102739"/>
                    </a:ext>
                  </a:extLst>
                </a:gridCol>
                <a:gridCol w="1858515">
                  <a:extLst>
                    <a:ext uri="{9D8B030D-6E8A-4147-A177-3AD203B41FA5}">
                      <a16:colId xmlns:a16="http://schemas.microsoft.com/office/drawing/2014/main" val="834299655"/>
                    </a:ext>
                  </a:extLst>
                </a:gridCol>
                <a:gridCol w="9257730">
                  <a:extLst>
                    <a:ext uri="{9D8B030D-6E8A-4147-A177-3AD203B41FA5}">
                      <a16:colId xmlns:a16="http://schemas.microsoft.com/office/drawing/2014/main" val="3691648816"/>
                    </a:ext>
                  </a:extLst>
                </a:gridCol>
                <a:gridCol w="111975">
                  <a:extLst>
                    <a:ext uri="{9D8B030D-6E8A-4147-A177-3AD203B41FA5}">
                      <a16:colId xmlns:a16="http://schemas.microsoft.com/office/drawing/2014/main" val="1803683932"/>
                    </a:ext>
                  </a:extLst>
                </a:gridCol>
              </a:tblGrid>
              <a:tr h="497039">
                <a:tc gridSpan="4">
                  <a:txBody>
                    <a:bodyPr/>
                    <a:lstStyle/>
                    <a:p>
                      <a:pPr marL="0" marR="0" algn="ctr">
                        <a:tabLst>
                          <a:tab pos="457200" algn="l"/>
                          <a:tab pos="457200" algn="l"/>
                        </a:tabLst>
                      </a:pPr>
                      <a:r>
                        <a:rPr lang="en-US" sz="2800" b="1" dirty="0">
                          <a:solidFill>
                            <a:srgbClr val="FFFFFF"/>
                          </a:solidFill>
                          <a:effectLst/>
                          <a:latin typeface="Segoe UI Semilight" panose="020B0402040204020203" pitchFamily="34" charset="0"/>
                          <a:ea typeface="Times New Roman" panose="02020603050405020304" pitchFamily="18" charset="0"/>
                          <a:cs typeface="Times New Roman" panose="02020603050405020304" pitchFamily="18" charset="0"/>
                        </a:rPr>
                        <a:t>​Senate Bills​</a:t>
                      </a:r>
                      <a:endParaRPr lang="en-US" sz="2800" b="1" dirty="0">
                        <a:effectLst/>
                        <a:latin typeface="Lucida Bright" panose="02040602050505020304" pitchFamily="18" charset="0"/>
                        <a:ea typeface="Calibri" panose="020F0502020204030204" pitchFamily="34" charset="0"/>
                        <a:cs typeface="Times New Roman" panose="02020603050405020304" pitchFamily="18" charset="0"/>
                      </a:endParaRPr>
                    </a:p>
                  </a:txBody>
                  <a:tcPr marL="45402" marR="45402" marT="63563" marB="54483">
                    <a:lnL w="12700" cap="flat" cmpd="sng" algn="ctr">
                      <a:solidFill>
                        <a:srgbClr val="698F1C"/>
                      </a:solidFill>
                      <a:prstDash val="solid"/>
                      <a:round/>
                      <a:headEnd type="none" w="med" len="med"/>
                      <a:tailEnd type="none" w="med" len="med"/>
                    </a:lnL>
                    <a:lnR w="12700" cap="flat" cmpd="sng" algn="ctr">
                      <a:solidFill>
                        <a:srgbClr val="698F1C"/>
                      </a:solidFill>
                      <a:prstDash val="solid"/>
                      <a:round/>
                      <a:headEnd type="none" w="med" len="med"/>
                      <a:tailEnd type="none" w="med" len="med"/>
                    </a:lnR>
                    <a:lnT w="12700" cap="flat" cmpd="sng" algn="ctr">
                      <a:solidFill>
                        <a:srgbClr val="698F1C"/>
                      </a:solidFill>
                      <a:prstDash val="solid"/>
                      <a:round/>
                      <a:headEnd type="none" w="med" len="med"/>
                      <a:tailEnd type="none" w="med" len="med"/>
                    </a:lnT>
                    <a:lnB w="12700" cap="flat" cmpd="sng" algn="ctr">
                      <a:solidFill>
                        <a:srgbClr val="698F1C"/>
                      </a:solidFill>
                      <a:prstDash val="solid"/>
                      <a:round/>
                      <a:headEnd type="none" w="med" len="med"/>
                      <a:tailEnd type="none" w="med" len="med"/>
                    </a:lnB>
                    <a:solidFill>
                      <a:srgbClr val="698F1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72790989"/>
                  </a:ext>
                </a:extLst>
              </a:tr>
              <a:tr h="828973">
                <a:tc>
                  <a:txBody>
                    <a:bodyPr/>
                    <a:lstStyle/>
                    <a:p>
                      <a:pPr marL="0" marR="0">
                        <a:tabLst>
                          <a:tab pos="457200" algn="l"/>
                          <a:tab pos="457200" algn="l"/>
                        </a:tabLst>
                      </a:pPr>
                      <a:r>
                        <a:rPr lang="en-US" sz="1800" b="1" baseline="0" dirty="0">
                          <a:solidFill>
                            <a:srgbClr val="262626"/>
                          </a:solidFill>
                          <a:effectLst/>
                          <a:latin typeface="Aptos" panose="020B0004020202020204" pitchFamily="34" charset="0"/>
                          <a:ea typeface="Times New Roman" panose="02020603050405020304" pitchFamily="18" charset="0"/>
                          <a:cs typeface="Times New Roman" panose="02020603050405020304" pitchFamily="18" charset="0"/>
                        </a:rPr>
                        <a:t>​Bill Number</a:t>
                      </a:r>
                      <a:endParaRPr lang="en-US" sz="1800" b="1" baseline="0" dirty="0">
                        <a:effectLst/>
                        <a:latin typeface="Aptos" panose="020B0004020202020204" pitchFamily="34" charset="0"/>
                        <a:ea typeface="Calibri" panose="020F0502020204030204" pitchFamily="34" charset="0"/>
                        <a:cs typeface="Times New Roman" panose="02020603050405020304" pitchFamily="18" charset="0"/>
                      </a:endParaRPr>
                    </a:p>
                  </a:txBody>
                  <a:tcPr marL="45402" marR="45402" marT="63563" marB="54483">
                    <a:lnL w="12700" cap="flat" cmpd="sng" algn="ctr">
                      <a:solidFill>
                        <a:srgbClr val="698F1C"/>
                      </a:solidFill>
                      <a:prstDash val="solid"/>
                      <a:round/>
                      <a:headEnd type="none" w="med" len="med"/>
                      <a:tailEnd type="none" w="med" len="med"/>
                    </a:lnL>
                    <a:lnR w="12700" cap="flat" cmpd="sng" algn="ctr">
                      <a:solidFill>
                        <a:srgbClr val="698F1C"/>
                      </a:solidFill>
                      <a:prstDash val="solid"/>
                      <a:round/>
                      <a:headEnd type="none" w="med" len="med"/>
                      <a:tailEnd type="none" w="med" len="med"/>
                    </a:lnR>
                    <a:lnT w="12700" cap="flat" cmpd="sng" algn="ctr">
                      <a:solidFill>
                        <a:srgbClr val="698F1C"/>
                      </a:solidFill>
                      <a:prstDash val="solid"/>
                      <a:round/>
                      <a:headEnd type="none" w="med" len="med"/>
                      <a:tailEnd type="none" w="med" len="med"/>
                    </a:lnT>
                    <a:lnB w="12700" cap="flat" cmpd="sng" algn="ctr">
                      <a:solidFill>
                        <a:srgbClr val="698F1C"/>
                      </a:solidFill>
                      <a:prstDash val="solid"/>
                      <a:round/>
                      <a:headEnd type="none" w="med" len="med"/>
                      <a:tailEnd type="none" w="med" len="med"/>
                    </a:lnB>
                    <a:noFill/>
                  </a:tcPr>
                </a:tc>
                <a:tc>
                  <a:txBody>
                    <a:bodyPr/>
                    <a:lstStyle/>
                    <a:p>
                      <a:pPr marL="0" marR="0">
                        <a:tabLst>
                          <a:tab pos="457200" algn="l"/>
                          <a:tab pos="457200" algn="l"/>
                        </a:tabLst>
                      </a:pPr>
                      <a:r>
                        <a:rPr lang="en-US" sz="1800" b="1" baseline="0">
                          <a:solidFill>
                            <a:srgbClr val="262626"/>
                          </a:solidFill>
                          <a:effectLst/>
                          <a:latin typeface="Aptos" panose="020B0004020202020204" pitchFamily="34" charset="0"/>
                          <a:ea typeface="Times New Roman" panose="02020603050405020304" pitchFamily="18" charset="0"/>
                          <a:cs typeface="Times New Roman" panose="02020603050405020304" pitchFamily="18" charset="0"/>
                        </a:rPr>
                        <a:t>​Author</a:t>
                      </a:r>
                      <a:endParaRPr lang="en-US" sz="1800" b="1" baseline="0">
                        <a:effectLst/>
                        <a:latin typeface="Aptos" panose="020B0004020202020204" pitchFamily="34" charset="0"/>
                        <a:ea typeface="Calibri" panose="020F0502020204030204" pitchFamily="34" charset="0"/>
                        <a:cs typeface="Times New Roman" panose="02020603050405020304" pitchFamily="18" charset="0"/>
                      </a:endParaRPr>
                    </a:p>
                  </a:txBody>
                  <a:tcPr marL="45402" marR="45402" marT="63563" marB="54483">
                    <a:lnL w="12700" cap="flat" cmpd="sng" algn="ctr">
                      <a:solidFill>
                        <a:srgbClr val="698F1C"/>
                      </a:solidFill>
                      <a:prstDash val="solid"/>
                      <a:round/>
                      <a:headEnd type="none" w="med" len="med"/>
                      <a:tailEnd type="none" w="med" len="med"/>
                    </a:lnL>
                    <a:lnR w="12700" cap="flat" cmpd="sng" algn="ctr">
                      <a:solidFill>
                        <a:srgbClr val="698F1C"/>
                      </a:solidFill>
                      <a:prstDash val="solid"/>
                      <a:round/>
                      <a:headEnd type="none" w="med" len="med"/>
                      <a:tailEnd type="none" w="med" len="med"/>
                    </a:lnR>
                    <a:lnT w="12700" cap="flat" cmpd="sng" algn="ctr">
                      <a:solidFill>
                        <a:srgbClr val="698F1C"/>
                      </a:solidFill>
                      <a:prstDash val="solid"/>
                      <a:round/>
                      <a:headEnd type="none" w="med" len="med"/>
                      <a:tailEnd type="none" w="med" len="med"/>
                    </a:lnT>
                    <a:lnB w="12700" cap="flat" cmpd="sng" algn="ctr">
                      <a:solidFill>
                        <a:srgbClr val="698F1C"/>
                      </a:solidFill>
                      <a:prstDash val="solid"/>
                      <a:round/>
                      <a:headEnd type="none" w="med" len="med"/>
                      <a:tailEnd type="none" w="med" len="med"/>
                    </a:lnB>
                    <a:noFill/>
                  </a:tcPr>
                </a:tc>
                <a:tc>
                  <a:txBody>
                    <a:bodyPr/>
                    <a:lstStyle/>
                    <a:p>
                      <a:pPr marL="0" marR="0">
                        <a:tabLst>
                          <a:tab pos="457200" algn="l"/>
                          <a:tab pos="457200" algn="l"/>
                        </a:tabLst>
                      </a:pPr>
                      <a:r>
                        <a:rPr lang="en-US" sz="1800" b="1" baseline="0" dirty="0">
                          <a:solidFill>
                            <a:srgbClr val="262626"/>
                          </a:solidFill>
                          <a:effectLst/>
                          <a:latin typeface="Aptos" panose="020B0004020202020204" pitchFamily="34" charset="0"/>
                          <a:ea typeface="Times New Roman" panose="02020603050405020304" pitchFamily="18" charset="0"/>
                          <a:cs typeface="Times New Roman" panose="02020603050405020304" pitchFamily="18" charset="0"/>
                        </a:rPr>
                        <a:t>​Caption</a:t>
                      </a:r>
                      <a:endParaRPr lang="en-US" sz="1800" b="1" baseline="0" dirty="0">
                        <a:effectLst/>
                        <a:latin typeface="Aptos" panose="020B0004020202020204" pitchFamily="34" charset="0"/>
                        <a:ea typeface="Calibri" panose="020F0502020204030204" pitchFamily="34" charset="0"/>
                        <a:cs typeface="Times New Roman" panose="02020603050405020304" pitchFamily="18" charset="0"/>
                      </a:endParaRPr>
                    </a:p>
                  </a:txBody>
                  <a:tcPr marL="45402" marR="45402" marT="63563" marB="54483">
                    <a:lnL w="12700" cap="flat" cmpd="sng" algn="ctr">
                      <a:solidFill>
                        <a:srgbClr val="698F1C"/>
                      </a:solidFill>
                      <a:prstDash val="solid"/>
                      <a:round/>
                      <a:headEnd type="none" w="med" len="med"/>
                      <a:tailEnd type="none" w="med" len="med"/>
                    </a:lnL>
                    <a:lnR w="12700" cap="flat" cmpd="sng" algn="ctr">
                      <a:solidFill>
                        <a:srgbClr val="698F1C"/>
                      </a:solidFill>
                      <a:prstDash val="solid"/>
                      <a:round/>
                      <a:headEnd type="none" w="med" len="med"/>
                      <a:tailEnd type="none" w="med" len="med"/>
                    </a:lnR>
                    <a:lnT w="12700" cap="flat" cmpd="sng" algn="ctr">
                      <a:solidFill>
                        <a:srgbClr val="698F1C"/>
                      </a:solidFill>
                      <a:prstDash val="solid"/>
                      <a:round/>
                      <a:headEnd type="none" w="med" len="med"/>
                      <a:tailEnd type="none" w="med" len="med"/>
                    </a:lnT>
                    <a:lnB w="12700" cap="flat" cmpd="sng" algn="ctr">
                      <a:solidFill>
                        <a:srgbClr val="698F1C"/>
                      </a:solidFill>
                      <a:prstDash val="solid"/>
                      <a:round/>
                      <a:headEnd type="none" w="med" len="med"/>
                      <a:tailEnd type="none" w="med" len="med"/>
                    </a:lnB>
                    <a:noFill/>
                  </a:tcPr>
                </a:tc>
                <a:tc>
                  <a:txBody>
                    <a:bodyPr/>
                    <a:lstStyle/>
                    <a:p>
                      <a:endParaRPr lang="en-US"/>
                    </a:p>
                  </a:txBody>
                  <a:tcPr marL="0" marR="0" marT="0" marB="0" anchor="ctr">
                    <a:lnL w="12700" cap="flat" cmpd="sng" algn="ctr">
                      <a:solidFill>
                        <a:srgbClr val="698F1C"/>
                      </a:solidFill>
                      <a:prstDash val="solid"/>
                      <a:round/>
                      <a:headEnd type="none" w="med" len="med"/>
                      <a:tailEnd type="none" w="med" len="med"/>
                    </a:lnL>
                    <a:lnR>
                      <a:noFill/>
                    </a:lnR>
                    <a:lnT w="12700" cap="flat" cmpd="sng" algn="ctr">
                      <a:solidFill>
                        <a:srgbClr val="698F1C"/>
                      </a:solidFill>
                      <a:prstDash val="solid"/>
                      <a:round/>
                      <a:headEnd type="none" w="med" len="med"/>
                      <a:tailEnd type="none" w="med" len="med"/>
                    </a:lnT>
                    <a:lnB>
                      <a:noFill/>
                    </a:lnB>
                    <a:noFill/>
                  </a:tcPr>
                </a:tc>
                <a:extLst>
                  <a:ext uri="{0D108BD9-81ED-4DB2-BD59-A6C34878D82A}">
                    <a16:rowId xmlns:a16="http://schemas.microsoft.com/office/drawing/2014/main" val="1208818370"/>
                  </a:ext>
                </a:extLst>
              </a:tr>
              <a:tr h="1553954">
                <a:tc>
                  <a:txBody>
                    <a:bodyPr/>
                    <a:lstStyle/>
                    <a:p>
                      <a:pPr marL="0" marR="0">
                        <a:tabLst>
                          <a:tab pos="457200" algn="l"/>
                          <a:tab pos="457200" algn="l"/>
                        </a:tabLst>
                      </a:pPr>
                      <a:r>
                        <a:rPr lang="en-US" sz="1800" b="1" baseline="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a:t>
                      </a:r>
                      <a:r>
                        <a:rPr lang="en-US" sz="1800" b="1" u="none" strike="noStrike" baseline="0">
                          <a:solidFill>
                            <a:srgbClr val="236CE2"/>
                          </a:solidFill>
                          <a:effectLst/>
                          <a:latin typeface="Aptos" panose="020B0004020202020204" pitchFamily="34" charset="0"/>
                          <a:ea typeface="Times New Roman" panose="02020603050405020304" pitchFamily="18" charset="0"/>
                          <a:cs typeface="Times New Roman" panose="02020603050405020304" pitchFamily="18" charset="0"/>
                          <a:hlinkClick r:id="rId3"/>
                        </a:rPr>
                        <a:t>SB 713</a:t>
                      </a:r>
                      <a:endParaRPr lang="en-US" sz="1800" b="1" baseline="0">
                        <a:effectLst/>
                        <a:latin typeface="Aptos" panose="020B0004020202020204" pitchFamily="34" charset="0"/>
                        <a:ea typeface="Calibri" panose="020F0502020204030204" pitchFamily="34" charset="0"/>
                        <a:cs typeface="Times New Roman" panose="02020603050405020304" pitchFamily="18" charset="0"/>
                      </a:endParaRPr>
                    </a:p>
                  </a:txBody>
                  <a:tcPr marL="45402" marR="45402" marT="63563" marB="54483">
                    <a:lnL w="12700" cap="flat" cmpd="sng" algn="ctr">
                      <a:solidFill>
                        <a:srgbClr val="698F1C"/>
                      </a:solidFill>
                      <a:prstDash val="solid"/>
                      <a:round/>
                      <a:headEnd type="none" w="med" len="med"/>
                      <a:tailEnd type="none" w="med" len="med"/>
                    </a:lnL>
                    <a:lnR w="12700" cap="flat" cmpd="sng" algn="ctr">
                      <a:solidFill>
                        <a:srgbClr val="698F1C"/>
                      </a:solidFill>
                      <a:prstDash val="solid"/>
                      <a:round/>
                      <a:headEnd type="none" w="med" len="med"/>
                      <a:tailEnd type="none" w="med" len="med"/>
                    </a:lnR>
                    <a:lnT w="12700" cap="flat" cmpd="sng" algn="ctr">
                      <a:solidFill>
                        <a:srgbClr val="698F1C"/>
                      </a:solidFill>
                      <a:prstDash val="solid"/>
                      <a:round/>
                      <a:headEnd type="none" w="med" len="med"/>
                      <a:tailEnd type="none" w="med" len="med"/>
                    </a:lnT>
                    <a:lnB w="12700" cap="flat" cmpd="sng" algn="ctr">
                      <a:solidFill>
                        <a:srgbClr val="698F1C"/>
                      </a:solidFill>
                      <a:prstDash val="solid"/>
                      <a:round/>
                      <a:headEnd type="none" w="med" len="med"/>
                      <a:tailEnd type="none" w="med" len="med"/>
                    </a:lnB>
                    <a:noFill/>
                  </a:tcPr>
                </a:tc>
                <a:tc>
                  <a:txBody>
                    <a:bodyPr/>
                    <a:lstStyle/>
                    <a:p>
                      <a:pPr marL="0" marR="0">
                        <a:tabLst>
                          <a:tab pos="457200" algn="l"/>
                          <a:tab pos="457200" algn="l"/>
                        </a:tabLst>
                      </a:pPr>
                      <a:r>
                        <a:rPr lang="en-US" sz="1800" b="1" baseline="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​Sparks</a:t>
                      </a:r>
                      <a:endParaRPr lang="en-US" sz="1800" b="1" baseline="0" dirty="0">
                        <a:effectLst/>
                        <a:latin typeface="Aptos" panose="020B0004020202020204" pitchFamily="34" charset="0"/>
                        <a:ea typeface="Calibri" panose="020F0502020204030204" pitchFamily="34" charset="0"/>
                        <a:cs typeface="Times New Roman" panose="02020603050405020304" pitchFamily="18" charset="0"/>
                      </a:endParaRPr>
                    </a:p>
                  </a:txBody>
                  <a:tcPr marL="45402" marR="45402" marT="63563" marB="54483">
                    <a:lnL w="12700" cap="flat" cmpd="sng" algn="ctr">
                      <a:solidFill>
                        <a:srgbClr val="698F1C"/>
                      </a:solidFill>
                      <a:prstDash val="solid"/>
                      <a:round/>
                      <a:headEnd type="none" w="med" len="med"/>
                      <a:tailEnd type="none" w="med" len="med"/>
                    </a:lnL>
                    <a:lnR w="12700" cap="flat" cmpd="sng" algn="ctr">
                      <a:solidFill>
                        <a:srgbClr val="698F1C"/>
                      </a:solidFill>
                      <a:prstDash val="solid"/>
                      <a:round/>
                      <a:headEnd type="none" w="med" len="med"/>
                      <a:tailEnd type="none" w="med" len="med"/>
                    </a:lnR>
                    <a:lnT w="12700" cap="flat" cmpd="sng" algn="ctr">
                      <a:solidFill>
                        <a:srgbClr val="698F1C"/>
                      </a:solidFill>
                      <a:prstDash val="solid"/>
                      <a:round/>
                      <a:headEnd type="none" w="med" len="med"/>
                      <a:tailEnd type="none" w="med" len="med"/>
                    </a:lnT>
                    <a:lnB w="12700" cap="flat" cmpd="sng" algn="ctr">
                      <a:solidFill>
                        <a:srgbClr val="698F1C"/>
                      </a:solidFill>
                      <a:prstDash val="solid"/>
                      <a:round/>
                      <a:headEnd type="none" w="med" len="med"/>
                      <a:tailEnd type="none" w="med" len="med"/>
                    </a:lnB>
                    <a:noFill/>
                  </a:tcPr>
                </a:tc>
                <a:tc>
                  <a:txBody>
                    <a:bodyPr/>
                    <a:lstStyle/>
                    <a:p>
                      <a:pPr marL="0" marR="0">
                        <a:tabLst>
                          <a:tab pos="457200" algn="l"/>
                          <a:tab pos="457200" algn="l"/>
                        </a:tabLst>
                      </a:pPr>
                      <a:r>
                        <a:rPr lang="en-US" sz="1800" b="1" baseline="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​Relating to the surcharge for the disposal, and the remittance for the storage, of certain waste at the Texas Low-Level Radioactive Waste Disposal Compact waste disposal facility; decreasing the amount of the surcharge and changing how the surcharge and remittance are distributed.</a:t>
                      </a:r>
                      <a:endParaRPr lang="en-US" sz="1800" b="1" baseline="0" dirty="0">
                        <a:effectLst/>
                        <a:latin typeface="Aptos" panose="020B0004020202020204" pitchFamily="34" charset="0"/>
                        <a:ea typeface="Calibri" panose="020F0502020204030204" pitchFamily="34" charset="0"/>
                        <a:cs typeface="Times New Roman" panose="02020603050405020304" pitchFamily="18" charset="0"/>
                      </a:endParaRPr>
                    </a:p>
                  </a:txBody>
                  <a:tcPr marL="45402" marR="45402" marT="63563" marB="54483">
                    <a:lnL w="12700" cap="flat" cmpd="sng" algn="ctr">
                      <a:solidFill>
                        <a:srgbClr val="698F1C"/>
                      </a:solidFill>
                      <a:prstDash val="solid"/>
                      <a:round/>
                      <a:headEnd type="none" w="med" len="med"/>
                      <a:tailEnd type="none" w="med" len="med"/>
                    </a:lnL>
                    <a:lnR w="12700" cap="flat" cmpd="sng" algn="ctr">
                      <a:solidFill>
                        <a:srgbClr val="698F1C"/>
                      </a:solidFill>
                      <a:prstDash val="solid"/>
                      <a:round/>
                      <a:headEnd type="none" w="med" len="med"/>
                      <a:tailEnd type="none" w="med" len="med"/>
                    </a:lnR>
                    <a:lnT w="12700" cap="flat" cmpd="sng" algn="ctr">
                      <a:solidFill>
                        <a:srgbClr val="698F1C"/>
                      </a:solidFill>
                      <a:prstDash val="solid"/>
                      <a:round/>
                      <a:headEnd type="none" w="med" len="med"/>
                      <a:tailEnd type="none" w="med" len="med"/>
                    </a:lnT>
                    <a:lnB w="12700" cap="flat" cmpd="sng" algn="ctr">
                      <a:solidFill>
                        <a:srgbClr val="698F1C"/>
                      </a:solidFill>
                      <a:prstDash val="solid"/>
                      <a:round/>
                      <a:headEnd type="none" w="med" len="med"/>
                      <a:tailEnd type="none" w="med" len="med"/>
                    </a:lnB>
                    <a:noFill/>
                  </a:tcPr>
                </a:tc>
                <a:tc>
                  <a:txBody>
                    <a:bodyPr/>
                    <a:lstStyle/>
                    <a:p>
                      <a:endParaRPr lang="en-US"/>
                    </a:p>
                  </a:txBody>
                  <a:tcPr marL="0" marR="0" marT="0" marB="0" anchor="ctr">
                    <a:lnL w="12700" cap="flat" cmpd="sng" algn="ctr">
                      <a:solidFill>
                        <a:srgbClr val="698F1C"/>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130411291"/>
                  </a:ext>
                </a:extLst>
              </a:tr>
              <a:tr h="783664">
                <a:tc>
                  <a:txBody>
                    <a:bodyPr/>
                    <a:lstStyle/>
                    <a:p>
                      <a:pPr marL="0" marR="0">
                        <a:tabLst>
                          <a:tab pos="457200" algn="l"/>
                          <a:tab pos="457200" algn="l"/>
                        </a:tabLst>
                      </a:pPr>
                      <a:r>
                        <a:rPr lang="en-US" sz="1800" b="1" baseline="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a:t>
                      </a:r>
                      <a:r>
                        <a:rPr lang="en-US" sz="1800" b="1" u="sng" baseline="0">
                          <a:solidFill>
                            <a:srgbClr val="236CE2"/>
                          </a:solidFill>
                          <a:effectLst/>
                          <a:latin typeface="Aptos" panose="020B0004020202020204" pitchFamily="34" charset="0"/>
                          <a:ea typeface="Times New Roman" panose="02020603050405020304" pitchFamily="18" charset="0"/>
                          <a:cs typeface="Times New Roman" panose="02020603050405020304" pitchFamily="18" charset="0"/>
                          <a:hlinkClick r:id="rId4"/>
                        </a:rPr>
                        <a:t>SB 1061</a:t>
                      </a:r>
                      <a:endParaRPr lang="en-US" sz="1800" b="1" baseline="0">
                        <a:effectLst/>
                        <a:latin typeface="Aptos" panose="020B0004020202020204" pitchFamily="34" charset="0"/>
                        <a:ea typeface="Calibri" panose="020F0502020204030204" pitchFamily="34" charset="0"/>
                        <a:cs typeface="Times New Roman" panose="02020603050405020304" pitchFamily="18" charset="0"/>
                      </a:endParaRPr>
                    </a:p>
                  </a:txBody>
                  <a:tcPr marL="45402" marR="45402" marT="63563" marB="54483">
                    <a:lnL w="12700" cap="flat" cmpd="sng" algn="ctr">
                      <a:solidFill>
                        <a:srgbClr val="698F1C"/>
                      </a:solidFill>
                      <a:prstDash val="solid"/>
                      <a:round/>
                      <a:headEnd type="none" w="med" len="med"/>
                      <a:tailEnd type="none" w="med" len="med"/>
                    </a:lnL>
                    <a:lnR w="12700" cap="flat" cmpd="sng" algn="ctr">
                      <a:solidFill>
                        <a:srgbClr val="698F1C"/>
                      </a:solidFill>
                      <a:prstDash val="solid"/>
                      <a:round/>
                      <a:headEnd type="none" w="med" len="med"/>
                      <a:tailEnd type="none" w="med" len="med"/>
                    </a:lnR>
                    <a:lnT w="12700" cap="flat" cmpd="sng" algn="ctr">
                      <a:solidFill>
                        <a:srgbClr val="698F1C"/>
                      </a:solidFill>
                      <a:prstDash val="solid"/>
                      <a:round/>
                      <a:headEnd type="none" w="med" len="med"/>
                      <a:tailEnd type="none" w="med" len="med"/>
                    </a:lnT>
                    <a:lnB w="12700" cap="flat" cmpd="sng" algn="ctr">
                      <a:solidFill>
                        <a:srgbClr val="698F1C"/>
                      </a:solidFill>
                      <a:prstDash val="solid"/>
                      <a:round/>
                      <a:headEnd type="none" w="med" len="med"/>
                      <a:tailEnd type="none" w="med" len="med"/>
                    </a:lnB>
                    <a:noFill/>
                  </a:tcPr>
                </a:tc>
                <a:tc>
                  <a:txBody>
                    <a:bodyPr/>
                    <a:lstStyle/>
                    <a:p>
                      <a:pPr marL="0" marR="0">
                        <a:tabLst>
                          <a:tab pos="457200" algn="l"/>
                          <a:tab pos="457200" algn="l"/>
                        </a:tabLst>
                      </a:pPr>
                      <a:r>
                        <a:rPr lang="en-US" sz="1800" b="1" baseline="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​Parker</a:t>
                      </a:r>
                      <a:endParaRPr lang="en-US" sz="1800" b="1" baseline="0">
                        <a:effectLst/>
                        <a:latin typeface="Aptos" panose="020B0004020202020204" pitchFamily="34" charset="0"/>
                        <a:ea typeface="Calibri" panose="020F0502020204030204" pitchFamily="34" charset="0"/>
                        <a:cs typeface="Times New Roman" panose="02020603050405020304" pitchFamily="18" charset="0"/>
                      </a:endParaRPr>
                    </a:p>
                  </a:txBody>
                  <a:tcPr marL="45402" marR="45402" marT="63563" marB="54483">
                    <a:lnL w="12700" cap="flat" cmpd="sng" algn="ctr">
                      <a:solidFill>
                        <a:srgbClr val="698F1C"/>
                      </a:solidFill>
                      <a:prstDash val="solid"/>
                      <a:round/>
                      <a:headEnd type="none" w="med" len="med"/>
                      <a:tailEnd type="none" w="med" len="med"/>
                    </a:lnL>
                    <a:lnR w="12700" cap="flat" cmpd="sng" algn="ctr">
                      <a:solidFill>
                        <a:srgbClr val="698F1C"/>
                      </a:solidFill>
                      <a:prstDash val="solid"/>
                      <a:round/>
                      <a:headEnd type="none" w="med" len="med"/>
                      <a:tailEnd type="none" w="med" len="med"/>
                    </a:lnR>
                    <a:lnT w="12700" cap="flat" cmpd="sng" algn="ctr">
                      <a:solidFill>
                        <a:srgbClr val="698F1C"/>
                      </a:solidFill>
                      <a:prstDash val="solid"/>
                      <a:round/>
                      <a:headEnd type="none" w="med" len="med"/>
                      <a:tailEnd type="none" w="med" len="med"/>
                    </a:lnT>
                    <a:lnB w="12700" cap="flat" cmpd="sng" algn="ctr">
                      <a:solidFill>
                        <a:srgbClr val="698F1C"/>
                      </a:solidFill>
                      <a:prstDash val="solid"/>
                      <a:round/>
                      <a:headEnd type="none" w="med" len="med"/>
                      <a:tailEnd type="none" w="med" len="med"/>
                    </a:lnB>
                    <a:noFill/>
                  </a:tcPr>
                </a:tc>
                <a:tc>
                  <a:txBody>
                    <a:bodyPr/>
                    <a:lstStyle/>
                    <a:p>
                      <a:pPr marL="0" marR="0">
                        <a:tabLst>
                          <a:tab pos="457200" algn="l"/>
                          <a:tab pos="457200" algn="l"/>
                        </a:tabLst>
                      </a:pPr>
                      <a:r>
                        <a:rPr lang="en-US" sz="1800" b="1" baseline="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Relating to procedural requirements for uranium mining production area authorizations.</a:t>
                      </a:r>
                      <a:endParaRPr lang="en-US" sz="1800" b="1" baseline="0" dirty="0">
                        <a:effectLst/>
                        <a:latin typeface="Aptos" panose="020B0004020202020204" pitchFamily="34" charset="0"/>
                        <a:ea typeface="Calibri" panose="020F0502020204030204" pitchFamily="34" charset="0"/>
                        <a:cs typeface="Times New Roman" panose="02020603050405020304" pitchFamily="18" charset="0"/>
                      </a:endParaRPr>
                    </a:p>
                  </a:txBody>
                  <a:tcPr marL="45402" marR="45402" marT="63563" marB="54483">
                    <a:lnL w="12700" cap="flat" cmpd="sng" algn="ctr">
                      <a:solidFill>
                        <a:srgbClr val="698F1C"/>
                      </a:solidFill>
                      <a:prstDash val="solid"/>
                      <a:round/>
                      <a:headEnd type="none" w="med" len="med"/>
                      <a:tailEnd type="none" w="med" len="med"/>
                    </a:lnL>
                    <a:lnR w="12700" cap="flat" cmpd="sng" algn="ctr">
                      <a:solidFill>
                        <a:srgbClr val="698F1C"/>
                      </a:solidFill>
                      <a:prstDash val="solid"/>
                      <a:round/>
                      <a:headEnd type="none" w="med" len="med"/>
                      <a:tailEnd type="none" w="med" len="med"/>
                    </a:lnR>
                    <a:lnT w="12700" cap="flat" cmpd="sng" algn="ctr">
                      <a:solidFill>
                        <a:srgbClr val="698F1C"/>
                      </a:solidFill>
                      <a:prstDash val="solid"/>
                      <a:round/>
                      <a:headEnd type="none" w="med" len="med"/>
                      <a:tailEnd type="none" w="med" len="med"/>
                    </a:lnT>
                    <a:lnB w="12700" cap="flat" cmpd="sng" algn="ctr">
                      <a:solidFill>
                        <a:srgbClr val="698F1C"/>
                      </a:solidFill>
                      <a:prstDash val="solid"/>
                      <a:round/>
                      <a:headEnd type="none" w="med" len="med"/>
                      <a:tailEnd type="none" w="med" len="med"/>
                    </a:lnB>
                    <a:noFill/>
                  </a:tcPr>
                </a:tc>
                <a:tc>
                  <a:txBody>
                    <a:bodyPr/>
                    <a:lstStyle/>
                    <a:p>
                      <a:endParaRPr lang="en-US"/>
                    </a:p>
                  </a:txBody>
                  <a:tcPr marL="0" marR="0" marT="0" marB="0" anchor="ctr">
                    <a:lnL w="12700" cap="flat" cmpd="sng" algn="ctr">
                      <a:solidFill>
                        <a:srgbClr val="698F1C"/>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505637426"/>
                  </a:ext>
                </a:extLst>
              </a:tr>
              <a:tr h="1091126">
                <a:tc>
                  <a:txBody>
                    <a:bodyPr/>
                    <a:lstStyle/>
                    <a:p>
                      <a:pPr marL="0" marR="0">
                        <a:tabLst>
                          <a:tab pos="457200" algn="l"/>
                          <a:tab pos="457200" algn="l"/>
                        </a:tabLst>
                      </a:pPr>
                      <a:r>
                        <a:rPr lang="en-US" sz="1800" b="1" baseline="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a:t>
                      </a:r>
                      <a:r>
                        <a:rPr lang="en-US" sz="1800" b="1" u="sng" baseline="0">
                          <a:solidFill>
                            <a:srgbClr val="236CE2"/>
                          </a:solidFill>
                          <a:effectLst/>
                          <a:latin typeface="Aptos" panose="020B0004020202020204" pitchFamily="34" charset="0"/>
                          <a:ea typeface="Times New Roman" panose="02020603050405020304" pitchFamily="18" charset="0"/>
                          <a:cs typeface="Times New Roman" panose="02020603050405020304" pitchFamily="18" charset="0"/>
                          <a:hlinkClick r:id="rId5"/>
                        </a:rPr>
                        <a:t>SB 1105</a:t>
                      </a:r>
                      <a:endParaRPr lang="en-US" sz="1800" b="1" baseline="0">
                        <a:effectLst/>
                        <a:latin typeface="Aptos" panose="020B0004020202020204" pitchFamily="34" charset="0"/>
                        <a:ea typeface="Calibri" panose="020F0502020204030204" pitchFamily="34" charset="0"/>
                        <a:cs typeface="Times New Roman" panose="02020603050405020304" pitchFamily="18" charset="0"/>
                      </a:endParaRPr>
                    </a:p>
                  </a:txBody>
                  <a:tcPr marL="45402" marR="45402" marT="63563" marB="54483">
                    <a:lnL w="12700" cap="flat" cmpd="sng" algn="ctr">
                      <a:solidFill>
                        <a:srgbClr val="698F1C"/>
                      </a:solidFill>
                      <a:prstDash val="solid"/>
                      <a:round/>
                      <a:headEnd type="none" w="med" len="med"/>
                      <a:tailEnd type="none" w="med" len="med"/>
                    </a:lnL>
                    <a:lnR w="12700" cap="flat" cmpd="sng" algn="ctr">
                      <a:solidFill>
                        <a:srgbClr val="698F1C"/>
                      </a:solidFill>
                      <a:prstDash val="solid"/>
                      <a:round/>
                      <a:headEnd type="none" w="med" len="med"/>
                      <a:tailEnd type="none" w="med" len="med"/>
                    </a:lnR>
                    <a:lnT w="12700" cap="flat" cmpd="sng" algn="ctr">
                      <a:solidFill>
                        <a:srgbClr val="698F1C"/>
                      </a:solidFill>
                      <a:prstDash val="solid"/>
                      <a:round/>
                      <a:headEnd type="none" w="med" len="med"/>
                      <a:tailEnd type="none" w="med" len="med"/>
                    </a:lnT>
                    <a:lnB w="12700" cap="flat" cmpd="sng" algn="ctr">
                      <a:solidFill>
                        <a:srgbClr val="698F1C"/>
                      </a:solidFill>
                      <a:prstDash val="solid"/>
                      <a:round/>
                      <a:headEnd type="none" w="med" len="med"/>
                      <a:tailEnd type="none" w="med" len="med"/>
                    </a:lnB>
                    <a:noFill/>
                  </a:tcPr>
                </a:tc>
                <a:tc>
                  <a:txBody>
                    <a:bodyPr/>
                    <a:lstStyle/>
                    <a:p>
                      <a:pPr marL="0" marR="0">
                        <a:tabLst>
                          <a:tab pos="457200" algn="l"/>
                          <a:tab pos="457200" algn="l"/>
                        </a:tabLst>
                      </a:pPr>
                      <a:r>
                        <a:rPr lang="en-US" sz="1800" b="1" baseline="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​Parker</a:t>
                      </a:r>
                      <a:endParaRPr lang="en-US" sz="1800" b="1" baseline="0">
                        <a:effectLst/>
                        <a:latin typeface="Aptos" panose="020B0004020202020204" pitchFamily="34" charset="0"/>
                        <a:ea typeface="Calibri" panose="020F0502020204030204" pitchFamily="34" charset="0"/>
                        <a:cs typeface="Times New Roman" panose="02020603050405020304" pitchFamily="18" charset="0"/>
                      </a:endParaRPr>
                    </a:p>
                  </a:txBody>
                  <a:tcPr marL="45402" marR="45402" marT="63563" marB="54483">
                    <a:lnL w="12700" cap="flat" cmpd="sng" algn="ctr">
                      <a:solidFill>
                        <a:srgbClr val="698F1C"/>
                      </a:solidFill>
                      <a:prstDash val="solid"/>
                      <a:round/>
                      <a:headEnd type="none" w="med" len="med"/>
                      <a:tailEnd type="none" w="med" len="med"/>
                    </a:lnL>
                    <a:lnR w="12700" cap="flat" cmpd="sng" algn="ctr">
                      <a:solidFill>
                        <a:srgbClr val="698F1C"/>
                      </a:solidFill>
                      <a:prstDash val="solid"/>
                      <a:round/>
                      <a:headEnd type="none" w="med" len="med"/>
                      <a:tailEnd type="none" w="med" len="med"/>
                    </a:lnR>
                    <a:lnT w="12700" cap="flat" cmpd="sng" algn="ctr">
                      <a:solidFill>
                        <a:srgbClr val="698F1C"/>
                      </a:solidFill>
                      <a:prstDash val="solid"/>
                      <a:round/>
                      <a:headEnd type="none" w="med" len="med"/>
                      <a:tailEnd type="none" w="med" len="med"/>
                    </a:lnT>
                    <a:lnB w="12700" cap="flat" cmpd="sng" algn="ctr">
                      <a:solidFill>
                        <a:srgbClr val="698F1C"/>
                      </a:solidFill>
                      <a:prstDash val="solid"/>
                      <a:round/>
                      <a:headEnd type="none" w="med" len="med"/>
                      <a:tailEnd type="none" w="med" len="med"/>
                    </a:lnB>
                    <a:noFill/>
                  </a:tcPr>
                </a:tc>
                <a:tc>
                  <a:txBody>
                    <a:bodyPr/>
                    <a:lstStyle/>
                    <a:p>
                      <a:pPr marL="0" marR="0">
                        <a:tabLst>
                          <a:tab pos="457200" algn="l"/>
                          <a:tab pos="457200" algn="l"/>
                        </a:tabLst>
                      </a:pPr>
                      <a:r>
                        <a:rPr lang="en-US" sz="1800" b="1" baseline="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​Relating to the establishment of the Texas Advanced Nuclear Energy Authority and a Texas nuclear permitting officer.</a:t>
                      </a:r>
                      <a:endParaRPr lang="en-US" sz="1800" b="1" baseline="0" dirty="0">
                        <a:effectLst/>
                        <a:latin typeface="Aptos" panose="020B0004020202020204" pitchFamily="34" charset="0"/>
                        <a:ea typeface="Calibri" panose="020F0502020204030204" pitchFamily="34" charset="0"/>
                        <a:cs typeface="Times New Roman" panose="02020603050405020304" pitchFamily="18" charset="0"/>
                      </a:endParaRPr>
                    </a:p>
                  </a:txBody>
                  <a:tcPr marL="45402" marR="45402" marT="63563" marB="54483">
                    <a:lnL w="12700" cap="flat" cmpd="sng" algn="ctr">
                      <a:solidFill>
                        <a:srgbClr val="698F1C"/>
                      </a:solidFill>
                      <a:prstDash val="solid"/>
                      <a:round/>
                      <a:headEnd type="none" w="med" len="med"/>
                      <a:tailEnd type="none" w="med" len="med"/>
                    </a:lnL>
                    <a:lnR w="12700" cap="flat" cmpd="sng" algn="ctr">
                      <a:solidFill>
                        <a:srgbClr val="698F1C"/>
                      </a:solidFill>
                      <a:prstDash val="solid"/>
                      <a:round/>
                      <a:headEnd type="none" w="med" len="med"/>
                      <a:tailEnd type="none" w="med" len="med"/>
                    </a:lnR>
                    <a:lnT w="12700" cap="flat" cmpd="sng" algn="ctr">
                      <a:solidFill>
                        <a:srgbClr val="698F1C"/>
                      </a:solidFill>
                      <a:prstDash val="solid"/>
                      <a:round/>
                      <a:headEnd type="none" w="med" len="med"/>
                      <a:tailEnd type="none" w="med" len="med"/>
                    </a:lnT>
                    <a:lnB w="12700" cap="flat" cmpd="sng" algn="ctr">
                      <a:solidFill>
                        <a:srgbClr val="698F1C"/>
                      </a:solidFill>
                      <a:prstDash val="solid"/>
                      <a:round/>
                      <a:headEnd type="none" w="med" len="med"/>
                      <a:tailEnd type="none" w="med" len="med"/>
                    </a:lnB>
                    <a:noFill/>
                  </a:tcPr>
                </a:tc>
                <a:tc>
                  <a:txBody>
                    <a:bodyPr/>
                    <a:lstStyle/>
                    <a:p>
                      <a:endParaRPr lang="en-US" dirty="0"/>
                    </a:p>
                  </a:txBody>
                  <a:tcPr marL="0" marR="0" marT="0" marB="0" anchor="ctr">
                    <a:lnL w="12700" cap="flat" cmpd="sng" algn="ctr">
                      <a:solidFill>
                        <a:srgbClr val="698F1C"/>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93571342"/>
                  </a:ext>
                </a:extLst>
              </a:tr>
            </a:tbl>
          </a:graphicData>
        </a:graphic>
      </p:graphicFrame>
    </p:spTree>
    <p:extLst>
      <p:ext uri="{BB962C8B-B14F-4D97-AF65-F5344CB8AC3E}">
        <p14:creationId xmlns:p14="http://schemas.microsoft.com/office/powerpoint/2010/main" val="1515314334"/>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B50618-7A44-E73F-1B99-8B7007E85030}"/>
              </a:ext>
            </a:extLst>
          </p:cNvPr>
          <p:cNvSpPr>
            <a:spLocks noGrp="1"/>
          </p:cNvSpPr>
          <p:nvPr>
            <p:ph type="sldNum" sz="quarter" idx="12"/>
          </p:nvPr>
        </p:nvSpPr>
        <p:spPr/>
        <p:txBody>
          <a:bodyPr/>
          <a:lstStyle/>
          <a:p>
            <a:fld id="{FE96E056-139D-44BA-96DA-C01F9CC74598}" type="slidenum">
              <a:rPr lang="en-US" smtClean="0"/>
              <a:pPr/>
              <a:t>18</a:t>
            </a:fld>
            <a:endParaRPr lang="en-US" dirty="0"/>
          </a:p>
        </p:txBody>
      </p:sp>
      <p:sp>
        <p:nvSpPr>
          <p:cNvPr id="3" name="Footer Placeholder 2">
            <a:extLst>
              <a:ext uri="{FF2B5EF4-FFF2-40B4-BE49-F238E27FC236}">
                <a16:creationId xmlns:a16="http://schemas.microsoft.com/office/drawing/2014/main" id="{31DE4B3E-B439-BCA3-770F-D33EFD983B12}"/>
              </a:ext>
            </a:extLst>
          </p:cNvPr>
          <p:cNvSpPr>
            <a:spLocks noGrp="1"/>
          </p:cNvSpPr>
          <p:nvPr>
            <p:ph type="ftr" sz="quarter" idx="11"/>
          </p:nvPr>
        </p:nvSpPr>
        <p:spPr/>
        <p:txBody>
          <a:bodyPr/>
          <a:lstStyle/>
          <a:p>
            <a:endParaRPr lang="en-US" dirty="0"/>
          </a:p>
        </p:txBody>
      </p:sp>
      <p:graphicFrame>
        <p:nvGraphicFramePr>
          <p:cNvPr id="4" name="Table 3">
            <a:extLst>
              <a:ext uri="{FF2B5EF4-FFF2-40B4-BE49-F238E27FC236}">
                <a16:creationId xmlns:a16="http://schemas.microsoft.com/office/drawing/2014/main" id="{093763C9-E5DE-AA2A-9001-7A64233468AD}"/>
              </a:ext>
            </a:extLst>
          </p:cNvPr>
          <p:cNvGraphicFramePr>
            <a:graphicFrameLocks noGrp="1"/>
          </p:cNvGraphicFramePr>
          <p:nvPr>
            <p:extLst>
              <p:ext uri="{D42A27DB-BD31-4B8C-83A1-F6EECF244321}">
                <p14:modId xmlns:p14="http://schemas.microsoft.com/office/powerpoint/2010/main" val="1282235204"/>
              </p:ext>
            </p:extLst>
          </p:nvPr>
        </p:nvGraphicFramePr>
        <p:xfrm>
          <a:off x="650928" y="1887618"/>
          <a:ext cx="11670224" cy="4083805"/>
        </p:xfrm>
        <a:graphic>
          <a:graphicData uri="http://schemas.openxmlformats.org/drawingml/2006/table">
            <a:tbl>
              <a:tblPr firstRow="1" firstCol="1" bandRow="1"/>
              <a:tblGrid>
                <a:gridCol w="1072373">
                  <a:extLst>
                    <a:ext uri="{9D8B030D-6E8A-4147-A177-3AD203B41FA5}">
                      <a16:colId xmlns:a16="http://schemas.microsoft.com/office/drawing/2014/main" val="7533597"/>
                    </a:ext>
                  </a:extLst>
                </a:gridCol>
                <a:gridCol w="1771845">
                  <a:extLst>
                    <a:ext uri="{9D8B030D-6E8A-4147-A177-3AD203B41FA5}">
                      <a16:colId xmlns:a16="http://schemas.microsoft.com/office/drawing/2014/main" val="652802287"/>
                    </a:ext>
                  </a:extLst>
                </a:gridCol>
                <a:gridCol w="8826006">
                  <a:extLst>
                    <a:ext uri="{9D8B030D-6E8A-4147-A177-3AD203B41FA5}">
                      <a16:colId xmlns:a16="http://schemas.microsoft.com/office/drawing/2014/main" val="544098876"/>
                    </a:ext>
                  </a:extLst>
                </a:gridCol>
              </a:tblGrid>
              <a:tr h="951599">
                <a:tc>
                  <a:txBody>
                    <a:bodyPr/>
                    <a:lstStyle/>
                    <a:p>
                      <a:pPr marL="0" marR="0">
                        <a:tabLst>
                          <a:tab pos="457200" algn="l"/>
                          <a:tab pos="457200" algn="l"/>
                        </a:tabLst>
                      </a:pPr>
                      <a:r>
                        <a:rPr lang="en-US" sz="1800" b="1" baseline="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a:t>
                      </a:r>
                      <a:r>
                        <a:rPr lang="en-US" sz="1800" b="1" u="sng" baseline="0" dirty="0">
                          <a:solidFill>
                            <a:srgbClr val="236CE2"/>
                          </a:solidFill>
                          <a:effectLst/>
                          <a:latin typeface="Aptos" panose="020B0004020202020204" pitchFamily="34" charset="0"/>
                          <a:ea typeface="Times New Roman" panose="02020603050405020304" pitchFamily="18" charset="0"/>
                          <a:cs typeface="Times New Roman" panose="02020603050405020304" pitchFamily="18" charset="0"/>
                          <a:hlinkClick r:id="rId2"/>
                        </a:rPr>
                        <a:t>SB 1534</a:t>
                      </a:r>
                      <a:endParaRPr lang="en-US" sz="1800" b="1" baseline="0" dirty="0">
                        <a:effectLst/>
                        <a:latin typeface="Aptos" panose="020B0004020202020204" pitchFamily="34" charset="0"/>
                        <a:ea typeface="Calibri" panose="020F0502020204030204" pitchFamily="34" charset="0"/>
                        <a:cs typeface="Times New Roman" panose="02020603050405020304" pitchFamily="18" charset="0"/>
                      </a:endParaRPr>
                    </a:p>
                  </a:txBody>
                  <a:tcPr marL="45402" marR="45402" marT="63563" marB="54483">
                    <a:lnL w="12700" cap="flat" cmpd="sng" algn="ctr">
                      <a:solidFill>
                        <a:srgbClr val="698F1C"/>
                      </a:solidFill>
                      <a:prstDash val="solid"/>
                      <a:round/>
                      <a:headEnd type="none" w="med" len="med"/>
                      <a:tailEnd type="none" w="med" len="med"/>
                    </a:lnL>
                    <a:lnR w="12700" cap="flat" cmpd="sng" algn="ctr">
                      <a:solidFill>
                        <a:srgbClr val="698F1C"/>
                      </a:solidFill>
                      <a:prstDash val="solid"/>
                      <a:round/>
                      <a:headEnd type="none" w="med" len="med"/>
                      <a:tailEnd type="none" w="med" len="med"/>
                    </a:lnR>
                    <a:lnT w="12700" cap="flat" cmpd="sng" algn="ctr">
                      <a:solidFill>
                        <a:srgbClr val="698F1C"/>
                      </a:solidFill>
                      <a:prstDash val="solid"/>
                      <a:round/>
                      <a:headEnd type="none" w="med" len="med"/>
                      <a:tailEnd type="none" w="med" len="med"/>
                    </a:lnT>
                    <a:lnB w="12700" cap="flat" cmpd="sng" algn="ctr">
                      <a:solidFill>
                        <a:srgbClr val="698F1C"/>
                      </a:solidFill>
                      <a:prstDash val="solid"/>
                      <a:round/>
                      <a:headEnd type="none" w="med" len="med"/>
                      <a:tailEnd type="none" w="med" len="med"/>
                    </a:lnB>
                    <a:noFill/>
                  </a:tcPr>
                </a:tc>
                <a:tc>
                  <a:txBody>
                    <a:bodyPr/>
                    <a:lstStyle/>
                    <a:p>
                      <a:pPr marL="0" marR="0">
                        <a:tabLst>
                          <a:tab pos="457200" algn="l"/>
                          <a:tab pos="457200" algn="l"/>
                        </a:tabLst>
                      </a:pPr>
                      <a:r>
                        <a:rPr lang="en-US" sz="1800" b="1" baseline="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Zaffirini | Parker</a:t>
                      </a:r>
                      <a:endParaRPr lang="en-US" sz="1800" b="1" baseline="0">
                        <a:effectLst/>
                        <a:latin typeface="Aptos" panose="020B0004020202020204" pitchFamily="34" charset="0"/>
                        <a:ea typeface="Calibri" panose="020F0502020204030204" pitchFamily="34" charset="0"/>
                        <a:cs typeface="Times New Roman" panose="02020603050405020304" pitchFamily="18" charset="0"/>
                      </a:endParaRPr>
                    </a:p>
                  </a:txBody>
                  <a:tcPr marL="45402" marR="45402" marT="63563" marB="54483">
                    <a:lnL w="12700" cap="flat" cmpd="sng" algn="ctr">
                      <a:solidFill>
                        <a:srgbClr val="698F1C"/>
                      </a:solidFill>
                      <a:prstDash val="solid"/>
                      <a:round/>
                      <a:headEnd type="none" w="med" len="med"/>
                      <a:tailEnd type="none" w="med" len="med"/>
                    </a:lnL>
                    <a:lnR w="12700" cap="flat" cmpd="sng" algn="ctr">
                      <a:solidFill>
                        <a:srgbClr val="698F1C"/>
                      </a:solidFill>
                      <a:prstDash val="solid"/>
                      <a:round/>
                      <a:headEnd type="none" w="med" len="med"/>
                      <a:tailEnd type="none" w="med" len="med"/>
                    </a:lnR>
                    <a:lnT w="12700" cap="flat" cmpd="sng" algn="ctr">
                      <a:solidFill>
                        <a:srgbClr val="698F1C"/>
                      </a:solidFill>
                      <a:prstDash val="solid"/>
                      <a:round/>
                      <a:headEnd type="none" w="med" len="med"/>
                      <a:tailEnd type="none" w="med" len="med"/>
                    </a:lnT>
                    <a:lnB w="12700" cap="flat" cmpd="sng" algn="ctr">
                      <a:solidFill>
                        <a:srgbClr val="698F1C"/>
                      </a:solidFill>
                      <a:prstDash val="solid"/>
                      <a:round/>
                      <a:headEnd type="none" w="med" len="med"/>
                      <a:tailEnd type="none" w="med" len="med"/>
                    </a:lnB>
                    <a:noFill/>
                  </a:tcPr>
                </a:tc>
                <a:tc>
                  <a:txBody>
                    <a:bodyPr/>
                    <a:lstStyle/>
                    <a:p>
                      <a:pPr marL="0" marR="0">
                        <a:tabLst>
                          <a:tab pos="457200" algn="l"/>
                          <a:tab pos="457200" algn="l"/>
                        </a:tabLst>
                      </a:pPr>
                      <a:r>
                        <a:rPr lang="en-US" sz="1800" b="1" baseline="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​Relating to a study and report by the Texas Higher Education Coordinating Board regarding health physics education in this state.</a:t>
                      </a:r>
                      <a:endParaRPr lang="en-US" sz="1800" b="1" baseline="0" dirty="0">
                        <a:effectLst/>
                        <a:latin typeface="Aptos" panose="020B0004020202020204" pitchFamily="34" charset="0"/>
                        <a:ea typeface="Calibri" panose="020F0502020204030204" pitchFamily="34" charset="0"/>
                        <a:cs typeface="Times New Roman" panose="02020603050405020304" pitchFamily="18" charset="0"/>
                      </a:endParaRPr>
                    </a:p>
                  </a:txBody>
                  <a:tcPr marL="45402" marR="45402" marT="63563" marB="54483">
                    <a:lnL w="12700" cap="flat" cmpd="sng" algn="ctr">
                      <a:solidFill>
                        <a:srgbClr val="698F1C"/>
                      </a:solidFill>
                      <a:prstDash val="solid"/>
                      <a:round/>
                      <a:headEnd type="none" w="med" len="med"/>
                      <a:tailEnd type="none" w="med" len="med"/>
                    </a:lnL>
                    <a:lnR w="12700" cap="flat" cmpd="sng" algn="ctr">
                      <a:solidFill>
                        <a:srgbClr val="698F1C"/>
                      </a:solidFill>
                      <a:prstDash val="solid"/>
                      <a:round/>
                      <a:headEnd type="none" w="med" len="med"/>
                      <a:tailEnd type="none" w="med" len="med"/>
                    </a:lnR>
                    <a:lnT w="12700" cap="flat" cmpd="sng" algn="ctr">
                      <a:solidFill>
                        <a:srgbClr val="698F1C"/>
                      </a:solidFill>
                      <a:prstDash val="solid"/>
                      <a:round/>
                      <a:headEnd type="none" w="med" len="med"/>
                      <a:tailEnd type="none" w="med" len="med"/>
                    </a:lnT>
                    <a:lnB w="12700" cap="flat" cmpd="sng" algn="ctr">
                      <a:solidFill>
                        <a:srgbClr val="698F1C"/>
                      </a:solidFill>
                      <a:prstDash val="solid"/>
                      <a:round/>
                      <a:headEnd type="none" w="med" len="med"/>
                      <a:tailEnd type="none" w="med" len="med"/>
                    </a:lnB>
                    <a:noFill/>
                  </a:tcPr>
                </a:tc>
                <a:extLst>
                  <a:ext uri="{0D108BD9-81ED-4DB2-BD59-A6C34878D82A}">
                    <a16:rowId xmlns:a16="http://schemas.microsoft.com/office/drawing/2014/main" val="2981400192"/>
                  </a:ext>
                </a:extLst>
              </a:tr>
              <a:tr h="951599">
                <a:tc>
                  <a:txBody>
                    <a:bodyPr/>
                    <a:lstStyle/>
                    <a:p>
                      <a:pPr marL="0" marR="0">
                        <a:tabLst>
                          <a:tab pos="457200" algn="l"/>
                          <a:tab pos="457200" algn="l"/>
                        </a:tabLst>
                      </a:pPr>
                      <a:r>
                        <a:rPr lang="en-US" sz="1800" b="1" u="sng" baseline="0">
                          <a:solidFill>
                            <a:srgbClr val="236CE2"/>
                          </a:solidFill>
                          <a:effectLst/>
                          <a:latin typeface="Aptos" panose="020B0004020202020204" pitchFamily="34" charset="0"/>
                          <a:ea typeface="Times New Roman" panose="02020603050405020304" pitchFamily="18" charset="0"/>
                          <a:cs typeface="Times New Roman" panose="02020603050405020304" pitchFamily="18" charset="0"/>
                          <a:hlinkClick r:id="rId3"/>
                        </a:rPr>
                        <a:t>SB 1535</a:t>
                      </a:r>
                      <a:endParaRPr lang="en-US" sz="1800" b="1" baseline="0">
                        <a:effectLst/>
                        <a:latin typeface="Aptos" panose="020B0004020202020204" pitchFamily="34" charset="0"/>
                        <a:ea typeface="Calibri" panose="020F0502020204030204" pitchFamily="34" charset="0"/>
                        <a:cs typeface="Times New Roman" panose="02020603050405020304" pitchFamily="18" charset="0"/>
                      </a:endParaRPr>
                    </a:p>
                  </a:txBody>
                  <a:tcPr marL="45402" marR="45402" marT="63563" marB="54483">
                    <a:lnL w="12700" cap="flat" cmpd="sng" algn="ctr">
                      <a:solidFill>
                        <a:srgbClr val="698F1C"/>
                      </a:solidFill>
                      <a:prstDash val="solid"/>
                      <a:round/>
                      <a:headEnd type="none" w="med" len="med"/>
                      <a:tailEnd type="none" w="med" len="med"/>
                    </a:lnL>
                    <a:lnR w="12700" cap="flat" cmpd="sng" algn="ctr">
                      <a:solidFill>
                        <a:srgbClr val="698F1C"/>
                      </a:solidFill>
                      <a:prstDash val="solid"/>
                      <a:round/>
                      <a:headEnd type="none" w="med" len="med"/>
                      <a:tailEnd type="none" w="med" len="med"/>
                    </a:lnR>
                    <a:lnT w="12700" cap="flat" cmpd="sng" algn="ctr">
                      <a:solidFill>
                        <a:srgbClr val="698F1C"/>
                      </a:solidFill>
                      <a:prstDash val="solid"/>
                      <a:round/>
                      <a:headEnd type="none" w="med" len="med"/>
                      <a:tailEnd type="none" w="med" len="med"/>
                    </a:lnT>
                    <a:lnB w="12700" cap="flat" cmpd="sng" algn="ctr">
                      <a:solidFill>
                        <a:srgbClr val="698F1C"/>
                      </a:solidFill>
                      <a:prstDash val="solid"/>
                      <a:round/>
                      <a:headEnd type="none" w="med" len="med"/>
                      <a:tailEnd type="none" w="med" len="med"/>
                    </a:lnB>
                    <a:noFill/>
                  </a:tcPr>
                </a:tc>
                <a:tc>
                  <a:txBody>
                    <a:bodyPr/>
                    <a:lstStyle/>
                    <a:p>
                      <a:pPr marL="0" marR="0">
                        <a:tabLst>
                          <a:tab pos="457200" algn="l"/>
                          <a:tab pos="457200" algn="l"/>
                        </a:tabLst>
                      </a:pPr>
                      <a:r>
                        <a:rPr lang="en-US" sz="1800" b="1" baseline="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​Zaffirini | Parker</a:t>
                      </a:r>
                      <a:endParaRPr lang="en-US" sz="1800" b="1" baseline="0">
                        <a:effectLst/>
                        <a:latin typeface="Aptos" panose="020B0004020202020204" pitchFamily="34" charset="0"/>
                        <a:ea typeface="Calibri" panose="020F0502020204030204" pitchFamily="34" charset="0"/>
                        <a:cs typeface="Times New Roman" panose="02020603050405020304" pitchFamily="18" charset="0"/>
                      </a:endParaRPr>
                    </a:p>
                  </a:txBody>
                  <a:tcPr marL="45402" marR="45402" marT="63563" marB="54483">
                    <a:lnL w="12700" cap="flat" cmpd="sng" algn="ctr">
                      <a:solidFill>
                        <a:srgbClr val="698F1C"/>
                      </a:solidFill>
                      <a:prstDash val="solid"/>
                      <a:round/>
                      <a:headEnd type="none" w="med" len="med"/>
                      <a:tailEnd type="none" w="med" len="med"/>
                    </a:lnL>
                    <a:lnR w="12700" cap="flat" cmpd="sng" algn="ctr">
                      <a:solidFill>
                        <a:srgbClr val="698F1C"/>
                      </a:solidFill>
                      <a:prstDash val="solid"/>
                      <a:round/>
                      <a:headEnd type="none" w="med" len="med"/>
                      <a:tailEnd type="none" w="med" len="med"/>
                    </a:lnR>
                    <a:lnT w="12700" cap="flat" cmpd="sng" algn="ctr">
                      <a:solidFill>
                        <a:srgbClr val="698F1C"/>
                      </a:solidFill>
                      <a:prstDash val="solid"/>
                      <a:round/>
                      <a:headEnd type="none" w="med" len="med"/>
                      <a:tailEnd type="none" w="med" len="med"/>
                    </a:lnT>
                    <a:lnB w="12700" cap="flat" cmpd="sng" algn="ctr">
                      <a:solidFill>
                        <a:srgbClr val="698F1C"/>
                      </a:solidFill>
                      <a:prstDash val="solid"/>
                      <a:round/>
                      <a:headEnd type="none" w="med" len="med"/>
                      <a:tailEnd type="none" w="med" len="med"/>
                    </a:lnB>
                    <a:noFill/>
                  </a:tcPr>
                </a:tc>
                <a:tc>
                  <a:txBody>
                    <a:bodyPr/>
                    <a:lstStyle/>
                    <a:p>
                      <a:pPr marL="0" marR="0">
                        <a:tabLst>
                          <a:tab pos="457200" algn="l"/>
                          <a:tab pos="457200" algn="l"/>
                        </a:tabLst>
                      </a:pPr>
                      <a:r>
                        <a:rPr lang="en-US" sz="1800" b="1" baseline="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​Relating to the establishment by the Texas Workforce Commission of an advanced nuclear energy workforce development program.</a:t>
                      </a:r>
                      <a:endParaRPr lang="en-US" sz="1800" b="1" baseline="0" dirty="0">
                        <a:effectLst/>
                        <a:latin typeface="Aptos" panose="020B0004020202020204" pitchFamily="34" charset="0"/>
                        <a:ea typeface="Calibri" panose="020F0502020204030204" pitchFamily="34" charset="0"/>
                        <a:cs typeface="Times New Roman" panose="02020603050405020304" pitchFamily="18" charset="0"/>
                      </a:endParaRPr>
                    </a:p>
                  </a:txBody>
                  <a:tcPr marL="45402" marR="45402" marT="63563" marB="54483">
                    <a:lnL w="12700" cap="flat" cmpd="sng" algn="ctr">
                      <a:solidFill>
                        <a:srgbClr val="698F1C"/>
                      </a:solidFill>
                      <a:prstDash val="solid"/>
                      <a:round/>
                      <a:headEnd type="none" w="med" len="med"/>
                      <a:tailEnd type="none" w="med" len="med"/>
                    </a:lnL>
                    <a:lnR w="12700" cap="flat" cmpd="sng" algn="ctr">
                      <a:solidFill>
                        <a:srgbClr val="698F1C"/>
                      </a:solidFill>
                      <a:prstDash val="solid"/>
                      <a:round/>
                      <a:headEnd type="none" w="med" len="med"/>
                      <a:tailEnd type="none" w="med" len="med"/>
                    </a:lnR>
                    <a:lnT w="12700" cap="flat" cmpd="sng" algn="ctr">
                      <a:solidFill>
                        <a:srgbClr val="698F1C"/>
                      </a:solidFill>
                      <a:prstDash val="solid"/>
                      <a:round/>
                      <a:headEnd type="none" w="med" len="med"/>
                      <a:tailEnd type="none" w="med" len="med"/>
                    </a:lnT>
                    <a:lnB w="12700" cap="flat" cmpd="sng" algn="ctr">
                      <a:solidFill>
                        <a:srgbClr val="698F1C"/>
                      </a:solidFill>
                      <a:prstDash val="solid"/>
                      <a:round/>
                      <a:headEnd type="none" w="med" len="med"/>
                      <a:tailEnd type="none" w="med" len="med"/>
                    </a:lnB>
                    <a:noFill/>
                  </a:tcPr>
                </a:tc>
                <a:extLst>
                  <a:ext uri="{0D108BD9-81ED-4DB2-BD59-A6C34878D82A}">
                    <a16:rowId xmlns:a16="http://schemas.microsoft.com/office/drawing/2014/main" val="3487052417"/>
                  </a:ext>
                </a:extLst>
              </a:tr>
              <a:tr h="951599">
                <a:tc>
                  <a:txBody>
                    <a:bodyPr/>
                    <a:lstStyle/>
                    <a:p>
                      <a:pPr marL="0" marR="0">
                        <a:tabLst>
                          <a:tab pos="457200" algn="l"/>
                          <a:tab pos="457200" algn="l"/>
                        </a:tabLst>
                      </a:pPr>
                      <a:r>
                        <a:rPr lang="en-US" sz="1800" b="1" baseline="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a:t>
                      </a:r>
                      <a:r>
                        <a:rPr lang="en-US" sz="1800" b="1" u="sng" baseline="0">
                          <a:solidFill>
                            <a:srgbClr val="236CE2"/>
                          </a:solidFill>
                          <a:effectLst/>
                          <a:latin typeface="Aptos" panose="020B0004020202020204" pitchFamily="34" charset="0"/>
                          <a:ea typeface="Times New Roman" panose="02020603050405020304" pitchFamily="18" charset="0"/>
                          <a:cs typeface="Times New Roman" panose="02020603050405020304" pitchFamily="18" charset="0"/>
                          <a:hlinkClick r:id="rId4"/>
                        </a:rPr>
                        <a:t>SB 1631</a:t>
                      </a:r>
                      <a:endParaRPr lang="en-US" sz="1800" b="1" baseline="0">
                        <a:effectLst/>
                        <a:latin typeface="Aptos" panose="020B0004020202020204" pitchFamily="34" charset="0"/>
                        <a:ea typeface="Calibri" panose="020F0502020204030204" pitchFamily="34" charset="0"/>
                        <a:cs typeface="Times New Roman" panose="02020603050405020304" pitchFamily="18" charset="0"/>
                      </a:endParaRPr>
                    </a:p>
                  </a:txBody>
                  <a:tcPr marL="45402" marR="45402" marT="63563" marB="54483">
                    <a:lnL w="12700" cap="flat" cmpd="sng" algn="ctr">
                      <a:solidFill>
                        <a:srgbClr val="698F1C"/>
                      </a:solidFill>
                      <a:prstDash val="solid"/>
                      <a:round/>
                      <a:headEnd type="none" w="med" len="med"/>
                      <a:tailEnd type="none" w="med" len="med"/>
                    </a:lnL>
                    <a:lnR w="12700" cap="flat" cmpd="sng" algn="ctr">
                      <a:solidFill>
                        <a:srgbClr val="698F1C"/>
                      </a:solidFill>
                      <a:prstDash val="solid"/>
                      <a:round/>
                      <a:headEnd type="none" w="med" len="med"/>
                      <a:tailEnd type="none" w="med" len="med"/>
                    </a:lnR>
                    <a:lnT w="12700" cap="flat" cmpd="sng" algn="ctr">
                      <a:solidFill>
                        <a:srgbClr val="698F1C"/>
                      </a:solidFill>
                      <a:prstDash val="solid"/>
                      <a:round/>
                      <a:headEnd type="none" w="med" len="med"/>
                      <a:tailEnd type="none" w="med" len="med"/>
                    </a:lnT>
                    <a:lnB w="12700" cap="flat" cmpd="sng" algn="ctr">
                      <a:solidFill>
                        <a:srgbClr val="698F1C"/>
                      </a:solidFill>
                      <a:prstDash val="solid"/>
                      <a:round/>
                      <a:headEnd type="none" w="med" len="med"/>
                      <a:tailEnd type="none" w="med" len="med"/>
                    </a:lnB>
                    <a:noFill/>
                  </a:tcPr>
                </a:tc>
                <a:tc>
                  <a:txBody>
                    <a:bodyPr/>
                    <a:lstStyle/>
                    <a:p>
                      <a:pPr marL="0" marR="0">
                        <a:tabLst>
                          <a:tab pos="457200" algn="l"/>
                          <a:tab pos="457200" algn="l"/>
                        </a:tabLst>
                      </a:pPr>
                      <a:r>
                        <a:rPr lang="en-US" sz="1800" b="1" baseline="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​Campbell</a:t>
                      </a:r>
                      <a:endParaRPr lang="en-US" sz="1800" b="1" baseline="0" dirty="0">
                        <a:effectLst/>
                        <a:latin typeface="Aptos" panose="020B0004020202020204" pitchFamily="34" charset="0"/>
                        <a:ea typeface="Calibri" panose="020F0502020204030204" pitchFamily="34" charset="0"/>
                        <a:cs typeface="Times New Roman" panose="02020603050405020304" pitchFamily="18" charset="0"/>
                      </a:endParaRPr>
                    </a:p>
                  </a:txBody>
                  <a:tcPr marL="45402" marR="45402" marT="63563" marB="54483">
                    <a:lnL w="12700" cap="flat" cmpd="sng" algn="ctr">
                      <a:solidFill>
                        <a:srgbClr val="698F1C"/>
                      </a:solidFill>
                      <a:prstDash val="solid"/>
                      <a:round/>
                      <a:headEnd type="none" w="med" len="med"/>
                      <a:tailEnd type="none" w="med" len="med"/>
                    </a:lnL>
                    <a:lnR w="12700" cap="flat" cmpd="sng" algn="ctr">
                      <a:solidFill>
                        <a:srgbClr val="698F1C"/>
                      </a:solidFill>
                      <a:prstDash val="solid"/>
                      <a:round/>
                      <a:headEnd type="none" w="med" len="med"/>
                      <a:tailEnd type="none" w="med" len="med"/>
                    </a:lnR>
                    <a:lnT w="12700" cap="flat" cmpd="sng" algn="ctr">
                      <a:solidFill>
                        <a:srgbClr val="698F1C"/>
                      </a:solidFill>
                      <a:prstDash val="solid"/>
                      <a:round/>
                      <a:headEnd type="none" w="med" len="med"/>
                      <a:tailEnd type="none" w="med" len="med"/>
                    </a:lnT>
                    <a:lnB w="12700" cap="flat" cmpd="sng" algn="ctr">
                      <a:solidFill>
                        <a:srgbClr val="698F1C"/>
                      </a:solidFill>
                      <a:prstDash val="solid"/>
                      <a:round/>
                      <a:headEnd type="none" w="med" len="med"/>
                      <a:tailEnd type="none" w="med" len="med"/>
                    </a:lnB>
                    <a:noFill/>
                  </a:tcPr>
                </a:tc>
                <a:tc>
                  <a:txBody>
                    <a:bodyPr/>
                    <a:lstStyle/>
                    <a:p>
                      <a:pPr marL="0" marR="0">
                        <a:tabLst>
                          <a:tab pos="457200" algn="l"/>
                          <a:tab pos="457200" algn="l"/>
                        </a:tabLst>
                      </a:pPr>
                      <a:r>
                        <a:rPr lang="en-US" sz="1800" b="1" baseline="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​Relating to the establishment by the Texas Workforce Commission of an advanced nuclear energy workforce development program.</a:t>
                      </a:r>
                      <a:endParaRPr lang="en-US" sz="1800" b="1" baseline="0" dirty="0">
                        <a:effectLst/>
                        <a:latin typeface="Aptos" panose="020B0004020202020204" pitchFamily="34" charset="0"/>
                        <a:ea typeface="Calibri" panose="020F0502020204030204" pitchFamily="34" charset="0"/>
                        <a:cs typeface="Times New Roman" panose="02020603050405020304" pitchFamily="18" charset="0"/>
                      </a:endParaRPr>
                    </a:p>
                  </a:txBody>
                  <a:tcPr marL="45402" marR="45402" marT="63563" marB="54483">
                    <a:lnL w="12700" cap="flat" cmpd="sng" algn="ctr">
                      <a:solidFill>
                        <a:srgbClr val="698F1C"/>
                      </a:solidFill>
                      <a:prstDash val="solid"/>
                      <a:round/>
                      <a:headEnd type="none" w="med" len="med"/>
                      <a:tailEnd type="none" w="med" len="med"/>
                    </a:lnL>
                    <a:lnR w="12700" cap="flat" cmpd="sng" algn="ctr">
                      <a:solidFill>
                        <a:srgbClr val="698F1C"/>
                      </a:solidFill>
                      <a:prstDash val="solid"/>
                      <a:round/>
                      <a:headEnd type="none" w="med" len="med"/>
                      <a:tailEnd type="none" w="med" len="med"/>
                    </a:lnR>
                    <a:lnT w="12700" cap="flat" cmpd="sng" algn="ctr">
                      <a:solidFill>
                        <a:srgbClr val="698F1C"/>
                      </a:solidFill>
                      <a:prstDash val="solid"/>
                      <a:round/>
                      <a:headEnd type="none" w="med" len="med"/>
                      <a:tailEnd type="none" w="med" len="med"/>
                    </a:lnT>
                    <a:lnB w="12700" cap="flat" cmpd="sng" algn="ctr">
                      <a:solidFill>
                        <a:srgbClr val="698F1C"/>
                      </a:solidFill>
                      <a:prstDash val="solid"/>
                      <a:round/>
                      <a:headEnd type="none" w="med" len="med"/>
                      <a:tailEnd type="none" w="med" len="med"/>
                    </a:lnB>
                    <a:noFill/>
                  </a:tcPr>
                </a:tc>
                <a:extLst>
                  <a:ext uri="{0D108BD9-81ED-4DB2-BD59-A6C34878D82A}">
                    <a16:rowId xmlns:a16="http://schemas.microsoft.com/office/drawing/2014/main" val="40727180"/>
                  </a:ext>
                </a:extLst>
              </a:tr>
              <a:tr h="1229008">
                <a:tc>
                  <a:txBody>
                    <a:bodyPr/>
                    <a:lstStyle/>
                    <a:p>
                      <a:pPr marL="0" marR="0">
                        <a:tabLst>
                          <a:tab pos="457200" algn="l"/>
                          <a:tab pos="457200" algn="l"/>
                        </a:tabLst>
                      </a:pPr>
                      <a:r>
                        <a:rPr lang="en-US" sz="1800" b="1" baseline="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a:t>
                      </a:r>
                      <a:r>
                        <a:rPr lang="en-US" sz="1800" b="1" u="none" strike="noStrike" baseline="0">
                          <a:solidFill>
                            <a:srgbClr val="236CE2"/>
                          </a:solidFill>
                          <a:effectLst/>
                          <a:latin typeface="Aptos" panose="020B0004020202020204" pitchFamily="34" charset="0"/>
                          <a:ea typeface="Times New Roman" panose="02020603050405020304" pitchFamily="18" charset="0"/>
                          <a:cs typeface="Times New Roman" panose="02020603050405020304" pitchFamily="18" charset="0"/>
                          <a:hlinkClick r:id="rId5"/>
                        </a:rPr>
                        <a:t>SB 2060</a:t>
                      </a:r>
                      <a:endParaRPr lang="en-US" sz="1800" b="1" baseline="0">
                        <a:effectLst/>
                        <a:latin typeface="Aptos" panose="020B0004020202020204" pitchFamily="34" charset="0"/>
                        <a:ea typeface="Calibri" panose="020F0502020204030204" pitchFamily="34" charset="0"/>
                        <a:cs typeface="Times New Roman" panose="02020603050405020304" pitchFamily="18" charset="0"/>
                      </a:endParaRPr>
                    </a:p>
                  </a:txBody>
                  <a:tcPr marL="45402" marR="45402" marT="63563" marB="54483">
                    <a:lnL w="12700" cap="flat" cmpd="sng" algn="ctr">
                      <a:solidFill>
                        <a:srgbClr val="698F1C"/>
                      </a:solidFill>
                      <a:prstDash val="solid"/>
                      <a:round/>
                      <a:headEnd type="none" w="med" len="med"/>
                      <a:tailEnd type="none" w="med" len="med"/>
                    </a:lnL>
                    <a:lnR w="12700" cap="flat" cmpd="sng" algn="ctr">
                      <a:solidFill>
                        <a:srgbClr val="698F1C"/>
                      </a:solidFill>
                      <a:prstDash val="solid"/>
                      <a:round/>
                      <a:headEnd type="none" w="med" len="med"/>
                      <a:tailEnd type="none" w="med" len="med"/>
                    </a:lnR>
                    <a:lnT w="12700" cap="flat" cmpd="sng" algn="ctr">
                      <a:solidFill>
                        <a:srgbClr val="698F1C"/>
                      </a:solidFill>
                      <a:prstDash val="solid"/>
                      <a:round/>
                      <a:headEnd type="none" w="med" len="med"/>
                      <a:tailEnd type="none" w="med" len="med"/>
                    </a:lnT>
                    <a:lnB w="12700" cap="flat" cmpd="sng" algn="ctr">
                      <a:solidFill>
                        <a:srgbClr val="698F1C"/>
                      </a:solidFill>
                      <a:prstDash val="solid"/>
                      <a:round/>
                      <a:headEnd type="none" w="med" len="med"/>
                      <a:tailEnd type="none" w="med" len="med"/>
                    </a:lnB>
                    <a:noFill/>
                  </a:tcPr>
                </a:tc>
                <a:tc>
                  <a:txBody>
                    <a:bodyPr/>
                    <a:lstStyle/>
                    <a:p>
                      <a:pPr marL="0" marR="0">
                        <a:tabLst>
                          <a:tab pos="457200" algn="l"/>
                          <a:tab pos="457200" algn="l"/>
                        </a:tabLst>
                      </a:pPr>
                      <a:r>
                        <a:rPr lang="en-US" sz="1800" b="1" baseline="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​Parker</a:t>
                      </a:r>
                      <a:endParaRPr lang="en-US" sz="1800" b="1" baseline="0" dirty="0">
                        <a:effectLst/>
                        <a:latin typeface="Aptos" panose="020B0004020202020204" pitchFamily="34" charset="0"/>
                        <a:ea typeface="Calibri" panose="020F0502020204030204" pitchFamily="34" charset="0"/>
                        <a:cs typeface="Times New Roman" panose="02020603050405020304" pitchFamily="18" charset="0"/>
                      </a:endParaRPr>
                    </a:p>
                  </a:txBody>
                  <a:tcPr marL="45402" marR="45402" marT="63563" marB="54483">
                    <a:lnL w="12700" cap="flat" cmpd="sng" algn="ctr">
                      <a:solidFill>
                        <a:srgbClr val="698F1C"/>
                      </a:solidFill>
                      <a:prstDash val="solid"/>
                      <a:round/>
                      <a:headEnd type="none" w="med" len="med"/>
                      <a:tailEnd type="none" w="med" len="med"/>
                    </a:lnL>
                    <a:lnR w="12700" cap="flat" cmpd="sng" algn="ctr">
                      <a:solidFill>
                        <a:srgbClr val="698F1C"/>
                      </a:solidFill>
                      <a:prstDash val="solid"/>
                      <a:round/>
                      <a:headEnd type="none" w="med" len="med"/>
                      <a:tailEnd type="none" w="med" len="med"/>
                    </a:lnR>
                    <a:lnT w="12700" cap="flat" cmpd="sng" algn="ctr">
                      <a:solidFill>
                        <a:srgbClr val="698F1C"/>
                      </a:solidFill>
                      <a:prstDash val="solid"/>
                      <a:round/>
                      <a:headEnd type="none" w="med" len="med"/>
                      <a:tailEnd type="none" w="med" len="med"/>
                    </a:lnT>
                    <a:lnB w="12700" cap="flat" cmpd="sng" algn="ctr">
                      <a:solidFill>
                        <a:srgbClr val="698F1C"/>
                      </a:solidFill>
                      <a:prstDash val="solid"/>
                      <a:round/>
                      <a:headEnd type="none" w="med" len="med"/>
                      <a:tailEnd type="none" w="med" len="med"/>
                    </a:lnB>
                    <a:noFill/>
                  </a:tcPr>
                </a:tc>
                <a:tc>
                  <a:txBody>
                    <a:bodyPr/>
                    <a:lstStyle/>
                    <a:p>
                      <a:pPr marL="0" marR="0">
                        <a:tabLst>
                          <a:tab pos="457200" algn="l"/>
                          <a:tab pos="457200" algn="l"/>
                        </a:tabLst>
                      </a:pPr>
                      <a:r>
                        <a:rPr lang="en-US" sz="1800" b="1" baseline="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​Relating to funding mechanisms within the Office of the Governor and Texas Public Utility Commission to support the deployment of advanced nuclear reactors in this state.</a:t>
                      </a:r>
                      <a:endParaRPr lang="en-US" sz="1800" b="1" baseline="0" dirty="0">
                        <a:effectLst/>
                        <a:latin typeface="Aptos" panose="020B0004020202020204" pitchFamily="34" charset="0"/>
                        <a:ea typeface="Calibri" panose="020F0502020204030204" pitchFamily="34" charset="0"/>
                        <a:cs typeface="Times New Roman" panose="02020603050405020304" pitchFamily="18" charset="0"/>
                      </a:endParaRPr>
                    </a:p>
                  </a:txBody>
                  <a:tcPr marL="45402" marR="45402" marT="63563" marB="54483">
                    <a:lnL w="12700" cap="flat" cmpd="sng" algn="ctr">
                      <a:solidFill>
                        <a:srgbClr val="698F1C"/>
                      </a:solidFill>
                      <a:prstDash val="solid"/>
                      <a:round/>
                      <a:headEnd type="none" w="med" len="med"/>
                      <a:tailEnd type="none" w="med" len="med"/>
                    </a:lnL>
                    <a:lnR w="12700" cap="flat" cmpd="sng" algn="ctr">
                      <a:solidFill>
                        <a:srgbClr val="698F1C"/>
                      </a:solidFill>
                      <a:prstDash val="solid"/>
                      <a:round/>
                      <a:headEnd type="none" w="med" len="med"/>
                      <a:tailEnd type="none" w="med" len="med"/>
                    </a:lnR>
                    <a:lnT w="12700" cap="flat" cmpd="sng" algn="ctr">
                      <a:solidFill>
                        <a:srgbClr val="698F1C"/>
                      </a:solidFill>
                      <a:prstDash val="solid"/>
                      <a:round/>
                      <a:headEnd type="none" w="med" len="med"/>
                      <a:tailEnd type="none" w="med" len="med"/>
                    </a:lnT>
                    <a:lnB w="12700" cap="flat" cmpd="sng" algn="ctr">
                      <a:solidFill>
                        <a:srgbClr val="698F1C"/>
                      </a:solidFill>
                      <a:prstDash val="solid"/>
                      <a:round/>
                      <a:headEnd type="none" w="med" len="med"/>
                      <a:tailEnd type="none" w="med" len="med"/>
                    </a:lnB>
                    <a:noFill/>
                  </a:tcPr>
                </a:tc>
                <a:extLst>
                  <a:ext uri="{0D108BD9-81ED-4DB2-BD59-A6C34878D82A}">
                    <a16:rowId xmlns:a16="http://schemas.microsoft.com/office/drawing/2014/main" val="576475753"/>
                  </a:ext>
                </a:extLst>
              </a:tr>
            </a:tbl>
          </a:graphicData>
        </a:graphic>
      </p:graphicFrame>
      <p:sp>
        <p:nvSpPr>
          <p:cNvPr id="7" name="TextBox 6">
            <a:extLst>
              <a:ext uri="{FF2B5EF4-FFF2-40B4-BE49-F238E27FC236}">
                <a16:creationId xmlns:a16="http://schemas.microsoft.com/office/drawing/2014/main" id="{924BFA42-C199-30C2-D9FF-8251F2712DA8}"/>
              </a:ext>
            </a:extLst>
          </p:cNvPr>
          <p:cNvSpPr txBox="1"/>
          <p:nvPr/>
        </p:nvSpPr>
        <p:spPr>
          <a:xfrm>
            <a:off x="381000" y="1133357"/>
            <a:ext cx="6706891" cy="369332"/>
          </a:xfrm>
          <a:prstGeom prst="rect">
            <a:avLst/>
          </a:prstGeom>
          <a:noFill/>
        </p:spPr>
        <p:txBody>
          <a:bodyPr wrap="square">
            <a:spAutoFit/>
          </a:bodyPr>
          <a:lstStyle/>
          <a:p>
            <a:r>
              <a:rPr lang="en-US" b="1" dirty="0">
                <a:latin typeface="Segoe UI Semilight" panose="020B0402040204020203" pitchFamily="34" charset="0"/>
                <a:cs typeface="Segoe UI Semilight" panose="020B0402040204020203" pitchFamily="34" charset="0"/>
              </a:rPr>
              <a:t>Senate Bills​ cont’d</a:t>
            </a:r>
          </a:p>
        </p:txBody>
      </p:sp>
      <p:sp>
        <p:nvSpPr>
          <p:cNvPr id="9" name="TextBox 8">
            <a:extLst>
              <a:ext uri="{FF2B5EF4-FFF2-40B4-BE49-F238E27FC236}">
                <a16:creationId xmlns:a16="http://schemas.microsoft.com/office/drawing/2014/main" id="{E8BF86F4-F0CB-A821-DBA2-3CC69C7AAC31}"/>
              </a:ext>
            </a:extLst>
          </p:cNvPr>
          <p:cNvSpPr txBox="1"/>
          <p:nvPr/>
        </p:nvSpPr>
        <p:spPr>
          <a:xfrm>
            <a:off x="381000" y="347968"/>
            <a:ext cx="9433560" cy="584775"/>
          </a:xfrm>
          <a:prstGeom prst="rect">
            <a:avLst/>
          </a:prstGeom>
          <a:noFill/>
        </p:spPr>
        <p:txBody>
          <a:bodyPr wrap="square">
            <a:spAutoFit/>
          </a:bodyPr>
          <a:lstStyle/>
          <a:p>
            <a:r>
              <a:rPr kumimoji="0" lang="en-US" sz="3200" b="1" i="0" u="none" strike="noStrike" kern="1200" cap="none" spc="0" normalizeH="0" baseline="0" noProof="0" dirty="0">
                <a:ln>
                  <a:noFill/>
                </a:ln>
                <a:solidFill>
                  <a:srgbClr val="0875C8"/>
                </a:solidFill>
                <a:effectLst/>
                <a:uLnTx/>
                <a:uFillTx/>
                <a:latin typeface="Arial" panose="020B0604020202020204"/>
                <a:ea typeface="+mj-ea"/>
                <a:cs typeface="+mj-cs"/>
              </a:rPr>
              <a:t>89</a:t>
            </a:r>
            <a:r>
              <a:rPr kumimoji="0" lang="en-US" sz="3200" b="1" i="0" u="none" strike="noStrike" kern="1200" cap="none" spc="0" normalizeH="0" baseline="30000" noProof="0" dirty="0">
                <a:ln>
                  <a:noFill/>
                </a:ln>
                <a:solidFill>
                  <a:srgbClr val="0875C8"/>
                </a:solidFill>
                <a:effectLst/>
                <a:uLnTx/>
                <a:uFillTx/>
                <a:latin typeface="Arial" panose="020B0604020202020204"/>
                <a:ea typeface="+mj-ea"/>
                <a:cs typeface="+mj-cs"/>
              </a:rPr>
              <a:t>th</a:t>
            </a:r>
            <a:r>
              <a:rPr kumimoji="0" lang="en-US" sz="3200" b="1" i="0" u="none" strike="noStrike" kern="1200" cap="none" spc="0" normalizeH="0" baseline="0" noProof="0" dirty="0">
                <a:ln>
                  <a:noFill/>
                </a:ln>
                <a:solidFill>
                  <a:srgbClr val="0875C8"/>
                </a:solidFill>
                <a:effectLst/>
                <a:uLnTx/>
                <a:uFillTx/>
                <a:latin typeface="Arial" panose="020B0604020202020204"/>
                <a:ea typeface="+mj-ea"/>
                <a:cs typeface="+mj-cs"/>
              </a:rPr>
              <a:t> Texas Legislature – Key Bills</a:t>
            </a:r>
            <a:endParaRPr lang="en-US" dirty="0"/>
          </a:p>
        </p:txBody>
      </p:sp>
    </p:spTree>
    <p:extLst>
      <p:ext uri="{BB962C8B-B14F-4D97-AF65-F5344CB8AC3E}">
        <p14:creationId xmlns:p14="http://schemas.microsoft.com/office/powerpoint/2010/main" val="1844732627"/>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5E02D-103B-4DFF-B3AE-33EA00FE5DC9}"/>
              </a:ext>
            </a:extLst>
          </p:cNvPr>
          <p:cNvSpPr>
            <a:spLocks noGrp="1"/>
          </p:cNvSpPr>
          <p:nvPr>
            <p:ph type="title"/>
          </p:nvPr>
        </p:nvSpPr>
        <p:spPr/>
        <p:txBody>
          <a:bodyPr/>
          <a:lstStyle/>
          <a:p>
            <a:r>
              <a:rPr lang="en-US" dirty="0"/>
              <a:t>Contact Information</a:t>
            </a:r>
          </a:p>
        </p:txBody>
      </p:sp>
      <p:sp>
        <p:nvSpPr>
          <p:cNvPr id="4" name="Slide Number Placeholder 3">
            <a:extLst>
              <a:ext uri="{FF2B5EF4-FFF2-40B4-BE49-F238E27FC236}">
                <a16:creationId xmlns:a16="http://schemas.microsoft.com/office/drawing/2014/main" id="{8C9CC44C-6EBA-4722-A072-8CC25114FAC9}"/>
              </a:ext>
            </a:extLst>
          </p:cNvPr>
          <p:cNvSpPr>
            <a:spLocks noGrp="1"/>
          </p:cNvSpPr>
          <p:nvPr>
            <p:ph type="sldNum" sz="quarter" idx="12"/>
          </p:nvPr>
        </p:nvSpPr>
        <p:spPr/>
        <p:txBody>
          <a:bodyPr/>
          <a:lstStyle/>
          <a:p>
            <a:fld id="{FE96E056-139D-44BA-96DA-C01F9CC74598}" type="slidenum">
              <a:rPr lang="en-US" smtClean="0"/>
              <a:pPr/>
              <a:t>19</a:t>
            </a:fld>
            <a:endParaRPr lang="en-US" dirty="0"/>
          </a:p>
        </p:txBody>
      </p:sp>
      <p:sp>
        <p:nvSpPr>
          <p:cNvPr id="5" name="TextBox 4">
            <a:extLst>
              <a:ext uri="{FF2B5EF4-FFF2-40B4-BE49-F238E27FC236}">
                <a16:creationId xmlns:a16="http://schemas.microsoft.com/office/drawing/2014/main" id="{A43487C8-4457-4EB0-BA5A-96E226A07C83}"/>
              </a:ext>
            </a:extLst>
          </p:cNvPr>
          <p:cNvSpPr txBox="1"/>
          <p:nvPr/>
        </p:nvSpPr>
        <p:spPr>
          <a:xfrm>
            <a:off x="469783" y="1090569"/>
            <a:ext cx="9706063" cy="923330"/>
          </a:xfrm>
          <a:prstGeom prst="rect">
            <a:avLst/>
          </a:prstGeom>
          <a:noFill/>
        </p:spPr>
        <p:txBody>
          <a:bodyPr wrap="square" rtlCol="0">
            <a:spAutoFit/>
          </a:bodyPr>
          <a:lstStyle/>
          <a:p>
            <a:r>
              <a:rPr lang="en-US" dirty="0">
                <a:hlinkClick r:id="rId3"/>
              </a:rPr>
              <a:t>Ashley.Forbes@tceq.texas.gov</a:t>
            </a:r>
            <a:endParaRPr lang="en-US" dirty="0"/>
          </a:p>
          <a:p>
            <a:endParaRPr lang="en-US" dirty="0"/>
          </a:p>
          <a:p>
            <a:r>
              <a:rPr lang="en-US" dirty="0"/>
              <a:t>512-239-0493</a:t>
            </a:r>
          </a:p>
        </p:txBody>
      </p:sp>
    </p:spTree>
    <p:extLst>
      <p:ext uri="{BB962C8B-B14F-4D97-AF65-F5344CB8AC3E}">
        <p14:creationId xmlns:p14="http://schemas.microsoft.com/office/powerpoint/2010/main" val="3870407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78CF6-BEF2-4420-8EAE-1D9A5981C69C}"/>
              </a:ext>
            </a:extLst>
          </p:cNvPr>
          <p:cNvSpPr>
            <a:spLocks noGrp="1"/>
          </p:cNvSpPr>
          <p:nvPr>
            <p:ph type="title"/>
          </p:nvPr>
        </p:nvSpPr>
        <p:spPr/>
        <p:txBody>
          <a:bodyPr/>
          <a:lstStyle/>
          <a:p>
            <a:pPr algn="ctr"/>
            <a:r>
              <a:rPr lang="en-US" dirty="0"/>
              <a:t>TCEQ Radioactive Materials Division</a:t>
            </a:r>
          </a:p>
        </p:txBody>
      </p:sp>
      <p:sp>
        <p:nvSpPr>
          <p:cNvPr id="3" name="Footer Placeholder 2">
            <a:extLst>
              <a:ext uri="{FF2B5EF4-FFF2-40B4-BE49-F238E27FC236}">
                <a16:creationId xmlns:a16="http://schemas.microsoft.com/office/drawing/2014/main" id="{F0D37EFF-5F64-482A-929C-4C82E87B7B2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3C46F54-3D6E-4333-941C-096DBA2411BD}"/>
              </a:ext>
            </a:extLst>
          </p:cNvPr>
          <p:cNvSpPr>
            <a:spLocks noGrp="1"/>
          </p:cNvSpPr>
          <p:nvPr>
            <p:ph type="sldNum" sz="quarter" idx="12"/>
          </p:nvPr>
        </p:nvSpPr>
        <p:spPr/>
        <p:txBody>
          <a:bodyPr/>
          <a:lstStyle/>
          <a:p>
            <a:fld id="{FE96E056-139D-44BA-96DA-C01F9CC74598}" type="slidenum">
              <a:rPr lang="en-US" smtClean="0"/>
              <a:pPr/>
              <a:t>2</a:t>
            </a:fld>
            <a:endParaRPr lang="en-US" dirty="0"/>
          </a:p>
        </p:txBody>
      </p:sp>
      <p:sp>
        <p:nvSpPr>
          <p:cNvPr id="8" name="TextBox 7">
            <a:extLst>
              <a:ext uri="{FF2B5EF4-FFF2-40B4-BE49-F238E27FC236}">
                <a16:creationId xmlns:a16="http://schemas.microsoft.com/office/drawing/2014/main" id="{7DB128B6-5FE6-FB09-0AE5-625E07741051}"/>
              </a:ext>
            </a:extLst>
          </p:cNvPr>
          <p:cNvSpPr txBox="1"/>
          <p:nvPr/>
        </p:nvSpPr>
        <p:spPr>
          <a:xfrm>
            <a:off x="1732547" y="789816"/>
            <a:ext cx="8357937" cy="4955203"/>
          </a:xfrm>
          <a:prstGeom prst="rect">
            <a:avLst/>
          </a:prstGeom>
          <a:noFill/>
        </p:spPr>
        <p:txBody>
          <a:bodyPr wrap="square">
            <a:spAutoFit/>
          </a:bodyPr>
          <a:lstStyle/>
          <a:p>
            <a:pPr algn="l"/>
            <a:endParaRPr lang="en-US" sz="1600" b="1" i="0" dirty="0">
              <a:solidFill>
                <a:srgbClr val="8CBF26"/>
              </a:solidFill>
              <a:effectLst/>
              <a:latin typeface="Verdana" panose="020B0604030504040204" pitchFamily="34" charset="0"/>
            </a:endParaRPr>
          </a:p>
          <a:p>
            <a:pPr algn="l"/>
            <a:endParaRPr lang="en-US" sz="2400" b="1" dirty="0">
              <a:solidFill>
                <a:srgbClr val="8CBF26"/>
              </a:solidFill>
              <a:latin typeface="Verdana" panose="020B0604030504040204" pitchFamily="34" charset="0"/>
            </a:endParaRPr>
          </a:p>
          <a:p>
            <a:pPr algn="l"/>
            <a:r>
              <a:rPr lang="en-US" sz="2400" b="1" i="0" dirty="0">
                <a:solidFill>
                  <a:srgbClr val="8CBF26"/>
                </a:solidFill>
                <a:effectLst/>
                <a:latin typeface="Verdana" panose="020B0604030504040204" pitchFamily="34" charset="0"/>
              </a:rPr>
              <a:t>Radioactive Materials Licensing</a:t>
            </a:r>
            <a:endParaRPr lang="en-US" sz="2400" b="0" i="0" dirty="0">
              <a:solidFill>
                <a:srgbClr val="000000"/>
              </a:solidFill>
              <a:effectLst/>
              <a:latin typeface="Verdana" panose="020B0604030504040204" pitchFamily="34" charset="0"/>
            </a:endParaRPr>
          </a:p>
          <a:p>
            <a:pPr marL="285750" indent="-285750" algn="l">
              <a:buFont typeface="Arial" panose="020B0604020202020204" pitchFamily="34" charset="0"/>
              <a:buChar char="•"/>
            </a:pPr>
            <a:r>
              <a:rPr lang="en-US" sz="2400" b="0" i="0" dirty="0">
                <a:solidFill>
                  <a:srgbClr val="444444"/>
                </a:solidFill>
                <a:effectLst/>
                <a:latin typeface="Verdana" panose="020B0604030504040204" pitchFamily="34" charset="0"/>
              </a:rPr>
              <a:t>low-level radioactive wastes</a:t>
            </a:r>
          </a:p>
          <a:p>
            <a:pPr marL="285750" indent="-285750" algn="l">
              <a:buFont typeface="Arial" panose="020B0604020202020204" pitchFamily="34" charset="0"/>
              <a:buChar char="•"/>
            </a:pPr>
            <a:r>
              <a:rPr lang="en-US" sz="2400" b="0" i="0" dirty="0">
                <a:solidFill>
                  <a:srgbClr val="444444"/>
                </a:solidFill>
                <a:effectLst/>
                <a:latin typeface="Verdana" panose="020B0604030504040204" pitchFamily="34" charset="0"/>
              </a:rPr>
              <a:t>naturally occurring radioactive materials (NORM) </a:t>
            </a:r>
          </a:p>
          <a:p>
            <a:pPr algn="l"/>
            <a:endParaRPr lang="en-US" sz="2400" dirty="0">
              <a:solidFill>
                <a:srgbClr val="444444"/>
              </a:solidFill>
              <a:latin typeface="Verdana" panose="020B0604030504040204" pitchFamily="34" charset="0"/>
            </a:endParaRPr>
          </a:p>
          <a:p>
            <a:pPr algn="l"/>
            <a:endParaRPr lang="en-US" sz="2400" b="0" i="0" dirty="0">
              <a:solidFill>
                <a:srgbClr val="444444"/>
              </a:solidFill>
              <a:effectLst/>
              <a:latin typeface="Verdana" panose="020B0604030504040204" pitchFamily="34" charset="0"/>
            </a:endParaRPr>
          </a:p>
          <a:p>
            <a:pPr algn="l"/>
            <a:r>
              <a:rPr lang="en-US" sz="2400" b="1" i="0" dirty="0">
                <a:solidFill>
                  <a:srgbClr val="8CBF26"/>
                </a:solidFill>
                <a:effectLst/>
                <a:latin typeface="Verdana" panose="020B0604030504040204" pitchFamily="34" charset="0"/>
              </a:rPr>
              <a:t>Uranium Licensing &amp; Permitting</a:t>
            </a:r>
            <a:endParaRPr lang="en-US" sz="2400" b="0" i="0" dirty="0">
              <a:solidFill>
                <a:srgbClr val="000000"/>
              </a:solidFill>
              <a:effectLst/>
              <a:latin typeface="Verdana" panose="020B0604030504040204" pitchFamily="34" charset="0"/>
            </a:endParaRPr>
          </a:p>
          <a:p>
            <a:pPr marL="285750" indent="-285750" algn="l">
              <a:buFont typeface="Arial" panose="020B0604020202020204" pitchFamily="34" charset="0"/>
              <a:buChar char="•"/>
            </a:pPr>
            <a:r>
              <a:rPr lang="en-US" sz="2400" b="0" i="0" dirty="0">
                <a:solidFill>
                  <a:srgbClr val="444444"/>
                </a:solidFill>
                <a:effectLst/>
                <a:latin typeface="Verdana" panose="020B0604030504040204" pitchFamily="34" charset="0"/>
              </a:rPr>
              <a:t>in situ uranium recovery</a:t>
            </a:r>
          </a:p>
          <a:p>
            <a:pPr marL="285750" indent="-285750" algn="l">
              <a:buFont typeface="Arial" panose="020B0604020202020204" pitchFamily="34" charset="0"/>
              <a:buChar char="•"/>
            </a:pPr>
            <a:r>
              <a:rPr lang="en-US" sz="2400" b="0" i="0" dirty="0">
                <a:solidFill>
                  <a:srgbClr val="444444"/>
                </a:solidFill>
                <a:effectLst/>
                <a:latin typeface="Verdana" panose="020B0604030504040204" pitchFamily="34" charset="0"/>
              </a:rPr>
              <a:t>decommissioning and reclamation (UMTRCA Title II sites)</a:t>
            </a:r>
          </a:p>
          <a:p>
            <a:pPr algn="l"/>
            <a:endParaRPr lang="en-US" sz="2400" dirty="0">
              <a:solidFill>
                <a:srgbClr val="444444"/>
              </a:solidFill>
              <a:latin typeface="Verdana" panose="020B0604030504040204" pitchFamily="34" charset="0"/>
            </a:endParaRPr>
          </a:p>
          <a:p>
            <a:pPr algn="l"/>
            <a:endParaRPr lang="en-US" sz="2000" b="0" i="0" dirty="0">
              <a:solidFill>
                <a:srgbClr val="000000"/>
              </a:solidFill>
              <a:effectLst/>
              <a:latin typeface="Verdana" panose="020B0604030504040204" pitchFamily="34" charset="0"/>
            </a:endParaRPr>
          </a:p>
          <a:p>
            <a:pPr algn="l"/>
            <a:endParaRPr lang="en-US" sz="1600" b="0" i="0" dirty="0">
              <a:solidFill>
                <a:srgbClr val="000000"/>
              </a:solidFill>
              <a:effectLst/>
              <a:latin typeface="Verdana" panose="020B0604030504040204" pitchFamily="34" charset="0"/>
            </a:endParaRPr>
          </a:p>
        </p:txBody>
      </p:sp>
    </p:spTree>
    <p:extLst>
      <p:ext uri="{BB962C8B-B14F-4D97-AF65-F5344CB8AC3E}">
        <p14:creationId xmlns:p14="http://schemas.microsoft.com/office/powerpoint/2010/main" val="3835115439"/>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BDF6CDA-CD57-4ABA-8637-A9847F2B6E2E}"/>
              </a:ext>
            </a:extLst>
          </p:cNvPr>
          <p:cNvSpPr>
            <a:spLocks noGrp="1"/>
          </p:cNvSpPr>
          <p:nvPr>
            <p:ph type="sldNum" sz="quarter" idx="12"/>
          </p:nvPr>
        </p:nvSpPr>
        <p:spPr/>
        <p:txBody>
          <a:bodyPr/>
          <a:lstStyle/>
          <a:p>
            <a:fld id="{FE96E056-139D-44BA-96DA-C01F9CC74598}" type="slidenum">
              <a:rPr lang="en-US" smtClean="0"/>
              <a:pPr/>
              <a:t>20</a:t>
            </a:fld>
            <a:endParaRPr lang="en-US" dirty="0"/>
          </a:p>
        </p:txBody>
      </p:sp>
      <p:pic>
        <p:nvPicPr>
          <p:cNvPr id="8" name="Picture 7" descr="A cartoon character in a desert&#10;&#10;AI-generated content may be incorrect.">
            <a:extLst>
              <a:ext uri="{FF2B5EF4-FFF2-40B4-BE49-F238E27FC236}">
                <a16:creationId xmlns:a16="http://schemas.microsoft.com/office/drawing/2014/main" id="{E5840896-494A-E481-F6E1-078CDB12D9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5030" y="274321"/>
            <a:ext cx="9043918" cy="6447156"/>
          </a:xfrm>
          <a:prstGeom prst="rect">
            <a:avLst/>
          </a:prstGeom>
        </p:spPr>
      </p:pic>
    </p:spTree>
    <p:extLst>
      <p:ext uri="{BB962C8B-B14F-4D97-AF65-F5344CB8AC3E}">
        <p14:creationId xmlns:p14="http://schemas.microsoft.com/office/powerpoint/2010/main" val="17385815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7C711DF-2987-913C-4634-4893FECF9952}"/>
              </a:ext>
            </a:extLst>
          </p:cNvPr>
          <p:cNvSpPr>
            <a:spLocks noGrp="1"/>
          </p:cNvSpPr>
          <p:nvPr>
            <p:ph type="sldNum" sz="quarter" idx="12"/>
          </p:nvPr>
        </p:nvSpPr>
        <p:spPr/>
        <p:txBody>
          <a:bodyPr/>
          <a:lstStyle/>
          <a:p>
            <a:fld id="{FE96E056-139D-44BA-96DA-C01F9CC74598}" type="slidenum">
              <a:rPr lang="en-US" smtClean="0"/>
              <a:pPr/>
              <a:t>3</a:t>
            </a:fld>
            <a:endParaRPr lang="en-US" dirty="0"/>
          </a:p>
        </p:txBody>
      </p:sp>
      <p:pic>
        <p:nvPicPr>
          <p:cNvPr id="12" name="Picture 11">
            <a:extLst>
              <a:ext uri="{FF2B5EF4-FFF2-40B4-BE49-F238E27FC236}">
                <a16:creationId xmlns:a16="http://schemas.microsoft.com/office/drawing/2014/main" id="{215E7406-C233-5B64-C64D-E513E2ABBD61}"/>
              </a:ext>
            </a:extLst>
          </p:cNvPr>
          <p:cNvPicPr>
            <a:picLocks noChangeAspect="1"/>
          </p:cNvPicPr>
          <p:nvPr/>
        </p:nvPicPr>
        <p:blipFill>
          <a:blip r:embed="rId2"/>
          <a:stretch>
            <a:fillRect/>
          </a:stretch>
        </p:blipFill>
        <p:spPr>
          <a:xfrm>
            <a:off x="945397" y="319087"/>
            <a:ext cx="9346365" cy="6402390"/>
          </a:xfrm>
          <a:prstGeom prst="rect">
            <a:avLst/>
          </a:prstGeom>
        </p:spPr>
      </p:pic>
    </p:spTree>
    <p:extLst>
      <p:ext uri="{BB962C8B-B14F-4D97-AF65-F5344CB8AC3E}">
        <p14:creationId xmlns:p14="http://schemas.microsoft.com/office/powerpoint/2010/main" val="1517620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E22DB8-7769-B73F-5777-0F73A9520B7F}"/>
              </a:ext>
            </a:extLst>
          </p:cNvPr>
          <p:cNvSpPr>
            <a:spLocks noGrp="1"/>
          </p:cNvSpPr>
          <p:nvPr>
            <p:ph type="sldNum" sz="quarter" idx="12"/>
          </p:nvPr>
        </p:nvSpPr>
        <p:spPr/>
        <p:txBody>
          <a:bodyPr/>
          <a:lstStyle/>
          <a:p>
            <a:fld id="{FE96E056-139D-44BA-96DA-C01F9CC74598}" type="slidenum">
              <a:rPr lang="en-US" smtClean="0"/>
              <a:pPr/>
              <a:t>4</a:t>
            </a:fld>
            <a:endParaRPr lang="en-US" dirty="0"/>
          </a:p>
        </p:txBody>
      </p:sp>
      <p:sp>
        <p:nvSpPr>
          <p:cNvPr id="9" name="TextBox 8">
            <a:extLst>
              <a:ext uri="{FF2B5EF4-FFF2-40B4-BE49-F238E27FC236}">
                <a16:creationId xmlns:a16="http://schemas.microsoft.com/office/drawing/2014/main" id="{84967F93-0043-F596-1D1F-E34E841D7188}"/>
              </a:ext>
            </a:extLst>
          </p:cNvPr>
          <p:cNvSpPr txBox="1"/>
          <p:nvPr/>
        </p:nvSpPr>
        <p:spPr>
          <a:xfrm>
            <a:off x="3247639" y="355992"/>
            <a:ext cx="5692777" cy="707886"/>
          </a:xfrm>
          <a:prstGeom prst="rect">
            <a:avLst/>
          </a:prstGeom>
          <a:noFill/>
        </p:spPr>
        <p:txBody>
          <a:bodyPr wrap="none" rtlCol="0">
            <a:spAutoFit/>
          </a:bodyPr>
          <a:lstStyle/>
          <a:p>
            <a:pPr algn="ctr"/>
            <a:r>
              <a:rPr lang="en-US" sz="2000" b="1" dirty="0"/>
              <a:t>Workforce Challenges – Where Did They Go?</a:t>
            </a:r>
          </a:p>
          <a:p>
            <a:pPr algn="ctr"/>
            <a:r>
              <a:rPr lang="en-US" sz="2000" b="1" dirty="0"/>
              <a:t>January 2020 to February 2025</a:t>
            </a:r>
          </a:p>
        </p:txBody>
      </p:sp>
      <p:pic>
        <p:nvPicPr>
          <p:cNvPr id="7" name="Picture 6" descr="A pie chart with different colored circles&#10;&#10;AI-generated content may be incorrect.">
            <a:extLst>
              <a:ext uri="{FF2B5EF4-FFF2-40B4-BE49-F238E27FC236}">
                <a16:creationId xmlns:a16="http://schemas.microsoft.com/office/drawing/2014/main" id="{0420DA02-62D7-FB60-8E9D-5C8BCA1C4D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9730" y="1002323"/>
            <a:ext cx="7594168" cy="5499685"/>
          </a:xfrm>
          <a:prstGeom prst="rect">
            <a:avLst/>
          </a:prstGeom>
        </p:spPr>
      </p:pic>
    </p:spTree>
    <p:extLst>
      <p:ext uri="{BB962C8B-B14F-4D97-AF65-F5344CB8AC3E}">
        <p14:creationId xmlns:p14="http://schemas.microsoft.com/office/powerpoint/2010/main" val="1159809654"/>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769773-FB16-08FC-10F5-9596E5DBF6FA}"/>
              </a:ext>
            </a:extLst>
          </p:cNvPr>
          <p:cNvSpPr>
            <a:spLocks noGrp="1"/>
          </p:cNvSpPr>
          <p:nvPr>
            <p:ph type="sldNum" sz="quarter" idx="12"/>
          </p:nvPr>
        </p:nvSpPr>
        <p:spPr/>
        <p:txBody>
          <a:bodyPr/>
          <a:lstStyle/>
          <a:p>
            <a:fld id="{FE96E056-139D-44BA-96DA-C01F9CC74598}" type="slidenum">
              <a:rPr lang="en-US" smtClean="0"/>
              <a:pPr/>
              <a:t>5</a:t>
            </a:fld>
            <a:endParaRPr lang="en-US" dirty="0"/>
          </a:p>
        </p:txBody>
      </p:sp>
      <p:pic>
        <p:nvPicPr>
          <p:cNvPr id="5" name="Picture 4" descr="A young child eating a bowl of food&#10;&#10;Description automatically generated">
            <a:extLst>
              <a:ext uri="{FF2B5EF4-FFF2-40B4-BE49-F238E27FC236}">
                <a16:creationId xmlns:a16="http://schemas.microsoft.com/office/drawing/2014/main" id="{2ABB73EB-32A2-1F77-131F-F0A6769705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0927" y="1877644"/>
            <a:ext cx="6071186" cy="4149153"/>
          </a:xfrm>
          <a:prstGeom prst="rect">
            <a:avLst/>
          </a:prstGeom>
        </p:spPr>
      </p:pic>
      <p:sp>
        <p:nvSpPr>
          <p:cNvPr id="6" name="TextBox 5">
            <a:extLst>
              <a:ext uri="{FF2B5EF4-FFF2-40B4-BE49-F238E27FC236}">
                <a16:creationId xmlns:a16="http://schemas.microsoft.com/office/drawing/2014/main" id="{5AAFAACD-B309-0260-78E5-DC4D686807CF}"/>
              </a:ext>
            </a:extLst>
          </p:cNvPr>
          <p:cNvSpPr txBox="1"/>
          <p:nvPr/>
        </p:nvSpPr>
        <p:spPr>
          <a:xfrm>
            <a:off x="1274164" y="831203"/>
            <a:ext cx="6924956" cy="954107"/>
          </a:xfrm>
          <a:prstGeom prst="rect">
            <a:avLst/>
          </a:prstGeom>
          <a:noFill/>
        </p:spPr>
        <p:txBody>
          <a:bodyPr wrap="square" rtlCol="0">
            <a:spAutoFit/>
          </a:bodyPr>
          <a:lstStyle/>
          <a:p>
            <a:r>
              <a:rPr lang="en-US" sz="2800" b="1" dirty="0"/>
              <a:t>Other programs in the TCEQ Radioactive Materials Division</a:t>
            </a:r>
          </a:p>
        </p:txBody>
      </p:sp>
    </p:spTree>
    <p:extLst>
      <p:ext uri="{BB962C8B-B14F-4D97-AF65-F5344CB8AC3E}">
        <p14:creationId xmlns:p14="http://schemas.microsoft.com/office/powerpoint/2010/main" val="35104776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CB38DD-819A-DDC7-5287-C7C099BD0267}"/>
              </a:ext>
            </a:extLst>
          </p:cNvPr>
          <p:cNvSpPr>
            <a:spLocks noGrp="1"/>
          </p:cNvSpPr>
          <p:nvPr>
            <p:ph type="sldNum" sz="quarter" idx="12"/>
          </p:nvPr>
        </p:nvSpPr>
        <p:spPr/>
        <p:txBody>
          <a:bodyPr/>
          <a:lstStyle/>
          <a:p>
            <a:fld id="{FE96E056-139D-44BA-96DA-C01F9CC74598}" type="slidenum">
              <a:rPr lang="en-US" smtClean="0"/>
              <a:pPr/>
              <a:t>6</a:t>
            </a:fld>
            <a:endParaRPr lang="en-US" dirty="0"/>
          </a:p>
        </p:txBody>
      </p:sp>
      <p:pic>
        <p:nvPicPr>
          <p:cNvPr id="7" name="Picture 6">
            <a:extLst>
              <a:ext uri="{FF2B5EF4-FFF2-40B4-BE49-F238E27FC236}">
                <a16:creationId xmlns:a16="http://schemas.microsoft.com/office/drawing/2014/main" id="{4F9DFEFC-0B12-0E5A-5032-5F1952F89A08}"/>
              </a:ext>
            </a:extLst>
          </p:cNvPr>
          <p:cNvPicPr>
            <a:picLocks noChangeAspect="1"/>
          </p:cNvPicPr>
          <p:nvPr/>
        </p:nvPicPr>
        <p:blipFill>
          <a:blip r:embed="rId2"/>
          <a:stretch>
            <a:fillRect/>
          </a:stretch>
        </p:blipFill>
        <p:spPr>
          <a:xfrm>
            <a:off x="4588750" y="932408"/>
            <a:ext cx="7603250" cy="5300752"/>
          </a:xfrm>
          <a:prstGeom prst="rect">
            <a:avLst/>
          </a:prstGeom>
        </p:spPr>
      </p:pic>
      <p:pic>
        <p:nvPicPr>
          <p:cNvPr id="9" name="Picture 8" descr="A group of men wearing protective gear">
            <a:extLst>
              <a:ext uri="{FF2B5EF4-FFF2-40B4-BE49-F238E27FC236}">
                <a16:creationId xmlns:a16="http://schemas.microsoft.com/office/drawing/2014/main" id="{1B3AEB7E-CF71-1AED-670E-9264695A78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99217"/>
            <a:ext cx="4953000" cy="3659565"/>
          </a:xfrm>
          <a:prstGeom prst="rect">
            <a:avLst/>
          </a:prstGeom>
        </p:spPr>
      </p:pic>
    </p:spTree>
    <p:extLst>
      <p:ext uri="{BB962C8B-B14F-4D97-AF65-F5344CB8AC3E}">
        <p14:creationId xmlns:p14="http://schemas.microsoft.com/office/powerpoint/2010/main" val="1156049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3C46F54-3D6E-4333-941C-096DBA2411BD}"/>
              </a:ext>
            </a:extLst>
          </p:cNvPr>
          <p:cNvSpPr>
            <a:spLocks noGrp="1"/>
          </p:cNvSpPr>
          <p:nvPr>
            <p:ph type="sldNum" sz="quarter" idx="12"/>
          </p:nvPr>
        </p:nvSpPr>
        <p:spPr/>
        <p:txBody>
          <a:bodyPr/>
          <a:lstStyle/>
          <a:p>
            <a:fld id="{FE96E056-139D-44BA-96DA-C01F9CC74598}" type="slidenum">
              <a:rPr lang="en-US" smtClean="0"/>
              <a:pPr/>
              <a:t>7</a:t>
            </a:fld>
            <a:endParaRPr lang="en-US" dirty="0"/>
          </a:p>
        </p:txBody>
      </p:sp>
      <p:sp>
        <p:nvSpPr>
          <p:cNvPr id="9" name="Title 8">
            <a:extLst>
              <a:ext uri="{FF2B5EF4-FFF2-40B4-BE49-F238E27FC236}">
                <a16:creationId xmlns:a16="http://schemas.microsoft.com/office/drawing/2014/main" id="{E6864035-D264-DC09-DFA2-21B059F70420}"/>
              </a:ext>
            </a:extLst>
          </p:cNvPr>
          <p:cNvSpPr>
            <a:spLocks noGrp="1"/>
          </p:cNvSpPr>
          <p:nvPr>
            <p:ph type="title"/>
          </p:nvPr>
        </p:nvSpPr>
        <p:spPr/>
        <p:txBody>
          <a:bodyPr/>
          <a:lstStyle/>
          <a:p>
            <a:r>
              <a:rPr lang="en-US" dirty="0"/>
              <a:t>Waste Control Specialists site, Andrews, Texas</a:t>
            </a:r>
          </a:p>
        </p:txBody>
      </p:sp>
      <p:sp>
        <p:nvSpPr>
          <p:cNvPr id="11" name="TextBox 10">
            <a:extLst>
              <a:ext uri="{FF2B5EF4-FFF2-40B4-BE49-F238E27FC236}">
                <a16:creationId xmlns:a16="http://schemas.microsoft.com/office/drawing/2014/main" id="{97A33DCD-28A4-D4ED-38CF-636DC832943A}"/>
              </a:ext>
            </a:extLst>
          </p:cNvPr>
          <p:cNvSpPr txBox="1"/>
          <p:nvPr/>
        </p:nvSpPr>
        <p:spPr>
          <a:xfrm>
            <a:off x="268446" y="1265331"/>
            <a:ext cx="4808880" cy="3046988"/>
          </a:xfrm>
          <a:prstGeom prst="rect">
            <a:avLst/>
          </a:prstGeom>
          <a:noFill/>
        </p:spPr>
        <p:txBody>
          <a:bodyPr wrap="square">
            <a:spAutoFit/>
          </a:bodyPr>
          <a:lstStyle/>
          <a:p>
            <a:pPr marR="0" lvl="0" algn="l" defTabSz="914400" rtl="0" eaLnBrk="1" fontAlgn="base" latinLnBrk="0" hangingPunct="1">
              <a:lnSpc>
                <a:spcPct val="100000"/>
              </a:lnSpc>
              <a:spcBef>
                <a:spcPct val="20000"/>
              </a:spcBef>
              <a:spcAft>
                <a:spcPct val="0"/>
              </a:spcAft>
              <a:buClrTx/>
              <a:buSzTx/>
              <a:tabLst/>
              <a:defRPr/>
            </a:pPr>
            <a:r>
              <a:rPr kumimoji="0" lang="en-US" sz="2000" b="1" i="0" u="none" strike="noStrike" kern="1200" cap="none" spc="0" normalizeH="0" baseline="0" noProof="0" dirty="0">
                <a:ln>
                  <a:noFill/>
                </a:ln>
                <a:solidFill>
                  <a:srgbClr val="000000"/>
                </a:solidFill>
                <a:effectLst/>
                <a:uLnTx/>
                <a:uFillTx/>
                <a:latin typeface="Times New Roman"/>
                <a:ea typeface="+mn-ea"/>
                <a:cs typeface="+mn-cs"/>
              </a:rPr>
              <a:t>Compact Waste Facility (CWF):</a:t>
            </a:r>
          </a:p>
          <a:p>
            <a:pPr marL="800100" marR="0" lvl="1"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9,000,000 cubic feet of licensed volume</a:t>
            </a:r>
          </a:p>
          <a:p>
            <a:pPr marL="800100" marR="0" lvl="1"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Texas Low-Level Radioactive Waste Disposal Compact Commission (TLLRWDCC) makes import/export det</a:t>
            </a:r>
            <a:r>
              <a:rPr lang="en-US" sz="2000" dirty="0" err="1">
                <a:solidFill>
                  <a:srgbClr val="000000"/>
                </a:solidFill>
                <a:latin typeface="Times New Roman"/>
              </a:rPr>
              <a:t>erminations</a:t>
            </a:r>
            <a:endParaRPr lang="en-US" sz="2000" dirty="0">
              <a:solidFill>
                <a:srgbClr val="000000"/>
              </a:solidFill>
              <a:latin typeface="Times New Roman"/>
            </a:endParaRPr>
          </a:p>
          <a:p>
            <a:pPr marL="800100" marR="0" lvl="1"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State of Texas</a:t>
            </a:r>
            <a:r>
              <a:rPr lang="en-US" sz="2000" dirty="0">
                <a:solidFill>
                  <a:srgbClr val="000000"/>
                </a:solidFill>
                <a:latin typeface="Times New Roman"/>
              </a:rPr>
              <a:t> takes ownership post-closure</a:t>
            </a: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3" name="TextBox 12">
            <a:extLst>
              <a:ext uri="{FF2B5EF4-FFF2-40B4-BE49-F238E27FC236}">
                <a16:creationId xmlns:a16="http://schemas.microsoft.com/office/drawing/2014/main" id="{788B95EB-3DDF-BBA3-F986-C4FF1A9773F7}"/>
              </a:ext>
            </a:extLst>
          </p:cNvPr>
          <p:cNvSpPr txBox="1"/>
          <p:nvPr/>
        </p:nvSpPr>
        <p:spPr>
          <a:xfrm>
            <a:off x="6015788" y="1265331"/>
            <a:ext cx="5222690" cy="1705082"/>
          </a:xfrm>
          <a:prstGeom prst="rect">
            <a:avLst/>
          </a:prstGeom>
          <a:noFill/>
        </p:spPr>
        <p:txBody>
          <a:bodyPr wrap="square">
            <a:spAutoFit/>
          </a:bodyPr>
          <a:lstStyle/>
          <a:p>
            <a:pPr marR="0" lvl="0" algn="l" defTabSz="914400" rtl="0" eaLnBrk="1" fontAlgn="base" latinLnBrk="0" hangingPunct="1">
              <a:lnSpc>
                <a:spcPct val="100000"/>
              </a:lnSpc>
              <a:spcBef>
                <a:spcPct val="20000"/>
              </a:spcBef>
              <a:spcAft>
                <a:spcPct val="0"/>
              </a:spcAft>
              <a:buClrTx/>
              <a:buSzTx/>
              <a:tabLst/>
              <a:defRPr/>
            </a:pPr>
            <a:r>
              <a:rPr kumimoji="0" lang="en-US" sz="2000" b="1" i="0" u="none" strike="noStrike" kern="1200" cap="none" spc="0" normalizeH="0" baseline="0" noProof="0" dirty="0">
                <a:ln>
                  <a:noFill/>
                </a:ln>
                <a:solidFill>
                  <a:srgbClr val="000000"/>
                </a:solidFill>
                <a:effectLst/>
                <a:uLnTx/>
                <a:uFillTx/>
                <a:latin typeface="Times New Roman"/>
                <a:ea typeface="+mn-ea"/>
                <a:cs typeface="+mn-cs"/>
              </a:rPr>
              <a:t>Federal Waste Facility (FWF):</a:t>
            </a:r>
            <a:endParaRPr kumimoji="0" lang="en-US" sz="2000" b="0" i="0" u="none" strike="noStrike" kern="1200" cap="none" spc="0" normalizeH="0" baseline="0" noProof="0" dirty="0">
              <a:ln>
                <a:noFill/>
              </a:ln>
              <a:solidFill>
                <a:srgbClr val="000000"/>
              </a:solidFill>
              <a:effectLst/>
              <a:uLnTx/>
              <a:uFillTx/>
              <a:latin typeface="Times New Roman"/>
              <a:ea typeface="+mn-ea"/>
              <a:cs typeface="+mn-cs"/>
            </a:endParaRPr>
          </a:p>
          <a:p>
            <a:pPr marL="800100" marR="0" lvl="1"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26,000,000 cubic feet of licensed volume</a:t>
            </a:r>
          </a:p>
          <a:p>
            <a:pPr marL="800100" marR="0" lvl="1"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a:ea typeface="+mn-ea"/>
                <a:cs typeface="+mn-cs"/>
              </a:rPr>
              <a:t>Department of Energy (DOE) takes ownership post-closure</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ea typeface="+mn-ea"/>
                <a:cs typeface="+mn-cs"/>
              </a:rPr>
              <a:t>	</a:t>
            </a:r>
          </a:p>
        </p:txBody>
      </p:sp>
    </p:spTree>
    <p:extLst>
      <p:ext uri="{BB962C8B-B14F-4D97-AF65-F5344CB8AC3E}">
        <p14:creationId xmlns:p14="http://schemas.microsoft.com/office/powerpoint/2010/main" val="3864221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E10C9B-41C5-EA2E-A44A-6B5F9F76C7D3}"/>
              </a:ext>
            </a:extLst>
          </p:cNvPr>
          <p:cNvSpPr>
            <a:spLocks noGrp="1"/>
          </p:cNvSpPr>
          <p:nvPr>
            <p:ph type="sldNum" sz="quarter" idx="12"/>
          </p:nvPr>
        </p:nvSpPr>
        <p:spPr/>
        <p:txBody>
          <a:bodyPr/>
          <a:lstStyle/>
          <a:p>
            <a:fld id="{FE96E056-139D-44BA-96DA-C01F9CC74598}" type="slidenum">
              <a:rPr lang="en-US" smtClean="0"/>
              <a:pPr/>
              <a:t>8</a:t>
            </a:fld>
            <a:endParaRPr lang="en-US" dirty="0"/>
          </a:p>
        </p:txBody>
      </p:sp>
      <p:sp>
        <p:nvSpPr>
          <p:cNvPr id="2" name="TextBox 1">
            <a:extLst>
              <a:ext uri="{FF2B5EF4-FFF2-40B4-BE49-F238E27FC236}">
                <a16:creationId xmlns:a16="http://schemas.microsoft.com/office/drawing/2014/main" id="{7AB14FE5-E671-BBD0-76F9-5E8EE625FEE9}"/>
              </a:ext>
            </a:extLst>
          </p:cNvPr>
          <p:cNvSpPr txBox="1"/>
          <p:nvPr/>
        </p:nvSpPr>
        <p:spPr>
          <a:xfrm>
            <a:off x="402957" y="689198"/>
            <a:ext cx="10275376" cy="584775"/>
          </a:xfrm>
          <a:prstGeom prst="rect">
            <a:avLst/>
          </a:prstGeom>
          <a:noFill/>
        </p:spPr>
        <p:txBody>
          <a:bodyPr wrap="square" rtlCol="0">
            <a:spAutoFit/>
          </a:bodyPr>
          <a:lstStyle/>
          <a:p>
            <a:r>
              <a:rPr kumimoji="0" lang="en-US" sz="3200" b="1" i="0" u="none" strike="noStrike" kern="1200" cap="none" spc="0" normalizeH="0" baseline="0" noProof="0">
                <a:ln>
                  <a:noFill/>
                </a:ln>
                <a:solidFill>
                  <a:srgbClr val="0875C8"/>
                </a:solidFill>
                <a:effectLst/>
                <a:uLnTx/>
                <a:uFillTx/>
                <a:latin typeface="Arial" panose="020B0604020202020204"/>
                <a:ea typeface="+mj-ea"/>
                <a:cs typeface="+mj-cs"/>
              </a:rPr>
              <a:t>Waste Control Specialists site, Andrews, Texas</a:t>
            </a:r>
            <a:endParaRPr lang="en-US" sz="3200" dirty="0">
              <a:latin typeface="Aptos Black" panose="020B0004020202020204" pitchFamily="34" charset="0"/>
            </a:endParaRPr>
          </a:p>
        </p:txBody>
      </p:sp>
      <p:sp>
        <p:nvSpPr>
          <p:cNvPr id="3" name="TextBox 2">
            <a:extLst>
              <a:ext uri="{FF2B5EF4-FFF2-40B4-BE49-F238E27FC236}">
                <a16:creationId xmlns:a16="http://schemas.microsoft.com/office/drawing/2014/main" id="{EB28F9E1-93C3-8B87-C699-A97534F3EFC6}"/>
              </a:ext>
            </a:extLst>
          </p:cNvPr>
          <p:cNvSpPr txBox="1"/>
          <p:nvPr/>
        </p:nvSpPr>
        <p:spPr>
          <a:xfrm>
            <a:off x="963102" y="1600200"/>
            <a:ext cx="10275376" cy="3046988"/>
          </a:xfrm>
          <a:prstGeom prst="rect">
            <a:avLst/>
          </a:prstGeom>
          <a:noFill/>
        </p:spPr>
        <p:txBody>
          <a:bodyPr wrap="square" rtlCol="0">
            <a:spAutoFit/>
          </a:bodyPr>
          <a:lstStyle/>
          <a:p>
            <a:pPr marL="0" marR="0"/>
            <a:r>
              <a:rPr lang="en-US" sz="2400" b="1" dirty="0">
                <a:effectLst/>
                <a:latin typeface="Aptos" panose="020B0004020202020204" pitchFamily="34" charset="0"/>
                <a:ea typeface="Aptos" panose="020B0004020202020204" pitchFamily="34" charset="0"/>
                <a:cs typeface="Aptos" panose="020B0004020202020204" pitchFamily="34" charset="0"/>
              </a:rPr>
              <a:t>License Renewal</a:t>
            </a:r>
            <a:endParaRPr lang="en-US" sz="24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Font typeface="Arial" panose="020B0604020202020204" pitchFamily="34" charset="0"/>
              <a:buChar char="•"/>
              <a:tabLst>
                <a:tab pos="457200" algn="l"/>
              </a:tabLst>
            </a:pPr>
            <a:r>
              <a:rPr lang="en-US" sz="2400" dirty="0">
                <a:effectLst/>
                <a:latin typeface="Aptos" panose="020B0004020202020204" pitchFamily="34" charset="0"/>
                <a:ea typeface="Times New Roman" panose="02020603050405020304" pitchFamily="18" charset="0"/>
                <a:cs typeface="Times New Roman" panose="02020603050405020304" pitchFamily="18" charset="0"/>
              </a:rPr>
              <a:t>Application in timely renewal</a:t>
            </a:r>
            <a:endParaRPr lang="en-US" sz="24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buFont typeface="Arial" panose="020B0604020202020204" pitchFamily="34" charset="0"/>
              <a:buChar char="•"/>
              <a:tabLst>
                <a:tab pos="914400" algn="l"/>
              </a:tabLst>
            </a:pPr>
            <a:r>
              <a:rPr lang="en-US" sz="2400" dirty="0">
                <a:effectLst/>
                <a:latin typeface="Aptos" panose="020B0004020202020204" pitchFamily="34" charset="0"/>
                <a:ea typeface="Times New Roman" panose="02020603050405020304" pitchFamily="18" charset="0"/>
                <a:cs typeface="Times New Roman" panose="02020603050405020304" pitchFamily="18" charset="0"/>
              </a:rPr>
              <a:t>Received August 25, 2023 </a:t>
            </a:r>
            <a:endParaRPr lang="en-US" sz="24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buFont typeface="Arial" panose="020B0604020202020204" pitchFamily="34" charset="0"/>
              <a:buChar char="•"/>
              <a:tabLst>
                <a:tab pos="914400" algn="l"/>
              </a:tabLst>
            </a:pPr>
            <a:r>
              <a:rPr lang="en-US" sz="2400" dirty="0">
                <a:effectLst/>
                <a:latin typeface="Aptos" panose="020B0004020202020204" pitchFamily="34" charset="0"/>
                <a:ea typeface="Times New Roman" panose="02020603050405020304" pitchFamily="18" charset="0"/>
                <a:cs typeface="Times New Roman" panose="02020603050405020304" pitchFamily="18" charset="0"/>
              </a:rPr>
              <a:t>Administrative Review was completed on January 12, 2024</a:t>
            </a:r>
            <a:endParaRPr lang="en-US" sz="24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buFont typeface="Arial" panose="020B0604020202020204" pitchFamily="34" charset="0"/>
              <a:buChar char="•"/>
              <a:tabLst>
                <a:tab pos="914400" algn="l"/>
              </a:tabLst>
            </a:pPr>
            <a:r>
              <a:rPr lang="en-US" sz="2400" dirty="0">
                <a:effectLst/>
                <a:latin typeface="Aptos" panose="020B0004020202020204" pitchFamily="34" charset="0"/>
                <a:ea typeface="Times New Roman" panose="02020603050405020304" pitchFamily="18" charset="0"/>
                <a:cs typeface="Times New Roman" panose="02020603050405020304" pitchFamily="18" charset="0"/>
              </a:rPr>
              <a:t>Currently under Technical Review</a:t>
            </a:r>
            <a:endParaRPr lang="en-US" sz="24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buFont typeface="Arial" panose="020B0604020202020204" pitchFamily="34" charset="0"/>
              <a:buChar char="•"/>
              <a:tabLst>
                <a:tab pos="1371600" algn="l"/>
              </a:tabLst>
            </a:pPr>
            <a:r>
              <a:rPr lang="en-US" sz="2400" dirty="0">
                <a:effectLst/>
                <a:latin typeface="Aptos" panose="020B0004020202020204" pitchFamily="34" charset="0"/>
                <a:ea typeface="Times New Roman" panose="02020603050405020304" pitchFamily="18" charset="0"/>
                <a:cs typeface="Times New Roman" panose="02020603050405020304" pitchFamily="18" charset="0"/>
              </a:rPr>
              <a:t>When complete, will be publicly noticed</a:t>
            </a:r>
            <a:endParaRPr lang="en-US" sz="24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buFont typeface="Arial" panose="020B0604020202020204" pitchFamily="34" charset="0"/>
              <a:buChar char="•"/>
              <a:tabLst>
                <a:tab pos="914400" algn="l"/>
              </a:tabLst>
            </a:pPr>
            <a:r>
              <a:rPr lang="en-US" sz="2400" dirty="0">
                <a:effectLst/>
                <a:latin typeface="Aptos" panose="020B0004020202020204" pitchFamily="34" charset="0"/>
                <a:ea typeface="Times New Roman" panose="02020603050405020304" pitchFamily="18" charset="0"/>
                <a:cs typeface="Times New Roman" panose="02020603050405020304" pitchFamily="18" charset="0"/>
              </a:rPr>
              <a:t>No Major amendments are </a:t>
            </a:r>
            <a:r>
              <a:rPr lang="en-US" sz="2400" dirty="0">
                <a:latin typeface="Aptos" panose="020B0004020202020204" pitchFamily="34" charset="0"/>
                <a:ea typeface="Times New Roman" panose="02020603050405020304" pitchFamily="18" charset="0"/>
                <a:cs typeface="Times New Roman" panose="02020603050405020304" pitchFamily="18" charset="0"/>
              </a:rPr>
              <a:t>included with the </a:t>
            </a:r>
            <a:r>
              <a:rPr lang="en-US" sz="2400" dirty="0">
                <a:effectLst/>
                <a:latin typeface="Aptos" panose="020B0004020202020204" pitchFamily="34" charset="0"/>
                <a:ea typeface="Times New Roman" panose="02020603050405020304" pitchFamily="18" charset="0"/>
                <a:cs typeface="Times New Roman" panose="02020603050405020304" pitchFamily="18" charset="0"/>
              </a:rPr>
              <a:t>renewal application</a:t>
            </a:r>
            <a:endParaRPr lang="en-US" sz="24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buFont typeface="Arial" panose="020B0604020202020204" pitchFamily="34" charset="0"/>
              <a:buChar char="•"/>
              <a:tabLst>
                <a:tab pos="914400" algn="l"/>
              </a:tabLst>
            </a:pPr>
            <a:r>
              <a:rPr lang="en-US" sz="2400" dirty="0">
                <a:effectLst/>
                <a:latin typeface="Aptos" panose="020B0004020202020204" pitchFamily="34" charset="0"/>
                <a:ea typeface="Times New Roman" panose="02020603050405020304" pitchFamily="18" charset="0"/>
                <a:cs typeface="Times New Roman" panose="02020603050405020304" pitchFamily="18" charset="0"/>
              </a:rPr>
              <a:t>License renewal will authorize operation for ten years</a:t>
            </a:r>
            <a:endParaRPr lang="en-US" sz="24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97404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BD7B5C-362F-AF69-9D2A-3E03EB8AB963}"/>
              </a:ext>
            </a:extLst>
          </p:cNvPr>
          <p:cNvSpPr>
            <a:spLocks noGrp="1"/>
          </p:cNvSpPr>
          <p:nvPr>
            <p:ph type="sldNum" sz="quarter" idx="12"/>
          </p:nvPr>
        </p:nvSpPr>
        <p:spPr/>
        <p:txBody>
          <a:bodyPr/>
          <a:lstStyle/>
          <a:p>
            <a:fld id="{FE96E056-139D-44BA-96DA-C01F9CC74598}" type="slidenum">
              <a:rPr lang="en-US" smtClean="0"/>
              <a:pPr/>
              <a:t>9</a:t>
            </a:fld>
            <a:endParaRPr lang="en-US" dirty="0"/>
          </a:p>
        </p:txBody>
      </p:sp>
      <p:sp>
        <p:nvSpPr>
          <p:cNvPr id="4" name="TextBox 3">
            <a:extLst>
              <a:ext uri="{FF2B5EF4-FFF2-40B4-BE49-F238E27FC236}">
                <a16:creationId xmlns:a16="http://schemas.microsoft.com/office/drawing/2014/main" id="{63F89F59-F01D-769A-F8D3-43C26847B445}"/>
              </a:ext>
            </a:extLst>
          </p:cNvPr>
          <p:cNvSpPr txBox="1"/>
          <p:nvPr/>
        </p:nvSpPr>
        <p:spPr>
          <a:xfrm>
            <a:off x="356462" y="606514"/>
            <a:ext cx="10321871" cy="584775"/>
          </a:xfrm>
          <a:prstGeom prst="rect">
            <a:avLst/>
          </a:prstGeom>
          <a:noFill/>
        </p:spPr>
        <p:txBody>
          <a:bodyPr wrap="square" rtlCol="0">
            <a:spAutoFit/>
          </a:bodyPr>
          <a:lstStyle/>
          <a:p>
            <a:r>
              <a:rPr kumimoji="0" lang="en-US" sz="3200" b="1" i="0" u="none" strike="noStrike" kern="1200" cap="none" spc="0" normalizeH="0" baseline="0" noProof="0">
                <a:ln>
                  <a:noFill/>
                </a:ln>
                <a:solidFill>
                  <a:srgbClr val="0875C8"/>
                </a:solidFill>
                <a:effectLst/>
                <a:uLnTx/>
                <a:uFillTx/>
                <a:latin typeface="Arial" panose="020B0604020202020204"/>
                <a:ea typeface="+mj-ea"/>
                <a:cs typeface="+mj-cs"/>
              </a:rPr>
              <a:t>Waste Control Specialists site, Andrews, Texas</a:t>
            </a:r>
            <a:endParaRPr lang="en-US" sz="3200" dirty="0">
              <a:latin typeface="Aptos Black" panose="020B0004020202020204" pitchFamily="34" charset="0"/>
            </a:endParaRPr>
          </a:p>
        </p:txBody>
      </p:sp>
      <p:sp>
        <p:nvSpPr>
          <p:cNvPr id="6" name="TextBox 5">
            <a:extLst>
              <a:ext uri="{FF2B5EF4-FFF2-40B4-BE49-F238E27FC236}">
                <a16:creationId xmlns:a16="http://schemas.microsoft.com/office/drawing/2014/main" id="{42D4400C-3403-A34E-4CDD-5A66D49C0BF2}"/>
              </a:ext>
            </a:extLst>
          </p:cNvPr>
          <p:cNvSpPr txBox="1"/>
          <p:nvPr/>
        </p:nvSpPr>
        <p:spPr>
          <a:xfrm>
            <a:off x="914401" y="1804114"/>
            <a:ext cx="9345478" cy="3416320"/>
          </a:xfrm>
          <a:prstGeom prst="rect">
            <a:avLst/>
          </a:prstGeom>
          <a:noFill/>
        </p:spPr>
        <p:txBody>
          <a:bodyPr wrap="square">
            <a:spAutoFit/>
          </a:bodyPr>
          <a:lstStyle/>
          <a:p>
            <a:pPr marL="0" marR="0"/>
            <a:r>
              <a:rPr lang="en-US" sz="2400" b="1" dirty="0">
                <a:effectLst/>
                <a:latin typeface="Aptos" panose="020B0004020202020204" pitchFamily="34" charset="0"/>
                <a:ea typeface="Aptos" panose="020B0004020202020204" pitchFamily="34" charset="0"/>
                <a:cs typeface="Aptos" panose="020B0004020202020204" pitchFamily="34" charset="0"/>
              </a:rPr>
              <a:t>LANL Transuranic Waste</a:t>
            </a:r>
            <a:endParaRPr lang="en-US" sz="24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Font typeface="Arial" panose="020B0604020202020204" pitchFamily="34" charset="0"/>
              <a:buChar char="•"/>
              <a:tabLst>
                <a:tab pos="457200" algn="l"/>
              </a:tabLst>
            </a:pPr>
            <a:r>
              <a:rPr lang="en-US" sz="2400" dirty="0">
                <a:effectLst/>
                <a:latin typeface="Aptos" panose="020B0004020202020204" pitchFamily="34" charset="0"/>
                <a:ea typeface="Times New Roman" panose="02020603050405020304" pitchFamily="18" charset="0"/>
                <a:cs typeface="Times New Roman" panose="02020603050405020304" pitchFamily="18" charset="0"/>
              </a:rPr>
              <a:t>U.S. Department of Energy’s Waste Isolation Pilot Plant (WIPP) in New Mexico</a:t>
            </a:r>
            <a:endParaRPr lang="en-US" sz="24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buFont typeface="Arial" panose="020B0604020202020204" pitchFamily="34" charset="0"/>
              <a:buChar char="•"/>
              <a:tabLst>
                <a:tab pos="914400" algn="l"/>
              </a:tabLst>
            </a:pPr>
            <a:r>
              <a:rPr lang="en-US" sz="2400" dirty="0">
                <a:effectLst/>
                <a:latin typeface="Aptos" panose="020B0004020202020204" pitchFamily="34" charset="0"/>
                <a:ea typeface="Times New Roman" panose="02020603050405020304" pitchFamily="18" charset="0"/>
                <a:cs typeface="Times New Roman" panose="02020603050405020304" pitchFamily="18" charset="0"/>
              </a:rPr>
              <a:t>Incident in 2014</a:t>
            </a:r>
            <a:endParaRPr lang="en-US" sz="24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buFont typeface="Arial" panose="020B0604020202020204" pitchFamily="34" charset="0"/>
              <a:buChar char="•"/>
              <a:tabLst>
                <a:tab pos="914400" algn="l"/>
              </a:tabLst>
            </a:pPr>
            <a:r>
              <a:rPr lang="en-US" sz="2400" dirty="0">
                <a:effectLst/>
                <a:latin typeface="Aptos" panose="020B0004020202020204" pitchFamily="34" charset="0"/>
                <a:ea typeface="Times New Roman" panose="02020603050405020304" pitchFamily="18" charset="0"/>
                <a:cs typeface="Times New Roman" panose="02020603050405020304" pitchFamily="18" charset="0"/>
              </a:rPr>
              <a:t>Transuranic Waste from Los Alamos National Laboratory (LANL TRU) waste diverted to WCS FWF for temporary storage</a:t>
            </a:r>
            <a:endParaRPr lang="en-US" sz="24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buFont typeface="Arial" panose="020B0604020202020204" pitchFamily="34" charset="0"/>
              <a:buChar char="•"/>
              <a:tabLst>
                <a:tab pos="457200" algn="l"/>
              </a:tabLst>
            </a:pPr>
            <a:r>
              <a:rPr lang="en-US" sz="2400" dirty="0">
                <a:effectLst/>
                <a:latin typeface="Aptos" panose="020B0004020202020204" pitchFamily="34" charset="0"/>
                <a:ea typeface="Times New Roman" panose="02020603050405020304" pitchFamily="18" charset="0"/>
                <a:cs typeface="Times New Roman" panose="02020603050405020304" pitchFamily="18" charset="0"/>
              </a:rPr>
              <a:t>LANL TRU waste moved from FWF to on-site storage facility </a:t>
            </a:r>
            <a:endParaRPr lang="en-US" sz="24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buFont typeface="Arial" panose="020B0604020202020204" pitchFamily="34" charset="0"/>
              <a:buChar char="•"/>
              <a:tabLst>
                <a:tab pos="914400" algn="l"/>
              </a:tabLst>
            </a:pPr>
            <a:r>
              <a:rPr lang="en-US" sz="2400" dirty="0">
                <a:effectLst/>
                <a:latin typeface="Aptos" panose="020B0004020202020204" pitchFamily="34" charset="0"/>
                <a:ea typeface="Times New Roman" panose="02020603050405020304" pitchFamily="18" charset="0"/>
                <a:cs typeface="Times New Roman" panose="02020603050405020304" pitchFamily="18" charset="0"/>
              </a:rPr>
              <a:t>Waste prepared for offsite transport and disposal at the WIPP</a:t>
            </a:r>
            <a:endParaRPr lang="en-US" sz="24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buFont typeface="Arial" panose="020B0604020202020204" pitchFamily="34" charset="0"/>
              <a:buChar char="•"/>
              <a:tabLst>
                <a:tab pos="914400" algn="l"/>
              </a:tabLst>
            </a:pPr>
            <a:r>
              <a:rPr lang="en-US" sz="2400" dirty="0">
                <a:effectLst/>
                <a:latin typeface="Aptos" panose="020B0004020202020204" pitchFamily="34" charset="0"/>
                <a:ea typeface="Times New Roman" panose="02020603050405020304" pitchFamily="18" charset="0"/>
                <a:cs typeface="Times New Roman" panose="02020603050405020304" pitchFamily="18" charset="0"/>
              </a:rPr>
              <a:t>Completion projected for December 31, 2026</a:t>
            </a:r>
            <a:endParaRPr lang="en-US" sz="24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1699680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1" id="{43032F23-8A8A-414A-BB12-6F55226F491C}" vid="{31A4273F-DE06-43CA-AAE0-B29F183E03F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TCEQ-crosshatch green-light</Template>
  <TotalTime>5213</TotalTime>
  <Words>1195</Words>
  <Application>Microsoft Office PowerPoint</Application>
  <PresentationFormat>Widescreen</PresentationFormat>
  <Paragraphs>179</Paragraphs>
  <Slides>20</Slides>
  <Notes>12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20</vt:i4>
      </vt:variant>
    </vt:vector>
  </HeadingPairs>
  <TitlesOfParts>
    <vt:vector size="34" baseType="lpstr">
      <vt:lpstr>Aptos</vt:lpstr>
      <vt:lpstr>Aptos Black</vt:lpstr>
      <vt:lpstr>Aptos ExtraBold</vt:lpstr>
      <vt:lpstr>Arial</vt:lpstr>
      <vt:lpstr>Calibri</vt:lpstr>
      <vt:lpstr>Cambria</vt:lpstr>
      <vt:lpstr>Courier New</vt:lpstr>
      <vt:lpstr>Lucida Bright</vt:lpstr>
      <vt:lpstr>Segoe UI Semilight</vt:lpstr>
      <vt:lpstr>Symbol</vt:lpstr>
      <vt:lpstr>Times New Roman</vt:lpstr>
      <vt:lpstr>Verdana</vt:lpstr>
      <vt:lpstr>Wingdings</vt:lpstr>
      <vt:lpstr>Custom Design</vt:lpstr>
      <vt:lpstr>Texas Update Low-Level Waste Forum, April 9, 2025</vt:lpstr>
      <vt:lpstr>TCEQ Radioactive Materials Division</vt:lpstr>
      <vt:lpstr>PowerPoint Presentation</vt:lpstr>
      <vt:lpstr>PowerPoint Presentation</vt:lpstr>
      <vt:lpstr>PowerPoint Presentation</vt:lpstr>
      <vt:lpstr>PowerPoint Presentation</vt:lpstr>
      <vt:lpstr>Waste Control Specialists site, Andrews, Texas</vt:lpstr>
      <vt:lpstr>PowerPoint Presentation</vt:lpstr>
      <vt:lpstr>PowerPoint Presentation</vt:lpstr>
      <vt:lpstr>PowerPoint Presentation</vt:lpstr>
      <vt:lpstr>Uranium Mining in Texas </vt:lpstr>
      <vt:lpstr>PowerPoint Presentation</vt:lpstr>
      <vt:lpstr>PowerPoint Presentation</vt:lpstr>
      <vt:lpstr>89th Texas Legislature</vt:lpstr>
      <vt:lpstr>89th Texas Legislature</vt:lpstr>
      <vt:lpstr>89th Texas Legislature – Key Bills</vt:lpstr>
      <vt:lpstr>89th Texas Legislature – Key Bills</vt:lpstr>
      <vt:lpstr>PowerPoint Presentation</vt:lpstr>
      <vt:lpstr>Contact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Uranium Mining Decommissioning in Texas Uranium Recovery Workshop 2022</dc:title>
  <dc:creator>Molly Coffman</dc:creator>
  <cp:lastModifiedBy>Ashley Forbes</cp:lastModifiedBy>
  <cp:revision>47</cp:revision>
  <cp:lastPrinted>2023-05-22T17:17:54Z</cp:lastPrinted>
  <dcterms:created xsi:type="dcterms:W3CDTF">2022-09-22T13:47:14Z</dcterms:created>
  <dcterms:modified xsi:type="dcterms:W3CDTF">2025-04-07T00:17:15Z</dcterms:modified>
</cp:coreProperties>
</file>