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Anton"/>
      <p:regular r:id="rId9"/>
    </p:embeddedFont>
    <p:embeddedFont>
      <p:font typeface="Inter"/>
      <p:regular r:id="rId10"/>
      <p:bold r:id="rId11"/>
      <p:italic r:id="rId12"/>
      <p:boldItalic r:id="rId13"/>
    </p:embeddedFont>
    <p:embeddedFont>
      <p:font typeface="Manrope ExtraLight"/>
      <p:regular r:id="rId14"/>
      <p:bold r:id="rId15"/>
    </p:embeddedFont>
    <p:embeddedFont>
      <p:font typeface="Manrope"/>
      <p:regular r:id="rId16"/>
      <p:bold r:id="rId17"/>
    </p:embeddedFont>
    <p:embeddedFont>
      <p:font typeface="Manrope ExtraBold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nto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Inter-bold.fntdata"/><Relationship Id="rId10" Type="http://schemas.openxmlformats.org/officeDocument/2006/relationships/font" Target="fonts/Inter-regular.fntdata"/><Relationship Id="rId13" Type="http://schemas.openxmlformats.org/officeDocument/2006/relationships/font" Target="fonts/Inter-boldItalic.fntdata"/><Relationship Id="rId12" Type="http://schemas.openxmlformats.org/officeDocument/2006/relationships/font" Target="fonts/Inter-italic.fntdata"/><Relationship Id="rId15" Type="http://schemas.openxmlformats.org/officeDocument/2006/relationships/font" Target="fonts/ManropeExtraLight-bold.fntdata"/><Relationship Id="rId14" Type="http://schemas.openxmlformats.org/officeDocument/2006/relationships/font" Target="fonts/ManropeExtraLight-regular.fntdata"/><Relationship Id="rId17" Type="http://schemas.openxmlformats.org/officeDocument/2006/relationships/font" Target="fonts/Manrope-bold.fntdata"/><Relationship Id="rId16" Type="http://schemas.openxmlformats.org/officeDocument/2006/relationships/font" Target="fonts/Manrope-regular.fntdata"/><Relationship Id="rId18" Type="http://schemas.openxmlformats.org/officeDocument/2006/relationships/font" Target="fonts/Manrope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folders/1hKr63UBwu3keRUx6EsnKKJAJQZsyQkiu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</a:rPr>
              <a:t>You can choose a different title photo from DEQ’s stock photos: 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https://drive.google.com/drive/folders/1hKr63UBwu3keRUx6EsnKKJAJQZsyQkiu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</a:rPr>
              <a:t>There is a photo placeholder behind the “Thank you” text here. 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Choose a dark stock photo for this background from the DEQ Stock Photo folder here:</a:t>
            </a:r>
            <a:br>
              <a:rPr lang="en-US" sz="1500">
                <a:solidFill>
                  <a:schemeClr val="dk1"/>
                </a:solidFill>
              </a:rPr>
            </a:br>
            <a:r>
              <a:rPr lang="en-US" sz="1500" u="sng">
                <a:solidFill>
                  <a:schemeClr val="hlink"/>
                </a:solidFill>
                <a:hlinkClick r:id="rId2"/>
              </a:rPr>
              <a:t>https://drive.google.com/drive/folders/1hKr63UBwu3keRUx6EsnKKJAJQZsyQkiu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>
                <a:solidFill>
                  <a:schemeClr val="dk1"/>
                </a:solidFill>
              </a:rPr>
              <a:t>You can replace “Questions? Contact us” with your website address (home page or vanity URLs only)</a:t>
            </a:r>
            <a:endParaRPr b="1" sz="1500"/>
          </a:p>
        </p:txBody>
      </p:sp>
      <p:sp>
        <p:nvSpPr>
          <p:cNvPr id="151" name="Google Shape;15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solidFill>
          <a:schemeClr val="accent4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>
            <p:ph idx="2" type="pic"/>
          </p:nvPr>
        </p:nvSpPr>
        <p:spPr>
          <a:xfrm>
            <a:off x="2" y="3706438"/>
            <a:ext cx="3409779" cy="31515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>
            <p:ph idx="2" type="pic"/>
          </p:nvPr>
        </p:nvSpPr>
        <p:spPr>
          <a:xfrm>
            <a:off x="908597" y="0"/>
            <a:ext cx="4673600" cy="544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solidFill>
          <a:schemeClr val="accent4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757964" y="3398725"/>
            <a:ext cx="2676072" cy="267607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3"/>
          <p:cNvSpPr/>
          <p:nvPr/>
        </p:nvSpPr>
        <p:spPr>
          <a:xfrm>
            <a:off x="8177437" y="804891"/>
            <a:ext cx="2676072" cy="267607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3"/>
          <p:cNvSpPr/>
          <p:nvPr/>
        </p:nvSpPr>
        <p:spPr>
          <a:xfrm>
            <a:off x="1338491" y="804891"/>
            <a:ext cx="2676072" cy="267607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3"/>
          <p:cNvSpPr/>
          <p:nvPr/>
        </p:nvSpPr>
        <p:spPr>
          <a:xfrm>
            <a:off x="469900" y="413562"/>
            <a:ext cx="11252200" cy="6056276"/>
          </a:xfrm>
          <a:prstGeom prst="frame">
            <a:avLst>
              <a:gd fmla="val 507" name="adj1"/>
            </a:avLst>
          </a:prstGeom>
          <a:gradFill>
            <a:gsLst>
              <a:gs pos="0">
                <a:schemeClr val="dk2"/>
              </a:gs>
              <a:gs pos="77000">
                <a:schemeClr val="accent2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3"/>
          <p:cNvSpPr/>
          <p:nvPr>
            <p:ph idx="2" type="pic"/>
          </p:nvPr>
        </p:nvSpPr>
        <p:spPr>
          <a:xfrm>
            <a:off x="8362947" y="979558"/>
            <a:ext cx="2305052" cy="230505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3"/>
          <p:cNvSpPr/>
          <p:nvPr>
            <p:ph idx="3" type="pic"/>
          </p:nvPr>
        </p:nvSpPr>
        <p:spPr>
          <a:xfrm>
            <a:off x="4943475" y="3573391"/>
            <a:ext cx="2305052" cy="230505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3"/>
          <p:cNvSpPr/>
          <p:nvPr>
            <p:ph idx="4" type="pic"/>
          </p:nvPr>
        </p:nvSpPr>
        <p:spPr>
          <a:xfrm>
            <a:off x="1524001" y="979558"/>
            <a:ext cx="2305052" cy="23050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bg>
      <p:bgPr>
        <a:solidFill>
          <a:schemeClr val="accent4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/>
          <p:nvPr/>
        </p:nvSpPr>
        <p:spPr>
          <a:xfrm>
            <a:off x="1066093" y="4328691"/>
            <a:ext cx="1778844" cy="177884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4"/>
          <p:cNvSpPr/>
          <p:nvPr/>
        </p:nvSpPr>
        <p:spPr>
          <a:xfrm>
            <a:off x="6228134" y="4328691"/>
            <a:ext cx="1778844" cy="177884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4"/>
          <p:cNvSpPr/>
          <p:nvPr/>
        </p:nvSpPr>
        <p:spPr>
          <a:xfrm>
            <a:off x="6228134" y="2226915"/>
            <a:ext cx="1778844" cy="177884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4"/>
          <p:cNvSpPr/>
          <p:nvPr/>
        </p:nvSpPr>
        <p:spPr>
          <a:xfrm>
            <a:off x="1066093" y="2226915"/>
            <a:ext cx="1778844" cy="177884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4"/>
          <p:cNvSpPr/>
          <p:nvPr>
            <p:ph idx="2" type="pic"/>
          </p:nvPr>
        </p:nvSpPr>
        <p:spPr>
          <a:xfrm>
            <a:off x="6342743" y="2341560"/>
            <a:ext cx="1549684" cy="1549684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4"/>
          <p:cNvSpPr/>
          <p:nvPr>
            <p:ph idx="3" type="pic"/>
          </p:nvPr>
        </p:nvSpPr>
        <p:spPr>
          <a:xfrm>
            <a:off x="1180703" y="4443543"/>
            <a:ext cx="1549684" cy="1549684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4"/>
          <p:cNvSpPr/>
          <p:nvPr>
            <p:ph idx="4" type="pic"/>
          </p:nvPr>
        </p:nvSpPr>
        <p:spPr>
          <a:xfrm>
            <a:off x="6342743" y="4443543"/>
            <a:ext cx="1549684" cy="1549684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4"/>
          <p:cNvSpPr/>
          <p:nvPr>
            <p:ph idx="5" type="pic"/>
          </p:nvPr>
        </p:nvSpPr>
        <p:spPr>
          <a:xfrm>
            <a:off x="1180673" y="2341495"/>
            <a:ext cx="1549684" cy="15496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bg>
      <p:bgPr>
        <a:solidFill>
          <a:schemeClr val="accent4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>
            <p:ph idx="2" type="pic"/>
          </p:nvPr>
        </p:nvSpPr>
        <p:spPr>
          <a:xfrm>
            <a:off x="8371036" y="0"/>
            <a:ext cx="3820964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/>
          <p:nvPr>
            <p:ph idx="2" type="pic"/>
          </p:nvPr>
        </p:nvSpPr>
        <p:spPr>
          <a:xfrm>
            <a:off x="0" y="536671"/>
            <a:ext cx="12192000" cy="23008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bg>
      <p:bgPr>
        <a:solidFill>
          <a:schemeClr val="accent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/>
          <p:nvPr>
            <p:ph idx="2" type="pic"/>
          </p:nvPr>
        </p:nvSpPr>
        <p:spPr>
          <a:xfrm>
            <a:off x="1" y="895350"/>
            <a:ext cx="5819775" cy="36766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/>
          <p:nvPr>
            <p:ph idx="2" type="pic"/>
          </p:nvPr>
        </p:nvSpPr>
        <p:spPr>
          <a:xfrm>
            <a:off x="8630140" y="0"/>
            <a:ext cx="3561859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/>
          <p:nvPr/>
        </p:nvSpPr>
        <p:spPr>
          <a:xfrm>
            <a:off x="-19523" y="-67800"/>
            <a:ext cx="6103800" cy="7002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  <a:effectLst>
            <a:outerShdw blurRad="85725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bg>
      <p:bgPr>
        <a:solidFill>
          <a:schemeClr val="accent4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/>
          <p:nvPr>
            <p:ph idx="2" type="pic"/>
          </p:nvPr>
        </p:nvSpPr>
        <p:spPr>
          <a:xfrm>
            <a:off x="1643507" y="0"/>
            <a:ext cx="5525078" cy="59435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G">
  <p:cSld name="BG">
    <p:bg>
      <p:bgPr>
        <a:solidFill>
          <a:schemeClr val="accent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accent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>
            <p:ph idx="2" type="pic"/>
          </p:nvPr>
        </p:nvSpPr>
        <p:spPr>
          <a:xfrm>
            <a:off x="5067300" y="0"/>
            <a:ext cx="71247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bg>
      <p:bgPr>
        <a:solidFill>
          <a:schemeClr val="accent4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/>
          <p:nvPr>
            <p:ph idx="2" type="pic"/>
          </p:nvPr>
        </p:nvSpPr>
        <p:spPr>
          <a:xfrm>
            <a:off x="910772" y="2271790"/>
            <a:ext cx="10370457" cy="3882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bg>
      <p:bgPr>
        <a:solidFill>
          <a:schemeClr val="accent4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/>
          <p:nvPr>
            <p:ph idx="2" type="pic"/>
          </p:nvPr>
        </p:nvSpPr>
        <p:spPr>
          <a:xfrm>
            <a:off x="5962098" y="3840362"/>
            <a:ext cx="2487053" cy="1640992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3"/>
          <p:cNvSpPr/>
          <p:nvPr>
            <p:ph idx="3" type="pic"/>
          </p:nvPr>
        </p:nvSpPr>
        <p:spPr>
          <a:xfrm>
            <a:off x="8737492" y="3840362"/>
            <a:ext cx="2487053" cy="1640992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3"/>
          <p:cNvSpPr/>
          <p:nvPr>
            <p:ph idx="4" type="pic"/>
          </p:nvPr>
        </p:nvSpPr>
        <p:spPr>
          <a:xfrm>
            <a:off x="3186703" y="3840362"/>
            <a:ext cx="2487053" cy="1640992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3"/>
          <p:cNvSpPr/>
          <p:nvPr>
            <p:ph idx="5" type="pic"/>
          </p:nvPr>
        </p:nvSpPr>
        <p:spPr>
          <a:xfrm>
            <a:off x="679112" y="691980"/>
            <a:ext cx="4438504" cy="478937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bg>
      <p:bgPr>
        <a:solidFill>
          <a:schemeClr val="accent4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/>
          <p:nvPr>
            <p:ph idx="2" type="pic"/>
          </p:nvPr>
        </p:nvSpPr>
        <p:spPr>
          <a:xfrm>
            <a:off x="7683731" y="1079500"/>
            <a:ext cx="3557057" cy="378737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4"/>
          <p:cNvSpPr/>
          <p:nvPr>
            <p:ph idx="3" type="pic"/>
          </p:nvPr>
        </p:nvSpPr>
        <p:spPr>
          <a:xfrm>
            <a:off x="5439275" y="3078266"/>
            <a:ext cx="2796179" cy="27002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bg>
      <p:bgPr>
        <a:solidFill>
          <a:schemeClr val="accent4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/>
          <p:nvPr>
            <p:ph idx="2" type="pic"/>
          </p:nvPr>
        </p:nvSpPr>
        <p:spPr>
          <a:xfrm>
            <a:off x="1013235" y="2563929"/>
            <a:ext cx="1957183" cy="269825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5"/>
          <p:cNvSpPr/>
          <p:nvPr>
            <p:ph idx="3" type="pic"/>
          </p:nvPr>
        </p:nvSpPr>
        <p:spPr>
          <a:xfrm>
            <a:off x="2088226" y="1771113"/>
            <a:ext cx="2308935" cy="3491068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5"/>
          <p:cNvSpPr/>
          <p:nvPr>
            <p:ph idx="4" type="pic"/>
          </p:nvPr>
        </p:nvSpPr>
        <p:spPr>
          <a:xfrm>
            <a:off x="3514970" y="861659"/>
            <a:ext cx="2666744" cy="440052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bg>
      <p:bgPr>
        <a:solidFill>
          <a:schemeClr val="accent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/>
          <p:nvPr>
            <p:ph idx="2" type="pic"/>
          </p:nvPr>
        </p:nvSpPr>
        <p:spPr>
          <a:xfrm>
            <a:off x="9427018" y="2019301"/>
            <a:ext cx="2764981" cy="4838699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6"/>
          <p:cNvSpPr/>
          <p:nvPr>
            <p:ph idx="3" type="pic"/>
          </p:nvPr>
        </p:nvSpPr>
        <p:spPr>
          <a:xfrm>
            <a:off x="9427019" y="0"/>
            <a:ext cx="2764981" cy="1907178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6"/>
          <p:cNvSpPr/>
          <p:nvPr>
            <p:ph idx="4" type="pic"/>
          </p:nvPr>
        </p:nvSpPr>
        <p:spPr>
          <a:xfrm>
            <a:off x="6540501" y="0"/>
            <a:ext cx="2764981" cy="33105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bg>
      <p:bgPr>
        <a:solidFill>
          <a:schemeClr val="accent4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/>
          <p:nvPr>
            <p:ph idx="2" type="pic"/>
          </p:nvPr>
        </p:nvSpPr>
        <p:spPr>
          <a:xfrm>
            <a:off x="4745737" y="3432674"/>
            <a:ext cx="3084076" cy="3425326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7"/>
          <p:cNvSpPr/>
          <p:nvPr>
            <p:ph idx="3" type="pic"/>
          </p:nvPr>
        </p:nvSpPr>
        <p:spPr>
          <a:xfrm>
            <a:off x="-16691" y="3"/>
            <a:ext cx="4745735" cy="34253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bg>
      <p:bgPr>
        <a:solidFill>
          <a:schemeClr val="accent4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/>
          <p:nvPr/>
        </p:nvSpPr>
        <p:spPr>
          <a:xfrm flipH="1" rot="10800000">
            <a:off x="1" y="-3"/>
            <a:ext cx="11417300" cy="4950151"/>
          </a:xfrm>
          <a:prstGeom prst="round1Rect">
            <a:avLst>
              <a:gd fmla="val 2813" name="adj"/>
            </a:avLst>
          </a:prstGeom>
          <a:solidFill>
            <a:schemeClr val="dk2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9"/>
          <p:cNvSpPr/>
          <p:nvPr>
            <p:ph idx="2" type="pic"/>
          </p:nvPr>
        </p:nvSpPr>
        <p:spPr>
          <a:xfrm>
            <a:off x="1747838" y="942976"/>
            <a:ext cx="2357400" cy="4950300"/>
          </a:xfrm>
          <a:prstGeom prst="roundRect">
            <a:avLst>
              <a:gd fmla="val 1054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bg>
      <p:bgPr>
        <a:solidFill>
          <a:schemeClr val="accent4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/>
          <p:nvPr>
            <p:ph idx="2" type="pic"/>
          </p:nvPr>
        </p:nvSpPr>
        <p:spPr>
          <a:xfrm>
            <a:off x="-731521" y="1205865"/>
            <a:ext cx="5227321" cy="30384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solidFill>
          <a:schemeClr val="accent4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>
            <p:ph idx="2" type="pic"/>
          </p:nvPr>
        </p:nvSpPr>
        <p:spPr>
          <a:xfrm>
            <a:off x="3930178" y="3666357"/>
            <a:ext cx="1707912" cy="19417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bg>
      <p:bgPr>
        <a:solidFill>
          <a:schemeClr val="accent4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/>
          <p:nvPr>
            <p:ph idx="2" type="pic"/>
          </p:nvPr>
        </p:nvSpPr>
        <p:spPr>
          <a:xfrm>
            <a:off x="1593632" y="2821847"/>
            <a:ext cx="4018327" cy="2579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bg>
      <p:bgPr>
        <a:solidFill>
          <a:schemeClr val="accent4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/>
          <p:nvPr>
            <p:ph idx="2" type="pic"/>
          </p:nvPr>
        </p:nvSpPr>
        <p:spPr>
          <a:xfrm>
            <a:off x="0" y="0"/>
            <a:ext cx="12192000" cy="477240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55600" y="681367"/>
            <a:ext cx="10280700" cy="6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solidFill>
          <a:schemeClr val="accent4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>
            <p:ph idx="2" type="pic"/>
          </p:nvPr>
        </p:nvSpPr>
        <p:spPr>
          <a:xfrm>
            <a:off x="7723801" y="0"/>
            <a:ext cx="4468199" cy="50582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solidFill>
          <a:schemeClr val="accent4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/>
          <p:nvPr>
            <p:ph idx="2" type="pic"/>
          </p:nvPr>
        </p:nvSpPr>
        <p:spPr>
          <a:xfrm>
            <a:off x="1" y="1"/>
            <a:ext cx="12192000" cy="326262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solidFill>
          <a:schemeClr val="accent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>
            <p:ph idx="2" type="pic"/>
          </p:nvPr>
        </p:nvSpPr>
        <p:spPr>
          <a:xfrm>
            <a:off x="2" y="0"/>
            <a:ext cx="5600699" cy="588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solidFill>
          <a:schemeClr val="accent4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/>
          <p:nvPr>
            <p:ph idx="2" type="pic"/>
          </p:nvPr>
        </p:nvSpPr>
        <p:spPr>
          <a:xfrm>
            <a:off x="6010869" y="4505454"/>
            <a:ext cx="1554562" cy="1554562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9"/>
          <p:cNvSpPr/>
          <p:nvPr>
            <p:ph idx="3" type="pic"/>
          </p:nvPr>
        </p:nvSpPr>
        <p:spPr>
          <a:xfrm>
            <a:off x="6010869" y="2436347"/>
            <a:ext cx="1554562" cy="155456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9"/>
          <p:cNvSpPr/>
          <p:nvPr>
            <p:ph idx="4" type="pic"/>
          </p:nvPr>
        </p:nvSpPr>
        <p:spPr>
          <a:xfrm>
            <a:off x="4" y="0"/>
            <a:ext cx="466089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solidFill>
          <a:schemeClr val="accent4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/>
          <p:nvPr>
            <p:ph idx="2" type="pic"/>
          </p:nvPr>
        </p:nvSpPr>
        <p:spPr>
          <a:xfrm>
            <a:off x="1" y="3962400"/>
            <a:ext cx="3894350" cy="28956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0"/>
          <p:cNvSpPr/>
          <p:nvPr>
            <p:ph idx="3" type="pic"/>
          </p:nvPr>
        </p:nvSpPr>
        <p:spPr>
          <a:xfrm>
            <a:off x="7696463" y="823679"/>
            <a:ext cx="3428395" cy="2465622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0"/>
          <p:cNvSpPr/>
          <p:nvPr/>
        </p:nvSpPr>
        <p:spPr>
          <a:xfrm>
            <a:off x="3894350" y="3962400"/>
            <a:ext cx="8297649" cy="29002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FB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rope ExtraBold"/>
              <a:buNone/>
              <a:defRPr b="0" i="0" sz="4400" u="none" cap="none" strike="noStrike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 ExtraLight"/>
              <a:buChar char="•"/>
              <a:defRPr b="0" i="0" sz="2800" u="none" cap="none" strike="noStrike">
                <a:solidFill>
                  <a:schemeClr val="dk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 ExtraLight"/>
              <a:buChar char="•"/>
              <a:defRPr b="0" i="0" sz="2400" u="none" cap="none" strike="noStrike">
                <a:solidFill>
                  <a:schemeClr val="dk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nrope ExtraLight"/>
              <a:buChar char="•"/>
              <a:defRPr b="0" i="0" sz="2000" u="none" cap="none" strike="noStrike">
                <a:solidFill>
                  <a:schemeClr val="dk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 ExtraLight"/>
              <a:buChar char="•"/>
              <a:defRPr b="0" i="0" sz="1800" u="none" cap="none" strike="noStrike">
                <a:solidFill>
                  <a:schemeClr val="dk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 ExtraLight"/>
              <a:buChar char="•"/>
              <a:defRPr b="0" i="0" sz="1800" u="none" cap="none" strike="noStrike">
                <a:solidFill>
                  <a:schemeClr val="dk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 ExtraLight"/>
              <a:buChar char="•"/>
              <a:defRPr b="0" i="0" sz="1800" u="none" cap="none" strike="noStrike">
                <a:solidFill>
                  <a:schemeClr val="dk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 ExtraLight"/>
              <a:buChar char="•"/>
              <a:defRPr b="0" i="0" sz="1800" u="none" cap="none" strike="noStrike">
                <a:solidFill>
                  <a:schemeClr val="dk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 ExtraLight"/>
              <a:buChar char="•"/>
              <a:defRPr b="0" i="0" sz="1800" u="none" cap="none" strike="noStrike">
                <a:solidFill>
                  <a:schemeClr val="dk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 ExtraLight"/>
              <a:buChar char="•"/>
              <a:defRPr b="0" i="0" sz="1800" u="none" cap="none" strike="noStrike">
                <a:solidFill>
                  <a:schemeClr val="dk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62" l="0" r="0" t="7862"/>
          <a:stretch/>
        </p:blipFill>
        <p:spPr>
          <a:xfrm>
            <a:off x="0" y="0"/>
            <a:ext cx="12192000" cy="685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4"/>
          <p:cNvSpPr/>
          <p:nvPr/>
        </p:nvSpPr>
        <p:spPr>
          <a:xfrm>
            <a:off x="0" y="5133950"/>
            <a:ext cx="12245100" cy="1338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5725" rotWithShape="0" algn="bl" dir="5400000" dist="1905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" name="Google Shape;108;p34"/>
          <p:cNvCxnSpPr/>
          <p:nvPr/>
        </p:nvCxnSpPr>
        <p:spPr>
          <a:xfrm>
            <a:off x="798039" y="894176"/>
            <a:ext cx="6072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34"/>
          <p:cNvSpPr txBox="1"/>
          <p:nvPr/>
        </p:nvSpPr>
        <p:spPr>
          <a:xfrm>
            <a:off x="647150" y="1532525"/>
            <a:ext cx="95499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8100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Utah Rulemaking Process</a:t>
            </a:r>
            <a:endParaRPr sz="8100">
              <a:solidFill>
                <a:schemeClr val="l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10" name="Google Shape;110;p34"/>
          <p:cNvSpPr txBox="1"/>
          <p:nvPr/>
        </p:nvSpPr>
        <p:spPr>
          <a:xfrm>
            <a:off x="647150" y="5355638"/>
            <a:ext cx="51783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Doug Hansen</a:t>
            </a:r>
            <a:endParaRPr sz="2700">
              <a:solidFill>
                <a:schemeClr val="dk1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pic>
        <p:nvPicPr>
          <p:cNvPr id="111" name="Google Shape;111;p34"/>
          <p:cNvPicPr preferRelativeResize="0"/>
          <p:nvPr/>
        </p:nvPicPr>
        <p:blipFill rotWithShape="1">
          <a:blip r:embed="rId4">
            <a:alphaModFix/>
          </a:blip>
          <a:srcRect b="19" l="0" r="0" t="29"/>
          <a:stretch/>
        </p:blipFill>
        <p:spPr>
          <a:xfrm>
            <a:off x="8016400" y="4769088"/>
            <a:ext cx="4175600" cy="20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 txBox="1"/>
          <p:nvPr/>
        </p:nvSpPr>
        <p:spPr>
          <a:xfrm>
            <a:off x="5964625" y="555002"/>
            <a:ext cx="3822600" cy="1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LLRW Prohibitions</a:t>
            </a:r>
            <a:endParaRPr i="0" sz="200" u="none" cap="none" strike="noStrike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17" name="Google Shape;117;p35"/>
          <p:cNvSpPr txBox="1"/>
          <p:nvPr/>
        </p:nvSpPr>
        <p:spPr>
          <a:xfrm>
            <a:off x="6108770" y="2433125"/>
            <a:ext cx="48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Utah Admin. Code 19-3-103.7 (1)</a:t>
            </a:r>
            <a:endParaRPr i="0" sz="1600" u="none" cap="none" strike="noStrike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18" name="Google Shape;118;p35"/>
          <p:cNvSpPr txBox="1"/>
          <p:nvPr/>
        </p:nvSpPr>
        <p:spPr>
          <a:xfrm>
            <a:off x="6237446" y="2913175"/>
            <a:ext cx="4895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Prohibits waste that is class B &amp; C waste (or hotter) at time of acceptance</a:t>
            </a:r>
            <a:endParaRPr i="0" sz="1700" u="none" cap="none" strike="noStrik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19" name="Google Shape;119;p35"/>
          <p:cNvSpPr txBox="1"/>
          <p:nvPr/>
        </p:nvSpPr>
        <p:spPr>
          <a:xfrm>
            <a:off x="6121050" y="3707700"/>
            <a:ext cx="51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Utah Admin. Code 19-3-103.7 (2)</a:t>
            </a:r>
            <a:endParaRPr i="0" sz="1600" u="none" cap="none" strike="noStrike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20" name="Google Shape;120;p35"/>
          <p:cNvSpPr txBox="1"/>
          <p:nvPr/>
        </p:nvSpPr>
        <p:spPr>
          <a:xfrm>
            <a:off x="6343372" y="4107900"/>
            <a:ext cx="441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Allows for classification on a waste-specific basis</a:t>
            </a:r>
            <a:endParaRPr i="0" sz="1700" u="none" cap="none" strike="noStrik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21" name="Google Shape;121;p35"/>
          <p:cNvCxnSpPr/>
          <p:nvPr/>
        </p:nvCxnSpPr>
        <p:spPr>
          <a:xfrm>
            <a:off x="9913257" y="1256437"/>
            <a:ext cx="877968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" name="Google Shape;122;p35" title="20190808_090951.jpg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14225" l="0" r="0" t="14218"/>
          <a:stretch/>
        </p:blipFill>
        <p:spPr>
          <a:xfrm>
            <a:off x="4" y="0"/>
            <a:ext cx="466089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5"/>
          <p:cNvSpPr txBox="1"/>
          <p:nvPr/>
        </p:nvSpPr>
        <p:spPr>
          <a:xfrm>
            <a:off x="6121050" y="4639650"/>
            <a:ext cx="51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Utah Admin. Code 19-3-103.7 (3)</a:t>
            </a:r>
            <a:endParaRPr i="0" sz="1600" u="none" cap="none" strike="noStrike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24" name="Google Shape;124;p35"/>
          <p:cNvSpPr txBox="1"/>
          <p:nvPr/>
        </p:nvSpPr>
        <p:spPr>
          <a:xfrm>
            <a:off x="6343372" y="5000750"/>
            <a:ext cx="4418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Conditions for licensing disposal of greater than one metric ton of DU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	-Approved PA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	-Designated Federal Cell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	-DOE perpetual management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/>
          <p:nvPr/>
        </p:nvSpPr>
        <p:spPr>
          <a:xfrm>
            <a:off x="1221508" y="2802597"/>
            <a:ext cx="3193143" cy="1433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6"/>
          <p:cNvSpPr/>
          <p:nvPr/>
        </p:nvSpPr>
        <p:spPr>
          <a:xfrm>
            <a:off x="4611994" y="2802597"/>
            <a:ext cx="3193143" cy="1433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6"/>
          <p:cNvSpPr/>
          <p:nvPr/>
        </p:nvSpPr>
        <p:spPr>
          <a:xfrm>
            <a:off x="8002480" y="2802597"/>
            <a:ext cx="3193143" cy="1433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6"/>
          <p:cNvSpPr txBox="1"/>
          <p:nvPr/>
        </p:nvSpPr>
        <p:spPr>
          <a:xfrm>
            <a:off x="996373" y="934375"/>
            <a:ext cx="10199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Rulemaking Process</a:t>
            </a:r>
            <a:endParaRPr i="0" sz="1400" u="none" cap="none" strike="noStrike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33" name="Google Shape;133;p36"/>
          <p:cNvSpPr txBox="1"/>
          <p:nvPr/>
        </p:nvSpPr>
        <p:spPr>
          <a:xfrm>
            <a:off x="2043127" y="3037520"/>
            <a:ext cx="220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Review of Final NRC Rule</a:t>
            </a:r>
            <a:endParaRPr i="0" sz="1400" u="none" cap="none" strike="noStrike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34" name="Google Shape;134;p36"/>
          <p:cNvSpPr txBox="1"/>
          <p:nvPr/>
        </p:nvSpPr>
        <p:spPr>
          <a:xfrm>
            <a:off x="1380937" y="3037520"/>
            <a:ext cx="502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01</a:t>
            </a:r>
            <a:endParaRPr i="0" sz="1400" u="none" cap="none" strike="noStrike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35" name="Google Shape;135;p36"/>
          <p:cNvSpPr txBox="1"/>
          <p:nvPr/>
        </p:nvSpPr>
        <p:spPr>
          <a:xfrm>
            <a:off x="5434052" y="3023507"/>
            <a:ext cx="220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Draft Updated Utah Rule</a:t>
            </a:r>
            <a:endParaRPr i="0" sz="1400" u="none" cap="none" strike="noStrike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36" name="Google Shape;136;p36"/>
          <p:cNvSpPr txBox="1"/>
          <p:nvPr/>
        </p:nvSpPr>
        <p:spPr>
          <a:xfrm>
            <a:off x="4771837" y="3037520"/>
            <a:ext cx="502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02</a:t>
            </a:r>
            <a:endParaRPr i="0" sz="1400" u="none" cap="none" strike="noStrike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37" name="Google Shape;137;p36"/>
          <p:cNvSpPr txBox="1"/>
          <p:nvPr/>
        </p:nvSpPr>
        <p:spPr>
          <a:xfrm>
            <a:off x="8824927" y="3037520"/>
            <a:ext cx="220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Stakeholder Engagement &amp; Feedback</a:t>
            </a:r>
            <a:endParaRPr i="0" sz="1400" u="none" cap="none" strike="noStrike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38" name="Google Shape;138;p36"/>
          <p:cNvSpPr txBox="1"/>
          <p:nvPr/>
        </p:nvSpPr>
        <p:spPr>
          <a:xfrm>
            <a:off x="8162737" y="3037520"/>
            <a:ext cx="502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03</a:t>
            </a:r>
            <a:endParaRPr i="0" sz="1400" u="none" cap="none" strike="noStrike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39" name="Google Shape;139;p36"/>
          <p:cNvSpPr/>
          <p:nvPr/>
        </p:nvSpPr>
        <p:spPr>
          <a:xfrm>
            <a:off x="1221508" y="4466171"/>
            <a:ext cx="3193143" cy="1433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6"/>
          <p:cNvSpPr/>
          <p:nvPr/>
        </p:nvSpPr>
        <p:spPr>
          <a:xfrm>
            <a:off x="4611994" y="4466171"/>
            <a:ext cx="3193143" cy="1433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6"/>
          <p:cNvSpPr/>
          <p:nvPr/>
        </p:nvSpPr>
        <p:spPr>
          <a:xfrm>
            <a:off x="8002480" y="4466171"/>
            <a:ext cx="3193143" cy="1433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5400000" dist="38100">
              <a:srgbClr val="072A49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6"/>
          <p:cNvSpPr txBox="1"/>
          <p:nvPr/>
        </p:nvSpPr>
        <p:spPr>
          <a:xfrm>
            <a:off x="2043127" y="4701094"/>
            <a:ext cx="220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Brief Utah WMRC Board</a:t>
            </a:r>
            <a:endParaRPr i="0" sz="1400" u="none" cap="none" strike="noStrike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43" name="Google Shape;143;p36"/>
          <p:cNvSpPr txBox="1"/>
          <p:nvPr/>
        </p:nvSpPr>
        <p:spPr>
          <a:xfrm>
            <a:off x="1380937" y="4701094"/>
            <a:ext cx="502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04</a:t>
            </a:r>
            <a:endParaRPr i="0" sz="1400" u="none" cap="none" strike="noStrike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44" name="Google Shape;144;p36"/>
          <p:cNvSpPr txBox="1"/>
          <p:nvPr/>
        </p:nvSpPr>
        <p:spPr>
          <a:xfrm>
            <a:off x="5434027" y="4701094"/>
            <a:ext cx="220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Public Comment Period on Draft Rule</a:t>
            </a:r>
            <a:endParaRPr i="0" sz="1400" u="none" cap="none" strike="noStrike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45" name="Google Shape;145;p36"/>
          <p:cNvSpPr txBox="1"/>
          <p:nvPr/>
        </p:nvSpPr>
        <p:spPr>
          <a:xfrm>
            <a:off x="4771837" y="4701094"/>
            <a:ext cx="502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05</a:t>
            </a:r>
            <a:endParaRPr i="0" sz="1400" u="none" cap="none" strike="noStrike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46" name="Google Shape;146;p36"/>
          <p:cNvSpPr txBox="1"/>
          <p:nvPr/>
        </p:nvSpPr>
        <p:spPr>
          <a:xfrm>
            <a:off x="8824927" y="4701094"/>
            <a:ext cx="220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Respond to Public Comment and/or Request Final Adoption</a:t>
            </a:r>
            <a:endParaRPr i="0" sz="1400" u="none" cap="none" strike="noStrike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47" name="Google Shape;147;p36"/>
          <p:cNvSpPr txBox="1"/>
          <p:nvPr/>
        </p:nvSpPr>
        <p:spPr>
          <a:xfrm>
            <a:off x="8162737" y="4701094"/>
            <a:ext cx="502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06</a:t>
            </a:r>
            <a:endParaRPr i="0" sz="1400" u="none" cap="none" strike="noStrike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148" name="Google Shape;148;p36"/>
          <p:cNvCxnSpPr/>
          <p:nvPr/>
        </p:nvCxnSpPr>
        <p:spPr>
          <a:xfrm>
            <a:off x="0" y="1442202"/>
            <a:ext cx="656727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240" l="0" r="0" t="15233"/>
          <a:stretch/>
        </p:blipFill>
        <p:spPr>
          <a:xfrm>
            <a:off x="0" y="0"/>
            <a:ext cx="12192000" cy="4772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37"/>
          <p:cNvGrpSpPr/>
          <p:nvPr/>
        </p:nvGrpSpPr>
        <p:grpSpPr>
          <a:xfrm>
            <a:off x="1721665" y="3467567"/>
            <a:ext cx="8748671" cy="2608915"/>
            <a:chOff x="1721665" y="3467567"/>
            <a:chExt cx="8748671" cy="2608915"/>
          </a:xfrm>
        </p:grpSpPr>
        <p:sp>
          <p:nvSpPr>
            <p:cNvPr id="155" name="Google Shape;155;p37"/>
            <p:cNvSpPr/>
            <p:nvPr/>
          </p:nvSpPr>
          <p:spPr>
            <a:xfrm>
              <a:off x="1721665" y="3467567"/>
              <a:ext cx="8748671" cy="26089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rotWithShape="0" algn="t" dir="5400000" dist="38100">
                <a:srgbClr val="072A49">
                  <a:alpha val="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7"/>
            <p:cNvSpPr/>
            <p:nvPr/>
          </p:nvSpPr>
          <p:spPr>
            <a:xfrm>
              <a:off x="1721665" y="5609779"/>
              <a:ext cx="8748671" cy="46670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63500" rotWithShape="0" algn="t" dir="5400000" dist="38100">
                <a:srgbClr val="072A49">
                  <a:alpha val="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37"/>
          <p:cNvSpPr txBox="1"/>
          <p:nvPr/>
        </p:nvSpPr>
        <p:spPr>
          <a:xfrm>
            <a:off x="1721677" y="1193354"/>
            <a:ext cx="67893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9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Thank you</a:t>
            </a:r>
            <a:endParaRPr b="0" sz="6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7"/>
          <p:cNvSpPr txBox="1"/>
          <p:nvPr/>
        </p:nvSpPr>
        <p:spPr>
          <a:xfrm>
            <a:off x="4634927" y="5673853"/>
            <a:ext cx="292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Questions? Contact us</a:t>
            </a:r>
            <a:endParaRPr i="0" sz="1400" u="none" cap="none" strike="noStrike">
              <a:solidFill>
                <a:srgbClr val="000000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159" name="Google Shape;159;p37"/>
          <p:cNvSpPr txBox="1"/>
          <p:nvPr/>
        </p:nvSpPr>
        <p:spPr>
          <a:xfrm>
            <a:off x="3047933" y="4179227"/>
            <a:ext cx="3035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2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Doug Hansen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7"/>
          <p:cNvSpPr txBox="1"/>
          <p:nvPr/>
        </p:nvSpPr>
        <p:spPr>
          <a:xfrm>
            <a:off x="3047925" y="4483052"/>
            <a:ext cx="303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Director, WMRC</a:t>
            </a:r>
            <a:endParaRPr i="0" sz="2600" u="none" cap="none" strike="noStrik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1" name="Google Shape;161;p37"/>
          <p:cNvSpPr/>
          <p:nvPr/>
        </p:nvSpPr>
        <p:spPr>
          <a:xfrm>
            <a:off x="6753192" y="4741182"/>
            <a:ext cx="378702" cy="292388"/>
          </a:xfrm>
          <a:custGeom>
            <a:rect b="b" l="l" r="r" t="t"/>
            <a:pathLst>
              <a:path extrusionOk="0" h="136" w="176"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68" y="92"/>
                  <a:pt x="164" y="96"/>
                  <a:pt x="160" y="96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4" y="96"/>
                  <a:pt x="152" y="98"/>
                  <a:pt x="152" y="100"/>
                </a:cubicBezTo>
                <a:cubicBezTo>
                  <a:pt x="152" y="102"/>
                  <a:pt x="154" y="104"/>
                  <a:pt x="156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9" y="104"/>
                  <a:pt x="176" y="97"/>
                  <a:pt x="176" y="8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9"/>
                  <a:pt x="7" y="136"/>
                  <a:pt x="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6" y="40"/>
                </a:moveTo>
                <a:cubicBezTo>
                  <a:pt x="128" y="40"/>
                  <a:pt x="128" y="40"/>
                  <a:pt x="128" y="40"/>
                </a:cubicBezTo>
                <a:cubicBezTo>
                  <a:pt x="130" y="40"/>
                  <a:pt x="132" y="41"/>
                  <a:pt x="133" y="42"/>
                </a:cubicBezTo>
                <a:cubicBezTo>
                  <a:pt x="77" y="98"/>
                  <a:pt x="77" y="98"/>
                  <a:pt x="77" y="98"/>
                </a:cubicBezTo>
                <a:cubicBezTo>
                  <a:pt x="76" y="99"/>
                  <a:pt x="74" y="100"/>
                  <a:pt x="72" y="100"/>
                </a:cubicBezTo>
                <a:cubicBezTo>
                  <a:pt x="70" y="100"/>
                  <a:pt x="68" y="99"/>
                  <a:pt x="67" y="98"/>
                </a:cubicBezTo>
                <a:cubicBezTo>
                  <a:pt x="11" y="42"/>
                  <a:pt x="11" y="42"/>
                  <a:pt x="11" y="42"/>
                </a:cubicBezTo>
                <a:cubicBezTo>
                  <a:pt x="12" y="41"/>
                  <a:pt x="14" y="40"/>
                  <a:pt x="16" y="40"/>
                </a:cubicBezTo>
                <a:moveTo>
                  <a:pt x="8" y="50"/>
                </a:moveTo>
                <a:cubicBezTo>
                  <a:pt x="42" y="84"/>
                  <a:pt x="42" y="84"/>
                  <a:pt x="42" y="84"/>
                </a:cubicBezTo>
                <a:cubicBezTo>
                  <a:pt x="8" y="118"/>
                  <a:pt x="8" y="118"/>
                  <a:pt x="8" y="118"/>
                </a:cubicBezTo>
                <a:lnTo>
                  <a:pt x="8" y="50"/>
                </a:lnTo>
                <a:close/>
                <a:moveTo>
                  <a:pt x="128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4" y="128"/>
                  <a:pt x="12" y="127"/>
                  <a:pt x="11" y="126"/>
                </a:cubicBezTo>
                <a:cubicBezTo>
                  <a:pt x="47" y="90"/>
                  <a:pt x="47" y="90"/>
                  <a:pt x="47" y="90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4" y="106"/>
                  <a:pt x="68" y="108"/>
                  <a:pt x="72" y="108"/>
                </a:cubicBezTo>
                <a:cubicBezTo>
                  <a:pt x="76" y="108"/>
                  <a:pt x="80" y="106"/>
                  <a:pt x="83" y="103"/>
                </a:cubicBezTo>
                <a:cubicBezTo>
                  <a:pt x="97" y="90"/>
                  <a:pt x="97" y="90"/>
                  <a:pt x="97" y="90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32" y="127"/>
                  <a:pt x="130" y="128"/>
                  <a:pt x="128" y="128"/>
                </a:cubicBezTo>
                <a:moveTo>
                  <a:pt x="136" y="118"/>
                </a:moveTo>
                <a:cubicBezTo>
                  <a:pt x="102" y="84"/>
                  <a:pt x="102" y="84"/>
                  <a:pt x="102" y="84"/>
                </a:cubicBezTo>
                <a:cubicBezTo>
                  <a:pt x="136" y="50"/>
                  <a:pt x="136" y="50"/>
                  <a:pt x="136" y="50"/>
                </a:cubicBezTo>
                <a:lnTo>
                  <a:pt x="136" y="1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7"/>
          <p:cNvSpPr/>
          <p:nvPr/>
        </p:nvSpPr>
        <p:spPr>
          <a:xfrm>
            <a:off x="6760617" y="3985116"/>
            <a:ext cx="363853" cy="362053"/>
          </a:xfrm>
          <a:custGeom>
            <a:rect b="b" l="l" r="r" t="t"/>
            <a:pathLst>
              <a:path extrusionOk="0" h="176" w="176">
                <a:moveTo>
                  <a:pt x="96" y="8"/>
                </a:moveTo>
                <a:cubicBezTo>
                  <a:pt x="136" y="8"/>
                  <a:pt x="168" y="40"/>
                  <a:pt x="168" y="80"/>
                </a:cubicBezTo>
                <a:cubicBezTo>
                  <a:pt x="168" y="82"/>
                  <a:pt x="170" y="84"/>
                  <a:pt x="172" y="84"/>
                </a:cubicBezTo>
                <a:cubicBezTo>
                  <a:pt x="174" y="84"/>
                  <a:pt x="176" y="82"/>
                  <a:pt x="176" y="80"/>
                </a:cubicBezTo>
                <a:cubicBezTo>
                  <a:pt x="176" y="36"/>
                  <a:pt x="140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6"/>
                  <a:pt x="94" y="8"/>
                  <a:pt x="96" y="8"/>
                </a:cubicBezTo>
                <a:moveTo>
                  <a:pt x="96" y="48"/>
                </a:moveTo>
                <a:cubicBezTo>
                  <a:pt x="114" y="48"/>
                  <a:pt x="128" y="62"/>
                  <a:pt x="128" y="80"/>
                </a:cubicBezTo>
                <a:cubicBezTo>
                  <a:pt x="128" y="82"/>
                  <a:pt x="130" y="84"/>
                  <a:pt x="132" y="84"/>
                </a:cubicBezTo>
                <a:cubicBezTo>
                  <a:pt x="134" y="84"/>
                  <a:pt x="136" y="82"/>
                  <a:pt x="136" y="80"/>
                </a:cubicBezTo>
                <a:cubicBezTo>
                  <a:pt x="136" y="58"/>
                  <a:pt x="118" y="40"/>
                  <a:pt x="96" y="40"/>
                </a:cubicBezTo>
                <a:cubicBezTo>
                  <a:pt x="94" y="40"/>
                  <a:pt x="92" y="42"/>
                  <a:pt x="92" y="44"/>
                </a:cubicBezTo>
                <a:cubicBezTo>
                  <a:pt x="92" y="46"/>
                  <a:pt x="94" y="48"/>
                  <a:pt x="96" y="48"/>
                </a:cubicBezTo>
                <a:moveTo>
                  <a:pt x="96" y="88"/>
                </a:moveTo>
                <a:cubicBezTo>
                  <a:pt x="100" y="88"/>
                  <a:pt x="104" y="84"/>
                  <a:pt x="104" y="80"/>
                </a:cubicBezTo>
                <a:cubicBezTo>
                  <a:pt x="104" y="76"/>
                  <a:pt x="100" y="72"/>
                  <a:pt x="96" y="72"/>
                </a:cubicBezTo>
                <a:cubicBezTo>
                  <a:pt x="92" y="72"/>
                  <a:pt x="88" y="76"/>
                  <a:pt x="88" y="80"/>
                </a:cubicBezTo>
                <a:cubicBezTo>
                  <a:pt x="88" y="84"/>
                  <a:pt x="92" y="88"/>
                  <a:pt x="96" y="88"/>
                </a:cubicBezTo>
                <a:moveTo>
                  <a:pt x="176" y="140"/>
                </a:moveTo>
                <a:cubicBezTo>
                  <a:pt x="176" y="137"/>
                  <a:pt x="175" y="134"/>
                  <a:pt x="172" y="131"/>
                </a:cubicBezTo>
                <a:cubicBezTo>
                  <a:pt x="172" y="131"/>
                  <a:pt x="171" y="130"/>
                  <a:pt x="170" y="13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4" y="101"/>
                  <a:pt x="131" y="100"/>
                  <a:pt x="128" y="100"/>
                </a:cubicBezTo>
                <a:cubicBezTo>
                  <a:pt x="125" y="100"/>
                  <a:pt x="123" y="101"/>
                  <a:pt x="121" y="10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0" y="114"/>
                  <a:pt x="108" y="115"/>
                  <a:pt x="105" y="115"/>
                </a:cubicBezTo>
                <a:cubicBezTo>
                  <a:pt x="103" y="115"/>
                  <a:pt x="100" y="113"/>
                  <a:pt x="99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86" y="102"/>
                  <a:pt x="74" y="91"/>
                  <a:pt x="64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3" y="76"/>
                  <a:pt x="61" y="73"/>
                  <a:pt x="61" y="71"/>
                </a:cubicBezTo>
                <a:cubicBezTo>
                  <a:pt x="61" y="68"/>
                  <a:pt x="62" y="66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3" y="55"/>
                  <a:pt x="73" y="55"/>
                  <a:pt x="73" y="55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5"/>
                  <a:pt x="75" y="42"/>
                  <a:pt x="72" y="40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5" y="4"/>
                  <a:pt x="44" y="4"/>
                </a:cubicBezTo>
                <a:cubicBezTo>
                  <a:pt x="42" y="1"/>
                  <a:pt x="39" y="0"/>
                  <a:pt x="36" y="0"/>
                </a:cubicBezTo>
                <a:cubicBezTo>
                  <a:pt x="20" y="0"/>
                  <a:pt x="0" y="19"/>
                  <a:pt x="0" y="42"/>
                </a:cubicBezTo>
                <a:cubicBezTo>
                  <a:pt x="0" y="48"/>
                  <a:pt x="1" y="54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8" y="108"/>
                  <a:pt x="68" y="148"/>
                  <a:pt x="116" y="172"/>
                </a:cubicBezTo>
                <a:cubicBezTo>
                  <a:pt x="116" y="172"/>
                  <a:pt x="116" y="172"/>
                  <a:pt x="116" y="172"/>
                </a:cubicBezTo>
                <a:cubicBezTo>
                  <a:pt x="121" y="175"/>
                  <a:pt x="128" y="176"/>
                  <a:pt x="134" y="176"/>
                </a:cubicBezTo>
                <a:cubicBezTo>
                  <a:pt x="157" y="176"/>
                  <a:pt x="176" y="156"/>
                  <a:pt x="176" y="140"/>
                </a:cubicBezTo>
                <a:cubicBezTo>
                  <a:pt x="176" y="140"/>
                  <a:pt x="176" y="140"/>
                  <a:pt x="176" y="140"/>
                </a:cubicBezTo>
                <a:close/>
                <a:moveTo>
                  <a:pt x="134" y="168"/>
                </a:moveTo>
                <a:cubicBezTo>
                  <a:pt x="129" y="168"/>
                  <a:pt x="124" y="167"/>
                  <a:pt x="119" y="165"/>
                </a:cubicBezTo>
                <a:cubicBezTo>
                  <a:pt x="119" y="165"/>
                  <a:pt x="119" y="164"/>
                  <a:pt x="118" y="164"/>
                </a:cubicBezTo>
                <a:cubicBezTo>
                  <a:pt x="73" y="141"/>
                  <a:pt x="35" y="103"/>
                  <a:pt x="12" y="58"/>
                </a:cubicBezTo>
                <a:cubicBezTo>
                  <a:pt x="12" y="57"/>
                  <a:pt x="11" y="57"/>
                  <a:pt x="11" y="57"/>
                </a:cubicBezTo>
                <a:cubicBezTo>
                  <a:pt x="9" y="52"/>
                  <a:pt x="8" y="47"/>
                  <a:pt x="8" y="42"/>
                </a:cubicBezTo>
                <a:cubicBezTo>
                  <a:pt x="8" y="23"/>
                  <a:pt x="25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39" y="9"/>
                  <a:pt x="39" y="9"/>
                  <a:pt x="39" y="10"/>
                </a:cubicBezTo>
                <a:cubicBezTo>
                  <a:pt x="39" y="10"/>
                  <a:pt x="40" y="10"/>
                  <a:pt x="40" y="11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5"/>
                  <a:pt x="67" y="45"/>
                  <a:pt x="67" y="45"/>
                </a:cubicBezTo>
                <a:cubicBezTo>
                  <a:pt x="67" y="46"/>
                  <a:pt x="68" y="47"/>
                  <a:pt x="68" y="48"/>
                </a:cubicBezTo>
                <a:cubicBezTo>
                  <a:pt x="68" y="49"/>
                  <a:pt x="68" y="49"/>
                  <a:pt x="67" y="50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5" y="62"/>
                  <a:pt x="53" y="66"/>
                  <a:pt x="53" y="71"/>
                </a:cubicBezTo>
                <a:cubicBezTo>
                  <a:pt x="53" y="75"/>
                  <a:pt x="55" y="79"/>
                  <a:pt x="58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68" y="96"/>
                  <a:pt x="80" y="108"/>
                  <a:pt x="94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7" y="121"/>
                  <a:pt x="101" y="123"/>
                  <a:pt x="105" y="123"/>
                </a:cubicBezTo>
                <a:cubicBezTo>
                  <a:pt x="109" y="123"/>
                  <a:pt x="113" y="121"/>
                  <a:pt x="116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7" y="108"/>
                  <a:pt x="127" y="108"/>
                  <a:pt x="128" y="108"/>
                </a:cubicBezTo>
                <a:cubicBezTo>
                  <a:pt x="129" y="108"/>
                  <a:pt x="130" y="109"/>
                  <a:pt x="131" y="109"/>
                </a:cubicBezTo>
                <a:cubicBezTo>
                  <a:pt x="131" y="109"/>
                  <a:pt x="131" y="110"/>
                  <a:pt x="131" y="110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166" y="136"/>
                  <a:pt x="166" y="136"/>
                  <a:pt x="166" y="137"/>
                </a:cubicBezTo>
                <a:cubicBezTo>
                  <a:pt x="166" y="137"/>
                  <a:pt x="167" y="137"/>
                  <a:pt x="167" y="137"/>
                </a:cubicBezTo>
                <a:cubicBezTo>
                  <a:pt x="167" y="138"/>
                  <a:pt x="168" y="138"/>
                  <a:pt x="168" y="140"/>
                </a:cubicBezTo>
                <a:cubicBezTo>
                  <a:pt x="168" y="140"/>
                  <a:pt x="168" y="140"/>
                  <a:pt x="168" y="141"/>
                </a:cubicBezTo>
                <a:cubicBezTo>
                  <a:pt x="167" y="152"/>
                  <a:pt x="153" y="168"/>
                  <a:pt x="134" y="16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7"/>
          <p:cNvSpPr txBox="1"/>
          <p:nvPr/>
        </p:nvSpPr>
        <p:spPr>
          <a:xfrm>
            <a:off x="7236716" y="3878139"/>
            <a:ext cx="185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PHONE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7"/>
          <p:cNvSpPr txBox="1"/>
          <p:nvPr/>
        </p:nvSpPr>
        <p:spPr>
          <a:xfrm>
            <a:off x="7236716" y="4182140"/>
            <a:ext cx="200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(801) 550-9396</a:t>
            </a:r>
            <a:endParaRPr i="0" sz="1800" u="none" cap="none" strike="noStrik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5" name="Google Shape;165;p37"/>
          <p:cNvSpPr txBox="1"/>
          <p:nvPr/>
        </p:nvSpPr>
        <p:spPr>
          <a:xfrm>
            <a:off x="7236716" y="4594988"/>
            <a:ext cx="185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EMAIL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7"/>
          <p:cNvSpPr txBox="1"/>
          <p:nvPr/>
        </p:nvSpPr>
        <p:spPr>
          <a:xfrm>
            <a:off x="7236716" y="4898989"/>
            <a:ext cx="256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djhansen</a:t>
            </a:r>
            <a:r>
              <a:rPr i="0" lang="en-US" sz="16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@</a:t>
            </a:r>
            <a:r>
              <a:rPr lang="en-US"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utah.gov</a:t>
            </a:r>
            <a:endParaRPr i="0" sz="1800" u="none" cap="none" strike="noStrik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67" name="Google Shape;167;p37"/>
          <p:cNvCxnSpPr/>
          <p:nvPr/>
        </p:nvCxnSpPr>
        <p:spPr>
          <a:xfrm>
            <a:off x="6269478" y="3867808"/>
            <a:ext cx="0" cy="1364171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37"/>
          <p:cNvCxnSpPr/>
          <p:nvPr/>
        </p:nvCxnSpPr>
        <p:spPr>
          <a:xfrm>
            <a:off x="1721665" y="1061505"/>
            <a:ext cx="627209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9" name="Google Shape;16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8275" y="4198413"/>
            <a:ext cx="702950" cy="7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78F1E"/>
      </a:dk2>
      <a:lt2>
        <a:srgbClr val="E7E6E6"/>
      </a:lt2>
      <a:accent1>
        <a:srgbClr val="F26322"/>
      </a:accent1>
      <a:accent2>
        <a:srgbClr val="F78F1E"/>
      </a:accent2>
      <a:accent3>
        <a:srgbClr val="FEBB12"/>
      </a:accent3>
      <a:accent4>
        <a:srgbClr val="DCEBF0"/>
      </a:accent4>
      <a:accent5>
        <a:srgbClr val="5FA7BE"/>
      </a:accent5>
      <a:accent6>
        <a:srgbClr val="09A68C"/>
      </a:accent6>
      <a:hlink>
        <a:srgbClr val="F26322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