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handoutMasterIdLst>
    <p:handoutMasterId r:id="rId16"/>
  </p:handoutMasterIdLst>
  <p:sldIdLst>
    <p:sldId id="256" r:id="rId5"/>
    <p:sldId id="265" r:id="rId6"/>
    <p:sldId id="295" r:id="rId7"/>
    <p:sldId id="268" r:id="rId8"/>
    <p:sldId id="260" r:id="rId9"/>
    <p:sldId id="2147469153" r:id="rId10"/>
    <p:sldId id="269" r:id="rId11"/>
    <p:sldId id="261" r:id="rId12"/>
    <p:sldId id="2147469151" r:id="rId13"/>
    <p:sldId id="2147469152" r:id="rId14"/>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5F237B-3812-926B-C3A2-262AD174046D}" name="Martin Jr, Kenneth" initials="KM" userId="S::kth@ornl.gov::44dcd105-d17b-4db8-b31b-7845db316422" providerId="AD"/>
  <p188:author id="{D754BB8B-90B8-F46C-06A8-5E65D0EC4404}" name="Packett, Jeff" initials="JP" userId="S::i45@ornl.gov::1a321eb0-bfc0-4976-b842-3c0a8cda962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883C"/>
    <a:srgbClr val="16537B"/>
    <a:srgbClr val="0C3757"/>
    <a:srgbClr val="007928"/>
    <a:srgbClr val="9A9B9D"/>
    <a:srgbClr val="AEB0AF"/>
    <a:srgbClr val="CEC7C1"/>
    <a:srgbClr val="8C8D90"/>
    <a:srgbClr val="D25350"/>
    <a:srgbClr val="808184"/>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B95CAF-1B25-4F45-8B85-2318E1614DEE}" v="26" dt="2025-04-10T05:16:21.7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57" autoAdjust="0"/>
  </p:normalViewPr>
  <p:slideViewPr>
    <p:cSldViewPr snapToGrid="0">
      <p:cViewPr>
        <p:scale>
          <a:sx n="50" d="100"/>
          <a:sy n="50" d="100"/>
        </p:scale>
        <p:origin x="1188" y="188"/>
      </p:cViewPr>
      <p:guideLst/>
    </p:cSldViewPr>
  </p:slideViewPr>
  <p:notesTextViewPr>
    <p:cViewPr>
      <p:scale>
        <a:sx n="150" d="100"/>
        <a:sy n="150" d="100"/>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3970338" y="8810624"/>
            <a:ext cx="3038475" cy="466726"/>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4/8/2025</a:t>
            </a:fld>
            <a:endParaRPr lang="en-US">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0" y="8810626"/>
            <a:ext cx="3038475" cy="466726"/>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41" y="8801100"/>
            <a:ext cx="3038475" cy="466726"/>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4/8/2025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7"/>
            <a:ext cx="5607050" cy="366077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1" y="8801100"/>
            <a:ext cx="3038475" cy="466726"/>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FF095A-F86B-4B29-8A9F-DF3D3D1F3E2A}" type="slidenum">
              <a:rPr lang="en-US" smtClean="0"/>
              <a:pPr/>
              <a:t>1</a:t>
            </a:fld>
            <a:endParaRPr lang="en-US"/>
          </a:p>
        </p:txBody>
      </p:sp>
    </p:spTree>
    <p:extLst>
      <p:ext uri="{BB962C8B-B14F-4D97-AF65-F5344CB8AC3E}">
        <p14:creationId xmlns:p14="http://schemas.microsoft.com/office/powerpoint/2010/main" val="3058812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joining the TSUSG and have your voice heard </a:t>
            </a:r>
          </a:p>
        </p:txBody>
      </p:sp>
      <p:sp>
        <p:nvSpPr>
          <p:cNvPr id="4" name="Slide Number Placeholder 3"/>
          <p:cNvSpPr>
            <a:spLocks noGrp="1"/>
          </p:cNvSpPr>
          <p:nvPr>
            <p:ph type="sldNum" sz="quarter" idx="5"/>
          </p:nvPr>
        </p:nvSpPr>
        <p:spPr/>
        <p:txBody>
          <a:bodyPr/>
          <a:lstStyle/>
          <a:p>
            <a:fld id="{DBFF095A-F86B-4B29-8A9F-DF3D3D1F3E2A}" type="slidenum">
              <a:rPr lang="en-US" smtClean="0"/>
              <a:pPr/>
              <a:t>10</a:t>
            </a:fld>
            <a:endParaRPr lang="en-US"/>
          </a:p>
        </p:txBody>
      </p:sp>
    </p:spTree>
    <p:extLst>
      <p:ext uri="{BB962C8B-B14F-4D97-AF65-F5344CB8AC3E}">
        <p14:creationId xmlns:p14="http://schemas.microsoft.com/office/powerpoint/2010/main" val="1274771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imes New Roman" panose="02020603050405020304" pitchFamily="18" charset="0"/>
                <a:cs typeface="Times New Roman" panose="02020603050405020304" pitchFamily="18" charset="0"/>
              </a:rPr>
              <a:t>In 2018, ORNL conducted an analysis for DOE/NNSA, the Office of Radioactive Security to understand just how safe and secure the transport radioactive material is within the United States? </a:t>
            </a:r>
            <a:r>
              <a:rPr lang="en-US"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Each year, about 2,000 shipments of radioisotopes (Category 1 &amp; 2)—are shipped by land, air, and sea all over the United States.</a:t>
            </a:r>
          </a:p>
          <a:p>
            <a:endParaRPr lang="en-US" sz="1000" dirty="0">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300"/>
              </a:spcBef>
              <a:spcAft>
                <a:spcPts val="0"/>
              </a:spcAft>
              <a:buClrTx/>
              <a:buSzTx/>
              <a:buFontTx/>
              <a:buNone/>
              <a:tabLst/>
              <a:defRPr/>
            </a:pPr>
            <a:r>
              <a:rPr lang="en-US" sz="1000" dirty="0">
                <a:solidFill>
                  <a:srgbClr val="000000"/>
                </a:solidFill>
                <a:effectLst/>
                <a:latin typeface="Times New Roman" panose="02020603050405020304" pitchFamily="18" charset="0"/>
                <a:cs typeface="Times New Roman" panose="02020603050405020304" pitchFamily="18" charset="0"/>
              </a:rPr>
              <a:t>Generally speaking, yes, we were safe. There was a healthy </a:t>
            </a:r>
            <a:r>
              <a:rPr lang="en-US" sz="1000" dirty="0">
                <a:latin typeface="Times New Roman" panose="02020603050405020304" pitchFamily="18" charset="0"/>
                <a:cs typeface="Times New Roman" panose="02020603050405020304" pitchFamily="18" charset="0"/>
              </a:rPr>
              <a:t>regulatory environment and a good safety and security culture across those who were involved in moving radioactive sources in the United States. </a:t>
            </a:r>
          </a:p>
          <a:p>
            <a:pPr marL="0" marR="0" lvl="0" indent="0" algn="l" defTabSz="914400" rtl="0" eaLnBrk="1" fontAlgn="auto" latinLnBrk="0" hangingPunct="1">
              <a:lnSpc>
                <a:spcPct val="90000"/>
              </a:lnSpc>
              <a:spcBef>
                <a:spcPts val="300"/>
              </a:spcBef>
              <a:spcAft>
                <a:spcPts val="0"/>
              </a:spcAft>
              <a:buClrTx/>
              <a:buSzTx/>
              <a:buFontTx/>
              <a:buNone/>
              <a:tabLst/>
              <a:defRPr/>
            </a:pPr>
            <a:endParaRPr lang="en-US" sz="10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300"/>
              </a:spcBef>
              <a:spcAft>
                <a:spcPts val="0"/>
              </a:spcAft>
              <a:buClrTx/>
              <a:buSzTx/>
              <a:buFontTx/>
              <a:buNone/>
              <a:tabLst/>
              <a:defRPr/>
            </a:pPr>
            <a:r>
              <a:rPr lang="en-US" sz="1000" dirty="0">
                <a:latin typeface="Times New Roman" panose="02020603050405020304" pitchFamily="18" charset="0"/>
                <a:cs typeface="Times New Roman" panose="02020603050405020304" pitchFamily="18" charset="0"/>
              </a:rPr>
              <a:t>However, it could be better. </a:t>
            </a:r>
          </a:p>
          <a:p>
            <a:pPr marL="0" marR="0" lvl="0" indent="0" algn="l" defTabSz="914400" rtl="0" eaLnBrk="1" fontAlgn="auto" latinLnBrk="0" hangingPunct="1">
              <a:lnSpc>
                <a:spcPct val="90000"/>
              </a:lnSpc>
              <a:spcBef>
                <a:spcPts val="30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2</a:t>
            </a:fld>
            <a:endParaRPr lang="en-US"/>
          </a:p>
        </p:txBody>
      </p:sp>
    </p:spTree>
    <p:extLst>
      <p:ext uri="{BB962C8B-B14F-4D97-AF65-F5344CB8AC3E}">
        <p14:creationId xmlns:p14="http://schemas.microsoft.com/office/powerpoint/2010/main" val="257740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3</a:t>
            </a:fld>
            <a:endParaRPr lang="en-US"/>
          </a:p>
        </p:txBody>
      </p:sp>
    </p:spTree>
    <p:extLst>
      <p:ext uri="{BB962C8B-B14F-4D97-AF65-F5344CB8AC3E}">
        <p14:creationId xmlns:p14="http://schemas.microsoft.com/office/powerpoint/2010/main" val="914726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TSUSG</a:t>
            </a:r>
          </a:p>
        </p:txBody>
      </p:sp>
      <p:sp>
        <p:nvSpPr>
          <p:cNvPr id="4" name="Slide Number Placeholder 3"/>
          <p:cNvSpPr>
            <a:spLocks noGrp="1"/>
          </p:cNvSpPr>
          <p:nvPr>
            <p:ph type="sldNum" sz="quarter" idx="5"/>
          </p:nvPr>
        </p:nvSpPr>
        <p:spPr/>
        <p:txBody>
          <a:bodyPr/>
          <a:lstStyle/>
          <a:p>
            <a:fld id="{DBFF095A-F86B-4B29-8A9F-DF3D3D1F3E2A}" type="slidenum">
              <a:rPr lang="en-US" smtClean="0"/>
              <a:pPr/>
              <a:t>4</a:t>
            </a:fld>
            <a:endParaRPr lang="en-US"/>
          </a:p>
        </p:txBody>
      </p:sp>
    </p:spTree>
    <p:extLst>
      <p:ext uri="{BB962C8B-B14F-4D97-AF65-F5344CB8AC3E}">
        <p14:creationId xmlns:p14="http://schemas.microsoft.com/office/powerpoint/2010/main" val="3983475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19050" algn="l" defTabSz="914400" rtl="0" eaLnBrk="0" fontAlgn="base" latinLnBrk="0" hangingPunct="0">
              <a:lnSpc>
                <a:spcPct val="100000"/>
              </a:lnSpc>
              <a:spcBef>
                <a:spcPct val="0"/>
              </a:spcBef>
              <a:spcAft>
                <a:spcPct val="0"/>
              </a:spcAft>
              <a:buClrTx/>
              <a:buSzTx/>
              <a:buFontTx/>
              <a:buNone/>
              <a:tabLst>
                <a:tab pos="457200" algn="l"/>
              </a:tabLst>
            </a:pPr>
            <a:r>
              <a:rPr kumimoji="0" lang="en-CA" altLang="en-US"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What the TSUSG focuses on is the mutual collaboration between government and industry. </a:t>
            </a:r>
          </a:p>
          <a:p>
            <a:pPr marL="0" marR="0" lvl="0" indent="0" algn="l" defTabSz="914400" rtl="0" eaLnBrk="1" fontAlgn="base" latinLnBrk="0" hangingPunct="1">
              <a:lnSpc>
                <a:spcPct val="107000"/>
              </a:lnSpc>
              <a:spcBef>
                <a:spcPts val="0"/>
              </a:spcBef>
              <a:spcAft>
                <a:spcPts val="0"/>
              </a:spcAft>
              <a:buClrTx/>
              <a:buSzTx/>
              <a:buFontTx/>
              <a:buNone/>
              <a:tabLst/>
              <a:defRPr/>
            </a:pPr>
            <a:r>
              <a:rPr lang="en-C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Today, The TSUSG has 167 voluntary members from across government, law enforcement, private industry, and professional associations. Members examine potential transport security issues from all aspects of shipping radioactive material. The goal is to make North America safer by not only delivering needed supplies to medical facilities and research labs, but also in preventing this material from falling into the wrong hands. </a:t>
            </a:r>
          </a:p>
          <a:p>
            <a:pPr marL="0" marR="0" algn="l" fontAlgn="base">
              <a:lnSpc>
                <a:spcPct val="107000"/>
              </a:lnSpc>
              <a:spcBef>
                <a:spcPts val="0"/>
              </a:spcBef>
              <a:spcAft>
                <a:spcPts val="0"/>
              </a:spcAft>
            </a:pPr>
            <a:endParaRPr lang="en-C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5</a:t>
            </a:fld>
            <a:endParaRPr lang="en-US"/>
          </a:p>
        </p:txBody>
      </p:sp>
    </p:spTree>
    <p:extLst>
      <p:ext uri="{BB962C8B-B14F-4D97-AF65-F5344CB8AC3E}">
        <p14:creationId xmlns:p14="http://schemas.microsoft.com/office/powerpoint/2010/main" val="75189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Quarterly Tactical Meeting various topics. </a:t>
            </a:r>
          </a:p>
        </p:txBody>
      </p:sp>
      <p:sp>
        <p:nvSpPr>
          <p:cNvPr id="4" name="Slide Number Placeholder 3"/>
          <p:cNvSpPr>
            <a:spLocks noGrp="1"/>
          </p:cNvSpPr>
          <p:nvPr>
            <p:ph type="sldNum" sz="quarter" idx="5"/>
          </p:nvPr>
        </p:nvSpPr>
        <p:spPr/>
        <p:txBody>
          <a:bodyPr/>
          <a:lstStyle/>
          <a:p>
            <a:fld id="{DBFF095A-F86B-4B29-8A9F-DF3D3D1F3E2A}" type="slidenum">
              <a:rPr lang="en-US" smtClean="0"/>
              <a:pPr/>
              <a:t>6</a:t>
            </a:fld>
            <a:endParaRPr lang="en-US"/>
          </a:p>
        </p:txBody>
      </p:sp>
    </p:spTree>
    <p:extLst>
      <p:ext uri="{BB962C8B-B14F-4D97-AF65-F5344CB8AC3E}">
        <p14:creationId xmlns:p14="http://schemas.microsoft.com/office/powerpoint/2010/main" val="1065027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TSUSG Key Activities</a:t>
            </a:r>
            <a:endParaRPr kumimoji="0" lang="en-US" altLang="en-US" sz="9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Priority Committees (cross functional groups investigating, evaluating, and identifying processes, procedures or measure that mitigate or resolve identified security issues)</a:t>
            </a:r>
          </a:p>
          <a:p>
            <a:pPr marL="0" marR="0" lvl="0" indent="457200" algn="l" defTabSz="914400" rtl="0" eaLnBrk="0" fontAlgn="base" latinLnBrk="0" hangingPunct="0">
              <a:lnSpc>
                <a:spcPct val="100000"/>
              </a:lnSpc>
              <a:spcBef>
                <a:spcPct val="0"/>
              </a:spcBef>
              <a:spcAft>
                <a:spcPct val="0"/>
              </a:spcAft>
              <a:buClrTx/>
              <a:buSzTx/>
              <a:buFontTx/>
              <a:buChar char="•"/>
              <a:tabLst/>
            </a:pPr>
            <a:endParaRPr kumimoji="0" lang="en-US" altLang="en-US" sz="1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Blue are the completed activities </a:t>
            </a: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Green are the current active Priority Committees. </a:t>
            </a:r>
          </a:p>
          <a:p>
            <a:pPr marL="0" marR="0" lvl="0" indent="457200" algn="l" defTabSz="914400" rtl="0" eaLnBrk="0" fontAlgn="base" latinLnBrk="0" hangingPunct="0">
              <a:lnSpc>
                <a:spcPct val="100000"/>
              </a:lnSpc>
              <a:spcBef>
                <a:spcPct val="0"/>
              </a:spcBef>
              <a:spcAft>
                <a:spcPct val="0"/>
              </a:spcAft>
              <a:buClrTx/>
              <a:buSzTx/>
              <a:buFontTx/>
              <a:buChar char="•"/>
              <a:tabLst/>
            </a:pPr>
            <a:endParaRPr kumimoji="0" lang="en-US" altLang="en-US" sz="1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Char char="•"/>
              <a:tabLst/>
              <a:defRPr/>
            </a:pPr>
            <a:r>
              <a:rPr lang="en-US" sz="1200" dirty="0">
                <a:solidFill>
                  <a:schemeClr val="bg1"/>
                </a:solidFill>
                <a:effectLst/>
                <a:ea typeface="Times New Roman" panose="02020603050405020304" pitchFamily="18" charset="0"/>
                <a:cs typeface="Times New Roman" panose="02020603050405020304" pitchFamily="18" charset="0"/>
              </a:rPr>
              <a:t>Managing Security Regulations with TSA, NRC, DOT, CNSC, and Transport Canada</a:t>
            </a:r>
            <a:endParaRPr lang="en-US" sz="1200" dirty="0">
              <a:solidFill>
                <a:schemeClr val="bg1"/>
              </a:solidFill>
              <a:effectLst/>
              <a:ea typeface="Calibri" panose="020F0502020204030204" pitchFamily="34"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endParaRPr kumimoji="0" lang="en-US" altLang="en-US" sz="1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endParaRPr kumimoji="0" lang="en-US" altLang="en-US" sz="1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endParaRPr kumimoji="0" lang="en-US" altLang="en-US" sz="900" b="0" i="0" u="none" strike="noStrike" cap="none" normalizeH="0" baseline="0" dirty="0">
              <a:ln>
                <a:noFill/>
              </a:ln>
              <a:solidFill>
                <a:schemeClr val="tx1"/>
              </a:solidFill>
              <a:effectLst/>
            </a:endParaRPr>
          </a:p>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7</a:t>
            </a:fld>
            <a:endParaRPr lang="en-US"/>
          </a:p>
        </p:txBody>
      </p:sp>
    </p:spTree>
    <p:extLst>
      <p:ext uri="{BB962C8B-B14F-4D97-AF65-F5344CB8AC3E}">
        <p14:creationId xmlns:p14="http://schemas.microsoft.com/office/powerpoint/2010/main" val="2539163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300"/>
              </a:spcBef>
              <a:spcAft>
                <a:spcPts val="0"/>
              </a:spcAft>
              <a:buClrTx/>
              <a:buSzTx/>
              <a:buFontTx/>
              <a:buNone/>
              <a:tabLst/>
              <a:defRPr/>
            </a:pPr>
            <a:r>
              <a:rPr lang="en-C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There are two ways to think about how TSUSG works. </a:t>
            </a:r>
          </a:p>
          <a:p>
            <a:pPr marL="171450" marR="0" lvl="0" indent="-17145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lang="en-C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Members share challenges and best practices for their organizations. This creates a shared awareness of the state of transportation security. In some cases, there needs to be a better relationship between government, law enforcement, and industry, and gaining understanding can bridge many issues. </a:t>
            </a:r>
          </a:p>
          <a:p>
            <a:pPr marL="171450" marR="0" lvl="0" indent="-17145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lang="en-C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an organization has a challenge that is hindered, the TSUSG can try to solve it. This may mean asking governments to review policy, helping an organization create a new program to bring more structure to solving a problem, or providing training to create standards of practice across the country. </a:t>
            </a:r>
          </a:p>
        </p:txBody>
      </p:sp>
      <p:sp>
        <p:nvSpPr>
          <p:cNvPr id="4" name="Slide Number Placeholder 3"/>
          <p:cNvSpPr>
            <a:spLocks noGrp="1"/>
          </p:cNvSpPr>
          <p:nvPr>
            <p:ph type="sldNum" sz="quarter" idx="5"/>
          </p:nvPr>
        </p:nvSpPr>
        <p:spPr/>
        <p:txBody>
          <a:bodyPr/>
          <a:lstStyle/>
          <a:p>
            <a:fld id="{DBFF095A-F86B-4B29-8A9F-DF3D3D1F3E2A}" type="slidenum">
              <a:rPr lang="en-US" smtClean="0"/>
              <a:pPr/>
              <a:t>8</a:t>
            </a:fld>
            <a:endParaRPr lang="en-US"/>
          </a:p>
        </p:txBody>
      </p:sp>
    </p:spTree>
    <p:extLst>
      <p:ext uri="{BB962C8B-B14F-4D97-AF65-F5344CB8AC3E}">
        <p14:creationId xmlns:p14="http://schemas.microsoft.com/office/powerpoint/2010/main" val="2255718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BC0BA-05AE-0C8B-A2EC-1D7517B4EA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A262C-6855-9C29-6BCB-9B6A385D9B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24B618-861C-C4F4-34CA-6BB28791E2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E060E1-AA25-5FDD-62FA-0EE333108249}"/>
              </a:ext>
            </a:extLst>
          </p:cNvPr>
          <p:cNvSpPr>
            <a:spLocks noGrp="1"/>
          </p:cNvSpPr>
          <p:nvPr>
            <p:ph type="sldNum" sz="quarter" idx="5"/>
          </p:nvPr>
        </p:nvSpPr>
        <p:spPr/>
        <p:txBody>
          <a:bodyPr/>
          <a:lstStyle/>
          <a:p>
            <a:fld id="{CEEA2CD3-FB95-D94F-9F04-F9F995EAB822}" type="slidenum">
              <a:rPr lang="en-US" smtClean="0"/>
              <a:t>9</a:t>
            </a:fld>
            <a:endParaRPr lang="en-US"/>
          </a:p>
        </p:txBody>
      </p:sp>
    </p:spTree>
    <p:extLst>
      <p:ext uri="{BB962C8B-B14F-4D97-AF65-F5344CB8AC3E}">
        <p14:creationId xmlns:p14="http://schemas.microsoft.com/office/powerpoint/2010/main" val="1605404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latin typeface="+mn-lt"/>
              <a:cs typeface="+mn-cs"/>
            </a:endParaRPr>
          </a:p>
        </p:txBody>
      </p:sp>
      <p:pic>
        <p:nvPicPr>
          <p:cNvPr id="16" name="Picture 15">
            <a:extLst>
              <a:ext uri="{FF2B5EF4-FFF2-40B4-BE49-F238E27FC236}">
                <a16:creationId xmlns:a16="http://schemas.microsoft.com/office/drawing/2014/main" id="{70494F7A-66DD-4829-9AF4-30A3A0F241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34576" y="5392850"/>
            <a:ext cx="1644776" cy="402635"/>
          </a:xfrm>
          <a:prstGeom prst="rect">
            <a:avLst/>
          </a:prstGeom>
        </p:spPr>
      </p:pic>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a:t>Click to edit Master </a:t>
            </a:r>
            <a:br>
              <a:rPr lang="en-US"/>
            </a:br>
            <a:r>
              <a:rPr lang="en-US"/>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4"/>
          <a:stretch>
            <a:fillRect/>
          </a:stretch>
        </p:blipFill>
        <p:spPr>
          <a:xfrm>
            <a:off x="413129" y="456244"/>
            <a:ext cx="1088136" cy="261860"/>
          </a:xfrm>
          <a:prstGeom prst="rect">
            <a:avLst/>
          </a:prstGeom>
        </p:spPr>
      </p:pic>
    </p:spTree>
    <p:extLst>
      <p:ext uri="{BB962C8B-B14F-4D97-AF65-F5344CB8AC3E}">
        <p14:creationId xmlns:p14="http://schemas.microsoft.com/office/powerpoint/2010/main" val="3793082440"/>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a:t>Click to edit Master </a:t>
            </a:r>
            <a:br>
              <a:rPr lang="en-US"/>
            </a:br>
            <a:r>
              <a:rPr lang="en-US"/>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4149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a:t>Click to edit Master </a:t>
            </a:r>
            <a:br>
              <a:rPr lang="en-US"/>
            </a:br>
            <a:r>
              <a:rPr lang="en-US"/>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Tree>
    <p:extLst>
      <p:ext uri="{BB962C8B-B14F-4D97-AF65-F5344CB8AC3E}">
        <p14:creationId xmlns:p14="http://schemas.microsoft.com/office/powerpoint/2010/main" val="382430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 name="Title 1"/>
          <p:cNvSpPr>
            <a:spLocks noGrp="1"/>
          </p:cNvSpPr>
          <p:nvPr>
            <p:ph type="title"/>
          </p:nvPr>
        </p:nvSpPr>
        <p:spPr>
          <a:xfrm>
            <a:off x="388079" y="1275788"/>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a:t>Click to edit Master title style</a:t>
            </a:r>
          </a:p>
        </p:txBody>
      </p:sp>
      <p:sp>
        <p:nvSpPr>
          <p:cNvPr id="6" name="Content Placeholder 5"/>
          <p:cNvSpPr>
            <a:spLocks noGrp="1"/>
          </p:cNvSpPr>
          <p:nvPr>
            <p:ph sz="quarter" idx="4"/>
          </p:nvPr>
        </p:nvSpPr>
        <p:spPr>
          <a:xfrm>
            <a:off x="388079" y="2800350"/>
            <a:ext cx="3541945" cy="3816258"/>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Tree>
    <p:extLst>
      <p:ext uri="{BB962C8B-B14F-4D97-AF65-F5344CB8AC3E}">
        <p14:creationId xmlns:p14="http://schemas.microsoft.com/office/powerpoint/2010/main" val="25132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a:t>Click icon to add picture</a:t>
            </a:r>
          </a:p>
        </p:txBody>
      </p:sp>
      <p:sp>
        <p:nvSpPr>
          <p:cNvPr id="2" name="Title 1"/>
          <p:cNvSpPr>
            <a:spLocks noGrp="1"/>
          </p:cNvSpPr>
          <p:nvPr>
            <p:ph type="title"/>
          </p:nvPr>
        </p:nvSpPr>
        <p:spPr>
          <a:xfrm>
            <a:off x="429769" y="274320"/>
            <a:ext cx="11000232" cy="535531"/>
          </a:xfrm>
        </p:spPr>
        <p:txBody>
          <a:bodyPr/>
          <a:lstStyle>
            <a:lvl1pPr>
              <a:lnSpc>
                <a:spcPct val="90000"/>
              </a:lnSpc>
              <a:defRPr sz="3200" b="0">
                <a:solidFill>
                  <a:schemeClr val="tx1"/>
                </a:solidFill>
                <a:effectLst/>
                <a:latin typeface="Century Gothic" panose="020B0502020202020204" pitchFamily="34" charset="0"/>
              </a:defRPr>
            </a:lvl1pPr>
          </a:lstStyle>
          <a:p>
            <a:r>
              <a:rPr lang="en-US"/>
              <a:t>Click to edit Master title style</a:t>
            </a:r>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0" name="Picture 9">
            <a:extLst>
              <a:ext uri="{FF2B5EF4-FFF2-40B4-BE49-F238E27FC236}">
                <a16:creationId xmlns:a16="http://schemas.microsoft.com/office/drawing/2014/main" id="{BD3AC615-0875-4C80-B019-11A28EDCB638}"/>
              </a:ext>
            </a:extLst>
          </p:cNvPr>
          <p:cNvPicPr>
            <a:picLocks noChangeAspect="1"/>
          </p:cNvPicPr>
          <p:nvPr userDrawn="1"/>
        </p:nvPicPr>
        <p:blipFill>
          <a:blip r:embed="rId2"/>
          <a:stretch>
            <a:fillRect/>
          </a:stretch>
        </p:blipFill>
        <p:spPr>
          <a:xfrm>
            <a:off x="413129" y="6477000"/>
            <a:ext cx="1088136" cy="261860"/>
          </a:xfrm>
          <a:prstGeom prst="rect">
            <a:avLst/>
          </a:prstGeom>
        </p:spPr>
      </p:pic>
    </p:spTree>
    <p:extLst>
      <p:ext uri="{BB962C8B-B14F-4D97-AF65-F5344CB8AC3E}">
        <p14:creationId xmlns:p14="http://schemas.microsoft.com/office/powerpoint/2010/main" val="121960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2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411"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19"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411"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8" y="1005840"/>
            <a:ext cx="582168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5783766"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1410" y="1005840"/>
            <a:ext cx="5840589"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1411" y="1527048"/>
            <a:ext cx="5785575"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363317"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p>
        </p:txBody>
      </p:sp>
      <p:sp>
        <p:nvSpPr>
          <p:cNvPr id="19" name="Rectangle 18">
            <a:extLst>
              <a:ext uri="{FF2B5EF4-FFF2-40B4-BE49-F238E27FC236}">
                <a16:creationId xmlns:a16="http://schemas.microsoft.com/office/drawing/2014/main" id="{88649F31-1D58-F243-85FD-74506880A33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0" name="Rectangle 19">
            <a:extLst>
              <a:ext uri="{FF2B5EF4-FFF2-40B4-BE49-F238E27FC236}">
                <a16:creationId xmlns:a16="http://schemas.microsoft.com/office/drawing/2014/main" id="{77038521-D276-4049-A4BA-98C27C6D825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2" name="Rectangle 6">
            <a:extLst>
              <a:ext uri="{FF2B5EF4-FFF2-40B4-BE49-F238E27FC236}">
                <a16:creationId xmlns:a16="http://schemas.microsoft.com/office/drawing/2014/main" id="{3F2F0951-0E05-43D4-AB3F-73E5681F4301}"/>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21" name="Picture 20">
            <a:extLst>
              <a:ext uri="{FF2B5EF4-FFF2-40B4-BE49-F238E27FC236}">
                <a16:creationId xmlns:a16="http://schemas.microsoft.com/office/drawing/2014/main" id="{27EC139F-C616-4896-A830-8F9FC5B2C27F}"/>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3" name="Rectangle 256">
            <a:extLst>
              <a:ext uri="{FF2B5EF4-FFF2-40B4-BE49-F238E27FC236}">
                <a16:creationId xmlns:a16="http://schemas.microsoft.com/office/drawing/2014/main" id="{D8ACAAE2-A531-47BE-8F4F-FFC18507ED0B}"/>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3113747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12106"/>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0178" y="1005840"/>
            <a:ext cx="387067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3791415"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297709" y="1005840"/>
            <a:ext cx="38667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295175" y="1527048"/>
            <a:ext cx="3860800"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19718" y="1005840"/>
            <a:ext cx="3885931"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19719" y="1527048"/>
            <a:ext cx="3768204"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418329"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2702881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9" y="1005840"/>
            <a:ext cx="28614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74318" y="1527048"/>
            <a:ext cx="2861459" cy="501091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8609" y="1005840"/>
            <a:ext cx="2874807"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288609" y="1527048"/>
            <a:ext cx="2874807"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12952"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2"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65857"/>
            <a:ext cx="10418330"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7190"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17190"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5" name="Picture 24">
            <a:extLst>
              <a:ext uri="{FF2B5EF4-FFF2-40B4-BE49-F238E27FC236}">
                <a16:creationId xmlns:a16="http://schemas.microsoft.com/office/drawing/2014/main" id="{F5E4A85E-2D34-4FC1-90CE-1459D5681F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1946560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Image series">
    <p:spTree>
      <p:nvGrpSpPr>
        <p:cNvPr id="1" name=""/>
        <p:cNvGrpSpPr/>
        <p:nvPr/>
      </p:nvGrpSpPr>
      <p:grpSpPr>
        <a:xfrm>
          <a:off x="0" y="0"/>
          <a:ext cx="0" cy="0"/>
          <a:chOff x="0" y="0"/>
          <a:chExt cx="0" cy="0"/>
        </a:xfrm>
      </p:grpSpPr>
      <p:sp>
        <p:nvSpPr>
          <p:cNvPr id="118" name="Picture Placeholder 117">
            <a:extLst>
              <a:ext uri="{FF2B5EF4-FFF2-40B4-BE49-F238E27FC236}">
                <a16:creationId xmlns:a16="http://schemas.microsoft.com/office/drawing/2014/main" id="{FCAA6D76-9D9F-EEEC-3A19-B8672A58A5A7}"/>
              </a:ext>
            </a:extLst>
          </p:cNvPr>
          <p:cNvSpPr>
            <a:spLocks noGrp="1"/>
          </p:cNvSpPr>
          <p:nvPr>
            <p:ph type="pic" sz="quarter" idx="13"/>
          </p:nvPr>
        </p:nvSpPr>
        <p:spPr>
          <a:xfrm>
            <a:off x="7645400" y="-6350"/>
            <a:ext cx="4546600" cy="2155825"/>
          </a:xfrm>
          <a:solidFill>
            <a:schemeClr val="bg2"/>
          </a:solidFill>
        </p:spPr>
        <p:txBody>
          <a:bodyPr/>
          <a:lstStyle/>
          <a:p>
            <a:r>
              <a:rPr lang="en-US"/>
              <a:t>Click icon to add picture</a:t>
            </a:r>
          </a:p>
        </p:txBody>
      </p:sp>
      <p:sp>
        <p:nvSpPr>
          <p:cNvPr id="121" name="Picture Placeholder 120">
            <a:extLst>
              <a:ext uri="{FF2B5EF4-FFF2-40B4-BE49-F238E27FC236}">
                <a16:creationId xmlns:a16="http://schemas.microsoft.com/office/drawing/2014/main" id="{374474B3-1A16-3799-2DA6-5E1F9B62F1F2}"/>
              </a:ext>
            </a:extLst>
          </p:cNvPr>
          <p:cNvSpPr>
            <a:spLocks noGrp="1"/>
          </p:cNvSpPr>
          <p:nvPr>
            <p:ph type="pic" sz="quarter" idx="14"/>
          </p:nvPr>
        </p:nvSpPr>
        <p:spPr>
          <a:xfrm>
            <a:off x="7645400" y="2352675"/>
            <a:ext cx="4546600" cy="2149475"/>
          </a:xfrm>
          <a:solidFill>
            <a:schemeClr val="bg2"/>
          </a:solidFill>
        </p:spPr>
        <p:txBody>
          <a:bodyPr/>
          <a:lstStyle/>
          <a:p>
            <a:r>
              <a:rPr lang="en-US"/>
              <a:t>Click icon to add picture</a:t>
            </a:r>
          </a:p>
        </p:txBody>
      </p:sp>
      <p:sp>
        <p:nvSpPr>
          <p:cNvPr id="123" name="Picture Placeholder 122">
            <a:extLst>
              <a:ext uri="{FF2B5EF4-FFF2-40B4-BE49-F238E27FC236}">
                <a16:creationId xmlns:a16="http://schemas.microsoft.com/office/drawing/2014/main" id="{0285EA67-185C-FA9B-F112-0DEA71BAF9A1}"/>
              </a:ext>
            </a:extLst>
          </p:cNvPr>
          <p:cNvSpPr>
            <a:spLocks noGrp="1"/>
          </p:cNvSpPr>
          <p:nvPr>
            <p:ph type="pic" sz="quarter" idx="15"/>
          </p:nvPr>
        </p:nvSpPr>
        <p:spPr>
          <a:xfrm>
            <a:off x="7645400" y="4703763"/>
            <a:ext cx="4546600" cy="2154237"/>
          </a:xfrm>
          <a:solidFill>
            <a:schemeClr val="bg2"/>
          </a:solidFill>
        </p:spPr>
        <p:txBody>
          <a:bodyPr/>
          <a:lstStyle/>
          <a:p>
            <a:r>
              <a:rPr lang="en-US"/>
              <a:t>Click icon to add picture</a:t>
            </a:r>
          </a:p>
        </p:txBody>
      </p:sp>
      <p:sp>
        <p:nvSpPr>
          <p:cNvPr id="2" name="Title 1">
            <a:extLst>
              <a:ext uri="{FF2B5EF4-FFF2-40B4-BE49-F238E27FC236}">
                <a16:creationId xmlns:a16="http://schemas.microsoft.com/office/drawing/2014/main" id="{265D5DB1-B0F4-39A7-9E5F-343BB17944E4}"/>
              </a:ext>
            </a:extLst>
          </p:cNvPr>
          <p:cNvSpPr>
            <a:spLocks noGrp="1"/>
          </p:cNvSpPr>
          <p:nvPr>
            <p:ph type="title" hasCustomPrompt="1"/>
          </p:nvPr>
        </p:nvSpPr>
        <p:spPr>
          <a:xfrm>
            <a:off x="314693" y="365125"/>
            <a:ext cx="6736022" cy="1006475"/>
          </a:xfrm>
        </p:spPr>
        <p:txBody>
          <a:bodyPr>
            <a:noAutofit/>
          </a:bodyPr>
          <a:lstStyle>
            <a:lvl1pPr>
              <a:defRPr b="1">
                <a:solidFill>
                  <a:schemeClr val="tx1"/>
                </a:solidFill>
              </a:defRPr>
            </a:lvl1pPr>
          </a:lstStyle>
          <a:p>
            <a:r>
              <a:rPr lang="en-US" dirty="0"/>
              <a:t>One-sentence headline stating </a:t>
            </a:r>
            <a:br>
              <a:rPr lang="en-US" dirty="0"/>
            </a:br>
            <a:r>
              <a:rPr lang="en-US" dirty="0"/>
              <a:t>the main takeaway message </a:t>
            </a:r>
          </a:p>
        </p:txBody>
      </p:sp>
      <p:sp>
        <p:nvSpPr>
          <p:cNvPr id="113" name="Text Placeholder 112">
            <a:extLst>
              <a:ext uri="{FF2B5EF4-FFF2-40B4-BE49-F238E27FC236}">
                <a16:creationId xmlns:a16="http://schemas.microsoft.com/office/drawing/2014/main" id="{561B3BD0-8400-FE4A-5A3F-210329D8A10F}"/>
              </a:ext>
            </a:extLst>
          </p:cNvPr>
          <p:cNvSpPr>
            <a:spLocks noGrp="1"/>
          </p:cNvSpPr>
          <p:nvPr>
            <p:ph type="body" sz="quarter" idx="12" hasCustomPrompt="1"/>
          </p:nvPr>
        </p:nvSpPr>
        <p:spPr>
          <a:xfrm>
            <a:off x="314693" y="1817559"/>
            <a:ext cx="6763894" cy="4324823"/>
          </a:xfrm>
        </p:spPr>
        <p:txBody>
          <a:bodyPr>
            <a:noAutofit/>
          </a:bodyPr>
          <a:lstStyle>
            <a:lvl1pPr marL="0" indent="0">
              <a:buNone/>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a:t>Supporting point 1</a:t>
            </a:r>
            <a:br>
              <a:rPr lang="en-US" dirty="0"/>
            </a:br>
            <a:r>
              <a:rPr lang="en-US" dirty="0"/>
              <a:t>Supporting point 2</a:t>
            </a:r>
            <a:br>
              <a:rPr lang="en-US" dirty="0"/>
            </a:br>
            <a:r>
              <a:rPr lang="en-US" dirty="0"/>
              <a:t>Supporting point 3</a:t>
            </a:r>
          </a:p>
        </p:txBody>
      </p:sp>
      <p:sp>
        <p:nvSpPr>
          <p:cNvPr id="4" name="Rectangle 6">
            <a:extLst>
              <a:ext uri="{FF2B5EF4-FFF2-40B4-BE49-F238E27FC236}">
                <a16:creationId xmlns:a16="http://schemas.microsoft.com/office/drawing/2014/main" id="{DAF7721B-92F3-10FF-5A89-459D1C6BA969}"/>
              </a:ext>
            </a:extLst>
          </p:cNvPr>
          <p:cNvSpPr>
            <a:spLocks noChangeArrowheads="1"/>
          </p:cNvSpPr>
          <p:nvPr userDrawn="1"/>
        </p:nvSpPr>
        <p:spPr bwMode="auto">
          <a:xfrm flipH="1">
            <a:off x="11526723" y="6576851"/>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00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73038">
                <a:lnSpc>
                  <a:spcPct val="90000"/>
                </a:lnSpc>
                <a:tabLst>
                  <a:tab pos="230188" algn="l"/>
                </a:tabLst>
                <a:defRPr/>
              </a:pPr>
              <a:t>‹#›</a:t>
            </a:fld>
            <a:endParaRPr lang="en-US" sz="100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240320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675E2716-F0EE-47FE-AEBA-B92E88F0A787}"/>
              </a:ext>
            </a:extLst>
          </p:cNvPr>
          <p:cNvSpPr>
            <a:spLocks noGrp="1"/>
          </p:cNvSpPr>
          <p:nvPr>
            <p:ph type="body" sz="quarter" idx="15"/>
          </p:nvPr>
        </p:nvSpPr>
        <p:spPr>
          <a:xfrm>
            <a:off x="605059" y="1882643"/>
            <a:ext cx="10977333" cy="4510013"/>
          </a:xfrm>
          <a:noFill/>
        </p:spPr>
        <p:txBody>
          <a:bodyPr>
            <a:noAutofit/>
          </a:bodyPr>
          <a:lstStyle>
            <a:lvl1pPr marL="174625" indent="-174625">
              <a:buClr>
                <a:srgbClr val="233A63"/>
              </a:buClr>
              <a:buFont typeface="Arial" panose="020B0604020202020204" pitchFamily="34" charset="0"/>
              <a:buChar char="•"/>
              <a:defRPr>
                <a:solidFill>
                  <a:schemeClr val="tx1"/>
                </a:solidFill>
              </a:defRPr>
            </a:lvl1pPr>
            <a:lvl2pPr marL="400050" indent="-174625">
              <a:buClr>
                <a:srgbClr val="233A63"/>
              </a:buClr>
              <a:buFont typeface="Arial" panose="020B0604020202020204" pitchFamily="34" charset="0"/>
              <a:buChar char="•"/>
              <a:defRPr>
                <a:solidFill>
                  <a:schemeClr val="tx1"/>
                </a:solidFill>
              </a:defRPr>
            </a:lvl2pPr>
            <a:lvl3pPr marL="627063" indent="-165100">
              <a:buClr>
                <a:srgbClr val="233A63"/>
              </a:buClr>
              <a:buFont typeface="Arial" panose="020B0604020202020204" pitchFamily="34" charset="0"/>
              <a:buChar char="•"/>
              <a:defRPr>
                <a:solidFill>
                  <a:schemeClr val="tx1"/>
                </a:solidFill>
              </a:defRPr>
            </a:lvl3pPr>
            <a:lvl4pPr marL="914400" indent="-166688">
              <a:buClr>
                <a:srgbClr val="233A63"/>
              </a:buClr>
              <a:buFont typeface="Arial" panose="020B0604020202020204" pitchFamily="34" charset="0"/>
              <a:buChar char="•"/>
              <a:defRPr>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a:extLst>
              <a:ext uri="{FF2B5EF4-FFF2-40B4-BE49-F238E27FC236}">
                <a16:creationId xmlns:a16="http://schemas.microsoft.com/office/drawing/2014/main" id="{8A46D2F4-99BC-42E0-9DB6-CFA4685049CC}"/>
              </a:ext>
            </a:extLst>
          </p:cNvPr>
          <p:cNvSpPr>
            <a:spLocks noGrp="1"/>
          </p:cNvSpPr>
          <p:nvPr>
            <p:ph type="ctrTitle" hasCustomPrompt="1"/>
          </p:nvPr>
        </p:nvSpPr>
        <p:spPr>
          <a:xfrm>
            <a:off x="605061" y="463488"/>
            <a:ext cx="9234854" cy="913512"/>
          </a:xfrm>
          <a:noFill/>
        </p:spPr>
        <p:txBody>
          <a:bodyPr anchor="t">
            <a:noAutofit/>
          </a:bodyPr>
          <a:lstStyle>
            <a:lvl1pPr algn="l">
              <a:defRPr sz="2600" b="1" baseline="0">
                <a:solidFill>
                  <a:srgbClr val="54595F"/>
                </a:solidFill>
              </a:defRPr>
            </a:lvl1pPr>
          </a:lstStyle>
          <a:p>
            <a:r>
              <a:rPr lang="en-US" dirty="0"/>
              <a:t>Title</a:t>
            </a:r>
            <a:br>
              <a:rPr lang="en-US" dirty="0"/>
            </a:br>
            <a:br>
              <a:rPr lang="en-US" dirty="0"/>
            </a:br>
            <a:endParaRPr lang="en-US" dirty="0"/>
          </a:p>
        </p:txBody>
      </p:sp>
      <p:sp>
        <p:nvSpPr>
          <p:cNvPr id="5" name="Slide Number Placeholder 3">
            <a:extLst>
              <a:ext uri="{FF2B5EF4-FFF2-40B4-BE49-F238E27FC236}">
                <a16:creationId xmlns:a16="http://schemas.microsoft.com/office/drawing/2014/main" id="{F19193D5-C3DD-45AA-A084-1613D051B0E5}"/>
              </a:ext>
            </a:extLst>
          </p:cNvPr>
          <p:cNvSpPr txBox="1">
            <a:spLocks/>
          </p:cNvSpPr>
          <p:nvPr userDrawn="1"/>
        </p:nvSpPr>
        <p:spPr>
          <a:xfrm>
            <a:off x="8920461" y="6185930"/>
            <a:ext cx="2743200" cy="316628"/>
          </a:xfrm>
          <a:prstGeom prst="rect">
            <a:avLst/>
          </a:prstGeom>
        </p:spPr>
        <p:txBody>
          <a:bodyPr/>
          <a:lstStyle>
            <a:defPPr>
              <a:defRPr lang="en-US"/>
            </a:defPPr>
            <a:lvl1pPr marL="0" algn="r" defTabSz="914400" rtl="0" eaLnBrk="1" latinLnBrk="0" hangingPunct="1">
              <a:defRPr sz="1200" kern="1200">
                <a:solidFill>
                  <a:schemeClr val="tx1"/>
                </a:solidFill>
                <a:latin typeface="Helvetica" panose="020B0604020202020204" pitchFamily="34" charset="0"/>
                <a:ea typeface="+mn-ea"/>
                <a:cs typeface="Helvetica"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939396"/>
              </a:solidFill>
            </a:endParaRPr>
          </a:p>
        </p:txBody>
      </p:sp>
    </p:spTree>
    <p:extLst>
      <p:ext uri="{BB962C8B-B14F-4D97-AF65-F5344CB8AC3E}">
        <p14:creationId xmlns:p14="http://schemas.microsoft.com/office/powerpoint/2010/main" val="3858322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a:t>Click to edit Master title style</a:t>
            </a:r>
          </a:p>
        </p:txBody>
      </p:sp>
      <p:sp>
        <p:nvSpPr>
          <p:cNvPr id="3" name="Content Placeholder 2"/>
          <p:cNvSpPr>
            <a:spLocks noGrp="1"/>
          </p:cNvSpPr>
          <p:nvPr>
            <p:ph idx="1"/>
          </p:nvPr>
        </p:nvSpPr>
        <p:spPr>
          <a:xfrm>
            <a:off x="448055" y="1653735"/>
            <a:ext cx="11430000"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2745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100789"/>
          </a:xfrm>
        </p:spPr>
        <p:txBody>
          <a:bodyPr/>
          <a:lstStyle/>
          <a:p>
            <a:r>
              <a:rPr lang="en-US"/>
              <a:t>Click to edit Master title style</a:t>
            </a:r>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891883"/>
            <a:ext cx="5431021" cy="2252546"/>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Tree>
    <p:extLst>
      <p:ext uri="{BB962C8B-B14F-4D97-AF65-F5344CB8AC3E}">
        <p14:creationId xmlns:p14="http://schemas.microsoft.com/office/powerpoint/2010/main" val="275167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a:t>Click to edit Master title style</a:t>
            </a:r>
          </a:p>
        </p:txBody>
      </p:sp>
      <p:sp>
        <p:nvSpPr>
          <p:cNvPr id="4" name="Content Placeholder 3"/>
          <p:cNvSpPr>
            <a:spLocks noGrp="1"/>
          </p:cNvSpPr>
          <p:nvPr>
            <p:ph sz="half" idx="2"/>
          </p:nvPr>
        </p:nvSpPr>
        <p:spPr>
          <a:xfrm>
            <a:off x="465135" y="1444753"/>
            <a:ext cx="5507832" cy="4203944"/>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241493" y="1444753"/>
            <a:ext cx="5504688" cy="4203944"/>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326057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465135"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5135"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241493"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1493"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408993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425236" cy="535531"/>
          </a:xfrm>
        </p:spPr>
        <p:txBody>
          <a:bodyPr/>
          <a:lstStyle>
            <a:lvl1pPr>
              <a:lnSpc>
                <a:spcPct val="90000"/>
              </a:lnSpc>
              <a:defRPr sz="3200" baseline="0"/>
            </a:lvl1pPr>
          </a:lstStyle>
          <a:p>
            <a:r>
              <a:rPr lang="en-US"/>
              <a:t>Click to edit Master title style</a:t>
            </a:r>
          </a:p>
        </p:txBody>
      </p:sp>
    </p:spTree>
    <p:extLst>
      <p:ext uri="{BB962C8B-B14F-4D97-AF65-F5344CB8AC3E}">
        <p14:creationId xmlns:p14="http://schemas.microsoft.com/office/powerpoint/2010/main" val="298758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Sidebar an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57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p>
        </p:txBody>
      </p:sp>
      <p:sp>
        <p:nvSpPr>
          <p:cNvPr id="3" name="Text Placeholder 2"/>
          <p:cNvSpPr>
            <a:spLocks noGrp="1"/>
          </p:cNvSpPr>
          <p:nvPr>
            <p:ph type="body" idx="1"/>
          </p:nvPr>
        </p:nvSpPr>
        <p:spPr>
          <a:xfrm>
            <a:off x="536696" y="1387602"/>
            <a:ext cx="5486400"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384682" y="1387602"/>
            <a:ext cx="5486400"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84682" y="2213184"/>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1861005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3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p>
        </p:txBody>
      </p:sp>
      <p:sp>
        <p:nvSpPr>
          <p:cNvPr id="3" name="Text Placeholder 2"/>
          <p:cNvSpPr>
            <a:spLocks noGrp="1"/>
          </p:cNvSpPr>
          <p:nvPr>
            <p:ph type="body" idx="1"/>
          </p:nvPr>
        </p:nvSpPr>
        <p:spPr>
          <a:xfrm>
            <a:off x="536696" y="1387602"/>
            <a:ext cx="3610478"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393659"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299049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a:t>Edit Master text styles</a:t>
            </a:r>
          </a:p>
          <a:p>
            <a:pPr lvl="1"/>
            <a:r>
              <a:rPr lang="en-US"/>
              <a:t>Second level</a:t>
            </a:r>
          </a:p>
          <a:p>
            <a:pPr lvl="2"/>
            <a:r>
              <a:rPr lang="en-US"/>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9" name="Picture 8">
            <a:extLst>
              <a:ext uri="{FF2B5EF4-FFF2-40B4-BE49-F238E27FC236}">
                <a16:creationId xmlns:a16="http://schemas.microsoft.com/office/drawing/2014/main" id="{49AC3F58-DA01-43AC-9BFD-B0FCF242EE72}"/>
              </a:ext>
            </a:extLst>
          </p:cNvPr>
          <p:cNvPicPr>
            <a:picLocks noChangeAspect="1"/>
          </p:cNvPicPr>
          <p:nvPr userDrawn="1"/>
        </p:nvPicPr>
        <p:blipFill>
          <a:blip r:embed="rId20"/>
          <a:stretch>
            <a:fillRect/>
          </a:stretch>
        </p:blipFill>
        <p:spPr>
          <a:xfrm>
            <a:off x="413129" y="6477000"/>
            <a:ext cx="1088136" cy="261860"/>
          </a:xfrm>
          <a:prstGeom prst="rect">
            <a:avLst/>
          </a:prstGeom>
        </p:spPr>
      </p:pic>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a:solidFill>
                  <a:srgbClr val="BFBFBF"/>
                </a:solidFill>
                <a:latin typeface="+mn-lt"/>
                <a:cs typeface="Arial" pitchFamily="34" charset="0"/>
              </a:rPr>
              <a:t> Open slide master to edit</a:t>
            </a:r>
          </a:p>
        </p:txBody>
      </p:sp>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16" r:id="rId3"/>
    <p:sldLayoutId id="2147483663" r:id="rId4"/>
    <p:sldLayoutId id="2147483758" r:id="rId5"/>
    <p:sldLayoutId id="2147483736" r:id="rId6"/>
    <p:sldLayoutId id="2147483759" r:id="rId7"/>
    <p:sldLayoutId id="2147483685" r:id="rId8"/>
    <p:sldLayoutId id="2147483757" r:id="rId9"/>
    <p:sldLayoutId id="2147483667" r:id="rId10"/>
    <p:sldLayoutId id="2147483725" r:id="rId11"/>
    <p:sldLayoutId id="2147483756" r:id="rId12"/>
    <p:sldLayoutId id="2147483678" r:id="rId13"/>
    <p:sldLayoutId id="2147483760" r:id="rId14"/>
    <p:sldLayoutId id="2147483761" r:id="rId15"/>
    <p:sldLayoutId id="2147483762" r:id="rId16"/>
    <p:sldLayoutId id="2147483763" r:id="rId17"/>
    <p:sldLayoutId id="2147483764" r:id="rId18"/>
  </p:sldLayoutIdLst>
  <p:hf hdr="0" ftr="0" dt="0"/>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hyperlink" Target="mailto:TSUSG@ornl.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emf"/><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CEF93-DE48-5442-870D-943F375717DA}"/>
              </a:ext>
            </a:extLst>
          </p:cNvPr>
          <p:cNvSpPr>
            <a:spLocks noGrp="1"/>
          </p:cNvSpPr>
          <p:nvPr>
            <p:ph type="ctrTitle"/>
          </p:nvPr>
        </p:nvSpPr>
        <p:spPr>
          <a:xfrm>
            <a:off x="428735" y="1388962"/>
            <a:ext cx="11068171" cy="2308324"/>
          </a:xfrm>
        </p:spPr>
        <p:txBody>
          <a:bodyPr/>
          <a:lstStyle/>
          <a:p>
            <a:r>
              <a:rPr lang="en-US" b="1" dirty="0"/>
              <a:t>Stakeholders Coming Together for</a:t>
            </a:r>
            <a:br>
              <a:rPr lang="en-US" b="1" dirty="0"/>
            </a:br>
            <a:r>
              <a:rPr lang="en-US" b="1" dirty="0"/>
              <a:t>Transportation Security</a:t>
            </a:r>
            <a:br>
              <a:rPr lang="en-US" b="1" dirty="0"/>
            </a:br>
            <a:br>
              <a:rPr lang="en-US" b="1" dirty="0"/>
            </a:br>
            <a:r>
              <a:rPr lang="en-US" dirty="0"/>
              <a:t>Low-Level Waste Forum Spring Meeting</a:t>
            </a:r>
            <a:br>
              <a:rPr lang="en-US" dirty="0"/>
            </a:br>
            <a:endParaRPr lang="en-US" b="1" dirty="0"/>
          </a:p>
        </p:txBody>
      </p:sp>
      <p:sp>
        <p:nvSpPr>
          <p:cNvPr id="3" name="Subtitle 2">
            <a:extLst>
              <a:ext uri="{FF2B5EF4-FFF2-40B4-BE49-F238E27FC236}">
                <a16:creationId xmlns:a16="http://schemas.microsoft.com/office/drawing/2014/main" id="{3C273FE8-692F-1E45-8F88-6FBEEB088B32}"/>
              </a:ext>
            </a:extLst>
          </p:cNvPr>
          <p:cNvSpPr>
            <a:spLocks noGrp="1"/>
          </p:cNvSpPr>
          <p:nvPr>
            <p:ph type="subTitle" idx="1"/>
          </p:nvPr>
        </p:nvSpPr>
        <p:spPr>
          <a:xfrm>
            <a:off x="428736" y="3548713"/>
            <a:ext cx="5440514" cy="1591999"/>
          </a:xfrm>
        </p:spPr>
        <p:txBody>
          <a:bodyPr/>
          <a:lstStyle/>
          <a:p>
            <a:r>
              <a:rPr lang="en-US" dirty="0"/>
              <a:t>April 10,  2025</a:t>
            </a:r>
          </a:p>
          <a:p>
            <a:r>
              <a:rPr lang="en-US" i="1" dirty="0"/>
              <a:t>Shannon Morgan, Program Manager</a:t>
            </a:r>
          </a:p>
          <a:p>
            <a:r>
              <a:rPr lang="en-US" i="1" dirty="0"/>
              <a:t>Domestic Transportation Security</a:t>
            </a:r>
          </a:p>
          <a:p>
            <a:r>
              <a:rPr lang="en-US" i="1" dirty="0"/>
              <a:t>Oak Ridge National Laboratory</a:t>
            </a:r>
          </a:p>
          <a:p>
            <a:endParaRPr lang="en-US" dirty="0"/>
          </a:p>
          <a:p>
            <a:endParaRPr lang="en-US" dirty="0"/>
          </a:p>
        </p:txBody>
      </p:sp>
    </p:spTree>
    <p:extLst>
      <p:ext uri="{BB962C8B-B14F-4D97-AF65-F5344CB8AC3E}">
        <p14:creationId xmlns:p14="http://schemas.microsoft.com/office/powerpoint/2010/main" val="4172643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background pattern&#10;&#10;Description automatically generated">
            <a:extLst>
              <a:ext uri="{FF2B5EF4-FFF2-40B4-BE49-F238E27FC236}">
                <a16:creationId xmlns:a16="http://schemas.microsoft.com/office/drawing/2014/main" id="{619AAA28-C643-3C52-A59C-A7FB191FD392}"/>
              </a:ext>
            </a:extLst>
          </p:cNvPr>
          <p:cNvPicPr>
            <a:picLocks noGrp="1" noChangeAspect="1"/>
          </p:cNvPicPr>
          <p:nvPr>
            <p:ph type="pic" sz="quarter" idx="10"/>
          </p:nvPr>
        </p:nvPicPr>
        <p:blipFill>
          <a:blip r:embed="rId3"/>
          <a:srcRect t="167" b="167"/>
          <a:stretch>
            <a:fillRect/>
          </a:stretch>
        </p:blipFill>
        <p:spPr>
          <a:xfrm>
            <a:off x="274319" y="0"/>
            <a:ext cx="11312843" cy="6342021"/>
          </a:xfrm>
        </p:spPr>
      </p:pic>
      <p:sp>
        <p:nvSpPr>
          <p:cNvPr id="7" name="Title 6">
            <a:extLst>
              <a:ext uri="{FF2B5EF4-FFF2-40B4-BE49-F238E27FC236}">
                <a16:creationId xmlns:a16="http://schemas.microsoft.com/office/drawing/2014/main" id="{64AAE0AB-8DA8-86E8-9CCD-39147EB7638E}"/>
              </a:ext>
            </a:extLst>
          </p:cNvPr>
          <p:cNvSpPr>
            <a:spLocks noGrp="1"/>
          </p:cNvSpPr>
          <p:nvPr>
            <p:ph type="title"/>
          </p:nvPr>
        </p:nvSpPr>
        <p:spPr>
          <a:xfrm>
            <a:off x="604837" y="212413"/>
            <a:ext cx="10982325" cy="1421928"/>
          </a:xfrm>
        </p:spPr>
        <p:txBody>
          <a:bodyPr/>
          <a:lstStyle/>
          <a:p>
            <a:pPr algn="ctr"/>
            <a:r>
              <a:rPr lang="en-US" sz="9600" b="1" dirty="0">
                <a:solidFill>
                  <a:schemeClr val="bg1"/>
                </a:solidFill>
              </a:rPr>
              <a:t>JOIN TSUSG</a:t>
            </a:r>
            <a:endParaRPr lang="en-US" sz="6300" b="1" spc="600" dirty="0">
              <a:solidFill>
                <a:schemeClr val="bg1"/>
              </a:solidFill>
            </a:endParaRPr>
          </a:p>
        </p:txBody>
      </p:sp>
      <p:sp>
        <p:nvSpPr>
          <p:cNvPr id="3" name="TextBox 2">
            <a:extLst>
              <a:ext uri="{FF2B5EF4-FFF2-40B4-BE49-F238E27FC236}">
                <a16:creationId xmlns:a16="http://schemas.microsoft.com/office/drawing/2014/main" id="{DEFA9BC2-B6F5-FA34-B3A8-ABD9C995C1BF}"/>
              </a:ext>
            </a:extLst>
          </p:cNvPr>
          <p:cNvSpPr txBox="1"/>
          <p:nvPr/>
        </p:nvSpPr>
        <p:spPr>
          <a:xfrm>
            <a:off x="5266458" y="3054096"/>
            <a:ext cx="6112932" cy="646331"/>
          </a:xfrm>
          <a:prstGeom prst="rect">
            <a:avLst/>
          </a:prstGeom>
          <a:noFill/>
        </p:spPr>
        <p:txBody>
          <a:bodyPr wrap="square">
            <a:spAutoFit/>
          </a:bodyPr>
          <a:lstStyle/>
          <a:p>
            <a:pPr marL="0" indent="0" algn="r">
              <a:buNone/>
            </a:pPr>
            <a:r>
              <a:rPr lang="en-US" sz="3600" dirty="0">
                <a:solidFill>
                  <a:schemeClr val="bg1"/>
                </a:solidFill>
              </a:rPr>
              <a:t>tsusg.ornl.gov</a:t>
            </a:r>
          </a:p>
        </p:txBody>
      </p:sp>
      <p:sp>
        <p:nvSpPr>
          <p:cNvPr id="4" name="TextBox 3">
            <a:extLst>
              <a:ext uri="{FF2B5EF4-FFF2-40B4-BE49-F238E27FC236}">
                <a16:creationId xmlns:a16="http://schemas.microsoft.com/office/drawing/2014/main" id="{74B614D5-D17A-E991-4EA3-5B06BB0FB8C8}"/>
              </a:ext>
            </a:extLst>
          </p:cNvPr>
          <p:cNvSpPr txBox="1"/>
          <p:nvPr/>
        </p:nvSpPr>
        <p:spPr>
          <a:xfrm>
            <a:off x="274319" y="4064379"/>
            <a:ext cx="8856777" cy="1877437"/>
          </a:xfrm>
          <a:prstGeom prst="rect">
            <a:avLst/>
          </a:prstGeom>
          <a:noFill/>
        </p:spPr>
        <p:txBody>
          <a:bodyPr wrap="square">
            <a:spAutoFit/>
          </a:bodyPr>
          <a:lstStyle/>
          <a:p>
            <a:r>
              <a:rPr lang="en-US" sz="3200" dirty="0">
                <a:solidFill>
                  <a:schemeClr val="bg1"/>
                </a:solidFill>
              </a:rPr>
              <a:t>Shannon Morgan, TSUSG</a:t>
            </a:r>
          </a:p>
          <a:p>
            <a:r>
              <a:rPr lang="en-US" sz="2800" dirty="0">
                <a:solidFill>
                  <a:schemeClr val="bg1"/>
                </a:solidFill>
                <a:latin typeface="Calibri" panose="020F0502020204030204" pitchFamily="34" charset="0"/>
              </a:rPr>
              <a:t>Domestic Transportation Security</a:t>
            </a:r>
          </a:p>
          <a:p>
            <a:r>
              <a:rPr lang="en-US" sz="2800" dirty="0">
                <a:solidFill>
                  <a:schemeClr val="bg1"/>
                </a:solidFill>
                <a:latin typeface="Calibri" panose="020F0502020204030204" pitchFamily="34" charset="0"/>
                <a:hlinkClick r:id="rId4">
                  <a:extLst>
                    <a:ext uri="{A12FA001-AC4F-418D-AE19-62706E023703}">
                      <ahyp:hlinkClr xmlns:ahyp="http://schemas.microsoft.com/office/drawing/2018/hyperlinkcolor" val="tx"/>
                    </a:ext>
                  </a:extLst>
                </a:hlinkClick>
              </a:rPr>
              <a:t>tsusg@ornl.gov</a:t>
            </a:r>
            <a:endParaRPr lang="en-US" sz="2800" dirty="0">
              <a:solidFill>
                <a:schemeClr val="bg1"/>
              </a:solidFill>
              <a:latin typeface="Calibri" panose="020F0502020204030204" pitchFamily="34" charset="0"/>
            </a:endParaRPr>
          </a:p>
          <a:p>
            <a:r>
              <a:rPr lang="en-US" sz="2800" dirty="0">
                <a:solidFill>
                  <a:schemeClr val="bg1"/>
                </a:solidFill>
                <a:latin typeface="Calibri" panose="020F0502020204030204" pitchFamily="34" charset="0"/>
              </a:rPr>
              <a:t>865/603-5681 </a:t>
            </a:r>
          </a:p>
        </p:txBody>
      </p:sp>
      <p:sp>
        <p:nvSpPr>
          <p:cNvPr id="6" name="TextBox 5">
            <a:extLst>
              <a:ext uri="{FF2B5EF4-FFF2-40B4-BE49-F238E27FC236}">
                <a16:creationId xmlns:a16="http://schemas.microsoft.com/office/drawing/2014/main" id="{AEF1AAFF-47CF-407B-9E14-ABD10D492A15}"/>
              </a:ext>
            </a:extLst>
          </p:cNvPr>
          <p:cNvSpPr txBox="1"/>
          <p:nvPr/>
        </p:nvSpPr>
        <p:spPr>
          <a:xfrm>
            <a:off x="11716388" y="3940888"/>
            <a:ext cx="2666198" cy="2704699"/>
          </a:xfrm>
          <a:prstGeom prst="rect">
            <a:avLst/>
          </a:prstGeom>
          <a:noFill/>
        </p:spPr>
        <p:txBody>
          <a:bodyPr wrap="square" rtlCol="0">
            <a:spAutoFit/>
          </a:bodyPr>
          <a:lstStyle/>
          <a:p>
            <a:pPr algn="l">
              <a:lnSpc>
                <a:spcPct val="90000"/>
              </a:lnSpc>
            </a:pPr>
            <a:endParaRPr lang="en-US" dirty="0">
              <a:latin typeface="+mn-lt"/>
            </a:endParaRPr>
          </a:p>
        </p:txBody>
      </p:sp>
      <p:pic>
        <p:nvPicPr>
          <p:cNvPr id="1028" name="Picture 4">
            <a:extLst>
              <a:ext uri="{FF2B5EF4-FFF2-40B4-BE49-F238E27FC236}">
                <a16:creationId xmlns:a16="http://schemas.microsoft.com/office/drawing/2014/main" id="{169D2652-6F05-9335-A8AD-A379E35FA9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5277" y="3940888"/>
            <a:ext cx="2158142" cy="212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535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icture containing outdoor, green, day, ocean floor&#10;&#10;Description automatically generated">
            <a:extLst>
              <a:ext uri="{FF2B5EF4-FFF2-40B4-BE49-F238E27FC236}">
                <a16:creationId xmlns:a16="http://schemas.microsoft.com/office/drawing/2014/main" id="{32E9A932-2F91-50FE-A8E7-E6C684B4C110}"/>
              </a:ext>
            </a:extLst>
          </p:cNvPr>
          <p:cNvPicPr>
            <a:picLocks noGrp="1" noChangeAspect="1"/>
          </p:cNvPicPr>
          <p:nvPr>
            <p:ph type="pic" sz="quarter" idx="10"/>
          </p:nvPr>
        </p:nvPicPr>
        <p:blipFill>
          <a:blip r:embed="rId3"/>
          <a:srcRect t="167" b="167"/>
          <a:stretch>
            <a:fillRect/>
          </a:stretch>
        </p:blipFill>
        <p:spPr>
          <a:xfrm>
            <a:off x="274320" y="0"/>
            <a:ext cx="11312843" cy="6342021"/>
          </a:xfrm>
        </p:spPr>
      </p:pic>
      <p:sp>
        <p:nvSpPr>
          <p:cNvPr id="2" name="Title 1">
            <a:extLst>
              <a:ext uri="{FF2B5EF4-FFF2-40B4-BE49-F238E27FC236}">
                <a16:creationId xmlns:a16="http://schemas.microsoft.com/office/drawing/2014/main" id="{7FCB1ED8-3D84-FBDD-6C6D-CEB19FA6C6F5}"/>
              </a:ext>
            </a:extLst>
          </p:cNvPr>
          <p:cNvSpPr>
            <a:spLocks noGrp="1"/>
          </p:cNvSpPr>
          <p:nvPr>
            <p:ph type="title"/>
          </p:nvPr>
        </p:nvSpPr>
        <p:spPr>
          <a:xfrm>
            <a:off x="429769" y="274320"/>
            <a:ext cx="11000232" cy="2308324"/>
          </a:xfrm>
        </p:spPr>
        <p:txBody>
          <a:bodyPr/>
          <a:lstStyle/>
          <a:p>
            <a:pPr>
              <a:lnSpc>
                <a:spcPct val="100000"/>
              </a:lnSpc>
            </a:pPr>
            <a:r>
              <a:rPr lang="en-US" sz="3200" b="1" dirty="0">
                <a:solidFill>
                  <a:schemeClr val="bg1"/>
                </a:solidFill>
                <a:latin typeface="+mj-lt"/>
                <a:cs typeface="Arial"/>
              </a:rPr>
              <a:t>ARE SECURITY MEASURES ADVANCING</a:t>
            </a:r>
            <a:r>
              <a:rPr lang="en-US" b="1" dirty="0">
                <a:solidFill>
                  <a:schemeClr val="bg1"/>
                </a:solidFill>
                <a:latin typeface="+mj-lt"/>
                <a:cs typeface="Arial"/>
              </a:rPr>
              <a:t> </a:t>
            </a:r>
            <a:br>
              <a:rPr lang="en-US" b="1" dirty="0">
                <a:solidFill>
                  <a:schemeClr val="bg1"/>
                </a:solidFill>
                <a:latin typeface="+mj-lt"/>
                <a:cs typeface="Arial"/>
              </a:rPr>
            </a:br>
            <a:r>
              <a:rPr lang="en-US" sz="2400" dirty="0">
                <a:solidFill>
                  <a:schemeClr val="bg1"/>
                </a:solidFill>
                <a:latin typeface="+mj-lt"/>
                <a:cs typeface="Arial"/>
              </a:rPr>
              <a:t>with perceived threats to protect</a:t>
            </a:r>
            <a:br>
              <a:rPr lang="en-US" sz="3200" b="1" dirty="0">
                <a:solidFill>
                  <a:schemeClr val="bg1"/>
                </a:solidFill>
                <a:latin typeface="+mj-lt"/>
                <a:cs typeface="Arial"/>
              </a:rPr>
            </a:br>
            <a:r>
              <a:rPr lang="en-US" sz="3200" b="1" dirty="0">
                <a:solidFill>
                  <a:schemeClr val="bg1"/>
                </a:solidFill>
                <a:latin typeface="+mj-lt"/>
                <a:cs typeface="Arial"/>
              </a:rPr>
              <a:t>RADIOACTIVE MATERIAL </a:t>
            </a:r>
            <a:br>
              <a:rPr lang="en-US" sz="3200" b="1" dirty="0">
                <a:solidFill>
                  <a:schemeClr val="bg1"/>
                </a:solidFill>
                <a:latin typeface="+mj-lt"/>
                <a:cs typeface="Arial"/>
              </a:rPr>
            </a:br>
            <a:r>
              <a:rPr lang="en-US" sz="2400" dirty="0">
                <a:solidFill>
                  <a:schemeClr val="bg1"/>
                </a:solidFill>
                <a:latin typeface="+mj-lt"/>
                <a:cs typeface="Arial"/>
              </a:rPr>
              <a:t>as it’s being moved around</a:t>
            </a:r>
            <a:br>
              <a:rPr lang="en-US" dirty="0">
                <a:solidFill>
                  <a:schemeClr val="bg1"/>
                </a:solidFill>
                <a:latin typeface="+mj-lt"/>
                <a:cs typeface="Arial"/>
              </a:rPr>
            </a:br>
            <a:r>
              <a:rPr lang="en-US" b="1" dirty="0">
                <a:solidFill>
                  <a:schemeClr val="bg1"/>
                </a:solidFill>
                <a:latin typeface="+mj-lt"/>
                <a:cs typeface="Arial"/>
              </a:rPr>
              <a:t>NORTH AMERICA? </a:t>
            </a:r>
            <a:endParaRPr lang="en-US" b="1" dirty="0">
              <a:solidFill>
                <a:schemeClr val="bg1"/>
              </a:solidFill>
              <a:latin typeface="+mj-lt"/>
            </a:endParaRPr>
          </a:p>
        </p:txBody>
      </p:sp>
    </p:spTree>
    <p:extLst>
      <p:ext uri="{BB962C8B-B14F-4D97-AF65-F5344CB8AC3E}">
        <p14:creationId xmlns:p14="http://schemas.microsoft.com/office/powerpoint/2010/main" val="1167665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2">
            <a:extLst>
              <a:ext uri="{FF2B5EF4-FFF2-40B4-BE49-F238E27FC236}">
                <a16:creationId xmlns:a16="http://schemas.microsoft.com/office/drawing/2014/main" id="{87409513-43FF-40A4-A545-2C3B54BAD319}"/>
              </a:ext>
            </a:extLst>
          </p:cNvPr>
          <p:cNvSpPr txBox="1">
            <a:spLocks/>
          </p:cNvSpPr>
          <p:nvPr/>
        </p:nvSpPr>
        <p:spPr>
          <a:xfrm>
            <a:off x="374749" y="154170"/>
            <a:ext cx="11442502" cy="88469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600" b="1" kern="1200" baseline="0">
                <a:solidFill>
                  <a:srgbClr val="54595F"/>
                </a:solidFill>
                <a:latin typeface="Myriad Pro" panose="020B0503030403020204" pitchFamily="34" charset="0"/>
                <a:ea typeface="+mj-ea"/>
                <a:cs typeface="Myriad Pro" panose="020B0503030403020204" pitchFamily="34" charset="0"/>
              </a:defRPr>
            </a:lvl1pPr>
          </a:lstStyle>
          <a:p>
            <a:r>
              <a:rPr lang="en-US" sz="3600" dirty="0">
                <a:solidFill>
                  <a:srgbClr val="2C883C"/>
                </a:solidFill>
                <a:latin typeface="Century Gothic" panose="020B0502020202020204" pitchFamily="34" charset="0"/>
                <a:cs typeface="+mj-cs"/>
              </a:rPr>
              <a:t>Domestic Transportation Security Program</a:t>
            </a:r>
          </a:p>
        </p:txBody>
      </p:sp>
      <p:sp>
        <p:nvSpPr>
          <p:cNvPr id="5" name="TextBox 4">
            <a:extLst>
              <a:ext uri="{FF2B5EF4-FFF2-40B4-BE49-F238E27FC236}">
                <a16:creationId xmlns:a16="http://schemas.microsoft.com/office/drawing/2014/main" id="{237F7D90-68A9-42E5-86D5-D28FE7447E79}"/>
              </a:ext>
            </a:extLst>
          </p:cNvPr>
          <p:cNvSpPr txBox="1"/>
          <p:nvPr/>
        </p:nvSpPr>
        <p:spPr>
          <a:xfrm>
            <a:off x="963386" y="2422394"/>
            <a:ext cx="2852058" cy="1538883"/>
          </a:xfrm>
          <a:prstGeom prst="rect">
            <a:avLst/>
          </a:prstGeom>
          <a:noFill/>
        </p:spPr>
        <p:txBody>
          <a:bodyPr wrap="square" rtlCol="0">
            <a:spAutoFit/>
          </a:bodyPr>
          <a:lstStyle/>
          <a:p>
            <a:pPr algn="ctr"/>
            <a:r>
              <a:rPr lang="en-US" sz="2000" b="1" dirty="0">
                <a:solidFill>
                  <a:srgbClr val="2C883C"/>
                </a:solidFill>
                <a:cs typeface="Arial" panose="020B0604020202020204" pitchFamily="34" charset="0"/>
              </a:rPr>
              <a:t>UNIFY STAKEHOLDERS</a:t>
            </a:r>
          </a:p>
          <a:p>
            <a:pPr algn="ctr"/>
            <a:r>
              <a:rPr lang="en-US" dirty="0">
                <a:solidFill>
                  <a:srgbClr val="2C883C"/>
                </a:solidFill>
                <a:cs typeface="Arial" panose="020B0604020202020204" pitchFamily="34" charset="0"/>
              </a:rPr>
              <a:t>Raise the bar for protection through cooperation.</a:t>
            </a:r>
          </a:p>
        </p:txBody>
      </p:sp>
      <p:sp>
        <p:nvSpPr>
          <p:cNvPr id="6" name="Rectangle 5">
            <a:extLst>
              <a:ext uri="{FF2B5EF4-FFF2-40B4-BE49-F238E27FC236}">
                <a16:creationId xmlns:a16="http://schemas.microsoft.com/office/drawing/2014/main" id="{FC90E212-04F2-4B97-BDE6-B1470F8360EC}"/>
              </a:ext>
            </a:extLst>
          </p:cNvPr>
          <p:cNvSpPr/>
          <p:nvPr/>
        </p:nvSpPr>
        <p:spPr>
          <a:xfrm>
            <a:off x="4650818" y="2659997"/>
            <a:ext cx="2565476" cy="1200329"/>
          </a:xfrm>
          <a:prstGeom prst="rect">
            <a:avLst/>
          </a:prstGeom>
        </p:spPr>
        <p:txBody>
          <a:bodyPr wrap="square">
            <a:spAutoFit/>
          </a:bodyPr>
          <a:lstStyle/>
          <a:p>
            <a:pPr algn="ctr"/>
            <a:r>
              <a:rPr lang="en-US" b="1" dirty="0">
                <a:solidFill>
                  <a:srgbClr val="2C883C"/>
                </a:solidFill>
                <a:cs typeface="Arial" panose="020B0604020202020204" pitchFamily="34" charset="0"/>
              </a:rPr>
              <a:t>ENABLE SOURCE CONTAINMENT</a:t>
            </a:r>
          </a:p>
          <a:p>
            <a:pPr algn="ctr"/>
            <a:r>
              <a:rPr lang="en-US" dirty="0">
                <a:solidFill>
                  <a:srgbClr val="2C883C"/>
                </a:solidFill>
                <a:cs typeface="Arial" panose="020B0604020202020204" pitchFamily="34" charset="0"/>
              </a:rPr>
              <a:t>Detect. Delay. Respond.</a:t>
            </a:r>
          </a:p>
        </p:txBody>
      </p:sp>
      <p:sp>
        <p:nvSpPr>
          <p:cNvPr id="7" name="TextBox 6">
            <a:extLst>
              <a:ext uri="{FF2B5EF4-FFF2-40B4-BE49-F238E27FC236}">
                <a16:creationId xmlns:a16="http://schemas.microsoft.com/office/drawing/2014/main" id="{CC4C8E9D-2F13-42A1-A6DB-0D7204424CA3}"/>
              </a:ext>
            </a:extLst>
          </p:cNvPr>
          <p:cNvSpPr txBox="1"/>
          <p:nvPr/>
        </p:nvSpPr>
        <p:spPr>
          <a:xfrm>
            <a:off x="7929725" y="2444694"/>
            <a:ext cx="3027601" cy="1261884"/>
          </a:xfrm>
          <a:prstGeom prst="rect">
            <a:avLst/>
          </a:prstGeom>
          <a:noFill/>
        </p:spPr>
        <p:txBody>
          <a:bodyPr wrap="square" rtlCol="0">
            <a:spAutoFit/>
          </a:bodyPr>
          <a:lstStyle/>
          <a:p>
            <a:pPr algn="ctr"/>
            <a:r>
              <a:rPr lang="en-US" sz="2000" b="1" dirty="0">
                <a:solidFill>
                  <a:srgbClr val="2C883C"/>
                </a:solidFill>
                <a:cs typeface="Arial" panose="020B0604020202020204" pitchFamily="34" charset="0"/>
              </a:rPr>
              <a:t>EXPLORE INSIDER MITIGATION</a:t>
            </a:r>
          </a:p>
          <a:p>
            <a:pPr algn="ctr"/>
            <a:r>
              <a:rPr lang="en-US" dirty="0">
                <a:solidFill>
                  <a:srgbClr val="2C883C"/>
                </a:solidFill>
                <a:cs typeface="Arial" panose="020B0604020202020204" pitchFamily="34" charset="0"/>
              </a:rPr>
              <a:t>Recognize. Mitigate. Reduce.</a:t>
            </a:r>
          </a:p>
        </p:txBody>
      </p:sp>
      <p:sp>
        <p:nvSpPr>
          <p:cNvPr id="8" name="Rectangle 7">
            <a:extLst>
              <a:ext uri="{FF2B5EF4-FFF2-40B4-BE49-F238E27FC236}">
                <a16:creationId xmlns:a16="http://schemas.microsoft.com/office/drawing/2014/main" id="{D5A2DE32-7652-46E0-9AB2-1B03C7316649}"/>
              </a:ext>
            </a:extLst>
          </p:cNvPr>
          <p:cNvSpPr/>
          <p:nvPr/>
        </p:nvSpPr>
        <p:spPr>
          <a:xfrm>
            <a:off x="6934495" y="5020390"/>
            <a:ext cx="2505075" cy="1508105"/>
          </a:xfrm>
          <a:prstGeom prst="rect">
            <a:avLst/>
          </a:prstGeom>
        </p:spPr>
        <p:txBody>
          <a:bodyPr wrap="square">
            <a:spAutoFit/>
          </a:bodyPr>
          <a:lstStyle/>
          <a:p>
            <a:pPr marL="12700" lvl="1" algn="ctr"/>
            <a:r>
              <a:rPr lang="en-US" b="1" dirty="0">
                <a:solidFill>
                  <a:srgbClr val="2C883C"/>
                </a:solidFill>
                <a:cs typeface="Arial" panose="020B0604020202020204" pitchFamily="34" charset="0"/>
              </a:rPr>
              <a:t>EFFECTIVE ANALYTICAL </a:t>
            </a:r>
            <a:r>
              <a:rPr lang="en-US" sz="2000" b="1" dirty="0">
                <a:solidFill>
                  <a:srgbClr val="2C883C"/>
                </a:solidFill>
                <a:cs typeface="Arial" panose="020B0604020202020204" pitchFamily="34" charset="0"/>
              </a:rPr>
              <a:t>CAPABILITY</a:t>
            </a:r>
          </a:p>
          <a:p>
            <a:pPr marL="12700" lvl="1" algn="ctr"/>
            <a:r>
              <a:rPr lang="en-US" dirty="0">
                <a:solidFill>
                  <a:srgbClr val="2C883C"/>
                </a:solidFill>
                <a:cs typeface="Arial" panose="020B0604020202020204" pitchFamily="34" charset="0"/>
              </a:rPr>
              <a:t>Identify weaknesses. Design solutions.</a:t>
            </a:r>
          </a:p>
        </p:txBody>
      </p:sp>
      <p:sp>
        <p:nvSpPr>
          <p:cNvPr id="9" name="Rectangle 8">
            <a:extLst>
              <a:ext uri="{FF2B5EF4-FFF2-40B4-BE49-F238E27FC236}">
                <a16:creationId xmlns:a16="http://schemas.microsoft.com/office/drawing/2014/main" id="{64F44233-CD6D-49DC-AFE7-0D1ADFA8D1BE}"/>
              </a:ext>
            </a:extLst>
          </p:cNvPr>
          <p:cNvSpPr/>
          <p:nvPr/>
        </p:nvSpPr>
        <p:spPr>
          <a:xfrm>
            <a:off x="2794799" y="4704149"/>
            <a:ext cx="2681127" cy="1569660"/>
          </a:xfrm>
          <a:prstGeom prst="rect">
            <a:avLst/>
          </a:prstGeom>
        </p:spPr>
        <p:txBody>
          <a:bodyPr wrap="square">
            <a:spAutoFit/>
          </a:bodyPr>
          <a:lstStyle/>
          <a:p>
            <a:pPr algn="ctr"/>
            <a:r>
              <a:rPr lang="en-US" sz="2000" b="1" dirty="0">
                <a:solidFill>
                  <a:srgbClr val="2C883C"/>
                </a:solidFill>
                <a:cs typeface="Arial" panose="020B0604020202020204" pitchFamily="34" charset="0"/>
              </a:rPr>
              <a:t>ENHANCED TRAINING CAPABILITY</a:t>
            </a:r>
          </a:p>
          <a:p>
            <a:pPr algn="ctr"/>
            <a:r>
              <a:rPr lang="en-US" dirty="0">
                <a:solidFill>
                  <a:srgbClr val="2C883C"/>
                </a:solidFill>
                <a:cs typeface="Arial" panose="020B0604020202020204" pitchFamily="34" charset="0"/>
              </a:rPr>
              <a:t>Assure a knowledgeable and skilled workforce.</a:t>
            </a:r>
          </a:p>
        </p:txBody>
      </p:sp>
      <p:pic>
        <p:nvPicPr>
          <p:cNvPr id="10" name="Graphic 9" descr="Lightbulb">
            <a:extLst>
              <a:ext uri="{FF2B5EF4-FFF2-40B4-BE49-F238E27FC236}">
                <a16:creationId xmlns:a16="http://schemas.microsoft.com/office/drawing/2014/main" id="{A1D0139A-F60D-4F5F-88AB-B0EB3F1DF3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41784" y="1038864"/>
            <a:ext cx="1403482" cy="1403482"/>
          </a:xfrm>
          <a:prstGeom prst="rect">
            <a:avLst/>
          </a:prstGeom>
        </p:spPr>
      </p:pic>
      <p:pic>
        <p:nvPicPr>
          <p:cNvPr id="11" name="Graphic 10" descr="Graduation cap">
            <a:extLst>
              <a:ext uri="{FF2B5EF4-FFF2-40B4-BE49-F238E27FC236}">
                <a16:creationId xmlns:a16="http://schemas.microsoft.com/office/drawing/2014/main" id="{3A6CE70E-3945-4738-8657-EE06ADBB91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06960" y="3385751"/>
            <a:ext cx="1720479" cy="1720479"/>
          </a:xfrm>
          <a:prstGeom prst="rect">
            <a:avLst/>
          </a:prstGeom>
        </p:spPr>
      </p:pic>
      <p:pic>
        <p:nvPicPr>
          <p:cNvPr id="12" name="Graphic 11" descr="Cube">
            <a:extLst>
              <a:ext uri="{FF2B5EF4-FFF2-40B4-BE49-F238E27FC236}">
                <a16:creationId xmlns:a16="http://schemas.microsoft.com/office/drawing/2014/main" id="{6540B64F-22EE-4283-A07A-C96A5BFB7F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40934" y="1414093"/>
            <a:ext cx="1395572" cy="1395572"/>
          </a:xfrm>
          <a:prstGeom prst="rect">
            <a:avLst/>
          </a:prstGeom>
        </p:spPr>
      </p:pic>
      <p:pic>
        <p:nvPicPr>
          <p:cNvPr id="13" name="Graphic 12" descr="Magnifying glass">
            <a:extLst>
              <a:ext uri="{FF2B5EF4-FFF2-40B4-BE49-F238E27FC236}">
                <a16:creationId xmlns:a16="http://schemas.microsoft.com/office/drawing/2014/main" id="{76BF07D1-5526-40FB-966B-57DDA82F1A1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07007" y="3616908"/>
            <a:ext cx="1489322" cy="1489322"/>
          </a:xfrm>
          <a:prstGeom prst="rect">
            <a:avLst/>
          </a:prstGeom>
        </p:spPr>
      </p:pic>
      <p:pic>
        <p:nvPicPr>
          <p:cNvPr id="14" name="Graphic 13" descr="Users">
            <a:extLst>
              <a:ext uri="{FF2B5EF4-FFF2-40B4-BE49-F238E27FC236}">
                <a16:creationId xmlns:a16="http://schemas.microsoft.com/office/drawing/2014/main" id="{520F8FC0-24BF-4A02-953D-8BDD9587986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459113" y="920699"/>
            <a:ext cx="1923486" cy="1923486"/>
          </a:xfrm>
          <a:prstGeom prst="rect">
            <a:avLst/>
          </a:prstGeom>
        </p:spPr>
      </p:pic>
    </p:spTree>
    <p:extLst>
      <p:ext uri="{BB962C8B-B14F-4D97-AF65-F5344CB8AC3E}">
        <p14:creationId xmlns:p14="http://schemas.microsoft.com/office/powerpoint/2010/main" val="4182275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outdoor, green, highway, day&#10;&#10;Description automatically generated">
            <a:extLst>
              <a:ext uri="{FF2B5EF4-FFF2-40B4-BE49-F238E27FC236}">
                <a16:creationId xmlns:a16="http://schemas.microsoft.com/office/drawing/2014/main" id="{37C669BE-C616-AABC-20D6-137D005E07FC}"/>
              </a:ext>
            </a:extLst>
          </p:cNvPr>
          <p:cNvPicPr>
            <a:picLocks noGrp="1" noChangeAspect="1"/>
          </p:cNvPicPr>
          <p:nvPr>
            <p:ph type="pic" sz="quarter" idx="10"/>
          </p:nvPr>
        </p:nvPicPr>
        <p:blipFill>
          <a:blip r:embed="rId3"/>
          <a:srcRect t="167" b="167"/>
          <a:stretch>
            <a:fillRect/>
          </a:stretch>
        </p:blipFill>
        <p:spPr>
          <a:xfrm>
            <a:off x="314325" y="0"/>
            <a:ext cx="11312525" cy="6342063"/>
          </a:xfrm>
        </p:spPr>
      </p:pic>
      <p:sp>
        <p:nvSpPr>
          <p:cNvPr id="7" name="Title 6">
            <a:extLst>
              <a:ext uri="{FF2B5EF4-FFF2-40B4-BE49-F238E27FC236}">
                <a16:creationId xmlns:a16="http://schemas.microsoft.com/office/drawing/2014/main" id="{08DABB72-208C-51FB-007F-4D5446F14F75}"/>
              </a:ext>
            </a:extLst>
          </p:cNvPr>
          <p:cNvSpPr>
            <a:spLocks noGrp="1"/>
          </p:cNvSpPr>
          <p:nvPr>
            <p:ph type="title"/>
          </p:nvPr>
        </p:nvSpPr>
        <p:spPr>
          <a:xfrm>
            <a:off x="314324" y="2545133"/>
            <a:ext cx="11312524" cy="1588127"/>
          </a:xfrm>
        </p:spPr>
        <p:txBody>
          <a:bodyPr/>
          <a:lstStyle/>
          <a:p>
            <a:pPr algn="ctr"/>
            <a:r>
              <a:rPr lang="en-US" sz="5400" b="1" dirty="0">
                <a:solidFill>
                  <a:schemeClr val="bg1"/>
                </a:solidFill>
              </a:rPr>
              <a:t>Transportation Security UNIFIED Stakeholders Group</a:t>
            </a:r>
          </a:p>
        </p:txBody>
      </p:sp>
      <p:sp>
        <p:nvSpPr>
          <p:cNvPr id="8" name="Title 6">
            <a:extLst>
              <a:ext uri="{FF2B5EF4-FFF2-40B4-BE49-F238E27FC236}">
                <a16:creationId xmlns:a16="http://schemas.microsoft.com/office/drawing/2014/main" id="{8FB6D804-E9DF-9BF1-F743-6EF35821E8D5}"/>
              </a:ext>
            </a:extLst>
          </p:cNvPr>
          <p:cNvSpPr txBox="1">
            <a:spLocks/>
          </p:cNvSpPr>
          <p:nvPr/>
        </p:nvSpPr>
        <p:spPr bwMode="auto">
          <a:xfrm>
            <a:off x="314324" y="2134446"/>
            <a:ext cx="11312524" cy="3139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algn="l" rtl="0" eaLnBrk="1" fontAlgn="base" hangingPunct="1">
              <a:lnSpc>
                <a:spcPct val="90000"/>
              </a:lnSpc>
              <a:spcBef>
                <a:spcPct val="0"/>
              </a:spcBef>
              <a:spcAft>
                <a:spcPct val="0"/>
              </a:spcAft>
              <a:defRPr sz="3200" b="0" kern="1200">
                <a:solidFill>
                  <a:schemeClr val="tx1"/>
                </a:solidFill>
                <a:effectLst/>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pPr algn="ctr"/>
            <a:r>
              <a:rPr lang="en-US" sz="1600" b="1" spc="300" dirty="0">
                <a:solidFill>
                  <a:schemeClr val="bg1"/>
                </a:solidFill>
              </a:rPr>
              <a:t>SECURE TRANSPORT OF RADIOACTIVE SOURCES</a:t>
            </a:r>
          </a:p>
        </p:txBody>
      </p:sp>
      <p:sp>
        <p:nvSpPr>
          <p:cNvPr id="9" name="Title 6">
            <a:extLst>
              <a:ext uri="{FF2B5EF4-FFF2-40B4-BE49-F238E27FC236}">
                <a16:creationId xmlns:a16="http://schemas.microsoft.com/office/drawing/2014/main" id="{B7EA70BB-A65B-02B2-8C49-620A90339578}"/>
              </a:ext>
            </a:extLst>
          </p:cNvPr>
          <p:cNvSpPr txBox="1">
            <a:spLocks/>
          </p:cNvSpPr>
          <p:nvPr/>
        </p:nvSpPr>
        <p:spPr bwMode="auto">
          <a:xfrm>
            <a:off x="314324" y="5358823"/>
            <a:ext cx="11312525" cy="3139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algn="l" rtl="0" eaLnBrk="1" fontAlgn="base" hangingPunct="1">
              <a:lnSpc>
                <a:spcPct val="90000"/>
              </a:lnSpc>
              <a:spcBef>
                <a:spcPct val="0"/>
              </a:spcBef>
              <a:spcAft>
                <a:spcPct val="0"/>
              </a:spcAft>
              <a:defRPr sz="3200" b="0" kern="1200">
                <a:solidFill>
                  <a:schemeClr val="tx1"/>
                </a:solidFill>
                <a:effectLst/>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pPr algn="ctr"/>
            <a:r>
              <a:rPr lang="en-US" sz="1600" dirty="0">
                <a:solidFill>
                  <a:schemeClr val="bg1"/>
                </a:solidFill>
              </a:rPr>
              <a:t>Strengthening the transport security community in the United States to reduce risk to radioactive sources</a:t>
            </a:r>
          </a:p>
        </p:txBody>
      </p:sp>
    </p:spTree>
    <p:extLst>
      <p:ext uri="{BB962C8B-B14F-4D97-AF65-F5344CB8AC3E}">
        <p14:creationId xmlns:p14="http://schemas.microsoft.com/office/powerpoint/2010/main" val="1350013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EC9620-2423-4AC3-86B2-7E95A5002238}"/>
              </a:ext>
            </a:extLst>
          </p:cNvPr>
          <p:cNvSpPr>
            <a:spLocks noGrp="1"/>
          </p:cNvSpPr>
          <p:nvPr>
            <p:ph type="title"/>
          </p:nvPr>
        </p:nvSpPr>
        <p:spPr>
          <a:xfrm>
            <a:off x="388079" y="1275788"/>
            <a:ext cx="5537405" cy="1938992"/>
          </a:xfrm>
        </p:spPr>
        <p:txBody>
          <a:bodyPr/>
          <a:lstStyle/>
          <a:p>
            <a:pPr algn="ctr">
              <a:lnSpc>
                <a:spcPct val="100000"/>
              </a:lnSpc>
            </a:pPr>
            <a:r>
              <a:rPr lang="en-US" sz="2400" dirty="0">
                <a:solidFill>
                  <a:schemeClr val="tx2"/>
                </a:solidFill>
                <a:latin typeface="+mn-lt"/>
              </a:rPr>
              <a:t>Bring together stakeholders involved in the safety &amp; security of high consequence material while in transit</a:t>
            </a:r>
            <a:br>
              <a:rPr lang="en-US" sz="2400" dirty="0">
                <a:solidFill>
                  <a:schemeClr val="tx2"/>
                </a:solidFill>
                <a:latin typeface="+mn-lt"/>
              </a:rPr>
            </a:br>
            <a:endParaRPr lang="en-US" sz="2400" b="1" spc="600" dirty="0">
              <a:solidFill>
                <a:schemeClr val="tx1">
                  <a:lumMod val="75000"/>
                  <a:lumOff val="25000"/>
                </a:schemeClr>
              </a:solidFill>
            </a:endParaRPr>
          </a:p>
        </p:txBody>
      </p:sp>
      <p:cxnSp>
        <p:nvCxnSpPr>
          <p:cNvPr id="8" name="Straight Connector 7">
            <a:extLst>
              <a:ext uri="{FF2B5EF4-FFF2-40B4-BE49-F238E27FC236}">
                <a16:creationId xmlns:a16="http://schemas.microsoft.com/office/drawing/2014/main" id="{64BCC988-843D-330E-1424-6896EF803A6F}"/>
              </a:ext>
            </a:extLst>
          </p:cNvPr>
          <p:cNvCxnSpPr/>
          <p:nvPr/>
        </p:nvCxnSpPr>
        <p:spPr>
          <a:xfrm>
            <a:off x="4508938" y="3026979"/>
            <a:ext cx="1177159" cy="0"/>
          </a:xfrm>
          <a:prstGeom prst="line">
            <a:avLst/>
          </a:prstGeom>
          <a:ln w="2857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2468300-4A44-709A-C69B-80761016C7FD}"/>
              </a:ext>
            </a:extLst>
          </p:cNvPr>
          <p:cNvCxnSpPr/>
          <p:nvPr/>
        </p:nvCxnSpPr>
        <p:spPr>
          <a:xfrm>
            <a:off x="572814" y="3032234"/>
            <a:ext cx="1177159" cy="0"/>
          </a:xfrm>
          <a:prstGeom prst="line">
            <a:avLst/>
          </a:prstGeom>
          <a:ln w="28575">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ED5A724-6693-312B-A85E-E3869B0A278C}"/>
              </a:ext>
            </a:extLst>
          </p:cNvPr>
          <p:cNvSpPr txBox="1"/>
          <p:nvPr/>
        </p:nvSpPr>
        <p:spPr>
          <a:xfrm>
            <a:off x="7796434" y="1168034"/>
            <a:ext cx="2396358" cy="341632"/>
          </a:xfrm>
          <a:prstGeom prst="rect">
            <a:avLst/>
          </a:prstGeom>
          <a:noFill/>
        </p:spPr>
        <p:txBody>
          <a:bodyPr wrap="square" rtlCol="0">
            <a:spAutoFit/>
          </a:bodyPr>
          <a:lstStyle/>
          <a:p>
            <a:pPr algn="l">
              <a:lnSpc>
                <a:spcPct val="90000"/>
              </a:lnSpc>
            </a:pPr>
            <a:r>
              <a:rPr lang="en-US">
                <a:solidFill>
                  <a:schemeClr val="bg1"/>
                </a:solidFill>
                <a:latin typeface="+mn-lt"/>
              </a:rPr>
              <a:t>Law Enforcement</a:t>
            </a:r>
          </a:p>
        </p:txBody>
      </p:sp>
      <p:sp>
        <p:nvSpPr>
          <p:cNvPr id="14" name="TextBox 13">
            <a:extLst>
              <a:ext uri="{FF2B5EF4-FFF2-40B4-BE49-F238E27FC236}">
                <a16:creationId xmlns:a16="http://schemas.microsoft.com/office/drawing/2014/main" id="{71C3E1E0-8FC0-F3CC-C01F-724E456EE19E}"/>
              </a:ext>
            </a:extLst>
          </p:cNvPr>
          <p:cNvSpPr txBox="1"/>
          <p:nvPr/>
        </p:nvSpPr>
        <p:spPr>
          <a:xfrm>
            <a:off x="6912124" y="2885243"/>
            <a:ext cx="1297180" cy="341632"/>
          </a:xfrm>
          <a:prstGeom prst="rect">
            <a:avLst/>
          </a:prstGeom>
          <a:noFill/>
        </p:spPr>
        <p:txBody>
          <a:bodyPr wrap="square" rtlCol="0">
            <a:spAutoFit/>
          </a:bodyPr>
          <a:lstStyle/>
          <a:p>
            <a:pPr algn="l">
              <a:lnSpc>
                <a:spcPct val="90000"/>
              </a:lnSpc>
            </a:pPr>
            <a:r>
              <a:rPr lang="en-US">
                <a:solidFill>
                  <a:schemeClr val="bg1"/>
                </a:solidFill>
                <a:latin typeface="+mn-lt"/>
              </a:rPr>
              <a:t>Industry</a:t>
            </a:r>
          </a:p>
        </p:txBody>
      </p:sp>
      <p:sp>
        <p:nvSpPr>
          <p:cNvPr id="15" name="TextBox 14">
            <a:extLst>
              <a:ext uri="{FF2B5EF4-FFF2-40B4-BE49-F238E27FC236}">
                <a16:creationId xmlns:a16="http://schemas.microsoft.com/office/drawing/2014/main" id="{982598C3-2EAB-9625-F884-C28BFFB0F0BD}"/>
              </a:ext>
            </a:extLst>
          </p:cNvPr>
          <p:cNvSpPr txBox="1"/>
          <p:nvPr/>
        </p:nvSpPr>
        <p:spPr>
          <a:xfrm>
            <a:off x="8637300" y="3767207"/>
            <a:ext cx="1760336" cy="341632"/>
          </a:xfrm>
          <a:prstGeom prst="rect">
            <a:avLst/>
          </a:prstGeom>
          <a:noFill/>
        </p:spPr>
        <p:txBody>
          <a:bodyPr wrap="square" rtlCol="0">
            <a:spAutoFit/>
          </a:bodyPr>
          <a:lstStyle/>
          <a:p>
            <a:pPr algn="l">
              <a:lnSpc>
                <a:spcPct val="90000"/>
              </a:lnSpc>
            </a:pPr>
            <a:r>
              <a:rPr lang="en-US">
                <a:solidFill>
                  <a:schemeClr val="bg1"/>
                </a:solidFill>
                <a:latin typeface="+mn-lt"/>
              </a:rPr>
              <a:t>Government</a:t>
            </a:r>
          </a:p>
        </p:txBody>
      </p:sp>
      <p:pic>
        <p:nvPicPr>
          <p:cNvPr id="16" name="Picture 15">
            <a:extLst>
              <a:ext uri="{FF2B5EF4-FFF2-40B4-BE49-F238E27FC236}">
                <a16:creationId xmlns:a16="http://schemas.microsoft.com/office/drawing/2014/main" id="{426121A2-EC45-F609-4864-5209EB57B508}"/>
              </a:ext>
            </a:extLst>
          </p:cNvPr>
          <p:cNvPicPr>
            <a:picLocks noChangeAspect="1"/>
          </p:cNvPicPr>
          <p:nvPr/>
        </p:nvPicPr>
        <p:blipFill>
          <a:blip r:embed="rId3"/>
          <a:stretch>
            <a:fillRect/>
          </a:stretch>
        </p:blipFill>
        <p:spPr>
          <a:xfrm flipH="1">
            <a:off x="9404758" y="1640828"/>
            <a:ext cx="569560" cy="699099"/>
          </a:xfrm>
          <a:prstGeom prst="rect">
            <a:avLst/>
          </a:prstGeom>
        </p:spPr>
      </p:pic>
      <p:pic>
        <p:nvPicPr>
          <p:cNvPr id="17" name="Picture 16">
            <a:extLst>
              <a:ext uri="{FF2B5EF4-FFF2-40B4-BE49-F238E27FC236}">
                <a16:creationId xmlns:a16="http://schemas.microsoft.com/office/drawing/2014/main" id="{52E067DA-2473-DC12-AEFA-F157D4CCC6FB}"/>
              </a:ext>
            </a:extLst>
          </p:cNvPr>
          <p:cNvPicPr>
            <a:picLocks noChangeAspect="1"/>
          </p:cNvPicPr>
          <p:nvPr/>
        </p:nvPicPr>
        <p:blipFill>
          <a:blip r:embed="rId4"/>
          <a:stretch>
            <a:fillRect/>
          </a:stretch>
        </p:blipFill>
        <p:spPr>
          <a:xfrm>
            <a:off x="10084395" y="2902588"/>
            <a:ext cx="626482" cy="626482"/>
          </a:xfrm>
          <a:prstGeom prst="rect">
            <a:avLst/>
          </a:prstGeom>
        </p:spPr>
      </p:pic>
      <p:pic>
        <p:nvPicPr>
          <p:cNvPr id="19" name="Picture 18">
            <a:extLst>
              <a:ext uri="{FF2B5EF4-FFF2-40B4-BE49-F238E27FC236}">
                <a16:creationId xmlns:a16="http://schemas.microsoft.com/office/drawing/2014/main" id="{87CD25E7-846F-E130-2177-499B3D5F32CE}"/>
              </a:ext>
            </a:extLst>
          </p:cNvPr>
          <p:cNvPicPr>
            <a:picLocks noChangeAspect="1"/>
          </p:cNvPicPr>
          <p:nvPr/>
        </p:nvPicPr>
        <p:blipFill>
          <a:blip r:embed="rId5"/>
          <a:stretch>
            <a:fillRect/>
          </a:stretch>
        </p:blipFill>
        <p:spPr>
          <a:xfrm>
            <a:off x="7349951" y="3631125"/>
            <a:ext cx="678292" cy="583523"/>
          </a:xfrm>
          <a:prstGeom prst="rect">
            <a:avLst/>
          </a:prstGeom>
        </p:spPr>
      </p:pic>
      <p:pic>
        <p:nvPicPr>
          <p:cNvPr id="21" name="Picture 20">
            <a:extLst>
              <a:ext uri="{FF2B5EF4-FFF2-40B4-BE49-F238E27FC236}">
                <a16:creationId xmlns:a16="http://schemas.microsoft.com/office/drawing/2014/main" id="{3CE9DBCB-606B-8EED-FFEF-12569DF2A91B}"/>
              </a:ext>
            </a:extLst>
          </p:cNvPr>
          <p:cNvPicPr>
            <a:picLocks noChangeAspect="1"/>
          </p:cNvPicPr>
          <p:nvPr/>
        </p:nvPicPr>
        <p:blipFill>
          <a:blip r:embed="rId6"/>
          <a:stretch>
            <a:fillRect/>
          </a:stretch>
        </p:blipFill>
        <p:spPr>
          <a:xfrm>
            <a:off x="8436740" y="2532595"/>
            <a:ext cx="785735" cy="643735"/>
          </a:xfrm>
          <a:prstGeom prst="rect">
            <a:avLst/>
          </a:prstGeom>
        </p:spPr>
      </p:pic>
      <p:grpSp>
        <p:nvGrpSpPr>
          <p:cNvPr id="2" name="Group 1">
            <a:extLst>
              <a:ext uri="{FF2B5EF4-FFF2-40B4-BE49-F238E27FC236}">
                <a16:creationId xmlns:a16="http://schemas.microsoft.com/office/drawing/2014/main" id="{433ADC94-7EB0-327C-0307-D83C6C1AA8F0}"/>
              </a:ext>
            </a:extLst>
          </p:cNvPr>
          <p:cNvGrpSpPr/>
          <p:nvPr/>
        </p:nvGrpSpPr>
        <p:grpSpPr>
          <a:xfrm>
            <a:off x="6845356" y="541991"/>
            <a:ext cx="4298513" cy="4629168"/>
            <a:chOff x="6684688" y="588004"/>
            <a:chExt cx="4298513" cy="4629168"/>
          </a:xfrm>
        </p:grpSpPr>
        <p:pic>
          <p:nvPicPr>
            <p:cNvPr id="4" name="Picture 3">
              <a:extLst>
                <a:ext uri="{FF2B5EF4-FFF2-40B4-BE49-F238E27FC236}">
                  <a16:creationId xmlns:a16="http://schemas.microsoft.com/office/drawing/2014/main" id="{217511C1-A661-972E-2FCB-D55A5BC789C2}"/>
                </a:ext>
              </a:extLst>
            </p:cNvPr>
            <p:cNvPicPr>
              <a:picLocks noChangeAspect="1"/>
            </p:cNvPicPr>
            <p:nvPr/>
          </p:nvPicPr>
          <p:blipFill>
            <a:blip r:embed="rId7"/>
            <a:stretch>
              <a:fillRect/>
            </a:stretch>
          </p:blipFill>
          <p:spPr>
            <a:xfrm>
              <a:off x="6684688" y="588004"/>
              <a:ext cx="4298513" cy="4629168"/>
            </a:xfrm>
            <a:prstGeom prst="rect">
              <a:avLst/>
            </a:prstGeom>
          </p:spPr>
        </p:pic>
        <p:sp>
          <p:nvSpPr>
            <p:cNvPr id="5" name="TextBox 4">
              <a:extLst>
                <a:ext uri="{FF2B5EF4-FFF2-40B4-BE49-F238E27FC236}">
                  <a16:creationId xmlns:a16="http://schemas.microsoft.com/office/drawing/2014/main" id="{0231FAFC-E9EA-AFA7-80E6-A0BB4154F809}"/>
                </a:ext>
              </a:extLst>
            </p:cNvPr>
            <p:cNvSpPr txBox="1"/>
            <p:nvPr/>
          </p:nvSpPr>
          <p:spPr>
            <a:xfrm>
              <a:off x="7796434" y="1168034"/>
              <a:ext cx="2396358" cy="341632"/>
            </a:xfrm>
            <a:prstGeom prst="rect">
              <a:avLst/>
            </a:prstGeom>
            <a:noFill/>
          </p:spPr>
          <p:txBody>
            <a:bodyPr wrap="square" rtlCol="0">
              <a:spAutoFit/>
            </a:bodyPr>
            <a:lstStyle/>
            <a:p>
              <a:pPr algn="l">
                <a:lnSpc>
                  <a:spcPct val="90000"/>
                </a:lnSpc>
              </a:pPr>
              <a:r>
                <a:rPr lang="en-US" dirty="0">
                  <a:solidFill>
                    <a:schemeClr val="bg1"/>
                  </a:solidFill>
                  <a:latin typeface="+mn-lt"/>
                </a:rPr>
                <a:t>Law Enforcement</a:t>
              </a:r>
            </a:p>
          </p:txBody>
        </p:sp>
        <p:sp>
          <p:nvSpPr>
            <p:cNvPr id="6" name="TextBox 5">
              <a:extLst>
                <a:ext uri="{FF2B5EF4-FFF2-40B4-BE49-F238E27FC236}">
                  <a16:creationId xmlns:a16="http://schemas.microsoft.com/office/drawing/2014/main" id="{774BD922-BFE4-B122-BA16-B177BCA31BF7}"/>
                </a:ext>
              </a:extLst>
            </p:cNvPr>
            <p:cNvSpPr txBox="1"/>
            <p:nvPr/>
          </p:nvSpPr>
          <p:spPr>
            <a:xfrm>
              <a:off x="6912124" y="2885243"/>
              <a:ext cx="1297180" cy="341632"/>
            </a:xfrm>
            <a:prstGeom prst="rect">
              <a:avLst/>
            </a:prstGeom>
            <a:noFill/>
          </p:spPr>
          <p:txBody>
            <a:bodyPr wrap="square" rtlCol="0">
              <a:spAutoFit/>
            </a:bodyPr>
            <a:lstStyle/>
            <a:p>
              <a:pPr algn="l">
                <a:lnSpc>
                  <a:spcPct val="90000"/>
                </a:lnSpc>
              </a:pPr>
              <a:r>
                <a:rPr lang="en-US" dirty="0">
                  <a:solidFill>
                    <a:schemeClr val="bg1"/>
                  </a:solidFill>
                  <a:latin typeface="+mn-lt"/>
                </a:rPr>
                <a:t>Industry</a:t>
              </a:r>
            </a:p>
          </p:txBody>
        </p:sp>
        <p:sp>
          <p:nvSpPr>
            <p:cNvPr id="7" name="TextBox 6">
              <a:extLst>
                <a:ext uri="{FF2B5EF4-FFF2-40B4-BE49-F238E27FC236}">
                  <a16:creationId xmlns:a16="http://schemas.microsoft.com/office/drawing/2014/main" id="{21C82237-E77D-D52E-CBD6-3DE7B3232203}"/>
                </a:ext>
              </a:extLst>
            </p:cNvPr>
            <p:cNvSpPr txBox="1"/>
            <p:nvPr/>
          </p:nvSpPr>
          <p:spPr>
            <a:xfrm>
              <a:off x="8637300" y="3767207"/>
              <a:ext cx="1760336" cy="341632"/>
            </a:xfrm>
            <a:prstGeom prst="rect">
              <a:avLst/>
            </a:prstGeom>
            <a:noFill/>
          </p:spPr>
          <p:txBody>
            <a:bodyPr wrap="square" rtlCol="0">
              <a:spAutoFit/>
            </a:bodyPr>
            <a:lstStyle/>
            <a:p>
              <a:pPr algn="l">
                <a:lnSpc>
                  <a:spcPct val="90000"/>
                </a:lnSpc>
              </a:pPr>
              <a:r>
                <a:rPr lang="en-US" dirty="0">
                  <a:solidFill>
                    <a:schemeClr val="bg1"/>
                  </a:solidFill>
                  <a:latin typeface="+mn-lt"/>
                </a:rPr>
                <a:t>Government</a:t>
              </a:r>
            </a:p>
          </p:txBody>
        </p:sp>
        <p:pic>
          <p:nvPicPr>
            <p:cNvPr id="10" name="Picture 9">
              <a:extLst>
                <a:ext uri="{FF2B5EF4-FFF2-40B4-BE49-F238E27FC236}">
                  <a16:creationId xmlns:a16="http://schemas.microsoft.com/office/drawing/2014/main" id="{0FCF4C7E-199B-140A-1560-097625AA5E37}"/>
                </a:ext>
              </a:extLst>
            </p:cNvPr>
            <p:cNvPicPr>
              <a:picLocks noChangeAspect="1"/>
            </p:cNvPicPr>
            <p:nvPr/>
          </p:nvPicPr>
          <p:blipFill>
            <a:blip r:embed="rId3"/>
            <a:stretch>
              <a:fillRect/>
            </a:stretch>
          </p:blipFill>
          <p:spPr>
            <a:xfrm flipH="1">
              <a:off x="9404758" y="1640828"/>
              <a:ext cx="569560" cy="699099"/>
            </a:xfrm>
            <a:prstGeom prst="rect">
              <a:avLst/>
            </a:prstGeom>
          </p:spPr>
        </p:pic>
        <p:pic>
          <p:nvPicPr>
            <p:cNvPr id="11" name="Picture 10">
              <a:extLst>
                <a:ext uri="{FF2B5EF4-FFF2-40B4-BE49-F238E27FC236}">
                  <a16:creationId xmlns:a16="http://schemas.microsoft.com/office/drawing/2014/main" id="{ADBDD637-D448-D0D2-72AE-1EA40CAC9866}"/>
                </a:ext>
              </a:extLst>
            </p:cNvPr>
            <p:cNvPicPr>
              <a:picLocks noChangeAspect="1"/>
            </p:cNvPicPr>
            <p:nvPr/>
          </p:nvPicPr>
          <p:blipFill>
            <a:blip r:embed="rId4"/>
            <a:stretch>
              <a:fillRect/>
            </a:stretch>
          </p:blipFill>
          <p:spPr>
            <a:xfrm>
              <a:off x="10084395" y="2902588"/>
              <a:ext cx="626482" cy="626482"/>
            </a:xfrm>
            <a:prstGeom prst="rect">
              <a:avLst/>
            </a:prstGeom>
          </p:spPr>
        </p:pic>
        <p:pic>
          <p:nvPicPr>
            <p:cNvPr id="18" name="Picture 17">
              <a:extLst>
                <a:ext uri="{FF2B5EF4-FFF2-40B4-BE49-F238E27FC236}">
                  <a16:creationId xmlns:a16="http://schemas.microsoft.com/office/drawing/2014/main" id="{C40CF309-7471-EBE1-85AA-DD240118474B}"/>
                </a:ext>
              </a:extLst>
            </p:cNvPr>
            <p:cNvPicPr>
              <a:picLocks noChangeAspect="1"/>
            </p:cNvPicPr>
            <p:nvPr/>
          </p:nvPicPr>
          <p:blipFill>
            <a:blip r:embed="rId5"/>
            <a:stretch>
              <a:fillRect/>
            </a:stretch>
          </p:blipFill>
          <p:spPr>
            <a:xfrm>
              <a:off x="7349951" y="3631125"/>
              <a:ext cx="678292" cy="583523"/>
            </a:xfrm>
            <a:prstGeom prst="rect">
              <a:avLst/>
            </a:prstGeom>
          </p:spPr>
        </p:pic>
        <p:sp>
          <p:nvSpPr>
            <p:cNvPr id="20" name="TextBox 19">
              <a:extLst>
                <a:ext uri="{FF2B5EF4-FFF2-40B4-BE49-F238E27FC236}">
                  <a16:creationId xmlns:a16="http://schemas.microsoft.com/office/drawing/2014/main" id="{33345B36-2209-AC93-5FB5-D06598B22A48}"/>
                </a:ext>
              </a:extLst>
            </p:cNvPr>
            <p:cNvSpPr txBox="1"/>
            <p:nvPr/>
          </p:nvSpPr>
          <p:spPr>
            <a:xfrm>
              <a:off x="8105141" y="2766130"/>
              <a:ext cx="1778944" cy="286232"/>
            </a:xfrm>
            <a:prstGeom prst="rect">
              <a:avLst/>
            </a:prstGeom>
            <a:noFill/>
          </p:spPr>
          <p:txBody>
            <a:bodyPr wrap="square" rtlCol="0">
              <a:spAutoFit/>
            </a:bodyPr>
            <a:lstStyle/>
            <a:p>
              <a:pPr algn="l">
                <a:lnSpc>
                  <a:spcPct val="90000"/>
                </a:lnSpc>
              </a:pPr>
              <a:r>
                <a:rPr lang="en-US" sz="1400" b="1" dirty="0">
                  <a:solidFill>
                    <a:srgbClr val="002060"/>
                  </a:solidFill>
                  <a:latin typeface="+mn-lt"/>
                </a:rPr>
                <a:t> Associations</a:t>
              </a:r>
            </a:p>
          </p:txBody>
        </p:sp>
      </p:grpSp>
      <p:pic>
        <p:nvPicPr>
          <p:cNvPr id="23" name="Picture 22">
            <a:extLst>
              <a:ext uri="{FF2B5EF4-FFF2-40B4-BE49-F238E27FC236}">
                <a16:creationId xmlns:a16="http://schemas.microsoft.com/office/drawing/2014/main" id="{0D41828F-690F-ADEA-2E3B-8C35E8D33CC2}"/>
              </a:ext>
            </a:extLst>
          </p:cNvPr>
          <p:cNvPicPr>
            <a:picLocks noChangeAspect="1"/>
          </p:cNvPicPr>
          <p:nvPr/>
        </p:nvPicPr>
        <p:blipFill>
          <a:blip r:embed="rId8"/>
          <a:stretch>
            <a:fillRect/>
          </a:stretch>
        </p:blipFill>
        <p:spPr>
          <a:xfrm>
            <a:off x="1633696" y="2952750"/>
            <a:ext cx="3238500" cy="3905250"/>
          </a:xfrm>
          <a:prstGeom prst="rect">
            <a:avLst/>
          </a:prstGeom>
        </p:spPr>
      </p:pic>
      <p:sp>
        <p:nvSpPr>
          <p:cNvPr id="24" name="TextBox 23">
            <a:extLst>
              <a:ext uri="{FF2B5EF4-FFF2-40B4-BE49-F238E27FC236}">
                <a16:creationId xmlns:a16="http://schemas.microsoft.com/office/drawing/2014/main" id="{E32EC742-413F-9A1F-9FFF-3D9C239CD3E7}"/>
              </a:ext>
            </a:extLst>
          </p:cNvPr>
          <p:cNvSpPr txBox="1"/>
          <p:nvPr/>
        </p:nvSpPr>
        <p:spPr>
          <a:xfrm>
            <a:off x="1900334" y="176592"/>
            <a:ext cx="9364566" cy="480131"/>
          </a:xfrm>
          <a:prstGeom prst="rect">
            <a:avLst/>
          </a:prstGeom>
          <a:noFill/>
        </p:spPr>
        <p:txBody>
          <a:bodyPr wrap="square" rtlCol="0">
            <a:spAutoFit/>
          </a:bodyPr>
          <a:lstStyle/>
          <a:p>
            <a:pPr algn="l">
              <a:lnSpc>
                <a:spcPct val="90000"/>
              </a:lnSpc>
            </a:pPr>
            <a:r>
              <a:rPr lang="en-US" sz="2800" b="1" dirty="0"/>
              <a:t>Collaboration Between Government and Industry</a:t>
            </a:r>
            <a:endParaRPr lang="en-US" sz="2800" b="1" dirty="0">
              <a:latin typeface="+mn-lt"/>
            </a:endParaRPr>
          </a:p>
        </p:txBody>
      </p:sp>
    </p:spTree>
    <p:extLst>
      <p:ext uri="{BB962C8B-B14F-4D97-AF65-F5344CB8AC3E}">
        <p14:creationId xmlns:p14="http://schemas.microsoft.com/office/powerpoint/2010/main" val="1527064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DE36C7-5035-A807-C16A-C9B4180C776B}"/>
              </a:ext>
            </a:extLst>
          </p:cNvPr>
          <p:cNvPicPr>
            <a:picLocks noChangeAspect="1"/>
          </p:cNvPicPr>
          <p:nvPr/>
        </p:nvPicPr>
        <p:blipFill>
          <a:blip r:embed="rId3"/>
          <a:stretch>
            <a:fillRect/>
          </a:stretch>
        </p:blipFill>
        <p:spPr>
          <a:xfrm>
            <a:off x="2012742" y="1460142"/>
            <a:ext cx="9994547" cy="4457475"/>
          </a:xfrm>
          <a:prstGeom prst="rect">
            <a:avLst/>
          </a:prstGeom>
        </p:spPr>
      </p:pic>
      <p:sp>
        <p:nvSpPr>
          <p:cNvPr id="2" name="Title 1">
            <a:extLst>
              <a:ext uri="{FF2B5EF4-FFF2-40B4-BE49-F238E27FC236}">
                <a16:creationId xmlns:a16="http://schemas.microsoft.com/office/drawing/2014/main" id="{B2B4F3FC-3C65-BD44-0922-630E862BC835}"/>
              </a:ext>
            </a:extLst>
          </p:cNvPr>
          <p:cNvSpPr>
            <a:spLocks noGrp="1"/>
          </p:cNvSpPr>
          <p:nvPr>
            <p:ph type="title"/>
          </p:nvPr>
        </p:nvSpPr>
        <p:spPr>
          <a:xfrm>
            <a:off x="2478265" y="320103"/>
            <a:ext cx="7135635" cy="978729"/>
          </a:xfrm>
        </p:spPr>
        <p:txBody>
          <a:bodyPr/>
          <a:lstStyle/>
          <a:p>
            <a:r>
              <a:rPr lang="en-US" b="1" dirty="0"/>
              <a:t>Priority Committees Collaborate to </a:t>
            </a:r>
            <a:br>
              <a:rPr lang="en-US" b="1" dirty="0"/>
            </a:br>
            <a:r>
              <a:rPr lang="en-US" b="1" dirty="0"/>
              <a:t>Mitigate or Resolve Issues</a:t>
            </a:r>
            <a:endParaRPr lang="en-US" dirty="0"/>
          </a:p>
        </p:txBody>
      </p:sp>
      <p:pic>
        <p:nvPicPr>
          <p:cNvPr id="4" name="Picture 3">
            <a:extLst>
              <a:ext uri="{FF2B5EF4-FFF2-40B4-BE49-F238E27FC236}">
                <a16:creationId xmlns:a16="http://schemas.microsoft.com/office/drawing/2014/main" id="{6B659B53-8762-D10D-3BFE-55E6F64F8B77}"/>
              </a:ext>
            </a:extLst>
          </p:cNvPr>
          <p:cNvPicPr>
            <a:picLocks noChangeAspect="1"/>
          </p:cNvPicPr>
          <p:nvPr/>
        </p:nvPicPr>
        <p:blipFill>
          <a:blip r:embed="rId4"/>
          <a:stretch>
            <a:fillRect/>
          </a:stretch>
        </p:blipFill>
        <p:spPr>
          <a:xfrm>
            <a:off x="3158080" y="1921528"/>
            <a:ext cx="715300" cy="540837"/>
          </a:xfrm>
          <a:prstGeom prst="rect">
            <a:avLst/>
          </a:prstGeom>
        </p:spPr>
      </p:pic>
      <p:sp>
        <p:nvSpPr>
          <p:cNvPr id="7" name="TextBox 6">
            <a:extLst>
              <a:ext uri="{FF2B5EF4-FFF2-40B4-BE49-F238E27FC236}">
                <a16:creationId xmlns:a16="http://schemas.microsoft.com/office/drawing/2014/main" id="{89DD929A-8C8A-3390-730B-86BA189975CB}"/>
              </a:ext>
            </a:extLst>
          </p:cNvPr>
          <p:cNvSpPr txBox="1"/>
          <p:nvPr/>
        </p:nvSpPr>
        <p:spPr>
          <a:xfrm>
            <a:off x="2283025" y="3372402"/>
            <a:ext cx="2419109" cy="469916"/>
          </a:xfrm>
          <a:prstGeom prst="roundRect">
            <a:avLst/>
          </a:prstGeom>
          <a:solidFill>
            <a:srgbClr val="16537B"/>
          </a:solidFill>
          <a:ln>
            <a:noFill/>
          </a:ln>
        </p:spPr>
        <p:txBody>
          <a:bodyPr wrap="square" rtlCol="0">
            <a:spAutoFit/>
          </a:bodyPr>
          <a:lstStyle/>
          <a:p>
            <a:pPr algn="ctr">
              <a:lnSpc>
                <a:spcPct val="90000"/>
              </a:lnSpc>
            </a:pPr>
            <a:r>
              <a:rPr lang="en-US" sz="2400" b="1" dirty="0">
                <a:solidFill>
                  <a:schemeClr val="bg1"/>
                </a:solidFill>
                <a:latin typeface="+mn-lt"/>
              </a:rPr>
              <a:t>Identify Topics</a:t>
            </a:r>
          </a:p>
        </p:txBody>
      </p:sp>
      <p:sp>
        <p:nvSpPr>
          <p:cNvPr id="8" name="TextBox 7">
            <a:extLst>
              <a:ext uri="{FF2B5EF4-FFF2-40B4-BE49-F238E27FC236}">
                <a16:creationId xmlns:a16="http://schemas.microsoft.com/office/drawing/2014/main" id="{347C5945-7EF3-87C9-275C-3590408686AD}"/>
              </a:ext>
            </a:extLst>
          </p:cNvPr>
          <p:cNvSpPr txBox="1"/>
          <p:nvPr/>
        </p:nvSpPr>
        <p:spPr>
          <a:xfrm>
            <a:off x="5767350" y="3371334"/>
            <a:ext cx="2419109" cy="837676"/>
          </a:xfrm>
          <a:prstGeom prst="roundRect">
            <a:avLst/>
          </a:prstGeom>
          <a:solidFill>
            <a:srgbClr val="007928"/>
          </a:solidFill>
          <a:ln>
            <a:noFill/>
          </a:ln>
        </p:spPr>
        <p:txBody>
          <a:bodyPr wrap="square" rtlCol="0">
            <a:spAutoFit/>
          </a:bodyPr>
          <a:lstStyle/>
          <a:p>
            <a:pPr algn="ctr">
              <a:lnSpc>
                <a:spcPct val="90000"/>
              </a:lnSpc>
            </a:pPr>
            <a:r>
              <a:rPr lang="en-US" sz="2400" b="1" dirty="0">
                <a:solidFill>
                  <a:schemeClr val="bg1"/>
                </a:solidFill>
                <a:latin typeface="+mn-lt"/>
              </a:rPr>
              <a:t>Priority Committee</a:t>
            </a:r>
          </a:p>
        </p:txBody>
      </p:sp>
      <p:sp>
        <p:nvSpPr>
          <p:cNvPr id="9" name="TextBox 8">
            <a:extLst>
              <a:ext uri="{FF2B5EF4-FFF2-40B4-BE49-F238E27FC236}">
                <a16:creationId xmlns:a16="http://schemas.microsoft.com/office/drawing/2014/main" id="{CA782AC2-3310-0A34-F0AE-DB3D23936A1D}"/>
              </a:ext>
            </a:extLst>
          </p:cNvPr>
          <p:cNvSpPr txBox="1"/>
          <p:nvPr/>
        </p:nvSpPr>
        <p:spPr>
          <a:xfrm>
            <a:off x="9263250" y="3397376"/>
            <a:ext cx="2419109" cy="469916"/>
          </a:xfrm>
          <a:prstGeom prst="roundRect">
            <a:avLst/>
          </a:prstGeom>
          <a:solidFill>
            <a:srgbClr val="16537B"/>
          </a:solidFill>
          <a:ln>
            <a:noFill/>
          </a:ln>
        </p:spPr>
        <p:txBody>
          <a:bodyPr wrap="square" rtlCol="0">
            <a:spAutoFit/>
          </a:bodyPr>
          <a:lstStyle/>
          <a:p>
            <a:pPr algn="ctr">
              <a:lnSpc>
                <a:spcPct val="90000"/>
              </a:lnSpc>
            </a:pPr>
            <a:r>
              <a:rPr lang="en-US" sz="2400" b="1" dirty="0">
                <a:solidFill>
                  <a:schemeClr val="bg1"/>
                </a:solidFill>
                <a:latin typeface="+mn-lt"/>
              </a:rPr>
              <a:t>Deliverable</a:t>
            </a:r>
          </a:p>
        </p:txBody>
      </p:sp>
      <p:pic>
        <p:nvPicPr>
          <p:cNvPr id="10" name="Picture 9">
            <a:extLst>
              <a:ext uri="{FF2B5EF4-FFF2-40B4-BE49-F238E27FC236}">
                <a16:creationId xmlns:a16="http://schemas.microsoft.com/office/drawing/2014/main" id="{205C7D0B-3AB4-6025-3F37-CBD1E42CEDAC}"/>
              </a:ext>
            </a:extLst>
          </p:cNvPr>
          <p:cNvPicPr>
            <a:picLocks noChangeAspect="1"/>
          </p:cNvPicPr>
          <p:nvPr/>
        </p:nvPicPr>
        <p:blipFill>
          <a:blip r:embed="rId5"/>
          <a:stretch>
            <a:fillRect/>
          </a:stretch>
        </p:blipFill>
        <p:spPr>
          <a:xfrm>
            <a:off x="6694391" y="1862104"/>
            <a:ext cx="649927" cy="649927"/>
          </a:xfrm>
          <a:prstGeom prst="rect">
            <a:avLst/>
          </a:prstGeom>
        </p:spPr>
      </p:pic>
      <p:pic>
        <p:nvPicPr>
          <p:cNvPr id="11" name="Picture 10">
            <a:extLst>
              <a:ext uri="{FF2B5EF4-FFF2-40B4-BE49-F238E27FC236}">
                <a16:creationId xmlns:a16="http://schemas.microsoft.com/office/drawing/2014/main" id="{E32C5E79-A584-C4CC-EAEF-403563D3C224}"/>
              </a:ext>
            </a:extLst>
          </p:cNvPr>
          <p:cNvPicPr>
            <a:picLocks noChangeAspect="1"/>
          </p:cNvPicPr>
          <p:nvPr/>
        </p:nvPicPr>
        <p:blipFill>
          <a:blip r:embed="rId6"/>
          <a:stretch>
            <a:fillRect/>
          </a:stretch>
        </p:blipFill>
        <p:spPr>
          <a:xfrm>
            <a:off x="10211730" y="1898378"/>
            <a:ext cx="615101" cy="590503"/>
          </a:xfrm>
          <a:prstGeom prst="rect">
            <a:avLst/>
          </a:prstGeom>
        </p:spPr>
      </p:pic>
      <p:sp>
        <p:nvSpPr>
          <p:cNvPr id="12" name="TextBox 11">
            <a:extLst>
              <a:ext uri="{FF2B5EF4-FFF2-40B4-BE49-F238E27FC236}">
                <a16:creationId xmlns:a16="http://schemas.microsoft.com/office/drawing/2014/main" id="{F2C60032-CF7A-5AE2-1B32-EF70F2D55C34}"/>
              </a:ext>
            </a:extLst>
          </p:cNvPr>
          <p:cNvSpPr txBox="1"/>
          <p:nvPr/>
        </p:nvSpPr>
        <p:spPr>
          <a:xfrm>
            <a:off x="2114028" y="4125824"/>
            <a:ext cx="2754775" cy="1477328"/>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000" dirty="0">
                <a:latin typeface="+mn-lt"/>
              </a:rPr>
              <a:t>Security Planning</a:t>
            </a:r>
          </a:p>
          <a:p>
            <a:pPr marL="342900" indent="-342900">
              <a:lnSpc>
                <a:spcPct val="90000"/>
              </a:lnSpc>
              <a:buFont typeface="Arial" panose="020B0604020202020204" pitchFamily="34" charset="0"/>
              <a:buChar char="•"/>
            </a:pPr>
            <a:r>
              <a:rPr lang="en-US" sz="2000" dirty="0">
                <a:latin typeface="+mn-lt"/>
              </a:rPr>
              <a:t>Cyber Security</a:t>
            </a:r>
          </a:p>
          <a:p>
            <a:pPr marL="342900" indent="-342900">
              <a:lnSpc>
                <a:spcPct val="90000"/>
              </a:lnSpc>
              <a:buFont typeface="Arial" panose="020B0604020202020204" pitchFamily="34" charset="0"/>
              <a:buChar char="•"/>
            </a:pPr>
            <a:r>
              <a:rPr lang="en-US" sz="2000" dirty="0">
                <a:latin typeface="+mn-lt"/>
              </a:rPr>
              <a:t>Regulations</a:t>
            </a:r>
          </a:p>
          <a:p>
            <a:pPr marL="342900" indent="-342900">
              <a:lnSpc>
                <a:spcPct val="90000"/>
              </a:lnSpc>
              <a:buFont typeface="Arial" panose="020B0604020202020204" pitchFamily="34" charset="0"/>
              <a:buChar char="•"/>
            </a:pPr>
            <a:r>
              <a:rPr lang="en-US" sz="2000" dirty="0">
                <a:latin typeface="+mn-lt"/>
              </a:rPr>
              <a:t>Training needs</a:t>
            </a:r>
          </a:p>
          <a:p>
            <a:pPr marL="342900" indent="-342900">
              <a:lnSpc>
                <a:spcPct val="90000"/>
              </a:lnSpc>
              <a:buFont typeface="Arial" panose="020B0604020202020204" pitchFamily="34" charset="0"/>
              <a:buChar char="•"/>
            </a:pPr>
            <a:r>
              <a:rPr lang="en-US" sz="2000" dirty="0">
                <a:latin typeface="+mn-lt"/>
              </a:rPr>
              <a:t>Escorts</a:t>
            </a:r>
          </a:p>
        </p:txBody>
      </p:sp>
      <p:sp>
        <p:nvSpPr>
          <p:cNvPr id="14" name="TextBox 13">
            <a:extLst>
              <a:ext uri="{FF2B5EF4-FFF2-40B4-BE49-F238E27FC236}">
                <a16:creationId xmlns:a16="http://schemas.microsoft.com/office/drawing/2014/main" id="{476BB1F4-32F6-03BD-701D-577654CD2FB0}"/>
              </a:ext>
            </a:extLst>
          </p:cNvPr>
          <p:cNvSpPr txBox="1"/>
          <p:nvPr/>
        </p:nvSpPr>
        <p:spPr>
          <a:xfrm>
            <a:off x="9085004" y="4125824"/>
            <a:ext cx="2754775" cy="1200329"/>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000" dirty="0">
                <a:latin typeface="+mn-lt"/>
              </a:rPr>
              <a:t>Best practices</a:t>
            </a:r>
          </a:p>
          <a:p>
            <a:pPr marL="342900" indent="-342900">
              <a:lnSpc>
                <a:spcPct val="90000"/>
              </a:lnSpc>
              <a:buFont typeface="Arial" panose="020B0604020202020204" pitchFamily="34" charset="0"/>
              <a:buChar char="•"/>
            </a:pPr>
            <a:r>
              <a:rPr lang="en-US" sz="2000" dirty="0">
                <a:latin typeface="+mn-lt"/>
              </a:rPr>
              <a:t>Training</a:t>
            </a:r>
          </a:p>
          <a:p>
            <a:pPr marL="342900" indent="-342900">
              <a:lnSpc>
                <a:spcPct val="90000"/>
              </a:lnSpc>
              <a:buFont typeface="Arial" panose="020B0604020202020204" pitchFamily="34" charset="0"/>
              <a:buChar char="•"/>
            </a:pPr>
            <a:r>
              <a:rPr lang="en-US" sz="2000" dirty="0">
                <a:latin typeface="+mn-lt"/>
              </a:rPr>
              <a:t>Report</a:t>
            </a:r>
          </a:p>
          <a:p>
            <a:pPr marL="342900" indent="-342900">
              <a:lnSpc>
                <a:spcPct val="90000"/>
              </a:lnSpc>
              <a:buFont typeface="Arial" panose="020B0604020202020204" pitchFamily="34" charset="0"/>
              <a:buChar char="•"/>
            </a:pPr>
            <a:r>
              <a:rPr lang="en-US" sz="2000" dirty="0">
                <a:latin typeface="+mn-lt"/>
              </a:rPr>
              <a:t>Template</a:t>
            </a:r>
          </a:p>
        </p:txBody>
      </p:sp>
      <p:sp>
        <p:nvSpPr>
          <p:cNvPr id="17" name="TextBox 16">
            <a:extLst>
              <a:ext uri="{FF2B5EF4-FFF2-40B4-BE49-F238E27FC236}">
                <a16:creationId xmlns:a16="http://schemas.microsoft.com/office/drawing/2014/main" id="{76333547-905F-4D4F-CE19-261876305035}"/>
              </a:ext>
            </a:extLst>
          </p:cNvPr>
          <p:cNvSpPr txBox="1"/>
          <p:nvPr/>
        </p:nvSpPr>
        <p:spPr>
          <a:xfrm>
            <a:off x="5645623" y="4315327"/>
            <a:ext cx="2754775" cy="1200329"/>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000" dirty="0">
                <a:latin typeface="+mn-lt"/>
              </a:rPr>
              <a:t>Relevant subset of  stakeholder's form working group </a:t>
            </a:r>
          </a:p>
        </p:txBody>
      </p:sp>
      <p:pic>
        <p:nvPicPr>
          <p:cNvPr id="18" name="Picture 17">
            <a:extLst>
              <a:ext uri="{FF2B5EF4-FFF2-40B4-BE49-F238E27FC236}">
                <a16:creationId xmlns:a16="http://schemas.microsoft.com/office/drawing/2014/main" id="{98EB8CF2-14FB-0446-FC1F-BD5BCD3821E3}"/>
              </a:ext>
            </a:extLst>
          </p:cNvPr>
          <p:cNvPicPr>
            <a:picLocks noChangeAspect="1"/>
          </p:cNvPicPr>
          <p:nvPr/>
        </p:nvPicPr>
        <p:blipFill>
          <a:blip r:embed="rId7"/>
          <a:stretch>
            <a:fillRect/>
          </a:stretch>
        </p:blipFill>
        <p:spPr>
          <a:xfrm>
            <a:off x="290668" y="747557"/>
            <a:ext cx="2187597" cy="2045426"/>
          </a:xfrm>
          <a:prstGeom prst="rect">
            <a:avLst/>
          </a:prstGeom>
        </p:spPr>
      </p:pic>
    </p:spTree>
    <p:extLst>
      <p:ext uri="{BB962C8B-B14F-4D97-AF65-F5344CB8AC3E}">
        <p14:creationId xmlns:p14="http://schemas.microsoft.com/office/powerpoint/2010/main" val="635537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DF096-1A0E-6B94-96B8-769A38C118B1}"/>
              </a:ext>
            </a:extLst>
          </p:cNvPr>
          <p:cNvSpPr>
            <a:spLocks noGrp="1"/>
          </p:cNvSpPr>
          <p:nvPr>
            <p:ph type="title"/>
          </p:nvPr>
        </p:nvSpPr>
        <p:spPr>
          <a:xfrm>
            <a:off x="429767" y="274320"/>
            <a:ext cx="11430000" cy="978729"/>
          </a:xfrm>
        </p:spPr>
        <p:txBody>
          <a:bodyPr/>
          <a:lstStyle/>
          <a:p>
            <a:br>
              <a:rPr lang="en-US" dirty="0"/>
            </a:br>
            <a:endParaRPr lang="en-US" dirty="0"/>
          </a:p>
        </p:txBody>
      </p:sp>
      <p:sp>
        <p:nvSpPr>
          <p:cNvPr id="5" name="Rectangle 3">
            <a:extLst>
              <a:ext uri="{FF2B5EF4-FFF2-40B4-BE49-F238E27FC236}">
                <a16:creationId xmlns:a16="http://schemas.microsoft.com/office/drawing/2014/main" id="{41CD3FC4-9431-F93B-C40C-660B0287B2E4}"/>
              </a:ext>
            </a:extLst>
          </p:cNvPr>
          <p:cNvSpPr>
            <a:spLocks noChangeArrowheads="1"/>
          </p:cNvSpPr>
          <p:nvPr/>
        </p:nvSpPr>
        <p:spPr bwMode="auto">
          <a:xfrm>
            <a:off x="-11708524" y="167744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C81534BC-69BA-4880-B6F8-4E46FC937FA9}"/>
              </a:ext>
            </a:extLst>
          </p:cNvPr>
          <p:cNvSpPr/>
          <p:nvPr/>
        </p:nvSpPr>
        <p:spPr>
          <a:xfrm>
            <a:off x="892327" y="1886136"/>
            <a:ext cx="2136689" cy="1172415"/>
          </a:xfrm>
          <a:prstGeom prst="rect">
            <a:avLst/>
          </a:prstGeom>
          <a:no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r">
              <a:lnSpc>
                <a:spcPct val="107000"/>
              </a:lnSpc>
              <a:spcBef>
                <a:spcPts val="0"/>
              </a:spcBef>
              <a:spcAft>
                <a:spcPts val="0"/>
              </a:spcAft>
            </a:pPr>
            <a:r>
              <a:rPr lang="en-US" sz="1200" dirty="0">
                <a:solidFill>
                  <a:schemeClr val="bg1"/>
                </a:solidFill>
                <a:effectLst/>
                <a:ea typeface="Times New Roman" panose="02020603050405020304" pitchFamily="18" charset="0"/>
                <a:cs typeface="Times New Roman" panose="02020603050405020304" pitchFamily="18" charset="0"/>
              </a:rPr>
              <a:t>Create group charter for the Federal Advisory Committee Act</a:t>
            </a:r>
          </a:p>
        </p:txBody>
      </p:sp>
      <p:sp>
        <p:nvSpPr>
          <p:cNvPr id="12" name="Rectangle 11">
            <a:extLst>
              <a:ext uri="{FF2B5EF4-FFF2-40B4-BE49-F238E27FC236}">
                <a16:creationId xmlns:a16="http://schemas.microsoft.com/office/drawing/2014/main" id="{EDFF3E5A-FFF7-F163-40D3-194108BCC69B}"/>
              </a:ext>
            </a:extLst>
          </p:cNvPr>
          <p:cNvSpPr/>
          <p:nvPr/>
        </p:nvSpPr>
        <p:spPr>
          <a:xfrm>
            <a:off x="423188" y="4320029"/>
            <a:ext cx="2605828" cy="831335"/>
          </a:xfrm>
          <a:prstGeom prst="rect">
            <a:avLst/>
          </a:prstGeom>
          <a:no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r">
              <a:lnSpc>
                <a:spcPct val="107000"/>
              </a:lnSpc>
              <a:spcBef>
                <a:spcPts val="0"/>
              </a:spcBef>
              <a:spcAft>
                <a:spcPts val="0"/>
              </a:spcAft>
            </a:pPr>
            <a:r>
              <a:rPr lang="en-US" sz="1200">
                <a:solidFill>
                  <a:schemeClr val="bg1"/>
                </a:solidFill>
                <a:effectLst/>
                <a:ea typeface="Times New Roman" panose="02020603050405020304" pitchFamily="18" charset="0"/>
                <a:cs typeface="Times New Roman" panose="02020603050405020304" pitchFamily="18" charset="0"/>
              </a:rPr>
              <a:t>Review  procedures for escorts and incident response across the U.S. and Canada</a:t>
            </a:r>
          </a:p>
        </p:txBody>
      </p:sp>
      <p:sp>
        <p:nvSpPr>
          <p:cNvPr id="13" name="Rectangle 12">
            <a:extLst>
              <a:ext uri="{FF2B5EF4-FFF2-40B4-BE49-F238E27FC236}">
                <a16:creationId xmlns:a16="http://schemas.microsoft.com/office/drawing/2014/main" id="{30042358-1E18-E3BA-7A6B-6E8E1CF6051A}"/>
              </a:ext>
            </a:extLst>
          </p:cNvPr>
          <p:cNvSpPr/>
          <p:nvPr/>
        </p:nvSpPr>
        <p:spPr>
          <a:xfrm>
            <a:off x="623553" y="3361973"/>
            <a:ext cx="2605828" cy="544546"/>
          </a:xfrm>
          <a:prstGeom prst="rect">
            <a:avLst/>
          </a:prstGeom>
          <a:no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R="0" lvl="0" fontAlgn="base">
              <a:lnSpc>
                <a:spcPct val="107000"/>
              </a:lnSpc>
              <a:spcBef>
                <a:spcPts val="0"/>
              </a:spcBef>
              <a:spcAft>
                <a:spcPts val="0"/>
              </a:spcAft>
            </a:pPr>
            <a:r>
              <a:rPr lang="en-US" sz="1200">
                <a:solidFill>
                  <a:schemeClr val="bg1"/>
                </a:solidFill>
                <a:effectLst/>
                <a:ea typeface="Times New Roman" panose="02020603050405020304" pitchFamily="18" charset="0"/>
                <a:cs typeface="Times New Roman" panose="02020603050405020304" pitchFamily="18" charset="0"/>
              </a:rPr>
              <a:t>Insider threat training</a:t>
            </a:r>
            <a:endParaRPr lang="en-US" sz="1200">
              <a:solidFill>
                <a:schemeClr val="bg1"/>
              </a:solidFill>
              <a:effectLst/>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155D7433-3207-C430-9E87-5801EBD6250D}"/>
              </a:ext>
            </a:extLst>
          </p:cNvPr>
          <p:cNvSpPr/>
          <p:nvPr/>
        </p:nvSpPr>
        <p:spPr>
          <a:xfrm>
            <a:off x="1549510" y="5646130"/>
            <a:ext cx="1979175" cy="516294"/>
          </a:xfrm>
          <a:prstGeom prst="rect">
            <a:avLst/>
          </a:prstGeom>
          <a:no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R="0" lvl="0" algn="r" fontAlgn="base">
              <a:lnSpc>
                <a:spcPct val="107000"/>
              </a:lnSpc>
              <a:spcBef>
                <a:spcPts val="0"/>
              </a:spcBef>
              <a:spcAft>
                <a:spcPts val="0"/>
              </a:spcAft>
            </a:pPr>
            <a:r>
              <a:rPr lang="en-US" sz="1200">
                <a:solidFill>
                  <a:schemeClr val="bg1"/>
                </a:solidFill>
                <a:effectLst/>
                <a:ea typeface="Times New Roman" panose="02020603050405020304" pitchFamily="18" charset="0"/>
                <a:cs typeface="Times New Roman" panose="02020603050405020304" pitchFamily="18" charset="0"/>
              </a:rPr>
              <a:t>Continue to  recruit TSUSG members </a:t>
            </a:r>
            <a:endParaRPr lang="en-US" sz="1200">
              <a:solidFill>
                <a:schemeClr val="bg1"/>
              </a:solidFill>
              <a:effectLs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E8197982-9BA4-FEAC-964F-354B00BDB087}"/>
              </a:ext>
            </a:extLst>
          </p:cNvPr>
          <p:cNvSpPr/>
          <p:nvPr/>
        </p:nvSpPr>
        <p:spPr>
          <a:xfrm>
            <a:off x="9157983" y="4954528"/>
            <a:ext cx="2677989" cy="1009650"/>
          </a:xfrm>
          <a:prstGeom prst="rect">
            <a:avLst/>
          </a:prstGeom>
          <a:no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R="0" lvl="0" fontAlgn="base">
              <a:lnSpc>
                <a:spcPct val="107000"/>
              </a:lnSpc>
              <a:spcBef>
                <a:spcPts val="0"/>
              </a:spcBef>
              <a:spcAft>
                <a:spcPts val="0"/>
              </a:spcAft>
            </a:pPr>
            <a:r>
              <a:rPr lang="en-US" sz="1200">
                <a:solidFill>
                  <a:schemeClr val="bg1"/>
                </a:solidFill>
                <a:effectLst/>
                <a:ea typeface="Times New Roman" panose="02020603050405020304" pitchFamily="18" charset="0"/>
                <a:cs typeface="Times New Roman" panose="02020603050405020304" pitchFamily="18" charset="0"/>
              </a:rPr>
              <a:t>Managing Security Regulations</a:t>
            </a:r>
            <a:endParaRPr lang="en-US" sz="1200">
              <a:solidFill>
                <a:schemeClr val="bg1"/>
              </a:solidFill>
              <a:effectLst/>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3891C367-4472-D377-FB33-F52FA1A431CC}"/>
              </a:ext>
            </a:extLst>
          </p:cNvPr>
          <p:cNvSpPr/>
          <p:nvPr/>
        </p:nvSpPr>
        <p:spPr>
          <a:xfrm>
            <a:off x="9673632" y="2720954"/>
            <a:ext cx="1894815" cy="671726"/>
          </a:xfrm>
          <a:prstGeom prst="rect">
            <a:avLst/>
          </a:prstGeom>
          <a:no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R="0" lvl="0" fontAlgn="base">
              <a:lnSpc>
                <a:spcPct val="107000"/>
              </a:lnSpc>
              <a:spcBef>
                <a:spcPts val="0"/>
              </a:spcBef>
              <a:spcAft>
                <a:spcPts val="0"/>
              </a:spcAft>
            </a:pPr>
            <a:r>
              <a:rPr lang="en-US" sz="1200">
                <a:solidFill>
                  <a:schemeClr val="bg1"/>
                </a:solidFill>
                <a:effectLst/>
                <a:ea typeface="Times New Roman" panose="02020603050405020304" pitchFamily="18" charset="0"/>
                <a:cs typeface="Times New Roman" panose="02020603050405020304" pitchFamily="18" charset="0"/>
              </a:rPr>
              <a:t>Cybersecurity Mitigation Options</a:t>
            </a:r>
            <a:endParaRPr lang="en-US" sz="1200">
              <a:solidFill>
                <a:schemeClr val="bg1"/>
              </a:solidFill>
              <a:effectLs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95267E8E-95D8-6940-CAC3-203F2DA6EEDB}"/>
              </a:ext>
            </a:extLst>
          </p:cNvPr>
          <p:cNvSpPr/>
          <p:nvPr/>
        </p:nvSpPr>
        <p:spPr>
          <a:xfrm>
            <a:off x="9230773" y="1364629"/>
            <a:ext cx="2566547" cy="1009650"/>
          </a:xfrm>
          <a:prstGeom prst="rect">
            <a:avLst/>
          </a:prstGeom>
          <a:no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R="0" lvl="0" fontAlgn="base">
              <a:lnSpc>
                <a:spcPct val="107000"/>
              </a:lnSpc>
              <a:spcBef>
                <a:spcPts val="0"/>
              </a:spcBef>
              <a:spcAft>
                <a:spcPts val="0"/>
              </a:spcAft>
            </a:pPr>
            <a:r>
              <a:rPr lang="en-US" sz="1200">
                <a:solidFill>
                  <a:schemeClr val="bg1"/>
                </a:solidFill>
              </a:rPr>
              <a:t>A</a:t>
            </a:r>
            <a:r>
              <a:rPr lang="en-US" sz="1200" b="0" i="0">
                <a:solidFill>
                  <a:schemeClr val="bg1"/>
                </a:solidFill>
                <a:effectLst/>
              </a:rPr>
              <a:t>rtificial </a:t>
            </a:r>
            <a:r>
              <a:rPr lang="en-US" sz="1200">
                <a:solidFill>
                  <a:schemeClr val="bg1"/>
                </a:solidFill>
              </a:rPr>
              <a:t>I</a:t>
            </a:r>
            <a:r>
              <a:rPr lang="en-US" sz="1200" b="0" i="0">
                <a:solidFill>
                  <a:schemeClr val="bg1"/>
                </a:solidFill>
                <a:effectLst/>
              </a:rPr>
              <a:t>ntelligence </a:t>
            </a:r>
          </a:p>
          <a:p>
            <a:pPr marR="0" lvl="0" fontAlgn="base">
              <a:lnSpc>
                <a:spcPct val="107000"/>
              </a:lnSpc>
              <a:spcBef>
                <a:spcPts val="0"/>
              </a:spcBef>
              <a:spcAft>
                <a:spcPts val="0"/>
              </a:spcAft>
            </a:pPr>
            <a:r>
              <a:rPr lang="en-US" sz="1200" b="0" i="0">
                <a:solidFill>
                  <a:schemeClr val="bg1"/>
                </a:solidFill>
                <a:effectLst/>
              </a:rPr>
              <a:t>Impacts to Security</a:t>
            </a:r>
            <a:endParaRPr lang="en-US" sz="1200">
              <a:solidFill>
                <a:schemeClr val="bg1"/>
              </a:solidFill>
              <a:effectLs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3D8B9A6-1CBF-1466-56D3-2D048F27A8B1}"/>
              </a:ext>
            </a:extLst>
          </p:cNvPr>
          <p:cNvSpPr txBox="1"/>
          <p:nvPr/>
        </p:nvSpPr>
        <p:spPr>
          <a:xfrm>
            <a:off x="3815011" y="1364629"/>
            <a:ext cx="3072384" cy="338554"/>
          </a:xfrm>
          <a:prstGeom prst="rect">
            <a:avLst/>
          </a:prstGeom>
          <a:solidFill>
            <a:schemeClr val="bg2"/>
          </a:solidFill>
        </p:spPr>
        <p:txBody>
          <a:bodyPr wrap="square" rtlCol="0">
            <a:spAutoFit/>
          </a:bodyPr>
          <a:lstStyle/>
          <a:p>
            <a:endParaRPr lang="en-US" sz="1600" dirty="0"/>
          </a:p>
        </p:txBody>
      </p:sp>
      <p:sp>
        <p:nvSpPr>
          <p:cNvPr id="25" name="Text Placeholder 12">
            <a:extLst>
              <a:ext uri="{FF2B5EF4-FFF2-40B4-BE49-F238E27FC236}">
                <a16:creationId xmlns:a16="http://schemas.microsoft.com/office/drawing/2014/main" id="{7830C0A6-5D2F-4E02-665E-D9B36D49704D}"/>
              </a:ext>
            </a:extLst>
          </p:cNvPr>
          <p:cNvSpPr txBox="1">
            <a:spLocks/>
          </p:cNvSpPr>
          <p:nvPr/>
        </p:nvSpPr>
        <p:spPr>
          <a:xfrm>
            <a:off x="1655247" y="1468227"/>
            <a:ext cx="1744662" cy="1569660"/>
          </a:xfrm>
          <a:prstGeom prst="rect">
            <a:avLst/>
          </a:prstGeom>
          <a:solidFill>
            <a:srgbClr val="2C883C"/>
          </a:solidFill>
        </p:spPr>
        <p:txBody>
          <a:bodyPr vert="horz" lIns="91440" tIns="182880" rIns="91440" bIns="182880" rtlCol="0">
            <a:noAutofit/>
          </a:bodyPr>
          <a:lstStyle>
            <a:lvl1pPr marL="0" indent="0" algn="l" defTabSz="914400" rtl="0" eaLnBrk="1" latinLnBrk="0" hangingPunct="1">
              <a:lnSpc>
                <a:spcPct val="90000"/>
              </a:lnSpc>
              <a:spcBef>
                <a:spcPts val="1200"/>
              </a:spcBef>
              <a:spcAft>
                <a:spcPts val="60"/>
              </a:spcAft>
              <a:buFont typeface="Arial" panose="020B0604020202020204" pitchFamily="34" charset="0"/>
              <a:buNone/>
              <a:defRPr sz="1800" b="1" kern="1200">
                <a:solidFill>
                  <a:schemeClr val="tx1"/>
                </a:solidFill>
                <a:latin typeface="Roboto" panose="02000000000000000000" pitchFamily="2" charset="0"/>
                <a:ea typeface="Roboto" panose="02000000000000000000" pitchFamily="2" charset="0"/>
                <a:cs typeface="+mn-cs"/>
              </a:defRPr>
            </a:lvl1pPr>
            <a:lvl2pPr marL="457200" indent="0" algn="l" defTabSz="914400" rtl="0" eaLnBrk="1" latinLnBrk="0" hangingPunct="1">
              <a:lnSpc>
                <a:spcPct val="90000"/>
              </a:lnSpc>
              <a:spcBef>
                <a:spcPts val="1200"/>
              </a:spcBef>
              <a:spcAft>
                <a:spcPts val="60"/>
              </a:spcAft>
              <a:buFont typeface="Arial" panose="020B0604020202020204" pitchFamily="34" charset="0"/>
              <a:buNone/>
              <a:defRPr sz="1600" kern="1200">
                <a:solidFill>
                  <a:schemeClr val="bg1"/>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1200"/>
              </a:spcBef>
              <a:spcAft>
                <a:spcPts val="60"/>
              </a:spcAft>
              <a:buFont typeface="Arial" panose="020B0604020202020204" pitchFamily="34" charset="0"/>
              <a:buNone/>
              <a:defRPr sz="1600" kern="1200">
                <a:solidFill>
                  <a:schemeClr val="bg1"/>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1200"/>
              </a:spcBef>
              <a:spcAft>
                <a:spcPts val="60"/>
              </a:spcAft>
              <a:buFont typeface="Arial" panose="020B0604020202020204" pitchFamily="34" charset="0"/>
              <a:buNone/>
              <a:defRPr sz="1600" kern="1200">
                <a:solidFill>
                  <a:schemeClr val="bg1"/>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1200"/>
              </a:spcBef>
              <a:spcAft>
                <a:spcPts val="60"/>
              </a:spcAft>
              <a:buFont typeface="Arial" panose="020B0604020202020204" pitchFamily="34" charset="0"/>
              <a:buNone/>
              <a:defRPr sz="16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6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FFFFFF"/>
                </a:solidFill>
                <a:effectLst/>
                <a:uLnTx/>
                <a:uFillTx/>
                <a:latin typeface="+mj-lt"/>
                <a:ea typeface="Roboto" panose="02000000000000000000" pitchFamily="2" charset="0"/>
                <a:cs typeface="+mn-cs"/>
              </a:rPr>
              <a:t>Complete</a:t>
            </a:r>
          </a:p>
        </p:txBody>
      </p:sp>
      <p:sp>
        <p:nvSpPr>
          <p:cNvPr id="26" name="TextBox 25">
            <a:extLst>
              <a:ext uri="{FF2B5EF4-FFF2-40B4-BE49-F238E27FC236}">
                <a16:creationId xmlns:a16="http://schemas.microsoft.com/office/drawing/2014/main" id="{56ADFD1C-4690-BD2C-8FD1-932862B1DD4B}"/>
              </a:ext>
            </a:extLst>
          </p:cNvPr>
          <p:cNvSpPr txBox="1"/>
          <p:nvPr/>
        </p:nvSpPr>
        <p:spPr>
          <a:xfrm>
            <a:off x="3444118" y="1460951"/>
            <a:ext cx="3372173" cy="1569660"/>
          </a:xfrm>
          <a:prstGeom prst="rect">
            <a:avLst/>
          </a:prstGeom>
          <a:solidFill>
            <a:schemeClr val="bg2"/>
          </a:solidFill>
        </p:spPr>
        <p:txBody>
          <a:bodyPr wrap="square" rtlCol="0">
            <a:spAutoFit/>
          </a:bodyPr>
          <a:lstStyle/>
          <a:p>
            <a:pPr marL="111125" indent="-111125">
              <a:buFont typeface="Arial" panose="020B0604020202020204" pitchFamily="34" charset="0"/>
              <a:buChar char="•"/>
            </a:pPr>
            <a:r>
              <a:rPr lang="en-US" sz="1600" dirty="0">
                <a:latin typeface="Century Gothic" panose="020B0502020202020204" pitchFamily="34" charset="0"/>
              </a:rPr>
              <a:t>TSUSG charter</a:t>
            </a:r>
          </a:p>
          <a:p>
            <a:pPr marL="111125" indent="-111125">
              <a:buFont typeface="Arial" panose="020B0604020202020204" pitchFamily="34" charset="0"/>
              <a:buChar char="•"/>
            </a:pPr>
            <a:r>
              <a:rPr lang="en-US" sz="1600" dirty="0">
                <a:latin typeface="Century Gothic" panose="020B0502020202020204" pitchFamily="34" charset="0"/>
              </a:rPr>
              <a:t>Insider threat assessments</a:t>
            </a:r>
          </a:p>
          <a:p>
            <a:pPr marL="111125" indent="-111125">
              <a:buFont typeface="Arial" panose="020B0604020202020204" pitchFamily="34" charset="0"/>
              <a:buChar char="•"/>
            </a:pPr>
            <a:r>
              <a:rPr lang="en-US" sz="1600" dirty="0">
                <a:latin typeface="Century Gothic" panose="020B0502020202020204" pitchFamily="34" charset="0"/>
              </a:rPr>
              <a:t>Escort procedures for North America</a:t>
            </a:r>
          </a:p>
          <a:p>
            <a:pPr marL="111125" indent="-111125">
              <a:buFont typeface="Arial" panose="020B0604020202020204" pitchFamily="34" charset="0"/>
              <a:buChar char="•"/>
            </a:pPr>
            <a:r>
              <a:rPr lang="en-US" sz="1600" dirty="0">
                <a:latin typeface="Century Gothic" panose="020B0502020202020204" pitchFamily="34" charset="0"/>
              </a:rPr>
              <a:t>Create a standardized unified transportation security plan</a:t>
            </a:r>
          </a:p>
        </p:txBody>
      </p:sp>
      <p:sp>
        <p:nvSpPr>
          <p:cNvPr id="27" name="Text Placeholder 13">
            <a:extLst>
              <a:ext uri="{FF2B5EF4-FFF2-40B4-BE49-F238E27FC236}">
                <a16:creationId xmlns:a16="http://schemas.microsoft.com/office/drawing/2014/main" id="{55FD0AD0-8DC5-61C2-C923-38FAAF2B33D2}"/>
              </a:ext>
            </a:extLst>
          </p:cNvPr>
          <p:cNvSpPr txBox="1">
            <a:spLocks/>
          </p:cNvSpPr>
          <p:nvPr/>
        </p:nvSpPr>
        <p:spPr>
          <a:xfrm>
            <a:off x="2357050" y="3219406"/>
            <a:ext cx="1744662" cy="1572768"/>
          </a:xfrm>
          <a:prstGeom prst="rect">
            <a:avLst/>
          </a:prstGeom>
          <a:solidFill>
            <a:srgbClr val="16537B"/>
          </a:solidFill>
        </p:spPr>
        <p:txBody>
          <a:bodyPr vert="horz" lIns="91440" tIns="182880" rIns="91440" bIns="182880" rtlCol="0">
            <a:noAutofit/>
          </a:bodyPr>
          <a:lstStyle>
            <a:lvl1pPr marL="0" indent="0" algn="l" defTabSz="914400" rtl="0" eaLnBrk="1" latinLnBrk="0" hangingPunct="1">
              <a:lnSpc>
                <a:spcPct val="90000"/>
              </a:lnSpc>
              <a:spcBef>
                <a:spcPts val="1200"/>
              </a:spcBef>
              <a:spcAft>
                <a:spcPts val="60"/>
              </a:spcAft>
              <a:buFont typeface="Arial" panose="020B0604020202020204" pitchFamily="34" charset="0"/>
              <a:buNone/>
              <a:defRPr sz="1800" b="1" kern="1200">
                <a:solidFill>
                  <a:schemeClr val="tx1"/>
                </a:solidFill>
                <a:latin typeface="Roboto" panose="02000000000000000000" pitchFamily="2" charset="0"/>
                <a:ea typeface="Roboto" panose="02000000000000000000" pitchFamily="2" charset="0"/>
                <a:cs typeface="+mn-cs"/>
              </a:defRPr>
            </a:lvl1pPr>
            <a:lvl2pPr marL="457200" indent="0" algn="l" defTabSz="914400" rtl="0" eaLnBrk="1" latinLnBrk="0" hangingPunct="1">
              <a:lnSpc>
                <a:spcPct val="90000"/>
              </a:lnSpc>
              <a:spcBef>
                <a:spcPts val="1200"/>
              </a:spcBef>
              <a:spcAft>
                <a:spcPts val="60"/>
              </a:spcAft>
              <a:buFont typeface="Arial" panose="020B0604020202020204" pitchFamily="34" charset="0"/>
              <a:buNone/>
              <a:defRPr sz="1600" kern="1200">
                <a:solidFill>
                  <a:schemeClr val="bg1"/>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1200"/>
              </a:spcBef>
              <a:spcAft>
                <a:spcPts val="60"/>
              </a:spcAft>
              <a:buFont typeface="Arial" panose="020B0604020202020204" pitchFamily="34" charset="0"/>
              <a:buNone/>
              <a:defRPr sz="1600" kern="1200">
                <a:solidFill>
                  <a:schemeClr val="bg1"/>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1200"/>
              </a:spcBef>
              <a:spcAft>
                <a:spcPts val="60"/>
              </a:spcAft>
              <a:buFont typeface="Arial" panose="020B0604020202020204" pitchFamily="34" charset="0"/>
              <a:buNone/>
              <a:defRPr sz="1600" kern="1200">
                <a:solidFill>
                  <a:schemeClr val="bg1"/>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1200"/>
              </a:spcBef>
              <a:spcAft>
                <a:spcPts val="60"/>
              </a:spcAft>
              <a:buFont typeface="Arial" panose="020B0604020202020204" pitchFamily="34" charset="0"/>
              <a:buNone/>
              <a:defRPr sz="16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6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rPr>
              <a:t>Ongoing</a:t>
            </a:r>
          </a:p>
        </p:txBody>
      </p:sp>
      <p:sp>
        <p:nvSpPr>
          <p:cNvPr id="29" name="TextBox 28">
            <a:extLst>
              <a:ext uri="{FF2B5EF4-FFF2-40B4-BE49-F238E27FC236}">
                <a16:creationId xmlns:a16="http://schemas.microsoft.com/office/drawing/2014/main" id="{7AB6FE1F-4BE4-13C5-A073-599F0D616D78}"/>
              </a:ext>
            </a:extLst>
          </p:cNvPr>
          <p:cNvSpPr txBox="1"/>
          <p:nvPr/>
        </p:nvSpPr>
        <p:spPr>
          <a:xfrm>
            <a:off x="4198054" y="3219406"/>
            <a:ext cx="3221219" cy="1815882"/>
          </a:xfrm>
          <a:prstGeom prst="rect">
            <a:avLst/>
          </a:prstGeom>
          <a:solidFill>
            <a:schemeClr val="bg2"/>
          </a:solidFill>
        </p:spPr>
        <p:txBody>
          <a:bodyPr wrap="square" rtlCol="0">
            <a:spAutoFit/>
          </a:bodyPr>
          <a:lstStyle/>
          <a:p>
            <a:pPr marL="111125" indent="-111125">
              <a:buFont typeface="Arial" panose="020B0604020202020204" pitchFamily="34" charset="0"/>
              <a:buChar char="•"/>
            </a:pPr>
            <a:r>
              <a:rPr lang="en-US" sz="1600" dirty="0">
                <a:latin typeface="Century Gothic" panose="020B0502020202020204" pitchFamily="34" charset="0"/>
              </a:rPr>
              <a:t>Training</a:t>
            </a:r>
          </a:p>
          <a:p>
            <a:pPr marL="111125" indent="-111125">
              <a:buFont typeface="Arial" panose="020B0604020202020204" pitchFamily="34" charset="0"/>
              <a:buChar char="•"/>
            </a:pPr>
            <a:r>
              <a:rPr lang="en-US" sz="1600" dirty="0">
                <a:latin typeface="Century Gothic" panose="020B0502020202020204" pitchFamily="34" charset="0"/>
              </a:rPr>
              <a:t>Cyber Security</a:t>
            </a:r>
          </a:p>
          <a:p>
            <a:pPr marL="111125" indent="-111125">
              <a:buFont typeface="Arial" panose="020B0604020202020204" pitchFamily="34" charset="0"/>
              <a:buChar char="•"/>
            </a:pPr>
            <a:r>
              <a:rPr lang="en-US" sz="1600" dirty="0">
                <a:latin typeface="Century Gothic" panose="020B0502020202020204" pitchFamily="34" charset="0"/>
              </a:rPr>
              <a:t>Artificial Intelligence</a:t>
            </a:r>
          </a:p>
          <a:p>
            <a:pPr marL="111125" indent="-111125">
              <a:buFont typeface="Arial" panose="020B0604020202020204" pitchFamily="34" charset="0"/>
              <a:buChar char="•"/>
            </a:pPr>
            <a:r>
              <a:rPr lang="en-US" sz="1600" dirty="0">
                <a:latin typeface="Century Gothic" panose="020B0502020202020204" pitchFamily="34" charset="0"/>
              </a:rPr>
              <a:t>Managing security regulations</a:t>
            </a:r>
            <a:br>
              <a:rPr lang="en-US" sz="1600" dirty="0"/>
            </a:br>
            <a:endParaRPr lang="en-US" sz="1400" dirty="0"/>
          </a:p>
          <a:p>
            <a:pPr marL="111125" indent="-111125">
              <a:buFont typeface="Arial" panose="020B0604020202020204" pitchFamily="34" charset="0"/>
              <a:buChar char="•"/>
            </a:pPr>
            <a:endParaRPr lang="en-US" dirty="0">
              <a:solidFill>
                <a:schemeClr val="bg1"/>
              </a:solidFill>
            </a:endParaRPr>
          </a:p>
        </p:txBody>
      </p:sp>
      <p:sp>
        <p:nvSpPr>
          <p:cNvPr id="30" name="Text Placeholder 14">
            <a:extLst>
              <a:ext uri="{FF2B5EF4-FFF2-40B4-BE49-F238E27FC236}">
                <a16:creationId xmlns:a16="http://schemas.microsoft.com/office/drawing/2014/main" id="{8BCA1209-7DB3-FDB3-C442-84B1113FE373}"/>
              </a:ext>
            </a:extLst>
          </p:cNvPr>
          <p:cNvSpPr txBox="1">
            <a:spLocks/>
          </p:cNvSpPr>
          <p:nvPr/>
        </p:nvSpPr>
        <p:spPr>
          <a:xfrm>
            <a:off x="3277552" y="4969751"/>
            <a:ext cx="1744662" cy="1572768"/>
          </a:xfrm>
          <a:prstGeom prst="rect">
            <a:avLst/>
          </a:prstGeom>
          <a:solidFill>
            <a:srgbClr val="0C3757"/>
          </a:solidFill>
        </p:spPr>
        <p:txBody>
          <a:bodyPr vert="horz" lIns="91440" tIns="182880" rIns="91440" bIns="182880" rtlCol="0">
            <a:noAutofit/>
          </a:bodyPr>
          <a:lstStyle>
            <a:lvl1pPr marL="0" indent="0" algn="l" defTabSz="914400" rtl="0" eaLnBrk="1" latinLnBrk="0" hangingPunct="1">
              <a:lnSpc>
                <a:spcPct val="90000"/>
              </a:lnSpc>
              <a:spcBef>
                <a:spcPts val="1200"/>
              </a:spcBef>
              <a:spcAft>
                <a:spcPts val="60"/>
              </a:spcAft>
              <a:buFont typeface="Arial" panose="020B0604020202020204" pitchFamily="34" charset="0"/>
              <a:buNone/>
              <a:defRPr sz="1800" b="1" kern="1200">
                <a:solidFill>
                  <a:schemeClr val="tx1"/>
                </a:solidFill>
                <a:latin typeface="Roboto" panose="02000000000000000000" pitchFamily="2" charset="0"/>
                <a:ea typeface="Roboto" panose="02000000000000000000" pitchFamily="2" charset="0"/>
                <a:cs typeface="+mn-cs"/>
              </a:defRPr>
            </a:lvl1pPr>
            <a:lvl2pPr marL="457200" indent="0" algn="l" defTabSz="914400" rtl="0" eaLnBrk="1" latinLnBrk="0" hangingPunct="1">
              <a:lnSpc>
                <a:spcPct val="90000"/>
              </a:lnSpc>
              <a:spcBef>
                <a:spcPts val="1200"/>
              </a:spcBef>
              <a:spcAft>
                <a:spcPts val="60"/>
              </a:spcAft>
              <a:buFont typeface="Arial" panose="020B0604020202020204" pitchFamily="34" charset="0"/>
              <a:buNone/>
              <a:defRPr sz="1600" kern="1200">
                <a:solidFill>
                  <a:schemeClr val="bg1"/>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1200"/>
              </a:spcBef>
              <a:spcAft>
                <a:spcPts val="60"/>
              </a:spcAft>
              <a:buFont typeface="Arial" panose="020B0604020202020204" pitchFamily="34" charset="0"/>
              <a:buNone/>
              <a:defRPr sz="1600" kern="1200">
                <a:solidFill>
                  <a:schemeClr val="bg1"/>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1200"/>
              </a:spcBef>
              <a:spcAft>
                <a:spcPts val="60"/>
              </a:spcAft>
              <a:buFont typeface="Arial" panose="020B0604020202020204" pitchFamily="34" charset="0"/>
              <a:buNone/>
              <a:defRPr sz="1600" kern="1200">
                <a:solidFill>
                  <a:schemeClr val="bg1"/>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1200"/>
              </a:spcBef>
              <a:spcAft>
                <a:spcPts val="60"/>
              </a:spcAft>
              <a:buFont typeface="Arial" panose="020B0604020202020204" pitchFamily="34" charset="0"/>
              <a:buNone/>
              <a:defRPr sz="16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6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rPr>
              <a:t>New!</a:t>
            </a:r>
          </a:p>
        </p:txBody>
      </p:sp>
      <p:sp>
        <p:nvSpPr>
          <p:cNvPr id="31" name="TextBox 30">
            <a:extLst>
              <a:ext uri="{FF2B5EF4-FFF2-40B4-BE49-F238E27FC236}">
                <a16:creationId xmlns:a16="http://schemas.microsoft.com/office/drawing/2014/main" id="{27FB9AE7-03C5-CE33-62F0-ED876693D09F}"/>
              </a:ext>
            </a:extLst>
          </p:cNvPr>
          <p:cNvSpPr txBox="1"/>
          <p:nvPr/>
        </p:nvSpPr>
        <p:spPr>
          <a:xfrm>
            <a:off x="5083174" y="4969751"/>
            <a:ext cx="3072384" cy="1569660"/>
          </a:xfrm>
          <a:prstGeom prst="rect">
            <a:avLst/>
          </a:prstGeom>
          <a:solidFill>
            <a:schemeClr val="bg2"/>
          </a:solidFill>
        </p:spPr>
        <p:txBody>
          <a:bodyPr wrap="square" rtlCol="0">
            <a:spAutoFit/>
          </a:bodyPr>
          <a:lstStyle/>
          <a:p>
            <a:pPr marL="111125" indent="-111125">
              <a:buFont typeface="Arial" panose="020B0604020202020204" pitchFamily="34" charset="0"/>
              <a:buChar char="•"/>
            </a:pPr>
            <a:r>
              <a:rPr lang="en-US" sz="1600" dirty="0">
                <a:latin typeface="+mn-lt"/>
              </a:rPr>
              <a:t>Interstate escorting strategy</a:t>
            </a:r>
          </a:p>
          <a:p>
            <a:pPr marL="111125" indent="-111125">
              <a:buFont typeface="Arial" panose="020B0604020202020204" pitchFamily="34" charset="0"/>
              <a:buChar char="•"/>
            </a:pPr>
            <a:r>
              <a:rPr lang="en-US" sz="1600" dirty="0">
                <a:latin typeface="+mn-lt"/>
              </a:rPr>
              <a:t>Harmonization and collaboration of shipping requirements</a:t>
            </a:r>
          </a:p>
          <a:p>
            <a:pPr marL="111125" indent="-111125">
              <a:buFont typeface="Arial" panose="020B0604020202020204" pitchFamily="34" charset="0"/>
              <a:buChar char="•"/>
            </a:pPr>
            <a:endParaRPr lang="en-US" sz="1400" dirty="0">
              <a:solidFill>
                <a:schemeClr val="bg1"/>
              </a:solidFill>
            </a:endParaRPr>
          </a:p>
          <a:p>
            <a:pPr marL="111125" indent="-111125">
              <a:buFont typeface="Arial" panose="020B0604020202020204" pitchFamily="34" charset="0"/>
              <a:buChar char="•"/>
            </a:pPr>
            <a:endParaRPr lang="en-US" dirty="0">
              <a:solidFill>
                <a:schemeClr val="bg1"/>
              </a:solidFill>
            </a:endParaRPr>
          </a:p>
        </p:txBody>
      </p:sp>
      <p:sp>
        <p:nvSpPr>
          <p:cNvPr id="6" name="TextBox 5">
            <a:extLst>
              <a:ext uri="{FF2B5EF4-FFF2-40B4-BE49-F238E27FC236}">
                <a16:creationId xmlns:a16="http://schemas.microsoft.com/office/drawing/2014/main" id="{F3F5E741-5359-54B1-12FC-A16BE6EAC617}"/>
              </a:ext>
            </a:extLst>
          </p:cNvPr>
          <p:cNvSpPr txBox="1"/>
          <p:nvPr/>
        </p:nvSpPr>
        <p:spPr>
          <a:xfrm>
            <a:off x="1383111" y="206270"/>
            <a:ext cx="8290521" cy="584775"/>
          </a:xfrm>
          <a:prstGeom prst="rect">
            <a:avLst/>
          </a:prstGeom>
          <a:noFill/>
        </p:spPr>
        <p:txBody>
          <a:bodyPr wrap="square">
            <a:spAutoFit/>
          </a:bodyPr>
          <a:lstStyle/>
          <a:p>
            <a:r>
              <a:rPr lang="en-US" sz="3200" b="1" dirty="0"/>
              <a:t>Priority Committees Making Progress </a:t>
            </a:r>
            <a:endParaRPr lang="en-US" sz="3200" dirty="0"/>
          </a:p>
        </p:txBody>
      </p:sp>
    </p:spTree>
    <p:extLst>
      <p:ext uri="{BB962C8B-B14F-4D97-AF65-F5344CB8AC3E}">
        <p14:creationId xmlns:p14="http://schemas.microsoft.com/office/powerpoint/2010/main" val="3531058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CA79B9-0C45-8722-FC76-CE06BA7DD0BB}"/>
              </a:ext>
            </a:extLst>
          </p:cNvPr>
          <p:cNvPicPr>
            <a:picLocks noChangeAspect="1"/>
          </p:cNvPicPr>
          <p:nvPr/>
        </p:nvPicPr>
        <p:blipFill>
          <a:blip r:embed="rId3"/>
          <a:stretch>
            <a:fillRect/>
          </a:stretch>
        </p:blipFill>
        <p:spPr>
          <a:xfrm>
            <a:off x="731254" y="563354"/>
            <a:ext cx="10397261" cy="5390870"/>
          </a:xfrm>
          <a:prstGeom prst="rect">
            <a:avLst/>
          </a:prstGeom>
        </p:spPr>
      </p:pic>
      <p:sp>
        <p:nvSpPr>
          <p:cNvPr id="2" name="Title 1">
            <a:extLst>
              <a:ext uri="{FF2B5EF4-FFF2-40B4-BE49-F238E27FC236}">
                <a16:creationId xmlns:a16="http://schemas.microsoft.com/office/drawing/2014/main" id="{7277A8BB-0239-4F8E-4EF4-D0EAA75EBD35}"/>
              </a:ext>
            </a:extLst>
          </p:cNvPr>
          <p:cNvSpPr>
            <a:spLocks noGrp="1"/>
          </p:cNvSpPr>
          <p:nvPr>
            <p:ph type="title"/>
          </p:nvPr>
        </p:nvSpPr>
        <p:spPr>
          <a:xfrm>
            <a:off x="4279760" y="2055815"/>
            <a:ext cx="3300248" cy="1865126"/>
          </a:xfrm>
        </p:spPr>
        <p:txBody>
          <a:bodyPr/>
          <a:lstStyle/>
          <a:p>
            <a:pPr algn="ctr"/>
            <a:r>
              <a:rPr lang="en-US" sz="4000">
                <a:solidFill>
                  <a:schemeClr val="tx1">
                    <a:lumMod val="75000"/>
                    <a:lumOff val="25000"/>
                  </a:schemeClr>
                </a:solidFill>
              </a:rPr>
              <a:t>HOW</a:t>
            </a:r>
            <a:br>
              <a:rPr lang="en-US" sz="4800" b="1">
                <a:solidFill>
                  <a:schemeClr val="tx1">
                    <a:lumMod val="75000"/>
                    <a:lumOff val="25000"/>
                  </a:schemeClr>
                </a:solidFill>
              </a:rPr>
            </a:br>
            <a:r>
              <a:rPr lang="en-US" sz="4800" b="1">
                <a:solidFill>
                  <a:schemeClr val="tx1">
                    <a:lumMod val="75000"/>
                    <a:lumOff val="25000"/>
                  </a:schemeClr>
                </a:solidFill>
              </a:rPr>
              <a:t>TSUSG</a:t>
            </a:r>
            <a:br>
              <a:rPr lang="en-US" sz="4800" b="1">
                <a:solidFill>
                  <a:schemeClr val="tx1">
                    <a:lumMod val="75000"/>
                    <a:lumOff val="25000"/>
                  </a:schemeClr>
                </a:solidFill>
              </a:rPr>
            </a:br>
            <a:r>
              <a:rPr lang="en-US" sz="4000">
                <a:solidFill>
                  <a:schemeClr val="tx1">
                    <a:lumMod val="75000"/>
                    <a:lumOff val="25000"/>
                  </a:schemeClr>
                </a:solidFill>
              </a:rPr>
              <a:t>WORKS</a:t>
            </a:r>
          </a:p>
        </p:txBody>
      </p:sp>
      <p:sp>
        <p:nvSpPr>
          <p:cNvPr id="5" name="Rectangle 1">
            <a:extLst>
              <a:ext uri="{FF2B5EF4-FFF2-40B4-BE49-F238E27FC236}">
                <a16:creationId xmlns:a16="http://schemas.microsoft.com/office/drawing/2014/main" id="{24583373-0ECF-612C-B0D5-ED8CBC90616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218ACED3-A106-E261-F451-E24FA50244E1}"/>
              </a:ext>
            </a:extLst>
          </p:cNvPr>
          <p:cNvSpPr/>
          <p:nvPr/>
        </p:nvSpPr>
        <p:spPr>
          <a:xfrm>
            <a:off x="778158" y="3237769"/>
            <a:ext cx="2790672" cy="1366344"/>
          </a:xfrm>
          <a:prstGeom prst="rect">
            <a:avLst/>
          </a:prstGeom>
          <a:no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b="1" dirty="0">
                <a:solidFill>
                  <a:srgbClr val="2C883C"/>
                </a:solidFill>
                <a:latin typeface="Century Gothic" panose="020B0502020202020204" pitchFamily="34" charset="0"/>
              </a:rPr>
              <a:t>UNDERSTAND</a:t>
            </a:r>
            <a:r>
              <a:rPr lang="en-US" dirty="0">
                <a:solidFill>
                  <a:schemeClr val="tx1"/>
                </a:solidFill>
                <a:latin typeface="Century Gothic" panose="020B0502020202020204" pitchFamily="34" charset="0"/>
              </a:rPr>
              <a:t> </a:t>
            </a:r>
            <a:r>
              <a:rPr lang="en-US" dirty="0">
                <a:solidFill>
                  <a:schemeClr val="tx1">
                    <a:lumMod val="75000"/>
                    <a:lumOff val="25000"/>
                  </a:schemeClr>
                </a:solidFill>
                <a:latin typeface="Century Gothic" panose="020B0502020202020204" pitchFamily="34" charset="0"/>
              </a:rPr>
              <a:t>challenges</a:t>
            </a:r>
          </a:p>
          <a:p>
            <a:pPr algn="ctr">
              <a:lnSpc>
                <a:spcPct val="90000"/>
              </a:lnSpc>
            </a:pPr>
            <a:r>
              <a:rPr lang="en-US" dirty="0">
                <a:solidFill>
                  <a:schemeClr val="tx1">
                    <a:lumMod val="75000"/>
                    <a:lumOff val="25000"/>
                  </a:schemeClr>
                </a:solidFill>
                <a:latin typeface="Century Gothic" panose="020B0502020202020204" pitchFamily="34" charset="0"/>
              </a:rPr>
              <a:t>across organizations</a:t>
            </a:r>
          </a:p>
        </p:txBody>
      </p:sp>
      <p:sp>
        <p:nvSpPr>
          <p:cNvPr id="11" name="Rectangle 10">
            <a:extLst>
              <a:ext uri="{FF2B5EF4-FFF2-40B4-BE49-F238E27FC236}">
                <a16:creationId xmlns:a16="http://schemas.microsoft.com/office/drawing/2014/main" id="{BF199E13-A469-05C6-CA50-BDE68824B4A3}"/>
              </a:ext>
            </a:extLst>
          </p:cNvPr>
          <p:cNvSpPr/>
          <p:nvPr/>
        </p:nvSpPr>
        <p:spPr>
          <a:xfrm>
            <a:off x="8360410" y="1723695"/>
            <a:ext cx="2684137" cy="939895"/>
          </a:xfrm>
          <a:prstGeom prst="rect">
            <a:avLst/>
          </a:prstGeom>
          <a:no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b="1" dirty="0">
                <a:solidFill>
                  <a:srgbClr val="0C3757"/>
                </a:solidFill>
                <a:latin typeface="Century Gothic" panose="020B0502020202020204" pitchFamily="34" charset="0"/>
              </a:rPr>
              <a:t>IMPROVE</a:t>
            </a:r>
          </a:p>
          <a:p>
            <a:pPr algn="ctr">
              <a:lnSpc>
                <a:spcPct val="90000"/>
              </a:lnSpc>
            </a:pPr>
            <a:r>
              <a:rPr lang="en-US" dirty="0">
                <a:solidFill>
                  <a:schemeClr val="tx1">
                    <a:lumMod val="75000"/>
                    <a:lumOff val="25000"/>
                  </a:schemeClr>
                </a:solidFill>
                <a:latin typeface="Century Gothic" panose="020B0502020202020204" pitchFamily="34" charset="0"/>
              </a:rPr>
              <a:t>security practices</a:t>
            </a:r>
          </a:p>
        </p:txBody>
      </p:sp>
    </p:spTree>
    <p:extLst>
      <p:ext uri="{BB962C8B-B14F-4D97-AF65-F5344CB8AC3E}">
        <p14:creationId xmlns:p14="http://schemas.microsoft.com/office/powerpoint/2010/main" val="1161795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88DA1-1FBE-527F-4C92-4058FC548CBE}"/>
            </a:ext>
          </a:extLst>
        </p:cNvPr>
        <p:cNvGrpSpPr/>
        <p:nvPr/>
      </p:nvGrpSpPr>
      <p:grpSpPr>
        <a:xfrm>
          <a:off x="0" y="0"/>
          <a:ext cx="0" cy="0"/>
          <a:chOff x="0" y="0"/>
          <a:chExt cx="0" cy="0"/>
        </a:xfrm>
      </p:grpSpPr>
      <p:pic>
        <p:nvPicPr>
          <p:cNvPr id="1026" name="Picture 1">
            <a:extLst>
              <a:ext uri="{FF2B5EF4-FFF2-40B4-BE49-F238E27FC236}">
                <a16:creationId xmlns:a16="http://schemas.microsoft.com/office/drawing/2014/main" id="{2F3B7F5C-76E4-DFAE-4425-C9BE9BEA3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9653" y="129603"/>
            <a:ext cx="6598794" cy="659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7816113"/>
      </p:ext>
    </p:extLst>
  </p:cSld>
  <p:clrMapOvr>
    <a:masterClrMapping/>
  </p:clrMapOvr>
</p:sld>
</file>

<file path=ppt/theme/theme1.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Presentation29" id="{6EB95C59-BDD5-5C40-971B-727A997B01D4}" vid="{7DE78278-7085-5245-A271-A8AB5B4057CD}"/>
    </a:ext>
  </a:extLst>
</a:theme>
</file>

<file path=ppt/theme/theme2.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A9828C20CCEC49888CF35F0A0065BA" ma:contentTypeVersion="18" ma:contentTypeDescription="Create a new document." ma:contentTypeScope="" ma:versionID="e19c7f5b93678d96c41384f1cfae8e6d">
  <xsd:schema xmlns:xsd="http://www.w3.org/2001/XMLSchema" xmlns:xs="http://www.w3.org/2001/XMLSchema" xmlns:p="http://schemas.microsoft.com/office/2006/metadata/properties" xmlns:ns2="1290ec6c-021c-4319-9c2a-26a64c709d59" xmlns:ns3="f8e427de-119c-4830-b065-d09a94d69b3a" xmlns:ns4="http://schemas.microsoft.com/sharepoint/v3/fields" targetNamespace="http://schemas.microsoft.com/office/2006/metadata/properties" ma:root="true" ma:fieldsID="7eefb39b0957d5b3b4173f96b82536f7" ns2:_="" ns3:_="" ns4:_="">
    <xsd:import namespace="1290ec6c-021c-4319-9c2a-26a64c709d59"/>
    <xsd:import namespace="f8e427de-119c-4830-b065-d09a94d69b3a"/>
    <xsd:import namespace="http://schemas.microsoft.com/sharepoint/v3/fields"/>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4:_DCDateCreated" minOccurs="0"/>
                <xsd:element ref="ns4:_Versio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90ec6c-021c-4319-9c2a-26a64c709d5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bbf8f20-ef4e-436d-b73e-7dd6198384c1}" ma:internalName="TaxCatchAll" ma:showField="CatchAllData" ma:web="1290ec6c-021c-4319-9c2a-26a64c709d5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8e427de-119c-4830-b065-d09a94d69b3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8ac8405-059b-47f8-b48a-bbaeae0205a4"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13" nillable="true" ma:displayName="Date Created" ma:description="The date on which this resource was created" ma:format="DateTime" ma:internalName="_DCDateCreated">
      <xsd:simpleType>
        <xsd:restriction base="dms:DateTime"/>
      </xsd:simpleType>
    </xsd:element>
    <xsd:element name="_Version" ma:index="14"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8e427de-119c-4830-b065-d09a94d69b3a">
      <Terms xmlns="http://schemas.microsoft.com/office/infopath/2007/PartnerControls"/>
    </lcf76f155ced4ddcb4097134ff3c332f>
    <TaxCatchAll xmlns="1290ec6c-021c-4319-9c2a-26a64c709d59" xsi:nil="true"/>
    <_Version xmlns="http://schemas.microsoft.com/sharepoint/v3/fields" xsi:nil="true"/>
    <_DCDateCreated xmlns="http://schemas.microsoft.com/sharepoint/v3/fields" xsi:nil="true"/>
  </documentManagement>
</p:properties>
</file>

<file path=customXml/itemProps1.xml><?xml version="1.0" encoding="utf-8"?>
<ds:datastoreItem xmlns:ds="http://schemas.openxmlformats.org/officeDocument/2006/customXml" ds:itemID="{814FB6BD-000C-41AF-9DE8-4264F777F37F}">
  <ds:schemaRefs>
    <ds:schemaRef ds:uri="http://schemas.microsoft.com/sharepoint/v3/contenttype/forms"/>
  </ds:schemaRefs>
</ds:datastoreItem>
</file>

<file path=customXml/itemProps2.xml><?xml version="1.0" encoding="utf-8"?>
<ds:datastoreItem xmlns:ds="http://schemas.openxmlformats.org/officeDocument/2006/customXml" ds:itemID="{002BAA02-6A37-4483-8972-5DBFFAC2B7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90ec6c-021c-4319-9c2a-26a64c709d59"/>
    <ds:schemaRef ds:uri="f8e427de-119c-4830-b065-d09a94d69b3a"/>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A20C22-D077-412B-81BA-8B2541026FAD}">
  <ds:schemaRefs>
    <ds:schemaRef ds:uri="3a72c4f9-ce42-48df-9609-09194045f53d"/>
    <ds:schemaRef ds:uri="3fd67ce0-b4a9-4be9-b73a-7c97df1d22f9"/>
    <ds:schemaRef ds:uri="99c10d55-ca6a-4186-83c4-3fd9e7f1566c"/>
    <ds:schemaRef ds:uri="ad0a223c-394a-438b-99be-8d8109caad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8e427de-119c-4830-b065-d09a94d69b3a"/>
    <ds:schemaRef ds:uri="1290ec6c-021c-4319-9c2a-26a64c709d59"/>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ORNL-Presentation-16x9-Template</Template>
  <TotalTime>1976</TotalTime>
  <Words>704</Words>
  <Application>Microsoft Office PowerPoint</Application>
  <PresentationFormat>Widescreen</PresentationFormat>
  <Paragraphs>109</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Black</vt:lpstr>
      <vt:lpstr>Calibri</vt:lpstr>
      <vt:lpstr>Century Gothic</vt:lpstr>
      <vt:lpstr>Roboto</vt:lpstr>
      <vt:lpstr>Times New Roman</vt:lpstr>
      <vt:lpstr>ORNL</vt:lpstr>
      <vt:lpstr>Stakeholders Coming Together for Transportation Security  Low-Level Waste Forum Spring Meeting </vt:lpstr>
      <vt:lpstr>ARE SECURITY MEASURES ADVANCING  with perceived threats to protect RADIOACTIVE MATERIAL  as it’s being moved around NORTH AMERICA? </vt:lpstr>
      <vt:lpstr>PowerPoint Presentation</vt:lpstr>
      <vt:lpstr>Transportation Security UNIFIED Stakeholders Group</vt:lpstr>
      <vt:lpstr>Bring together stakeholders involved in the safety &amp; security of high consequence material while in transit </vt:lpstr>
      <vt:lpstr>Priority Committees Collaborate to  Mitigate or Resolve Issues</vt:lpstr>
      <vt:lpstr> </vt:lpstr>
      <vt:lpstr>HOW TSUSG WORKS</vt:lpstr>
      <vt:lpstr>PowerPoint Presentation</vt:lpstr>
      <vt:lpstr>JOIN TSUSG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Neunsinger, Liz</dc:creator>
  <cp:keywords/>
  <dc:description/>
  <cp:lastModifiedBy>Morgan, Shannon</cp:lastModifiedBy>
  <cp:revision>24</cp:revision>
  <cp:lastPrinted>2024-05-06T12:33:06Z</cp:lastPrinted>
  <dcterms:created xsi:type="dcterms:W3CDTF">2023-03-01T13:41:53Z</dcterms:created>
  <dcterms:modified xsi:type="dcterms:W3CDTF">2025-04-10T05:18:15Z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18100</vt:r8>
  </property>
  <property fmtid="{D5CDD505-2E9C-101B-9397-08002B2CF9AE}" pid="3" name="GUID">
    <vt:lpwstr>42b6f0ba-36c8-4301-8891-17ebf0c53400</vt:lpwstr>
  </property>
  <property fmtid="{D5CDD505-2E9C-101B-9397-08002B2CF9AE}" pid="4" name="MediaServiceImageTags">
    <vt:lpwstr/>
  </property>
  <property fmtid="{D5CDD505-2E9C-101B-9397-08002B2CF9AE}" pid="5" name="ContentTypeId">
    <vt:lpwstr>0x010100C9A9828C20CCEC49888CF35F0A0065BA</vt:lpwstr>
  </property>
</Properties>
</file>