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699" r:id="rId6"/>
    <p:sldMasterId id="2147483716" r:id="rId7"/>
  </p:sldMasterIdLst>
  <p:notesMasterIdLst>
    <p:notesMasterId r:id="rId37"/>
  </p:notesMasterIdLst>
  <p:sldIdLst>
    <p:sldId id="2141411830" r:id="rId8"/>
    <p:sldId id="2141411978" r:id="rId9"/>
    <p:sldId id="262" r:id="rId10"/>
    <p:sldId id="2141411867" r:id="rId11"/>
    <p:sldId id="289" r:id="rId12"/>
    <p:sldId id="2141411870" r:id="rId13"/>
    <p:sldId id="2141411985" r:id="rId14"/>
    <p:sldId id="2141411979" r:id="rId15"/>
    <p:sldId id="2141411980" r:id="rId16"/>
    <p:sldId id="2141411981" r:id="rId17"/>
    <p:sldId id="2141411849" r:id="rId18"/>
    <p:sldId id="2141411871" r:id="rId19"/>
    <p:sldId id="2141411855" r:id="rId20"/>
    <p:sldId id="2141411854" r:id="rId21"/>
    <p:sldId id="2141411860" r:id="rId22"/>
    <p:sldId id="2141411909" r:id="rId23"/>
    <p:sldId id="2141411863" r:id="rId24"/>
    <p:sldId id="2141411895" r:id="rId25"/>
    <p:sldId id="2141411877" r:id="rId26"/>
    <p:sldId id="2141411898" r:id="rId27"/>
    <p:sldId id="2141411986" r:id="rId28"/>
    <p:sldId id="2141411857" r:id="rId29"/>
    <p:sldId id="2141411864" r:id="rId30"/>
    <p:sldId id="2141411865" r:id="rId31"/>
    <p:sldId id="2141411911" r:id="rId32"/>
    <p:sldId id="2141411900" r:id="rId33"/>
    <p:sldId id="2141411988" r:id="rId34"/>
    <p:sldId id="2141411848" r:id="rId35"/>
    <p:sldId id="1224" r:id="rId3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66777D-44BF-0015-5637-B2BEC00B331D}" name="Honerlah, Hans" initials="HH" userId="S::honerha@repsrv.com::ef559a41-4352-4e72-8cd6-f6f190d7e3b4" providerId="AD"/>
  <p188:author id="{D66AE990-5254-C40D-9142-06533756F4CE}" name="Frenette, Douglas" initials="DF" userId="S::frenedo@repsrv.com::f990109a-45de-4df5-88eb-0eab2aa1a4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eff Feeler" initials="JF" lastIdx="2" clrIdx="0"/>
  <p:cmAuthor id="1" name="Jeff Feeler" initials="" lastIdx="1" clrIdx="1"/>
  <p:cmAuthor id="2" name="Eric Gerratt" initials="EG" lastIdx="6" clrIdx="2"/>
  <p:cmAuthor id="3" name="Alison Ziegler" initials="AZ" lastIdx="2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BEFE8"/>
    <a:srgbClr val="D5DECD"/>
    <a:srgbClr val="CACACA"/>
    <a:srgbClr val="FFFFFF"/>
    <a:srgbClr val="517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0" autoAdjust="0"/>
    <p:restoredTop sz="77626" autoAdjust="0"/>
  </p:normalViewPr>
  <p:slideViewPr>
    <p:cSldViewPr snapToGrid="0">
      <p:cViewPr varScale="1">
        <p:scale>
          <a:sx n="86" d="100"/>
          <a:sy n="86" d="100"/>
        </p:scale>
        <p:origin x="1374"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E401-4E80-BCDA-93D2FB6387FC}"/>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E401-4E80-BCDA-93D2FB6387FC}"/>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E401-4E80-BCDA-93D2FB6387FC}"/>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E401-4E80-BCDA-93D2FB6387FC}"/>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E401-4E80-BCDA-93D2FB6387FC}"/>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1-E401-4E80-BCDA-93D2FB6387FC}"/>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3-E401-4E80-BCDA-93D2FB6387FC}"/>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5-E401-4E80-BCDA-93D2FB6387FC}"/>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7-E401-4E80-BCDA-93D2FB6387FC}"/>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9-E401-4E80-BCDA-93D2FB6387FC}"/>
                </c:ext>
              </c:extLst>
            </c:dLbl>
            <c:spPr>
              <a:solidFill>
                <a:sysClr val="window" lastClr="FFFFFF">
                  <a:alpha val="90000"/>
                </a:sysClr>
              </a:solidFill>
              <a:ln w="12700" cap="flat" cmpd="sng" algn="ctr">
                <a:solidFill>
                  <a:srgbClr val="156082"/>
                </a:solidFill>
                <a:round/>
              </a:ln>
              <a:effectLst>
                <a:outerShdw blurRad="50800" dist="38100" dir="2700000" algn="tl" rotWithShape="0">
                  <a:srgbClr val="156082">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Sheet1!$A$1:$A$5</c:f>
              <c:strCache>
                <c:ptCount val="5"/>
                <c:pt idx="0">
                  <c:v>Site Availability</c:v>
                </c:pt>
                <c:pt idx="1">
                  <c:v>Volume</c:v>
                </c:pt>
                <c:pt idx="2">
                  <c:v>Shipments</c:v>
                </c:pt>
                <c:pt idx="3">
                  <c:v>Containers</c:v>
                </c:pt>
                <c:pt idx="4">
                  <c:v>Dose Rate</c:v>
                </c:pt>
              </c:strCache>
            </c:strRef>
          </c:cat>
          <c:val>
            <c:numRef>
              <c:f>Sheet1!$B$1:$B$5</c:f>
              <c:numCache>
                <c:formatCode>0.00%</c:formatCode>
                <c:ptCount val="5"/>
                <c:pt idx="0" formatCode="0%">
                  <c:v>0.22</c:v>
                </c:pt>
                <c:pt idx="1">
                  <c:v>0.316</c:v>
                </c:pt>
                <c:pt idx="2">
                  <c:v>0.107</c:v>
                </c:pt>
                <c:pt idx="3">
                  <c:v>0.215</c:v>
                </c:pt>
                <c:pt idx="4">
                  <c:v>0.14199999999999999</c:v>
                </c:pt>
              </c:numCache>
            </c:numRef>
          </c:val>
          <c:extLst>
            <c:ext xmlns:c16="http://schemas.microsoft.com/office/drawing/2014/chart" uri="{C3380CC4-5D6E-409C-BE32-E72D297353CC}">
              <c16:uniqueId val="{0000000A-E401-4E80-BCDA-93D2FB6387FC}"/>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3408"/>
          </a:xfrm>
          <a:prstGeom prst="rect">
            <a:avLst/>
          </a:prstGeom>
        </p:spPr>
        <p:txBody>
          <a:bodyPr vert="horz" lIns="91670" tIns="45835" rIns="91670" bIns="45835" rtlCol="0"/>
          <a:lstStyle>
            <a:lvl1pPr algn="l">
              <a:defRPr sz="1200"/>
            </a:lvl1pPr>
          </a:lstStyle>
          <a:p>
            <a:endParaRPr lang="en-US" dirty="0"/>
          </a:p>
        </p:txBody>
      </p:sp>
      <p:sp>
        <p:nvSpPr>
          <p:cNvPr id="3" name="Date Placeholder 2"/>
          <p:cNvSpPr>
            <a:spLocks noGrp="1"/>
          </p:cNvSpPr>
          <p:nvPr>
            <p:ph type="dt" idx="1"/>
          </p:nvPr>
        </p:nvSpPr>
        <p:spPr>
          <a:xfrm>
            <a:off x="3970941" y="3"/>
            <a:ext cx="3037840" cy="463408"/>
          </a:xfrm>
          <a:prstGeom prst="rect">
            <a:avLst/>
          </a:prstGeom>
        </p:spPr>
        <p:txBody>
          <a:bodyPr vert="horz" lIns="91670" tIns="45835" rIns="91670" bIns="45835" rtlCol="0"/>
          <a:lstStyle>
            <a:lvl1pPr algn="r">
              <a:defRPr sz="1200"/>
            </a:lvl1pPr>
          </a:lstStyle>
          <a:p>
            <a:fld id="{42C1B573-9746-49BF-B393-507FC27834DD}" type="datetimeFigureOut">
              <a:rPr lang="en-US" smtClean="0"/>
              <a:t>4/2/2025</a:t>
            </a:fld>
            <a:endParaRPr lang="en-US" dirty="0"/>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1670" tIns="45835" rIns="91670" bIns="45835"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1670" tIns="45835" rIns="91670" bIns="458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3"/>
            <a:ext cx="3037840" cy="463407"/>
          </a:xfrm>
          <a:prstGeom prst="rect">
            <a:avLst/>
          </a:prstGeom>
        </p:spPr>
        <p:txBody>
          <a:bodyPr vert="horz" lIns="91670" tIns="45835" rIns="91670" bIns="458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772673"/>
            <a:ext cx="3037840" cy="463407"/>
          </a:xfrm>
          <a:prstGeom prst="rect">
            <a:avLst/>
          </a:prstGeom>
        </p:spPr>
        <p:txBody>
          <a:bodyPr vert="horz" lIns="91670" tIns="45835" rIns="91670" bIns="45835" rtlCol="0" anchor="b"/>
          <a:lstStyle>
            <a:lvl1pPr algn="r">
              <a:defRPr sz="1200"/>
            </a:lvl1pPr>
          </a:lstStyle>
          <a:p>
            <a:fld id="{D786AE47-37E3-4FA3-B211-83B6BA753F3B}" type="slidenum">
              <a:rPr lang="en-US" smtClean="0"/>
              <a:t>‹#›</a:t>
            </a:fld>
            <a:endParaRPr lang="en-US" dirty="0"/>
          </a:p>
        </p:txBody>
      </p:sp>
    </p:spTree>
    <p:extLst>
      <p:ext uri="{BB962C8B-B14F-4D97-AF65-F5344CB8AC3E}">
        <p14:creationId xmlns:p14="http://schemas.microsoft.com/office/powerpoint/2010/main" val="5913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r>
              <a:rPr lang="en-US" dirty="0"/>
              <a:t>Thank you for the opportunity to be here and talk a little bit about our Richland LLRW Disposal facility</a:t>
            </a:r>
          </a:p>
        </p:txBody>
      </p:sp>
      <p:sp>
        <p:nvSpPr>
          <p:cNvPr id="4" name="Slide Number Placeholder 3"/>
          <p:cNvSpPr>
            <a:spLocks noGrp="1"/>
          </p:cNvSpPr>
          <p:nvPr>
            <p:ph type="sldNum" sz="quarter" idx="5"/>
          </p:nvPr>
        </p:nvSpPr>
        <p:spPr/>
        <p:txBody>
          <a:bodyPr/>
          <a:lstStyle/>
          <a:p>
            <a:fld id="{D786AE47-37E3-4FA3-B211-83B6BA753F3B}" type="slidenum">
              <a:rPr lang="en-US" smtClean="0"/>
              <a:t>1</a:t>
            </a:fld>
            <a:endParaRPr lang="en-US" dirty="0"/>
          </a:p>
        </p:txBody>
      </p:sp>
    </p:spTree>
    <p:extLst>
      <p:ext uri="{BB962C8B-B14F-4D97-AF65-F5344CB8AC3E}">
        <p14:creationId xmlns:p14="http://schemas.microsoft.com/office/powerpoint/2010/main" val="321126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thru end of 2023. </a:t>
            </a:r>
          </a:p>
          <a:p>
            <a:r>
              <a:rPr lang="en-US" dirty="0"/>
              <a:t>Activity was never decay corrected at Richland. </a:t>
            </a:r>
          </a:p>
          <a:p>
            <a:r>
              <a:rPr lang="en-US" dirty="0"/>
              <a:t>For the 2004 EIS Radiological Risk Assessment, the WDOH went back from 1965 – 1996 and started a decay correction as of 1996 to perform the assessment.  Andrew Thatcher (WDOH)</a:t>
            </a:r>
          </a:p>
        </p:txBody>
      </p:sp>
      <p:sp>
        <p:nvSpPr>
          <p:cNvPr id="4" name="Slide Number Placeholder 3"/>
          <p:cNvSpPr>
            <a:spLocks noGrp="1"/>
          </p:cNvSpPr>
          <p:nvPr>
            <p:ph type="sldNum" sz="quarter" idx="5"/>
          </p:nvPr>
        </p:nvSpPr>
        <p:spPr/>
        <p:txBody>
          <a:bodyPr/>
          <a:lstStyle/>
          <a:p>
            <a:fld id="{D786AE47-37E3-4FA3-B211-83B6BA753F3B}" type="slidenum">
              <a:rPr lang="en-US" smtClean="0"/>
              <a:t>10</a:t>
            </a:fld>
            <a:endParaRPr lang="en-US" dirty="0"/>
          </a:p>
        </p:txBody>
      </p:sp>
    </p:spTree>
    <p:extLst>
      <p:ext uri="{BB962C8B-B14F-4D97-AF65-F5344CB8AC3E}">
        <p14:creationId xmlns:p14="http://schemas.microsoft.com/office/powerpoint/2010/main" val="11093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license contains the waste acceptance criteria for disposal of LLRW at our facility.  There isn’t a separate “WAC” Waste Acceptance Criteria document like you may find at other facilities such as WCS or Area 5, RWMC</a:t>
            </a:r>
          </a:p>
          <a:p>
            <a:r>
              <a:rPr lang="en-US" dirty="0"/>
              <a:t>License was renewed in 2022 (Amendment 42).</a:t>
            </a:r>
          </a:p>
          <a:p>
            <a:r>
              <a:rPr lang="en-US" dirty="0"/>
              <a:t>WDOH issued an administrative amendment on January 9, 2025. Amendment 44.  Only included a revised Facility Standards Manual (incorporated by reference).  No impact waste generators or brokers.  </a:t>
            </a:r>
          </a:p>
          <a:p>
            <a:r>
              <a:rPr lang="en-US" dirty="0"/>
              <a:t>Point out no onsite rail capability.</a:t>
            </a:r>
          </a:p>
        </p:txBody>
      </p:sp>
      <p:sp>
        <p:nvSpPr>
          <p:cNvPr id="4" name="Slide Number Placeholder 3"/>
          <p:cNvSpPr>
            <a:spLocks noGrp="1"/>
          </p:cNvSpPr>
          <p:nvPr>
            <p:ph type="sldNum" sz="quarter" idx="5"/>
          </p:nvPr>
        </p:nvSpPr>
        <p:spPr/>
        <p:txBody>
          <a:bodyPr/>
          <a:lstStyle/>
          <a:p>
            <a:fld id="{D786AE47-37E3-4FA3-B211-83B6BA753F3B}" type="slidenum">
              <a:rPr lang="en-US" smtClean="0"/>
              <a:t>11</a:t>
            </a:fld>
            <a:endParaRPr lang="en-US" dirty="0"/>
          </a:p>
        </p:txBody>
      </p:sp>
    </p:spTree>
    <p:extLst>
      <p:ext uri="{BB962C8B-B14F-4D97-AF65-F5344CB8AC3E}">
        <p14:creationId xmlns:p14="http://schemas.microsoft.com/office/powerpoint/2010/main" val="97544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a decreasing trend of annual volume (LLRW &amp; NARM):</a:t>
            </a:r>
          </a:p>
          <a:p>
            <a:r>
              <a:rPr lang="en-US" dirty="0"/>
              <a:t>2022 – 26,681.7 ft3</a:t>
            </a:r>
          </a:p>
          <a:p>
            <a:r>
              <a:rPr lang="en-US" dirty="0"/>
              <a:t>2023 – 14,439.97 ft3</a:t>
            </a:r>
          </a:p>
          <a:p>
            <a:r>
              <a:rPr lang="en-US" dirty="0"/>
              <a:t>2024 – 9,122.61 ft3</a:t>
            </a:r>
          </a:p>
          <a:p>
            <a:r>
              <a:rPr lang="en-US" dirty="0"/>
              <a:t>2025 – 11,402 ft3 (projected)</a:t>
            </a:r>
          </a:p>
          <a:p>
            <a:endParaRPr lang="en-US" dirty="0"/>
          </a:p>
          <a:p>
            <a:r>
              <a:rPr lang="en-US" dirty="0"/>
              <a:t>Estimated volume remining under permit ~</a:t>
            </a:r>
          </a:p>
        </p:txBody>
      </p:sp>
      <p:sp>
        <p:nvSpPr>
          <p:cNvPr id="4" name="Slide Number Placeholder 3"/>
          <p:cNvSpPr>
            <a:spLocks noGrp="1"/>
          </p:cNvSpPr>
          <p:nvPr>
            <p:ph type="sldNum" sz="quarter" idx="5"/>
          </p:nvPr>
        </p:nvSpPr>
        <p:spPr/>
        <p:txBody>
          <a:bodyPr/>
          <a:lstStyle/>
          <a:p>
            <a:fld id="{D786AE47-37E3-4FA3-B211-83B6BA753F3B}" type="slidenum">
              <a:rPr lang="en-US" smtClean="0"/>
              <a:t>12</a:t>
            </a:fld>
            <a:endParaRPr lang="en-US" dirty="0"/>
          </a:p>
        </p:txBody>
      </p:sp>
    </p:spTree>
    <p:extLst>
      <p:ext uri="{BB962C8B-B14F-4D97-AF65-F5344CB8AC3E}">
        <p14:creationId xmlns:p14="http://schemas.microsoft.com/office/powerpoint/2010/main" val="826918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Active disposal trenches</a:t>
            </a:r>
          </a:p>
          <a:p>
            <a:r>
              <a:rPr lang="en-US" dirty="0"/>
              <a:t>Stable and Unstable waste is segregated. </a:t>
            </a:r>
          </a:p>
          <a:p>
            <a:r>
              <a:rPr lang="en-US" dirty="0"/>
              <a:t>Trench 19 is stable waste</a:t>
            </a:r>
          </a:p>
          <a:p>
            <a:r>
              <a:rPr lang="en-US" dirty="0"/>
              <a:t>Trench 12 &amp; 18 are unstable waste</a:t>
            </a:r>
          </a:p>
          <a:p>
            <a:r>
              <a:rPr lang="en-US" dirty="0"/>
              <a:t>Trench 12 is the newest of the 2 stable</a:t>
            </a:r>
          </a:p>
          <a:p>
            <a:r>
              <a:rPr lang="en-US" dirty="0"/>
              <a:t>Trench 18 will have the interim closure cap installed in 2025 </a:t>
            </a:r>
          </a:p>
          <a:p>
            <a:r>
              <a:rPr lang="en-US" dirty="0"/>
              <a:t>Enough disposal capacity to last to 2056 closure date.  (Based on existing volumes)</a:t>
            </a:r>
          </a:p>
        </p:txBody>
      </p:sp>
      <p:sp>
        <p:nvSpPr>
          <p:cNvPr id="4" name="Slide Number Placeholder 3"/>
          <p:cNvSpPr>
            <a:spLocks noGrp="1"/>
          </p:cNvSpPr>
          <p:nvPr>
            <p:ph type="sldNum" sz="quarter" idx="5"/>
          </p:nvPr>
        </p:nvSpPr>
        <p:spPr/>
        <p:txBody>
          <a:bodyPr/>
          <a:lstStyle/>
          <a:p>
            <a:fld id="{D786AE47-37E3-4FA3-B211-83B6BA753F3B}" type="slidenum">
              <a:rPr lang="en-US" smtClean="0"/>
              <a:t>13</a:t>
            </a:fld>
            <a:endParaRPr lang="en-US" dirty="0"/>
          </a:p>
        </p:txBody>
      </p:sp>
    </p:spTree>
    <p:extLst>
      <p:ext uri="{BB962C8B-B14F-4D97-AF65-F5344CB8AC3E}">
        <p14:creationId xmlns:p14="http://schemas.microsoft.com/office/powerpoint/2010/main" val="1741301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aerial view of the site. Three active trenches.</a:t>
            </a:r>
          </a:p>
          <a:p>
            <a:r>
              <a:rPr lang="en-US" dirty="0"/>
              <a:t>DOE restrictions for the use of drones, must use a specific DOE vetted service contractor</a:t>
            </a:r>
          </a:p>
        </p:txBody>
      </p:sp>
      <p:sp>
        <p:nvSpPr>
          <p:cNvPr id="4" name="Slide Number Placeholder 3"/>
          <p:cNvSpPr>
            <a:spLocks noGrp="1"/>
          </p:cNvSpPr>
          <p:nvPr>
            <p:ph type="sldNum" sz="quarter" idx="5"/>
          </p:nvPr>
        </p:nvSpPr>
        <p:spPr/>
        <p:txBody>
          <a:bodyPr/>
          <a:lstStyle/>
          <a:p>
            <a:fld id="{D786AE47-37E3-4FA3-B211-83B6BA753F3B}" type="slidenum">
              <a:rPr lang="en-US" smtClean="0"/>
              <a:t>14</a:t>
            </a:fld>
            <a:endParaRPr lang="en-US" dirty="0"/>
          </a:p>
        </p:txBody>
      </p:sp>
    </p:spTree>
    <p:extLst>
      <p:ext uri="{BB962C8B-B14F-4D97-AF65-F5344CB8AC3E}">
        <p14:creationId xmlns:p14="http://schemas.microsoft.com/office/powerpoint/2010/main" val="2317091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A Unstable Trenches 18 &amp; 12</a:t>
            </a:r>
          </a:p>
          <a:p>
            <a:r>
              <a:rPr lang="en-US" dirty="0"/>
              <a:t>Trench 18 was constructed in 1995.  Anticipate it will be full early 2025.  Place interim cap on it in 2025.</a:t>
            </a:r>
          </a:p>
          <a:p>
            <a:r>
              <a:rPr lang="en-US" dirty="0"/>
              <a:t>Trench 12 – first phase was constructed in 2019.  Build-as-you-go method, adding 150’ of trench at a time.  Phase 2 was certified early in 2023.  Next phase estimated in 2026.</a:t>
            </a:r>
          </a:p>
        </p:txBody>
      </p:sp>
      <p:sp>
        <p:nvSpPr>
          <p:cNvPr id="4" name="Slide Number Placeholder 3"/>
          <p:cNvSpPr>
            <a:spLocks noGrp="1"/>
          </p:cNvSpPr>
          <p:nvPr>
            <p:ph type="sldNum" sz="quarter" idx="5"/>
          </p:nvPr>
        </p:nvSpPr>
        <p:spPr/>
        <p:txBody>
          <a:bodyPr/>
          <a:lstStyle/>
          <a:p>
            <a:fld id="{D786AE47-37E3-4FA3-B211-83B6BA753F3B}" type="slidenum">
              <a:rPr lang="en-US" smtClean="0"/>
              <a:t>15</a:t>
            </a:fld>
            <a:endParaRPr lang="en-US" dirty="0"/>
          </a:p>
        </p:txBody>
      </p:sp>
    </p:spTree>
    <p:extLst>
      <p:ext uri="{BB962C8B-B14F-4D97-AF65-F5344CB8AC3E}">
        <p14:creationId xmlns:p14="http://schemas.microsoft.com/office/powerpoint/2010/main" val="172928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from ~2010.</a:t>
            </a:r>
          </a:p>
          <a:p>
            <a:r>
              <a:rPr lang="en-US" dirty="0"/>
              <a:t>Anticipate being full in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Interim cover specified in 1991 Consolidated Facility Closure Plan, 1996 SSCP and 2004 EIS.  Pit Run Gravel </a:t>
            </a:r>
            <a:r>
              <a:rPr lang="en-US" sz="1200" dirty="0">
                <a:solidFill>
                  <a:schemeClr val="accent1"/>
                </a:solidFill>
              </a:rPr>
              <a:t>(6” of specified pit run gravel above grade)</a:t>
            </a:r>
            <a:endParaRPr lang="en-US" dirty="0"/>
          </a:p>
          <a:p>
            <a:r>
              <a:rPr lang="en-US" dirty="0"/>
              <a:t>Last time trenches were closed: 2006 – Trench 14 &amp; 2007 – Trench 11. </a:t>
            </a:r>
          </a:p>
          <a:p>
            <a:endParaRPr lang="en-US" dirty="0"/>
          </a:p>
          <a:p>
            <a:r>
              <a:rPr lang="en-US" dirty="0"/>
              <a:t>Started the process for closure, but the trench is still open.  Planning is ongoing with hope to implement plan starting August.</a:t>
            </a:r>
          </a:p>
        </p:txBody>
      </p:sp>
      <p:sp>
        <p:nvSpPr>
          <p:cNvPr id="4" name="Slide Number Placeholder 3"/>
          <p:cNvSpPr>
            <a:spLocks noGrp="1"/>
          </p:cNvSpPr>
          <p:nvPr>
            <p:ph type="sldNum" sz="quarter" idx="5"/>
          </p:nvPr>
        </p:nvSpPr>
        <p:spPr/>
        <p:txBody>
          <a:bodyPr/>
          <a:lstStyle/>
          <a:p>
            <a:fld id="{D786AE47-37E3-4FA3-B211-83B6BA753F3B}" type="slidenum">
              <a:rPr lang="en-US" smtClean="0"/>
              <a:t>16</a:t>
            </a:fld>
            <a:endParaRPr lang="en-US" dirty="0"/>
          </a:p>
        </p:txBody>
      </p:sp>
    </p:spTree>
    <p:extLst>
      <p:ext uri="{BB962C8B-B14F-4D97-AF65-F5344CB8AC3E}">
        <p14:creationId xmlns:p14="http://schemas.microsoft.com/office/powerpoint/2010/main" val="789551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Trench 19 was constructed 2006/2007</a:t>
            </a:r>
          </a:p>
          <a:p>
            <a:r>
              <a:rPr lang="en-US" dirty="0"/>
              <a:t>Trench 19 is where we dispose of our Class A, B &amp; C Stable waste</a:t>
            </a:r>
          </a:p>
          <a:p>
            <a:r>
              <a:rPr lang="en-US" dirty="0"/>
              <a:t>Small subset of overall waste received; trench is still on the first “phase”</a:t>
            </a:r>
          </a:p>
          <a:p>
            <a:r>
              <a:rPr lang="en-US" dirty="0"/>
              <a:t>ECB - Engineered Concrete Barriers</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17</a:t>
            </a:fld>
            <a:endParaRPr lang="en-US" dirty="0"/>
          </a:p>
        </p:txBody>
      </p:sp>
    </p:spTree>
    <p:extLst>
      <p:ext uri="{BB962C8B-B14F-4D97-AF65-F5344CB8AC3E}">
        <p14:creationId xmlns:p14="http://schemas.microsoft.com/office/powerpoint/2010/main" val="4256403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ECBs are fabricated via outside vendor.  Very robust.</a:t>
            </a:r>
          </a:p>
          <a:p>
            <a:r>
              <a:rPr lang="en-US" dirty="0"/>
              <a:t>Primarily used for Stable Class B &amp; C waste.</a:t>
            </a:r>
          </a:p>
          <a:p>
            <a:r>
              <a:rPr lang="en-US" dirty="0"/>
              <a:t>Secondary Containment (since we have unlined trenches – against the 7 radionuclides that contribute to the hypothetical post-closure dose)</a:t>
            </a:r>
          </a:p>
          <a:p>
            <a:r>
              <a:rPr lang="en-US" dirty="0"/>
              <a:t>Preferred over trench liners – increased structural stability, eliminates potential for leachate, requires less maintenance.  </a:t>
            </a:r>
          </a:p>
          <a:p>
            <a:r>
              <a:rPr lang="en-US" dirty="0"/>
              <a:t>2 sizes – 72” diameter and 84” diameter.</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18</a:t>
            </a:fld>
            <a:endParaRPr lang="en-US" dirty="0"/>
          </a:p>
        </p:txBody>
      </p:sp>
    </p:spTree>
    <p:extLst>
      <p:ext uri="{BB962C8B-B14F-4D97-AF65-F5344CB8AC3E}">
        <p14:creationId xmlns:p14="http://schemas.microsoft.com/office/powerpoint/2010/main" val="324343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several years this graph depicts the variance in volume received at Richland:</a:t>
            </a:r>
          </a:p>
          <a:p>
            <a:r>
              <a:rPr lang="en-US" dirty="0"/>
              <a:t>2017/2018 – primary WG was temporarily suspended from shipping to USEW</a:t>
            </a:r>
          </a:p>
          <a:p>
            <a:r>
              <a:rPr lang="en-US" dirty="0"/>
              <a:t>2020 – COVID</a:t>
            </a:r>
          </a:p>
          <a:p>
            <a:r>
              <a:rPr lang="en-US" dirty="0"/>
              <a:t>2022 – Dawn Mining received waste increased volumes</a:t>
            </a:r>
          </a:p>
          <a:p>
            <a:r>
              <a:rPr lang="en-US" dirty="0"/>
              <a:t>2023 – a couple customers did not ship what they projected</a:t>
            </a:r>
          </a:p>
          <a:p>
            <a:r>
              <a:rPr lang="en-US" dirty="0"/>
              <a:t>2024 – 9,122.61 ft3</a:t>
            </a:r>
          </a:p>
          <a:p>
            <a:r>
              <a:rPr lang="en-US" dirty="0"/>
              <a:t>2025 – projected volume is 11,402 ft3</a:t>
            </a:r>
          </a:p>
          <a:p>
            <a:r>
              <a:rPr lang="en-US" dirty="0"/>
              <a:t>-In contrast-</a:t>
            </a:r>
          </a:p>
          <a:p>
            <a:r>
              <a:rPr lang="en-US" dirty="0"/>
              <a:t>Prior to LLRWPA, of 1980 &amp; 1985 and RCRA being passed, Richland site was receiving far greater volumes. Almost half of the nations waste (1.44M ft3 in 1981).  </a:t>
            </a:r>
          </a:p>
          <a:p>
            <a:r>
              <a:rPr lang="en-US" dirty="0"/>
              <a:t>Richland is not authorized to take any Hazardous (Federal) or Dangerous (Washington State).  No mixed wastes.</a:t>
            </a:r>
          </a:p>
        </p:txBody>
      </p:sp>
      <p:sp>
        <p:nvSpPr>
          <p:cNvPr id="4" name="Slide Number Placeholder 3"/>
          <p:cNvSpPr>
            <a:spLocks noGrp="1"/>
          </p:cNvSpPr>
          <p:nvPr>
            <p:ph type="sldNum" sz="quarter" idx="5"/>
          </p:nvPr>
        </p:nvSpPr>
        <p:spPr/>
        <p:txBody>
          <a:bodyPr/>
          <a:lstStyle/>
          <a:p>
            <a:fld id="{D786AE47-37E3-4FA3-B211-83B6BA753F3B}" type="slidenum">
              <a:rPr lang="en-US" smtClean="0"/>
              <a:t>20</a:t>
            </a:fld>
            <a:endParaRPr lang="en-US" dirty="0"/>
          </a:p>
        </p:txBody>
      </p:sp>
    </p:spTree>
    <p:extLst>
      <p:ext uri="{BB962C8B-B14F-4D97-AF65-F5344CB8AC3E}">
        <p14:creationId xmlns:p14="http://schemas.microsoft.com/office/powerpoint/2010/main" val="253531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USEW is a subsidiary of US Ecology Holdings, Inc, which is a subsidiary of US Ecology, Inc. whose parent company is Republic Services, Inc.</a:t>
            </a:r>
          </a:p>
          <a:p>
            <a:r>
              <a:rPr lang="en-US" dirty="0"/>
              <a:t>A few slides about the company and how Richland fits into it.</a:t>
            </a:r>
          </a:p>
        </p:txBody>
      </p:sp>
      <p:sp>
        <p:nvSpPr>
          <p:cNvPr id="4" name="Slide Number Placeholder 3"/>
          <p:cNvSpPr>
            <a:spLocks noGrp="1"/>
          </p:cNvSpPr>
          <p:nvPr>
            <p:ph type="sldNum" sz="quarter" idx="5"/>
          </p:nvPr>
        </p:nvSpPr>
        <p:spPr/>
        <p:txBody>
          <a:bodyPr/>
          <a:lstStyle/>
          <a:p>
            <a:fld id="{D786AE47-37E3-4FA3-B211-83B6BA753F3B}" type="slidenum">
              <a:rPr lang="en-US" smtClean="0"/>
              <a:t>2</a:t>
            </a:fld>
            <a:endParaRPr lang="en-US" dirty="0"/>
          </a:p>
        </p:txBody>
      </p:sp>
    </p:spTree>
    <p:extLst>
      <p:ext uri="{BB962C8B-B14F-4D97-AF65-F5344CB8AC3E}">
        <p14:creationId xmlns:p14="http://schemas.microsoft.com/office/powerpoint/2010/main" val="1652617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Richland is legal monopoly, so we are rate regulated by the Washington Utilities Transportation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Revenue Requirement “Set by WUTC every 6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We are operating under the $5.2 million revenue requirement that was set for the six-year period Jan. 1, 2008 through Dec. 31, 2013.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There are 5 categories – Site Availability, Volume, Shipment, Container, Exposure (Dose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Under collection in any category – results in a roll over to next year’s 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Over collection in any category – results in refunds to generators that shipped that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Categories are independent, overcollection in one cannot be used offset under collection in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We petitioned to extend the Settlement Agreement continuing with the same revenue requirement as adjusted by annual inflationary adjustments each year for an additional six-year period 2014-2019 and then again for 2020-2025.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71% Operating Ratio as agreed to in the Settlement Agreement was used to determine the original revenue requirement and was submitted to the WUTC and generators for approval so to be precise, it’s also not really “set by” the WUTC. </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21</a:t>
            </a:fld>
            <a:endParaRPr lang="en-US" dirty="0"/>
          </a:p>
        </p:txBody>
      </p:sp>
    </p:spTree>
    <p:extLst>
      <p:ext uri="{BB962C8B-B14F-4D97-AF65-F5344CB8AC3E}">
        <p14:creationId xmlns:p14="http://schemas.microsoft.com/office/powerpoint/2010/main" val="392455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Simplistic explanation shown.</a:t>
            </a:r>
          </a:p>
          <a:p>
            <a:r>
              <a:rPr lang="en-US" dirty="0"/>
              <a:t>The importance of accurate projections – overestimation results in under collection and roll over (higher rates) for the next year.  </a:t>
            </a:r>
          </a:p>
          <a:p>
            <a:r>
              <a:rPr lang="en-US" dirty="0"/>
              <a:t>The system is designed to “manage” itself.  </a:t>
            </a:r>
          </a:p>
          <a:p>
            <a:r>
              <a:rPr lang="en-US" dirty="0"/>
              <a:t>In general, more waste lowers the cost per unit.</a:t>
            </a:r>
          </a:p>
          <a:p>
            <a:r>
              <a:rPr lang="en-US" dirty="0"/>
              <a:t>This financial model ensures the viability of the facility and the continued use as a regional asset.</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22</a:t>
            </a:fld>
            <a:endParaRPr lang="en-US" dirty="0"/>
          </a:p>
        </p:txBody>
      </p:sp>
    </p:spTree>
    <p:extLst>
      <p:ext uri="{BB962C8B-B14F-4D97-AF65-F5344CB8AC3E}">
        <p14:creationId xmlns:p14="http://schemas.microsoft.com/office/powerpoint/2010/main" val="1520991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Availability is based on total volume or exposure (summation of dose rates) a generator projects.</a:t>
            </a:r>
          </a:p>
          <a:p>
            <a:r>
              <a:rPr lang="en-US" dirty="0"/>
              <a:t>Larger volume/exposure generators pay more to use the site.</a:t>
            </a:r>
          </a:p>
          <a:p>
            <a:r>
              <a:rPr lang="en-US" dirty="0"/>
              <a:t>Site Availability charge is collected </a:t>
            </a:r>
          </a:p>
          <a:p>
            <a:r>
              <a:rPr lang="en-US" dirty="0"/>
              <a:t>Allowing a site use permit to expire requires a $1,000 fee to renew it.</a:t>
            </a:r>
          </a:p>
        </p:txBody>
      </p:sp>
      <p:sp>
        <p:nvSpPr>
          <p:cNvPr id="4" name="Slide Number Placeholder 3"/>
          <p:cNvSpPr>
            <a:spLocks noGrp="1"/>
          </p:cNvSpPr>
          <p:nvPr>
            <p:ph type="sldNum" sz="quarter" idx="5"/>
          </p:nvPr>
        </p:nvSpPr>
        <p:spPr/>
        <p:txBody>
          <a:bodyPr/>
          <a:lstStyle/>
          <a:p>
            <a:fld id="{D786AE47-37E3-4FA3-B211-83B6BA753F3B}" type="slidenum">
              <a:rPr lang="en-US" smtClean="0"/>
              <a:t>23</a:t>
            </a:fld>
            <a:endParaRPr lang="en-US" dirty="0"/>
          </a:p>
        </p:txBody>
      </p:sp>
    </p:spTree>
    <p:extLst>
      <p:ext uri="{BB962C8B-B14F-4D97-AF65-F5344CB8AC3E}">
        <p14:creationId xmlns:p14="http://schemas.microsoft.com/office/powerpoint/2010/main" val="308035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NewRomanPSMT"/>
              </a:rPr>
              <a:t>Not shown are the taxes and fees.</a:t>
            </a:r>
          </a:p>
          <a:p>
            <a:r>
              <a:rPr lang="en-US" sz="1800" b="0" i="0" dirty="0">
                <a:solidFill>
                  <a:srgbClr val="000000"/>
                </a:solidFill>
                <a:effectLst/>
                <a:latin typeface="TimesNewRomanPSMT"/>
              </a:rPr>
              <a:t>The Perpetual Care and Maintenance Fee: collected from the facility’s customers, currently set at $1.75/ft3 of waste disposed, is remitted to the Department of Ecology on a quarterly basis. Goes into </a:t>
            </a:r>
          </a:p>
          <a:p>
            <a:r>
              <a:rPr lang="en-US" sz="1800" b="0" i="0" dirty="0">
                <a:solidFill>
                  <a:srgbClr val="000000"/>
                </a:solidFill>
                <a:effectLst/>
                <a:latin typeface="TimesNewRomanPSMT"/>
              </a:rPr>
              <a:t>Business and Occupation Tax: 3.3% essentially a State income (not sales) tax.</a:t>
            </a:r>
          </a:p>
          <a:p>
            <a:r>
              <a:rPr lang="en-US" sz="1800" b="0" i="0" dirty="0">
                <a:solidFill>
                  <a:srgbClr val="000000"/>
                </a:solidFill>
                <a:effectLst/>
                <a:latin typeface="TimesNewRomanPSMT"/>
              </a:rPr>
              <a:t>Site Surveillance Fee: $26.00/ft3 WDOH inspectors coverage – management of Permits</a:t>
            </a:r>
          </a:p>
          <a:p>
            <a:r>
              <a:rPr lang="en-US" sz="1800" b="0" i="0" dirty="0">
                <a:solidFill>
                  <a:srgbClr val="000000"/>
                </a:solidFill>
                <a:effectLst/>
                <a:latin typeface="TimesNewRomanPSMT"/>
              </a:rPr>
              <a:t>Surcharge: $6.50/ft3 – split up -  remitted to the county (Benton) $2.00 per RCW 70A.384.120, the other $4.50 deposited in the Hanford Area Economic Investment fund.  </a:t>
            </a:r>
          </a:p>
          <a:p>
            <a:r>
              <a:rPr lang="en-US" sz="1800" b="0" i="0" dirty="0">
                <a:solidFill>
                  <a:srgbClr val="000000"/>
                </a:solidFill>
                <a:effectLst/>
                <a:latin typeface="TimesNewRomanPSMT"/>
              </a:rPr>
              <a:t>Commission Regulatory Fee: 1% of rates and charges, remitted to WUTC to regulate our rates</a:t>
            </a:r>
            <a:endParaRPr lang="en-US" dirty="0"/>
          </a:p>
          <a:p>
            <a:endParaRPr lang="en-US" dirty="0"/>
          </a:p>
          <a:p>
            <a:r>
              <a:rPr lang="en-US" sz="1800" b="0" i="0" dirty="0">
                <a:solidFill>
                  <a:srgbClr val="000000"/>
                </a:solidFill>
                <a:effectLst/>
                <a:latin typeface="TimesNewRomanPSMT"/>
              </a:rPr>
              <a:t>The closure fund was established in 1982 </a:t>
            </a:r>
            <a:r>
              <a:rPr lang="en-US" sz="1800" b="0" i="1" dirty="0">
                <a:solidFill>
                  <a:srgbClr val="000000"/>
                </a:solidFill>
                <a:effectLst/>
                <a:latin typeface="TimesNewRomanPS-ItalicMT"/>
              </a:rPr>
              <a:t>(per Agreed Order) </a:t>
            </a:r>
            <a:r>
              <a:rPr lang="en-US" sz="1800" b="0" i="0" dirty="0">
                <a:solidFill>
                  <a:srgbClr val="000000"/>
                </a:solidFill>
                <a:effectLst/>
                <a:latin typeface="TimesNewRomanPSMT"/>
              </a:rPr>
              <a:t>and set at $0.25 per cubic foot of waste disposed. In 1992, the State ceased requiring contributions to Fund 125.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24</a:t>
            </a:fld>
            <a:endParaRPr lang="en-US" dirty="0"/>
          </a:p>
        </p:txBody>
      </p:sp>
    </p:spTree>
    <p:extLst>
      <p:ext uri="{BB962C8B-B14F-4D97-AF65-F5344CB8AC3E}">
        <p14:creationId xmlns:p14="http://schemas.microsoft.com/office/powerpoint/2010/main" val="926185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26</a:t>
            </a:fld>
            <a:endParaRPr lang="en-US" dirty="0"/>
          </a:p>
        </p:txBody>
      </p:sp>
    </p:spTree>
    <p:extLst>
      <p:ext uri="{BB962C8B-B14F-4D97-AF65-F5344CB8AC3E}">
        <p14:creationId xmlns:p14="http://schemas.microsoft.com/office/powerpoint/2010/main" val="320432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27</a:t>
            </a:fld>
            <a:endParaRPr lang="en-US" dirty="0"/>
          </a:p>
        </p:txBody>
      </p:sp>
    </p:spTree>
    <p:extLst>
      <p:ext uri="{BB962C8B-B14F-4D97-AF65-F5344CB8AC3E}">
        <p14:creationId xmlns:p14="http://schemas.microsoft.com/office/powerpoint/2010/main" val="3441340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about anything – questions about some waste you have, need a copy of our license, anything!</a:t>
            </a:r>
          </a:p>
        </p:txBody>
      </p:sp>
      <p:sp>
        <p:nvSpPr>
          <p:cNvPr id="4" name="Slide Number Placeholder 3"/>
          <p:cNvSpPr>
            <a:spLocks noGrp="1"/>
          </p:cNvSpPr>
          <p:nvPr>
            <p:ph type="sldNum" sz="quarter" idx="5"/>
          </p:nvPr>
        </p:nvSpPr>
        <p:spPr/>
        <p:txBody>
          <a:bodyPr/>
          <a:lstStyle/>
          <a:p>
            <a:fld id="{D786AE47-37E3-4FA3-B211-83B6BA753F3B}" type="slidenum">
              <a:rPr lang="en-US" smtClean="0"/>
              <a:t>28</a:t>
            </a:fld>
            <a:endParaRPr lang="en-US" dirty="0"/>
          </a:p>
        </p:txBody>
      </p:sp>
    </p:spTree>
    <p:extLst>
      <p:ext uri="{BB962C8B-B14F-4D97-AF65-F5344CB8AC3E}">
        <p14:creationId xmlns:p14="http://schemas.microsoft.com/office/powerpoint/2010/main" val="3904406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2A3E3B-4870-AA49-B968-E89751E0AAA9}" type="slidenum">
              <a:rPr lang="en-US" smtClean="0"/>
              <a:t>29</a:t>
            </a:fld>
            <a:endParaRPr lang="en-US" dirty="0"/>
          </a:p>
        </p:txBody>
      </p:sp>
    </p:spTree>
    <p:extLst>
      <p:ext uri="{BB962C8B-B14F-4D97-AF65-F5344CB8AC3E}">
        <p14:creationId xmlns:p14="http://schemas.microsoft.com/office/powerpoint/2010/main" val="365511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 primary scope before acquiring US Ecology was Solid Waste &amp; Recycling.</a:t>
            </a:r>
          </a:p>
          <a:p>
            <a:r>
              <a:rPr lang="en-US" dirty="0"/>
              <a:t>RS Purchase of USE in May 2022.  Created Environmental Solutions Group.</a:t>
            </a:r>
          </a:p>
          <a:p>
            <a:r>
              <a:rPr lang="en-US" dirty="0"/>
              <a:t>US Ecology’s main focus was Hazardous Waste (TSD), Field Industrial Services and Emergency Response.</a:t>
            </a:r>
          </a:p>
          <a:p>
            <a:r>
              <a:rPr lang="en-US" dirty="0"/>
              <a:t>RS added ACT Enviro this year.</a:t>
            </a:r>
          </a:p>
        </p:txBody>
      </p:sp>
      <p:sp>
        <p:nvSpPr>
          <p:cNvPr id="4" name="Slide Number Placeholder 3"/>
          <p:cNvSpPr>
            <a:spLocks noGrp="1"/>
          </p:cNvSpPr>
          <p:nvPr>
            <p:ph type="sldNum" sz="quarter" idx="5"/>
          </p:nvPr>
        </p:nvSpPr>
        <p:spPr/>
        <p:txBody>
          <a:bodyPr/>
          <a:lstStyle/>
          <a:p>
            <a:fld id="{D786AE47-37E3-4FA3-B211-83B6BA753F3B}" type="slidenum">
              <a:rPr lang="en-US" smtClean="0"/>
              <a:t>3</a:t>
            </a:fld>
            <a:endParaRPr lang="en-US" dirty="0"/>
          </a:p>
        </p:txBody>
      </p:sp>
    </p:spTree>
    <p:extLst>
      <p:ext uri="{BB962C8B-B14F-4D97-AF65-F5344CB8AC3E}">
        <p14:creationId xmlns:p14="http://schemas.microsoft.com/office/powerpoint/2010/main" val="388659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illustration of the “Environmental Solutions” group.</a:t>
            </a:r>
          </a:p>
          <a:p>
            <a:r>
              <a:rPr lang="en-US" dirty="0"/>
              <a:t>Additional locations  added following the acquisition of ACT Enviro in 2023, another large environmental services company (Environmental, Treatment, Industrial) based on the west coast.  </a:t>
            </a:r>
          </a:p>
          <a:p>
            <a:r>
              <a:rPr lang="en-US" dirty="0"/>
              <a:t>Some of their services include:</a:t>
            </a:r>
          </a:p>
          <a:p>
            <a:r>
              <a:rPr lang="en-US" dirty="0"/>
              <a:t>Our team of skilled environmental consultants is available to provide on-site support, in a full- or part-time capacity, to supplement existing staff or lead delivery of new environmental initiatives. </a:t>
            </a:r>
          </a:p>
          <a:p>
            <a:r>
              <a:rPr lang="en-US" dirty="0"/>
              <a:t>Transportation &amp; Disposal</a:t>
            </a:r>
          </a:p>
          <a:p>
            <a:r>
              <a:rPr lang="en-US" dirty="0"/>
              <a:t>On-site Technical Services</a:t>
            </a:r>
          </a:p>
          <a:p>
            <a:r>
              <a:rPr lang="en-US" dirty="0"/>
              <a:t>10-Day Distribution</a:t>
            </a:r>
          </a:p>
          <a:p>
            <a:r>
              <a:rPr lang="en-US" dirty="0"/>
              <a:t>Lab Packing</a:t>
            </a:r>
          </a:p>
          <a:p>
            <a:r>
              <a:rPr lang="en-US" dirty="0"/>
              <a:t>Bulk Transportation</a:t>
            </a:r>
          </a:p>
          <a:p>
            <a:r>
              <a:rPr lang="en-US" dirty="0"/>
              <a:t>Consulting</a:t>
            </a:r>
          </a:p>
          <a:p>
            <a:r>
              <a:rPr lang="en-US" dirty="0"/>
              <a:t>Emergency Response</a:t>
            </a:r>
          </a:p>
          <a:p>
            <a:r>
              <a:rPr lang="en-US" dirty="0"/>
              <a:t>Investigation Derived Waste (IDW) Management</a:t>
            </a:r>
          </a:p>
          <a:p>
            <a:r>
              <a:rPr lang="en-US" dirty="0"/>
              <a:t>We offer each customer a broad spectrum of environmentally sound and cost-effective disposal management technologies for both hazardous and non-hazardous wastes.</a:t>
            </a:r>
          </a:p>
          <a:p>
            <a:r>
              <a:rPr lang="en-US" dirty="0"/>
              <a:t>TSDF</a:t>
            </a:r>
          </a:p>
          <a:p>
            <a:r>
              <a:rPr lang="en-US" dirty="0"/>
              <a:t>Medical Waste Processing</a:t>
            </a:r>
          </a:p>
          <a:p>
            <a:r>
              <a:rPr lang="en-US" dirty="0"/>
              <a:t>Universal Waste Processing</a:t>
            </a:r>
          </a:p>
          <a:p>
            <a:r>
              <a:rPr lang="en-US" dirty="0"/>
              <a:t>Recycling</a:t>
            </a:r>
          </a:p>
          <a:p>
            <a:r>
              <a:rPr lang="en-US" dirty="0"/>
              <a:t>Solidification Treatment</a:t>
            </a:r>
          </a:p>
          <a:p>
            <a:r>
              <a:rPr lang="en-US" dirty="0"/>
              <a:t>Our seasoned experts manage a robust fleet of equipment including vacuum trucks ranging from 70bbl bob-tails to 150bbl semi-trailer units, steel 10-40-yard roll-off bins and other specialized units. </a:t>
            </a:r>
          </a:p>
          <a:p>
            <a:r>
              <a:rPr lang="en-US" dirty="0"/>
              <a:t>Industrial Cleaning</a:t>
            </a:r>
          </a:p>
          <a:p>
            <a:r>
              <a:rPr lang="en-US" dirty="0"/>
              <a:t>Field Services</a:t>
            </a:r>
          </a:p>
          <a:p>
            <a:r>
              <a:rPr lang="en-US" dirty="0"/>
              <a:t>Remediation &amp; Demolition</a:t>
            </a:r>
          </a:p>
          <a:p>
            <a:r>
              <a:rPr lang="en-US" dirty="0"/>
              <a:t>Vacuum Truck Services</a:t>
            </a:r>
          </a:p>
          <a:p>
            <a:r>
              <a:rPr lang="en-US" dirty="0"/>
              <a:t>Roll-off Bins</a:t>
            </a:r>
          </a:p>
          <a:p>
            <a:r>
              <a:rPr lang="en-US" dirty="0"/>
              <a:t>Pond-dredging</a:t>
            </a:r>
          </a:p>
        </p:txBody>
      </p:sp>
      <p:sp>
        <p:nvSpPr>
          <p:cNvPr id="4" name="Slide Number Placeholder 3"/>
          <p:cNvSpPr>
            <a:spLocks noGrp="1"/>
          </p:cNvSpPr>
          <p:nvPr>
            <p:ph type="sldNum" sz="quarter" idx="5"/>
          </p:nvPr>
        </p:nvSpPr>
        <p:spPr/>
        <p:txBody>
          <a:bodyPr/>
          <a:lstStyle/>
          <a:p>
            <a:fld id="{D786AE47-37E3-4FA3-B211-83B6BA753F3B}" type="slidenum">
              <a:rPr lang="en-US" smtClean="0"/>
              <a:t>4</a:t>
            </a:fld>
            <a:endParaRPr lang="en-US" dirty="0"/>
          </a:p>
        </p:txBody>
      </p:sp>
    </p:spTree>
    <p:extLst>
      <p:ext uri="{BB962C8B-B14F-4D97-AF65-F5344CB8AC3E}">
        <p14:creationId xmlns:p14="http://schemas.microsoft.com/office/powerpoint/2010/main" val="52509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Richland is included in the 20 TSDFs, even though we only do the “D” in TSDF.  We are not a traditional landfill as recognized by RS,</a:t>
            </a:r>
          </a:p>
        </p:txBody>
      </p:sp>
      <p:sp>
        <p:nvSpPr>
          <p:cNvPr id="4" name="Slide Number Placeholder 3"/>
          <p:cNvSpPr>
            <a:spLocks noGrp="1"/>
          </p:cNvSpPr>
          <p:nvPr>
            <p:ph type="sldNum" sz="quarter" idx="5"/>
          </p:nvPr>
        </p:nvSpPr>
        <p:spPr/>
        <p:txBody>
          <a:bodyPr/>
          <a:lstStyle/>
          <a:p>
            <a:fld id="{D786AE47-37E3-4FA3-B211-83B6BA753F3B}" type="slidenum">
              <a:rPr lang="en-US" smtClean="0"/>
              <a:t>5</a:t>
            </a:fld>
            <a:endParaRPr lang="en-US" dirty="0"/>
          </a:p>
        </p:txBody>
      </p:sp>
    </p:spTree>
    <p:extLst>
      <p:ext uri="{BB962C8B-B14F-4D97-AF65-F5344CB8AC3E}">
        <p14:creationId xmlns:p14="http://schemas.microsoft.com/office/powerpoint/2010/main" val="232127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6</a:t>
            </a:fld>
            <a:endParaRPr lang="en-US" dirty="0"/>
          </a:p>
        </p:txBody>
      </p:sp>
    </p:spTree>
    <p:extLst>
      <p:ext uri="{BB962C8B-B14F-4D97-AF65-F5344CB8AC3E}">
        <p14:creationId xmlns:p14="http://schemas.microsoft.com/office/powerpoint/2010/main" val="419207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familiar Compacts – NRC websites visual representation</a:t>
            </a:r>
          </a:p>
          <a:p>
            <a:r>
              <a:rPr lang="en-US" dirty="0"/>
              <a:t>The NWIC was the first Compact to be formed</a:t>
            </a:r>
          </a:p>
          <a:p>
            <a:r>
              <a:rPr lang="en-US" dirty="0"/>
              <a:t>The Rocky Mountain was the second Compact</a:t>
            </a:r>
          </a:p>
        </p:txBody>
      </p:sp>
      <p:sp>
        <p:nvSpPr>
          <p:cNvPr id="4" name="Slide Number Placeholder 3"/>
          <p:cNvSpPr>
            <a:spLocks noGrp="1"/>
          </p:cNvSpPr>
          <p:nvPr>
            <p:ph type="sldNum" sz="quarter" idx="5"/>
          </p:nvPr>
        </p:nvSpPr>
        <p:spPr/>
        <p:txBody>
          <a:bodyPr/>
          <a:lstStyle/>
          <a:p>
            <a:fld id="{D786AE47-37E3-4FA3-B211-83B6BA753F3B}" type="slidenum">
              <a:rPr lang="en-US" smtClean="0"/>
              <a:t>7</a:t>
            </a:fld>
            <a:endParaRPr lang="en-US" dirty="0"/>
          </a:p>
        </p:txBody>
      </p:sp>
    </p:spTree>
    <p:extLst>
      <p:ext uri="{BB962C8B-B14F-4D97-AF65-F5344CB8AC3E}">
        <p14:creationId xmlns:p14="http://schemas.microsoft.com/office/powerpoint/2010/main" val="6830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Part 61 facilities  - Clive, UT (Energy Solutions), Barnwell, SC (Energy Solutions), Andrews, TX (Waste Control Specialists)</a:t>
            </a:r>
          </a:p>
          <a:p>
            <a:r>
              <a:rPr lang="en-US" dirty="0"/>
              <a:t>Sublease is being renewed in 2025.  Exercising request for another (second) 10-year extension to the 2005 sublease through the Washington Department of Ecology.</a:t>
            </a:r>
          </a:p>
          <a:p>
            <a:r>
              <a:rPr lang="en-US" dirty="0"/>
              <a:t>Initial sublease offering (2005 – 2015) </a:t>
            </a:r>
          </a:p>
          <a:p>
            <a:r>
              <a:rPr lang="en-US" dirty="0"/>
              <a:t>First Extension (2015 – 2025)</a:t>
            </a:r>
          </a:p>
          <a:p>
            <a:r>
              <a:rPr lang="en-US" dirty="0"/>
              <a:t>Second Extension (2025 – 2035)***</a:t>
            </a:r>
          </a:p>
        </p:txBody>
      </p:sp>
      <p:sp>
        <p:nvSpPr>
          <p:cNvPr id="4" name="Slide Number Placeholder 3"/>
          <p:cNvSpPr>
            <a:spLocks noGrp="1"/>
          </p:cNvSpPr>
          <p:nvPr>
            <p:ph type="sldNum" sz="quarter" idx="5"/>
          </p:nvPr>
        </p:nvSpPr>
        <p:spPr/>
        <p:txBody>
          <a:bodyPr/>
          <a:lstStyle/>
          <a:p>
            <a:fld id="{D786AE47-37E3-4FA3-B211-83B6BA753F3B}" type="slidenum">
              <a:rPr lang="en-US" smtClean="0"/>
              <a:t>8</a:t>
            </a:fld>
            <a:endParaRPr lang="en-US" dirty="0"/>
          </a:p>
        </p:txBody>
      </p:sp>
    </p:spTree>
    <p:extLst>
      <p:ext uri="{BB962C8B-B14F-4D97-AF65-F5344CB8AC3E}">
        <p14:creationId xmlns:p14="http://schemas.microsoft.com/office/powerpoint/2010/main" val="327188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Dates to Point Out:</a:t>
            </a:r>
          </a:p>
          <a:p>
            <a:r>
              <a:rPr lang="en-US" dirty="0"/>
              <a:t>1965 – Opened &amp; originally licensed by the AEC</a:t>
            </a:r>
          </a:p>
          <a:p>
            <a:r>
              <a:rPr lang="en-US" dirty="0"/>
              <a:t>1980 – LLRW Policy Act</a:t>
            </a:r>
          </a:p>
          <a:p>
            <a:r>
              <a:rPr lang="en-US" dirty="0"/>
              <a:t>1981 – Disposal volume</a:t>
            </a:r>
          </a:p>
          <a:p>
            <a:r>
              <a:rPr lang="en-US" dirty="0"/>
              <a:t>1992 – Trojan Nuclear Power Plant (PWR), near Rainier, OR.  Shut down in 1992. D&amp;D</a:t>
            </a:r>
          </a:p>
          <a:p>
            <a:r>
              <a:rPr lang="en-US" dirty="0"/>
              <a:t>1993 – Compacts restrict access for disposal to the Richland Facility</a:t>
            </a:r>
          </a:p>
        </p:txBody>
      </p:sp>
      <p:sp>
        <p:nvSpPr>
          <p:cNvPr id="4" name="Slide Number Placeholder 3"/>
          <p:cNvSpPr>
            <a:spLocks noGrp="1"/>
          </p:cNvSpPr>
          <p:nvPr>
            <p:ph type="sldNum" sz="quarter" idx="5"/>
          </p:nvPr>
        </p:nvSpPr>
        <p:spPr/>
        <p:txBody>
          <a:bodyPr/>
          <a:lstStyle/>
          <a:p>
            <a:fld id="{D786AE47-37E3-4FA3-B211-83B6BA753F3B}" type="slidenum">
              <a:rPr lang="en-US" smtClean="0"/>
              <a:t>9</a:t>
            </a:fld>
            <a:endParaRPr lang="en-US" dirty="0"/>
          </a:p>
        </p:txBody>
      </p:sp>
    </p:spTree>
    <p:extLst>
      <p:ext uri="{BB962C8B-B14F-4D97-AF65-F5344CB8AC3E}">
        <p14:creationId xmlns:p14="http://schemas.microsoft.com/office/powerpoint/2010/main" val="3820536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Into/Logo Slide">
    <p:spTree>
      <p:nvGrpSpPr>
        <p:cNvPr id="1" name=""/>
        <p:cNvGrpSpPr/>
        <p:nvPr/>
      </p:nvGrpSpPr>
      <p:grpSpPr>
        <a:xfrm>
          <a:off x="0" y="0"/>
          <a:ext cx="0" cy="0"/>
          <a:chOff x="0" y="0"/>
          <a:chExt cx="0" cy="0"/>
        </a:xfrm>
      </p:grpSpPr>
      <p:sp>
        <p:nvSpPr>
          <p:cNvPr id="5"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1116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quadra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6"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11"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9020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quadrant with ru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219200" y="3562265"/>
            <a:ext cx="9745133"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a:off x="6071809" y="1505859"/>
            <a:ext cx="0" cy="4606057"/>
          </a:xfrm>
          <a:prstGeom prst="line">
            <a:avLst/>
          </a:prstGeom>
        </p:spPr>
        <p:style>
          <a:lnRef idx="1">
            <a:schemeClr val="accent2"/>
          </a:lnRef>
          <a:fillRef idx="0">
            <a:schemeClr val="accent2"/>
          </a:fillRef>
          <a:effectRef idx="0">
            <a:schemeClr val="accent2"/>
          </a:effectRef>
          <a:fontRef idx="minor">
            <a:schemeClr val="tx1"/>
          </a:fontRef>
        </p:style>
      </p:cxnSp>
      <p:sp>
        <p:nvSpPr>
          <p:cNvPr id="11"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08822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box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45697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488817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box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7"/>
            <a:ext cx="4729788" cy="4567051"/>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100904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1-1 Column">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167" y="35669"/>
            <a:ext cx="12234333" cy="6902112"/>
          </a:xfrm>
          <a:prstGeom prst="rect">
            <a:avLst/>
          </a:prstGeom>
        </p:spPr>
      </p:pic>
      <p:sp>
        <p:nvSpPr>
          <p:cNvPr id="8" name="Content Placeholder 2"/>
          <p:cNvSpPr>
            <a:spLocks noGrp="1"/>
          </p:cNvSpPr>
          <p:nvPr>
            <p:ph idx="1"/>
          </p:nvPr>
        </p:nvSpPr>
        <p:spPr>
          <a:xfrm>
            <a:off x="1219200" y="646546"/>
            <a:ext cx="9745133" cy="5163705"/>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txBox="1">
            <a:spLocks/>
          </p:cNvSpPr>
          <p:nvPr/>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rgbClr val="A5A6A5"/>
                </a:solidFill>
              </a:rPr>
              <a:pPr/>
              <a:t>‹#›</a:t>
            </a:fld>
            <a:endParaRPr lang="en-US" sz="1000">
              <a:solidFill>
                <a:srgbClr val="A5A6A5"/>
              </a:solidFill>
            </a:endParaRPr>
          </a:p>
        </p:txBody>
      </p:sp>
    </p:spTree>
    <p:extLst>
      <p:ext uri="{BB962C8B-B14F-4D97-AF65-F5344CB8AC3E}">
        <p14:creationId xmlns:p14="http://schemas.microsoft.com/office/powerpoint/2010/main" val="245723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B6C30-AFFE-4BF7-8D36-869469E23805}"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F0B36-12B2-4A1F-9ECE-CF9B4A446AC8}" type="slidenum">
              <a:rPr lang="en-US" smtClean="0"/>
              <a:t>‹#›</a:t>
            </a:fld>
            <a:endParaRPr lang="en-US"/>
          </a:p>
        </p:txBody>
      </p:sp>
    </p:spTree>
    <p:extLst>
      <p:ext uri="{BB962C8B-B14F-4D97-AF65-F5344CB8AC3E}">
        <p14:creationId xmlns:p14="http://schemas.microsoft.com/office/powerpoint/2010/main" val="343702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1F57-D197-43E4-A0C4-6E46CF1F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BCF3B-C017-4707-A452-144E47E25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884858-45C5-47EB-9911-2DF5A2128804}"/>
              </a:ext>
            </a:extLst>
          </p:cNvPr>
          <p:cNvSpPr>
            <a:spLocks noGrp="1"/>
          </p:cNvSpPr>
          <p:nvPr>
            <p:ph type="sldNum" sz="quarter" idx="12"/>
          </p:nvPr>
        </p:nvSpPr>
        <p:spPr/>
        <p:txBody>
          <a:bodyPr/>
          <a:lstStyle/>
          <a:p>
            <a:fld id="{C9F76D63-BCCE-4A48-83D4-CD17C7E1E9F7}" type="slidenum">
              <a:rPr lang="en-US" smtClean="0"/>
              <a:t>‹#›</a:t>
            </a:fld>
            <a:endParaRPr lang="en-US"/>
          </a:p>
        </p:txBody>
      </p:sp>
    </p:spTree>
    <p:extLst>
      <p:ext uri="{BB962C8B-B14F-4D97-AF65-F5344CB8AC3E}">
        <p14:creationId xmlns:p14="http://schemas.microsoft.com/office/powerpoint/2010/main" val="293596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5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786A1D62-505E-4F4A-8062-A72DC6615792}"/>
              </a:ext>
            </a:extLst>
          </p:cNvPr>
          <p:cNvPicPr>
            <a:picLocks noChangeAspect="1"/>
          </p:cNvPicPr>
          <p:nvPr/>
        </p:nvPicPr>
        <p:blipFill>
          <a:blip r:embed="rId3"/>
          <a:stretch>
            <a:fillRect/>
          </a:stretch>
        </p:blipFill>
        <p:spPr>
          <a:xfrm>
            <a:off x="0" y="1675"/>
            <a:ext cx="12192000" cy="6856327"/>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6F36A6-68E4-4C6A-8D60-5D1E36AE0C4B}"/>
              </a:ext>
            </a:extLst>
          </p:cNvPr>
          <p:cNvPicPr>
            <a:picLocks noChangeAspect="1"/>
          </p:cNvPicPr>
          <p:nvPr/>
        </p:nvPicPr>
        <p:blipFill>
          <a:blip r:embed="rId4"/>
          <a:stretch>
            <a:fillRect/>
          </a:stretch>
        </p:blipFill>
        <p:spPr>
          <a:xfrm>
            <a:off x="7105075" y="4405688"/>
            <a:ext cx="2429452" cy="779258"/>
          </a:xfrm>
          <a:prstGeom prst="rect">
            <a:avLst/>
          </a:prstGeom>
        </p:spPr>
      </p:pic>
    </p:spTree>
    <p:extLst>
      <p:ext uri="{BB962C8B-B14F-4D97-AF65-F5344CB8AC3E}">
        <p14:creationId xmlns:p14="http://schemas.microsoft.com/office/powerpoint/2010/main" val="68401679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3983277"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60033"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4" name="Footer Placeholder 11">
            <a:extLst>
              <a:ext uri="{FF2B5EF4-FFF2-40B4-BE49-F238E27FC236}">
                <a16:creationId xmlns:a16="http://schemas.microsoft.com/office/drawing/2014/main" id="{FA5CDF2F-9200-4548-86C8-A8AF2C0AA4F0}"/>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7" name="Slide Number Placeholder 22">
            <a:extLst>
              <a:ext uri="{FF2B5EF4-FFF2-40B4-BE49-F238E27FC236}">
                <a16:creationId xmlns:a16="http://schemas.microsoft.com/office/drawing/2014/main" id="{5185C014-4D6F-4BE0-B4CC-FF848FB54D4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8" name="Group 17">
            <a:extLst>
              <a:ext uri="{FF2B5EF4-FFF2-40B4-BE49-F238E27FC236}">
                <a16:creationId xmlns:a16="http://schemas.microsoft.com/office/drawing/2014/main" id="{19676415-6D82-4347-B701-2AC05154788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03527335-15DC-427B-8850-80005D14C80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8DD009DB-CB32-442F-BD3E-1D237F57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901925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ransition BlueLogo">
    <p:bg>
      <p:bgPr>
        <a:solidFill>
          <a:schemeClr val="tx2"/>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3" name="Picture 2"/>
          <p:cNvPicPr>
            <a:picLocks noChangeAspect="1"/>
          </p:cNvPicPr>
          <p:nvPr userDrawn="1"/>
        </p:nvPicPr>
        <p:blipFill>
          <a:blip r:embed="rId3"/>
          <a:stretch>
            <a:fillRect/>
          </a:stretch>
        </p:blipFill>
        <p:spPr>
          <a:xfrm>
            <a:off x="1940648" y="4130832"/>
            <a:ext cx="8382000" cy="762000"/>
          </a:xfrm>
          <a:prstGeom prst="rect">
            <a:avLst/>
          </a:prstGeom>
        </p:spPr>
      </p:pic>
    </p:spTree>
    <p:extLst>
      <p:ext uri="{BB962C8B-B14F-4D97-AF65-F5344CB8AC3E}">
        <p14:creationId xmlns:p14="http://schemas.microsoft.com/office/powerpoint/2010/main" val="193857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48236" y="1617110"/>
            <a:ext cx="10972800" cy="382446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30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831657" y="1680526"/>
            <a:ext cx="6968233" cy="2408140"/>
          </a:xfrm>
          <a:prstGeom prst="rect">
            <a:avLst/>
          </a:prstGeom>
        </p:spPr>
      </p:pic>
      <p:pic>
        <p:nvPicPr>
          <p:cNvPr id="10" name="Picture 9"/>
          <p:cNvPicPr>
            <a:picLocks noChangeAspect="1"/>
          </p:cNvPicPr>
          <p:nvPr userDrawn="1"/>
        </p:nvPicPr>
        <p:blipFill>
          <a:blip r:embed="rId3"/>
          <a:stretch>
            <a:fillRect/>
          </a:stretch>
        </p:blipFill>
        <p:spPr>
          <a:xfrm>
            <a:off x="1869352" y="4112160"/>
            <a:ext cx="8453296" cy="768482"/>
          </a:xfrm>
          <a:prstGeom prst="rect">
            <a:avLst/>
          </a:prstGeom>
        </p:spPr>
      </p:pic>
    </p:spTree>
    <p:extLst>
      <p:ext uri="{BB962C8B-B14F-4D97-AF65-F5344CB8AC3E}">
        <p14:creationId xmlns:p14="http://schemas.microsoft.com/office/powerpoint/2010/main" val="304716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ransition GrayLogo">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7" name="Picture 6"/>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419140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pic>
        <p:nvPicPr>
          <p:cNvPr id="3" name="Picture 2"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4" name="Picture 3"/>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1466539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75695"/>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1596852259"/>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Footer Placeholder 11">
            <a:extLst>
              <a:ext uri="{FF2B5EF4-FFF2-40B4-BE49-F238E27FC236}">
                <a16:creationId xmlns:a16="http://schemas.microsoft.com/office/drawing/2014/main" id="{33432C1A-96AC-4A7A-AD53-3E0E856B5AD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2" name="Slide Number Placeholder 22">
            <a:extLst>
              <a:ext uri="{FF2B5EF4-FFF2-40B4-BE49-F238E27FC236}">
                <a16:creationId xmlns:a16="http://schemas.microsoft.com/office/drawing/2014/main" id="{835204DF-7C1A-4B5F-8FDF-66589D0AF23A}"/>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3" name="Group 12">
            <a:extLst>
              <a:ext uri="{FF2B5EF4-FFF2-40B4-BE49-F238E27FC236}">
                <a16:creationId xmlns:a16="http://schemas.microsoft.com/office/drawing/2014/main" id="{E34D79BA-ED93-4039-A6F9-9054C6628EA4}"/>
              </a:ext>
            </a:extLst>
          </p:cNvPr>
          <p:cNvGrpSpPr/>
          <p:nvPr/>
        </p:nvGrpSpPr>
        <p:grpSpPr>
          <a:xfrm>
            <a:off x="10353369" y="6311900"/>
            <a:ext cx="1838633" cy="546100"/>
            <a:chOff x="10353367" y="6311900"/>
            <a:chExt cx="1838633" cy="546100"/>
          </a:xfrm>
        </p:grpSpPr>
        <p:sp>
          <p:nvSpPr>
            <p:cNvPr id="14" name="Rectangle 13">
              <a:extLst>
                <a:ext uri="{FF2B5EF4-FFF2-40B4-BE49-F238E27FC236}">
                  <a16:creationId xmlns:a16="http://schemas.microsoft.com/office/drawing/2014/main" id="{C7D04A62-9A07-4437-8ABB-2EC9CF61CF1D}"/>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Graphic 14">
              <a:extLst>
                <a:ext uri="{FF2B5EF4-FFF2-40B4-BE49-F238E27FC236}">
                  <a16:creationId xmlns:a16="http://schemas.microsoft.com/office/drawing/2014/main" id="{91D09468-B9D3-4D16-B194-5B1B7B562D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1924794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Picture 9">
            <a:extLst>
              <a:ext uri="{FF2B5EF4-FFF2-40B4-BE49-F238E27FC236}">
                <a16:creationId xmlns:a16="http://schemas.microsoft.com/office/drawing/2014/main" id="{34245CFB-3158-D84B-B9F6-62BD4B419018}"/>
              </a:ext>
            </a:extLst>
          </p:cNvPr>
          <p:cNvPicPr>
            <a:picLocks noChangeAspect="1"/>
          </p:cNvPicPr>
          <p:nvPr/>
        </p:nvPicPr>
        <p:blipFill>
          <a:blip r:embed="rId3"/>
          <a:stretch>
            <a:fillRect/>
          </a:stretch>
        </p:blipFill>
        <p:spPr>
          <a:xfrm>
            <a:off x="1073426" y="902358"/>
            <a:ext cx="2309119" cy="696262"/>
          </a:xfrm>
          <a:prstGeom prst="rect">
            <a:avLst/>
          </a:prstGeom>
        </p:spPr>
      </p:pic>
      <p:cxnSp>
        <p:nvCxnSpPr>
          <p:cNvPr id="5" name="Straight Connector 4">
            <a:extLst>
              <a:ext uri="{FF2B5EF4-FFF2-40B4-BE49-F238E27FC236}">
                <a16:creationId xmlns:a16="http://schemas.microsoft.com/office/drawing/2014/main" id="{AB7D3FFE-59A8-4B2E-917E-4505B95D06A0}"/>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2" descr="C:\Users\laschal\Downloads\RS_LOGO_RGB_HORIZONTAL (2).jpg">
            <a:extLst>
              <a:ext uri="{FF2B5EF4-FFF2-40B4-BE49-F238E27FC236}">
                <a16:creationId xmlns:a16="http://schemas.microsoft.com/office/drawing/2014/main" id="{B29FDFC3-F597-4677-B8FE-5A5C01DBFD0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79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70FC13D5-42DC-9045-AA6F-317A3A92BAC5}"/>
              </a:ext>
            </a:extLst>
          </p:cNvPr>
          <p:cNvPicPr>
            <a:picLocks noChangeAspect="1"/>
          </p:cNvPicPr>
          <p:nvPr/>
        </p:nvPicPr>
        <p:blipFill>
          <a:blip r:embed="rId3"/>
          <a:stretch>
            <a:fillRect/>
          </a:stretch>
        </p:blipFill>
        <p:spPr>
          <a:xfrm>
            <a:off x="1073426" y="902360"/>
            <a:ext cx="2181871" cy="699845"/>
          </a:xfrm>
          <a:prstGeom prst="rect">
            <a:avLst/>
          </a:prstGeom>
        </p:spPr>
      </p:pic>
      <p:cxnSp>
        <p:nvCxnSpPr>
          <p:cNvPr id="5" name="Straight Connector 4">
            <a:extLst>
              <a:ext uri="{FF2B5EF4-FFF2-40B4-BE49-F238E27FC236}">
                <a16:creationId xmlns:a16="http://schemas.microsoft.com/office/drawing/2014/main" id="{1A568B54-FEDD-4FFF-9C48-AF54CFCA70E8}"/>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50698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E505F5-9D59-F446-A29E-0EFD3105330B}"/>
              </a:ext>
            </a:extLst>
          </p:cNvPr>
          <p:cNvSpPr/>
          <p:nvPr/>
        </p:nvSpPr>
        <p:spPr>
          <a:xfrm>
            <a:off x="0" y="0"/>
            <a:ext cx="12192000" cy="6858000"/>
          </a:xfrm>
          <a:prstGeom prst="rect">
            <a:avLst/>
          </a:prstGeom>
          <a:gradFill>
            <a:gsLst>
              <a:gs pos="100000">
                <a:schemeClr val="tx1">
                  <a:alpha val="70000"/>
                  <a:lumMod val="0"/>
                </a:schemeClr>
              </a:gs>
              <a:gs pos="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descr="Icon&#10;&#10;Description automatically generated">
            <a:extLst>
              <a:ext uri="{FF2B5EF4-FFF2-40B4-BE49-F238E27FC236}">
                <a16:creationId xmlns:a16="http://schemas.microsoft.com/office/drawing/2014/main" id="{7EF3B20C-AF8D-4678-885B-FADD94F749D8}"/>
              </a:ext>
            </a:extLst>
          </p:cNvPr>
          <p:cNvPicPr>
            <a:picLocks noChangeAspect="1"/>
          </p:cNvPicPr>
          <p:nvPr/>
        </p:nvPicPr>
        <p:blipFill>
          <a:blip r:embed="rId3"/>
          <a:stretch>
            <a:fillRect/>
          </a:stretch>
        </p:blipFill>
        <p:spPr>
          <a:xfrm>
            <a:off x="0" y="3349"/>
            <a:ext cx="12192000" cy="6854653"/>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6" y="2481945"/>
            <a:ext cx="8941133" cy="269714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6" y="5529587"/>
            <a:ext cx="8941133"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35A279D-EB13-440F-8C2F-C065EBE868AF}"/>
              </a:ext>
            </a:extLst>
          </p:cNvPr>
          <p:cNvPicPr>
            <a:picLocks noChangeAspect="1"/>
          </p:cNvPicPr>
          <p:nvPr/>
        </p:nvPicPr>
        <p:blipFill>
          <a:blip r:embed="rId4"/>
          <a:stretch>
            <a:fillRect/>
          </a:stretch>
        </p:blipFill>
        <p:spPr>
          <a:xfrm>
            <a:off x="1073426" y="902360"/>
            <a:ext cx="2181871" cy="699845"/>
          </a:xfrm>
          <a:prstGeom prst="rect">
            <a:avLst/>
          </a:prstGeom>
        </p:spPr>
      </p:pic>
    </p:spTree>
    <p:extLst>
      <p:ext uri="{BB962C8B-B14F-4D97-AF65-F5344CB8AC3E}">
        <p14:creationId xmlns:p14="http://schemas.microsoft.com/office/powerpoint/2010/main" val="391228627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6BC99F61-42DE-4884-9835-9A31D1FCA569}"/>
              </a:ext>
            </a:extLst>
          </p:cNvPr>
          <p:cNvPicPr>
            <a:picLocks noChangeAspect="1"/>
          </p:cNvPicPr>
          <p:nvPr/>
        </p:nvPicPr>
        <p:blipFill rotWithShape="1">
          <a:blip r:embed="rId3"/>
          <a:srcRect l="25422" t="-24" b="24"/>
          <a:stretch/>
        </p:blipFill>
        <p:spPr>
          <a:xfrm>
            <a:off x="3064042" y="-8985"/>
            <a:ext cx="9127959" cy="6881354"/>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C9991A9-0206-4202-AE94-404EC5C232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6216" y="4399618"/>
            <a:ext cx="2427835" cy="777242"/>
          </a:xfrm>
          <a:prstGeom prst="rect">
            <a:avLst/>
          </a:prstGeom>
        </p:spPr>
      </p:pic>
    </p:spTree>
    <p:extLst>
      <p:ext uri="{BB962C8B-B14F-4D97-AF65-F5344CB8AC3E}">
        <p14:creationId xmlns:p14="http://schemas.microsoft.com/office/powerpoint/2010/main" val="172786076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59602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786A1D62-505E-4F4A-8062-A72DC6615792}"/>
              </a:ext>
            </a:extLst>
          </p:cNvPr>
          <p:cNvPicPr>
            <a:picLocks noChangeAspect="1"/>
          </p:cNvPicPr>
          <p:nvPr/>
        </p:nvPicPr>
        <p:blipFill>
          <a:blip r:embed="rId3"/>
          <a:stretch>
            <a:fillRect/>
          </a:stretch>
        </p:blipFill>
        <p:spPr>
          <a:xfrm>
            <a:off x="0" y="1675"/>
            <a:ext cx="12192000" cy="6856327"/>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6F36A6-68E4-4C6A-8D60-5D1E36AE0C4B}"/>
              </a:ext>
            </a:extLst>
          </p:cNvPr>
          <p:cNvPicPr>
            <a:picLocks noChangeAspect="1"/>
          </p:cNvPicPr>
          <p:nvPr/>
        </p:nvPicPr>
        <p:blipFill>
          <a:blip r:embed="rId4"/>
          <a:stretch>
            <a:fillRect/>
          </a:stretch>
        </p:blipFill>
        <p:spPr>
          <a:xfrm>
            <a:off x="7105075" y="4405688"/>
            <a:ext cx="2429452" cy="779258"/>
          </a:xfrm>
          <a:prstGeom prst="rect">
            <a:avLst/>
          </a:prstGeom>
        </p:spPr>
      </p:pic>
    </p:spTree>
    <p:extLst>
      <p:ext uri="{BB962C8B-B14F-4D97-AF65-F5344CB8AC3E}">
        <p14:creationId xmlns:p14="http://schemas.microsoft.com/office/powerpoint/2010/main" val="401659511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3" name="Text Placeholder 2">
            <a:extLst>
              <a:ext uri="{FF2B5EF4-FFF2-40B4-BE49-F238E27FC236}">
                <a16:creationId xmlns:a16="http://schemas.microsoft.com/office/drawing/2014/main" id="{A1346166-DB63-45CC-8191-731A70F27317}"/>
              </a:ext>
            </a:extLst>
          </p:cNvPr>
          <p:cNvSpPr>
            <a:spLocks noGrp="1"/>
          </p:cNvSpPr>
          <p:nvPr>
            <p:ph type="body" sz="quarter" idx="10" hasCustomPrompt="1"/>
          </p:nvPr>
        </p:nvSpPr>
        <p:spPr>
          <a:xfrm>
            <a:off x="1073427" y="2369465"/>
            <a:ext cx="6934200" cy="580416"/>
          </a:xfrm>
        </p:spPr>
        <p:txBody>
          <a:bodyPr>
            <a:normAutofit/>
          </a:bodyPr>
          <a:lstStyle>
            <a:lvl1pPr marL="0" indent="0">
              <a:buNone/>
              <a:defRPr sz="2100" b="1">
                <a:solidFill>
                  <a:schemeClr val="accent3"/>
                </a:solidFill>
              </a:defRPr>
            </a:lvl1pPr>
          </a:lstStyle>
          <a:p>
            <a:pPr lvl="0"/>
            <a:r>
              <a:rPr lang="en-US"/>
              <a:t>01</a:t>
            </a:r>
          </a:p>
        </p:txBody>
      </p:sp>
    </p:spTree>
    <p:extLst>
      <p:ext uri="{BB962C8B-B14F-4D97-AF65-F5344CB8AC3E}">
        <p14:creationId xmlns:p14="http://schemas.microsoft.com/office/powerpoint/2010/main" val="398194622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6" name="Title 1">
            <a:extLst>
              <a:ext uri="{FF2B5EF4-FFF2-40B4-BE49-F238E27FC236}">
                <a16:creationId xmlns:a16="http://schemas.microsoft.com/office/drawing/2014/main" id="{B24826DB-0AB5-AF41-813D-BC96175917E1}"/>
              </a:ext>
            </a:extLst>
          </p:cNvPr>
          <p:cNvSpPr txBox="1">
            <a:spLocks/>
          </p:cNvSpPr>
          <p:nvPr/>
        </p:nvSpPr>
        <p:spPr>
          <a:xfrm>
            <a:off x="1073427" y="2473567"/>
            <a:ext cx="6933436" cy="5551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5400" b="1" kern="1200" spc="-1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400">
                <a:solidFill>
                  <a:schemeClr val="bg1"/>
                </a:solidFill>
              </a:rPr>
              <a:t>01</a:t>
            </a:r>
          </a:p>
        </p:txBody>
      </p:sp>
    </p:spTree>
    <p:extLst>
      <p:ext uri="{BB962C8B-B14F-4D97-AF65-F5344CB8AC3E}">
        <p14:creationId xmlns:p14="http://schemas.microsoft.com/office/powerpoint/2010/main" val="1215055178"/>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C89BC-9257-6249-8913-78C81D5DFB3A}"/>
              </a:ext>
            </a:extLst>
          </p:cNvPr>
          <p:cNvPicPr>
            <a:picLocks noChangeAspect="1"/>
          </p:cNvPicPr>
          <p:nvPr/>
        </p:nvPicPr>
        <p:blipFill>
          <a:blip r:embed="rId3"/>
          <a:stretch>
            <a:fillRect/>
          </a:stretch>
        </p:blipFill>
        <p:spPr>
          <a:xfrm>
            <a:off x="1768952" y="1557621"/>
            <a:ext cx="597731" cy="469329"/>
          </a:xfrm>
          <a:prstGeom prst="rect">
            <a:avLst/>
          </a:prstGeom>
        </p:spPr>
      </p:pic>
      <p:sp>
        <p:nvSpPr>
          <p:cNvPr id="8" name="Text Placeholder 7">
            <a:extLst>
              <a:ext uri="{FF2B5EF4-FFF2-40B4-BE49-F238E27FC236}">
                <a16:creationId xmlns:a16="http://schemas.microsoft.com/office/drawing/2014/main" id="{505CA874-2C4F-4449-A5B7-C02FFAAA7430}"/>
              </a:ext>
            </a:extLst>
          </p:cNvPr>
          <p:cNvSpPr>
            <a:spLocks noGrp="1"/>
          </p:cNvSpPr>
          <p:nvPr>
            <p:ph type="body" sz="quarter" idx="12" hasCustomPrompt="1"/>
          </p:nvPr>
        </p:nvSpPr>
        <p:spPr>
          <a:xfrm>
            <a:off x="1768476" y="2334410"/>
            <a:ext cx="8730989" cy="2259973"/>
          </a:xfrm>
        </p:spPr>
        <p:txBody>
          <a:bodyPr>
            <a:noAutofit/>
          </a:bodyPr>
          <a:lstStyle>
            <a:lvl1pPr marL="0" indent="0">
              <a:buNone/>
              <a:defRPr lang="en-US" sz="1800" b="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b="0">
                <a:solidFill>
                  <a:schemeClr val="accent3"/>
                </a:solidFill>
              </a:defRPr>
            </a:lvl2pPr>
            <a:lvl3pPr marL="685800" indent="0">
              <a:buNone/>
              <a:defRPr b="0">
                <a:solidFill>
                  <a:schemeClr val="accent3"/>
                </a:solidFill>
              </a:defRPr>
            </a:lvl3pPr>
            <a:lvl4pPr marL="1028700" indent="0">
              <a:buNone/>
              <a:defRPr b="0">
                <a:solidFill>
                  <a:schemeClr val="accent3"/>
                </a:solidFill>
              </a:defRPr>
            </a:lvl4pPr>
            <a:lvl5pPr marL="1371600" indent="0">
              <a:buNone/>
              <a:defRPr b="0">
                <a:solidFill>
                  <a:schemeClr val="accent3"/>
                </a:solidFill>
              </a:defRPr>
            </a:lvl5pPr>
          </a:lstStyle>
          <a:p>
            <a:pPr lvl="0"/>
            <a:r>
              <a:rPr lang="en-US"/>
              <a:t>An important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Text Placeholder 10">
            <a:extLst>
              <a:ext uri="{FF2B5EF4-FFF2-40B4-BE49-F238E27FC236}">
                <a16:creationId xmlns:a16="http://schemas.microsoft.com/office/drawing/2014/main" id="{FB9A2221-BB39-1648-8E46-835381B02A05}"/>
              </a:ext>
            </a:extLst>
          </p:cNvPr>
          <p:cNvSpPr>
            <a:spLocks noGrp="1"/>
          </p:cNvSpPr>
          <p:nvPr>
            <p:ph type="body" sz="quarter" idx="13" hasCustomPrompt="1"/>
          </p:nvPr>
        </p:nvSpPr>
        <p:spPr>
          <a:xfrm>
            <a:off x="1768475" y="4852130"/>
            <a:ext cx="3094039" cy="441325"/>
          </a:xfrm>
        </p:spPr>
        <p:txBody>
          <a:bodyPr>
            <a:noAutofit/>
          </a:bodyPr>
          <a:lstStyle>
            <a:lvl1pPr marL="0" indent="0">
              <a:buNone/>
              <a:defRPr sz="825">
                <a:solidFill>
                  <a:schemeClr val="bg1"/>
                </a:solidFill>
              </a:defRPr>
            </a:lvl1pPr>
            <a:lvl2pPr>
              <a:defRPr sz="788"/>
            </a:lvl2pPr>
            <a:lvl3pPr>
              <a:defRPr sz="750"/>
            </a:lvl3pPr>
            <a:lvl4pPr>
              <a:defRPr sz="675"/>
            </a:lvl4pPr>
            <a:lvl5pPr>
              <a:defRPr sz="675"/>
            </a:lvl5pPr>
          </a:lstStyle>
          <a:p>
            <a:pPr lvl="0"/>
            <a:r>
              <a:rPr lang="en-US"/>
              <a:t>Attribution Name or Source</a:t>
            </a:r>
          </a:p>
        </p:txBody>
      </p:sp>
    </p:spTree>
    <p:extLst>
      <p:ext uri="{BB962C8B-B14F-4D97-AF65-F5344CB8AC3E}">
        <p14:creationId xmlns:p14="http://schemas.microsoft.com/office/powerpoint/2010/main" val="308897861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7327729"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327729"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9" name="Footer Placeholder 11">
            <a:extLst>
              <a:ext uri="{FF2B5EF4-FFF2-40B4-BE49-F238E27FC236}">
                <a16:creationId xmlns:a16="http://schemas.microsoft.com/office/drawing/2014/main" id="{AF616160-F02D-41A0-BCE4-4268BFD0BD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7159EDD1-8A43-42F3-947A-09DDAC9A39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7CC7C91F-5CF2-49AB-9F4D-2DECD22991EC}"/>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4D0C04FD-79F8-4090-94BD-E83133A7CC0F}"/>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B29596B0-C982-4530-86C5-BB6D06D56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060161453"/>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609600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7"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7"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E70533F2-8201-4692-AF0A-A1F076AC0A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385B560A-9FF7-4C41-95A3-A594F032CA7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529215C8-A9AB-4B9E-8369-D8941F57DB7F}"/>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4CB4C313-6784-4AC1-AA7C-F7E561668E3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D62F72F1-85B7-4F5B-A205-DE8AB3E1C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55714755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8035448" y="0"/>
            <a:ext cx="415655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6" y="627260"/>
            <a:ext cx="5649237"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6" y="3488501"/>
            <a:ext cx="5649237"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F7510169-5652-41A1-9202-58687BD0CA95}"/>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250FFC7C-ECF0-41E6-8E7C-76BCB69BDE9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1A91A308-C7C0-403C-ABB4-79C6AACAE6F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7B78E7E2-AB43-41B9-AE9A-D6AE05B3C4E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D7160849-C9AD-41BE-8FF2-387EF974E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42829823"/>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3983277"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60033"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4" name="Footer Placeholder 11">
            <a:extLst>
              <a:ext uri="{FF2B5EF4-FFF2-40B4-BE49-F238E27FC236}">
                <a16:creationId xmlns:a16="http://schemas.microsoft.com/office/drawing/2014/main" id="{FA5CDF2F-9200-4548-86C8-A8AF2C0AA4F0}"/>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7" name="Slide Number Placeholder 22">
            <a:extLst>
              <a:ext uri="{FF2B5EF4-FFF2-40B4-BE49-F238E27FC236}">
                <a16:creationId xmlns:a16="http://schemas.microsoft.com/office/drawing/2014/main" id="{5185C014-4D6F-4BE0-B4CC-FF848FB54D4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8" name="Group 17">
            <a:extLst>
              <a:ext uri="{FF2B5EF4-FFF2-40B4-BE49-F238E27FC236}">
                <a16:creationId xmlns:a16="http://schemas.microsoft.com/office/drawing/2014/main" id="{19676415-6D82-4347-B701-2AC05154788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03527335-15DC-427B-8850-80005D14C80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8DD009DB-CB32-442F-BD3E-1D237F57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221808502"/>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8983369"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6" name="Footer Placeholder 11">
            <a:extLst>
              <a:ext uri="{FF2B5EF4-FFF2-40B4-BE49-F238E27FC236}">
                <a16:creationId xmlns:a16="http://schemas.microsoft.com/office/drawing/2014/main" id="{D4123E23-DBB1-486B-8815-2F4F9BBDA22A}"/>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7" name="Slide Number Placeholder 22">
            <a:extLst>
              <a:ext uri="{FF2B5EF4-FFF2-40B4-BE49-F238E27FC236}">
                <a16:creationId xmlns:a16="http://schemas.microsoft.com/office/drawing/2014/main" id="{0F101A14-5710-4575-AF35-2AC3CCA5ECF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8" name="Group 27">
            <a:extLst>
              <a:ext uri="{FF2B5EF4-FFF2-40B4-BE49-F238E27FC236}">
                <a16:creationId xmlns:a16="http://schemas.microsoft.com/office/drawing/2014/main" id="{992CEE2C-9E79-47B0-8397-758B23EB7CFD}"/>
              </a:ext>
            </a:extLst>
          </p:cNvPr>
          <p:cNvGrpSpPr/>
          <p:nvPr/>
        </p:nvGrpSpPr>
        <p:grpSpPr>
          <a:xfrm>
            <a:off x="10353369" y="6311900"/>
            <a:ext cx="1838633" cy="546100"/>
            <a:chOff x="10353367" y="6311900"/>
            <a:chExt cx="1838633" cy="546100"/>
          </a:xfrm>
        </p:grpSpPr>
        <p:sp>
          <p:nvSpPr>
            <p:cNvPr id="29" name="Rectangle 28">
              <a:extLst>
                <a:ext uri="{FF2B5EF4-FFF2-40B4-BE49-F238E27FC236}">
                  <a16:creationId xmlns:a16="http://schemas.microsoft.com/office/drawing/2014/main" id="{6857BE15-BB2D-4224-BA39-560B59B2AB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 name="Graphic 29">
              <a:extLst>
                <a:ext uri="{FF2B5EF4-FFF2-40B4-BE49-F238E27FC236}">
                  <a16:creationId xmlns:a16="http://schemas.microsoft.com/office/drawing/2014/main" id="{FB15394F-E5A5-4BA5-86A4-8A57A7DD00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4653110"/>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50C880C-1B06-4CDD-8C0D-EE7131719A2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Picture Placeholder 10">
            <a:extLst>
              <a:ext uri="{FF2B5EF4-FFF2-40B4-BE49-F238E27FC236}">
                <a16:creationId xmlns:a16="http://schemas.microsoft.com/office/drawing/2014/main" id="{421133B1-517A-430B-9727-6270E4416700}"/>
              </a:ext>
            </a:extLst>
          </p:cNvPr>
          <p:cNvSpPr>
            <a:spLocks noGrp="1"/>
          </p:cNvSpPr>
          <p:nvPr>
            <p:ph type="pic" sz="quarter" idx="15"/>
          </p:nvPr>
        </p:nvSpPr>
        <p:spPr>
          <a:xfrm>
            <a:off x="0" y="2"/>
            <a:ext cx="12192000" cy="3256767"/>
          </a:xfrm>
          <a:solidFill>
            <a:schemeClr val="bg2"/>
          </a:solidFill>
        </p:spPr>
        <p:txBody>
          <a:bodyPr/>
          <a:lstStyle/>
          <a:p>
            <a:r>
              <a:rPr lang="en-US"/>
              <a:t>Click icon to add picture</a:t>
            </a:r>
          </a:p>
        </p:txBody>
      </p:sp>
      <p:sp>
        <p:nvSpPr>
          <p:cNvPr id="17" name="Text Placeholder 5">
            <a:extLst>
              <a:ext uri="{FF2B5EF4-FFF2-40B4-BE49-F238E27FC236}">
                <a16:creationId xmlns:a16="http://schemas.microsoft.com/office/drawing/2014/main" id="{15D55979-B25A-4F78-8DDC-23AC42608683}"/>
              </a:ext>
            </a:extLst>
          </p:cNvPr>
          <p:cNvSpPr>
            <a:spLocks noGrp="1"/>
          </p:cNvSpPr>
          <p:nvPr>
            <p:ph type="body" sz="quarter" idx="16"/>
          </p:nvPr>
        </p:nvSpPr>
        <p:spPr>
          <a:xfrm>
            <a:off x="12463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C9D19DF6-8422-41B6-9364-21C688BB79A3}"/>
              </a:ext>
            </a:extLst>
          </p:cNvPr>
          <p:cNvSpPr>
            <a:spLocks noGrp="1"/>
          </p:cNvSpPr>
          <p:nvPr>
            <p:ph type="body" sz="quarter" idx="17"/>
          </p:nvPr>
        </p:nvSpPr>
        <p:spPr>
          <a:xfrm>
            <a:off x="3687872"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194584C7-DCA8-4695-B122-9C4A96AD08BC}"/>
              </a:ext>
            </a:extLst>
          </p:cNvPr>
          <p:cNvSpPr>
            <a:spLocks noGrp="1"/>
          </p:cNvSpPr>
          <p:nvPr>
            <p:ph type="body" sz="quarter" idx="18"/>
          </p:nvPr>
        </p:nvSpPr>
        <p:spPr>
          <a:xfrm>
            <a:off x="61398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FCAE4928-55AB-4BCD-9A77-890CD253EAD7}"/>
              </a:ext>
            </a:extLst>
          </p:cNvPr>
          <p:cNvSpPr>
            <a:spLocks noGrp="1"/>
          </p:cNvSpPr>
          <p:nvPr>
            <p:ph type="body" sz="quarter" idx="19"/>
          </p:nvPr>
        </p:nvSpPr>
        <p:spPr>
          <a:xfrm>
            <a:off x="8591809"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1">
            <a:extLst>
              <a:ext uri="{FF2B5EF4-FFF2-40B4-BE49-F238E27FC236}">
                <a16:creationId xmlns:a16="http://schemas.microsoft.com/office/drawing/2014/main" id="{F2AA7001-32C0-4EB9-8C66-F30EA8EB792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3" name="Slide Number Placeholder 22">
            <a:extLst>
              <a:ext uri="{FF2B5EF4-FFF2-40B4-BE49-F238E27FC236}">
                <a16:creationId xmlns:a16="http://schemas.microsoft.com/office/drawing/2014/main" id="{286789B9-71AA-4B23-B685-5CEE4EB48D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4" name="Group 23">
            <a:extLst>
              <a:ext uri="{FF2B5EF4-FFF2-40B4-BE49-F238E27FC236}">
                <a16:creationId xmlns:a16="http://schemas.microsoft.com/office/drawing/2014/main" id="{705B49F3-991B-49FC-B8A8-0D60553585F5}"/>
              </a:ext>
            </a:extLst>
          </p:cNvPr>
          <p:cNvGrpSpPr/>
          <p:nvPr/>
        </p:nvGrpSpPr>
        <p:grpSpPr>
          <a:xfrm>
            <a:off x="10353369" y="6311900"/>
            <a:ext cx="1838633" cy="546100"/>
            <a:chOff x="10353367" y="6311900"/>
            <a:chExt cx="1838633" cy="546100"/>
          </a:xfrm>
        </p:grpSpPr>
        <p:sp>
          <p:nvSpPr>
            <p:cNvPr id="25" name="Rectangle 24">
              <a:extLst>
                <a:ext uri="{FF2B5EF4-FFF2-40B4-BE49-F238E27FC236}">
                  <a16:creationId xmlns:a16="http://schemas.microsoft.com/office/drawing/2014/main" id="{36025FEE-23DC-4608-A8EC-C4C5D9FD49D2}"/>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Graphic 25">
              <a:extLst>
                <a:ext uri="{FF2B5EF4-FFF2-40B4-BE49-F238E27FC236}">
                  <a16:creationId xmlns:a16="http://schemas.microsoft.com/office/drawing/2014/main" id="{22F3BB3D-8860-4823-861B-0848BD8D3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0582319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6" name="Text Placeholder 13"/>
          <p:cNvSpPr>
            <a:spLocks noGrp="1"/>
          </p:cNvSpPr>
          <p:nvPr>
            <p:ph type="body" sz="quarter" idx="10"/>
          </p:nvPr>
        </p:nvSpPr>
        <p:spPr>
          <a:xfrm>
            <a:off x="4017821" y="3874055"/>
            <a:ext cx="7007897" cy="914400"/>
          </a:xfrm>
          <a:prstGeom prst="rect">
            <a:avLst/>
          </a:prstGeom>
        </p:spPr>
        <p:txBody>
          <a:bodyPr vert="horz"/>
          <a:lstStyle>
            <a:lvl1pPr marL="0" indent="0" algn="r">
              <a:buNone/>
              <a:defRPr sz="2100">
                <a:solidFill>
                  <a:schemeClr val="bg1"/>
                </a:solidFill>
              </a:defRPr>
            </a:lvl1pPr>
            <a:lvl2pPr marL="342900" indent="0">
              <a:buNone/>
              <a:defRPr/>
            </a:lvl2pPr>
          </a:lstStyle>
          <a:p>
            <a:pPr lvl="0"/>
            <a:r>
              <a:rPr lang="en-US"/>
              <a:t>Click to edit Master text styles</a:t>
            </a:r>
          </a:p>
        </p:txBody>
      </p:sp>
      <p:sp>
        <p:nvSpPr>
          <p:cNvPr id="8" name="Title 6"/>
          <p:cNvSpPr>
            <a:spLocks noGrp="1"/>
          </p:cNvSpPr>
          <p:nvPr>
            <p:ph type="title" hasCustomPrompt="1"/>
          </p:nvPr>
        </p:nvSpPr>
        <p:spPr>
          <a:xfrm>
            <a:off x="4972244" y="1836452"/>
            <a:ext cx="6053475" cy="1840813"/>
          </a:xfrm>
          <a:prstGeom prst="rect">
            <a:avLst/>
          </a:prstGeom>
        </p:spPr>
        <p:txBody>
          <a:bodyPr vert="horz" anchor="b"/>
          <a:lstStyle>
            <a:lvl1pPr algn="r">
              <a:defRPr sz="36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Tree>
    <p:extLst>
      <p:ext uri="{BB962C8B-B14F-4D97-AF65-F5344CB8AC3E}">
        <p14:creationId xmlns:p14="http://schemas.microsoft.com/office/powerpoint/2010/main" val="1637388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cxnSp>
        <p:nvCxnSpPr>
          <p:cNvPr id="7" name="Straight Connector 6">
            <a:extLst>
              <a:ext uri="{FF2B5EF4-FFF2-40B4-BE49-F238E27FC236}">
                <a16:creationId xmlns:a16="http://schemas.microsoft.com/office/drawing/2014/main" id="{0E01C9FE-B017-3745-A816-05385B417EC9}"/>
              </a:ext>
            </a:extLst>
          </p:cNvPr>
          <p:cNvCxnSpPr/>
          <p:nvPr/>
        </p:nvCxnSpPr>
        <p:spPr>
          <a:xfrm>
            <a:off x="5921829" y="1767840"/>
            <a:ext cx="0" cy="299139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4" name="Footer Placeholder 11">
            <a:extLst>
              <a:ext uri="{FF2B5EF4-FFF2-40B4-BE49-F238E27FC236}">
                <a16:creationId xmlns:a16="http://schemas.microsoft.com/office/drawing/2014/main" id="{F1F44806-C29C-4D5C-864C-226F28DE77B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DC96D775-54BC-45FE-B31A-88AB00FE14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A0F6CE8B-51DC-4E2C-A13A-C8239233F9A9}"/>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F63F0EF8-2907-4DC2-BAFE-E628F814215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C1D76C5A-8976-4E82-B6FE-DC8F7B9DAF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78312997"/>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860E611B-A8E1-45A4-A5C0-2E73FC9AA1E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E20C0CAF-636F-426D-96A7-F7A5FA2317F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4808994D-9793-4189-BD91-F163C8C36314}"/>
              </a:ext>
            </a:extLst>
          </p:cNvPr>
          <p:cNvGrpSpPr/>
          <p:nvPr/>
        </p:nvGrpSpPr>
        <p:grpSpPr>
          <a:xfrm>
            <a:off x="10353369" y="6311900"/>
            <a:ext cx="1838633" cy="546100"/>
            <a:chOff x="10353367" y="6311900"/>
            <a:chExt cx="1838633" cy="546100"/>
          </a:xfrm>
        </p:grpSpPr>
        <p:sp>
          <p:nvSpPr>
            <p:cNvPr id="18" name="Rectangle 17">
              <a:extLst>
                <a:ext uri="{FF2B5EF4-FFF2-40B4-BE49-F238E27FC236}">
                  <a16:creationId xmlns:a16="http://schemas.microsoft.com/office/drawing/2014/main" id="{A5B79BB5-5C09-46E4-BB48-EA672C396211}"/>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9BFEF1D4-94BD-4552-8579-1D1AEC039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94905606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3" y="2297877"/>
            <a:ext cx="10335755" cy="383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A75D1A9-DC05-488D-9DC5-C859F997F51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0" name="Footer Placeholder 11">
            <a:extLst>
              <a:ext uri="{FF2B5EF4-FFF2-40B4-BE49-F238E27FC236}">
                <a16:creationId xmlns:a16="http://schemas.microsoft.com/office/drawing/2014/main" id="{CBD42264-A7F9-4EE0-A77E-BF6B2B01C1D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1" name="Slide Number Placeholder 22">
            <a:extLst>
              <a:ext uri="{FF2B5EF4-FFF2-40B4-BE49-F238E27FC236}">
                <a16:creationId xmlns:a16="http://schemas.microsoft.com/office/drawing/2014/main" id="{DD9FAEBD-A9C5-4798-A387-F37FBE9259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2" name="Group 21">
            <a:extLst>
              <a:ext uri="{FF2B5EF4-FFF2-40B4-BE49-F238E27FC236}">
                <a16:creationId xmlns:a16="http://schemas.microsoft.com/office/drawing/2014/main" id="{73BEA80D-1A85-46CF-816D-514DF9AFE439}"/>
              </a:ext>
            </a:extLst>
          </p:cNvPr>
          <p:cNvGrpSpPr/>
          <p:nvPr/>
        </p:nvGrpSpPr>
        <p:grpSpPr>
          <a:xfrm>
            <a:off x="10353369" y="6311900"/>
            <a:ext cx="1838633" cy="546100"/>
            <a:chOff x="10353367" y="6311900"/>
            <a:chExt cx="1838633" cy="546100"/>
          </a:xfrm>
        </p:grpSpPr>
        <p:sp>
          <p:nvSpPr>
            <p:cNvPr id="23" name="Rectangle 22">
              <a:extLst>
                <a:ext uri="{FF2B5EF4-FFF2-40B4-BE49-F238E27FC236}">
                  <a16:creationId xmlns:a16="http://schemas.microsoft.com/office/drawing/2014/main" id="{8DD1A00D-A262-46E5-BE4C-00DE112BC44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Graphic 23">
              <a:extLst>
                <a:ext uri="{FF2B5EF4-FFF2-40B4-BE49-F238E27FC236}">
                  <a16:creationId xmlns:a16="http://schemas.microsoft.com/office/drawing/2014/main" id="{5E4254A7-F54E-4F7C-8641-5327E0211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723394631"/>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BA415135-BEE0-4233-A965-843C948167AA}"/>
              </a:ext>
            </a:extLst>
          </p:cNvPr>
          <p:cNvSpPr>
            <a:spLocks noGrp="1"/>
          </p:cNvSpPr>
          <p:nvPr>
            <p:ph type="body" sz="quarter" idx="16"/>
          </p:nvPr>
        </p:nvSpPr>
        <p:spPr>
          <a:xfrm>
            <a:off x="12463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8E713572-5A88-400E-AE16-F337AC9ECD9E}"/>
              </a:ext>
            </a:extLst>
          </p:cNvPr>
          <p:cNvSpPr>
            <a:spLocks noGrp="1"/>
          </p:cNvSpPr>
          <p:nvPr>
            <p:ph type="body" sz="quarter" idx="17"/>
          </p:nvPr>
        </p:nvSpPr>
        <p:spPr>
          <a:xfrm>
            <a:off x="3687872"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22E2ABB2-4435-4B8B-AB38-D8B261BDA7F0}"/>
              </a:ext>
            </a:extLst>
          </p:cNvPr>
          <p:cNvSpPr>
            <a:spLocks noGrp="1"/>
          </p:cNvSpPr>
          <p:nvPr>
            <p:ph type="body" sz="quarter" idx="18"/>
          </p:nvPr>
        </p:nvSpPr>
        <p:spPr>
          <a:xfrm>
            <a:off x="61398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FA6AA4C3-4B44-4456-BC60-FFC5763DBE84}"/>
              </a:ext>
            </a:extLst>
          </p:cNvPr>
          <p:cNvSpPr>
            <a:spLocks noGrp="1"/>
          </p:cNvSpPr>
          <p:nvPr>
            <p:ph type="body" sz="quarter" idx="19"/>
          </p:nvPr>
        </p:nvSpPr>
        <p:spPr>
          <a:xfrm>
            <a:off x="8591809"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graphicFrame>
        <p:nvGraphicFramePr>
          <p:cNvPr id="17" name="Table 17">
            <a:extLst>
              <a:ext uri="{FF2B5EF4-FFF2-40B4-BE49-F238E27FC236}">
                <a16:creationId xmlns:a16="http://schemas.microsoft.com/office/drawing/2014/main" id="{BB769B90-4EB2-4CFF-BF48-2D62939F7DD2}"/>
              </a:ext>
            </a:extLst>
          </p:cNvPr>
          <p:cNvGraphicFramePr>
            <a:graphicFrameLocks noGrp="1"/>
          </p:cNvGraphicFramePr>
          <p:nvPr>
            <p:extLst>
              <p:ext uri="{D42A27DB-BD31-4B8C-83A1-F6EECF244321}">
                <p14:modId xmlns:p14="http://schemas.microsoft.com/office/powerpoint/2010/main" val="3967832781"/>
              </p:ext>
            </p:extLst>
          </p:nvPr>
        </p:nvGraphicFramePr>
        <p:xfrm>
          <a:off x="1121079" y="747017"/>
          <a:ext cx="9812060" cy="4941708"/>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3922863"/>
                  </a:ext>
                </a:extLst>
              </a:tr>
            </a:tbl>
          </a:graphicData>
        </a:graphic>
      </p:graphicFrame>
      <p:sp>
        <p:nvSpPr>
          <p:cNvPr id="18" name="Footer Placeholder 11">
            <a:extLst>
              <a:ext uri="{FF2B5EF4-FFF2-40B4-BE49-F238E27FC236}">
                <a16:creationId xmlns:a16="http://schemas.microsoft.com/office/drawing/2014/main" id="{49D19962-B0CC-4E39-B795-42CCE5EFA8E4}"/>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A7A144B3-DE27-4E96-A284-68728F5FA3FE}"/>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AF3B4846-3F26-49F5-95FD-293B9DE8DC86}"/>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5E020055-AAEC-4301-992E-A5A45A2265E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Graphic 26">
              <a:extLst>
                <a:ext uri="{FF2B5EF4-FFF2-40B4-BE49-F238E27FC236}">
                  <a16:creationId xmlns:a16="http://schemas.microsoft.com/office/drawing/2014/main" id="{80BBA032-D0AF-4C9A-84E4-1F44B23AD5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830209803"/>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graphicFrame>
        <p:nvGraphicFramePr>
          <p:cNvPr id="20" name="Table 17">
            <a:extLst>
              <a:ext uri="{FF2B5EF4-FFF2-40B4-BE49-F238E27FC236}">
                <a16:creationId xmlns:a16="http://schemas.microsoft.com/office/drawing/2014/main" id="{DAF63906-D4D7-49AC-AF83-22EDCA293F4A}"/>
              </a:ext>
            </a:extLst>
          </p:cNvPr>
          <p:cNvGraphicFramePr>
            <a:graphicFrameLocks noGrp="1"/>
          </p:cNvGraphicFramePr>
          <p:nvPr>
            <p:extLst>
              <p:ext uri="{D42A27DB-BD31-4B8C-83A1-F6EECF244321}">
                <p14:modId xmlns:p14="http://schemas.microsoft.com/office/powerpoint/2010/main" val="207544949"/>
              </p:ext>
            </p:extLst>
          </p:nvPr>
        </p:nvGraphicFramePr>
        <p:xfrm>
          <a:off x="1121079" y="3213218"/>
          <a:ext cx="9689925" cy="2470854"/>
        </p:xfrm>
        <a:graphic>
          <a:graphicData uri="http://schemas.openxmlformats.org/drawingml/2006/table">
            <a:tbl>
              <a:tblPr firstRow="1" bandRow="1">
                <a:tableStyleId>{5C22544A-7EE6-4342-B048-85BDC9FD1C3A}</a:tableStyleId>
              </a:tblPr>
              <a:tblGrid>
                <a:gridCol w="3229975">
                  <a:extLst>
                    <a:ext uri="{9D8B030D-6E8A-4147-A177-3AD203B41FA5}">
                      <a16:colId xmlns:a16="http://schemas.microsoft.com/office/drawing/2014/main" val="570792707"/>
                    </a:ext>
                  </a:extLst>
                </a:gridCol>
                <a:gridCol w="3229975">
                  <a:extLst>
                    <a:ext uri="{9D8B030D-6E8A-4147-A177-3AD203B41FA5}">
                      <a16:colId xmlns:a16="http://schemas.microsoft.com/office/drawing/2014/main" val="1385709322"/>
                    </a:ext>
                  </a:extLst>
                </a:gridCol>
                <a:gridCol w="3229975">
                  <a:extLst>
                    <a:ext uri="{9D8B030D-6E8A-4147-A177-3AD203B41FA5}">
                      <a16:colId xmlns:a16="http://schemas.microsoft.com/office/drawing/2014/main" val="3684005094"/>
                    </a:ext>
                  </a:extLst>
                </a:gridCol>
              </a:tblGrid>
              <a:tr h="2470854">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graphicFrame>
        <p:nvGraphicFramePr>
          <p:cNvPr id="19" name="Table 17">
            <a:extLst>
              <a:ext uri="{FF2B5EF4-FFF2-40B4-BE49-F238E27FC236}">
                <a16:creationId xmlns:a16="http://schemas.microsoft.com/office/drawing/2014/main" id="{B6FF7109-5C64-406E-9C43-A668A5605819}"/>
              </a:ext>
            </a:extLst>
          </p:cNvPr>
          <p:cNvGraphicFramePr>
            <a:graphicFrameLocks noGrp="1"/>
          </p:cNvGraphicFramePr>
          <p:nvPr>
            <p:extLst>
              <p:ext uri="{D42A27DB-BD31-4B8C-83A1-F6EECF244321}">
                <p14:modId xmlns:p14="http://schemas.microsoft.com/office/powerpoint/2010/main" val="2948342447"/>
              </p:ext>
            </p:extLst>
          </p:nvPr>
        </p:nvGraphicFramePr>
        <p:xfrm>
          <a:off x="1121079" y="747017"/>
          <a:ext cx="9812060" cy="2470854"/>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1" name="Text Placeholder 5">
            <a:extLst>
              <a:ext uri="{FF2B5EF4-FFF2-40B4-BE49-F238E27FC236}">
                <a16:creationId xmlns:a16="http://schemas.microsoft.com/office/drawing/2014/main" id="{48879FA1-2476-47A3-808F-2DB7841670EA}"/>
              </a:ext>
            </a:extLst>
          </p:cNvPr>
          <p:cNvSpPr>
            <a:spLocks noGrp="1"/>
          </p:cNvSpPr>
          <p:nvPr>
            <p:ph type="body" sz="quarter" idx="21"/>
          </p:nvPr>
        </p:nvSpPr>
        <p:spPr>
          <a:xfrm>
            <a:off x="1246341" y="3423850"/>
            <a:ext cx="2905331"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FDBAE37F-FC52-4506-B20B-18563A7A06EC}"/>
              </a:ext>
            </a:extLst>
          </p:cNvPr>
          <p:cNvSpPr>
            <a:spLocks noGrp="1"/>
          </p:cNvSpPr>
          <p:nvPr>
            <p:ph type="body" sz="quarter" idx="22"/>
          </p:nvPr>
        </p:nvSpPr>
        <p:spPr>
          <a:xfrm>
            <a:off x="4505633" y="3423850"/>
            <a:ext cx="290256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9A75E360-21D3-4DA4-A5D1-98214E69B031}"/>
              </a:ext>
            </a:extLst>
          </p:cNvPr>
          <p:cNvSpPr>
            <a:spLocks noGrp="1"/>
          </p:cNvSpPr>
          <p:nvPr>
            <p:ph type="body" sz="quarter" idx="23"/>
          </p:nvPr>
        </p:nvSpPr>
        <p:spPr>
          <a:xfrm>
            <a:off x="7762163" y="3433448"/>
            <a:ext cx="310739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Footer Placeholder 11">
            <a:extLst>
              <a:ext uri="{FF2B5EF4-FFF2-40B4-BE49-F238E27FC236}">
                <a16:creationId xmlns:a16="http://schemas.microsoft.com/office/drawing/2014/main" id="{2722CC06-9539-4643-898B-20F3685277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33" name="Slide Number Placeholder 22">
            <a:extLst>
              <a:ext uri="{FF2B5EF4-FFF2-40B4-BE49-F238E27FC236}">
                <a16:creationId xmlns:a16="http://schemas.microsoft.com/office/drawing/2014/main" id="{7D059870-C01B-4A13-8AC7-91859126A4C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34" name="Group 33">
            <a:extLst>
              <a:ext uri="{FF2B5EF4-FFF2-40B4-BE49-F238E27FC236}">
                <a16:creationId xmlns:a16="http://schemas.microsoft.com/office/drawing/2014/main" id="{17D24AD1-AB77-459F-9F3C-FC9A6EA3B6E1}"/>
              </a:ext>
            </a:extLst>
          </p:cNvPr>
          <p:cNvGrpSpPr/>
          <p:nvPr/>
        </p:nvGrpSpPr>
        <p:grpSpPr>
          <a:xfrm>
            <a:off x="10353369" y="6311900"/>
            <a:ext cx="1838633" cy="546100"/>
            <a:chOff x="10353367" y="6311900"/>
            <a:chExt cx="1838633" cy="546100"/>
          </a:xfrm>
        </p:grpSpPr>
        <p:sp>
          <p:nvSpPr>
            <p:cNvPr id="35" name="Rectangle 34">
              <a:extLst>
                <a:ext uri="{FF2B5EF4-FFF2-40B4-BE49-F238E27FC236}">
                  <a16:creationId xmlns:a16="http://schemas.microsoft.com/office/drawing/2014/main" id="{05BE68F4-652B-4DE9-9145-3020879EA6F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6" name="Graphic 35">
              <a:extLst>
                <a:ext uri="{FF2B5EF4-FFF2-40B4-BE49-F238E27FC236}">
                  <a16:creationId xmlns:a16="http://schemas.microsoft.com/office/drawing/2014/main" id="{312FA2BF-5459-4AFD-86CA-DF654A929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765325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948EDD51-8631-F94E-8E9E-319BE5096578}"/>
              </a:ext>
            </a:extLst>
          </p:cNvPr>
          <p:cNvSpPr>
            <a:spLocks noGrp="1"/>
          </p:cNvSpPr>
          <p:nvPr>
            <p:ph sz="quarter" idx="14"/>
          </p:nvPr>
        </p:nvSpPr>
        <p:spPr>
          <a:xfrm>
            <a:off x="623164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3E55BA-9FB5-4289-A600-73894066CC8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sz="2100"/>
            </a:lvl1pPr>
          </a:lstStyle>
          <a:p>
            <a:r>
              <a:rPr lang="en-US"/>
              <a:t>Click to edit Master title style</a:t>
            </a:r>
          </a:p>
        </p:txBody>
      </p:sp>
      <p:sp>
        <p:nvSpPr>
          <p:cNvPr id="10" name="Text Placeholder 3">
            <a:extLst>
              <a:ext uri="{FF2B5EF4-FFF2-40B4-BE49-F238E27FC236}">
                <a16:creationId xmlns:a16="http://schemas.microsoft.com/office/drawing/2014/main" id="{66EF4939-8D6B-4D5A-B5F6-ADE7B89F19CB}"/>
              </a:ext>
            </a:extLst>
          </p:cNvPr>
          <p:cNvSpPr>
            <a:spLocks noGrp="1"/>
          </p:cNvSpPr>
          <p:nvPr>
            <p:ph type="body" sz="quarter" idx="15"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Footer Placeholder 11">
            <a:extLst>
              <a:ext uri="{FF2B5EF4-FFF2-40B4-BE49-F238E27FC236}">
                <a16:creationId xmlns:a16="http://schemas.microsoft.com/office/drawing/2014/main" id="{47CB8ACA-1BEC-4E52-A2FD-5D7B7709DCE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Presentation Title  |  1/18/2022  |  CONFIDENTIAL</a:t>
            </a:r>
          </a:p>
        </p:txBody>
      </p:sp>
      <p:sp>
        <p:nvSpPr>
          <p:cNvPr id="13" name="Slide Number Placeholder 22">
            <a:extLst>
              <a:ext uri="{FF2B5EF4-FFF2-40B4-BE49-F238E27FC236}">
                <a16:creationId xmlns:a16="http://schemas.microsoft.com/office/drawing/2014/main" id="{5CC75F36-0379-4EAE-B7B9-68CD6B0E4BA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989EEFA1-583B-4067-AA45-CB144ACED89E}"/>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8048E97D-4D59-4C66-9B57-3F6B512901FC}"/>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F442731-5978-4948-8FB5-65CCCB78A7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1746390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EE3EDF5E-F2E1-42B8-AD00-5DB8B66D6B9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03E78C9-04CC-4AEC-941A-DAFAD5CCE85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F89485D6-65F5-4D3B-AF89-0F6463118BF3}"/>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BA453A99-B155-48C6-A9BD-7720AE90A25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FAB7A0C0-AF99-4225-83EE-7256D93AC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132523730"/>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6EFFF1D-3AB7-4084-8EC5-DFFE0BE2B6C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742E869-3D2A-4FA5-805B-09DD49CD4CB2}"/>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A69A7239-4442-4C55-88DD-575AEBFABDB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425698F4-7533-4C08-95E2-3462CF4AE4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2F553D3-AC30-4964-A6A8-C953876F3D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0136402"/>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C136CD7D-AFCB-43EE-BA03-8E9143C3CC6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F887EB6-6D49-4A61-B50C-3C8545B1022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11E69B1-4BB2-4AB8-847F-72E10ED7AFA7}"/>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CDF6B935-FD39-43BF-8B0F-CB8E5CD2B09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4C6BDD89-72E3-484B-97AE-4FBE609D22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458554068"/>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249212C8-29E8-4314-8EBB-3E8E0F3BCAC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089223C3-0269-4586-81E2-5D7A35C611FD}"/>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BF840AD-DB43-408B-B009-FBC35658E0F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6518C5A6-DE04-47DE-A298-41D3EB7E68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D320DBB-D8D6-496E-9FC4-BB2BD61869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5142563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Rectangle 2"/>
          <p:cNvSpPr/>
          <p:nvPr userDrawn="1"/>
        </p:nvSpPr>
        <p:spPr>
          <a:xfrm>
            <a:off x="2054578" y="3824816"/>
            <a:ext cx="10137423" cy="715434"/>
          </a:xfrm>
          <a:prstGeom prst="rect">
            <a:avLst/>
          </a:prstGeom>
          <a:solidFill>
            <a:srgbClr val="A5A6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pic>
        <p:nvPicPr>
          <p:cNvPr id="9" name="Picture 8"/>
          <p:cNvPicPr>
            <a:picLocks noChangeAspect="1"/>
          </p:cNvPicPr>
          <p:nvPr userDrawn="1"/>
        </p:nvPicPr>
        <p:blipFill>
          <a:blip r:embed="rId2"/>
          <a:stretch>
            <a:fillRect/>
          </a:stretch>
        </p:blipFill>
        <p:spPr>
          <a:xfrm>
            <a:off x="0" y="0"/>
            <a:ext cx="5418667" cy="5689600"/>
          </a:xfrm>
          <a:prstGeom prst="rect">
            <a:avLst/>
          </a:prstGeom>
        </p:spPr>
      </p:pic>
      <p:sp>
        <p:nvSpPr>
          <p:cNvPr id="6"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
        <p:nvSpPr>
          <p:cNvPr id="8" name="Title 6"/>
          <p:cNvSpPr>
            <a:spLocks noGrp="1"/>
          </p:cNvSpPr>
          <p:nvPr>
            <p:ph type="title" hasCustomPrompt="1"/>
          </p:nvPr>
        </p:nvSpPr>
        <p:spPr>
          <a:xfrm>
            <a:off x="4972243" y="1836450"/>
            <a:ext cx="6053475" cy="1840813"/>
          </a:xfrm>
          <a:prstGeom prst="rect">
            <a:avLst/>
          </a:prstGeom>
        </p:spPr>
        <p:txBody>
          <a:bodyPr vert="horz" anchor="b"/>
          <a:lstStyle>
            <a:lvl1pPr algn="r">
              <a:defRPr sz="48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
        <p:nvSpPr>
          <p:cNvPr id="7"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993610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
            <a:extLst>
              <a:ext uri="{FF2B5EF4-FFF2-40B4-BE49-F238E27FC236}">
                <a16:creationId xmlns:a16="http://schemas.microsoft.com/office/drawing/2014/main" id="{D3BC3B25-A514-6841-84B8-81FB7D4ABB0E}"/>
              </a:ext>
            </a:extLst>
          </p:cNvPr>
          <p:cNvSpPr>
            <a:spLocks noGrp="1"/>
          </p:cNvSpPr>
          <p:nvPr>
            <p:ph sz="quarter" idx="14"/>
          </p:nvPr>
        </p:nvSpPr>
        <p:spPr>
          <a:xfrm>
            <a:off x="3552577"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4800005-946F-C244-900B-A8E987B6D5CA}"/>
              </a:ext>
            </a:extLst>
          </p:cNvPr>
          <p:cNvSpPr>
            <a:spLocks noGrp="1"/>
          </p:cNvSpPr>
          <p:nvPr>
            <p:ph sz="quarter" idx="15"/>
          </p:nvPr>
        </p:nvSpPr>
        <p:spPr>
          <a:xfrm>
            <a:off x="6177651"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802723"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C20C6561-39A0-4776-97AB-FDA2E7B1F751}"/>
              </a:ext>
            </a:extLst>
          </p:cNvPr>
          <p:cNvSpPr>
            <a:spLocks noGrp="1"/>
          </p:cNvSpPr>
          <p:nvPr>
            <p:ph type="title"/>
          </p:nvPr>
        </p:nvSpPr>
        <p:spPr>
          <a:xfrm>
            <a:off x="928123" y="892888"/>
            <a:ext cx="10335755" cy="1232797"/>
          </a:xfrm>
          <a:prstGeom prst="rect">
            <a:avLst/>
          </a:prstGeom>
        </p:spPr>
        <p:txBody>
          <a:bodyPr anchor="b"/>
          <a:lstStyle/>
          <a:p>
            <a:r>
              <a:rPr lang="en-US"/>
              <a:t>Click to edit Master title style</a:t>
            </a:r>
          </a:p>
        </p:txBody>
      </p:sp>
      <p:sp>
        <p:nvSpPr>
          <p:cNvPr id="11" name="Text Placeholder 3">
            <a:extLst>
              <a:ext uri="{FF2B5EF4-FFF2-40B4-BE49-F238E27FC236}">
                <a16:creationId xmlns:a16="http://schemas.microsoft.com/office/drawing/2014/main" id="{A220B595-ECFD-4AB8-BB25-EE28F90E958E}"/>
              </a:ext>
            </a:extLst>
          </p:cNvPr>
          <p:cNvSpPr>
            <a:spLocks noGrp="1"/>
          </p:cNvSpPr>
          <p:nvPr>
            <p:ph type="body" sz="quarter" idx="17"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33D4B854-66F5-455A-B47A-E07CE20AE4A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CFEC131B-97E0-4D2D-B0C2-9CA7826310B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B8C7AFB7-1932-4E71-99D0-4BAD88A9E4F6}"/>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B30C21AC-6DB1-4DF1-B7DB-1CF5A6DE41A4}"/>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5E9C1943-FBC0-429E-8FAD-4A96AC23D8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9822590"/>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4838859" cy="5238282"/>
          </a:xfrm>
          <a:prstGeom prst="rect">
            <a:avLst/>
          </a:prstGeom>
        </p:spPr>
        <p:txBody>
          <a:bodyPr anchor="ctr"/>
          <a:lstStyle>
            <a:lvl1pPr>
              <a:lnSpc>
                <a:spcPct val="100000"/>
              </a:lnSpc>
              <a:defRPr sz="2100"/>
            </a:lvl1pPr>
          </a:lstStyle>
          <a:p>
            <a:r>
              <a:rPr lang="en-US"/>
              <a:t>Click to edit Master title style</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675913"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84B8E650-5A35-3844-BBDA-0AB1B87A119C}"/>
              </a:ext>
            </a:extLst>
          </p:cNvPr>
          <p:cNvSpPr>
            <a:spLocks noGrp="1"/>
          </p:cNvSpPr>
          <p:nvPr>
            <p:ph sz="quarter" idx="17"/>
          </p:nvPr>
        </p:nvSpPr>
        <p:spPr>
          <a:xfrm>
            <a:off x="5927465"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6">
            <a:extLst>
              <a:ext uri="{FF2B5EF4-FFF2-40B4-BE49-F238E27FC236}">
                <a16:creationId xmlns:a16="http://schemas.microsoft.com/office/drawing/2014/main" id="{2DB5C11D-D35E-C241-97F1-73BEF299A8C1}"/>
              </a:ext>
            </a:extLst>
          </p:cNvPr>
          <p:cNvSpPr>
            <a:spLocks noGrp="1"/>
          </p:cNvSpPr>
          <p:nvPr>
            <p:ph sz="quarter" idx="18"/>
          </p:nvPr>
        </p:nvSpPr>
        <p:spPr>
          <a:xfrm>
            <a:off x="8675913"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5927465"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9B7E64C9-75E2-4734-ABDB-34582431DC64}"/>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0F73090-15D4-41B3-AF38-BCB60F727D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92FDA6C4-ECB6-4E1C-A606-C0E1DCEA7FA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7ABCE96E-07C5-417A-987A-06B5E6058E71}"/>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F17449D8-63E2-406F-BEB1-D237F0AF91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C527CE05-7FB8-4559-91DF-6356E8BACC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89179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3330723"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872628" y="900937"/>
            <a:ext cx="6391248"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F6D45D39-CFF8-4C61-A58A-A9F1F018A73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F6224BC-5BEC-47F6-ABFE-92DBD2F03E7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C5E76732-9C3F-4201-8D10-0536565F7070}"/>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25B18F6B-BA7A-4C9A-9CAD-D33E399213B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26A7E50B-B66E-408E-B216-0D745A66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706596440"/>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1">
            <a:extLst>
              <a:ext uri="{FF2B5EF4-FFF2-40B4-BE49-F238E27FC236}">
                <a16:creationId xmlns:a16="http://schemas.microsoft.com/office/drawing/2014/main" id="{59048CCE-B1AF-4DE0-AAAB-112316A879C9}"/>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C08AF5F-B674-44E8-BA8B-1705ABD454D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18F49033-B719-4094-98AC-6C6021CAD740}"/>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097A4745-F94C-42C3-B9E8-4424B7A50586}"/>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B8151187-A53F-425B-A24D-34A16D1343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175497421"/>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0736082-158B-4258-8CBC-3DCF3674582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512D3210-E892-409B-B958-AE477C33FCE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E3339E12-AA1C-42D6-9D09-EF6687B1567F}"/>
              </a:ext>
            </a:extLst>
          </p:cNvPr>
          <p:cNvGrpSpPr/>
          <p:nvPr/>
        </p:nvGrpSpPr>
        <p:grpSpPr>
          <a:xfrm>
            <a:off x="10353369" y="6311900"/>
            <a:ext cx="1838633" cy="546100"/>
            <a:chOff x="10353367" y="6311900"/>
            <a:chExt cx="1838633" cy="546100"/>
          </a:xfrm>
        </p:grpSpPr>
        <p:sp>
          <p:nvSpPr>
            <p:cNvPr id="21" name="Rectangle 20">
              <a:extLst>
                <a:ext uri="{FF2B5EF4-FFF2-40B4-BE49-F238E27FC236}">
                  <a16:creationId xmlns:a16="http://schemas.microsoft.com/office/drawing/2014/main" id="{82773F81-C6B8-4203-A04A-871072B48418}"/>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Graphic 21">
              <a:extLst>
                <a:ext uri="{FF2B5EF4-FFF2-40B4-BE49-F238E27FC236}">
                  <a16:creationId xmlns:a16="http://schemas.microsoft.com/office/drawing/2014/main" id="{DB2BA085-1207-41A9-8054-EA8173095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6859195"/>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cxnSp>
        <p:nvCxnSpPr>
          <p:cNvPr id="26" name="Straight Connector 25">
            <a:extLst>
              <a:ext uri="{FF2B5EF4-FFF2-40B4-BE49-F238E27FC236}">
                <a16:creationId xmlns:a16="http://schemas.microsoft.com/office/drawing/2014/main" id="{8A488B29-E352-49CB-BED2-A1100FC14131}"/>
              </a:ext>
            </a:extLst>
          </p:cNvPr>
          <p:cNvCxnSpPr>
            <a:cxnSpLocks/>
          </p:cNvCxnSpPr>
          <p:nvPr/>
        </p:nvCxnSpPr>
        <p:spPr>
          <a:xfrm>
            <a:off x="7728559" y="892886"/>
            <a:ext cx="0" cy="4962224"/>
          </a:xfrm>
          <a:prstGeom prst="line">
            <a:avLst/>
          </a:prstGeom>
        </p:spPr>
        <p:style>
          <a:lnRef idx="2">
            <a:schemeClr val="accent2"/>
          </a:lnRef>
          <a:fillRef idx="0">
            <a:schemeClr val="accent2"/>
          </a:fillRef>
          <a:effectRef idx="1">
            <a:schemeClr val="accent2"/>
          </a:effectRef>
          <a:fontRef idx="minor">
            <a:schemeClr val="tx1"/>
          </a:fontRef>
        </p:style>
      </p:cxnSp>
      <p:sp>
        <p:nvSpPr>
          <p:cNvPr id="13" name="Footer Placeholder 11">
            <a:extLst>
              <a:ext uri="{FF2B5EF4-FFF2-40B4-BE49-F238E27FC236}">
                <a16:creationId xmlns:a16="http://schemas.microsoft.com/office/drawing/2014/main" id="{FDC1450D-9C8C-414B-8446-843BDF3FF8D2}"/>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5C1B59D-502A-490E-818B-D38322D4ED08}"/>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F2E58DF8-E7B7-4961-BDE1-CCEDA812E62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1C6D60D0-AC89-4BC2-A382-002CC76C553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EF1A7DD-BCA0-4EF5-A1AD-19DEFB0686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238523610"/>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D05B939A-5D23-40E7-8C6B-05BA222E243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1ADC1FC9-EA3A-4F15-813D-99D5061230C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0011F5E4-5650-4AD2-BD48-FD194ADB370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1DFD0E26-6128-409D-8649-F396983CCC1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3064F46-C312-4088-8D5B-0CE4A8E7D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07158541"/>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9"/>
            <a:ext cx="3167884" cy="2307513"/>
          </a:xfrm>
          <a:prstGeom prst="rect">
            <a:avLst/>
          </a:prstGeom>
        </p:spPr>
        <p:txBody>
          <a:bodyPr anchor="b"/>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935257" y="900937"/>
            <a:ext cx="6328619"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9C115-8BDF-D54A-B819-DD7E961D2D84}"/>
              </a:ext>
            </a:extLst>
          </p:cNvPr>
          <p:cNvSpPr>
            <a:spLocks noGrp="1"/>
          </p:cNvSpPr>
          <p:nvPr>
            <p:ph type="body" sz="quarter" idx="20" hasCustomPrompt="1"/>
          </p:nvPr>
        </p:nvSpPr>
        <p:spPr>
          <a:xfrm>
            <a:off x="928689" y="3319399"/>
            <a:ext cx="3167883" cy="2819821"/>
          </a:xfrm>
        </p:spPr>
        <p:txBody>
          <a:bodyPr>
            <a:normAutofit/>
          </a:bodyPr>
          <a:lstStyle>
            <a:lvl1pPr marL="0" indent="0">
              <a:lnSpc>
                <a:spcPct val="120000"/>
              </a:lnSpc>
              <a:buNone/>
              <a:defRPr sz="900"/>
            </a:lvl1pPr>
          </a:lstStyle>
          <a:p>
            <a:pPr lvl="0"/>
            <a:r>
              <a:rPr lang="en-US"/>
              <a:t>Click to edit description text</a:t>
            </a:r>
          </a:p>
        </p:txBody>
      </p:sp>
      <p:sp>
        <p:nvSpPr>
          <p:cNvPr id="13" name="Footer Placeholder 11">
            <a:extLst>
              <a:ext uri="{FF2B5EF4-FFF2-40B4-BE49-F238E27FC236}">
                <a16:creationId xmlns:a16="http://schemas.microsoft.com/office/drawing/2014/main" id="{E44FF8D7-B03A-422A-9595-9A47982A9BB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46EB592-1E89-4EC9-BF61-2DE57325D85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222B08F0-89A7-43C5-9F2C-96B46D1EBF9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3BA2D6D7-EF3A-4172-910B-9BC8945E7C7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365FC0AB-A1D1-4DE2-8949-C0932F56D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
        <p:nvSpPr>
          <p:cNvPr id="11" name="Text Placeholder 3">
            <a:extLst>
              <a:ext uri="{FF2B5EF4-FFF2-40B4-BE49-F238E27FC236}">
                <a16:creationId xmlns:a16="http://schemas.microsoft.com/office/drawing/2014/main" id="{16D90E3F-02C9-4FAA-B078-0B967C349C2D}"/>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3515734177"/>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1"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6"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82415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ransition Slide_Primary">
    <p:spTree>
      <p:nvGrpSpPr>
        <p:cNvPr id="1" name=""/>
        <p:cNvGrpSpPr/>
        <p:nvPr/>
      </p:nvGrpSpPr>
      <p:grpSpPr>
        <a:xfrm>
          <a:off x="0" y="0"/>
          <a:ext cx="0" cy="0"/>
          <a:chOff x="0" y="0"/>
          <a:chExt cx="0" cy="0"/>
        </a:xfrm>
      </p:grpSpPr>
      <p:sp>
        <p:nvSpPr>
          <p:cNvPr id="7" name="Text Placeholder 6"/>
          <p:cNvSpPr>
            <a:spLocks noGrp="1"/>
          </p:cNvSpPr>
          <p:nvPr>
            <p:ph type="body" sz="quarter" idx="18" hasCustomPrompt="1"/>
          </p:nvPr>
        </p:nvSpPr>
        <p:spPr>
          <a:xfrm>
            <a:off x="1214967" y="2651760"/>
            <a:ext cx="9753600" cy="422488"/>
          </a:xfrm>
          <a:prstGeom prst="rect">
            <a:avLst/>
          </a:prstGeom>
        </p:spPr>
        <p:txBody>
          <a:bodyPr>
            <a:spAutoFit/>
          </a:bodyPr>
          <a:lstStyle>
            <a:lvl1pPr marL="0" indent="0">
              <a:buFontTx/>
              <a:buNone/>
              <a:defRPr sz="2000" baseline="0">
                <a:solidFill>
                  <a:srgbClr val="000000"/>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a:t>Subhead (as needed)</a:t>
            </a:r>
          </a:p>
        </p:txBody>
      </p:sp>
      <p:sp>
        <p:nvSpPr>
          <p:cNvPr id="4" name="Text Placeholder 15"/>
          <p:cNvSpPr>
            <a:spLocks noGrp="1"/>
          </p:cNvSpPr>
          <p:nvPr>
            <p:ph type="body" sz="quarter" idx="17" hasCustomPrompt="1"/>
          </p:nvPr>
        </p:nvSpPr>
        <p:spPr>
          <a:xfrm>
            <a:off x="1214967" y="2005747"/>
            <a:ext cx="97536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5" name="Group 28"/>
          <p:cNvGrpSpPr>
            <a:grpSpLocks noChangeAspect="1"/>
          </p:cNvGrpSpPr>
          <p:nvPr userDrawn="1"/>
        </p:nvGrpSpPr>
        <p:grpSpPr bwMode="auto">
          <a:xfrm>
            <a:off x="4133851" y="6584950"/>
            <a:ext cx="8083549" cy="280988"/>
            <a:chOff x="1953" y="4148"/>
            <a:chExt cx="3819" cy="177"/>
          </a:xfrm>
        </p:grpSpPr>
        <p:sp>
          <p:nvSpPr>
            <p:cNvPr id="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23613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482498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0" name="TextBox 9"/>
          <p:cNvSpPr txBox="1"/>
          <p:nvPr userDrawn="1"/>
        </p:nvSpPr>
        <p:spPr>
          <a:xfrm>
            <a:off x="794921" y="1403234"/>
            <a:ext cx="10300775" cy="1323417"/>
          </a:xfrm>
          <a:prstGeom prst="rect">
            <a:avLst/>
          </a:prstGeom>
          <a:noFill/>
        </p:spPr>
        <p:txBody>
          <a:bodyPr wrap="square" lIns="91418" tIns="45709" rIns="91418" bIns="45709" rtlCol="0">
            <a:spAutoFit/>
          </a:bodyPr>
          <a:lstStyle/>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only font Verdana. Headline font size is 28 and sub-headline font is 20.</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Page numbers are in black and aligned in the bottom right corner.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If adjusting placement, align</a:t>
            </a:r>
            <a:r>
              <a:rPr lang="en-US" sz="1600" baseline="0">
                <a:solidFill>
                  <a:srgbClr val="000000"/>
                </a:solidFill>
              </a:rPr>
              <a:t> everything </a:t>
            </a:r>
            <a:r>
              <a:rPr lang="en-US" sz="1600">
                <a:solidFill>
                  <a:srgbClr val="000000"/>
                </a:solidFill>
              </a:rPr>
              <a:t>to the left under the header.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a takeaway box at the bottom of the page for brief and impactful messaging as appropriate. </a:t>
            </a:r>
          </a:p>
        </p:txBody>
      </p:sp>
      <p:sp>
        <p:nvSpPr>
          <p:cNvPr id="16" name="TextBox 15"/>
          <p:cNvSpPr txBox="1"/>
          <p:nvPr userDrawn="1"/>
        </p:nvSpPr>
        <p:spPr>
          <a:xfrm>
            <a:off x="866457" y="3496719"/>
            <a:ext cx="10406387" cy="1806566"/>
          </a:xfrm>
          <a:prstGeom prst="rect">
            <a:avLst/>
          </a:prstGeom>
          <a:noFill/>
        </p:spPr>
        <p:txBody>
          <a:bodyPr wrap="square" lIns="91418" tIns="45709" rIns="91418" bIns="45709" rtlCol="0">
            <a:spAutoFit/>
          </a:bodyPr>
          <a:lstStyle/>
          <a:p>
            <a:pPr marL="342814" lvl="0" indent="-342814">
              <a:buFont typeface="+mj-lt"/>
              <a:buAutoNum type="arabicPeriod"/>
            </a:pPr>
            <a:r>
              <a:rPr lang="en-US" sz="1600" b="0">
                <a:solidFill>
                  <a:srgbClr val="000000"/>
                </a:solidFill>
              </a:rPr>
              <a:t>Copy slide content (Ctrl A) and paste as “destination theme.” </a:t>
            </a:r>
          </a:p>
          <a:p>
            <a:pPr marL="342814" lvl="0" indent="-342814">
              <a:buFont typeface="+mj-lt"/>
              <a:buAutoNum type="arabicPeriod"/>
            </a:pPr>
            <a:r>
              <a:rPr lang="en-US" sz="1600" b="0">
                <a:solidFill>
                  <a:srgbClr val="000000"/>
                </a:solidFill>
              </a:rPr>
              <a:t>Select Layout to choose a specific theme for your slide.</a:t>
            </a:r>
          </a:p>
          <a:p>
            <a:pPr marL="342814" lvl="0" indent="-342814">
              <a:buFont typeface="+mj-lt"/>
              <a:buAutoNum type="arabicPeriod"/>
            </a:pPr>
            <a:r>
              <a:rPr lang="en-US" sz="1600" b="0">
                <a:solidFill>
                  <a:srgbClr val="000000"/>
                </a:solidFill>
              </a:rPr>
              <a:t>Adjust copy placement and font sizes as necessary. </a:t>
            </a:r>
          </a:p>
          <a:p>
            <a:pPr marL="799898" lvl="1" indent="-342814">
              <a:buFont typeface="+mj-lt"/>
              <a:buAutoNum type="alphaLcPeriod"/>
            </a:pPr>
            <a:r>
              <a:rPr lang="en-US" sz="1600" b="0">
                <a:solidFill>
                  <a:srgbClr val="000000"/>
                </a:solidFill>
              </a:rPr>
              <a:t>Make sure</a:t>
            </a:r>
            <a:r>
              <a:rPr lang="en-US" sz="1600" b="0" baseline="0">
                <a:solidFill>
                  <a:srgbClr val="000000"/>
                </a:solidFill>
              </a:rPr>
              <a:t> it follows PPT Guidelines and </a:t>
            </a:r>
            <a:r>
              <a:rPr lang="en-US" sz="1600" b="0">
                <a:solidFill>
                  <a:srgbClr val="000000"/>
                </a:solidFill>
              </a:rPr>
              <a:t>aligns with slide theme.</a:t>
            </a:r>
          </a:p>
          <a:p>
            <a:pPr marL="342814" lvl="0" indent="-342814">
              <a:buFont typeface="+mj-lt"/>
              <a:buAutoNum type="arabicPeriod"/>
            </a:pPr>
            <a:r>
              <a:rPr lang="en-US" sz="1600" b="0">
                <a:solidFill>
                  <a:srgbClr val="000000"/>
                </a:solidFill>
              </a:rPr>
              <a:t>Ensure the page number is aligned in the bottom right corner.</a:t>
            </a:r>
            <a:r>
              <a:rPr lang="en-US" sz="1600" b="0" baseline="0">
                <a:solidFill>
                  <a:srgbClr val="000000"/>
                </a:solidFill>
              </a:rPr>
              <a:t> G</a:t>
            </a:r>
            <a:r>
              <a:rPr lang="en-US" sz="1600" b="0">
                <a:solidFill>
                  <a:srgbClr val="000000"/>
                </a:solidFill>
              </a:rPr>
              <a:t>o to View&gt;Slide Master to make modifications. </a:t>
            </a:r>
          </a:p>
          <a:p>
            <a:pPr marL="342814" lvl="0" indent="-342814">
              <a:buFont typeface="+mj-lt"/>
              <a:buAutoNum type="arabicPeriod"/>
            </a:pPr>
            <a:r>
              <a:rPr lang="en-US" sz="1600" b="0">
                <a:solidFill>
                  <a:srgbClr val="000000"/>
                </a:solidFill>
              </a:rPr>
              <a:t>Always triple check final presentations to ensure correct formatting.</a:t>
            </a:r>
          </a:p>
        </p:txBody>
      </p:sp>
      <p:sp>
        <p:nvSpPr>
          <p:cNvPr id="19" name="Rectangle 18"/>
          <p:cNvSpPr/>
          <p:nvPr userDrawn="1"/>
        </p:nvSpPr>
        <p:spPr>
          <a:xfrm>
            <a:off x="792914" y="268063"/>
            <a:ext cx="10387657" cy="523220"/>
          </a:xfrm>
          <a:prstGeom prst="rect">
            <a:avLst/>
          </a:prstGeom>
          <a:ln>
            <a:noFill/>
          </a:ln>
        </p:spPr>
        <p:txBody>
          <a:bodyPr wrap="square" lIns="91418" tIns="45709" rIns="91418" bIns="45709">
            <a:spAutoFit/>
          </a:bodyPr>
          <a:lstStyle/>
          <a:p>
            <a:pPr lvl="0"/>
            <a:r>
              <a:rPr lang="en-US" sz="2800">
                <a:solidFill>
                  <a:schemeClr val="accent1"/>
                </a:solidFill>
              </a:rPr>
              <a:t>USER GUIDE</a:t>
            </a:r>
          </a:p>
        </p:txBody>
      </p:sp>
      <p:sp>
        <p:nvSpPr>
          <p:cNvPr id="3" name="TextBox 2"/>
          <p:cNvSpPr txBox="1"/>
          <p:nvPr userDrawn="1"/>
        </p:nvSpPr>
        <p:spPr>
          <a:xfrm>
            <a:off x="794917" y="1033896"/>
            <a:ext cx="10549467" cy="338554"/>
          </a:xfrm>
          <a:prstGeom prst="rect">
            <a:avLst/>
          </a:prstGeom>
          <a:noFill/>
        </p:spPr>
        <p:txBody>
          <a:bodyPr wrap="square" lIns="91418" tIns="45709" rIns="91418" bIns="45709" rtlCol="0">
            <a:spAutoFit/>
          </a:bodyPr>
          <a:lstStyle/>
          <a:p>
            <a:r>
              <a:rPr lang="en-US" sz="1600" b="1">
                <a:solidFill>
                  <a:schemeClr val="tx1"/>
                </a:solidFill>
              </a:rPr>
              <a:t>Follow these instructions when creating your PowerPoint:</a:t>
            </a:r>
          </a:p>
        </p:txBody>
      </p:sp>
      <p:sp>
        <p:nvSpPr>
          <p:cNvPr id="28" name="TextBox 27"/>
          <p:cNvSpPr txBox="1"/>
          <p:nvPr userDrawn="1"/>
        </p:nvSpPr>
        <p:spPr>
          <a:xfrm>
            <a:off x="866457" y="3175855"/>
            <a:ext cx="10549467" cy="338544"/>
          </a:xfrm>
          <a:prstGeom prst="rect">
            <a:avLst/>
          </a:prstGeom>
          <a:noFill/>
        </p:spPr>
        <p:txBody>
          <a:bodyPr wrap="square" lIns="91418" tIns="45709" rIns="91418" bIns="45709" rtlCol="0">
            <a:spAutoFit/>
          </a:bodyPr>
          <a:lstStyle/>
          <a:p>
            <a:pPr marL="0" marR="0" lvl="0" indent="0" algn="l" defTabSz="457085" rtl="0" eaLnBrk="1" fontAlgn="auto" latinLnBrk="0" hangingPunct="1">
              <a:lnSpc>
                <a:spcPct val="100000"/>
              </a:lnSpc>
              <a:spcBef>
                <a:spcPts val="0"/>
              </a:spcBef>
              <a:spcAft>
                <a:spcPts val="0"/>
              </a:spcAft>
              <a:buClrTx/>
              <a:buSzTx/>
              <a:buFontTx/>
              <a:buNone/>
              <a:tabLst/>
              <a:defRPr/>
            </a:pPr>
            <a:r>
              <a:rPr lang="en-US" sz="1600" b="1" baseline="0">
                <a:solidFill>
                  <a:schemeClr val="tx1"/>
                </a:solidFill>
              </a:rPr>
              <a:t>If i</a:t>
            </a:r>
            <a:r>
              <a:rPr lang="en-US" sz="1600" b="1">
                <a:solidFill>
                  <a:schemeClr val="tx1"/>
                </a:solidFill>
              </a:rPr>
              <a:t>mporting slides from other presentations, please make</a:t>
            </a:r>
            <a:r>
              <a:rPr lang="en-US" sz="1600" b="1" baseline="0">
                <a:solidFill>
                  <a:schemeClr val="tx1"/>
                </a:solidFill>
              </a:rPr>
              <a:t> sure to:</a:t>
            </a:r>
            <a:endParaRPr lang="en-US" sz="1600" b="1">
              <a:solidFill>
                <a:schemeClr val="tx1"/>
              </a:solidFill>
            </a:endParaRPr>
          </a:p>
        </p:txBody>
      </p:sp>
      <p:grpSp>
        <p:nvGrpSpPr>
          <p:cNvPr id="31" name="Group 28"/>
          <p:cNvGrpSpPr>
            <a:grpSpLocks noChangeAspect="1"/>
          </p:cNvGrpSpPr>
          <p:nvPr userDrawn="1"/>
        </p:nvGrpSpPr>
        <p:grpSpPr bwMode="auto">
          <a:xfrm>
            <a:off x="4133851" y="6597650"/>
            <a:ext cx="8083549" cy="280988"/>
            <a:chOff x="1953" y="4148"/>
            <a:chExt cx="3819" cy="177"/>
          </a:xfrm>
        </p:grpSpPr>
        <p:sp>
          <p:nvSpPr>
            <p:cNvPr id="3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extBox 1"/>
          <p:cNvSpPr txBox="1"/>
          <p:nvPr userDrawn="1"/>
        </p:nvSpPr>
        <p:spPr>
          <a:xfrm>
            <a:off x="146789" y="6597651"/>
            <a:ext cx="4188144" cy="252668"/>
          </a:xfrm>
          <a:prstGeom prst="rect">
            <a:avLst/>
          </a:prstGeom>
          <a:noFill/>
        </p:spPr>
        <p:txBody>
          <a:bodyPr wrap="square" lIns="91418" tIns="45709" rIns="91418" bIns="45709" rtlCol="0">
            <a:spAutoFit/>
          </a:bodyPr>
          <a:lstStyle/>
          <a:p>
            <a:r>
              <a:rPr lang="en-US" sz="1000"/>
              <a:t>Last</a:t>
            </a:r>
            <a:r>
              <a:rPr lang="en-US" sz="1000" baseline="0"/>
              <a:t> Updated: 01/2017</a:t>
            </a:r>
            <a:endParaRPr lang="en-US" sz="1000"/>
          </a:p>
        </p:txBody>
      </p:sp>
    </p:spTree>
    <p:extLst>
      <p:ext uri="{BB962C8B-B14F-4D97-AF65-F5344CB8AC3E}">
        <p14:creationId xmlns:p14="http://schemas.microsoft.com/office/powerpoint/2010/main" val="876989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 blue bars">
    <p:spTree>
      <p:nvGrpSpPr>
        <p:cNvPr id="1" name=""/>
        <p:cNvGrpSpPr/>
        <p:nvPr/>
      </p:nvGrpSpPr>
      <p:grpSpPr>
        <a:xfrm>
          <a:off x="0" y="0"/>
          <a:ext cx="0" cy="0"/>
          <a:chOff x="0" y="0"/>
          <a:chExt cx="0" cy="0"/>
        </a:xfrm>
      </p:grpSpPr>
      <p:grpSp>
        <p:nvGrpSpPr>
          <p:cNvPr id="16" name="Group 28"/>
          <p:cNvGrpSpPr>
            <a:grpSpLocks noChangeAspect="1"/>
          </p:cNvGrpSpPr>
          <p:nvPr userDrawn="1"/>
        </p:nvGrpSpPr>
        <p:grpSpPr bwMode="auto">
          <a:xfrm>
            <a:off x="4133851" y="6584950"/>
            <a:ext cx="8083549" cy="280988"/>
            <a:chOff x="1953" y="4148"/>
            <a:chExt cx="3819" cy="177"/>
          </a:xfrm>
        </p:grpSpPr>
        <p:sp>
          <p:nvSpPr>
            <p:cNvPr id="17"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Title 1"/>
          <p:cNvSpPr>
            <a:spLocks noGrp="1"/>
          </p:cNvSpPr>
          <p:nvPr>
            <p:ph type="ctrTitle" hasCustomPrompt="1"/>
          </p:nvPr>
        </p:nvSpPr>
        <p:spPr>
          <a:xfrm>
            <a:off x="1463039" y="1628954"/>
            <a:ext cx="9753600" cy="1754326"/>
          </a:xfrm>
          <a:prstGeom prst="rect">
            <a:avLst/>
          </a:prstGeom>
        </p:spPr>
        <p:txBody>
          <a:bodyPr anchor="b">
            <a:spAutoFit/>
          </a:bodyPr>
          <a:lstStyle>
            <a:lvl1pPr>
              <a:defRPr sz="4000">
                <a:solidFill>
                  <a:schemeClr val="accent1"/>
                </a:solidFill>
              </a:defRPr>
            </a:lvl1pPr>
          </a:lstStyle>
          <a:p>
            <a:r>
              <a:rPr lang="en-US"/>
              <a:t>Hello There. This Is </a:t>
            </a:r>
            <a:br>
              <a:rPr lang="en-US"/>
            </a:br>
            <a:r>
              <a:rPr lang="en-US"/>
              <a:t>the Title of a PowerPoint</a:t>
            </a:r>
            <a:br>
              <a:rPr lang="en-US"/>
            </a:br>
            <a:r>
              <a:rPr lang="en-US"/>
              <a:t>Presentation.</a:t>
            </a:r>
          </a:p>
        </p:txBody>
      </p:sp>
      <p:sp>
        <p:nvSpPr>
          <p:cNvPr id="13" name="Subtitle 2"/>
          <p:cNvSpPr>
            <a:spLocks noGrp="1"/>
          </p:cNvSpPr>
          <p:nvPr>
            <p:ph type="subTitle" idx="1"/>
          </p:nvPr>
        </p:nvSpPr>
        <p:spPr>
          <a:xfrm>
            <a:off x="1463040" y="3415379"/>
            <a:ext cx="9753600" cy="554575"/>
          </a:xfrm>
          <a:prstGeom prst="rect">
            <a:avLst/>
          </a:prstGeom>
        </p:spPr>
        <p:txBody>
          <a:bodyPr>
            <a:spAutoFit/>
          </a:bodyPr>
          <a:lstStyle>
            <a:lvl1pPr marL="0" indent="0" algn="l">
              <a:buNone/>
              <a:defRPr sz="2800">
                <a:solidFill>
                  <a:srgbClr val="000000"/>
                </a:solidFill>
              </a:defRPr>
            </a:lvl1pPr>
            <a:lvl2pPr marL="457085" indent="0" algn="ctr">
              <a:buNone/>
              <a:defRPr>
                <a:solidFill>
                  <a:schemeClr val="tx1">
                    <a:tint val="75000"/>
                  </a:schemeClr>
                </a:solidFill>
              </a:defRPr>
            </a:lvl2pPr>
            <a:lvl3pPr marL="914169" indent="0" algn="ctr">
              <a:buNone/>
              <a:defRPr>
                <a:solidFill>
                  <a:schemeClr val="tx1">
                    <a:tint val="75000"/>
                  </a:schemeClr>
                </a:solidFill>
              </a:defRPr>
            </a:lvl3pPr>
            <a:lvl4pPr marL="1371254" indent="0" algn="ctr">
              <a:buNone/>
              <a:defRPr>
                <a:solidFill>
                  <a:schemeClr val="tx1">
                    <a:tint val="75000"/>
                  </a:schemeClr>
                </a:solidFill>
              </a:defRPr>
            </a:lvl4pPr>
            <a:lvl5pPr marL="1828339" indent="0" algn="ctr">
              <a:buNone/>
              <a:defRPr>
                <a:solidFill>
                  <a:schemeClr val="tx1">
                    <a:tint val="75000"/>
                  </a:schemeClr>
                </a:solidFill>
              </a:defRPr>
            </a:lvl5pPr>
            <a:lvl6pPr marL="2285422" indent="0" algn="ctr">
              <a:buNone/>
              <a:defRPr>
                <a:solidFill>
                  <a:schemeClr val="tx1">
                    <a:tint val="75000"/>
                  </a:schemeClr>
                </a:solidFill>
              </a:defRPr>
            </a:lvl6pPr>
            <a:lvl7pPr marL="2742507" indent="0" algn="ctr">
              <a:buNone/>
              <a:defRPr>
                <a:solidFill>
                  <a:schemeClr val="tx1">
                    <a:tint val="75000"/>
                  </a:schemeClr>
                </a:solidFill>
              </a:defRPr>
            </a:lvl7pPr>
            <a:lvl8pPr marL="3199592" indent="0" algn="ctr">
              <a:buNone/>
              <a:defRPr>
                <a:solidFill>
                  <a:schemeClr val="tx1">
                    <a:tint val="75000"/>
                  </a:schemeClr>
                </a:solidFill>
              </a:defRPr>
            </a:lvl8pPr>
            <a:lvl9pPr marL="3656676" indent="0" algn="ctr">
              <a:buNone/>
              <a:defRPr>
                <a:solidFill>
                  <a:schemeClr val="tx1">
                    <a:tint val="75000"/>
                  </a:schemeClr>
                </a:solidFill>
              </a:defRPr>
            </a:lvl9pPr>
          </a:lstStyle>
          <a:p>
            <a:r>
              <a:rPr lang="en-US"/>
              <a:t>Click to edit Master subtitle style</a:t>
            </a:r>
          </a:p>
        </p:txBody>
      </p:sp>
      <p:pic>
        <p:nvPicPr>
          <p:cNvPr id="1026" name="Picture 2" descr="C:\Users\laschal\Downloads\RS_LOGO_RGB_HORIZONTAL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03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3040" y="1273158"/>
            <a:ext cx="9264952" cy="480131"/>
          </a:xfrm>
          <a:prstGeom prst="rect">
            <a:avLst/>
          </a:prstGeom>
        </p:spPr>
        <p:txBody>
          <a:bodyPr>
            <a:spAutoFit/>
          </a:bodyPr>
          <a:lstStyle>
            <a:lvl1pPr>
              <a:defRPr sz="2800">
                <a:solidFill>
                  <a:schemeClr val="accent1"/>
                </a:solidFill>
              </a:defRPr>
            </a:lvl1pPr>
          </a:lstStyle>
          <a:p>
            <a:r>
              <a:rPr lang="en-US"/>
              <a:t>Table of Contents</a:t>
            </a:r>
          </a:p>
        </p:txBody>
      </p:sp>
      <p:sp>
        <p:nvSpPr>
          <p:cNvPr id="9" name="Content Placeholder 2"/>
          <p:cNvSpPr>
            <a:spLocks noGrp="1"/>
          </p:cNvSpPr>
          <p:nvPr>
            <p:ph sz="half" idx="1" hasCustomPrompt="1"/>
          </p:nvPr>
        </p:nvSpPr>
        <p:spPr>
          <a:xfrm>
            <a:off x="1463040" y="2440216"/>
            <a:ext cx="9264952" cy="2782108"/>
          </a:xfrm>
          <a:prstGeom prst="rect">
            <a:avLst/>
          </a:prstGeom>
        </p:spPr>
        <p:txBody>
          <a:bodyPr>
            <a:spAutoFit/>
          </a:bodyPr>
          <a:lstStyle>
            <a:lvl1pPr marL="0" indent="0">
              <a:buNone/>
              <a:defRPr sz="2000">
                <a:solidFill>
                  <a:srgbClr val="000000"/>
                </a:solidFill>
              </a:defRPr>
            </a:lvl1pPr>
            <a:lvl2pPr marL="457085" indent="0">
              <a:buNone/>
              <a:defRPr sz="2000"/>
            </a:lvl2pPr>
            <a:lvl3pPr marL="914169" indent="0">
              <a:buNone/>
              <a:defRPr sz="2000"/>
            </a:lvl3pPr>
            <a:lvl4pPr marL="1371254" indent="0">
              <a:buNone/>
              <a:defRPr sz="2000"/>
            </a:lvl4pPr>
            <a:lvl5pPr marL="1828339" indent="0">
              <a:buNone/>
              <a:defRPr sz="2000"/>
            </a:lvl5pPr>
            <a:lvl6pPr>
              <a:defRPr sz="2000">
                <a:latin typeface="Verdana" panose="020B0604030504040204" pitchFamily="34" charset="0"/>
                <a:ea typeface="Verdana" panose="020B0604030504040204" pitchFamily="34" charset="0"/>
                <a:cs typeface="Verdana" panose="020B0604030504040204" pitchFamily="34" charset="0"/>
              </a:defRPr>
            </a:lvl6pPr>
            <a:lvl7pPr>
              <a:defRPr sz="2000">
                <a:latin typeface="Verdana" panose="020B0604030504040204" pitchFamily="34" charset="0"/>
                <a:ea typeface="Verdana" panose="020B0604030504040204" pitchFamily="34" charset="0"/>
                <a:cs typeface="Verdana" panose="020B0604030504040204" pitchFamily="34" charset="0"/>
              </a:defRPr>
            </a:lvl7pPr>
            <a:lvl8pPr>
              <a:defRPr sz="2000">
                <a:latin typeface="Verdana" panose="020B0604030504040204" pitchFamily="34" charset="0"/>
                <a:ea typeface="Verdana" panose="020B0604030504040204" pitchFamily="34" charset="0"/>
                <a:cs typeface="Verdana" panose="020B0604030504040204" pitchFamily="34" charset="0"/>
              </a:defRPr>
            </a:lvl8pPr>
            <a:lvl9pPr>
              <a:defRPr sz="2000">
                <a:latin typeface="Verdana" panose="020B0604030504040204" pitchFamily="34" charset="0"/>
                <a:ea typeface="Verdana" panose="020B0604030504040204" pitchFamily="34" charset="0"/>
                <a:cs typeface="Verdana" panose="020B0604030504040204" pitchFamily="34" charset="0"/>
              </a:defRPr>
            </a:lvl9pPr>
          </a:lstStyle>
          <a:p>
            <a:pPr lvl="0"/>
            <a:r>
              <a:rPr lang="en-US"/>
              <a:t>Section Name							02</a:t>
            </a:r>
          </a:p>
          <a:p>
            <a:pPr lvl="0"/>
            <a:r>
              <a:rPr lang="en-US"/>
              <a:t>Longer Section Name					05</a:t>
            </a:r>
          </a:p>
          <a:p>
            <a:pPr lvl="0"/>
            <a:r>
              <a:rPr lang="en-US"/>
              <a:t>Section Name							07</a:t>
            </a:r>
          </a:p>
          <a:p>
            <a:pPr lvl="0"/>
            <a:r>
              <a:rPr lang="en-US"/>
              <a:t>Even Longer Section Name			12</a:t>
            </a:r>
          </a:p>
          <a:p>
            <a:pPr lvl="0"/>
            <a:r>
              <a:rPr lang="en-US"/>
              <a:t>Longer Section Name					13</a:t>
            </a:r>
          </a:p>
          <a:p>
            <a:pPr lvl="0"/>
            <a:r>
              <a:rPr lang="en-US"/>
              <a:t>Section Name							16</a:t>
            </a:r>
          </a:p>
        </p:txBody>
      </p:sp>
      <p:grpSp>
        <p:nvGrpSpPr>
          <p:cNvPr id="10"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13928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w Subheadline">
    <p:spTree>
      <p:nvGrpSpPr>
        <p:cNvPr id="1" name=""/>
        <p:cNvGrpSpPr/>
        <p:nvPr/>
      </p:nvGrpSpPr>
      <p:grpSpPr>
        <a:xfrm>
          <a:off x="0" y="0"/>
          <a:ext cx="0" cy="0"/>
          <a:chOff x="0" y="0"/>
          <a:chExt cx="0" cy="0"/>
        </a:xfrm>
      </p:grpSpPr>
      <p:sp>
        <p:nvSpPr>
          <p:cNvPr id="11" name="Text Placeholder 2"/>
          <p:cNvSpPr>
            <a:spLocks noGrp="1"/>
          </p:cNvSpPr>
          <p:nvPr>
            <p:ph idx="1"/>
          </p:nvPr>
        </p:nvSpPr>
        <p:spPr>
          <a:xfrm>
            <a:off x="902115" y="1463013"/>
            <a:ext cx="10363200" cy="1412609"/>
          </a:xfrm>
          <a:prstGeom prst="rect">
            <a:avLst/>
          </a:prstGeom>
        </p:spPr>
        <p:txBody>
          <a:bodyPr vert="horz" lIns="91418" tIns="45709" rIns="91418" bIns="45709"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7" hasCustomPrompt="1"/>
          </p:nvPr>
        </p:nvSpPr>
        <p:spPr>
          <a:xfrm>
            <a:off x="902115" y="887574"/>
            <a:ext cx="10363200" cy="422488"/>
          </a:xfrm>
          <a:prstGeom prst="rect">
            <a:avLst/>
          </a:prstGeom>
        </p:spPr>
        <p:txBody>
          <a:bodyPr anchor="t" anchorCtr="0">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84473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accent4"/>
          </a:solidFill>
          <a:ln w="3175">
            <a:solidFill>
              <a:srgbClr val="C0FFF3"/>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tx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108295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dirty="0">
                <a:solidFill>
                  <a:srgbClr val="000000"/>
                </a:solidFill>
              </a:rPr>
              <a:t>WM 2023 – Session 19</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tx2"/>
          </a:solidFill>
          <a:ln w="3175">
            <a:solidFill>
              <a:schemeClr val="tx2"/>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bg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958658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w Two Subhead side by side">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217099" y="2022427"/>
            <a:ext cx="5059680" cy="239174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2"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3" name="Content Placeholder 2"/>
          <p:cNvSpPr>
            <a:spLocks noGrp="1"/>
          </p:cNvSpPr>
          <p:nvPr>
            <p:ph idx="1" hasCustomPrompt="1"/>
          </p:nvPr>
        </p:nvSpPr>
        <p:spPr>
          <a:xfrm>
            <a:off x="902116" y="2022427"/>
            <a:ext cx="5059680" cy="2031325"/>
          </a:xfrm>
          <a:prstGeom prst="rect">
            <a:avLst/>
          </a:prstGeom>
        </p:spPr>
        <p:txBody>
          <a:bodyPr>
            <a:spAutoFit/>
          </a:bodyPr>
          <a:lstStyle>
            <a:lvl1pPr marL="0" marR="0" indent="0" algn="just" defTabSz="457085" rtl="0" eaLnBrk="1" fontAlgn="auto" latinLnBrk="0" hangingPunct="1">
              <a:lnSpc>
                <a:spcPct val="100000"/>
              </a:lnSpc>
              <a:spcBef>
                <a:spcPct val="20000"/>
              </a:spcBef>
              <a:spcAft>
                <a:spcPts val="0"/>
              </a:spcAft>
              <a:buClrTx/>
              <a:buSzTx/>
              <a:buFont typeface="Arial"/>
              <a:buNone/>
              <a:tabLst/>
              <a:defRPr sz="1400">
                <a:solidFill>
                  <a:srgbClr val="000000"/>
                </a:solidFill>
              </a:defRPr>
            </a:lvl1pPr>
            <a:lvl2pPr>
              <a:defRPr sz="1500"/>
            </a:lvl2pPr>
            <a:lvl3pPr>
              <a:defRPr sz="1500"/>
            </a:lvl3pPr>
            <a:lvl4pPr>
              <a:defRPr sz="1500"/>
            </a:lvl4pPr>
            <a:lvl5pPr>
              <a:defRPr sz="1500"/>
            </a:lvl5pPr>
          </a:lstStyle>
          <a:p>
            <a:pPr marL="0" marR="0" lvl="0" indent="0" algn="just" defTabSz="457085" rtl="0" eaLnBrk="1" fontAlgn="auto" latinLnBrk="0" hangingPunct="1">
              <a:lnSpc>
                <a:spcPct val="100000"/>
              </a:lnSpc>
              <a:spcBef>
                <a:spcPct val="20000"/>
              </a:spcBef>
              <a:spcAft>
                <a:spcPts val="0"/>
              </a:spcAft>
              <a:buClrTx/>
              <a:buSzTx/>
              <a:buFont typeface="Arial"/>
              <a:buNone/>
              <a:tabLst/>
              <a:defRPr/>
            </a:pPr>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8" name="Text Placeholder 6"/>
          <p:cNvSpPr>
            <a:spLocks noGrp="1"/>
          </p:cNvSpPr>
          <p:nvPr>
            <p:ph type="body" sz="quarter" idx="17" hasCustomPrompt="1"/>
          </p:nvPr>
        </p:nvSpPr>
        <p:spPr>
          <a:xfrm>
            <a:off x="902116"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9" name="Text Placeholder 6"/>
          <p:cNvSpPr>
            <a:spLocks noGrp="1"/>
          </p:cNvSpPr>
          <p:nvPr>
            <p:ph type="body" sz="quarter" idx="18" hasCustomPrompt="1"/>
          </p:nvPr>
        </p:nvSpPr>
        <p:spPr>
          <a:xfrm>
            <a:off x="6217099"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2667803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 Two Subheads vertic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02115" y="2006266"/>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8" name="Content Placeholder 2"/>
          <p:cNvSpPr>
            <a:spLocks noGrp="1"/>
          </p:cNvSpPr>
          <p:nvPr>
            <p:ph idx="10" hasCustomPrompt="1"/>
          </p:nvPr>
        </p:nvSpPr>
        <p:spPr>
          <a:xfrm>
            <a:off x="902115" y="3928561"/>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9" name="Text Placeholder 6"/>
          <p:cNvSpPr>
            <a:spLocks noGrp="1"/>
          </p:cNvSpPr>
          <p:nvPr>
            <p:ph type="body" sz="quarter" idx="20" hasCustomPrompt="1"/>
          </p:nvPr>
        </p:nvSpPr>
        <p:spPr>
          <a:xfrm>
            <a:off x="902115" y="3369284"/>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0"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21" name="Text Placeholder 6"/>
          <p:cNvSpPr>
            <a:spLocks noGrp="1"/>
          </p:cNvSpPr>
          <p:nvPr>
            <p:ph type="body" sz="quarter" idx="17" hasCustomPrompt="1"/>
          </p:nvPr>
        </p:nvSpPr>
        <p:spPr>
          <a:xfrm>
            <a:off x="902115" y="1446991"/>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Tree>
    <p:extLst>
      <p:ext uri="{BB962C8B-B14F-4D97-AF65-F5344CB8AC3E}">
        <p14:creationId xmlns:p14="http://schemas.microsoft.com/office/powerpoint/2010/main" val="582360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no Sub">
    <p:spTree>
      <p:nvGrpSpPr>
        <p:cNvPr id="1" name=""/>
        <p:cNvGrpSpPr/>
        <p:nvPr/>
      </p:nvGrpSpPr>
      <p:grpSpPr>
        <a:xfrm>
          <a:off x="0" y="0"/>
          <a:ext cx="0" cy="0"/>
          <a:chOff x="0" y="0"/>
          <a:chExt cx="0" cy="0"/>
        </a:xfrm>
      </p:grpSpPr>
      <p:sp>
        <p:nvSpPr>
          <p:cNvPr id="10" name="Content Placeholder 3"/>
          <p:cNvSpPr>
            <a:spLocks noGrp="1"/>
          </p:cNvSpPr>
          <p:nvPr>
            <p:ph sz="half" idx="10" hasCustomPrompt="1"/>
          </p:nvPr>
        </p:nvSpPr>
        <p:spPr>
          <a:xfrm>
            <a:off x="902116"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p:cNvSpPr>
            <a:spLocks noGrp="1"/>
          </p:cNvSpPr>
          <p:nvPr>
            <p:ph sz="quarter" idx="4" hasCustomPrompt="1"/>
          </p:nvPr>
        </p:nvSpPr>
        <p:spPr>
          <a:xfrm>
            <a:off x="6217099"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876788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w Subhead">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902116"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231443"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7" hasCustomPrompt="1"/>
          </p:nvPr>
        </p:nvSpPr>
        <p:spPr>
          <a:xfrm>
            <a:off x="902116"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8" name="Text Placeholder 6"/>
          <p:cNvSpPr>
            <a:spLocks noGrp="1"/>
          </p:cNvSpPr>
          <p:nvPr>
            <p:ph type="body" sz="quarter" idx="18" hasCustomPrompt="1"/>
          </p:nvPr>
        </p:nvSpPr>
        <p:spPr>
          <a:xfrm>
            <a:off x="6231443"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38681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383" y="0"/>
            <a:ext cx="4165600" cy="2781300"/>
          </a:xfrm>
          <a:prstGeom prst="rect">
            <a:avLst/>
          </a:prstGeom>
        </p:spPr>
      </p:pic>
      <p:sp>
        <p:nvSpPr>
          <p:cNvPr id="13" name="Picture Placeholder 2"/>
          <p:cNvSpPr>
            <a:spLocks noGrp="1"/>
          </p:cNvSpPr>
          <p:nvPr>
            <p:ph type="pic" sz="quarter" idx="10"/>
          </p:nvPr>
        </p:nvSpPr>
        <p:spPr>
          <a:xfrm>
            <a:off x="1219200" y="4582955"/>
            <a:ext cx="9745133" cy="1562100"/>
          </a:xfrm>
          <a:prstGeom prst="rect">
            <a:avLst/>
          </a:prstGeom>
        </p:spPr>
        <p:txBody>
          <a:bodyPr vert="horz"/>
          <a:lstStyle/>
          <a:p>
            <a:r>
              <a:rPr lang="en-US" dirty="0"/>
              <a:t>Click icon to add picture</a:t>
            </a:r>
          </a:p>
        </p:txBody>
      </p:sp>
      <p:sp>
        <p:nvSpPr>
          <p:cNvPr id="10" name="Content Placeholder 2"/>
          <p:cNvSpPr>
            <a:spLocks noGrp="1"/>
          </p:cNvSpPr>
          <p:nvPr>
            <p:ph idx="1"/>
          </p:nvPr>
        </p:nvSpPr>
        <p:spPr>
          <a:xfrm>
            <a:off x="1219200" y="1270000"/>
            <a:ext cx="9745133" cy="487362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14334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ansition Slide_Secondary">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1214967" y="2005747"/>
            <a:ext cx="103632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29" name="Group 28"/>
          <p:cNvGrpSpPr/>
          <p:nvPr userDrawn="1"/>
        </p:nvGrpSpPr>
        <p:grpSpPr>
          <a:xfrm>
            <a:off x="1515538" y="3608388"/>
            <a:ext cx="3172884" cy="2316162"/>
            <a:chOff x="1136650" y="3608388"/>
            <a:chExt cx="2379663" cy="2316162"/>
          </a:xfrm>
        </p:grpSpPr>
        <p:sp>
          <p:nvSpPr>
            <p:cNvPr id="7" name="Freeform 5"/>
            <p:cNvSpPr>
              <a:spLocks noEditPoints="1"/>
            </p:cNvSpPr>
            <p:nvPr userDrawn="1"/>
          </p:nvSpPr>
          <p:spPr bwMode="auto">
            <a:xfrm>
              <a:off x="1785938" y="3608388"/>
              <a:ext cx="890588" cy="811212"/>
            </a:xfrm>
            <a:custGeom>
              <a:avLst/>
              <a:gdLst>
                <a:gd name="T0" fmla="*/ 68 w 70"/>
                <a:gd name="T1" fmla="*/ 21 h 63"/>
                <a:gd name="T2" fmla="*/ 60 w 70"/>
                <a:gd name="T3" fmla="*/ 5 h 63"/>
                <a:gd name="T4" fmla="*/ 37 w 70"/>
                <a:gd name="T5" fmla="*/ 0 h 63"/>
                <a:gd name="T6" fmla="*/ 20 w 70"/>
                <a:gd name="T7" fmla="*/ 7 h 63"/>
                <a:gd name="T8" fmla="*/ 15 w 70"/>
                <a:gd name="T9" fmla="*/ 19 h 63"/>
                <a:gd name="T10" fmla="*/ 0 w 70"/>
                <a:gd name="T11" fmla="*/ 63 h 63"/>
                <a:gd name="T12" fmla="*/ 21 w 70"/>
                <a:gd name="T13" fmla="*/ 63 h 63"/>
                <a:gd name="T14" fmla="*/ 30 w 70"/>
                <a:gd name="T15" fmla="*/ 34 h 63"/>
                <a:gd name="T16" fmla="*/ 40 w 70"/>
                <a:gd name="T17" fmla="*/ 63 h 63"/>
                <a:gd name="T18" fmla="*/ 61 w 70"/>
                <a:gd name="T19" fmla="*/ 63 h 63"/>
                <a:gd name="T20" fmla="*/ 53 w 70"/>
                <a:gd name="T21" fmla="*/ 40 h 63"/>
                <a:gd name="T22" fmla="*/ 51 w 70"/>
                <a:gd name="T23" fmla="*/ 34 h 63"/>
                <a:gd name="T24" fmla="*/ 48 w 70"/>
                <a:gd name="T25" fmla="*/ 32 h 63"/>
                <a:gd name="T26" fmla="*/ 57 w 70"/>
                <a:gd name="T27" fmla="*/ 32 h 63"/>
                <a:gd name="T28" fmla="*/ 65 w 70"/>
                <a:gd name="T29" fmla="*/ 32 h 63"/>
                <a:gd name="T30" fmla="*/ 68 w 70"/>
                <a:gd name="T31" fmla="*/ 21 h 63"/>
                <a:gd name="T32" fmla="*/ 44 w 70"/>
                <a:gd name="T33" fmla="*/ 31 h 63"/>
                <a:gd name="T34" fmla="*/ 31 w 70"/>
                <a:gd name="T35" fmla="*/ 31 h 63"/>
                <a:gd name="T36" fmla="*/ 41 w 70"/>
                <a:gd name="T37" fmla="*/ 3 h 63"/>
                <a:gd name="T38" fmla="*/ 48 w 70"/>
                <a:gd name="T39" fmla="*/ 24 h 63"/>
                <a:gd name="T40" fmla="*/ 44 w 70"/>
                <a:gd name="T41"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63">
                  <a:moveTo>
                    <a:pt x="68" y="21"/>
                  </a:moveTo>
                  <a:cubicBezTo>
                    <a:pt x="66" y="17"/>
                    <a:pt x="63" y="8"/>
                    <a:pt x="60" y="5"/>
                  </a:cubicBezTo>
                  <a:cubicBezTo>
                    <a:pt x="56" y="1"/>
                    <a:pt x="49" y="0"/>
                    <a:pt x="37" y="0"/>
                  </a:cubicBezTo>
                  <a:cubicBezTo>
                    <a:pt x="29" y="0"/>
                    <a:pt x="23" y="4"/>
                    <a:pt x="20" y="7"/>
                  </a:cubicBezTo>
                  <a:cubicBezTo>
                    <a:pt x="17" y="10"/>
                    <a:pt x="16" y="15"/>
                    <a:pt x="15" y="19"/>
                  </a:cubicBezTo>
                  <a:cubicBezTo>
                    <a:pt x="0" y="63"/>
                    <a:pt x="0" y="63"/>
                    <a:pt x="0" y="63"/>
                  </a:cubicBezTo>
                  <a:cubicBezTo>
                    <a:pt x="21" y="63"/>
                    <a:pt x="21" y="63"/>
                    <a:pt x="21" y="63"/>
                  </a:cubicBezTo>
                  <a:cubicBezTo>
                    <a:pt x="30" y="34"/>
                    <a:pt x="30" y="34"/>
                    <a:pt x="30" y="34"/>
                  </a:cubicBezTo>
                  <a:cubicBezTo>
                    <a:pt x="30" y="34"/>
                    <a:pt x="40" y="63"/>
                    <a:pt x="40" y="63"/>
                  </a:cubicBezTo>
                  <a:cubicBezTo>
                    <a:pt x="61" y="63"/>
                    <a:pt x="61" y="63"/>
                    <a:pt x="61" y="63"/>
                  </a:cubicBezTo>
                  <a:cubicBezTo>
                    <a:pt x="53" y="40"/>
                    <a:pt x="53" y="40"/>
                    <a:pt x="53" y="40"/>
                  </a:cubicBezTo>
                  <a:cubicBezTo>
                    <a:pt x="53" y="39"/>
                    <a:pt x="52" y="36"/>
                    <a:pt x="51" y="34"/>
                  </a:cubicBezTo>
                  <a:cubicBezTo>
                    <a:pt x="50" y="33"/>
                    <a:pt x="48" y="32"/>
                    <a:pt x="48" y="32"/>
                  </a:cubicBezTo>
                  <a:cubicBezTo>
                    <a:pt x="47" y="32"/>
                    <a:pt x="52" y="32"/>
                    <a:pt x="57" y="32"/>
                  </a:cubicBezTo>
                  <a:cubicBezTo>
                    <a:pt x="61" y="32"/>
                    <a:pt x="65" y="32"/>
                    <a:pt x="65" y="32"/>
                  </a:cubicBezTo>
                  <a:cubicBezTo>
                    <a:pt x="68" y="32"/>
                    <a:pt x="70" y="29"/>
                    <a:pt x="68" y="21"/>
                  </a:cubicBezTo>
                  <a:moveTo>
                    <a:pt x="44" y="31"/>
                  </a:moveTo>
                  <a:cubicBezTo>
                    <a:pt x="39" y="31"/>
                    <a:pt x="31" y="31"/>
                    <a:pt x="31" y="31"/>
                  </a:cubicBezTo>
                  <a:cubicBezTo>
                    <a:pt x="41" y="3"/>
                    <a:pt x="41" y="3"/>
                    <a:pt x="41" y="3"/>
                  </a:cubicBezTo>
                  <a:cubicBezTo>
                    <a:pt x="41" y="3"/>
                    <a:pt x="47" y="21"/>
                    <a:pt x="48" y="24"/>
                  </a:cubicBezTo>
                  <a:cubicBezTo>
                    <a:pt x="49" y="28"/>
                    <a:pt x="48" y="31"/>
                    <a:pt x="44" y="31"/>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noEditPoints="1"/>
            </p:cNvSpPr>
            <p:nvPr userDrawn="1"/>
          </p:nvSpPr>
          <p:spPr bwMode="auto">
            <a:xfrm>
              <a:off x="2549525" y="4162425"/>
              <a:ext cx="966788" cy="746125"/>
            </a:xfrm>
            <a:custGeom>
              <a:avLst/>
              <a:gdLst>
                <a:gd name="T0" fmla="*/ 61 w 76"/>
                <a:gd name="T1" fmla="*/ 51 h 58"/>
                <a:gd name="T2" fmla="*/ 74 w 76"/>
                <a:gd name="T3" fmla="*/ 40 h 58"/>
                <a:gd name="T4" fmla="*/ 71 w 76"/>
                <a:gd name="T5" fmla="*/ 16 h 58"/>
                <a:gd name="T6" fmla="*/ 59 w 76"/>
                <a:gd name="T7" fmla="*/ 2 h 58"/>
                <a:gd name="T8" fmla="*/ 46 w 76"/>
                <a:gd name="T9" fmla="*/ 1 h 58"/>
                <a:gd name="T10" fmla="*/ 0 w 76"/>
                <a:gd name="T11" fmla="*/ 0 h 58"/>
                <a:gd name="T12" fmla="*/ 7 w 76"/>
                <a:gd name="T13" fmla="*/ 20 h 58"/>
                <a:gd name="T14" fmla="*/ 37 w 76"/>
                <a:gd name="T15" fmla="*/ 20 h 58"/>
                <a:gd name="T16" fmla="*/ 12 w 76"/>
                <a:gd name="T17" fmla="*/ 38 h 58"/>
                <a:gd name="T18" fmla="*/ 19 w 76"/>
                <a:gd name="T19" fmla="*/ 58 h 58"/>
                <a:gd name="T20" fmla="*/ 38 w 76"/>
                <a:gd name="T21" fmla="*/ 44 h 58"/>
                <a:gd name="T22" fmla="*/ 43 w 76"/>
                <a:gd name="T23" fmla="*/ 40 h 58"/>
                <a:gd name="T24" fmla="*/ 44 w 76"/>
                <a:gd name="T25" fmla="*/ 36 h 58"/>
                <a:gd name="T26" fmla="*/ 47 w 76"/>
                <a:gd name="T27" fmla="*/ 45 h 58"/>
                <a:gd name="T28" fmla="*/ 50 w 76"/>
                <a:gd name="T29" fmla="*/ 53 h 58"/>
                <a:gd name="T30" fmla="*/ 61 w 76"/>
                <a:gd name="T31" fmla="*/ 51 h 58"/>
                <a:gd name="T32" fmla="*/ 44 w 76"/>
                <a:gd name="T33" fmla="*/ 32 h 58"/>
                <a:gd name="T34" fmla="*/ 40 w 76"/>
                <a:gd name="T35" fmla="*/ 20 h 58"/>
                <a:gd name="T36" fmla="*/ 69 w 76"/>
                <a:gd name="T37" fmla="*/ 21 h 58"/>
                <a:gd name="T38" fmla="*/ 52 w 76"/>
                <a:gd name="T39" fmla="*/ 34 h 58"/>
                <a:gd name="T40" fmla="*/ 44 w 76"/>
                <a:gd name="T41" fmla="*/ 3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58">
                  <a:moveTo>
                    <a:pt x="61" y="51"/>
                  </a:moveTo>
                  <a:cubicBezTo>
                    <a:pt x="65" y="49"/>
                    <a:pt x="72" y="43"/>
                    <a:pt x="74" y="40"/>
                  </a:cubicBezTo>
                  <a:cubicBezTo>
                    <a:pt x="76" y="35"/>
                    <a:pt x="75" y="28"/>
                    <a:pt x="71" y="16"/>
                  </a:cubicBezTo>
                  <a:cubicBezTo>
                    <a:pt x="68" y="8"/>
                    <a:pt x="64" y="4"/>
                    <a:pt x="59" y="2"/>
                  </a:cubicBezTo>
                  <a:cubicBezTo>
                    <a:pt x="56" y="0"/>
                    <a:pt x="50" y="1"/>
                    <a:pt x="46" y="1"/>
                  </a:cubicBezTo>
                  <a:cubicBezTo>
                    <a:pt x="0" y="0"/>
                    <a:pt x="0" y="0"/>
                    <a:pt x="0" y="0"/>
                  </a:cubicBezTo>
                  <a:cubicBezTo>
                    <a:pt x="7" y="20"/>
                    <a:pt x="7" y="20"/>
                    <a:pt x="7" y="20"/>
                  </a:cubicBezTo>
                  <a:cubicBezTo>
                    <a:pt x="37" y="20"/>
                    <a:pt x="37" y="20"/>
                    <a:pt x="37" y="20"/>
                  </a:cubicBezTo>
                  <a:cubicBezTo>
                    <a:pt x="37" y="20"/>
                    <a:pt x="12" y="38"/>
                    <a:pt x="12" y="38"/>
                  </a:cubicBezTo>
                  <a:cubicBezTo>
                    <a:pt x="19" y="58"/>
                    <a:pt x="19" y="58"/>
                    <a:pt x="19" y="58"/>
                  </a:cubicBezTo>
                  <a:cubicBezTo>
                    <a:pt x="38" y="44"/>
                    <a:pt x="38" y="44"/>
                    <a:pt x="38" y="44"/>
                  </a:cubicBezTo>
                  <a:cubicBezTo>
                    <a:pt x="39" y="43"/>
                    <a:pt x="42" y="41"/>
                    <a:pt x="43" y="40"/>
                  </a:cubicBezTo>
                  <a:cubicBezTo>
                    <a:pt x="44" y="38"/>
                    <a:pt x="44" y="37"/>
                    <a:pt x="44" y="36"/>
                  </a:cubicBezTo>
                  <a:cubicBezTo>
                    <a:pt x="44" y="36"/>
                    <a:pt x="46" y="40"/>
                    <a:pt x="47" y="45"/>
                  </a:cubicBezTo>
                  <a:cubicBezTo>
                    <a:pt x="48" y="48"/>
                    <a:pt x="49" y="52"/>
                    <a:pt x="50" y="53"/>
                  </a:cubicBezTo>
                  <a:cubicBezTo>
                    <a:pt x="51" y="56"/>
                    <a:pt x="54" y="57"/>
                    <a:pt x="61" y="51"/>
                  </a:cubicBezTo>
                  <a:moveTo>
                    <a:pt x="44" y="32"/>
                  </a:moveTo>
                  <a:cubicBezTo>
                    <a:pt x="43" y="28"/>
                    <a:pt x="40" y="20"/>
                    <a:pt x="40" y="20"/>
                  </a:cubicBezTo>
                  <a:cubicBezTo>
                    <a:pt x="69" y="21"/>
                    <a:pt x="69" y="21"/>
                    <a:pt x="69" y="21"/>
                  </a:cubicBezTo>
                  <a:cubicBezTo>
                    <a:pt x="69" y="21"/>
                    <a:pt x="54" y="32"/>
                    <a:pt x="52" y="34"/>
                  </a:cubicBezTo>
                  <a:cubicBezTo>
                    <a:pt x="48" y="36"/>
                    <a:pt x="45" y="36"/>
                    <a:pt x="44" y="3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noEditPoints="1"/>
            </p:cNvSpPr>
            <p:nvPr userDrawn="1"/>
          </p:nvSpPr>
          <p:spPr bwMode="auto">
            <a:xfrm>
              <a:off x="2395538" y="4818063"/>
              <a:ext cx="852488" cy="1068387"/>
            </a:xfrm>
            <a:custGeom>
              <a:avLst/>
              <a:gdLst>
                <a:gd name="T0" fmla="*/ 20 w 67"/>
                <a:gd name="T1" fmla="*/ 74 h 83"/>
                <a:gd name="T2" fmla="*/ 34 w 67"/>
                <a:gd name="T3" fmla="*/ 82 h 83"/>
                <a:gd name="T4" fmla="*/ 56 w 67"/>
                <a:gd name="T5" fmla="*/ 73 h 83"/>
                <a:gd name="T6" fmla="*/ 66 w 67"/>
                <a:gd name="T7" fmla="*/ 57 h 83"/>
                <a:gd name="T8" fmla="*/ 63 w 67"/>
                <a:gd name="T9" fmla="*/ 44 h 83"/>
                <a:gd name="T10" fmla="*/ 49 w 67"/>
                <a:gd name="T11" fmla="*/ 0 h 83"/>
                <a:gd name="T12" fmla="*/ 32 w 67"/>
                <a:gd name="T13" fmla="*/ 13 h 83"/>
                <a:gd name="T14" fmla="*/ 42 w 67"/>
                <a:gd name="T15" fmla="*/ 41 h 83"/>
                <a:gd name="T16" fmla="*/ 17 w 67"/>
                <a:gd name="T17" fmla="*/ 24 h 83"/>
                <a:gd name="T18" fmla="*/ 0 w 67"/>
                <a:gd name="T19" fmla="*/ 36 h 83"/>
                <a:gd name="T20" fmla="*/ 20 w 67"/>
                <a:gd name="T21" fmla="*/ 50 h 83"/>
                <a:gd name="T22" fmla="*/ 25 w 67"/>
                <a:gd name="T23" fmla="*/ 53 h 83"/>
                <a:gd name="T24" fmla="*/ 29 w 67"/>
                <a:gd name="T25" fmla="*/ 53 h 83"/>
                <a:gd name="T26" fmla="*/ 22 w 67"/>
                <a:gd name="T27" fmla="*/ 59 h 83"/>
                <a:gd name="T28" fmla="*/ 15 w 67"/>
                <a:gd name="T29" fmla="*/ 64 h 83"/>
                <a:gd name="T30" fmla="*/ 20 w 67"/>
                <a:gd name="T31" fmla="*/ 74 h 83"/>
                <a:gd name="T32" fmla="*/ 32 w 67"/>
                <a:gd name="T33" fmla="*/ 52 h 83"/>
                <a:gd name="T34" fmla="*/ 43 w 67"/>
                <a:gd name="T35" fmla="*/ 45 h 83"/>
                <a:gd name="T36" fmla="*/ 51 w 67"/>
                <a:gd name="T37" fmla="*/ 72 h 83"/>
                <a:gd name="T38" fmla="*/ 33 w 67"/>
                <a:gd name="T39" fmla="*/ 60 h 83"/>
                <a:gd name="T40" fmla="*/ 32 w 67"/>
                <a:gd name="T41"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83">
                  <a:moveTo>
                    <a:pt x="20" y="74"/>
                  </a:moveTo>
                  <a:cubicBezTo>
                    <a:pt x="23" y="77"/>
                    <a:pt x="30" y="82"/>
                    <a:pt x="34" y="82"/>
                  </a:cubicBezTo>
                  <a:cubicBezTo>
                    <a:pt x="40" y="83"/>
                    <a:pt x="46" y="80"/>
                    <a:pt x="56" y="73"/>
                  </a:cubicBezTo>
                  <a:cubicBezTo>
                    <a:pt x="63" y="68"/>
                    <a:pt x="66" y="62"/>
                    <a:pt x="66" y="57"/>
                  </a:cubicBezTo>
                  <a:cubicBezTo>
                    <a:pt x="67" y="53"/>
                    <a:pt x="65" y="48"/>
                    <a:pt x="63" y="44"/>
                  </a:cubicBezTo>
                  <a:cubicBezTo>
                    <a:pt x="49" y="0"/>
                    <a:pt x="49" y="0"/>
                    <a:pt x="49" y="0"/>
                  </a:cubicBezTo>
                  <a:cubicBezTo>
                    <a:pt x="32" y="13"/>
                    <a:pt x="32" y="13"/>
                    <a:pt x="32" y="13"/>
                  </a:cubicBezTo>
                  <a:cubicBezTo>
                    <a:pt x="42" y="41"/>
                    <a:pt x="42" y="41"/>
                    <a:pt x="42" y="41"/>
                  </a:cubicBezTo>
                  <a:cubicBezTo>
                    <a:pt x="42" y="41"/>
                    <a:pt x="17" y="24"/>
                    <a:pt x="17" y="24"/>
                  </a:cubicBezTo>
                  <a:cubicBezTo>
                    <a:pt x="0" y="36"/>
                    <a:pt x="0" y="36"/>
                    <a:pt x="0" y="36"/>
                  </a:cubicBezTo>
                  <a:cubicBezTo>
                    <a:pt x="20" y="50"/>
                    <a:pt x="20" y="50"/>
                    <a:pt x="20" y="50"/>
                  </a:cubicBezTo>
                  <a:cubicBezTo>
                    <a:pt x="21" y="51"/>
                    <a:pt x="23" y="52"/>
                    <a:pt x="25" y="53"/>
                  </a:cubicBezTo>
                  <a:cubicBezTo>
                    <a:pt x="27" y="54"/>
                    <a:pt x="28" y="54"/>
                    <a:pt x="29" y="53"/>
                  </a:cubicBezTo>
                  <a:cubicBezTo>
                    <a:pt x="29" y="53"/>
                    <a:pt x="25" y="56"/>
                    <a:pt x="22" y="59"/>
                  </a:cubicBezTo>
                  <a:cubicBezTo>
                    <a:pt x="19" y="61"/>
                    <a:pt x="15" y="63"/>
                    <a:pt x="15" y="64"/>
                  </a:cubicBezTo>
                  <a:cubicBezTo>
                    <a:pt x="12" y="66"/>
                    <a:pt x="12" y="69"/>
                    <a:pt x="20" y="74"/>
                  </a:cubicBezTo>
                  <a:moveTo>
                    <a:pt x="32" y="52"/>
                  </a:moveTo>
                  <a:cubicBezTo>
                    <a:pt x="36" y="49"/>
                    <a:pt x="43" y="45"/>
                    <a:pt x="43" y="45"/>
                  </a:cubicBezTo>
                  <a:cubicBezTo>
                    <a:pt x="51" y="72"/>
                    <a:pt x="51" y="72"/>
                    <a:pt x="51" y="72"/>
                  </a:cubicBezTo>
                  <a:cubicBezTo>
                    <a:pt x="51" y="72"/>
                    <a:pt x="36" y="62"/>
                    <a:pt x="33" y="60"/>
                  </a:cubicBezTo>
                  <a:cubicBezTo>
                    <a:pt x="30" y="57"/>
                    <a:pt x="29" y="54"/>
                    <a:pt x="32" y="5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8"/>
            <p:cNvSpPr>
              <a:spLocks noEditPoints="1"/>
            </p:cNvSpPr>
            <p:nvPr userDrawn="1"/>
          </p:nvSpPr>
          <p:spPr bwMode="auto">
            <a:xfrm>
              <a:off x="1492250" y="5024438"/>
              <a:ext cx="1057275" cy="900112"/>
            </a:xfrm>
            <a:custGeom>
              <a:avLst/>
              <a:gdLst>
                <a:gd name="T0" fmla="*/ 4 w 83"/>
                <a:gd name="T1" fmla="*/ 30 h 70"/>
                <a:gd name="T2" fmla="*/ 1 w 83"/>
                <a:gd name="T3" fmla="*/ 47 h 70"/>
                <a:gd name="T4" fmla="*/ 16 w 83"/>
                <a:gd name="T5" fmla="*/ 64 h 70"/>
                <a:gd name="T6" fmla="*/ 35 w 83"/>
                <a:gd name="T7" fmla="*/ 69 h 70"/>
                <a:gd name="T8" fmla="*/ 46 w 83"/>
                <a:gd name="T9" fmla="*/ 62 h 70"/>
                <a:gd name="T10" fmla="*/ 83 w 83"/>
                <a:gd name="T11" fmla="*/ 36 h 70"/>
                <a:gd name="T12" fmla="*/ 66 w 83"/>
                <a:gd name="T13" fmla="*/ 23 h 70"/>
                <a:gd name="T14" fmla="*/ 42 w 83"/>
                <a:gd name="T15" fmla="*/ 41 h 70"/>
                <a:gd name="T16" fmla="*/ 51 w 83"/>
                <a:gd name="T17" fmla="*/ 12 h 70"/>
                <a:gd name="T18" fmla="*/ 34 w 83"/>
                <a:gd name="T19" fmla="*/ 0 h 70"/>
                <a:gd name="T20" fmla="*/ 27 w 83"/>
                <a:gd name="T21" fmla="*/ 23 h 70"/>
                <a:gd name="T22" fmla="*/ 25 w 83"/>
                <a:gd name="T23" fmla="*/ 29 h 70"/>
                <a:gd name="T24" fmla="*/ 27 w 83"/>
                <a:gd name="T25" fmla="*/ 32 h 70"/>
                <a:gd name="T26" fmla="*/ 19 w 83"/>
                <a:gd name="T27" fmla="*/ 27 h 70"/>
                <a:gd name="T28" fmla="*/ 12 w 83"/>
                <a:gd name="T29" fmla="*/ 22 h 70"/>
                <a:gd name="T30" fmla="*/ 4 w 83"/>
                <a:gd name="T31" fmla="*/ 30 h 70"/>
                <a:gd name="T32" fmla="*/ 29 w 83"/>
                <a:gd name="T33" fmla="*/ 35 h 70"/>
                <a:gd name="T34" fmla="*/ 39 w 83"/>
                <a:gd name="T35" fmla="*/ 43 h 70"/>
                <a:gd name="T36" fmla="*/ 15 w 83"/>
                <a:gd name="T37" fmla="*/ 60 h 70"/>
                <a:gd name="T38" fmla="*/ 22 w 83"/>
                <a:gd name="T39" fmla="*/ 39 h 70"/>
                <a:gd name="T40" fmla="*/ 29 w 83"/>
                <a:gd name="T41"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70">
                  <a:moveTo>
                    <a:pt x="4" y="30"/>
                  </a:moveTo>
                  <a:cubicBezTo>
                    <a:pt x="2" y="34"/>
                    <a:pt x="0" y="43"/>
                    <a:pt x="1" y="47"/>
                  </a:cubicBezTo>
                  <a:cubicBezTo>
                    <a:pt x="2" y="53"/>
                    <a:pt x="7" y="57"/>
                    <a:pt x="16" y="64"/>
                  </a:cubicBezTo>
                  <a:cubicBezTo>
                    <a:pt x="23" y="69"/>
                    <a:pt x="30" y="70"/>
                    <a:pt x="35" y="69"/>
                  </a:cubicBezTo>
                  <a:cubicBezTo>
                    <a:pt x="38" y="68"/>
                    <a:pt x="42" y="65"/>
                    <a:pt x="46" y="62"/>
                  </a:cubicBezTo>
                  <a:cubicBezTo>
                    <a:pt x="83" y="36"/>
                    <a:pt x="83" y="36"/>
                    <a:pt x="83" y="36"/>
                  </a:cubicBezTo>
                  <a:cubicBezTo>
                    <a:pt x="66" y="23"/>
                    <a:pt x="66" y="23"/>
                    <a:pt x="66" y="23"/>
                  </a:cubicBezTo>
                  <a:cubicBezTo>
                    <a:pt x="42" y="41"/>
                    <a:pt x="42" y="41"/>
                    <a:pt x="42" y="41"/>
                  </a:cubicBezTo>
                  <a:cubicBezTo>
                    <a:pt x="42" y="41"/>
                    <a:pt x="51" y="12"/>
                    <a:pt x="51" y="12"/>
                  </a:cubicBezTo>
                  <a:cubicBezTo>
                    <a:pt x="34" y="0"/>
                    <a:pt x="34" y="0"/>
                    <a:pt x="34" y="0"/>
                  </a:cubicBezTo>
                  <a:cubicBezTo>
                    <a:pt x="27" y="23"/>
                    <a:pt x="27" y="23"/>
                    <a:pt x="27" y="23"/>
                  </a:cubicBezTo>
                  <a:cubicBezTo>
                    <a:pt x="27" y="24"/>
                    <a:pt x="26" y="27"/>
                    <a:pt x="25" y="29"/>
                  </a:cubicBezTo>
                  <a:cubicBezTo>
                    <a:pt x="25" y="31"/>
                    <a:pt x="26" y="32"/>
                    <a:pt x="27" y="32"/>
                  </a:cubicBezTo>
                  <a:cubicBezTo>
                    <a:pt x="27" y="33"/>
                    <a:pt x="23" y="30"/>
                    <a:pt x="19" y="27"/>
                  </a:cubicBezTo>
                  <a:cubicBezTo>
                    <a:pt x="16" y="25"/>
                    <a:pt x="13" y="23"/>
                    <a:pt x="12" y="22"/>
                  </a:cubicBezTo>
                  <a:cubicBezTo>
                    <a:pt x="10" y="21"/>
                    <a:pt x="7" y="21"/>
                    <a:pt x="4" y="30"/>
                  </a:cubicBezTo>
                  <a:moveTo>
                    <a:pt x="29" y="35"/>
                  </a:moveTo>
                  <a:cubicBezTo>
                    <a:pt x="33" y="38"/>
                    <a:pt x="39" y="43"/>
                    <a:pt x="39" y="43"/>
                  </a:cubicBezTo>
                  <a:cubicBezTo>
                    <a:pt x="15" y="60"/>
                    <a:pt x="15" y="60"/>
                    <a:pt x="15" y="60"/>
                  </a:cubicBezTo>
                  <a:cubicBezTo>
                    <a:pt x="15" y="60"/>
                    <a:pt x="21" y="42"/>
                    <a:pt x="22" y="39"/>
                  </a:cubicBezTo>
                  <a:cubicBezTo>
                    <a:pt x="23" y="35"/>
                    <a:pt x="26" y="33"/>
                    <a:pt x="29" y="3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noEditPoints="1"/>
            </p:cNvSpPr>
            <p:nvPr userDrawn="1"/>
          </p:nvSpPr>
          <p:spPr bwMode="auto">
            <a:xfrm>
              <a:off x="1136650" y="4240213"/>
              <a:ext cx="890588" cy="990600"/>
            </a:xfrm>
            <a:custGeom>
              <a:avLst/>
              <a:gdLst>
                <a:gd name="T0" fmla="*/ 32 w 70"/>
                <a:gd name="T1" fmla="*/ 0 h 77"/>
                <a:gd name="T2" fmla="*/ 15 w 70"/>
                <a:gd name="T3" fmla="*/ 2 h 77"/>
                <a:gd name="T4" fmla="*/ 3 w 70"/>
                <a:gd name="T5" fmla="*/ 22 h 77"/>
                <a:gd name="T6" fmla="*/ 4 w 70"/>
                <a:gd name="T7" fmla="*/ 41 h 77"/>
                <a:gd name="T8" fmla="*/ 14 w 70"/>
                <a:gd name="T9" fmla="*/ 50 h 77"/>
                <a:gd name="T10" fmla="*/ 51 w 70"/>
                <a:gd name="T11" fmla="*/ 77 h 77"/>
                <a:gd name="T12" fmla="*/ 58 w 70"/>
                <a:gd name="T13" fmla="*/ 57 h 77"/>
                <a:gd name="T14" fmla="*/ 33 w 70"/>
                <a:gd name="T15" fmla="*/ 39 h 77"/>
                <a:gd name="T16" fmla="*/ 64 w 70"/>
                <a:gd name="T17" fmla="*/ 39 h 77"/>
                <a:gd name="T18" fmla="*/ 70 w 70"/>
                <a:gd name="T19" fmla="*/ 20 h 77"/>
                <a:gd name="T20" fmla="*/ 46 w 70"/>
                <a:gd name="T21" fmla="*/ 20 h 77"/>
                <a:gd name="T22" fmla="*/ 40 w 70"/>
                <a:gd name="T23" fmla="*/ 20 h 77"/>
                <a:gd name="T24" fmla="*/ 37 w 70"/>
                <a:gd name="T25" fmla="*/ 22 h 77"/>
                <a:gd name="T26" fmla="*/ 39 w 70"/>
                <a:gd name="T27" fmla="*/ 14 h 77"/>
                <a:gd name="T28" fmla="*/ 42 w 70"/>
                <a:gd name="T29" fmla="*/ 5 h 77"/>
                <a:gd name="T30" fmla="*/ 32 w 70"/>
                <a:gd name="T31" fmla="*/ 0 h 77"/>
                <a:gd name="T32" fmla="*/ 34 w 70"/>
                <a:gd name="T33" fmla="*/ 25 h 77"/>
                <a:gd name="T34" fmla="*/ 31 w 70"/>
                <a:gd name="T35" fmla="*/ 37 h 77"/>
                <a:gd name="T36" fmla="*/ 7 w 70"/>
                <a:gd name="T37" fmla="*/ 20 h 77"/>
                <a:gd name="T38" fmla="*/ 29 w 70"/>
                <a:gd name="T39" fmla="*/ 20 h 77"/>
                <a:gd name="T40" fmla="*/ 34 w 70"/>
                <a:gd name="T41"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77">
                  <a:moveTo>
                    <a:pt x="32" y="0"/>
                  </a:moveTo>
                  <a:cubicBezTo>
                    <a:pt x="28" y="0"/>
                    <a:pt x="19" y="0"/>
                    <a:pt x="15" y="2"/>
                  </a:cubicBezTo>
                  <a:cubicBezTo>
                    <a:pt x="10" y="5"/>
                    <a:pt x="7" y="11"/>
                    <a:pt x="3" y="22"/>
                  </a:cubicBezTo>
                  <a:cubicBezTo>
                    <a:pt x="0" y="31"/>
                    <a:pt x="2" y="37"/>
                    <a:pt x="4" y="41"/>
                  </a:cubicBezTo>
                  <a:cubicBezTo>
                    <a:pt x="6" y="45"/>
                    <a:pt x="11" y="47"/>
                    <a:pt x="14" y="50"/>
                  </a:cubicBezTo>
                  <a:cubicBezTo>
                    <a:pt x="51" y="77"/>
                    <a:pt x="51" y="77"/>
                    <a:pt x="51" y="77"/>
                  </a:cubicBezTo>
                  <a:cubicBezTo>
                    <a:pt x="58" y="57"/>
                    <a:pt x="58" y="57"/>
                    <a:pt x="58" y="57"/>
                  </a:cubicBezTo>
                  <a:cubicBezTo>
                    <a:pt x="33" y="39"/>
                    <a:pt x="33" y="39"/>
                    <a:pt x="33" y="39"/>
                  </a:cubicBezTo>
                  <a:cubicBezTo>
                    <a:pt x="33" y="39"/>
                    <a:pt x="64" y="39"/>
                    <a:pt x="64" y="39"/>
                  </a:cubicBezTo>
                  <a:cubicBezTo>
                    <a:pt x="70" y="20"/>
                    <a:pt x="70" y="20"/>
                    <a:pt x="70" y="20"/>
                  </a:cubicBezTo>
                  <a:cubicBezTo>
                    <a:pt x="46" y="20"/>
                    <a:pt x="46" y="20"/>
                    <a:pt x="46" y="20"/>
                  </a:cubicBezTo>
                  <a:cubicBezTo>
                    <a:pt x="45" y="20"/>
                    <a:pt x="42" y="20"/>
                    <a:pt x="40" y="20"/>
                  </a:cubicBezTo>
                  <a:cubicBezTo>
                    <a:pt x="38" y="21"/>
                    <a:pt x="37" y="22"/>
                    <a:pt x="37" y="22"/>
                  </a:cubicBezTo>
                  <a:cubicBezTo>
                    <a:pt x="36" y="22"/>
                    <a:pt x="38" y="18"/>
                    <a:pt x="39" y="14"/>
                  </a:cubicBezTo>
                  <a:cubicBezTo>
                    <a:pt x="41" y="10"/>
                    <a:pt x="42" y="6"/>
                    <a:pt x="42" y="5"/>
                  </a:cubicBezTo>
                  <a:cubicBezTo>
                    <a:pt x="43" y="2"/>
                    <a:pt x="41" y="0"/>
                    <a:pt x="32" y="0"/>
                  </a:cubicBezTo>
                  <a:moveTo>
                    <a:pt x="34" y="25"/>
                  </a:moveTo>
                  <a:cubicBezTo>
                    <a:pt x="33" y="30"/>
                    <a:pt x="31" y="37"/>
                    <a:pt x="31" y="37"/>
                  </a:cubicBezTo>
                  <a:cubicBezTo>
                    <a:pt x="7" y="20"/>
                    <a:pt x="7" y="20"/>
                    <a:pt x="7" y="20"/>
                  </a:cubicBezTo>
                  <a:cubicBezTo>
                    <a:pt x="7" y="20"/>
                    <a:pt x="26" y="20"/>
                    <a:pt x="29" y="20"/>
                  </a:cubicBezTo>
                  <a:cubicBezTo>
                    <a:pt x="33" y="20"/>
                    <a:pt x="36" y="22"/>
                    <a:pt x="34" y="2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Content Placeholder 2"/>
          <p:cNvSpPr>
            <a:spLocks noGrp="1"/>
          </p:cNvSpPr>
          <p:nvPr>
            <p:ph idx="14" hasCustomPrompt="1"/>
          </p:nvPr>
        </p:nvSpPr>
        <p:spPr>
          <a:xfrm>
            <a:off x="6096000" y="4100845"/>
            <a:ext cx="4876800" cy="1161152"/>
          </a:xfrm>
          <a:prstGeom prst="rect">
            <a:avLst/>
          </a:prstGeom>
        </p:spPr>
        <p:txBody>
          <a:bodyPr>
            <a:spAutoFit/>
          </a:bodyPr>
          <a:lstStyle>
            <a:lvl1pPr marL="0" indent="0" algn="l">
              <a:buNone/>
              <a:defRPr sz="2000" i="1" baseline="0"/>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Tree>
    <p:extLst>
      <p:ext uri="{BB962C8B-B14F-4D97-AF65-F5344CB8AC3E}">
        <p14:creationId xmlns:p14="http://schemas.microsoft.com/office/powerpoint/2010/main" val="24772817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677" y="3489352"/>
            <a:ext cx="6023292" cy="2766949"/>
          </a:xfrm>
          <a:prstGeom prst="rect">
            <a:avLst/>
          </a:prstGeom>
        </p:spPr>
      </p:pic>
    </p:spTree>
    <p:extLst>
      <p:ext uri="{BB962C8B-B14F-4D97-AF65-F5344CB8AC3E}">
        <p14:creationId xmlns:p14="http://schemas.microsoft.com/office/powerpoint/2010/main" val="2725356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2" descr="\\psf\Home\Desktop\RS_CNTNR_Toter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957" y="3319087"/>
            <a:ext cx="56769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1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3" descr="\\psf\Home\Desktop\RS_CNTNR_Container_Recycle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277" y="3537864"/>
            <a:ext cx="70231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19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_Big Headline, Copy to Right">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418728" y="914401"/>
            <a:ext cx="4876800" cy="409477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p>
          <a:p>
            <a:pPr lvl="0"/>
            <a:endParaRPr lang="en-US"/>
          </a:p>
          <a:p>
            <a:pPr lvl="0"/>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2" name="Title 1"/>
          <p:cNvSpPr>
            <a:spLocks noGrp="1"/>
          </p:cNvSpPr>
          <p:nvPr>
            <p:ph type="title" hasCustomPrompt="1"/>
          </p:nvPr>
        </p:nvSpPr>
        <p:spPr>
          <a:xfrm>
            <a:off x="917983" y="1648154"/>
            <a:ext cx="4876800" cy="867930"/>
          </a:xfrm>
          <a:prstGeom prst="rect">
            <a:avLst/>
          </a:prstGeom>
        </p:spPr>
        <p:txBody>
          <a:bodyPr>
            <a:spAutoFit/>
          </a:bodyPr>
          <a:lstStyle>
            <a:lvl1pPr>
              <a:defRPr sz="2800" baseline="0">
                <a:solidFill>
                  <a:schemeClr val="accent1"/>
                </a:solidFill>
              </a:defRPr>
            </a:lvl1pPr>
          </a:lstStyle>
          <a:p>
            <a:r>
              <a:rPr lang="en-US"/>
              <a:t>I am a particularly long headline.</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27190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For Listed Items">
    <p:spTree>
      <p:nvGrpSpPr>
        <p:cNvPr id="1" name=""/>
        <p:cNvGrpSpPr/>
        <p:nvPr/>
      </p:nvGrpSpPr>
      <p:grpSpPr>
        <a:xfrm>
          <a:off x="0" y="0"/>
          <a:ext cx="0" cy="0"/>
          <a:chOff x="0" y="0"/>
          <a:chExt cx="0" cy="0"/>
        </a:xfrm>
      </p:grpSpPr>
      <p:sp>
        <p:nvSpPr>
          <p:cNvPr id="13" name="Content Placeholder 2"/>
          <p:cNvSpPr>
            <a:spLocks noGrp="1"/>
          </p:cNvSpPr>
          <p:nvPr>
            <p:ph idx="15" hasCustomPrompt="1"/>
          </p:nvPr>
        </p:nvSpPr>
        <p:spPr>
          <a:xfrm>
            <a:off x="903640" y="1828804"/>
            <a:ext cx="10363200" cy="3267917"/>
          </a:xfrm>
          <a:prstGeom prst="rect">
            <a:avLst/>
          </a:prstGeom>
        </p:spPr>
        <p:txBody>
          <a:bodyPr>
            <a:spAutoFit/>
          </a:bodyPr>
          <a:lstStyle>
            <a:lvl1pPr marL="457085" marR="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sz="2000" i="1"/>
            </a:lvl1pPr>
            <a:lvl2pPr>
              <a:defRPr sz="2400" i="1"/>
            </a:lvl2pPr>
            <a:lvl3pPr>
              <a:defRPr sz="2400" i="1"/>
            </a:lvl3pPr>
            <a:lvl4pPr>
              <a:defRPr sz="2400" i="1"/>
            </a:lvl4pPr>
            <a:lvl5pPr>
              <a:defRPr sz="2400" i="1"/>
            </a:lvl5pPr>
            <a:lvl6pPr>
              <a:defRPr sz="2000"/>
            </a:lvl6pPr>
            <a:lvl7pPr>
              <a:defRPr sz="2000"/>
            </a:lvl7pPr>
            <a:lvl8pPr>
              <a:defRPr sz="2000"/>
            </a:lvl8pPr>
            <a:lvl9pPr>
              <a:defRPr sz="2000"/>
            </a:lvl9pPr>
          </a:lstStyle>
          <a:p>
            <a:pPr lvl="0"/>
            <a:r>
              <a:rPr lang="en-US"/>
              <a:t>“I am a quote, a callout, or a general point of interest. Try to keep me short and impactful.”</a:t>
            </a:r>
          </a:p>
          <a:p>
            <a:pPr lvl="0"/>
            <a:endParaRPr lang="en-US"/>
          </a:p>
          <a:p>
            <a:pPr lvl="0"/>
            <a:r>
              <a:rPr lang="en-US"/>
              <a:t>“I am a quote, a callout, or a general point of interest. Try to keep me short and impactful.”</a:t>
            </a:r>
          </a:p>
          <a:p>
            <a:pPr lvl="0"/>
            <a:endParaRPr lang="en-US"/>
          </a:p>
          <a:p>
            <a:pPr marL="457085" marR="0" lvl="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a:pPr>
            <a:r>
              <a:rPr lang="en-US"/>
              <a:t>“I am a quote, a callout, or a general point of interest. Try to keep me short and impactful.”</a:t>
            </a:r>
          </a:p>
          <a:p>
            <a:pPr lvl="0"/>
            <a:endParaRPr lang="en-US"/>
          </a:p>
        </p:txBody>
      </p:sp>
      <p:sp>
        <p:nvSpPr>
          <p:cNvPr id="2" name="Title 1"/>
          <p:cNvSpPr>
            <a:spLocks noGrp="1"/>
          </p:cNvSpPr>
          <p:nvPr>
            <p:ph type="title" hasCustomPrompt="1"/>
          </p:nvPr>
        </p:nvSpPr>
        <p:spPr>
          <a:xfrm>
            <a:off x="903640" y="982503"/>
            <a:ext cx="10363200" cy="590931"/>
          </a:xfrm>
          <a:prstGeom prst="rect">
            <a:avLst/>
          </a:prstGeom>
        </p:spPr>
        <p:txBody>
          <a:bodyPr>
            <a:spAutoFit/>
          </a:bodyPr>
          <a:lstStyle>
            <a:lvl1pPr>
              <a:defRPr sz="3600">
                <a:solidFill>
                  <a:schemeClr val="accent1"/>
                </a:solidFill>
              </a:defRPr>
            </a:lvl1pPr>
          </a:lstStyle>
          <a:p>
            <a:r>
              <a:rPr lang="en-US"/>
              <a:t>This is a key point title or headline</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26455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nal - Thank You Slide_No Bar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463045" y="3512850"/>
            <a:ext cx="9635068" cy="784830"/>
          </a:xfrm>
          <a:prstGeom prst="rect">
            <a:avLst/>
          </a:prstGeom>
        </p:spPr>
        <p:txBody>
          <a:bodyPr anchor="b" anchorCtr="0">
            <a:spAutoFit/>
          </a:bodyPr>
          <a:lstStyle>
            <a:lvl1pPr>
              <a:defRPr sz="5000">
                <a:solidFill>
                  <a:schemeClr val="accent1"/>
                </a:solidFill>
              </a:defRPr>
            </a:lvl1pPr>
          </a:lstStyle>
          <a:p>
            <a:r>
              <a:rPr lang="en-US"/>
              <a:t>Thank You.</a:t>
            </a:r>
          </a:p>
        </p:txBody>
      </p:sp>
      <p:pic>
        <p:nvPicPr>
          <p:cNvPr id="4" name="Picture 2" descr="C:\Users\laschal\Downloads\RS_LOGO_RGB_HORIZONTAL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589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Half Plate_HOUS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10"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solidFill>
                  <a:schemeClr val="accent1"/>
                </a:solidFill>
              </a:defRPr>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574139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Half Plate_IT">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4223824095"/>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Half Plate_BIKE">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35727183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with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83" y="0"/>
            <a:ext cx="4165600" cy="2781300"/>
          </a:xfrm>
          <a:prstGeom prst="rect">
            <a:avLst/>
          </a:prstGeom>
        </p:spPr>
      </p:pic>
      <p:sp>
        <p:nvSpPr>
          <p:cNvPr id="8"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9" name="Content Placeholder 2"/>
          <p:cNvSpPr>
            <a:spLocks noGrp="1"/>
          </p:cNvSpPr>
          <p:nvPr>
            <p:ph sz="half" idx="11"/>
          </p:nvPr>
        </p:nvSpPr>
        <p:spPr>
          <a:xfrm>
            <a:off x="6253831" y="2286001"/>
            <a:ext cx="471050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1219200" y="2286001"/>
            <a:ext cx="4707829"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70973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_Half Plate_CAR">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856626616"/>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Half Plate_CONSTRUCTION">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638775787"/>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_Half Plate_RURAL">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59410132"/>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_Half Plate_RESTURA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0"/>
            <a:ext cx="5173968" cy="6882692"/>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50986345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684145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Slide with Footer">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3"/>
            <a:ext cx="3436938" cy="283827"/>
          </a:xfrm>
        </p:spPr>
        <p:txBody>
          <a:bodyPr>
            <a:noAutofit/>
          </a:bodyPr>
          <a:lstStyle>
            <a:lvl1pPr marL="0" indent="0">
              <a:buNone/>
              <a:defRPr sz="1800" b="1" spc="150" baseline="0">
                <a:solidFill>
                  <a:schemeClr val="accent3"/>
                </a:solidFill>
              </a:defRPr>
            </a:lvl1pPr>
          </a:lstStyle>
          <a:p>
            <a:pPr lvl="0"/>
            <a:r>
              <a:rPr lang="en-US"/>
              <a:t>PAGE TITLE</a:t>
            </a:r>
          </a:p>
        </p:txBody>
      </p:sp>
      <p:sp>
        <p:nvSpPr>
          <p:cNvPr id="12" name="Text Placeholder 3">
            <a:extLst>
              <a:ext uri="{FF2B5EF4-FFF2-40B4-BE49-F238E27FC236}">
                <a16:creationId xmlns:a16="http://schemas.microsoft.com/office/drawing/2014/main" id="{B24CB371-A908-4FC0-ABC2-5AE5FEF4C953}"/>
              </a:ext>
            </a:extLst>
          </p:cNvPr>
          <p:cNvSpPr>
            <a:spLocks noGrp="1"/>
          </p:cNvSpPr>
          <p:nvPr>
            <p:ph type="body" sz="quarter" idx="15"/>
          </p:nvPr>
        </p:nvSpPr>
        <p:spPr>
          <a:xfrm>
            <a:off x="1296988" y="1330326"/>
            <a:ext cx="9609137" cy="3366366"/>
          </a:xfrm>
        </p:spPr>
        <p:txBody>
          <a:bodyPr>
            <a:normAutofit/>
          </a:bodyPr>
          <a:lstStyle>
            <a:lvl1pPr>
              <a:defRPr sz="1600">
                <a:latin typeface="+mn-lt"/>
              </a:defRPr>
            </a:lvl1pPr>
          </a:lstStyle>
          <a:p>
            <a:pPr lvl="0"/>
            <a:r>
              <a:rPr lang="en-US"/>
              <a:t>Click to edit Master text style</a:t>
            </a:r>
          </a:p>
        </p:txBody>
      </p:sp>
      <p:grpSp>
        <p:nvGrpSpPr>
          <p:cNvPr id="6" name="Group 5">
            <a:extLst>
              <a:ext uri="{FF2B5EF4-FFF2-40B4-BE49-F238E27FC236}">
                <a16:creationId xmlns:a16="http://schemas.microsoft.com/office/drawing/2014/main" id="{0FF61BDB-F2AF-4EE1-A083-BE519274FAEE}"/>
              </a:ext>
            </a:extLst>
          </p:cNvPr>
          <p:cNvGrpSpPr/>
          <p:nvPr userDrawn="1"/>
        </p:nvGrpSpPr>
        <p:grpSpPr>
          <a:xfrm>
            <a:off x="0" y="6309876"/>
            <a:ext cx="12192000" cy="545869"/>
            <a:chOff x="0" y="6309876"/>
            <a:chExt cx="12192000" cy="545869"/>
          </a:xfrm>
        </p:grpSpPr>
        <p:pic>
          <p:nvPicPr>
            <p:cNvPr id="7" name="Picture 6">
              <a:extLst>
                <a:ext uri="{FF2B5EF4-FFF2-40B4-BE49-F238E27FC236}">
                  <a16:creationId xmlns:a16="http://schemas.microsoft.com/office/drawing/2014/main" id="{F93C88A0-6028-421E-94EE-571002372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09876"/>
              <a:ext cx="12192000" cy="545869"/>
            </a:xfrm>
            <a:prstGeom prst="rect">
              <a:avLst/>
            </a:prstGeom>
          </p:spPr>
        </p:pic>
        <p:sp>
          <p:nvSpPr>
            <p:cNvPr id="8" name="TextBox 7">
              <a:extLst>
                <a:ext uri="{FF2B5EF4-FFF2-40B4-BE49-F238E27FC236}">
                  <a16:creationId xmlns:a16="http://schemas.microsoft.com/office/drawing/2014/main" id="{BF9AB65E-0D6D-45F1-9016-6A131871E9E0}"/>
                </a:ext>
              </a:extLst>
            </p:cNvPr>
            <p:cNvSpPr txBox="1"/>
            <p:nvPr/>
          </p:nvSpPr>
          <p:spPr>
            <a:xfrm>
              <a:off x="534392" y="6469532"/>
              <a:ext cx="2119745" cy="230832"/>
            </a:xfrm>
            <a:prstGeom prst="rect">
              <a:avLst/>
            </a:prstGeom>
            <a:noFill/>
          </p:spPr>
          <p:txBody>
            <a:bodyPr wrap="square" rtlCol="0">
              <a:spAutoFit/>
            </a:bodyPr>
            <a:lstStyle/>
            <a:p>
              <a:r>
                <a:rPr lang="en-US" sz="900" b="1" spc="80" baseline="0" dirty="0">
                  <a:solidFill>
                    <a:schemeClr val="bg1"/>
                  </a:solidFill>
                </a:rPr>
                <a:t>LLW Forum – Spring 2024</a:t>
              </a:r>
            </a:p>
          </p:txBody>
        </p:sp>
      </p:grpSp>
      <p:sp>
        <p:nvSpPr>
          <p:cNvPr id="10" name="Rectangle 9">
            <a:extLst>
              <a:ext uri="{FF2B5EF4-FFF2-40B4-BE49-F238E27FC236}">
                <a16:creationId xmlns:a16="http://schemas.microsoft.com/office/drawing/2014/main" id="{6DD592DD-22F4-498C-BD67-A6282CC9A563}"/>
              </a:ext>
            </a:extLst>
          </p:cNvPr>
          <p:cNvSpPr/>
          <p:nvPr userDrawn="1"/>
        </p:nvSpPr>
        <p:spPr>
          <a:xfrm>
            <a:off x="36145" y="6392170"/>
            <a:ext cx="515950" cy="388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928C96FA-E4EF-4F37-9AF1-0E08867E1B49}" type="slidenum">
              <a:rPr lang="en-US" sz="1100" b="1" smtClean="0"/>
              <a:pPr algn="r"/>
              <a:t>‹#›</a:t>
            </a:fld>
            <a:endParaRPr lang="en-US" sz="1100" b="1"/>
          </a:p>
        </p:txBody>
      </p:sp>
    </p:spTree>
    <p:extLst>
      <p:ext uri="{BB962C8B-B14F-4D97-AF65-F5344CB8AC3E}">
        <p14:creationId xmlns:p14="http://schemas.microsoft.com/office/powerpoint/2010/main" val="136346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3" y="0"/>
            <a:ext cx="4165600" cy="2781300"/>
          </a:xfrm>
          <a:prstGeom prst="rect">
            <a:avLst/>
          </a:prstGeom>
        </p:spPr>
      </p:pic>
      <p:sp>
        <p:nvSpPr>
          <p:cNvPr id="6" name="Content Placeholder 2"/>
          <p:cNvSpPr>
            <a:spLocks noGrp="1"/>
          </p:cNvSpPr>
          <p:nvPr>
            <p:ph sz="half" idx="11"/>
          </p:nvPr>
        </p:nvSpPr>
        <p:spPr>
          <a:xfrm>
            <a:off x="6253831" y="1505858"/>
            <a:ext cx="4710503"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2"/>
          </p:nvPr>
        </p:nvSpPr>
        <p:spPr>
          <a:xfrm>
            <a:off x="1219200" y="1505858"/>
            <a:ext cx="4707829"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27981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theme" Target="../theme/theme4.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C:\Users\AKHIA Digital\Desktop\USEco_PPT_footerb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186" y="6544692"/>
            <a:ext cx="4705351"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6648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xStyles>
    <p:titleStyle>
      <a:lvl1pPr algn="r" defTabSz="342900" rtl="0" eaLnBrk="1" latinLnBrk="0" hangingPunct="1">
        <a:spcBef>
          <a:spcPct val="0"/>
        </a:spcBef>
        <a:buNone/>
        <a:defRPr sz="285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SEco_PPT_footerbit.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80893" y="6482044"/>
            <a:ext cx="4576064" cy="387096"/>
          </a:xfrm>
          <a:prstGeom prst="rect">
            <a:avLst/>
          </a:prstGeom>
        </p:spPr>
      </p:pic>
    </p:spTree>
    <p:extLst>
      <p:ext uri="{BB962C8B-B14F-4D97-AF65-F5344CB8AC3E}">
        <p14:creationId xmlns:p14="http://schemas.microsoft.com/office/powerpoint/2010/main" val="9616583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11" r:id="rId10"/>
    <p:sldLayoutId id="2147483715" r:id="rId11"/>
    <p:sldLayoutId id="2147483805" r:id="rId12"/>
    <p:sldLayoutId id="2147483806" r:id="rId13"/>
    <p:sldLayoutId id="2147483807" r:id="rId14"/>
  </p:sldLayoutIdLst>
  <p:txStyles>
    <p:titleStyle>
      <a:lvl1pPr algn="r" defTabSz="457200" rtl="0" eaLnBrk="1" latinLnBrk="0" hangingPunct="1">
        <a:spcBef>
          <a:spcPct val="0"/>
        </a:spcBef>
        <a:buNone/>
        <a:defRPr sz="3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4405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8019ABA4-1908-44B2-BD4C-11E5D671CFD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 name="Title Placeholder 1">
            <a:extLst>
              <a:ext uri="{FF2B5EF4-FFF2-40B4-BE49-F238E27FC236}">
                <a16:creationId xmlns:a16="http://schemas.microsoft.com/office/drawing/2014/main" id="{21655878-B99C-A74A-B03E-6C913D04FC3D}"/>
              </a:ext>
            </a:extLst>
          </p:cNvPr>
          <p:cNvSpPr>
            <a:spLocks noGrp="1"/>
          </p:cNvSpPr>
          <p:nvPr>
            <p:ph type="title"/>
          </p:nvPr>
        </p:nvSpPr>
        <p:spPr>
          <a:xfrm>
            <a:off x="604684" y="457200"/>
            <a:ext cx="10982632" cy="12334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6807DDE9-C6BE-A34D-B57E-71C81F668AA0}"/>
              </a:ext>
            </a:extLst>
          </p:cNvPr>
          <p:cNvSpPr>
            <a:spLocks noGrp="1"/>
          </p:cNvSpPr>
          <p:nvPr>
            <p:ph type="body" idx="1"/>
          </p:nvPr>
        </p:nvSpPr>
        <p:spPr>
          <a:xfrm>
            <a:off x="604684" y="1825625"/>
            <a:ext cx="109826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1805F499-B36B-41B3-89A6-248842DC7F61}"/>
              </a:ext>
            </a:extLst>
          </p:cNvPr>
          <p:cNvSpPr>
            <a:spLocks noGrp="1"/>
          </p:cNvSpPr>
          <p:nvPr>
            <p:ph type="sldNum" sz="quarter" idx="4"/>
          </p:nvPr>
        </p:nvSpPr>
        <p:spPr>
          <a:xfrm>
            <a:off x="108157" y="6376939"/>
            <a:ext cx="36809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spTree>
    <p:extLst>
      <p:ext uri="{BB962C8B-B14F-4D97-AF65-F5344CB8AC3E}">
        <p14:creationId xmlns:p14="http://schemas.microsoft.com/office/powerpoint/2010/main" val="45591027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1" r:id="rId4"/>
    <p:sldLayoutId id="2147483722" r:id="rId5"/>
    <p:sldLayoutId id="2147483723" r:id="rId6"/>
    <p:sldLayoutId id="2147483724"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 id="2147483808" r:id="rId63"/>
  </p:sldLayoutIdLst>
  <p:hf hdr="0" dt="0"/>
  <p:txStyles>
    <p:titleStyle>
      <a:lvl1pPr algn="l" defTabSz="685800" rtl="0" eaLnBrk="1" latinLnBrk="0" hangingPunct="1">
        <a:lnSpc>
          <a:spcPct val="9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diagramColors" Target="../diagrams/colors3.xml"/><Relationship Id="rId11" Type="http://schemas.openxmlformats.org/officeDocument/2006/relationships/image" Target="../media/image65.png"/><Relationship Id="rId5" Type="http://schemas.openxmlformats.org/officeDocument/2006/relationships/diagramQuickStyle" Target="../diagrams/quickStyle3.xml"/><Relationship Id="rId10" Type="http://schemas.openxmlformats.org/officeDocument/2006/relationships/image" Target="../media/image64.png"/><Relationship Id="rId4" Type="http://schemas.openxmlformats.org/officeDocument/2006/relationships/diagramLayout" Target="../diagrams/layout3.xml"/><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diagramColors" Target="../diagrams/colors4.xml"/><Relationship Id="rId11" Type="http://schemas.openxmlformats.org/officeDocument/2006/relationships/image" Target="../media/image71.jpeg"/><Relationship Id="rId5" Type="http://schemas.openxmlformats.org/officeDocument/2006/relationships/diagramQuickStyle" Target="../diagrams/quickStyle4.xml"/><Relationship Id="rId10" Type="http://schemas.openxmlformats.org/officeDocument/2006/relationships/image" Target="../media/image70.jpeg"/><Relationship Id="rId4" Type="http://schemas.openxmlformats.org/officeDocument/2006/relationships/diagramLayout" Target="../diagrams/layout4.xml"/><Relationship Id="rId9"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hyperlink" Target="mailto:HHonerlah@republicservices.com" TargetMode="External"/><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hyperlink" Target="mailto:Tjenkins@republicservices.com" TargetMode="External"/><Relationship Id="rId5" Type="http://schemas.openxmlformats.org/officeDocument/2006/relationships/hyperlink" Target="mailto:Sfrenette@republicservices.com" TargetMode="External"/><Relationship Id="rId4" Type="http://schemas.openxmlformats.org/officeDocument/2006/relationships/hyperlink" Target="mailto:Dfrenette@republicservices.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notesSlide" Target="../notesSlides/notesSlide5.xml"/><Relationship Id="rId1" Type="http://schemas.openxmlformats.org/officeDocument/2006/relationships/slideLayout" Target="../slideLayouts/slideLayout85.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86D4-76E5-4B1D-9EE5-98C66F6CC400}"/>
              </a:ext>
            </a:extLst>
          </p:cNvPr>
          <p:cNvSpPr>
            <a:spLocks noGrp="1"/>
          </p:cNvSpPr>
          <p:nvPr>
            <p:ph type="ctrTitle"/>
          </p:nvPr>
        </p:nvSpPr>
        <p:spPr>
          <a:xfrm>
            <a:off x="1073427" y="1821815"/>
            <a:ext cx="8854344" cy="3214369"/>
          </a:xfrm>
        </p:spPr>
        <p:txBody>
          <a:bodyPr anchor="b">
            <a:normAutofit/>
          </a:bodyPr>
          <a:lstStyle/>
          <a:p>
            <a:r>
              <a:rPr lang="en-US" sz="3600" dirty="0">
                <a:effectLst/>
                <a:latin typeface="Calibri" panose="020F0502020204030204" pitchFamily="34" charset="0"/>
                <a:ea typeface="Calibri" panose="020F0502020204030204" pitchFamily="34" charset="0"/>
              </a:rPr>
              <a:t>Richland LLRW Site Update</a:t>
            </a:r>
            <a:br>
              <a:rPr lang="en-US" sz="3600" dirty="0"/>
            </a:br>
            <a:r>
              <a:rPr lang="en-US" sz="2400" b="0" dirty="0"/>
              <a:t>LLW Forum - Spring 2025 Meeting</a:t>
            </a:r>
          </a:p>
        </p:txBody>
      </p:sp>
      <p:sp>
        <p:nvSpPr>
          <p:cNvPr id="3" name="Subtitle 2">
            <a:extLst>
              <a:ext uri="{FF2B5EF4-FFF2-40B4-BE49-F238E27FC236}">
                <a16:creationId xmlns:a16="http://schemas.microsoft.com/office/drawing/2014/main" id="{641D7F77-69BE-48A7-AE41-0907B505BE9F}"/>
              </a:ext>
            </a:extLst>
          </p:cNvPr>
          <p:cNvSpPr>
            <a:spLocks noGrp="1"/>
          </p:cNvSpPr>
          <p:nvPr>
            <p:ph type="subTitle" idx="1"/>
          </p:nvPr>
        </p:nvSpPr>
        <p:spPr>
          <a:xfrm>
            <a:off x="1073427" y="5529587"/>
            <a:ext cx="6933436" cy="772361"/>
          </a:xfrm>
        </p:spPr>
        <p:txBody>
          <a:bodyPr vert="horz" lIns="91440" tIns="45720" rIns="91440" bIns="45720" rtlCol="0">
            <a:normAutofit/>
          </a:bodyPr>
          <a:lstStyle/>
          <a:p>
            <a:pPr>
              <a:lnSpc>
                <a:spcPct val="100000"/>
              </a:lnSpc>
              <a:spcBef>
                <a:spcPts val="0"/>
              </a:spcBef>
            </a:pPr>
            <a:r>
              <a:rPr lang="en-US" sz="1400" dirty="0"/>
              <a:t>Hans Honerlah</a:t>
            </a:r>
          </a:p>
          <a:p>
            <a:pPr>
              <a:lnSpc>
                <a:spcPct val="100000"/>
              </a:lnSpc>
              <a:spcBef>
                <a:spcPts val="0"/>
              </a:spcBef>
            </a:pPr>
            <a:r>
              <a:rPr lang="en-US" sz="1400" dirty="0"/>
              <a:t>Manager of Strategic ES Sales - Republic Services</a:t>
            </a:r>
          </a:p>
          <a:p>
            <a:pPr>
              <a:lnSpc>
                <a:spcPct val="100000"/>
              </a:lnSpc>
              <a:spcBef>
                <a:spcPts val="0"/>
              </a:spcBef>
            </a:pPr>
            <a:r>
              <a:rPr lang="en-US" sz="1400" dirty="0"/>
              <a:t>April 9, 2025</a:t>
            </a:r>
          </a:p>
        </p:txBody>
      </p:sp>
    </p:spTree>
    <p:extLst>
      <p:ext uri="{BB962C8B-B14F-4D97-AF65-F5344CB8AC3E}">
        <p14:creationId xmlns:p14="http://schemas.microsoft.com/office/powerpoint/2010/main" val="26008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6" y="0"/>
            <a:ext cx="9696243" cy="1142743"/>
          </a:xfrm>
        </p:spPr>
        <p:txBody>
          <a:bodyPr anchor="t" anchorCtr="0">
            <a:normAutofit/>
          </a:bodyPr>
          <a:lstStyle/>
          <a:p>
            <a:r>
              <a:rPr lang="en-US" sz="2800" dirty="0"/>
              <a:t>Historical – Volumes and Source Term Update</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469902" y="924791"/>
            <a:ext cx="6290494" cy="5195454"/>
          </a:xfrm>
        </p:spPr>
        <p:txBody>
          <a:bodyPr>
            <a:normAutofit lnSpcReduction="10000"/>
          </a:bodyPr>
          <a:lstStyle/>
          <a:p>
            <a:r>
              <a:rPr lang="en-US" sz="2400" b="1" dirty="0">
                <a:solidFill>
                  <a:schemeClr val="accent1"/>
                </a:solidFill>
              </a:rPr>
              <a:t>Total Site Volume Disposed</a:t>
            </a:r>
          </a:p>
          <a:p>
            <a:pPr marL="342900" indent="-342900">
              <a:buFont typeface="Arial" panose="020B0604020202020204" pitchFamily="34" charset="0"/>
              <a:buChar char="•"/>
            </a:pPr>
            <a:r>
              <a:rPr lang="en-US" sz="2400" dirty="0">
                <a:solidFill>
                  <a:schemeClr val="accent1"/>
                </a:solidFill>
              </a:rPr>
              <a:t>~14.5M cubic feet</a:t>
            </a:r>
          </a:p>
          <a:p>
            <a:pPr marL="342900" indent="-342900">
              <a:buFont typeface="Arial" panose="020B0604020202020204" pitchFamily="34" charset="0"/>
              <a:buChar char="•"/>
            </a:pPr>
            <a:r>
              <a:rPr lang="en-US" sz="2400" dirty="0">
                <a:solidFill>
                  <a:schemeClr val="accent1"/>
                </a:solidFill>
              </a:rPr>
              <a:t>Includes LLRW &amp; NARM</a:t>
            </a:r>
          </a:p>
          <a:p>
            <a:endParaRPr lang="en-US" sz="2400" dirty="0">
              <a:solidFill>
                <a:schemeClr val="accent1"/>
              </a:solidFill>
            </a:endParaRPr>
          </a:p>
          <a:p>
            <a:r>
              <a:rPr lang="en-US" sz="2400" b="1" dirty="0">
                <a:solidFill>
                  <a:schemeClr val="accent1"/>
                </a:solidFill>
              </a:rPr>
              <a:t>Total Site Source Term</a:t>
            </a: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~3.7M Curies</a:t>
            </a:r>
          </a:p>
          <a:p>
            <a:pPr marL="342900" indent="-342900">
              <a:buFont typeface="Arial" panose="020B0604020202020204" pitchFamily="34" charset="0"/>
              <a:buChar char="•"/>
            </a:pPr>
            <a:r>
              <a:rPr lang="en-US" sz="2400" dirty="0">
                <a:solidFill>
                  <a:schemeClr val="accent1"/>
                </a:solidFill>
              </a:rPr>
              <a:t>~1.6M Curies from Co-60 alone (~43%)</a:t>
            </a:r>
          </a:p>
          <a:p>
            <a:pPr marL="342900" indent="-342900">
              <a:buFont typeface="Arial" panose="020B0604020202020204" pitchFamily="34" charset="0"/>
              <a:buChar char="•"/>
            </a:pPr>
            <a:r>
              <a:rPr lang="en-US" sz="2400" dirty="0">
                <a:solidFill>
                  <a:schemeClr val="accent1"/>
                </a:solidFill>
              </a:rPr>
              <a:t>600+ manifested radionuclides</a:t>
            </a:r>
          </a:p>
          <a:p>
            <a:pPr marL="342900" indent="-342900">
              <a:buFont typeface="Arial" panose="020B0604020202020204" pitchFamily="34" charset="0"/>
              <a:buChar char="•"/>
            </a:pPr>
            <a:r>
              <a:rPr lang="en-US" sz="2400" dirty="0">
                <a:solidFill>
                  <a:schemeClr val="accent1"/>
                </a:solidFill>
              </a:rPr>
              <a:t>Not decay corrected</a:t>
            </a:r>
          </a:p>
          <a:p>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5" name="Picture 4" descr="A crane lifting a container&#10;&#10;Description automatically generated">
            <a:extLst>
              <a:ext uri="{FF2B5EF4-FFF2-40B4-BE49-F238E27FC236}">
                <a16:creationId xmlns:a16="http://schemas.microsoft.com/office/drawing/2014/main" id="{D79275F3-A051-CE1D-6F59-5B0328969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6131" y="763154"/>
            <a:ext cx="3998768" cy="5331691"/>
          </a:xfrm>
          <a:prstGeom prst="rect">
            <a:avLst/>
          </a:prstGeom>
          <a:effectLst>
            <a:outerShdw blurRad="457200" dist="38100" dir="18900000" algn="bl" rotWithShape="0">
              <a:prstClr val="black">
                <a:alpha val="40000"/>
              </a:prstClr>
            </a:outerShdw>
          </a:effectLst>
        </p:spPr>
      </p:pic>
    </p:spTree>
    <p:extLst>
      <p:ext uri="{BB962C8B-B14F-4D97-AF65-F5344CB8AC3E}">
        <p14:creationId xmlns:p14="http://schemas.microsoft.com/office/powerpoint/2010/main" val="43951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9" name="Picture 5">
            <a:extLst>
              <a:ext uri="{FF2B5EF4-FFF2-40B4-BE49-F238E27FC236}">
                <a16:creationId xmlns:a16="http://schemas.microsoft.com/office/drawing/2014/main" id="{3AA066AB-D01C-4891-5768-418CAC4A2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4" t="4029" r="3549" b="3487"/>
          <a:stretch/>
        </p:blipFill>
        <p:spPr bwMode="auto">
          <a:xfrm>
            <a:off x="6637106" y="2590958"/>
            <a:ext cx="4480201" cy="3531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8B5B69BB-2ABD-65D1-CFE3-C89EE2EB63A7}"/>
              </a:ext>
            </a:extLst>
          </p:cNvPr>
          <p:cNvSpPr txBox="1">
            <a:spLocks/>
          </p:cNvSpPr>
          <p:nvPr/>
        </p:nvSpPr>
        <p:spPr>
          <a:xfrm>
            <a:off x="108157" y="-372431"/>
            <a:ext cx="10335755" cy="1232797"/>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Washington License &amp; Accepted Waste</a:t>
            </a:r>
          </a:p>
        </p:txBody>
      </p:sp>
      <p:sp>
        <p:nvSpPr>
          <p:cNvPr id="13" name="Content Placeholder 1">
            <a:extLst>
              <a:ext uri="{FF2B5EF4-FFF2-40B4-BE49-F238E27FC236}">
                <a16:creationId xmlns:a16="http://schemas.microsoft.com/office/drawing/2014/main" id="{080700DE-7E8B-6143-7251-DF1D7294D774}"/>
              </a:ext>
            </a:extLst>
          </p:cNvPr>
          <p:cNvSpPr txBox="1">
            <a:spLocks/>
          </p:cNvSpPr>
          <p:nvPr/>
        </p:nvSpPr>
        <p:spPr>
          <a:xfrm>
            <a:off x="682864" y="683084"/>
            <a:ext cx="5032233" cy="734900"/>
          </a:xfrm>
          <a:prstGeom prst="rect">
            <a:avLst/>
          </a:prstGeom>
        </p:spPr>
        <p:txBody>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spcAft>
                <a:spcPts val="300"/>
              </a:spcAft>
            </a:pPr>
            <a:r>
              <a:rPr lang="en-US" sz="1600" dirty="0">
                <a:solidFill>
                  <a:schemeClr val="accent1"/>
                </a:solidFill>
              </a:rPr>
              <a:t>WDOH License # WN-I019-2, Amendment 44</a:t>
            </a:r>
          </a:p>
          <a:p>
            <a:pPr>
              <a:lnSpc>
                <a:spcPct val="100000"/>
              </a:lnSpc>
              <a:spcBef>
                <a:spcPts val="300"/>
              </a:spcBef>
              <a:spcAft>
                <a:spcPts val="300"/>
              </a:spcAft>
            </a:pPr>
            <a:r>
              <a:rPr lang="en-US" sz="1600" dirty="0">
                <a:solidFill>
                  <a:schemeClr val="accent1"/>
                </a:solidFill>
              </a:rPr>
              <a:t>Expires July 31, 2027</a:t>
            </a:r>
          </a:p>
        </p:txBody>
      </p:sp>
      <p:sp>
        <p:nvSpPr>
          <p:cNvPr id="16" name="Content Placeholder 4">
            <a:extLst>
              <a:ext uri="{FF2B5EF4-FFF2-40B4-BE49-F238E27FC236}">
                <a16:creationId xmlns:a16="http://schemas.microsoft.com/office/drawing/2014/main" id="{B8945133-CBAB-3E6F-354E-F23F0F9B7129}"/>
              </a:ext>
            </a:extLst>
          </p:cNvPr>
          <p:cNvSpPr txBox="1">
            <a:spLocks/>
          </p:cNvSpPr>
          <p:nvPr/>
        </p:nvSpPr>
        <p:spPr>
          <a:xfrm>
            <a:off x="6444537" y="798766"/>
            <a:ext cx="5032233" cy="1691319"/>
          </a:xfrm>
          <a:prstGeom prst="rect">
            <a:avLst/>
          </a:prstGeom>
        </p:spPr>
        <p:txBody>
          <a:bodyPr vert="horz" lIns="91440" tIns="45720" rIns="91440" bIns="45720" rtlCol="0">
            <a:normAutofit lnSpcReduction="10000"/>
          </a:bodyPr>
          <a:lstStyle>
            <a:lvl1pPr marL="0" indent="0" algn="l" defTabSz="685800" rtl="0" eaLnBrk="1" latinLnBrk="0" hangingPunct="1">
              <a:lnSpc>
                <a:spcPct val="120000"/>
              </a:lnSpc>
              <a:spcBef>
                <a:spcPts val="750"/>
              </a:spcBef>
              <a:buFont typeface="Arial" panose="020B0604020202020204" pitchFamily="34" charset="0"/>
              <a:buNone/>
              <a:defRPr sz="825" b="1" kern="1200" spc="113"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Class A, B and C LLRW in the Northwest and Rocky Mountain Compacts</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NORM/TENORM/NARM acceptable from generators nationwide</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High-activity sealed source capabilities</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All waste arrives by truck</a:t>
            </a:r>
          </a:p>
          <a:p>
            <a:pPr>
              <a:spcBef>
                <a:spcPts val="300"/>
              </a:spcBef>
              <a:spcAft>
                <a:spcPts val="300"/>
              </a:spcAft>
            </a:pPr>
            <a:endParaRPr lang="en-US" b="0" dirty="0"/>
          </a:p>
        </p:txBody>
      </p:sp>
      <p:pic>
        <p:nvPicPr>
          <p:cNvPr id="3" name="Picture 2">
            <a:extLst>
              <a:ext uri="{FF2B5EF4-FFF2-40B4-BE49-F238E27FC236}">
                <a16:creationId xmlns:a16="http://schemas.microsoft.com/office/drawing/2014/main" id="{D5D3A9D4-5DE1-4697-7E54-8D9D6DC671DF}"/>
              </a:ext>
            </a:extLst>
          </p:cNvPr>
          <p:cNvPicPr>
            <a:picLocks noChangeAspect="1"/>
          </p:cNvPicPr>
          <p:nvPr/>
        </p:nvPicPr>
        <p:blipFill>
          <a:blip r:embed="rId4"/>
          <a:stretch>
            <a:fillRect/>
          </a:stretch>
        </p:blipFill>
        <p:spPr>
          <a:xfrm>
            <a:off x="1074693" y="1434905"/>
            <a:ext cx="3892162" cy="4776122"/>
          </a:xfrm>
          <a:prstGeom prst="rect">
            <a:avLst/>
          </a:prstGeom>
          <a:effectLst>
            <a:outerShdw blurRad="444500" dist="38100" dir="18900000" algn="bl" rotWithShape="0">
              <a:prstClr val="black">
                <a:alpha val="40000"/>
              </a:prstClr>
            </a:outerShdw>
          </a:effectLst>
        </p:spPr>
      </p:pic>
    </p:spTree>
    <p:extLst>
      <p:ext uri="{BB962C8B-B14F-4D97-AF65-F5344CB8AC3E}">
        <p14:creationId xmlns:p14="http://schemas.microsoft.com/office/powerpoint/2010/main" val="176389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Facility - Overview </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4622800" y="749301"/>
            <a:ext cx="6652652" cy="5461000"/>
          </a:xfrm>
        </p:spPr>
        <p:txBody>
          <a:bodyPr>
            <a:normAutofit fontScale="92500"/>
          </a:bodyPr>
          <a:lstStyle/>
          <a:p>
            <a:pPr marL="285750" indent="-285750">
              <a:buFont typeface="Arial" panose="020B0604020202020204" pitchFamily="34" charset="0"/>
              <a:buChar char="•"/>
            </a:pPr>
            <a:r>
              <a:rPr lang="en-US" sz="2400" dirty="0">
                <a:solidFill>
                  <a:schemeClr val="accent1"/>
                </a:solidFill>
              </a:rPr>
              <a:t>Currently employs 24 full time workers</a:t>
            </a:r>
          </a:p>
          <a:p>
            <a:pPr marL="285750" indent="-285750">
              <a:buFont typeface="Arial" panose="020B0604020202020204" pitchFamily="34" charset="0"/>
              <a:buChar char="•"/>
            </a:pPr>
            <a:r>
              <a:rPr lang="en-US" sz="2400" dirty="0">
                <a:solidFill>
                  <a:schemeClr val="accent1"/>
                </a:solidFill>
              </a:rPr>
              <a:t>Facility averages ~20,000 ft³ of LLW annually (10-yr average)</a:t>
            </a:r>
          </a:p>
          <a:p>
            <a:pPr marL="285750" indent="-285750">
              <a:buFont typeface="Arial" panose="020B0604020202020204" pitchFamily="34" charset="0"/>
              <a:buChar char="•"/>
            </a:pPr>
            <a:r>
              <a:rPr lang="en-US" sz="2400" dirty="0">
                <a:solidFill>
                  <a:schemeClr val="accent1"/>
                </a:solidFill>
              </a:rPr>
              <a:t>Disposal trenches are designated for Stable or Unstable LLW</a:t>
            </a:r>
          </a:p>
          <a:p>
            <a:pPr marL="285750" indent="-285750">
              <a:buFont typeface="Arial" panose="020B0604020202020204" pitchFamily="34" charset="0"/>
              <a:buChar char="•"/>
            </a:pPr>
            <a:r>
              <a:rPr lang="en-US" sz="2400" dirty="0">
                <a:solidFill>
                  <a:schemeClr val="accent1"/>
                </a:solidFill>
              </a:rPr>
              <a:t>Disposal trenches are built of various sizes can be up to 50 feet deep, 150 feet wide and 1,000 feet long</a:t>
            </a:r>
          </a:p>
          <a:p>
            <a:pPr marL="285750" indent="-285750">
              <a:buFont typeface="Arial" panose="020B0604020202020204" pitchFamily="34" charset="0"/>
              <a:buChar char="•"/>
            </a:pPr>
            <a:r>
              <a:rPr lang="en-US" sz="2400" dirty="0">
                <a:solidFill>
                  <a:schemeClr val="accent1"/>
                </a:solidFill>
              </a:rPr>
              <a:t>Construct trenches on “build-as-you-go” method (150’ sections)</a:t>
            </a:r>
          </a:p>
          <a:p>
            <a:pPr marL="285750" indent="-285750">
              <a:buFont typeface="Arial" panose="020B0604020202020204" pitchFamily="34" charset="0"/>
              <a:buChar char="•"/>
            </a:pPr>
            <a:r>
              <a:rPr lang="en-US" sz="2400" dirty="0">
                <a:solidFill>
                  <a:schemeClr val="accent1"/>
                </a:solidFill>
              </a:rPr>
              <a:t>Provides enough disposal capacity for Compact Waste Generators through 2056</a:t>
            </a:r>
          </a:p>
          <a:p>
            <a:pPr marL="285750" indent="-285750">
              <a:buFont typeface="Arial" panose="020B0604020202020204" pitchFamily="34" charset="0"/>
              <a:buChar char="•"/>
            </a:pPr>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5" name="Picture 4" descr="A crane lifting a crane&#10;&#10;Description automatically generated with medium confidence">
            <a:extLst>
              <a:ext uri="{FF2B5EF4-FFF2-40B4-BE49-F238E27FC236}">
                <a16:creationId xmlns:a16="http://schemas.microsoft.com/office/drawing/2014/main" id="{5C49F4DC-7F21-8018-1B0D-8301C776B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253" y="889000"/>
            <a:ext cx="3609190" cy="5270500"/>
          </a:xfrm>
          <a:prstGeom prst="rect">
            <a:avLst/>
          </a:prstGeom>
          <a:effectLst>
            <a:outerShdw blurRad="254000" dist="38100" dir="18900000" algn="bl" rotWithShape="0">
              <a:prstClr val="black">
                <a:alpha val="50000"/>
              </a:prstClr>
            </a:outerShdw>
          </a:effectLst>
        </p:spPr>
      </p:pic>
    </p:spTree>
    <p:extLst>
      <p:ext uri="{BB962C8B-B14F-4D97-AF65-F5344CB8AC3E}">
        <p14:creationId xmlns:p14="http://schemas.microsoft.com/office/powerpoint/2010/main" val="337128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463C7DD9-8BA2-1C3C-7D15-1B75CE7D6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01" y="631794"/>
            <a:ext cx="10496029" cy="5689995"/>
          </a:xfrm>
          <a:prstGeom prst="rect">
            <a:avLst/>
          </a:prstGeom>
        </p:spPr>
      </p:pic>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00272" y="60422"/>
            <a:ext cx="4883945" cy="1142743"/>
          </a:xfrm>
        </p:spPr>
        <p:txBody>
          <a:bodyPr anchor="t" anchorCtr="0">
            <a:normAutofit/>
          </a:bodyPr>
          <a:lstStyle/>
          <a:p>
            <a:r>
              <a:rPr lang="en-US" sz="2800" dirty="0"/>
              <a:t>Site Footprint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83A262FA-3892-42AE-A75F-52F93548BE91}"/>
              </a:ext>
            </a:extLst>
          </p:cNvPr>
          <p:cNvSpPr txBox="1"/>
          <p:nvPr/>
        </p:nvSpPr>
        <p:spPr>
          <a:xfrm>
            <a:off x="7740315" y="1275516"/>
            <a:ext cx="175785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18 - AU</a:t>
            </a:r>
            <a:r>
              <a:rPr lang="en-US" sz="1600" kern="0" dirty="0">
                <a:solidFill>
                  <a:prstClr val="white"/>
                </a:solidFill>
                <a:latin typeface="Lucida Sans" pitchFamily="34" charset="0"/>
              </a:rPr>
              <a:t> </a:t>
            </a:r>
          </a:p>
        </p:txBody>
      </p:sp>
      <p:sp>
        <p:nvSpPr>
          <p:cNvPr id="12" name="TextBox 11">
            <a:extLst>
              <a:ext uri="{FF2B5EF4-FFF2-40B4-BE49-F238E27FC236}">
                <a16:creationId xmlns:a16="http://schemas.microsoft.com/office/drawing/2014/main" id="{A1CD90C1-6BB8-EAE4-2246-C81D39DB6F19}"/>
              </a:ext>
            </a:extLst>
          </p:cNvPr>
          <p:cNvSpPr txBox="1"/>
          <p:nvPr/>
        </p:nvSpPr>
        <p:spPr>
          <a:xfrm>
            <a:off x="7740315" y="1979335"/>
            <a:ext cx="1622626" cy="584775"/>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19 A/B/C Stable</a:t>
            </a:r>
            <a:r>
              <a:rPr lang="en-US" sz="1600" kern="0" dirty="0">
                <a:solidFill>
                  <a:prstClr val="white"/>
                </a:solidFill>
                <a:latin typeface="Lucida Sans" pitchFamily="34" charset="0"/>
              </a:rPr>
              <a:t> </a:t>
            </a:r>
          </a:p>
        </p:txBody>
      </p:sp>
      <p:cxnSp>
        <p:nvCxnSpPr>
          <p:cNvPr id="13" name="Straight Arrow Connector 12">
            <a:extLst>
              <a:ext uri="{FF2B5EF4-FFF2-40B4-BE49-F238E27FC236}">
                <a16:creationId xmlns:a16="http://schemas.microsoft.com/office/drawing/2014/main" id="{F0404C4F-A447-C85D-7B8A-1DBF21FEF6FC}"/>
              </a:ext>
            </a:extLst>
          </p:cNvPr>
          <p:cNvCxnSpPr>
            <a:cxnSpLocks/>
            <a:stCxn id="11" idx="1"/>
          </p:cNvCxnSpPr>
          <p:nvPr/>
        </p:nvCxnSpPr>
        <p:spPr>
          <a:xfrm flipH="1">
            <a:off x="6323527" y="1444793"/>
            <a:ext cx="1416788" cy="169277"/>
          </a:xfrm>
          <a:prstGeom prst="straightConnector1">
            <a:avLst/>
          </a:prstGeom>
          <a:noFill/>
          <a:ln w="28575" cap="flat" cmpd="sng" algn="ctr">
            <a:solidFill>
              <a:srgbClr val="1F497D"/>
            </a:solidFill>
            <a:prstDash val="solid"/>
            <a:tailEnd type="arrow"/>
          </a:ln>
          <a:effectLst/>
        </p:spPr>
      </p:cxnSp>
      <p:cxnSp>
        <p:nvCxnSpPr>
          <p:cNvPr id="14" name="Straight Arrow Connector 13">
            <a:extLst>
              <a:ext uri="{FF2B5EF4-FFF2-40B4-BE49-F238E27FC236}">
                <a16:creationId xmlns:a16="http://schemas.microsoft.com/office/drawing/2014/main" id="{AAFD1DA1-65FE-937F-5AEA-77C541353169}"/>
              </a:ext>
            </a:extLst>
          </p:cNvPr>
          <p:cNvCxnSpPr>
            <a:cxnSpLocks/>
          </p:cNvCxnSpPr>
          <p:nvPr/>
        </p:nvCxnSpPr>
        <p:spPr>
          <a:xfrm flipH="1">
            <a:off x="7250806" y="2148612"/>
            <a:ext cx="489509" cy="0"/>
          </a:xfrm>
          <a:prstGeom prst="straightConnector1">
            <a:avLst/>
          </a:prstGeom>
          <a:noFill/>
          <a:ln w="28575" cap="flat" cmpd="sng" algn="ctr">
            <a:solidFill>
              <a:srgbClr val="1F497D"/>
            </a:solidFill>
            <a:prstDash val="solid"/>
            <a:tailEnd type="arrow"/>
          </a:ln>
          <a:effectLst/>
        </p:spPr>
      </p:cxnSp>
      <p:sp>
        <p:nvSpPr>
          <p:cNvPr id="17" name="TextBox 16">
            <a:extLst>
              <a:ext uri="{FF2B5EF4-FFF2-40B4-BE49-F238E27FC236}">
                <a16:creationId xmlns:a16="http://schemas.microsoft.com/office/drawing/2014/main" id="{35026E7F-09D9-A918-AAAC-D0237668194A}"/>
              </a:ext>
            </a:extLst>
          </p:cNvPr>
          <p:cNvSpPr txBox="1"/>
          <p:nvPr/>
        </p:nvSpPr>
        <p:spPr>
          <a:xfrm>
            <a:off x="1026270" y="2827402"/>
            <a:ext cx="1782581"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12 - AU</a:t>
            </a:r>
            <a:r>
              <a:rPr lang="en-US" sz="1600" kern="0" dirty="0">
                <a:solidFill>
                  <a:prstClr val="white"/>
                </a:solidFill>
                <a:latin typeface="Lucida Sans" pitchFamily="34" charset="0"/>
              </a:rPr>
              <a:t> </a:t>
            </a:r>
          </a:p>
        </p:txBody>
      </p:sp>
      <p:cxnSp>
        <p:nvCxnSpPr>
          <p:cNvPr id="18" name="Straight Arrow Connector 17">
            <a:extLst>
              <a:ext uri="{FF2B5EF4-FFF2-40B4-BE49-F238E27FC236}">
                <a16:creationId xmlns:a16="http://schemas.microsoft.com/office/drawing/2014/main" id="{853C63A4-6083-18E9-2D9C-A6CFD0C27652}"/>
              </a:ext>
            </a:extLst>
          </p:cNvPr>
          <p:cNvCxnSpPr>
            <a:cxnSpLocks/>
          </p:cNvCxnSpPr>
          <p:nvPr/>
        </p:nvCxnSpPr>
        <p:spPr>
          <a:xfrm>
            <a:off x="2269204" y="3159325"/>
            <a:ext cx="293692" cy="1458929"/>
          </a:xfrm>
          <a:prstGeom prst="straightConnector1">
            <a:avLst/>
          </a:prstGeom>
          <a:noFill/>
          <a:ln w="28575" cap="flat" cmpd="sng" algn="ctr">
            <a:solidFill>
              <a:srgbClr val="1F497D"/>
            </a:solidFill>
            <a:prstDash val="solid"/>
            <a:tailEnd type="arrow"/>
          </a:ln>
          <a:effectLst/>
        </p:spPr>
      </p:cxnSp>
    </p:spTree>
    <p:extLst>
      <p:ext uri="{BB962C8B-B14F-4D97-AF65-F5344CB8AC3E}">
        <p14:creationId xmlns:p14="http://schemas.microsoft.com/office/powerpoint/2010/main" val="101681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82453"/>
            <a:ext cx="7940571" cy="632022"/>
          </a:xfrm>
        </p:spPr>
        <p:txBody>
          <a:bodyPr anchor="t" anchorCtr="0">
            <a:normAutofit/>
          </a:bodyPr>
          <a:lstStyle/>
          <a:p>
            <a:r>
              <a:rPr lang="en-US" sz="2800" dirty="0"/>
              <a:t>Richland Facility</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extLst>
              <p:ext uri="{D42A27DB-BD31-4B8C-83A1-F6EECF244321}">
                <p14:modId xmlns:p14="http://schemas.microsoft.com/office/powerpoint/2010/main" val="3476713929"/>
              </p:ext>
            </p:extLst>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5D993D7E-294A-7D78-394C-CE41CCD22128}"/>
              </a:ext>
            </a:extLst>
          </p:cNvPr>
          <p:cNvGrpSpPr/>
          <p:nvPr/>
        </p:nvGrpSpPr>
        <p:grpSpPr>
          <a:xfrm rot="13155761">
            <a:off x="5490893" y="271587"/>
            <a:ext cx="1011408" cy="429344"/>
            <a:chOff x="0" y="74634"/>
            <a:chExt cx="494169" cy="303767"/>
          </a:xfrm>
        </p:grpSpPr>
        <p:sp>
          <p:nvSpPr>
            <p:cNvPr id="12" name="Arrow: Chevron 11">
              <a:extLst>
                <a:ext uri="{FF2B5EF4-FFF2-40B4-BE49-F238E27FC236}">
                  <a16:creationId xmlns:a16="http://schemas.microsoft.com/office/drawing/2014/main" id="{4D14B7A8-FD95-65C5-5F5D-4DF26FADEB0D}"/>
                </a:ext>
              </a:extLst>
            </p:cNvPr>
            <p:cNvSpPr/>
            <p:nvPr/>
          </p:nvSpPr>
          <p:spPr>
            <a:xfrm>
              <a:off x="0" y="74634"/>
              <a:ext cx="494169" cy="30376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Arrow: Chevron 4">
              <a:extLst>
                <a:ext uri="{FF2B5EF4-FFF2-40B4-BE49-F238E27FC236}">
                  <a16:creationId xmlns:a16="http://schemas.microsoft.com/office/drawing/2014/main" id="{DD9EF432-F53C-EE45-3194-463BD9517704}"/>
                </a:ext>
              </a:extLst>
            </p:cNvPr>
            <p:cNvSpPr txBox="1"/>
            <p:nvPr/>
          </p:nvSpPr>
          <p:spPr>
            <a:xfrm>
              <a:off x="151884" y="74634"/>
              <a:ext cx="190402" cy="303767"/>
            </a:xfrm>
            <a:prstGeom prst="rect">
              <a:avLst/>
            </a:prstGeom>
          </p:spPr>
          <p:style>
            <a:lnRef idx="0">
              <a:scrgbClr r="0" g="0" b="0"/>
            </a:lnRef>
            <a:fillRef idx="0">
              <a:scrgbClr r="0" g="0" b="0"/>
            </a:fillRef>
            <a:effectRef idx="0">
              <a:scrgbClr r="0" g="0" b="0"/>
            </a:effectRef>
            <a:fontRef idx="minor">
              <a:schemeClr val="lt1"/>
            </a:fontRef>
          </p:style>
          <p:txBody>
            <a:bodyPr spcFirstLastPara="0" vert="vert" wrap="square" lIns="13970" tIns="6985" rIns="0"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Lucida Calligraphy" panose="03010101010101010101" pitchFamily="66" charset="0"/>
                  <a:cs typeface="Arial" panose="020B0604020202020204" pitchFamily="34" charset="0"/>
                </a:rPr>
                <a:t>N</a:t>
              </a:r>
            </a:p>
          </p:txBody>
        </p:sp>
      </p:grpSp>
      <p:pic>
        <p:nvPicPr>
          <p:cNvPr id="4" name="Picture 3" descr="An aerial view of a large dirt area&#10;&#10;Description automatically generated">
            <a:extLst>
              <a:ext uri="{FF2B5EF4-FFF2-40B4-BE49-F238E27FC236}">
                <a16:creationId xmlns:a16="http://schemas.microsoft.com/office/drawing/2014/main" id="{6893775B-2D15-5445-D43D-DBD8162F5D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366" y="983712"/>
            <a:ext cx="10124695" cy="5236531"/>
          </a:xfrm>
          <a:prstGeom prst="rect">
            <a:avLst/>
          </a:prstGeom>
          <a:effectLst>
            <a:outerShdw blurRad="330200" dist="38100" dir="18900000" algn="bl" rotWithShape="0">
              <a:prstClr val="black">
                <a:alpha val="40000"/>
              </a:prstClr>
            </a:outerShdw>
          </a:effectLst>
        </p:spPr>
      </p:pic>
      <p:pic>
        <p:nvPicPr>
          <p:cNvPr id="3" name="Picture 2">
            <a:extLst>
              <a:ext uri="{FF2B5EF4-FFF2-40B4-BE49-F238E27FC236}">
                <a16:creationId xmlns:a16="http://schemas.microsoft.com/office/drawing/2014/main" id="{A9E6A108-DF77-86A0-D0B6-D11F1DA6EB3E}"/>
              </a:ext>
            </a:extLst>
          </p:cNvPr>
          <p:cNvPicPr>
            <a:picLocks noChangeAspect="1"/>
          </p:cNvPicPr>
          <p:nvPr/>
        </p:nvPicPr>
        <p:blipFill>
          <a:blip r:embed="rId9"/>
          <a:stretch>
            <a:fillRect/>
          </a:stretch>
        </p:blipFill>
        <p:spPr>
          <a:xfrm>
            <a:off x="1099465" y="2819396"/>
            <a:ext cx="1902117" cy="530398"/>
          </a:xfrm>
          <a:prstGeom prst="rect">
            <a:avLst/>
          </a:prstGeom>
        </p:spPr>
      </p:pic>
      <p:pic>
        <p:nvPicPr>
          <p:cNvPr id="5" name="Picture 4">
            <a:extLst>
              <a:ext uri="{FF2B5EF4-FFF2-40B4-BE49-F238E27FC236}">
                <a16:creationId xmlns:a16="http://schemas.microsoft.com/office/drawing/2014/main" id="{BF474072-78A8-90AB-7D68-F23ADE77FB5F}"/>
              </a:ext>
            </a:extLst>
          </p:cNvPr>
          <p:cNvPicPr>
            <a:picLocks noChangeAspect="1"/>
          </p:cNvPicPr>
          <p:nvPr/>
        </p:nvPicPr>
        <p:blipFill>
          <a:blip r:embed="rId10"/>
          <a:stretch>
            <a:fillRect/>
          </a:stretch>
        </p:blipFill>
        <p:spPr>
          <a:xfrm>
            <a:off x="1975440" y="2017998"/>
            <a:ext cx="347502" cy="859611"/>
          </a:xfrm>
          <a:prstGeom prst="rect">
            <a:avLst/>
          </a:prstGeom>
        </p:spPr>
      </p:pic>
      <p:pic>
        <p:nvPicPr>
          <p:cNvPr id="6" name="Picture 5">
            <a:extLst>
              <a:ext uri="{FF2B5EF4-FFF2-40B4-BE49-F238E27FC236}">
                <a16:creationId xmlns:a16="http://schemas.microsoft.com/office/drawing/2014/main" id="{2589AE98-9731-35BA-C945-049DEC457C01}"/>
              </a:ext>
            </a:extLst>
          </p:cNvPr>
          <p:cNvPicPr>
            <a:picLocks noChangeAspect="1"/>
          </p:cNvPicPr>
          <p:nvPr/>
        </p:nvPicPr>
        <p:blipFill>
          <a:blip r:embed="rId11"/>
          <a:stretch>
            <a:fillRect/>
          </a:stretch>
        </p:blipFill>
        <p:spPr>
          <a:xfrm>
            <a:off x="4259314" y="1548567"/>
            <a:ext cx="1767993" cy="774259"/>
          </a:xfrm>
          <a:prstGeom prst="rect">
            <a:avLst/>
          </a:prstGeom>
        </p:spPr>
      </p:pic>
      <p:pic>
        <p:nvPicPr>
          <p:cNvPr id="9" name="Picture 8">
            <a:extLst>
              <a:ext uri="{FF2B5EF4-FFF2-40B4-BE49-F238E27FC236}">
                <a16:creationId xmlns:a16="http://schemas.microsoft.com/office/drawing/2014/main" id="{D15A9E1F-04DC-B3CD-45EC-DC5295538987}"/>
              </a:ext>
            </a:extLst>
          </p:cNvPr>
          <p:cNvPicPr>
            <a:picLocks noChangeAspect="1"/>
          </p:cNvPicPr>
          <p:nvPr/>
        </p:nvPicPr>
        <p:blipFill>
          <a:blip r:embed="rId12"/>
          <a:stretch>
            <a:fillRect/>
          </a:stretch>
        </p:blipFill>
        <p:spPr>
          <a:xfrm>
            <a:off x="3389810" y="1731096"/>
            <a:ext cx="926672" cy="274344"/>
          </a:xfrm>
          <a:prstGeom prst="rect">
            <a:avLst/>
          </a:prstGeom>
        </p:spPr>
      </p:pic>
      <p:pic>
        <p:nvPicPr>
          <p:cNvPr id="14" name="Picture 13">
            <a:extLst>
              <a:ext uri="{FF2B5EF4-FFF2-40B4-BE49-F238E27FC236}">
                <a16:creationId xmlns:a16="http://schemas.microsoft.com/office/drawing/2014/main" id="{27A6D279-E226-85BB-4031-586E7378E07B}"/>
              </a:ext>
            </a:extLst>
          </p:cNvPr>
          <p:cNvPicPr>
            <a:picLocks noChangeAspect="1"/>
          </p:cNvPicPr>
          <p:nvPr/>
        </p:nvPicPr>
        <p:blipFill>
          <a:blip r:embed="rId13"/>
          <a:stretch>
            <a:fillRect/>
          </a:stretch>
        </p:blipFill>
        <p:spPr>
          <a:xfrm>
            <a:off x="7315930" y="2997583"/>
            <a:ext cx="1926503" cy="536494"/>
          </a:xfrm>
          <a:prstGeom prst="rect">
            <a:avLst/>
          </a:prstGeom>
        </p:spPr>
      </p:pic>
      <p:pic>
        <p:nvPicPr>
          <p:cNvPr id="15" name="Picture 14">
            <a:extLst>
              <a:ext uri="{FF2B5EF4-FFF2-40B4-BE49-F238E27FC236}">
                <a16:creationId xmlns:a16="http://schemas.microsoft.com/office/drawing/2014/main" id="{46542F5F-6D4F-425E-42D8-DB4E80168FF0}"/>
              </a:ext>
            </a:extLst>
          </p:cNvPr>
          <p:cNvPicPr>
            <a:picLocks noChangeAspect="1"/>
          </p:cNvPicPr>
          <p:nvPr/>
        </p:nvPicPr>
        <p:blipFill>
          <a:blip r:embed="rId10"/>
          <a:stretch>
            <a:fillRect/>
          </a:stretch>
        </p:blipFill>
        <p:spPr>
          <a:xfrm>
            <a:off x="8279182" y="2170943"/>
            <a:ext cx="347502" cy="859611"/>
          </a:xfrm>
          <a:prstGeom prst="rect">
            <a:avLst/>
          </a:prstGeom>
        </p:spPr>
      </p:pic>
    </p:spTree>
    <p:extLst>
      <p:ext uri="{BB962C8B-B14F-4D97-AF65-F5344CB8AC3E}">
        <p14:creationId xmlns:p14="http://schemas.microsoft.com/office/powerpoint/2010/main" val="3582219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62790"/>
            <a:ext cx="7457095" cy="1142743"/>
          </a:xfrm>
        </p:spPr>
        <p:txBody>
          <a:bodyPr anchor="t" anchorCtr="0">
            <a:normAutofit/>
          </a:bodyPr>
          <a:lstStyle/>
          <a:p>
            <a:r>
              <a:rPr lang="en-US" sz="2800" dirty="0"/>
              <a:t>Class A Unstable Waste Trenches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outdoor, sky, nature, shore&#10;&#10;Description automatically generated">
            <a:extLst>
              <a:ext uri="{FF2B5EF4-FFF2-40B4-BE49-F238E27FC236}">
                <a16:creationId xmlns:a16="http://schemas.microsoft.com/office/drawing/2014/main" id="{ECD02E69-BB05-2100-76F6-7A17DCE171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6106" y="935233"/>
            <a:ext cx="3739908" cy="2488774"/>
          </a:xfrm>
          <a:prstGeom prst="rect">
            <a:avLst/>
          </a:prstGeom>
          <a:ln>
            <a:solidFill>
              <a:schemeClr val="accent1">
                <a:lumMod val="75000"/>
              </a:schemeClr>
            </a:solidFill>
          </a:ln>
        </p:spPr>
      </p:pic>
      <p:sp>
        <p:nvSpPr>
          <p:cNvPr id="14" name="TextBox 13">
            <a:extLst>
              <a:ext uri="{FF2B5EF4-FFF2-40B4-BE49-F238E27FC236}">
                <a16:creationId xmlns:a16="http://schemas.microsoft.com/office/drawing/2014/main" id="{D3ADE77B-0E45-A926-0E76-8AC33084B516}"/>
              </a:ext>
            </a:extLst>
          </p:cNvPr>
          <p:cNvSpPr txBox="1"/>
          <p:nvPr/>
        </p:nvSpPr>
        <p:spPr>
          <a:xfrm>
            <a:off x="1615597" y="924723"/>
            <a:ext cx="80178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2012</a:t>
            </a:r>
            <a:endParaRPr lang="en-US" sz="1600" kern="0" dirty="0">
              <a:solidFill>
                <a:prstClr val="white"/>
              </a:solidFill>
              <a:latin typeface="Lucida Sans" pitchFamily="34" charset="0"/>
            </a:endParaRPr>
          </a:p>
        </p:txBody>
      </p:sp>
      <p:pic>
        <p:nvPicPr>
          <p:cNvPr id="18" name="Picture 17">
            <a:extLst>
              <a:ext uri="{FF2B5EF4-FFF2-40B4-BE49-F238E27FC236}">
                <a16:creationId xmlns:a16="http://schemas.microsoft.com/office/drawing/2014/main" id="{A42335AD-18D4-D924-0E8C-89FBF016E9A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1929"/>
          <a:stretch/>
        </p:blipFill>
        <p:spPr>
          <a:xfrm>
            <a:off x="1616406" y="3580567"/>
            <a:ext cx="3749608" cy="2589618"/>
          </a:xfrm>
          <a:prstGeom prst="rect">
            <a:avLst/>
          </a:prstGeom>
          <a:ln>
            <a:solidFill>
              <a:schemeClr val="accent1">
                <a:lumMod val="75000"/>
              </a:schemeClr>
            </a:solidFill>
          </a:ln>
        </p:spPr>
      </p:pic>
      <p:sp>
        <p:nvSpPr>
          <p:cNvPr id="23" name="Arrow: Right 22">
            <a:extLst>
              <a:ext uri="{FF2B5EF4-FFF2-40B4-BE49-F238E27FC236}">
                <a16:creationId xmlns:a16="http://schemas.microsoft.com/office/drawing/2014/main" id="{A00A7223-53FE-262C-618D-CC9277E8CDE3}"/>
              </a:ext>
            </a:extLst>
          </p:cNvPr>
          <p:cNvSpPr/>
          <p:nvPr/>
        </p:nvSpPr>
        <p:spPr>
          <a:xfrm>
            <a:off x="5675586" y="1881352"/>
            <a:ext cx="1408386" cy="830317"/>
          </a:xfrm>
          <a:prstGeom prst="rightArrow">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AFFAB2D-2E40-9A36-300E-4748F3B44476}"/>
              </a:ext>
            </a:extLst>
          </p:cNvPr>
          <p:cNvSpPr/>
          <p:nvPr/>
        </p:nvSpPr>
        <p:spPr>
          <a:xfrm>
            <a:off x="5675586" y="4481237"/>
            <a:ext cx="1408386" cy="830317"/>
          </a:xfrm>
          <a:prstGeom prst="rightArrow">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E9D112A-57E9-AA51-573A-D7C9D1769688}"/>
              </a:ext>
            </a:extLst>
          </p:cNvPr>
          <p:cNvCxnSpPr>
            <a:cxnSpLocks/>
          </p:cNvCxnSpPr>
          <p:nvPr/>
        </p:nvCxnSpPr>
        <p:spPr>
          <a:xfrm>
            <a:off x="0" y="3501648"/>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09AC14-08F7-1FAA-3BFF-FF1B78C52946}"/>
              </a:ext>
            </a:extLst>
          </p:cNvPr>
          <p:cNvSpPr txBox="1"/>
          <p:nvPr/>
        </p:nvSpPr>
        <p:spPr>
          <a:xfrm>
            <a:off x="1615597" y="3580567"/>
            <a:ext cx="80178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2018</a:t>
            </a:r>
            <a:endParaRPr lang="en-US" sz="1600" kern="0" dirty="0">
              <a:solidFill>
                <a:prstClr val="white"/>
              </a:solidFill>
              <a:latin typeface="Lucida Sans" pitchFamily="34" charset="0"/>
            </a:endParaRPr>
          </a:p>
        </p:txBody>
      </p:sp>
      <p:sp>
        <p:nvSpPr>
          <p:cNvPr id="29" name="Title 1">
            <a:extLst>
              <a:ext uri="{FF2B5EF4-FFF2-40B4-BE49-F238E27FC236}">
                <a16:creationId xmlns:a16="http://schemas.microsoft.com/office/drawing/2014/main" id="{BA199EEB-5B40-9C76-003E-7D03A2C1C207}"/>
              </a:ext>
            </a:extLst>
          </p:cNvPr>
          <p:cNvSpPr txBox="1">
            <a:spLocks/>
          </p:cNvSpPr>
          <p:nvPr/>
        </p:nvSpPr>
        <p:spPr>
          <a:xfrm>
            <a:off x="596969" y="1244992"/>
            <a:ext cx="535152" cy="1899298"/>
          </a:xfrm>
          <a:prstGeom prst="rect">
            <a:avLst/>
          </a:prstGeom>
        </p:spPr>
        <p:txBody>
          <a:bodyPr vert="vert270" lIns="91440" tIns="45720" rIns="91440" bIns="45720" rtlCol="0" anchor="t" anchorCtr="0">
            <a:normAutofit fontScale="85000" lnSpcReduction="10000"/>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Trench 18</a:t>
            </a:r>
          </a:p>
        </p:txBody>
      </p:sp>
      <p:sp>
        <p:nvSpPr>
          <p:cNvPr id="30" name="Title 1">
            <a:extLst>
              <a:ext uri="{FF2B5EF4-FFF2-40B4-BE49-F238E27FC236}">
                <a16:creationId xmlns:a16="http://schemas.microsoft.com/office/drawing/2014/main" id="{F2A55989-E48E-0B88-408C-876D25AB6AF3}"/>
              </a:ext>
            </a:extLst>
          </p:cNvPr>
          <p:cNvSpPr txBox="1">
            <a:spLocks/>
          </p:cNvSpPr>
          <p:nvPr/>
        </p:nvSpPr>
        <p:spPr>
          <a:xfrm>
            <a:off x="596969" y="3853600"/>
            <a:ext cx="535152" cy="1899298"/>
          </a:xfrm>
          <a:prstGeom prst="rect">
            <a:avLst/>
          </a:prstGeom>
        </p:spPr>
        <p:txBody>
          <a:bodyPr vert="vert270" lIns="91440" tIns="45720" rIns="91440" bIns="45720" rtlCol="0" anchor="t" anchorCtr="0">
            <a:normAutofit fontScale="85000" lnSpcReduction="10000"/>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Trench 12</a:t>
            </a:r>
          </a:p>
        </p:txBody>
      </p:sp>
      <p:pic>
        <p:nvPicPr>
          <p:cNvPr id="5" name="Picture 4" descr="A construction site with a pile of sand&#10;&#10;Description automatically generated with medium confidence">
            <a:extLst>
              <a:ext uri="{FF2B5EF4-FFF2-40B4-BE49-F238E27FC236}">
                <a16:creationId xmlns:a16="http://schemas.microsoft.com/office/drawing/2014/main" id="{FD61E332-3510-B644-5354-6796CCF049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885" r="20000"/>
          <a:stretch/>
        </p:blipFill>
        <p:spPr>
          <a:xfrm rot="5400000">
            <a:off x="7870809" y="3054145"/>
            <a:ext cx="2650939" cy="3674093"/>
          </a:xfrm>
          <a:prstGeom prst="rect">
            <a:avLst/>
          </a:prstGeom>
          <a:ln>
            <a:solidFill>
              <a:schemeClr val="tx1"/>
            </a:solidFill>
          </a:ln>
        </p:spPr>
      </p:pic>
      <p:sp>
        <p:nvSpPr>
          <p:cNvPr id="9" name="TextBox 8">
            <a:extLst>
              <a:ext uri="{FF2B5EF4-FFF2-40B4-BE49-F238E27FC236}">
                <a16:creationId xmlns:a16="http://schemas.microsoft.com/office/drawing/2014/main" id="{B610BF3F-2E09-F2F6-0212-B5FC9D8D381E}"/>
              </a:ext>
            </a:extLst>
          </p:cNvPr>
          <p:cNvSpPr txBox="1"/>
          <p:nvPr/>
        </p:nvSpPr>
        <p:spPr>
          <a:xfrm>
            <a:off x="7359232" y="3565722"/>
            <a:ext cx="885678"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2024</a:t>
            </a:r>
            <a:endParaRPr lang="en-US" sz="1600" kern="0" dirty="0">
              <a:solidFill>
                <a:prstClr val="white"/>
              </a:solidFill>
              <a:latin typeface="Lucida Sans" pitchFamily="34" charset="0"/>
            </a:endParaRPr>
          </a:p>
        </p:txBody>
      </p:sp>
      <p:pic>
        <p:nvPicPr>
          <p:cNvPr id="12" name="Picture 11" descr="A large sandy area with blue sky&#10;&#10;Description automatically generated with medium confidence">
            <a:extLst>
              <a:ext uri="{FF2B5EF4-FFF2-40B4-BE49-F238E27FC236}">
                <a16:creationId xmlns:a16="http://schemas.microsoft.com/office/drawing/2014/main" id="{09B480C3-8C1F-3CD7-7BDE-DD2A44BE3BD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626" t="26059" r="4975" b="304"/>
          <a:stretch/>
        </p:blipFill>
        <p:spPr>
          <a:xfrm>
            <a:off x="7367478" y="924774"/>
            <a:ext cx="3657600" cy="2481635"/>
          </a:xfrm>
          <a:prstGeom prst="rect">
            <a:avLst/>
          </a:prstGeom>
          <a:ln>
            <a:solidFill>
              <a:schemeClr val="tx1"/>
            </a:solidFill>
          </a:ln>
        </p:spPr>
      </p:pic>
      <p:sp>
        <p:nvSpPr>
          <p:cNvPr id="13" name="TextBox 12">
            <a:extLst>
              <a:ext uri="{FF2B5EF4-FFF2-40B4-BE49-F238E27FC236}">
                <a16:creationId xmlns:a16="http://schemas.microsoft.com/office/drawing/2014/main" id="{6DF7C100-E81D-96F0-C51C-AF8DF909EC31}"/>
              </a:ext>
            </a:extLst>
          </p:cNvPr>
          <p:cNvSpPr txBox="1"/>
          <p:nvPr/>
        </p:nvSpPr>
        <p:spPr>
          <a:xfrm>
            <a:off x="7359232" y="933495"/>
            <a:ext cx="885678"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2024</a:t>
            </a:r>
            <a:endParaRPr lang="en-US" sz="1600" kern="0" dirty="0">
              <a:solidFill>
                <a:prstClr val="white"/>
              </a:solidFill>
              <a:latin typeface="Lucida Sans" pitchFamily="34" charset="0"/>
            </a:endParaRPr>
          </a:p>
        </p:txBody>
      </p:sp>
    </p:spTree>
    <p:extLst>
      <p:ext uri="{BB962C8B-B14F-4D97-AF65-F5344CB8AC3E}">
        <p14:creationId xmlns:p14="http://schemas.microsoft.com/office/powerpoint/2010/main" val="2744447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90350" y="0"/>
            <a:ext cx="9087358" cy="1142743"/>
          </a:xfrm>
        </p:spPr>
        <p:txBody>
          <a:bodyPr anchor="t" anchorCtr="0">
            <a:normAutofit/>
          </a:bodyPr>
          <a:lstStyle/>
          <a:p>
            <a:r>
              <a:rPr lang="en-US" sz="2800" dirty="0"/>
              <a:t>Trench 18 Interim Closure - 2025</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565354" y="934948"/>
            <a:ext cx="4526190" cy="5219273"/>
          </a:xfrm>
        </p:spPr>
        <p:txBody>
          <a:bodyPr>
            <a:normAutofit lnSpcReduction="10000"/>
          </a:bodyPr>
          <a:lstStyle/>
          <a:p>
            <a:pPr marL="342900" indent="-342900">
              <a:buFont typeface="Arial" panose="020B0604020202020204" pitchFamily="34" charset="0"/>
              <a:buChar char="•"/>
            </a:pPr>
            <a:r>
              <a:rPr lang="en-US" sz="2400" dirty="0">
                <a:solidFill>
                  <a:schemeClr val="accent1"/>
                </a:solidFill>
              </a:rPr>
              <a:t>Large Trench</a:t>
            </a:r>
          </a:p>
          <a:p>
            <a:pPr marL="342900" indent="-342900">
              <a:buFont typeface="Arial" panose="020B0604020202020204" pitchFamily="34" charset="0"/>
              <a:buChar char="•"/>
            </a:pPr>
            <a:r>
              <a:rPr lang="en-US" sz="2400" dirty="0">
                <a:solidFill>
                  <a:schemeClr val="accent1"/>
                </a:solidFill>
              </a:rPr>
              <a:t>Constructed in its entirety in 1995</a:t>
            </a:r>
          </a:p>
          <a:p>
            <a:pPr marL="342900" indent="-342900">
              <a:buFont typeface="Arial" panose="020B0604020202020204" pitchFamily="34" charset="0"/>
              <a:buChar char="•"/>
            </a:pPr>
            <a:r>
              <a:rPr lang="en-US" sz="2400" dirty="0">
                <a:solidFill>
                  <a:schemeClr val="accent1"/>
                </a:solidFill>
              </a:rPr>
              <a:t>Opened Nov. 21, 1995</a:t>
            </a:r>
          </a:p>
          <a:p>
            <a:pPr marL="342900" indent="-342900">
              <a:buFont typeface="Arial" panose="020B0604020202020204" pitchFamily="34" charset="0"/>
              <a:buChar char="•"/>
            </a:pPr>
            <a:r>
              <a:rPr lang="en-US" sz="2400" dirty="0">
                <a:solidFill>
                  <a:schemeClr val="accent1"/>
                </a:solidFill>
              </a:rPr>
              <a:t>850’ X 45’ X 150’</a:t>
            </a:r>
          </a:p>
          <a:p>
            <a:pPr marL="342900" indent="-342900">
              <a:buFont typeface="Arial" panose="020B0604020202020204" pitchFamily="34" charset="0"/>
              <a:buChar char="•"/>
            </a:pPr>
            <a:r>
              <a:rPr lang="en-US" sz="2400" dirty="0">
                <a:solidFill>
                  <a:schemeClr val="accent1"/>
                </a:solidFill>
              </a:rPr>
              <a:t>Class A Unstable Waste</a:t>
            </a:r>
          </a:p>
          <a:p>
            <a:pPr marL="342900" indent="-342900">
              <a:buFont typeface="Arial" panose="020B0604020202020204" pitchFamily="34" charset="0"/>
              <a:buChar char="•"/>
            </a:pPr>
            <a:r>
              <a:rPr lang="en-US" sz="2400" dirty="0">
                <a:solidFill>
                  <a:schemeClr val="accent1"/>
                </a:solidFill>
              </a:rPr>
              <a:t>Disposed of: </a:t>
            </a:r>
          </a:p>
          <a:p>
            <a:pPr marL="685800" lvl="1" indent="-342900">
              <a:buFont typeface="Arial" panose="020B0604020202020204" pitchFamily="34" charset="0"/>
              <a:buChar char="•"/>
            </a:pPr>
            <a:r>
              <a:rPr lang="en-US" sz="2250" dirty="0">
                <a:solidFill>
                  <a:schemeClr val="accent1"/>
                </a:solidFill>
              </a:rPr>
              <a:t>&gt;1M cubic feet</a:t>
            </a:r>
          </a:p>
          <a:p>
            <a:pPr marL="685800" lvl="1" indent="-342900">
              <a:buFont typeface="Arial" panose="020B0604020202020204" pitchFamily="34" charset="0"/>
              <a:buChar char="•"/>
            </a:pPr>
            <a:r>
              <a:rPr lang="en-US" sz="2250" dirty="0">
                <a:solidFill>
                  <a:schemeClr val="accent1"/>
                </a:solidFill>
              </a:rPr>
              <a:t>&gt;4.7M </a:t>
            </a:r>
            <a:r>
              <a:rPr lang="en-US" sz="2250" dirty="0" err="1">
                <a:solidFill>
                  <a:schemeClr val="accent1"/>
                </a:solidFill>
              </a:rPr>
              <a:t>mCi</a:t>
            </a:r>
            <a:r>
              <a:rPr lang="en-US" sz="2250" dirty="0">
                <a:solidFill>
                  <a:schemeClr val="accent1"/>
                </a:solidFill>
              </a:rPr>
              <a:t> </a:t>
            </a:r>
          </a:p>
          <a:p>
            <a:pPr marL="342900" indent="-342900">
              <a:buFont typeface="Arial" panose="020B0604020202020204" pitchFamily="34" charset="0"/>
              <a:buChar char="•"/>
            </a:pPr>
            <a:r>
              <a:rPr lang="en-US" sz="2400" dirty="0">
                <a:solidFill>
                  <a:schemeClr val="accent1"/>
                </a:solidFill>
              </a:rPr>
              <a:t>Installation of Interim Cover – planned for 2025</a:t>
            </a:r>
          </a:p>
          <a:p>
            <a:pPr marL="285750" indent="-285750">
              <a:buFont typeface="Arial" panose="020B0604020202020204" pitchFamily="34" charset="0"/>
              <a:buChar char="•"/>
            </a:pPr>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5" name="Picture 4" descr="A pile of colorful containers&#10;&#10;Description automatically generated with medium confidence">
            <a:extLst>
              <a:ext uri="{FF2B5EF4-FFF2-40B4-BE49-F238E27FC236}">
                <a16:creationId xmlns:a16="http://schemas.microsoft.com/office/drawing/2014/main" id="{73031B25-E347-5117-6AE0-35EABB43A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435" y="934948"/>
            <a:ext cx="6734200" cy="5050650"/>
          </a:xfrm>
          <a:prstGeom prst="rect">
            <a:avLst/>
          </a:prstGeom>
          <a:effectLst>
            <a:outerShdw blurRad="330200" dist="38100" dir="18900000" algn="bl" rotWithShape="0">
              <a:prstClr val="black">
                <a:alpha val="40000"/>
              </a:prstClr>
            </a:outerShdw>
          </a:effectLst>
        </p:spPr>
      </p:pic>
    </p:spTree>
    <p:extLst>
      <p:ext uri="{BB962C8B-B14F-4D97-AF65-F5344CB8AC3E}">
        <p14:creationId xmlns:p14="http://schemas.microsoft.com/office/powerpoint/2010/main" val="405883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75457"/>
            <a:ext cx="8204588" cy="1142743"/>
          </a:xfrm>
        </p:spPr>
        <p:txBody>
          <a:bodyPr anchor="t" anchorCtr="0">
            <a:normAutofit/>
          </a:bodyPr>
          <a:lstStyle/>
          <a:p>
            <a:r>
              <a:rPr lang="en-US" sz="2800" dirty="0"/>
              <a:t>Trench 19 –Class A/B/C Stable Trench</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a:extLst>
              <a:ext uri="{FF2B5EF4-FFF2-40B4-BE49-F238E27FC236}">
                <a16:creationId xmlns:a16="http://schemas.microsoft.com/office/drawing/2014/main" id="{4B8D1E4C-935F-E4F1-E3BB-CE21BA350053}"/>
              </a:ext>
            </a:extLst>
          </p:cNvPr>
          <p:cNvCxnSpPr>
            <a:cxnSpLocks/>
          </p:cNvCxnSpPr>
          <p:nvPr/>
        </p:nvCxnSpPr>
        <p:spPr>
          <a:xfrm flipH="1">
            <a:off x="8973407" y="3260365"/>
            <a:ext cx="2759923" cy="558009"/>
          </a:xfrm>
          <a:prstGeom prst="straightConnector1">
            <a:avLst/>
          </a:prstGeom>
          <a:noFill/>
          <a:ln w="28575" cap="flat" cmpd="sng" algn="ctr">
            <a:solidFill>
              <a:schemeClr val="bg1"/>
            </a:solidFill>
            <a:prstDash val="solid"/>
            <a:tailEnd type="arrow"/>
          </a:ln>
          <a:effectLst/>
        </p:spPr>
      </p:cxnSp>
      <p:cxnSp>
        <p:nvCxnSpPr>
          <p:cNvPr id="17" name="Straight Arrow Connector 16">
            <a:extLst>
              <a:ext uri="{FF2B5EF4-FFF2-40B4-BE49-F238E27FC236}">
                <a16:creationId xmlns:a16="http://schemas.microsoft.com/office/drawing/2014/main" id="{A67C0294-AA31-AADC-D6F3-59B3C500910B}"/>
              </a:ext>
            </a:extLst>
          </p:cNvPr>
          <p:cNvCxnSpPr>
            <a:cxnSpLocks/>
          </p:cNvCxnSpPr>
          <p:nvPr/>
        </p:nvCxnSpPr>
        <p:spPr>
          <a:xfrm>
            <a:off x="1408188" y="707157"/>
            <a:ext cx="1400018" cy="1515740"/>
          </a:xfrm>
          <a:prstGeom prst="straightConnector1">
            <a:avLst/>
          </a:prstGeom>
          <a:noFill/>
          <a:ln w="28575" cap="flat" cmpd="sng" algn="ctr">
            <a:solidFill>
              <a:schemeClr val="bg1"/>
            </a:solidFill>
            <a:prstDash val="solid"/>
            <a:tailEnd type="arrow"/>
          </a:ln>
          <a:effectLst/>
        </p:spPr>
      </p:cxnSp>
      <p:pic>
        <p:nvPicPr>
          <p:cNvPr id="9" name="Picture 8" descr="A large concrete cylinder structure&#10;&#10;Description automatically generated with low confidence">
            <a:extLst>
              <a:ext uri="{FF2B5EF4-FFF2-40B4-BE49-F238E27FC236}">
                <a16:creationId xmlns:a16="http://schemas.microsoft.com/office/drawing/2014/main" id="{A9E5A012-6596-EAA3-5420-7930E8CB93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686" b="5273"/>
          <a:stretch/>
        </p:blipFill>
        <p:spPr>
          <a:xfrm>
            <a:off x="1893734" y="920125"/>
            <a:ext cx="7719042" cy="5154840"/>
          </a:xfrm>
          <a:prstGeom prst="rect">
            <a:avLst/>
          </a:prstGeom>
          <a:effectLst>
            <a:outerShdw blurRad="330200" dist="38100" dir="18900000" algn="bl" rotWithShape="0">
              <a:prstClr val="black">
                <a:alpha val="40000"/>
              </a:prstClr>
            </a:outerShdw>
          </a:effectLst>
        </p:spPr>
      </p:pic>
      <p:sp>
        <p:nvSpPr>
          <p:cNvPr id="11" name="TextBox 10">
            <a:extLst>
              <a:ext uri="{FF2B5EF4-FFF2-40B4-BE49-F238E27FC236}">
                <a16:creationId xmlns:a16="http://schemas.microsoft.com/office/drawing/2014/main" id="{D9B2C936-BBF4-4895-6B48-C5278FD42423}"/>
              </a:ext>
            </a:extLst>
          </p:cNvPr>
          <p:cNvSpPr txBox="1"/>
          <p:nvPr/>
        </p:nvSpPr>
        <p:spPr>
          <a:xfrm>
            <a:off x="1712450" y="1893591"/>
            <a:ext cx="978795"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ECBs</a:t>
            </a:r>
            <a:endParaRPr lang="en-US" sz="1600" kern="0" dirty="0">
              <a:solidFill>
                <a:prstClr val="white"/>
              </a:solidFill>
              <a:latin typeface="Lucida Sans" pitchFamily="34" charset="0"/>
            </a:endParaRPr>
          </a:p>
        </p:txBody>
      </p:sp>
      <p:sp>
        <p:nvSpPr>
          <p:cNvPr id="12" name="TextBox 11">
            <a:extLst>
              <a:ext uri="{FF2B5EF4-FFF2-40B4-BE49-F238E27FC236}">
                <a16:creationId xmlns:a16="http://schemas.microsoft.com/office/drawing/2014/main" id="{A9ABAE8B-E37A-BEA4-F1B7-6FB1F255E360}"/>
              </a:ext>
            </a:extLst>
          </p:cNvPr>
          <p:cNvSpPr txBox="1"/>
          <p:nvPr/>
        </p:nvSpPr>
        <p:spPr>
          <a:xfrm>
            <a:off x="8144666" y="2343994"/>
            <a:ext cx="1757854" cy="584775"/>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Below Grade Caissons</a:t>
            </a:r>
            <a:endParaRPr lang="en-US" sz="1600" kern="0" dirty="0">
              <a:solidFill>
                <a:prstClr val="white"/>
              </a:solidFill>
              <a:latin typeface="Lucida Sans" pitchFamily="34" charset="0"/>
            </a:endParaRPr>
          </a:p>
        </p:txBody>
      </p:sp>
      <p:cxnSp>
        <p:nvCxnSpPr>
          <p:cNvPr id="18" name="Straight Arrow Connector 17">
            <a:extLst>
              <a:ext uri="{FF2B5EF4-FFF2-40B4-BE49-F238E27FC236}">
                <a16:creationId xmlns:a16="http://schemas.microsoft.com/office/drawing/2014/main" id="{2A2BE3AE-2FB7-DA6A-A987-55541735F883}"/>
              </a:ext>
            </a:extLst>
          </p:cNvPr>
          <p:cNvCxnSpPr/>
          <p:nvPr/>
        </p:nvCxnSpPr>
        <p:spPr>
          <a:xfrm>
            <a:off x="2691245" y="2194641"/>
            <a:ext cx="1194955" cy="123435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88146-8E72-8E94-E618-984F7076EEE8}"/>
              </a:ext>
            </a:extLst>
          </p:cNvPr>
          <p:cNvCxnSpPr/>
          <p:nvPr/>
        </p:nvCxnSpPr>
        <p:spPr>
          <a:xfrm flipH="1">
            <a:off x="6795655" y="2961409"/>
            <a:ext cx="1501240" cy="183372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63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fontScale="90000"/>
          </a:bodyPr>
          <a:lstStyle/>
          <a:p>
            <a:r>
              <a:rPr lang="en-US" sz="2800" dirty="0"/>
              <a:t>Engineered Concrete Barriers</a:t>
            </a:r>
            <a:br>
              <a:rPr lang="en-US" sz="2800" dirty="0"/>
            </a:br>
            <a:r>
              <a:rPr lang="en-US" sz="2800" dirty="0"/>
              <a:t>(ECBs)</a:t>
            </a:r>
            <a:br>
              <a:rPr lang="en-US" sz="1600" dirty="0"/>
            </a:br>
            <a:endParaRPr lang="en-US" sz="1600" dirty="0"/>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lang="en-US" dirty="0">
                <a:solidFill>
                  <a:srgbClr val="FFFFFF"/>
                </a:solidFill>
                <a:latin typeface="Verdana"/>
              </a:rPr>
              <a:t>LLW Forum 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11" name="Content Placeholder 10" descr="A semi truck with large cylindrical containers on a flatbed&#10;&#10;Description automatically generated">
            <a:extLst>
              <a:ext uri="{FF2B5EF4-FFF2-40B4-BE49-F238E27FC236}">
                <a16:creationId xmlns:a16="http://schemas.microsoft.com/office/drawing/2014/main" id="{2F6D3D70-F32D-5971-E677-8052FA38D25E}"/>
              </a:ext>
            </a:extLst>
          </p:cNvPr>
          <p:cNvPicPr>
            <a:picLocks noGrp="1" noChangeAspect="1"/>
          </p:cNvPicPr>
          <p:nvPr>
            <p:ph sz="quarter" idx="19"/>
          </p:nvPr>
        </p:nvPicPr>
        <p:blipFill>
          <a:blip r:embed="rId3" cstate="print">
            <a:extLst>
              <a:ext uri="{28A0092B-C50C-407E-A947-70E740481C1C}">
                <a14:useLocalDpi xmlns:a14="http://schemas.microsoft.com/office/drawing/2010/main" val="0"/>
              </a:ext>
            </a:extLst>
          </a:blip>
          <a:stretch>
            <a:fillRect/>
          </a:stretch>
        </p:blipFill>
        <p:spPr>
          <a:xfrm>
            <a:off x="6322662" y="419291"/>
            <a:ext cx="3835307" cy="2876480"/>
          </a:xfrm>
          <a:ln w="28575">
            <a:solidFill>
              <a:srgbClr val="000000"/>
            </a:solidFill>
          </a:ln>
        </p:spPr>
      </p:pic>
      <p:pic>
        <p:nvPicPr>
          <p:cNvPr id="5" name="Picture 4" descr="Liner Placed Into ECB">
            <a:extLst>
              <a:ext uri="{FF2B5EF4-FFF2-40B4-BE49-F238E27FC236}">
                <a16:creationId xmlns:a16="http://schemas.microsoft.com/office/drawing/2014/main" id="{003F7027-B1DE-F671-A43F-3BE356EDDBBF}"/>
              </a:ext>
            </a:extLst>
          </p:cNvPr>
          <p:cNvPicPr>
            <a:picLocks noChangeAspect="1" noChangeArrowheads="1"/>
          </p:cNvPicPr>
          <p:nvPr/>
        </p:nvPicPr>
        <p:blipFill rotWithShape="1">
          <a:blip r:embed="rId4" cstate="print">
            <a:lum contrast="11000"/>
            <a:extLst>
              <a:ext uri="{28A0092B-C50C-407E-A947-70E740481C1C}">
                <a14:useLocalDpi xmlns:a14="http://schemas.microsoft.com/office/drawing/2010/main" val="0"/>
              </a:ext>
            </a:extLst>
          </a:blip>
          <a:srcRect l="13600" t="23728" r="14149" b="13378"/>
          <a:stretch/>
        </p:blipFill>
        <p:spPr bwMode="auto">
          <a:xfrm>
            <a:off x="6998204" y="3178711"/>
            <a:ext cx="4714209" cy="2901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descr="A large concrete cylinder on a platform&#10;&#10;Description automatically generated">
            <a:extLst>
              <a:ext uri="{FF2B5EF4-FFF2-40B4-BE49-F238E27FC236}">
                <a16:creationId xmlns:a16="http://schemas.microsoft.com/office/drawing/2014/main" id="{29C6835E-D181-B0D4-4C2D-655D9FB7E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42" y="1783533"/>
            <a:ext cx="2804684" cy="3813578"/>
          </a:xfrm>
          <a:prstGeom prst="rect">
            <a:avLst/>
          </a:prstGeom>
          <a:ln w="28575">
            <a:solidFill>
              <a:srgbClr val="000000"/>
            </a:solidFill>
          </a:ln>
        </p:spPr>
      </p:pic>
      <p:pic>
        <p:nvPicPr>
          <p:cNvPr id="16" name="Picture 15" descr="A large cylindrical object with a metal grid&#10;&#10;Description automatically generated with medium confidence">
            <a:extLst>
              <a:ext uri="{FF2B5EF4-FFF2-40B4-BE49-F238E27FC236}">
                <a16:creationId xmlns:a16="http://schemas.microsoft.com/office/drawing/2014/main" id="{DC89861A-E037-1EC5-111A-718882F6C8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0377" y="1783533"/>
            <a:ext cx="2860183" cy="3813578"/>
          </a:xfrm>
          <a:prstGeom prst="rect">
            <a:avLst/>
          </a:prstGeom>
          <a:ln w="28575">
            <a:solidFill>
              <a:srgbClr val="000000"/>
            </a:solidFill>
          </a:ln>
        </p:spPr>
      </p:pic>
    </p:spTree>
    <p:extLst>
      <p:ext uri="{BB962C8B-B14F-4D97-AF65-F5344CB8AC3E}">
        <p14:creationId xmlns:p14="http://schemas.microsoft.com/office/powerpoint/2010/main" val="4262990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443344"/>
            <a:ext cx="11638364" cy="5505279"/>
          </a:xfrm>
        </p:spPr>
        <p:txBody>
          <a:bodyPr anchor="t" anchorCtr="0">
            <a:normAutofit/>
          </a:bodyPr>
          <a:lstStyle/>
          <a:p>
            <a:pPr algn="ctr"/>
            <a:br>
              <a:rPr lang="en-US" sz="2800" dirty="0"/>
            </a:br>
            <a:br>
              <a:rPr lang="en-US" sz="2800" dirty="0"/>
            </a:br>
            <a:br>
              <a:rPr lang="en-US" sz="2800" dirty="0"/>
            </a:br>
            <a:r>
              <a:rPr lang="en-US" sz="6000" dirty="0"/>
              <a:t>Disposal Volumes </a:t>
            </a:r>
            <a:br>
              <a:rPr lang="en-US" sz="6000" dirty="0"/>
            </a:br>
            <a:r>
              <a:rPr lang="en-US" sz="6000" dirty="0"/>
              <a:t>&amp;</a:t>
            </a:r>
            <a:br>
              <a:rPr lang="en-US" sz="6000" dirty="0"/>
            </a:br>
            <a:r>
              <a:rPr lang="en-US" sz="6000" dirty="0"/>
              <a:t>Rate Regulation</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5999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443344"/>
            <a:ext cx="11638364" cy="5505279"/>
          </a:xfrm>
        </p:spPr>
        <p:txBody>
          <a:bodyPr anchor="t" anchorCtr="0">
            <a:normAutofit/>
          </a:bodyPr>
          <a:lstStyle/>
          <a:p>
            <a:pPr algn="ctr"/>
            <a:br>
              <a:rPr lang="en-US" sz="2800" dirty="0"/>
            </a:br>
            <a:br>
              <a:rPr lang="en-US" sz="2800" dirty="0"/>
            </a:br>
            <a:br>
              <a:rPr lang="en-US" sz="2800" dirty="0"/>
            </a:br>
            <a:r>
              <a:rPr lang="en-US" sz="6000" dirty="0"/>
              <a:t>Republic Services, Inc.</a:t>
            </a:r>
            <a:br>
              <a:rPr lang="en-US" sz="6000" dirty="0"/>
            </a:br>
            <a:br>
              <a:rPr lang="en-US" sz="6000" dirty="0"/>
            </a:br>
            <a:r>
              <a:rPr lang="en-US" sz="6000" dirty="0"/>
              <a:t>Company Overview</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 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484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24CAAF-62D6-BEED-B36B-58757398A0BD}"/>
              </a:ext>
            </a:extLst>
          </p:cNvPr>
          <p:cNvSpPr>
            <a:spLocks noGrp="1"/>
          </p:cNvSpPr>
          <p:nvPr>
            <p:ph type="title"/>
          </p:nvPr>
        </p:nvSpPr>
        <p:spPr>
          <a:xfrm>
            <a:off x="323906" y="-616399"/>
            <a:ext cx="10335755" cy="1232797"/>
          </a:xfrm>
        </p:spPr>
        <p:txBody>
          <a:bodyPr>
            <a:normAutofit/>
          </a:bodyPr>
          <a:lstStyle/>
          <a:p>
            <a:r>
              <a:rPr lang="en-US" sz="2800" dirty="0"/>
              <a:t>Richland Historical Volumes</a:t>
            </a:r>
          </a:p>
        </p:txBody>
      </p:sp>
      <p:sp>
        <p:nvSpPr>
          <p:cNvPr id="2" name="TextBox 1">
            <a:extLst>
              <a:ext uri="{FF2B5EF4-FFF2-40B4-BE49-F238E27FC236}">
                <a16:creationId xmlns:a16="http://schemas.microsoft.com/office/drawing/2014/main" id="{43DAEECD-B5F7-4BDE-AC88-8307DA237943}"/>
              </a:ext>
            </a:extLst>
          </p:cNvPr>
          <p:cNvSpPr txBox="1"/>
          <p:nvPr/>
        </p:nvSpPr>
        <p:spPr>
          <a:xfrm>
            <a:off x="802347" y="703410"/>
            <a:ext cx="11112917" cy="153837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nSpc>
                <a:spcPct val="120000"/>
              </a:lnSpc>
              <a:buClr>
                <a:schemeClr val="accent1">
                  <a:lumMod val="60000"/>
                  <a:lumOff val="40000"/>
                </a:schemeClr>
              </a:buClr>
              <a:buFont typeface="Arial" panose="020B0604020202020204" pitchFamily="34" charset="0"/>
              <a:buChar char="•"/>
            </a:pPr>
            <a:r>
              <a:rPr lang="en-US" sz="1600" b="0" dirty="0"/>
              <a:t>Washington Facility has received an annual average volume of ~20,100 ft</a:t>
            </a:r>
            <a:r>
              <a:rPr lang="en-US" sz="1600" b="0" baseline="30000" dirty="0"/>
              <a:t>3</a:t>
            </a:r>
            <a:r>
              <a:rPr lang="en-US" sz="1600" b="0" dirty="0"/>
              <a:t> (2013-2024) </a:t>
            </a:r>
          </a:p>
          <a:p>
            <a:pPr marL="285750" indent="-285750">
              <a:lnSpc>
                <a:spcPct val="120000"/>
              </a:lnSpc>
              <a:buClr>
                <a:schemeClr val="accent1">
                  <a:lumMod val="60000"/>
                  <a:lumOff val="40000"/>
                </a:schemeClr>
              </a:buClr>
              <a:buFont typeface="Arial" panose="020B0604020202020204" pitchFamily="34" charset="0"/>
              <a:buChar char="•"/>
            </a:pPr>
            <a:r>
              <a:rPr lang="en-US" sz="1600" b="0" dirty="0"/>
              <a:t>Approximately 50% of volume is generated at Energy Northwest Columbia Generating Station</a:t>
            </a:r>
          </a:p>
          <a:p>
            <a:pPr marL="285750" indent="-285750">
              <a:lnSpc>
                <a:spcPct val="120000"/>
              </a:lnSpc>
              <a:buClr>
                <a:schemeClr val="accent1">
                  <a:lumMod val="60000"/>
                  <a:lumOff val="40000"/>
                </a:schemeClr>
              </a:buClr>
              <a:buFont typeface="Arial" panose="020B0604020202020204" pitchFamily="34" charset="0"/>
              <a:buChar char="•"/>
            </a:pPr>
            <a:r>
              <a:rPr lang="en-US" sz="1600" b="0" dirty="0"/>
              <a:t>Prior to LLRWPA of 1985, annual average volumes were much larger: ex. 1981, 1,440,000 ft</a:t>
            </a:r>
            <a:r>
              <a:rPr lang="en-US" sz="1600" b="0" baseline="30000" dirty="0"/>
              <a:t>3</a:t>
            </a:r>
            <a:endParaRPr lang="en-US" sz="1600" b="0" dirty="0"/>
          </a:p>
          <a:p>
            <a:pPr marL="285750" indent="-285750">
              <a:lnSpc>
                <a:spcPct val="120000"/>
              </a:lnSpc>
              <a:buClr>
                <a:schemeClr val="accent1">
                  <a:lumMod val="60000"/>
                  <a:lumOff val="40000"/>
                </a:schemeClr>
              </a:buClr>
              <a:buFont typeface="Arial" panose="020B0604020202020204" pitchFamily="34" charset="0"/>
              <a:buChar char="•"/>
            </a:pPr>
            <a:r>
              <a:rPr lang="en-US" sz="1600" b="0" dirty="0"/>
              <a:t>Ample capacity remains to support generator needs through 2056 (planned closure)</a:t>
            </a:r>
          </a:p>
          <a:p>
            <a:pPr marL="171450" indent="-171450">
              <a:lnSpc>
                <a:spcPct val="120000"/>
              </a:lnSpc>
              <a:buClr>
                <a:srgbClr val="92D050"/>
              </a:buClr>
              <a:buFont typeface="Wingdings" panose="05000000000000000000" pitchFamily="2" charset="2"/>
              <a:buChar char="§"/>
            </a:pPr>
            <a:endParaRPr lang="en-US" sz="1600" b="0" dirty="0"/>
          </a:p>
        </p:txBody>
      </p:sp>
      <p:sp>
        <p:nvSpPr>
          <p:cNvPr id="3" name="Footer Placeholder 6">
            <a:extLst>
              <a:ext uri="{FF2B5EF4-FFF2-40B4-BE49-F238E27FC236}">
                <a16:creationId xmlns:a16="http://schemas.microsoft.com/office/drawing/2014/main" id="{681C881E-3EEC-33B3-7945-05B1576263FA}"/>
              </a:ext>
            </a:extLst>
          </p:cNvPr>
          <p:cNvSpPr>
            <a:spLocks noGrp="1"/>
          </p:cNvSpPr>
          <p:nvPr>
            <p:ph type="ftr" sz="quarter" idx="3"/>
          </p:nvPr>
        </p:nvSpPr>
        <p:spPr>
          <a:xfrm>
            <a:off x="0" y="6311900"/>
            <a:ext cx="10353367" cy="5461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5" name="TextBox 4">
            <a:extLst>
              <a:ext uri="{FF2B5EF4-FFF2-40B4-BE49-F238E27FC236}">
                <a16:creationId xmlns:a16="http://schemas.microsoft.com/office/drawing/2014/main" id="{51BCCC0F-FEA2-400E-AE10-67A271EE7BAE}"/>
              </a:ext>
            </a:extLst>
          </p:cNvPr>
          <p:cNvSpPr txBox="1"/>
          <p:nvPr/>
        </p:nvSpPr>
        <p:spPr>
          <a:xfrm>
            <a:off x="259188" y="6432152"/>
            <a:ext cx="391195" cy="215444"/>
          </a:xfrm>
          <a:prstGeom prst="rect">
            <a:avLst/>
          </a:prstGeom>
          <a:noFill/>
        </p:spPr>
        <p:txBody>
          <a:bodyPr wrap="square">
            <a:spAutoFit/>
          </a:bodyPr>
          <a:lstStyle/>
          <a:p>
            <a:fld id="{6148795C-3978-4392-B792-6C69E385C36C}" type="slidenum">
              <a:rPr kumimoji="0" lang="en-US" sz="800" b="1" i="0" u="none" strike="noStrike" kern="1200" cap="none" spc="0" normalizeH="0" baseline="0" noProof="0" smtClean="0">
                <a:ln>
                  <a:noFill/>
                </a:ln>
                <a:solidFill>
                  <a:srgbClr val="FFFFFF"/>
                </a:solidFill>
                <a:effectLst/>
                <a:uLnTx/>
                <a:uFillTx/>
                <a:latin typeface="Verdana"/>
                <a:ea typeface="+mn-ea"/>
                <a:cs typeface="+mn-cs"/>
              </a:rPr>
              <a:pPr/>
              <a:t>20</a:t>
            </a:fld>
            <a:endParaRPr lang="en-US" dirty="0"/>
          </a:p>
        </p:txBody>
      </p:sp>
      <p:pic>
        <p:nvPicPr>
          <p:cNvPr id="6" name="Picture 5">
            <a:extLst>
              <a:ext uri="{FF2B5EF4-FFF2-40B4-BE49-F238E27FC236}">
                <a16:creationId xmlns:a16="http://schemas.microsoft.com/office/drawing/2014/main" id="{E3DAE62D-EEB9-8B1B-B657-234DAD65D825}"/>
              </a:ext>
            </a:extLst>
          </p:cNvPr>
          <p:cNvPicPr>
            <a:picLocks noChangeAspect="1"/>
          </p:cNvPicPr>
          <p:nvPr/>
        </p:nvPicPr>
        <p:blipFill>
          <a:blip r:embed="rId3"/>
          <a:stretch>
            <a:fillRect/>
          </a:stretch>
        </p:blipFill>
        <p:spPr>
          <a:xfrm>
            <a:off x="1724629" y="2075870"/>
            <a:ext cx="8280704" cy="4236030"/>
          </a:xfrm>
          <a:prstGeom prst="rect">
            <a:avLst/>
          </a:prstGeom>
        </p:spPr>
      </p:pic>
      <p:sp>
        <p:nvSpPr>
          <p:cNvPr id="16" name="TextBox 15">
            <a:extLst>
              <a:ext uri="{FF2B5EF4-FFF2-40B4-BE49-F238E27FC236}">
                <a16:creationId xmlns:a16="http://schemas.microsoft.com/office/drawing/2014/main" id="{5D15A461-DBC4-4E55-AD45-EFEC799F743D}"/>
              </a:ext>
            </a:extLst>
          </p:cNvPr>
          <p:cNvSpPr txBox="1"/>
          <p:nvPr/>
        </p:nvSpPr>
        <p:spPr>
          <a:xfrm>
            <a:off x="2953087" y="6031479"/>
            <a:ext cx="196334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1000" b="0" i="1" dirty="0"/>
              <a:t>All values in cubic feet (ft</a:t>
            </a:r>
            <a:r>
              <a:rPr lang="en-US" sz="1000" b="0" i="1" baseline="30000" dirty="0"/>
              <a:t>3</a:t>
            </a:r>
            <a:r>
              <a:rPr lang="en-US" sz="1000" b="0" i="1" dirty="0"/>
              <a:t>)</a:t>
            </a:r>
          </a:p>
        </p:txBody>
      </p:sp>
    </p:spTree>
    <p:extLst>
      <p:ext uri="{BB962C8B-B14F-4D97-AF65-F5344CB8AC3E}">
        <p14:creationId xmlns:p14="http://schemas.microsoft.com/office/powerpoint/2010/main" val="1541599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469902" y="1003300"/>
            <a:ext cx="10833098" cy="5143243"/>
          </a:xfrm>
        </p:spPr>
        <p:txBody>
          <a:bodyPr>
            <a:normAutofit fontScale="92500" lnSpcReduction="10000"/>
          </a:bodyPr>
          <a:lstStyle/>
          <a:p>
            <a:pPr marL="285750" indent="-285750">
              <a:buFont typeface="Arial" panose="020B0604020202020204" pitchFamily="34" charset="0"/>
              <a:buChar char="•"/>
            </a:pPr>
            <a:r>
              <a:rPr lang="en-US" sz="2400" dirty="0">
                <a:solidFill>
                  <a:schemeClr val="accent1"/>
                </a:solidFill>
              </a:rPr>
              <a:t>Legal Monopoly – Rate Regulated by WUTC</a:t>
            </a:r>
          </a:p>
          <a:p>
            <a:pPr marL="285750" indent="-285750">
              <a:buFont typeface="Arial" panose="020B0604020202020204" pitchFamily="34" charset="0"/>
              <a:buChar char="•"/>
            </a:pPr>
            <a:r>
              <a:rPr lang="en-US" sz="2400" dirty="0">
                <a:solidFill>
                  <a:schemeClr val="accent1"/>
                </a:solidFill>
              </a:rPr>
              <a:t>USEW operates under a base Revenue </a:t>
            </a:r>
          </a:p>
          <a:p>
            <a:r>
              <a:rPr lang="en-US" sz="2400" dirty="0">
                <a:solidFill>
                  <a:schemeClr val="accent1"/>
                </a:solidFill>
              </a:rPr>
              <a:t>   Requirement (RR)</a:t>
            </a:r>
          </a:p>
          <a:p>
            <a:pPr marL="285750" indent="-285750">
              <a:buFont typeface="Arial" panose="020B0604020202020204" pitchFamily="34" charset="0"/>
              <a:buChar char="•"/>
            </a:pPr>
            <a:r>
              <a:rPr lang="en-US" sz="2400" dirty="0">
                <a:solidFill>
                  <a:schemeClr val="accent1"/>
                </a:solidFill>
              </a:rPr>
              <a:t>Submitted for approval by WUTC every 6 years</a:t>
            </a:r>
          </a:p>
          <a:p>
            <a:pPr marL="285750" indent="-285750">
              <a:buFont typeface="Arial" panose="020B0604020202020204" pitchFamily="34" charset="0"/>
              <a:buChar char="•"/>
            </a:pPr>
            <a:r>
              <a:rPr lang="en-US" sz="2400" dirty="0">
                <a:solidFill>
                  <a:schemeClr val="accent1"/>
                </a:solidFill>
              </a:rPr>
              <a:t>Facility Cost of Operation @ 71% operating ratio</a:t>
            </a:r>
          </a:p>
          <a:p>
            <a:pPr marL="285750" indent="-285750">
              <a:buFont typeface="Arial" panose="020B0604020202020204" pitchFamily="34" charset="0"/>
              <a:buChar char="•"/>
            </a:pPr>
            <a:r>
              <a:rPr lang="en-US" sz="2400" dirty="0">
                <a:solidFill>
                  <a:schemeClr val="accent1"/>
                </a:solidFill>
              </a:rPr>
              <a:t>Annual adjustments to RR base allowed on core inflation metrics</a:t>
            </a:r>
          </a:p>
          <a:p>
            <a:pPr marL="285750" indent="-285750">
              <a:buFont typeface="Arial" panose="020B0604020202020204" pitchFamily="34" charset="0"/>
              <a:buChar char="•"/>
            </a:pPr>
            <a:r>
              <a:rPr lang="en-US" sz="2400" dirty="0">
                <a:solidFill>
                  <a:schemeClr val="accent1"/>
                </a:solidFill>
              </a:rPr>
              <a:t>Five categories – Site Availability, Volume, Shipment, Container, Exposure</a:t>
            </a:r>
          </a:p>
          <a:p>
            <a:pPr marL="285750" indent="-285750">
              <a:buFont typeface="Arial" panose="020B0604020202020204" pitchFamily="34" charset="0"/>
              <a:buChar char="•"/>
            </a:pPr>
            <a:r>
              <a:rPr lang="en-US" sz="2400" dirty="0">
                <a:solidFill>
                  <a:schemeClr val="accent1"/>
                </a:solidFill>
              </a:rPr>
              <a:t>Uncollected amounts in a category may be rolled over into next year’s RR</a:t>
            </a:r>
          </a:p>
          <a:p>
            <a:pPr marL="285750" indent="-285750">
              <a:buFont typeface="Arial" panose="020B0604020202020204" pitchFamily="34" charset="0"/>
              <a:buChar char="•"/>
            </a:pPr>
            <a:r>
              <a:rPr lang="en-US" sz="2400" dirty="0">
                <a:solidFill>
                  <a:schemeClr val="accent1"/>
                </a:solidFill>
              </a:rPr>
              <a:t>Overcollection results in refunds to all generators that shipped waste that calendar year</a:t>
            </a:r>
          </a:p>
          <a:p>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1026" name="Picture 2" descr="Poor Financial Management">
            <a:extLst>
              <a:ext uri="{FF2B5EF4-FFF2-40B4-BE49-F238E27FC236}">
                <a16:creationId xmlns:a16="http://schemas.microsoft.com/office/drawing/2014/main" id="{4A5C0190-D105-580E-A8E4-A9BD60251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1" y="461937"/>
            <a:ext cx="3403794" cy="226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65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469902" y="900939"/>
            <a:ext cx="10794998" cy="5283961"/>
          </a:xfrm>
        </p:spPr>
        <p:txBody>
          <a:bodyPr>
            <a:normAutofit/>
          </a:bodyPr>
          <a:lstStyle/>
          <a:p>
            <a:pPr marL="285750" indent="-285750">
              <a:buFont typeface="Arial" panose="020B0604020202020204" pitchFamily="34" charset="0"/>
              <a:buChar char="•"/>
            </a:pPr>
            <a:r>
              <a:rPr lang="en-US" sz="2600" dirty="0">
                <a:solidFill>
                  <a:schemeClr val="accent1"/>
                </a:solidFill>
              </a:rPr>
              <a:t>Rates are set using generator supplied volume estimates</a:t>
            </a:r>
          </a:p>
          <a:p>
            <a:pPr marL="628650" lvl="1" indent="-285750">
              <a:buFont typeface="Arial" panose="020B0604020202020204" pitchFamily="34" charset="0"/>
              <a:buChar char="•"/>
            </a:pPr>
            <a:r>
              <a:rPr lang="en-US" sz="2450" dirty="0">
                <a:solidFill>
                  <a:schemeClr val="accent1"/>
                </a:solidFill>
              </a:rPr>
              <a:t>Total Rate = RR / Volume Estimates</a:t>
            </a:r>
          </a:p>
          <a:p>
            <a:pPr marL="285750" indent="-285750">
              <a:buFont typeface="Arial" panose="020B0604020202020204" pitchFamily="34" charset="0"/>
              <a:buChar char="•"/>
            </a:pPr>
            <a:r>
              <a:rPr lang="en-US" sz="2600" dirty="0">
                <a:solidFill>
                  <a:schemeClr val="accent1"/>
                </a:solidFill>
              </a:rPr>
              <a:t>Base Rates set in January and adjusted in May of each year</a:t>
            </a:r>
          </a:p>
          <a:p>
            <a:pPr marL="285750" indent="-285750">
              <a:buFont typeface="Arial" panose="020B0604020202020204" pitchFamily="34" charset="0"/>
              <a:buChar char="•"/>
            </a:pPr>
            <a:r>
              <a:rPr lang="en-US" sz="2600" dirty="0">
                <a:solidFill>
                  <a:schemeClr val="accent1"/>
                </a:solidFill>
              </a:rPr>
              <a:t>Revenue Requirement is split into 5 categories</a:t>
            </a:r>
          </a:p>
          <a:p>
            <a:pPr marL="628650" lvl="1" indent="-285750">
              <a:buFont typeface="Arial" panose="020B0604020202020204" pitchFamily="34" charset="0"/>
              <a:buChar char="•"/>
            </a:pPr>
            <a:r>
              <a:rPr lang="en-US" sz="2450" dirty="0">
                <a:solidFill>
                  <a:schemeClr val="accent1"/>
                </a:solidFill>
              </a:rPr>
              <a:t>Site Availability (22%)</a:t>
            </a:r>
          </a:p>
          <a:p>
            <a:pPr marL="628650" lvl="1" indent="-285750">
              <a:buFont typeface="Arial" panose="020B0604020202020204" pitchFamily="34" charset="0"/>
              <a:buChar char="•"/>
            </a:pPr>
            <a:r>
              <a:rPr lang="en-US" sz="2450" dirty="0">
                <a:solidFill>
                  <a:schemeClr val="accent1"/>
                </a:solidFill>
              </a:rPr>
              <a:t>Volume (31.6%)</a:t>
            </a:r>
          </a:p>
          <a:p>
            <a:pPr marL="628650" lvl="1" indent="-285750">
              <a:buFont typeface="Arial" panose="020B0604020202020204" pitchFamily="34" charset="0"/>
              <a:buChar char="•"/>
            </a:pPr>
            <a:r>
              <a:rPr lang="en-US" sz="2450" dirty="0">
                <a:solidFill>
                  <a:schemeClr val="accent1"/>
                </a:solidFill>
              </a:rPr>
              <a:t>Shipments (10.7%)</a:t>
            </a:r>
          </a:p>
          <a:p>
            <a:pPr marL="628650" lvl="1" indent="-285750">
              <a:buFont typeface="Arial" panose="020B0604020202020204" pitchFamily="34" charset="0"/>
              <a:buChar char="•"/>
            </a:pPr>
            <a:r>
              <a:rPr lang="en-US" sz="2450" dirty="0">
                <a:solidFill>
                  <a:schemeClr val="accent1"/>
                </a:solidFill>
              </a:rPr>
              <a:t>Containers (21.5%)</a:t>
            </a:r>
          </a:p>
          <a:p>
            <a:pPr marL="628650" lvl="1" indent="-285750">
              <a:buFont typeface="Arial" panose="020B0604020202020204" pitchFamily="34" charset="0"/>
              <a:buChar char="•"/>
            </a:pPr>
            <a:r>
              <a:rPr lang="en-US" sz="2450" dirty="0">
                <a:solidFill>
                  <a:schemeClr val="accent1"/>
                </a:solidFill>
              </a:rPr>
              <a:t>Dose Rate (14.2%)</a:t>
            </a:r>
          </a:p>
          <a:p>
            <a:endParaRPr lang="en-US" sz="1700" i="1" dirty="0">
              <a:solidFill>
                <a:schemeClr val="accent1"/>
              </a:solidFill>
            </a:endParaRPr>
          </a:p>
          <a:p>
            <a:endParaRPr lang="en-US" sz="1700" i="1"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5" name="Chart 4">
            <a:extLst>
              <a:ext uri="{FF2B5EF4-FFF2-40B4-BE49-F238E27FC236}">
                <a16:creationId xmlns:a16="http://schemas.microsoft.com/office/drawing/2014/main" id="{74B36726-2A77-AA8B-3F8C-86E10BCA7CA5}"/>
              </a:ext>
            </a:extLst>
          </p:cNvPr>
          <p:cNvGraphicFramePr>
            <a:graphicFrameLocks/>
          </p:cNvGraphicFramePr>
          <p:nvPr/>
        </p:nvGraphicFramePr>
        <p:xfrm>
          <a:off x="5298871" y="3263900"/>
          <a:ext cx="4784929" cy="2882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6260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January 2025 Rates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E1A28C2B-4ECA-5FFF-7E44-87318F522AC1}"/>
              </a:ext>
            </a:extLst>
          </p:cNvPr>
          <p:cNvPicPr>
            <a:picLocks noChangeAspect="1"/>
          </p:cNvPicPr>
          <p:nvPr/>
        </p:nvPicPr>
        <p:blipFill>
          <a:blip r:embed="rId3"/>
          <a:stretch>
            <a:fillRect/>
          </a:stretch>
        </p:blipFill>
        <p:spPr>
          <a:xfrm>
            <a:off x="834738" y="908830"/>
            <a:ext cx="10450578" cy="5075281"/>
          </a:xfrm>
          <a:prstGeom prst="rect">
            <a:avLst/>
          </a:prstGeom>
        </p:spPr>
      </p:pic>
    </p:spTree>
    <p:extLst>
      <p:ext uri="{BB962C8B-B14F-4D97-AF65-F5344CB8AC3E}">
        <p14:creationId xmlns:p14="http://schemas.microsoft.com/office/powerpoint/2010/main" val="2951999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January 2025 Rates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879941F4-0D2F-DAC8-B535-577AB6E3C788}"/>
              </a:ext>
            </a:extLst>
          </p:cNvPr>
          <p:cNvPicPr>
            <a:picLocks noChangeAspect="1"/>
          </p:cNvPicPr>
          <p:nvPr/>
        </p:nvPicPr>
        <p:blipFill>
          <a:blip r:embed="rId3"/>
          <a:stretch>
            <a:fillRect/>
          </a:stretch>
        </p:blipFill>
        <p:spPr>
          <a:xfrm>
            <a:off x="548525" y="1490240"/>
            <a:ext cx="11094949" cy="3877519"/>
          </a:xfrm>
          <a:prstGeom prst="rect">
            <a:avLst/>
          </a:prstGeom>
        </p:spPr>
      </p:pic>
    </p:spTree>
    <p:extLst>
      <p:ext uri="{BB962C8B-B14F-4D97-AF65-F5344CB8AC3E}">
        <p14:creationId xmlns:p14="http://schemas.microsoft.com/office/powerpoint/2010/main" val="883829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443344"/>
            <a:ext cx="11638364" cy="5505279"/>
          </a:xfrm>
        </p:spPr>
        <p:txBody>
          <a:bodyPr anchor="t" anchorCtr="0">
            <a:normAutofit/>
          </a:bodyPr>
          <a:lstStyle/>
          <a:p>
            <a:pPr algn="ctr"/>
            <a:br>
              <a:rPr lang="en-US" sz="2800" dirty="0"/>
            </a:br>
            <a:br>
              <a:rPr lang="en-US" sz="2800" dirty="0"/>
            </a:br>
            <a:br>
              <a:rPr lang="en-US" sz="2800" dirty="0"/>
            </a:br>
            <a:br>
              <a:rPr lang="en-US" sz="2800" dirty="0"/>
            </a:br>
            <a:r>
              <a:rPr lang="en-US" sz="6000" dirty="0"/>
              <a:t>Sublease</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9478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Sublease Extension 2025</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297951" y="4123472"/>
            <a:ext cx="11691991" cy="2188428"/>
          </a:xfrm>
        </p:spPr>
        <p:txBody>
          <a:bodyPr>
            <a:normAutofit fontScale="40000" lnSpcReduction="20000"/>
          </a:bodyPr>
          <a:lstStyle/>
          <a:p>
            <a:pPr marL="342900" indent="-342900">
              <a:buFont typeface="Arial" panose="020B0604020202020204" pitchFamily="34" charset="0"/>
              <a:buChar char="•"/>
            </a:pPr>
            <a:r>
              <a:rPr lang="en-US" sz="4000" dirty="0">
                <a:solidFill>
                  <a:schemeClr val="accent1"/>
                </a:solidFill>
              </a:rPr>
              <a:t>The State of Washington (Department of Ecology) leases the 100 acres of land from the US Department of Energy (USDOE) on the Hanford Reservation.</a:t>
            </a:r>
          </a:p>
          <a:p>
            <a:pPr marL="342900" indent="-342900">
              <a:buFont typeface="Arial" panose="020B0604020202020204" pitchFamily="34" charset="0"/>
              <a:buChar char="•"/>
            </a:pPr>
            <a:r>
              <a:rPr lang="en-US" sz="4000" dirty="0">
                <a:solidFill>
                  <a:schemeClr val="accent1"/>
                </a:solidFill>
              </a:rPr>
              <a:t>The state subleases the land to USEW to operate.</a:t>
            </a:r>
          </a:p>
          <a:p>
            <a:pPr marL="342900" indent="-342900">
              <a:buFont typeface="Arial" panose="020B0604020202020204" pitchFamily="34" charset="0"/>
              <a:buChar char="•"/>
            </a:pPr>
            <a:r>
              <a:rPr lang="en-US" sz="4000" dirty="0">
                <a:solidFill>
                  <a:schemeClr val="accent1"/>
                </a:solidFill>
              </a:rPr>
              <a:t>The 2005 sublease had an original period of 10 years.  Options to extend for 10-year increments.</a:t>
            </a:r>
          </a:p>
          <a:p>
            <a:pPr marL="342900" indent="-342900">
              <a:buFont typeface="Arial" panose="020B0604020202020204" pitchFamily="34" charset="0"/>
              <a:buChar char="•"/>
            </a:pPr>
            <a:r>
              <a:rPr lang="en-US" sz="4000" dirty="0">
                <a:solidFill>
                  <a:schemeClr val="accent1"/>
                </a:solidFill>
              </a:rPr>
              <a:t>The first option was already exercised in 2015 (2015 -2025).  </a:t>
            </a:r>
          </a:p>
          <a:p>
            <a:pPr marL="342900" indent="-342900">
              <a:buFont typeface="Arial" panose="020B0604020202020204" pitchFamily="34" charset="0"/>
              <a:buChar char="•"/>
            </a:pPr>
            <a:r>
              <a:rPr lang="en-US" sz="4000" dirty="0">
                <a:solidFill>
                  <a:schemeClr val="accent1"/>
                </a:solidFill>
              </a:rPr>
              <a:t>USEW and Department of Ecology currently working to exercise the second option period (2025 – 2035.)</a:t>
            </a:r>
          </a:p>
          <a:p>
            <a:pPr marL="342900" indent="-342900">
              <a:buFont typeface="Arial" panose="020B0604020202020204" pitchFamily="34" charset="0"/>
              <a:buChar char="•"/>
            </a:pPr>
            <a:endParaRPr lang="en-US" sz="2400" dirty="0">
              <a:solidFill>
                <a:schemeClr val="accent1"/>
              </a:solidFill>
            </a:endParaRPr>
          </a:p>
          <a:p>
            <a:pPr marL="285750" indent="-285750">
              <a:buFont typeface="Arial" panose="020B0604020202020204" pitchFamily="34" charset="0"/>
              <a:buChar char="•"/>
            </a:pPr>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11" name="Picture 10" descr="A map of a city&#10;&#10;Description automatically generated">
            <a:extLst>
              <a:ext uri="{FF2B5EF4-FFF2-40B4-BE49-F238E27FC236}">
                <a16:creationId xmlns:a16="http://schemas.microsoft.com/office/drawing/2014/main" id="{07F8EA3E-F09B-0F50-44C4-9FE9E120A228}"/>
              </a:ext>
            </a:extLst>
          </p:cNvPr>
          <p:cNvPicPr>
            <a:picLocks noChangeAspect="1"/>
          </p:cNvPicPr>
          <p:nvPr/>
        </p:nvPicPr>
        <p:blipFill rotWithShape="1">
          <a:blip r:embed="rId3">
            <a:extLst>
              <a:ext uri="{28A0092B-C50C-407E-A947-70E740481C1C}">
                <a14:useLocalDpi xmlns:a14="http://schemas.microsoft.com/office/drawing/2010/main" val="0"/>
              </a:ext>
            </a:extLst>
          </a:blip>
          <a:srcRect l="5654" t="15360" r="4193" b="7068"/>
          <a:stretch/>
        </p:blipFill>
        <p:spPr>
          <a:xfrm>
            <a:off x="1684962" y="685486"/>
            <a:ext cx="8478957" cy="3299360"/>
          </a:xfrm>
          <a:prstGeom prst="rect">
            <a:avLst/>
          </a:prstGeom>
        </p:spPr>
      </p:pic>
    </p:spTree>
    <p:extLst>
      <p:ext uri="{BB962C8B-B14F-4D97-AF65-F5344CB8AC3E}">
        <p14:creationId xmlns:p14="http://schemas.microsoft.com/office/powerpoint/2010/main" val="12336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Updates</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469902" y="822325"/>
            <a:ext cx="10833098" cy="5373639"/>
          </a:xfrm>
        </p:spPr>
        <p:txBody>
          <a:bodyPr>
            <a:normAutofit lnSpcReduction="10000"/>
          </a:bodyPr>
          <a:lstStyle/>
          <a:p>
            <a:pPr marL="285750" indent="-285750">
              <a:buFont typeface="Arial" panose="020B0604020202020204" pitchFamily="34" charset="0"/>
              <a:buChar char="•"/>
            </a:pPr>
            <a:r>
              <a:rPr lang="en-US" sz="2400" dirty="0">
                <a:solidFill>
                  <a:schemeClr val="accent1"/>
                </a:solidFill>
              </a:rPr>
              <a:t>Richland Staffing</a:t>
            </a:r>
          </a:p>
          <a:p>
            <a:pPr marL="628650" lvl="1" indent="-285750">
              <a:buFont typeface="Arial" panose="020B0604020202020204" pitchFamily="34" charset="0"/>
              <a:buChar char="•"/>
            </a:pPr>
            <a:r>
              <a:rPr lang="en-US" sz="2250" dirty="0">
                <a:solidFill>
                  <a:schemeClr val="accent1"/>
                </a:solidFill>
              </a:rPr>
              <a:t>Chris Shaw, MS CHP NRRPT appointed as the Corporate Radiation Protection Manager </a:t>
            </a:r>
          </a:p>
          <a:p>
            <a:pPr marL="628650" lvl="1" indent="-285750">
              <a:buFont typeface="Arial" panose="020B0604020202020204" pitchFamily="34" charset="0"/>
              <a:buChar char="•"/>
            </a:pPr>
            <a:r>
              <a:rPr lang="en-US" sz="2250" dirty="0">
                <a:solidFill>
                  <a:schemeClr val="accent1"/>
                </a:solidFill>
              </a:rPr>
              <a:t>Matt </a:t>
            </a:r>
            <a:r>
              <a:rPr lang="en-US" sz="2250" dirty="0" err="1">
                <a:solidFill>
                  <a:schemeClr val="accent1"/>
                </a:solidFill>
              </a:rPr>
              <a:t>Mclellan</a:t>
            </a:r>
            <a:r>
              <a:rPr lang="en-US" sz="2250" dirty="0">
                <a:solidFill>
                  <a:schemeClr val="accent1"/>
                </a:solidFill>
              </a:rPr>
              <a:t> promoted to Manager Quality Assurance &amp; Regulatory Compliance</a:t>
            </a:r>
          </a:p>
          <a:p>
            <a:pPr marL="628650" lvl="1" indent="-285750">
              <a:buFont typeface="Arial" panose="020B0604020202020204" pitchFamily="34" charset="0"/>
              <a:buChar char="•"/>
            </a:pPr>
            <a:r>
              <a:rPr lang="en-US" sz="2250" dirty="0">
                <a:solidFill>
                  <a:schemeClr val="accent1"/>
                </a:solidFill>
              </a:rPr>
              <a:t>Terry Heiman promoted to Assistance Radiation Protection Manager</a:t>
            </a:r>
          </a:p>
          <a:p>
            <a:pPr marL="285750" indent="-285750">
              <a:buFont typeface="Arial" panose="020B0604020202020204" pitchFamily="34" charset="0"/>
              <a:buChar char="•"/>
            </a:pPr>
            <a:r>
              <a:rPr lang="en-US" sz="2400" dirty="0">
                <a:solidFill>
                  <a:schemeClr val="accent1"/>
                </a:solidFill>
              </a:rPr>
              <a:t>New Generator Opportunities</a:t>
            </a:r>
          </a:p>
          <a:p>
            <a:pPr marL="628650" lvl="1" indent="-285750">
              <a:buFont typeface="Arial" panose="020B0604020202020204" pitchFamily="34" charset="0"/>
              <a:buChar char="•"/>
            </a:pPr>
            <a:r>
              <a:rPr lang="en-US" sz="2250" dirty="0">
                <a:solidFill>
                  <a:schemeClr val="accent1"/>
                </a:solidFill>
              </a:rPr>
              <a:t>Tracking small modular reactors progress </a:t>
            </a:r>
          </a:p>
          <a:p>
            <a:pPr marL="971550" lvl="2" indent="-285750">
              <a:buFont typeface="Arial" panose="020B0604020202020204" pitchFamily="34" charset="0"/>
              <a:buChar char="•"/>
            </a:pPr>
            <a:r>
              <a:rPr lang="en-US" sz="2100" dirty="0">
                <a:solidFill>
                  <a:schemeClr val="accent1"/>
                </a:solidFill>
              </a:rPr>
              <a:t>Eielson AFB, AK; </a:t>
            </a:r>
            <a:r>
              <a:rPr lang="en-US" sz="2100" dirty="0" err="1">
                <a:solidFill>
                  <a:schemeClr val="accent1"/>
                </a:solidFill>
              </a:rPr>
              <a:t>TerraPower</a:t>
            </a:r>
            <a:r>
              <a:rPr lang="en-US" sz="2100" dirty="0">
                <a:solidFill>
                  <a:schemeClr val="accent1"/>
                </a:solidFill>
              </a:rPr>
              <a:t> - </a:t>
            </a:r>
            <a:r>
              <a:rPr lang="en-US" sz="2100" dirty="0" err="1">
                <a:solidFill>
                  <a:schemeClr val="accent1"/>
                </a:solidFill>
              </a:rPr>
              <a:t>Kremmerer</a:t>
            </a:r>
            <a:r>
              <a:rPr lang="en-US" sz="2100" dirty="0">
                <a:solidFill>
                  <a:schemeClr val="accent1"/>
                </a:solidFill>
              </a:rPr>
              <a:t>, WY; X-Energy, WA</a:t>
            </a:r>
          </a:p>
          <a:p>
            <a:pPr marL="628650" lvl="1" indent="-285750">
              <a:buFont typeface="Arial" panose="020B0604020202020204" pitchFamily="34" charset="0"/>
              <a:buChar char="•"/>
            </a:pPr>
            <a:r>
              <a:rPr lang="en-US" sz="2250" dirty="0">
                <a:solidFill>
                  <a:schemeClr val="accent1"/>
                </a:solidFill>
              </a:rPr>
              <a:t>Rare Earth Minerals Licenses, </a:t>
            </a:r>
            <a:r>
              <a:rPr lang="en-US" sz="2100" dirty="0">
                <a:solidFill>
                  <a:schemeClr val="accent1"/>
                </a:solidFill>
              </a:rPr>
              <a:t>Upton, WY</a:t>
            </a:r>
          </a:p>
          <a:p>
            <a:pPr marL="628650" lvl="1" indent="-285750">
              <a:buFont typeface="Arial" panose="020B0604020202020204" pitchFamily="34" charset="0"/>
              <a:buChar char="•"/>
            </a:pPr>
            <a:r>
              <a:rPr lang="en-US" sz="2250" dirty="0" err="1">
                <a:solidFill>
                  <a:schemeClr val="accent1"/>
                </a:solidFill>
              </a:rPr>
              <a:t>Nusano</a:t>
            </a:r>
            <a:r>
              <a:rPr lang="en-US" sz="2250" dirty="0">
                <a:solidFill>
                  <a:schemeClr val="accent1"/>
                </a:solidFill>
              </a:rPr>
              <a:t>, West Valley City, UT – Expanding to new processes including Lutetium-177 and Actinium-225</a:t>
            </a:r>
          </a:p>
          <a:p>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204691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F247EE-78C5-927B-4709-9722A5228246}"/>
              </a:ext>
            </a:extLst>
          </p:cNvPr>
          <p:cNvSpPr>
            <a:spLocks noGrp="1"/>
          </p:cNvSpPr>
          <p:nvPr>
            <p:ph type="body" sz="quarter" idx="14"/>
          </p:nvPr>
        </p:nvSpPr>
        <p:spPr>
          <a:xfrm>
            <a:off x="303559" y="343435"/>
            <a:ext cx="3436939" cy="810451"/>
          </a:xfrm>
        </p:spPr>
        <p:txBody>
          <a:bodyPr>
            <a:noAutofit/>
          </a:bodyPr>
          <a:lstStyle/>
          <a:p>
            <a:pPr algn="ctr"/>
            <a:r>
              <a:rPr lang="en-US" sz="3200" dirty="0"/>
              <a:t>Contact Us!</a:t>
            </a:r>
          </a:p>
        </p:txBody>
      </p:sp>
      <p:pic>
        <p:nvPicPr>
          <p:cNvPr id="14" name="Content Placeholder 13" descr="Woman looking at computer screen">
            <a:extLst>
              <a:ext uri="{FF2B5EF4-FFF2-40B4-BE49-F238E27FC236}">
                <a16:creationId xmlns:a16="http://schemas.microsoft.com/office/drawing/2014/main" id="{31125C01-3507-BBBD-1D9E-191336F76719}"/>
              </a:ext>
            </a:extLst>
          </p:cNvPr>
          <p:cNvPicPr>
            <a:picLocks noGrp="1" noChangeAspect="1"/>
          </p:cNvPicPr>
          <p:nvPr>
            <p:ph sz="quarter" idx="19"/>
          </p:nvPr>
        </p:nvPicPr>
        <p:blipFill>
          <a:blip r:embed="rId3"/>
          <a:stretch>
            <a:fillRect/>
          </a:stretch>
        </p:blipFill>
        <p:spPr>
          <a:xfrm>
            <a:off x="303559" y="2164443"/>
            <a:ext cx="3546021" cy="2364014"/>
          </a:xfrm>
        </p:spPr>
      </p:pic>
      <p:sp>
        <p:nvSpPr>
          <p:cNvPr id="5" name="Footer Placeholder 4">
            <a:extLst>
              <a:ext uri="{FF2B5EF4-FFF2-40B4-BE49-F238E27FC236}">
                <a16:creationId xmlns:a16="http://schemas.microsoft.com/office/drawing/2014/main" id="{C62E39F3-F5A3-6421-9541-873250072267}"/>
              </a:ext>
            </a:extLst>
          </p:cNvPr>
          <p:cNvSpPr>
            <a:spLocks noGrp="1"/>
          </p:cNvSpPr>
          <p:nvPr>
            <p:ph type="ftr" sz="quarter" idx="3"/>
          </p:nvPr>
        </p:nvSpPr>
        <p:spPr/>
        <p:txBody>
          <a:bodyPr/>
          <a:lstStyle/>
          <a:p>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2025</a:t>
            </a:r>
            <a:endParaRPr lang="en-US" dirty="0"/>
          </a:p>
        </p:txBody>
      </p:sp>
      <p:sp>
        <p:nvSpPr>
          <p:cNvPr id="6" name="Slide Number Placeholder 5">
            <a:extLst>
              <a:ext uri="{FF2B5EF4-FFF2-40B4-BE49-F238E27FC236}">
                <a16:creationId xmlns:a16="http://schemas.microsoft.com/office/drawing/2014/main" id="{FDD96D57-9614-8ED9-E685-EED986801547}"/>
              </a:ext>
            </a:extLst>
          </p:cNvPr>
          <p:cNvSpPr>
            <a:spLocks noGrp="1"/>
          </p:cNvSpPr>
          <p:nvPr>
            <p:ph type="sldNum" sz="quarter" idx="4"/>
          </p:nvPr>
        </p:nvSpPr>
        <p:spPr/>
        <p:txBody>
          <a:bodyPr/>
          <a:lstStyle/>
          <a:p>
            <a:fld id="{6148795C-3978-4392-B792-6C69E385C36C}" type="slidenum">
              <a:rPr lang="en-US" smtClean="0"/>
              <a:pPr/>
              <a:t>28</a:t>
            </a:fld>
            <a:endParaRPr lang="en-US"/>
          </a:p>
        </p:txBody>
      </p:sp>
      <p:graphicFrame>
        <p:nvGraphicFramePr>
          <p:cNvPr id="15" name="Table 15">
            <a:extLst>
              <a:ext uri="{FF2B5EF4-FFF2-40B4-BE49-F238E27FC236}">
                <a16:creationId xmlns:a16="http://schemas.microsoft.com/office/drawing/2014/main" id="{AAD3EF41-F0BB-207B-B162-35BD9DAA3EFE}"/>
              </a:ext>
            </a:extLst>
          </p:cNvPr>
          <p:cNvGraphicFramePr>
            <a:graphicFrameLocks noGrp="1"/>
          </p:cNvGraphicFramePr>
          <p:nvPr>
            <p:extLst>
              <p:ext uri="{D42A27DB-BD31-4B8C-83A1-F6EECF244321}">
                <p14:modId xmlns:p14="http://schemas.microsoft.com/office/powerpoint/2010/main" val="1838659229"/>
              </p:ext>
            </p:extLst>
          </p:nvPr>
        </p:nvGraphicFramePr>
        <p:xfrm>
          <a:off x="4119291" y="1636916"/>
          <a:ext cx="7593738" cy="3596640"/>
        </p:xfrm>
        <a:graphic>
          <a:graphicData uri="http://schemas.openxmlformats.org/drawingml/2006/table">
            <a:tbl>
              <a:tblPr firstRow="1" bandRow="1">
                <a:tableStyleId>{3B4B98B0-60AC-42C2-AFA5-B58CD77FA1E5}</a:tableStyleId>
              </a:tblPr>
              <a:tblGrid>
                <a:gridCol w="3755294">
                  <a:extLst>
                    <a:ext uri="{9D8B030D-6E8A-4147-A177-3AD203B41FA5}">
                      <a16:colId xmlns:a16="http://schemas.microsoft.com/office/drawing/2014/main" val="4147255317"/>
                    </a:ext>
                  </a:extLst>
                </a:gridCol>
                <a:gridCol w="3838444">
                  <a:extLst>
                    <a:ext uri="{9D8B030D-6E8A-4147-A177-3AD203B41FA5}">
                      <a16:colId xmlns:a16="http://schemas.microsoft.com/office/drawing/2014/main" val="926525332"/>
                    </a:ext>
                  </a:extLst>
                </a:gridCol>
              </a:tblGrid>
              <a:tr h="1674371">
                <a:tc>
                  <a:txBody>
                    <a:bodyPr/>
                    <a:lstStyle/>
                    <a:p>
                      <a:r>
                        <a:rPr lang="en-US" sz="1600" b="1" dirty="0"/>
                        <a:t>Doug Frenette</a:t>
                      </a:r>
                    </a:p>
                    <a:p>
                      <a:r>
                        <a:rPr lang="en-US" sz="1600" b="0" dirty="0"/>
                        <a:t>General Manager</a:t>
                      </a:r>
                    </a:p>
                    <a:p>
                      <a:r>
                        <a:rPr lang="en-US" sz="1600" b="0" dirty="0"/>
                        <a:t>Richland Facility</a:t>
                      </a:r>
                    </a:p>
                    <a:p>
                      <a:r>
                        <a:rPr lang="en-US" sz="1600" b="0" dirty="0"/>
                        <a:t>(509) 874-5093 (o)</a:t>
                      </a:r>
                    </a:p>
                    <a:p>
                      <a:endParaRPr lang="en-US" sz="1600" b="0" dirty="0"/>
                    </a:p>
                    <a:p>
                      <a:r>
                        <a:rPr lang="en-US" sz="1600" b="0" dirty="0">
                          <a:hlinkClick r:id="rId4"/>
                        </a:rPr>
                        <a:t>DFrenette@republicservices.com</a:t>
                      </a:r>
                      <a:endParaRPr lang="en-US" sz="1600" b="0" dirty="0"/>
                    </a:p>
                    <a:p>
                      <a:endParaRPr lang="en-US" sz="1600" b="0" dirty="0"/>
                    </a:p>
                  </a:txBody>
                  <a:tcPr/>
                </a:tc>
                <a:tc>
                  <a:txBody>
                    <a:bodyPr/>
                    <a:lstStyle/>
                    <a:p>
                      <a:r>
                        <a:rPr lang="en-US" sz="1600" dirty="0"/>
                        <a:t>Sherry Frenette</a:t>
                      </a:r>
                    </a:p>
                    <a:p>
                      <a:r>
                        <a:rPr lang="en-US" sz="1600" b="0" dirty="0"/>
                        <a:t>Sr. </a:t>
                      </a:r>
                      <a:r>
                        <a:rPr lang="en-US" sz="1600" b="0" dirty="0" err="1"/>
                        <a:t>Mgr</a:t>
                      </a:r>
                      <a:r>
                        <a:rPr lang="en-US" sz="1600" b="0" dirty="0"/>
                        <a:t>, Rad Programs</a:t>
                      </a:r>
                    </a:p>
                    <a:p>
                      <a:r>
                        <a:rPr lang="en-US" sz="1600" b="0" dirty="0"/>
                        <a:t>Corporate</a:t>
                      </a:r>
                    </a:p>
                    <a:p>
                      <a:r>
                        <a:rPr lang="en-US" sz="1600" b="0" dirty="0"/>
                        <a:t>(702) 912-7925 (m)</a:t>
                      </a:r>
                    </a:p>
                    <a:p>
                      <a:endParaRPr lang="en-US" sz="1600" b="0" dirty="0"/>
                    </a:p>
                    <a:p>
                      <a:r>
                        <a:rPr lang="en-US" sz="1600" b="0" dirty="0">
                          <a:hlinkClick r:id="rId5"/>
                        </a:rPr>
                        <a:t>SFrenette@republicservices.com</a:t>
                      </a:r>
                      <a:endParaRPr lang="en-US" sz="1600" b="0" dirty="0"/>
                    </a:p>
                    <a:p>
                      <a:endParaRPr lang="en-US" sz="1600" b="0" dirty="0"/>
                    </a:p>
                  </a:txBody>
                  <a:tcPr/>
                </a:tc>
                <a:extLst>
                  <a:ext uri="{0D108BD9-81ED-4DB2-BD59-A6C34878D82A}">
                    <a16:rowId xmlns:a16="http://schemas.microsoft.com/office/drawing/2014/main" val="1970958944"/>
                  </a:ext>
                </a:extLst>
              </a:tr>
              <a:tr h="1674371">
                <a:tc>
                  <a:txBody>
                    <a:bodyPr/>
                    <a:lstStyle/>
                    <a:p>
                      <a:r>
                        <a:rPr lang="en-US" sz="1600" b="1" dirty="0"/>
                        <a:t>Noah Huston</a:t>
                      </a:r>
                    </a:p>
                    <a:p>
                      <a:r>
                        <a:rPr lang="en-US" sz="1600" b="0" dirty="0"/>
                        <a:t>Assistant General Manager</a:t>
                      </a:r>
                    </a:p>
                    <a:p>
                      <a:r>
                        <a:rPr lang="en-US" sz="1600" b="0" dirty="0"/>
                        <a:t>Richland Facility</a:t>
                      </a:r>
                    </a:p>
                    <a:p>
                      <a:r>
                        <a:rPr lang="en-US" sz="1600" b="0" dirty="0"/>
                        <a:t>(509) 392-6848 (o)</a:t>
                      </a:r>
                    </a:p>
                    <a:p>
                      <a:endParaRPr lang="en-US" sz="1600" b="0" dirty="0"/>
                    </a:p>
                    <a:p>
                      <a:r>
                        <a:rPr lang="en-US" sz="1600" b="0" dirty="0">
                          <a:hlinkClick r:id="rId6"/>
                        </a:rPr>
                        <a:t>DHuston@republicservices.com</a:t>
                      </a:r>
                      <a:endParaRPr lang="en-US" sz="1600" b="0" dirty="0"/>
                    </a:p>
                    <a:p>
                      <a:endParaRPr lang="en-US" sz="1600" b="0" dirty="0"/>
                    </a:p>
                  </a:txBody>
                  <a:tcPr>
                    <a:solidFill>
                      <a:schemeClr val="bg1">
                        <a:alpha val="20000"/>
                      </a:schemeClr>
                    </a:solidFill>
                  </a:tcPr>
                </a:tc>
                <a:tc>
                  <a:txBody>
                    <a:bodyPr/>
                    <a:lstStyle/>
                    <a:p>
                      <a:r>
                        <a:rPr lang="en-US" sz="1600" b="1" dirty="0"/>
                        <a:t>Hans Honerlah</a:t>
                      </a:r>
                    </a:p>
                    <a:p>
                      <a:r>
                        <a:rPr lang="en-US" sz="1600" b="0" dirty="0"/>
                        <a:t>Manager Strategic Services</a:t>
                      </a:r>
                    </a:p>
                    <a:p>
                      <a:r>
                        <a:rPr lang="en-US" sz="1600" b="0" dirty="0"/>
                        <a:t>Corporate</a:t>
                      </a:r>
                    </a:p>
                    <a:p>
                      <a:r>
                        <a:rPr lang="en-US" sz="1600" b="0" dirty="0"/>
                        <a:t>(512) 202-4928 (m)</a:t>
                      </a:r>
                    </a:p>
                    <a:p>
                      <a:endParaRPr lang="en-US" sz="1600" b="0" dirty="0"/>
                    </a:p>
                    <a:p>
                      <a:r>
                        <a:rPr lang="en-US" sz="1600" b="0" dirty="0">
                          <a:hlinkClick r:id="rId7"/>
                        </a:rPr>
                        <a:t>HHonerlah@republicservices.com</a:t>
                      </a:r>
                      <a:endParaRPr lang="en-US" sz="1600" b="0" dirty="0"/>
                    </a:p>
                    <a:p>
                      <a:endParaRPr lang="en-US" sz="1600" b="0" dirty="0"/>
                    </a:p>
                  </a:txBody>
                  <a:tcPr>
                    <a:solidFill>
                      <a:schemeClr val="bg1">
                        <a:alpha val="20000"/>
                      </a:schemeClr>
                    </a:solidFill>
                  </a:tcPr>
                </a:tc>
                <a:extLst>
                  <a:ext uri="{0D108BD9-81ED-4DB2-BD59-A6C34878D82A}">
                    <a16:rowId xmlns:a16="http://schemas.microsoft.com/office/drawing/2014/main" val="1386341953"/>
                  </a:ext>
                </a:extLst>
              </a:tr>
            </a:tbl>
          </a:graphicData>
        </a:graphic>
      </p:graphicFrame>
    </p:spTree>
    <p:extLst>
      <p:ext uri="{BB962C8B-B14F-4D97-AF65-F5344CB8AC3E}">
        <p14:creationId xmlns:p14="http://schemas.microsoft.com/office/powerpoint/2010/main" val="815763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icture frame&#10;&#10;Description automatically generated">
            <a:extLst>
              <a:ext uri="{FF2B5EF4-FFF2-40B4-BE49-F238E27FC236}">
                <a16:creationId xmlns:a16="http://schemas.microsoft.com/office/drawing/2014/main" id="{77E067D0-D381-4DAA-AE1A-05E64A2DDE9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8B69E5B-6ED8-4519-8241-B6F8CCF3AAA8}"/>
              </a:ext>
            </a:extLst>
          </p:cNvPr>
          <p:cNvSpPr/>
          <p:nvPr/>
        </p:nvSpPr>
        <p:spPr>
          <a:xfrm>
            <a:off x="162393" y="1787121"/>
            <a:ext cx="4913525" cy="3416320"/>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 you</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have any</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a:t>
            </a: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uestions?</a:t>
            </a:r>
          </a:p>
        </p:txBody>
      </p:sp>
    </p:spTree>
    <p:extLst>
      <p:ext uri="{BB962C8B-B14F-4D97-AF65-F5344CB8AC3E}">
        <p14:creationId xmlns:p14="http://schemas.microsoft.com/office/powerpoint/2010/main" val="151253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b="-2684"/>
          <a:stretch/>
        </p:blipFill>
        <p:spPr>
          <a:xfrm rot="21411023">
            <a:off x="32052" y="961359"/>
            <a:ext cx="12167956" cy="1501243"/>
          </a:xfrm>
          <a:prstGeom prst="rect">
            <a:avLst/>
          </a:prstGeom>
        </p:spPr>
      </p:pic>
      <p:sp>
        <p:nvSpPr>
          <p:cNvPr id="15" name="Rectangle 14"/>
          <p:cNvSpPr/>
          <p:nvPr/>
        </p:nvSpPr>
        <p:spPr>
          <a:xfrm>
            <a:off x="6876751" y="0"/>
            <a:ext cx="5315249" cy="1321404"/>
          </a:xfrm>
          <a:prstGeom prst="rect">
            <a:avLst/>
          </a:prstGeom>
          <a:solidFill>
            <a:srgbClr val="0E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43584" y="1976"/>
            <a:ext cx="5633167" cy="1138930"/>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523384" cy="1321404"/>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1311073">
            <a:off x="157998" y="135615"/>
            <a:ext cx="3275007" cy="104699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039202" y="-517371"/>
            <a:ext cx="1142457" cy="2174097"/>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418345">
            <a:off x="1279361" y="915045"/>
            <a:ext cx="1528017" cy="30090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85831" y="1361459"/>
            <a:ext cx="7137719" cy="2523768"/>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About</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Republic Services, Inc. is now the nation’s leading environmental services provider. Through our subsidiaries (US Ecology, ACV &amp; ACT Enviro, </a:t>
            </a:r>
            <a:r>
              <a:rPr lang="en-US" sz="1600" dirty="0" err="1">
                <a:solidFill>
                  <a:srgbClr val="004D85"/>
                </a:solidFill>
                <a:latin typeface="Century Gothic" panose="020B0502020202020204" pitchFamily="34" charset="0"/>
              </a:rPr>
              <a:t>Ecoflo</a:t>
            </a:r>
            <a:r>
              <a:rPr lang="en-US" sz="1600" dirty="0">
                <a:solidFill>
                  <a:srgbClr val="004D85"/>
                </a:solidFill>
                <a:latin typeface="Century Gothic" panose="020B0502020202020204" pitchFamily="34" charset="0"/>
              </a:rPr>
              <a:t>), we provide superior service offerings to ensure compliance while partnering with customers to create a more sustainable world.</a:t>
            </a:r>
          </a:p>
          <a:p>
            <a:pPr marL="285750" indent="-285750" defTabSz="457171">
              <a:buFont typeface="Wingdings" panose="05000000000000000000" pitchFamily="2" charset="2"/>
              <a:buChar char="§"/>
            </a:pPr>
            <a:endParaRPr lang="en-US" sz="1600" dirty="0">
              <a:solidFill>
                <a:srgbClr val="004D85"/>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004D85"/>
              </a:solidFill>
              <a:latin typeface="Century Gothic" panose="020B0502020202020204" pitchFamily="34" charset="0"/>
            </a:endParaRP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sp>
        <p:nvSpPr>
          <p:cNvPr id="28" name="Title 1"/>
          <p:cNvSpPr txBox="1">
            <a:spLocks/>
          </p:cNvSpPr>
          <p:nvPr/>
        </p:nvSpPr>
        <p:spPr>
          <a:xfrm>
            <a:off x="22327" y="142557"/>
            <a:ext cx="9144000" cy="926819"/>
          </a:xfrm>
          <a:prstGeom prst="rect">
            <a:avLst/>
          </a:prstGeom>
          <a:effectLst/>
        </p:spPr>
        <p:txBody>
          <a:bodyPr vert="horz" lIns="68580" tIns="34291" rIns="68580" bIns="34291" rtlCol="0" anchor="ctr">
            <a:normAutofit/>
          </a:bodyPr>
          <a:lstStyle>
            <a:lvl1pPr algn="l" defTabSz="457200" rtl="0" eaLnBrk="1" latinLnBrk="0" hangingPunct="1">
              <a:lnSpc>
                <a:spcPct val="80000"/>
              </a:lnSpc>
              <a:spcBef>
                <a:spcPct val="0"/>
              </a:spcBef>
              <a:buNone/>
              <a:defRPr sz="4400" kern="1200" cap="all">
                <a:solidFill>
                  <a:schemeClr val="tx1"/>
                </a:solidFill>
                <a:latin typeface="+mj-lt"/>
                <a:ea typeface="+mj-ea"/>
                <a:cs typeface="+mj-cs"/>
              </a:defRPr>
            </a:lvl1pPr>
          </a:lstStyle>
          <a:p>
            <a:pPr marL="182866">
              <a:lnSpc>
                <a:spcPct val="100000"/>
              </a:lnSpc>
              <a:spcBef>
                <a:spcPts val="0"/>
              </a:spcBef>
            </a:pPr>
            <a:r>
              <a:rPr lang="en-US" sz="3200" b="1" cap="none" dirty="0">
                <a:solidFill>
                  <a:prstClr val="white"/>
                </a:solidFill>
                <a:effectLst>
                  <a:outerShdw blurRad="38100" dist="38100" dir="2700000" algn="tl">
                    <a:srgbClr val="000000">
                      <a:alpha val="43137"/>
                    </a:srgbClr>
                  </a:outerShdw>
                </a:effectLst>
                <a:latin typeface="Century Gothic"/>
              </a:rPr>
              <a:t>Republic Services</a:t>
            </a:r>
            <a:endParaRPr lang="en-US" sz="3200" b="1" cap="none" dirty="0">
              <a:solidFill>
                <a:prstClr val="white"/>
              </a:solidFill>
              <a:latin typeface="Century Gothic"/>
            </a:endParaRPr>
          </a:p>
        </p:txBody>
      </p:sp>
      <p:sp>
        <p:nvSpPr>
          <p:cNvPr id="31" name="Rectangle 30"/>
          <p:cNvSpPr/>
          <p:nvPr/>
        </p:nvSpPr>
        <p:spPr>
          <a:xfrm>
            <a:off x="5721246" y="555614"/>
            <a:ext cx="4946442" cy="1815882"/>
          </a:xfrm>
          <a:prstGeom prst="rect">
            <a:avLst/>
          </a:prstGeom>
        </p:spPr>
        <p:txBody>
          <a:bodyPr wrap="square" numCol="2">
            <a:spAutoFit/>
          </a:bodyPr>
          <a:lstStyle/>
          <a:p>
            <a:pPr defTabSz="457171"/>
            <a:br>
              <a:rPr lang="en-US" sz="1600" dirty="0">
                <a:solidFill>
                  <a:srgbClr val="7BB228"/>
                </a:solidFill>
                <a:latin typeface="Century Gothic" panose="020B0502020202020204" pitchFamily="34" charset="0"/>
              </a:rPr>
            </a:br>
            <a:endParaRPr lang="en-US" sz="1600" dirty="0">
              <a:solidFill>
                <a:srgbClr val="7BB228"/>
              </a:solidFill>
              <a:latin typeface="Century Gothic" panose="020B0502020202020204" pitchFamily="34" charset="0"/>
            </a:endParaRPr>
          </a:p>
          <a:p>
            <a:pPr defTabSz="457171"/>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p:txBody>
      </p:sp>
      <p:sp>
        <p:nvSpPr>
          <p:cNvPr id="4" name="TextBox 3">
            <a:extLst>
              <a:ext uri="{FF2B5EF4-FFF2-40B4-BE49-F238E27FC236}">
                <a16:creationId xmlns:a16="http://schemas.microsoft.com/office/drawing/2014/main" id="{C39DE187-A293-42B5-1BDA-E8E175D2491F}"/>
              </a:ext>
            </a:extLst>
          </p:cNvPr>
          <p:cNvSpPr txBox="1"/>
          <p:nvPr/>
        </p:nvSpPr>
        <p:spPr>
          <a:xfrm>
            <a:off x="339460" y="3259706"/>
            <a:ext cx="3838293" cy="2062103"/>
          </a:xfrm>
          <a:prstGeom prst="rect">
            <a:avLst/>
          </a:prstGeom>
          <a:noFill/>
        </p:spPr>
        <p:txBody>
          <a:bodyPr wrap="square">
            <a:spAutoFit/>
          </a:bodyPr>
          <a:lstStyle/>
          <a:p>
            <a:pPr defTabSz="457171"/>
            <a:r>
              <a:rPr lang="en-US" sz="1600" b="1" dirty="0">
                <a:solidFill>
                  <a:srgbClr val="DA0025"/>
                </a:solidFill>
                <a:latin typeface="Century Gothic" panose="020B0502020202020204" pitchFamily="34" charset="0"/>
              </a:rPr>
              <a:t>Company Overview</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42K employees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14M customers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1,000+ worldwide locations </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$15B in revenue in 2023</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95% customer retention</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17K Trucks | 5</a:t>
            </a:r>
            <a:r>
              <a:rPr lang="en-US" sz="1600" baseline="30000" dirty="0">
                <a:solidFill>
                  <a:srgbClr val="004D85"/>
                </a:solidFill>
                <a:latin typeface="Century Gothic" panose="020B0502020202020204" pitchFamily="34" charset="0"/>
              </a:rPr>
              <a:t>th</a:t>
            </a:r>
            <a:r>
              <a:rPr lang="en-US" sz="1600" dirty="0">
                <a:solidFill>
                  <a:srgbClr val="004D85"/>
                </a:solidFill>
                <a:latin typeface="Century Gothic" panose="020B0502020202020204" pitchFamily="34" charset="0"/>
              </a:rPr>
              <a:t> largest vocational fleet in the nation</a:t>
            </a:r>
            <a:endParaRPr lang="en-US" sz="1600" dirty="0">
              <a:solidFill>
                <a:schemeClr val="accent6"/>
              </a:solidFill>
              <a:latin typeface="Century Gothic" panose="020B0502020202020204" pitchFamily="34" charset="0"/>
            </a:endParaRPr>
          </a:p>
        </p:txBody>
      </p:sp>
      <p:pic>
        <p:nvPicPr>
          <p:cNvPr id="24" name="Picture 23">
            <a:extLst>
              <a:ext uri="{FF2B5EF4-FFF2-40B4-BE49-F238E27FC236}">
                <a16:creationId xmlns:a16="http://schemas.microsoft.com/office/drawing/2014/main" id="{21EFDDF7-4F6E-0CE5-781E-08E83B819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5679"/>
          <a:stretch/>
        </p:blipFill>
        <p:spPr>
          <a:xfrm>
            <a:off x="-1" y="6058339"/>
            <a:ext cx="12192001" cy="1599321"/>
          </a:xfrm>
          <a:prstGeom prst="rect">
            <a:avLst/>
          </a:prstGeom>
        </p:spPr>
      </p:pic>
      <p:sp>
        <p:nvSpPr>
          <p:cNvPr id="32" name="Rectangle 31">
            <a:extLst>
              <a:ext uri="{FF2B5EF4-FFF2-40B4-BE49-F238E27FC236}">
                <a16:creationId xmlns:a16="http://schemas.microsoft.com/office/drawing/2014/main" id="{F6540FEF-3D72-171B-3E60-A02A25E4FB12}"/>
              </a:ext>
            </a:extLst>
          </p:cNvPr>
          <p:cNvSpPr/>
          <p:nvPr/>
        </p:nvSpPr>
        <p:spPr>
          <a:xfrm>
            <a:off x="4231382" y="3179759"/>
            <a:ext cx="3120031" cy="2754600"/>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Business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Solid waste collection and disposal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Recycling</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Dumpster rental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Construction and demo</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Compactor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Environmental solutions</a:t>
            </a: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pic>
        <p:nvPicPr>
          <p:cNvPr id="1030" name="Picture 6" descr="Republic Services logo">
            <a:extLst>
              <a:ext uri="{FF2B5EF4-FFF2-40B4-BE49-F238E27FC236}">
                <a16:creationId xmlns:a16="http://schemas.microsoft.com/office/drawing/2014/main" id="{7213BF00-E63B-C5BF-A05D-3F34C7762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8821" y="6295520"/>
            <a:ext cx="1565783" cy="507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CC04A56-B6AB-E022-2FE8-D1D43F21561D}"/>
              </a:ext>
            </a:extLst>
          </p:cNvPr>
          <p:cNvPicPr>
            <a:picLocks noChangeAspect="1"/>
          </p:cNvPicPr>
          <p:nvPr/>
        </p:nvPicPr>
        <p:blipFill>
          <a:blip r:embed="rId6"/>
          <a:stretch>
            <a:fillRect/>
          </a:stretch>
        </p:blipFill>
        <p:spPr>
          <a:xfrm>
            <a:off x="7477179" y="2092796"/>
            <a:ext cx="4464892" cy="3938921"/>
          </a:xfrm>
          <a:prstGeom prst="rect">
            <a:avLst/>
          </a:prstGeom>
        </p:spPr>
      </p:pic>
      <p:pic>
        <p:nvPicPr>
          <p:cNvPr id="20" name="Picture 19">
            <a:extLst>
              <a:ext uri="{FF2B5EF4-FFF2-40B4-BE49-F238E27FC236}">
                <a16:creationId xmlns:a16="http://schemas.microsoft.com/office/drawing/2014/main" id="{B75B8764-F10B-C424-9266-97BEFE7BEBF8}"/>
              </a:ext>
            </a:extLst>
          </p:cNvPr>
          <p:cNvPicPr>
            <a:picLocks noChangeAspect="1"/>
          </p:cNvPicPr>
          <p:nvPr/>
        </p:nvPicPr>
        <p:blipFill>
          <a:blip r:embed="rId7"/>
          <a:stretch>
            <a:fillRect/>
          </a:stretch>
        </p:blipFill>
        <p:spPr>
          <a:xfrm>
            <a:off x="357396" y="6467758"/>
            <a:ext cx="1629002" cy="247685"/>
          </a:xfrm>
          <a:prstGeom prst="rect">
            <a:avLst/>
          </a:prstGeom>
        </p:spPr>
      </p:pic>
    </p:spTree>
    <p:extLst>
      <p:ext uri="{BB962C8B-B14F-4D97-AF65-F5344CB8AC3E}">
        <p14:creationId xmlns:p14="http://schemas.microsoft.com/office/powerpoint/2010/main" val="325428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92740" y="329568"/>
            <a:ext cx="10958356" cy="823372"/>
          </a:xfrm>
        </p:spPr>
        <p:txBody>
          <a:bodyPr anchor="t" anchorCtr="0">
            <a:normAutofit/>
          </a:bodyPr>
          <a:lstStyle/>
          <a:p>
            <a:r>
              <a:rPr lang="en-US" sz="4400" dirty="0"/>
              <a:t>Environmental Solutions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DA0AE021-7788-BF34-7311-C0341FFF6D63}"/>
              </a:ext>
            </a:extLst>
          </p:cNvPr>
          <p:cNvPicPr>
            <a:picLocks noChangeAspect="1"/>
          </p:cNvPicPr>
          <p:nvPr/>
        </p:nvPicPr>
        <p:blipFill rotWithShape="1">
          <a:blip r:embed="rId3"/>
          <a:srcRect t="6874" b="12014"/>
          <a:stretch/>
        </p:blipFill>
        <p:spPr>
          <a:xfrm>
            <a:off x="2549162" y="1484242"/>
            <a:ext cx="5812960" cy="4827657"/>
          </a:xfrm>
          <a:prstGeom prst="rect">
            <a:avLst/>
          </a:prstGeom>
        </p:spPr>
      </p:pic>
      <p:sp>
        <p:nvSpPr>
          <p:cNvPr id="4" name="Rectangle 3">
            <a:extLst>
              <a:ext uri="{FF2B5EF4-FFF2-40B4-BE49-F238E27FC236}">
                <a16:creationId xmlns:a16="http://schemas.microsoft.com/office/drawing/2014/main" id="{3ECAFA27-5A64-46D5-F4CB-5841A27C7F28}"/>
              </a:ext>
            </a:extLst>
          </p:cNvPr>
          <p:cNvSpPr/>
          <p:nvPr/>
        </p:nvSpPr>
        <p:spPr>
          <a:xfrm>
            <a:off x="1676646" y="1138400"/>
            <a:ext cx="7966192" cy="345842"/>
          </a:xfrm>
          <a:prstGeom prst="rect">
            <a:avLst/>
          </a:prstGeom>
          <a:solidFill>
            <a:schemeClr val="tx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
              </a:spcAft>
              <a:buClr>
                <a:schemeClr val="accent1"/>
              </a:buClr>
              <a:buSzPct val="100000"/>
              <a:defRPr/>
            </a:pPr>
            <a:r>
              <a:rPr lang="en-US" sz="1500" i="1" dirty="0">
                <a:solidFill>
                  <a:schemeClr val="bg1"/>
                </a:solidFill>
              </a:rPr>
              <a:t>Vision:</a:t>
            </a:r>
            <a:r>
              <a:rPr lang="en-US" sz="1500" dirty="0">
                <a:solidFill>
                  <a:schemeClr val="bg1"/>
                </a:solidFill>
              </a:rPr>
              <a:t>  To be the Premier Provider of Comprehensive Environmental Services</a:t>
            </a:r>
          </a:p>
        </p:txBody>
      </p:sp>
      <p:pic>
        <p:nvPicPr>
          <p:cNvPr id="5" name="Picture 4">
            <a:extLst>
              <a:ext uri="{FF2B5EF4-FFF2-40B4-BE49-F238E27FC236}">
                <a16:creationId xmlns:a16="http://schemas.microsoft.com/office/drawing/2014/main" id="{E4F995DD-561E-E94B-CADD-59A6B9F934FF}"/>
              </a:ext>
            </a:extLst>
          </p:cNvPr>
          <p:cNvPicPr>
            <a:picLocks noChangeAspect="1"/>
          </p:cNvPicPr>
          <p:nvPr/>
        </p:nvPicPr>
        <p:blipFill>
          <a:blip r:embed="rId4"/>
          <a:stretch>
            <a:fillRect/>
          </a:stretch>
        </p:blipFill>
        <p:spPr>
          <a:xfrm>
            <a:off x="469902" y="1484241"/>
            <a:ext cx="2312585" cy="2383524"/>
          </a:xfrm>
          <a:prstGeom prst="rect">
            <a:avLst/>
          </a:prstGeom>
        </p:spPr>
      </p:pic>
      <p:pic>
        <p:nvPicPr>
          <p:cNvPr id="6" name="Picture 5">
            <a:extLst>
              <a:ext uri="{FF2B5EF4-FFF2-40B4-BE49-F238E27FC236}">
                <a16:creationId xmlns:a16="http://schemas.microsoft.com/office/drawing/2014/main" id="{0D0BFE10-1A1D-270D-047D-23E8EDAFBFC8}"/>
              </a:ext>
            </a:extLst>
          </p:cNvPr>
          <p:cNvPicPr>
            <a:picLocks noChangeAspect="1"/>
          </p:cNvPicPr>
          <p:nvPr/>
        </p:nvPicPr>
        <p:blipFill>
          <a:blip r:embed="rId5"/>
          <a:stretch>
            <a:fillRect/>
          </a:stretch>
        </p:blipFill>
        <p:spPr>
          <a:xfrm>
            <a:off x="0" y="4532243"/>
            <a:ext cx="3934338" cy="1448355"/>
          </a:xfrm>
          <a:prstGeom prst="rect">
            <a:avLst/>
          </a:prstGeom>
        </p:spPr>
      </p:pic>
      <p:pic>
        <p:nvPicPr>
          <p:cNvPr id="10" name="Picture 9">
            <a:extLst>
              <a:ext uri="{FF2B5EF4-FFF2-40B4-BE49-F238E27FC236}">
                <a16:creationId xmlns:a16="http://schemas.microsoft.com/office/drawing/2014/main" id="{18963968-C5B4-2EB6-7C42-858E2529E5BE}"/>
              </a:ext>
            </a:extLst>
          </p:cNvPr>
          <p:cNvPicPr>
            <a:picLocks noChangeAspect="1"/>
          </p:cNvPicPr>
          <p:nvPr/>
        </p:nvPicPr>
        <p:blipFill>
          <a:blip r:embed="rId6"/>
          <a:stretch>
            <a:fillRect/>
          </a:stretch>
        </p:blipFill>
        <p:spPr>
          <a:xfrm>
            <a:off x="7968441" y="3960503"/>
            <a:ext cx="3282655" cy="2020095"/>
          </a:xfrm>
          <a:prstGeom prst="rect">
            <a:avLst/>
          </a:prstGeom>
        </p:spPr>
      </p:pic>
    </p:spTree>
    <p:extLst>
      <p:ext uri="{BB962C8B-B14F-4D97-AF65-F5344CB8AC3E}">
        <p14:creationId xmlns:p14="http://schemas.microsoft.com/office/powerpoint/2010/main" val="72101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B17353-CA3A-4F1A-807B-FD8677BE665D}"/>
              </a:ext>
            </a:extLst>
          </p:cNvPr>
          <p:cNvSpPr txBox="1">
            <a:spLocks/>
          </p:cNvSpPr>
          <p:nvPr/>
        </p:nvSpPr>
        <p:spPr>
          <a:xfrm>
            <a:off x="901062" y="1236046"/>
            <a:ext cx="10335754" cy="935914"/>
          </a:xfrm>
          <a:prstGeom prst="rect">
            <a:avLst/>
          </a:prstGeom>
        </p:spPr>
        <p:txBody>
          <a:bodyPr/>
          <a:lstStyle>
            <a:lvl1pPr algn="l" defTabSz="914400" rtl="0" eaLnBrk="1" latinLnBrk="0" hangingPunct="1">
              <a:lnSpc>
                <a:spcPct val="90000"/>
              </a:lnSpc>
              <a:spcBef>
                <a:spcPct val="0"/>
              </a:spcBef>
              <a:buNone/>
              <a:defRPr sz="28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en-US" dirty="0"/>
          </a:p>
        </p:txBody>
      </p:sp>
      <p:sp>
        <p:nvSpPr>
          <p:cNvPr id="5" name="Content Placeholder 2">
            <a:extLst>
              <a:ext uri="{FF2B5EF4-FFF2-40B4-BE49-F238E27FC236}">
                <a16:creationId xmlns:a16="http://schemas.microsoft.com/office/drawing/2014/main" id="{0921A244-5B9B-4C3E-9199-411B568A8D5F}"/>
              </a:ext>
            </a:extLst>
          </p:cNvPr>
          <p:cNvSpPr txBox="1">
            <a:spLocks/>
          </p:cNvSpPr>
          <p:nvPr/>
        </p:nvSpPr>
        <p:spPr>
          <a:xfrm>
            <a:off x="1016953" y="1601815"/>
            <a:ext cx="10562592" cy="1140289"/>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accent1"/>
                </a:solidFill>
              </a:rPr>
              <a:t>Republic Services’ extensive Environmental Solutions nationwide footprint allows us to support your recycling and waste needs safely and sustainably. Our team of professionals stand ready to handle your most complex jobs. </a:t>
            </a:r>
          </a:p>
        </p:txBody>
      </p:sp>
      <p:sp>
        <p:nvSpPr>
          <p:cNvPr id="6" name="Content Placeholder 2">
            <a:extLst>
              <a:ext uri="{FF2B5EF4-FFF2-40B4-BE49-F238E27FC236}">
                <a16:creationId xmlns:a16="http://schemas.microsoft.com/office/drawing/2014/main" id="{C5F9F0B3-3963-49BC-80D9-EAABA2D6EB48}"/>
              </a:ext>
            </a:extLst>
          </p:cNvPr>
          <p:cNvSpPr txBox="1">
            <a:spLocks/>
          </p:cNvSpPr>
          <p:nvPr/>
        </p:nvSpPr>
        <p:spPr>
          <a:xfrm>
            <a:off x="602800" y="3601841"/>
            <a:ext cx="1801969" cy="209526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US" sz="6000" b="1">
                <a:solidFill>
                  <a:schemeClr val="accent1"/>
                </a:solidFill>
              </a:rPr>
              <a:t>15</a:t>
            </a:r>
            <a:br>
              <a:rPr lang="en-US" sz="6000">
                <a:solidFill>
                  <a:schemeClr val="accent3"/>
                </a:solidFill>
              </a:rPr>
            </a:br>
            <a:r>
              <a:rPr lang="en-US" sz="1400">
                <a:solidFill>
                  <a:schemeClr val="tx2"/>
                </a:solidFill>
              </a:rPr>
              <a:t>Environmental Solutions Landfills</a:t>
            </a:r>
          </a:p>
        </p:txBody>
      </p:sp>
      <p:sp>
        <p:nvSpPr>
          <p:cNvPr id="7" name="Content Placeholder 6">
            <a:extLst>
              <a:ext uri="{FF2B5EF4-FFF2-40B4-BE49-F238E27FC236}">
                <a16:creationId xmlns:a16="http://schemas.microsoft.com/office/drawing/2014/main" id="{B0C509B8-7325-425E-AF54-1E1BAB07518D}"/>
              </a:ext>
            </a:extLst>
          </p:cNvPr>
          <p:cNvSpPr txBox="1">
            <a:spLocks/>
          </p:cNvSpPr>
          <p:nvPr/>
        </p:nvSpPr>
        <p:spPr>
          <a:xfrm>
            <a:off x="2730168" y="3601841"/>
            <a:ext cx="1800612" cy="209526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b="1" kern="1200" spc="150"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400"/>
              </a:spcBef>
            </a:pPr>
            <a:r>
              <a:rPr lang="en-US" sz="6000" spc="0">
                <a:solidFill>
                  <a:schemeClr val="accent1"/>
                </a:solidFill>
              </a:rPr>
              <a:t>7</a:t>
            </a:r>
            <a:br>
              <a:rPr lang="en-US" sz="6000" spc="0">
                <a:solidFill>
                  <a:srgbClr val="00AEDF"/>
                </a:solidFill>
              </a:rPr>
            </a:br>
            <a:r>
              <a:rPr lang="en-US" sz="1400" b="0" spc="0">
                <a:solidFill>
                  <a:srgbClr val="4D4D4D"/>
                </a:solidFill>
              </a:rPr>
              <a:t>Injection Wells</a:t>
            </a:r>
            <a:endParaRPr lang="en-US" sz="1600" b="0" spc="0">
              <a:solidFill>
                <a:srgbClr val="4D4D4D"/>
              </a:solidFill>
            </a:endParaRPr>
          </a:p>
        </p:txBody>
      </p:sp>
      <p:sp>
        <p:nvSpPr>
          <p:cNvPr id="8" name="Content Placeholder 7">
            <a:extLst>
              <a:ext uri="{FF2B5EF4-FFF2-40B4-BE49-F238E27FC236}">
                <a16:creationId xmlns:a16="http://schemas.microsoft.com/office/drawing/2014/main" id="{1E84E7BB-AC86-4901-B5F7-96F7FDC22C32}"/>
              </a:ext>
            </a:extLst>
          </p:cNvPr>
          <p:cNvSpPr txBox="1">
            <a:spLocks/>
          </p:cNvSpPr>
          <p:nvPr/>
        </p:nvSpPr>
        <p:spPr>
          <a:xfrm>
            <a:off x="4857618" y="3601841"/>
            <a:ext cx="1810833" cy="20952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US" sz="6000" b="1">
                <a:solidFill>
                  <a:schemeClr val="accent1"/>
                </a:solidFill>
              </a:rPr>
              <a:t>8</a:t>
            </a:r>
            <a:r>
              <a:rPr lang="en-US" sz="6000" b="1">
                <a:solidFill>
                  <a:srgbClr val="00AEDF"/>
                </a:solidFill>
              </a:rPr>
              <a:t> </a:t>
            </a:r>
            <a:br>
              <a:rPr lang="en-US" sz="6000">
                <a:solidFill>
                  <a:srgbClr val="00AEDF"/>
                </a:solidFill>
              </a:rPr>
            </a:br>
            <a:r>
              <a:rPr lang="en-US" sz="1400">
                <a:solidFill>
                  <a:schemeClr val="tx2"/>
                </a:solidFill>
              </a:rPr>
              <a:t>Environmental Solutions </a:t>
            </a:r>
            <a:r>
              <a:rPr lang="en-US" sz="1400"/>
              <a:t>Recycling Sites</a:t>
            </a:r>
            <a:endParaRPr lang="en-US"/>
          </a:p>
        </p:txBody>
      </p:sp>
      <p:cxnSp>
        <p:nvCxnSpPr>
          <p:cNvPr id="9" name="Straight Connector 8">
            <a:extLst>
              <a:ext uri="{FF2B5EF4-FFF2-40B4-BE49-F238E27FC236}">
                <a16:creationId xmlns:a16="http://schemas.microsoft.com/office/drawing/2014/main" id="{E0FA0EB5-2C88-414F-A53A-9510D5D5251A}"/>
              </a:ext>
            </a:extLst>
          </p:cNvPr>
          <p:cNvCxnSpPr/>
          <p:nvPr/>
        </p:nvCxnSpPr>
        <p:spPr>
          <a:xfrm>
            <a:off x="2568332" y="2898252"/>
            <a:ext cx="0" cy="233371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704BE4-534C-4EAB-84EC-F9AC6989963A}"/>
              </a:ext>
            </a:extLst>
          </p:cNvPr>
          <p:cNvCxnSpPr/>
          <p:nvPr/>
        </p:nvCxnSpPr>
        <p:spPr>
          <a:xfrm>
            <a:off x="4780268" y="2979975"/>
            <a:ext cx="0" cy="233371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E6180E37-49DE-4369-9B73-9D1826D0C05D}"/>
              </a:ext>
            </a:extLst>
          </p:cNvPr>
          <p:cNvSpPr txBox="1">
            <a:spLocks/>
          </p:cNvSpPr>
          <p:nvPr/>
        </p:nvSpPr>
        <p:spPr>
          <a:xfrm>
            <a:off x="6951463" y="3617507"/>
            <a:ext cx="1800612" cy="209526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b="1" kern="1200" spc="150"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400"/>
              </a:spcBef>
            </a:pPr>
            <a:r>
              <a:rPr lang="en-US" sz="6000" spc="0">
                <a:solidFill>
                  <a:schemeClr val="accent1"/>
                </a:solidFill>
              </a:rPr>
              <a:t>20</a:t>
            </a:r>
            <a:br>
              <a:rPr lang="en-US" sz="6000" spc="0">
                <a:solidFill>
                  <a:srgbClr val="00AEDF"/>
                </a:solidFill>
              </a:rPr>
            </a:br>
            <a:r>
              <a:rPr lang="en-US" sz="1400" b="0" spc="0">
                <a:solidFill>
                  <a:srgbClr val="4D4D4D"/>
                </a:solidFill>
              </a:rPr>
              <a:t>Treatment, Storage and Disposal Facilities</a:t>
            </a:r>
          </a:p>
        </p:txBody>
      </p:sp>
      <p:sp>
        <p:nvSpPr>
          <p:cNvPr id="12" name="Content Placeholder 7">
            <a:extLst>
              <a:ext uri="{FF2B5EF4-FFF2-40B4-BE49-F238E27FC236}">
                <a16:creationId xmlns:a16="http://schemas.microsoft.com/office/drawing/2014/main" id="{FB61AD88-23F2-41B4-9524-5A93B5042CBC}"/>
              </a:ext>
            </a:extLst>
          </p:cNvPr>
          <p:cNvSpPr txBox="1">
            <a:spLocks/>
          </p:cNvSpPr>
          <p:nvPr/>
        </p:nvSpPr>
        <p:spPr>
          <a:xfrm>
            <a:off x="9121781" y="3617507"/>
            <a:ext cx="2583841" cy="20952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US" sz="6000" b="1">
                <a:solidFill>
                  <a:schemeClr val="accent1"/>
                </a:solidFill>
              </a:rPr>
              <a:t>100+</a:t>
            </a:r>
            <a:r>
              <a:rPr lang="en-US" sz="6000" b="1">
                <a:solidFill>
                  <a:srgbClr val="00AEDF"/>
                </a:solidFill>
              </a:rPr>
              <a:t> </a:t>
            </a:r>
            <a:br>
              <a:rPr lang="en-US" sz="6000">
                <a:solidFill>
                  <a:srgbClr val="00AEDF"/>
                </a:solidFill>
              </a:rPr>
            </a:br>
            <a:r>
              <a:rPr lang="en-US" sz="1400"/>
              <a:t>Service Centers</a:t>
            </a:r>
            <a:endParaRPr lang="en-US"/>
          </a:p>
        </p:txBody>
      </p:sp>
      <p:cxnSp>
        <p:nvCxnSpPr>
          <p:cNvPr id="13" name="Straight Connector 12">
            <a:extLst>
              <a:ext uri="{FF2B5EF4-FFF2-40B4-BE49-F238E27FC236}">
                <a16:creationId xmlns:a16="http://schemas.microsoft.com/office/drawing/2014/main" id="{DB11E275-AC9A-4278-8045-D043B139B5D3}"/>
              </a:ext>
            </a:extLst>
          </p:cNvPr>
          <p:cNvCxnSpPr/>
          <p:nvPr/>
        </p:nvCxnSpPr>
        <p:spPr>
          <a:xfrm>
            <a:off x="6745801" y="2913918"/>
            <a:ext cx="0" cy="233371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E8291F-C611-4B48-8AC2-7A71B1478A04}"/>
              </a:ext>
            </a:extLst>
          </p:cNvPr>
          <p:cNvCxnSpPr/>
          <p:nvPr/>
        </p:nvCxnSpPr>
        <p:spPr>
          <a:xfrm>
            <a:off x="8957737" y="2995641"/>
            <a:ext cx="0" cy="233371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D2F86B-C5CE-4792-9095-190F2CA3E6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87746" y="2995641"/>
            <a:ext cx="813372" cy="553093"/>
          </a:xfrm>
          <a:prstGeom prst="rect">
            <a:avLst/>
          </a:prstGeom>
        </p:spPr>
      </p:pic>
      <p:pic>
        <p:nvPicPr>
          <p:cNvPr id="16" name="Picture 15">
            <a:extLst>
              <a:ext uri="{FF2B5EF4-FFF2-40B4-BE49-F238E27FC236}">
                <a16:creationId xmlns:a16="http://schemas.microsoft.com/office/drawing/2014/main" id="{749B4338-2C8E-4339-BD9A-4536F55B64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6500" y="2883866"/>
            <a:ext cx="560777" cy="643244"/>
          </a:xfrm>
          <a:prstGeom prst="rect">
            <a:avLst/>
          </a:prstGeom>
        </p:spPr>
      </p:pic>
      <p:pic>
        <p:nvPicPr>
          <p:cNvPr id="17" name="Picture 16">
            <a:extLst>
              <a:ext uri="{FF2B5EF4-FFF2-40B4-BE49-F238E27FC236}">
                <a16:creationId xmlns:a16="http://schemas.microsoft.com/office/drawing/2014/main" id="{B72DA126-2C02-476D-882C-0C80A1BA7BF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2285" y="2918171"/>
            <a:ext cx="678143" cy="624605"/>
          </a:xfrm>
          <a:prstGeom prst="rect">
            <a:avLst/>
          </a:prstGeom>
        </p:spPr>
      </p:pic>
      <p:pic>
        <p:nvPicPr>
          <p:cNvPr id="18" name="Picture 17">
            <a:extLst>
              <a:ext uri="{FF2B5EF4-FFF2-40B4-BE49-F238E27FC236}">
                <a16:creationId xmlns:a16="http://schemas.microsoft.com/office/drawing/2014/main" id="{E5A33022-1A8F-4361-B4C7-9E331E58F6A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16953" y="2898252"/>
            <a:ext cx="682005" cy="648736"/>
          </a:xfrm>
          <a:prstGeom prst="rect">
            <a:avLst/>
          </a:prstGeom>
        </p:spPr>
      </p:pic>
      <p:pic>
        <p:nvPicPr>
          <p:cNvPr id="19" name="Picture 18">
            <a:extLst>
              <a:ext uri="{FF2B5EF4-FFF2-40B4-BE49-F238E27FC236}">
                <a16:creationId xmlns:a16="http://schemas.microsoft.com/office/drawing/2014/main" id="{AA9655E7-CDD7-4C11-AEE8-AF20DAC33E7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56178" y="2940181"/>
            <a:ext cx="658777" cy="694387"/>
          </a:xfrm>
          <a:prstGeom prst="rect">
            <a:avLst/>
          </a:prstGeom>
        </p:spPr>
      </p:pic>
      <p:sp>
        <p:nvSpPr>
          <p:cNvPr id="24" name="Title 1">
            <a:extLst>
              <a:ext uri="{FF2B5EF4-FFF2-40B4-BE49-F238E27FC236}">
                <a16:creationId xmlns:a16="http://schemas.microsoft.com/office/drawing/2014/main" id="{148D1F07-7F7F-750F-2A0E-07017C9B98BD}"/>
              </a:ext>
            </a:extLst>
          </p:cNvPr>
          <p:cNvSpPr txBox="1">
            <a:spLocks/>
          </p:cNvSpPr>
          <p:nvPr/>
        </p:nvSpPr>
        <p:spPr>
          <a:xfrm>
            <a:off x="292740" y="329568"/>
            <a:ext cx="10958356" cy="823372"/>
          </a:xfrm>
          <a:prstGeom prst="rect">
            <a:avLst/>
          </a:prstGeom>
        </p:spPr>
        <p:txBody>
          <a:bodyPr anchor="t" anchorCtr="0">
            <a:normAutofit/>
          </a:bodyPr>
          <a:lstStyle>
            <a:lvl1pPr algn="l" defTabSz="685800" rtl="0" eaLnBrk="1" latinLnBrk="0" hangingPunct="1">
              <a:lnSpc>
                <a:spcPct val="9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4400"/>
              <a:t>Environmental Solutions</a:t>
            </a:r>
            <a:endParaRPr lang="en-US" sz="4400" dirty="0"/>
          </a:p>
        </p:txBody>
      </p:sp>
    </p:spTree>
    <p:extLst>
      <p:ext uri="{BB962C8B-B14F-4D97-AF65-F5344CB8AC3E}">
        <p14:creationId xmlns:p14="http://schemas.microsoft.com/office/powerpoint/2010/main" val="2531533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443344"/>
            <a:ext cx="11638364" cy="5505279"/>
          </a:xfrm>
        </p:spPr>
        <p:txBody>
          <a:bodyPr anchor="t" anchorCtr="0">
            <a:normAutofit/>
          </a:bodyPr>
          <a:lstStyle/>
          <a:p>
            <a:pPr algn="ctr"/>
            <a:br>
              <a:rPr lang="en-US" sz="2800" dirty="0"/>
            </a:br>
            <a:r>
              <a:rPr lang="en-US" sz="6000" dirty="0"/>
              <a:t>Richland, WA </a:t>
            </a:r>
            <a:br>
              <a:rPr lang="en-US" sz="6000" dirty="0"/>
            </a:br>
            <a:r>
              <a:rPr lang="en-US" sz="6000" dirty="0"/>
              <a:t>Facility</a:t>
            </a:r>
            <a:br>
              <a:rPr lang="en-US" sz="6000" dirty="0"/>
            </a:br>
            <a:br>
              <a:rPr lang="en-US" sz="6000" dirty="0"/>
            </a:br>
            <a:r>
              <a:rPr lang="en-US" sz="6000" dirty="0"/>
              <a:t>Low-Level Waste Compacts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246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Northwest and Rocky Mountain Compacts</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469902" y="1027415"/>
            <a:ext cx="4112373" cy="5035079"/>
          </a:xfrm>
        </p:spPr>
        <p:txBody>
          <a:bodyPr>
            <a:normAutofit/>
          </a:bodyPr>
          <a:lstStyle/>
          <a:p>
            <a:pPr marL="342900" indent="-342900">
              <a:buFont typeface="Arial" panose="020B0604020202020204" pitchFamily="34" charset="0"/>
              <a:buChar char="•"/>
            </a:pPr>
            <a:r>
              <a:rPr lang="en-US" sz="2400" dirty="0">
                <a:solidFill>
                  <a:schemeClr val="accent1"/>
                </a:solidFill>
              </a:rPr>
              <a:t>Richland is the designated host LLRW Disposal Facility for the Northwest Compact (8 States)</a:t>
            </a:r>
          </a:p>
          <a:p>
            <a:pPr marL="342900" indent="-342900">
              <a:buFont typeface="Arial" panose="020B0604020202020204" pitchFamily="34" charset="0"/>
              <a:buChar char="•"/>
            </a:pPr>
            <a:r>
              <a:rPr lang="en-US" sz="2400" dirty="0">
                <a:solidFill>
                  <a:schemeClr val="accent1"/>
                </a:solidFill>
              </a:rPr>
              <a:t>Richland also serves the Rocky Mountain Compact through agreement (3 States)</a:t>
            </a:r>
          </a:p>
          <a:p>
            <a:r>
              <a:rPr lang="en-US" sz="2400" dirty="0">
                <a:solidFill>
                  <a:schemeClr val="accent1"/>
                </a:solidFill>
              </a:rPr>
              <a:t> </a:t>
            </a:r>
          </a:p>
          <a:p>
            <a:pPr marL="285750" indent="-285750">
              <a:buFont typeface="Arial" panose="020B0604020202020204" pitchFamily="34" charset="0"/>
              <a:buChar char="•"/>
            </a:pPr>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9" name="Picture 8">
            <a:extLst>
              <a:ext uri="{FF2B5EF4-FFF2-40B4-BE49-F238E27FC236}">
                <a16:creationId xmlns:a16="http://schemas.microsoft.com/office/drawing/2014/main" id="{8F655ED0-2475-03DF-BACC-6E36C2FB34D7}"/>
              </a:ext>
            </a:extLst>
          </p:cNvPr>
          <p:cNvPicPr>
            <a:picLocks noChangeAspect="1"/>
          </p:cNvPicPr>
          <p:nvPr/>
        </p:nvPicPr>
        <p:blipFill>
          <a:blip r:embed="rId3"/>
          <a:stretch>
            <a:fillRect/>
          </a:stretch>
        </p:blipFill>
        <p:spPr>
          <a:xfrm>
            <a:off x="4756935" y="627848"/>
            <a:ext cx="6430391" cy="5684052"/>
          </a:xfrm>
          <a:prstGeom prst="rect">
            <a:avLst/>
          </a:prstGeom>
        </p:spPr>
      </p:pic>
      <p:sp>
        <p:nvSpPr>
          <p:cNvPr id="6" name="Arrow: Right 5">
            <a:extLst>
              <a:ext uri="{FF2B5EF4-FFF2-40B4-BE49-F238E27FC236}">
                <a16:creationId xmlns:a16="http://schemas.microsoft.com/office/drawing/2014/main" id="{4C1A5E57-493A-52F9-116D-697E120A144B}"/>
              </a:ext>
            </a:extLst>
          </p:cNvPr>
          <p:cNvSpPr/>
          <p:nvPr/>
        </p:nvSpPr>
        <p:spPr>
          <a:xfrm>
            <a:off x="5164922" y="2762036"/>
            <a:ext cx="873303" cy="2774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E369EA26-4351-5840-0E40-C3E4EFC72A57}"/>
              </a:ext>
            </a:extLst>
          </p:cNvPr>
          <p:cNvSpPr/>
          <p:nvPr/>
        </p:nvSpPr>
        <p:spPr>
          <a:xfrm>
            <a:off x="4351552" y="1277092"/>
            <a:ext cx="873303" cy="2774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4077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60246" y="7383"/>
            <a:ext cx="5780173" cy="753299"/>
          </a:xfrm>
        </p:spPr>
        <p:txBody>
          <a:bodyPr anchor="t" anchorCtr="0">
            <a:normAutofit/>
          </a:bodyPr>
          <a:lstStyle/>
          <a:p>
            <a:r>
              <a:rPr lang="en-US" sz="2800" dirty="0"/>
              <a:t>Republic Services Richland</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6351583" y="608715"/>
            <a:ext cx="5453581" cy="5381001"/>
          </a:xfrm>
        </p:spPr>
        <p:txBody>
          <a:bodyPr>
            <a:noAutofit/>
          </a:bodyPr>
          <a:lstStyle/>
          <a:p>
            <a:pPr marL="285750" indent="-285750">
              <a:buFont typeface="Arial" panose="020B0604020202020204" pitchFamily="34" charset="0"/>
              <a:buChar char="•"/>
            </a:pPr>
            <a:r>
              <a:rPr lang="en-US" sz="2200" dirty="0">
                <a:solidFill>
                  <a:schemeClr val="accent1"/>
                </a:solidFill>
              </a:rPr>
              <a:t>Part 61 LLRW Facility – 1 of 4 in United States</a:t>
            </a:r>
          </a:p>
          <a:p>
            <a:pPr marL="285750" indent="-285750">
              <a:buFont typeface="Arial" panose="020B0604020202020204" pitchFamily="34" charset="0"/>
              <a:buChar char="•"/>
            </a:pPr>
            <a:r>
              <a:rPr lang="en-US" sz="2200" dirty="0">
                <a:solidFill>
                  <a:schemeClr val="accent1"/>
                </a:solidFill>
              </a:rPr>
              <a:t>Located on 100 acres within the DOE Hanford Reservation in Richland, WA</a:t>
            </a:r>
          </a:p>
          <a:p>
            <a:pPr marL="285750" indent="-285750">
              <a:buFont typeface="Arial" panose="020B0604020202020204" pitchFamily="34" charset="0"/>
              <a:buChar char="•"/>
            </a:pPr>
            <a:r>
              <a:rPr lang="en-US" sz="2200" dirty="0">
                <a:solidFill>
                  <a:schemeClr val="accent1"/>
                </a:solidFill>
              </a:rPr>
              <a:t>Originally Licensed in 1965 by AEC</a:t>
            </a:r>
          </a:p>
          <a:p>
            <a:pPr marL="285750" indent="-285750">
              <a:buFont typeface="Arial" panose="020B0604020202020204" pitchFamily="34" charset="0"/>
              <a:buChar char="•"/>
            </a:pPr>
            <a:r>
              <a:rPr lang="en-US" sz="2200" dirty="0">
                <a:solidFill>
                  <a:schemeClr val="accent1"/>
                </a:solidFill>
              </a:rPr>
              <a:t>Serves the NW and Rocky Mountain Compacts</a:t>
            </a:r>
          </a:p>
          <a:p>
            <a:pPr marL="285750" indent="-285750">
              <a:buFont typeface="Arial" panose="020B0604020202020204" pitchFamily="34" charset="0"/>
              <a:buChar char="•"/>
            </a:pPr>
            <a:r>
              <a:rPr lang="en-US" sz="2200" dirty="0">
                <a:solidFill>
                  <a:schemeClr val="accent1"/>
                </a:solidFill>
              </a:rPr>
              <a:t>Operates through sublease agreement with State of WA</a:t>
            </a:r>
          </a:p>
          <a:p>
            <a:pPr marL="285750" indent="-285750">
              <a:buFont typeface="Arial" panose="020B0604020202020204" pitchFamily="34" charset="0"/>
              <a:buChar char="•"/>
            </a:pPr>
            <a:r>
              <a:rPr lang="en-US" sz="2200" dirty="0">
                <a:solidFill>
                  <a:schemeClr val="accent1"/>
                </a:solidFill>
              </a:rPr>
              <a:t>Rate-regulated by WA Utility &amp; Transportation Commission</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Verdana"/>
              </a:rPr>
              <a:t>LLW 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816D5A77-9169-ECD4-0CCE-38E55F6BDE73}"/>
              </a:ext>
            </a:extLst>
          </p:cNvPr>
          <p:cNvPicPr>
            <a:picLocks noChangeAspect="1"/>
          </p:cNvPicPr>
          <p:nvPr/>
        </p:nvPicPr>
        <p:blipFill>
          <a:blip r:embed="rId3" cstate="print">
            <a:lum contrast="11000"/>
            <a:extLst>
              <a:ext uri="{28A0092B-C50C-407E-A947-70E740481C1C}">
                <a14:useLocalDpi xmlns:a14="http://schemas.microsoft.com/office/drawing/2010/main" val="0"/>
              </a:ext>
            </a:extLst>
          </a:blip>
          <a:stretch>
            <a:fillRect/>
          </a:stretch>
        </p:blipFill>
        <p:spPr>
          <a:xfrm>
            <a:off x="583579" y="767391"/>
            <a:ext cx="4974739" cy="5222325"/>
          </a:xfrm>
          <a:prstGeom prst="rect">
            <a:avLst/>
          </a:prstGeom>
          <a:noFill/>
          <a:ln w="28575">
            <a:noFill/>
            <a:miter lim="800000"/>
            <a:headEnd/>
            <a:tailEnd/>
          </a:ln>
        </p:spPr>
      </p:pic>
    </p:spTree>
    <p:extLst>
      <p:ext uri="{BB962C8B-B14F-4D97-AF65-F5344CB8AC3E}">
        <p14:creationId xmlns:p14="http://schemas.microsoft.com/office/powerpoint/2010/main" val="4259853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Historical – Timeline &amp; Key Dates</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578057" y="881592"/>
            <a:ext cx="11061493" cy="5860472"/>
          </a:xfrm>
        </p:spPr>
        <p:txBody>
          <a:bodyPr>
            <a:normAutofit fontScale="62500" lnSpcReduction="20000"/>
          </a:bodyPr>
          <a:lstStyle/>
          <a:p>
            <a:r>
              <a:rPr lang="en-US" sz="2400" dirty="0">
                <a:solidFill>
                  <a:schemeClr val="accent1"/>
                </a:solidFill>
              </a:rPr>
              <a:t>1965 – Site Licensed by the Atomic Energy Commission to California Nuclear, Inc. (CNI) begins accepting LLRW</a:t>
            </a:r>
          </a:p>
          <a:p>
            <a:r>
              <a:rPr lang="en-US" sz="2400" dirty="0">
                <a:solidFill>
                  <a:schemeClr val="accent1"/>
                </a:solidFill>
              </a:rPr>
              <a:t>1968 – Nuclear Engineering Company (NECO) acquires CNI, takes over as site operator</a:t>
            </a:r>
          </a:p>
          <a:p>
            <a:r>
              <a:rPr lang="en-US" sz="2400" dirty="0">
                <a:solidFill>
                  <a:schemeClr val="accent1"/>
                </a:solidFill>
              </a:rPr>
              <a:t>1976 – Congress passes RCRA</a:t>
            </a:r>
          </a:p>
          <a:p>
            <a:r>
              <a:rPr lang="en-US" sz="2400" dirty="0">
                <a:solidFill>
                  <a:schemeClr val="accent1"/>
                </a:solidFill>
              </a:rPr>
              <a:t>1980 – Congress passes LLRW Policy Act</a:t>
            </a:r>
          </a:p>
          <a:p>
            <a:r>
              <a:rPr lang="en-US" sz="2400" dirty="0">
                <a:solidFill>
                  <a:schemeClr val="accent1"/>
                </a:solidFill>
              </a:rPr>
              <a:t>1981 – NECO changes name to US Ecology, Inc. US Ecology Washington, Inc (USEW) is a subsidiary. </a:t>
            </a:r>
          </a:p>
          <a:p>
            <a:r>
              <a:rPr lang="en-US" sz="2400" dirty="0">
                <a:solidFill>
                  <a:schemeClr val="accent1"/>
                </a:solidFill>
              </a:rPr>
              <a:t>1981 – USEW disposes of 1,440,000 Cubic Feet of LLRW in a single year, taking almost half of the national volume</a:t>
            </a:r>
          </a:p>
          <a:p>
            <a:r>
              <a:rPr lang="en-US" sz="2400" dirty="0">
                <a:solidFill>
                  <a:schemeClr val="accent1"/>
                </a:solidFill>
              </a:rPr>
              <a:t>1983 – NRC adoption of 10 CFR Part 61 for regulating LLRW sites</a:t>
            </a:r>
          </a:p>
          <a:p>
            <a:r>
              <a:rPr lang="en-US" sz="2400" dirty="0">
                <a:solidFill>
                  <a:schemeClr val="accent1"/>
                </a:solidFill>
              </a:rPr>
              <a:t>1985 – Congress passes LLRW Amendments Act</a:t>
            </a:r>
          </a:p>
          <a:p>
            <a:r>
              <a:rPr lang="en-US" sz="2400" dirty="0">
                <a:solidFill>
                  <a:schemeClr val="accent1"/>
                </a:solidFill>
              </a:rPr>
              <a:t>1986 – WDOH adopts first regulation for NARM disposal</a:t>
            </a:r>
          </a:p>
          <a:p>
            <a:r>
              <a:rPr lang="en-US" sz="2400" dirty="0">
                <a:solidFill>
                  <a:schemeClr val="accent1"/>
                </a:solidFill>
              </a:rPr>
              <a:t>1992 – Started tracking NARM separately from LLRW. Trojan NPP Shutdown (1 of 2 Compact NPPs)</a:t>
            </a:r>
          </a:p>
          <a:p>
            <a:r>
              <a:rPr lang="en-US" sz="2400" dirty="0">
                <a:solidFill>
                  <a:schemeClr val="accent1"/>
                </a:solidFill>
              </a:rPr>
              <a:t>1993 – Northwest Compact restricts disposal of LLRW to NWIC (8 states) and Rocky Mountain Compact (3 states)</a:t>
            </a:r>
          </a:p>
          <a:p>
            <a:r>
              <a:rPr lang="en-US" sz="2400" dirty="0">
                <a:solidFill>
                  <a:schemeClr val="accent1"/>
                </a:solidFill>
              </a:rPr>
              <a:t>1999 – Disposal of Trojan Reactor Vessel.  </a:t>
            </a:r>
          </a:p>
          <a:p>
            <a:r>
              <a:rPr lang="en-US" sz="2400" dirty="0">
                <a:solidFill>
                  <a:schemeClr val="accent1"/>
                </a:solidFill>
              </a:rPr>
              <a:t>2019 – Trench 12 opened for disposal of Class A Unstable. (Newest trench – build as we go)</a:t>
            </a:r>
          </a:p>
          <a:p>
            <a:r>
              <a:rPr lang="en-US" sz="2400" dirty="0">
                <a:solidFill>
                  <a:schemeClr val="accent1"/>
                </a:solidFill>
              </a:rPr>
              <a:t>2022 – Republic Services, Inc. acquires US Ecology, Inc. and its subsidiaries.  Rebrands USEW site as “Republic Services Richland” but keeps USEW as legal name </a:t>
            </a:r>
          </a:p>
          <a:p>
            <a:r>
              <a:rPr lang="en-US" sz="2400" dirty="0">
                <a:solidFill>
                  <a:schemeClr val="accent1"/>
                </a:solidFill>
              </a:rPr>
              <a:t> </a:t>
            </a:r>
          </a:p>
          <a:p>
            <a:pPr marL="342900" indent="-342900">
              <a:buFont typeface="Arial" panose="020B0604020202020204" pitchFamily="34" charset="0"/>
              <a:buChar char="•"/>
            </a:pPr>
            <a:endParaRPr lang="en-US" sz="2400" dirty="0">
              <a:solidFill>
                <a:schemeClr val="accent1"/>
              </a:solidFill>
            </a:endParaRPr>
          </a:p>
          <a:p>
            <a:pPr marL="285750" indent="-285750">
              <a:buFont typeface="Arial" panose="020B0604020202020204" pitchFamily="34" charset="0"/>
              <a:buChar char="•"/>
            </a:pPr>
            <a:endParaRPr lang="en-US" sz="2400"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2025</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73632803"/>
      </p:ext>
    </p:extLst>
  </p:cSld>
  <p:clrMapOvr>
    <a:masterClrMapping/>
  </p:clrMapOvr>
</p:sld>
</file>

<file path=ppt/theme/theme1.xml><?xml version="1.0" encoding="utf-8"?>
<a:theme xmlns:a="http://schemas.openxmlformats.org/drawingml/2006/main" name="USE Theme 2015">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E Theme 2015" id="{BAF9EA2A-8854-44EE-9498-C3E5DBF85E21}" vid="{4BAFABB2-9459-4CFB-B31C-3F1CF7421D5E}"/>
    </a:ext>
  </a:extLst>
</a:theme>
</file>

<file path=ppt/theme/theme2.xml><?xml version="1.0" encoding="utf-8"?>
<a:theme xmlns:a="http://schemas.openxmlformats.org/drawingml/2006/main" name="1_18580 US_Ecology_PPT_template_v2_B">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SG">
  <a:themeElements>
    <a:clrScheme name="Custom 6">
      <a:dk1>
        <a:srgbClr val="4D4D4D"/>
      </a:dk1>
      <a:lt1>
        <a:srgbClr val="FFFFFF"/>
      </a:lt1>
      <a:dk2>
        <a:srgbClr val="4D4D4D"/>
      </a:dk2>
      <a:lt2>
        <a:srgbClr val="D8E1E9"/>
      </a:lt2>
      <a:accent1>
        <a:srgbClr val="00497C"/>
      </a:accent1>
      <a:accent2>
        <a:srgbClr val="C7102E"/>
      </a:accent2>
      <a:accent3>
        <a:srgbClr val="00AEDF"/>
      </a:accent3>
      <a:accent4>
        <a:srgbClr val="006341"/>
      </a:accent4>
      <a:accent5>
        <a:srgbClr val="EC881D"/>
      </a:accent5>
      <a:accent6>
        <a:srgbClr val="7FBFE9"/>
      </a:accent6>
      <a:hlink>
        <a:srgbClr val="00AEDF"/>
      </a:hlink>
      <a:folHlink>
        <a:srgbClr val="288FC2"/>
      </a:folHlink>
    </a:clrScheme>
    <a:fontScheme name="Republic Servic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id="{D3C9D153-72C2-4013-A67B-C676E7E11CC4}" vid="{07B720CB-01C0-421F-B231-59C4F73EE7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A2290FEC20AA48AC041F6BC26BB955" ma:contentTypeVersion="15" ma:contentTypeDescription="Create a new document." ma:contentTypeScope="" ma:versionID="b49f4a0a5cef3e4f2861b8a9cbfd3b7c">
  <xsd:schema xmlns:xsd="http://www.w3.org/2001/XMLSchema" xmlns:xs="http://www.w3.org/2001/XMLSchema" xmlns:p="http://schemas.microsoft.com/office/2006/metadata/properties" xmlns:ns3="b0e76ce2-cf30-47f0-9b9f-889a349bb32a" xmlns:ns4="e5b567b3-f7b2-4ed8-bf37-f3ba08dc4162" targetNamespace="http://schemas.microsoft.com/office/2006/metadata/properties" ma:root="true" ma:fieldsID="5c24cd750686f1b0acb47dc8458ffac2" ns3:_="" ns4:_="">
    <xsd:import namespace="b0e76ce2-cf30-47f0-9b9f-889a349bb32a"/>
    <xsd:import namespace="e5b567b3-f7b2-4ed8-bf37-f3ba08dc41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76ce2-cf30-47f0-9b9f-889a349bb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b567b3-f7b2-4ed8-bf37-f3ba08dc416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4B4C6-08CE-4F34-907B-C4E36E3DBF35}">
  <ds:schemaRefs>
    <ds:schemaRef ds:uri="http://schemas.microsoft.com/sharepoint/v3/contenttype/forms"/>
  </ds:schemaRefs>
</ds:datastoreItem>
</file>

<file path=customXml/itemProps2.xml><?xml version="1.0" encoding="utf-8"?>
<ds:datastoreItem xmlns:ds="http://schemas.openxmlformats.org/officeDocument/2006/customXml" ds:itemID="{C8B6B808-DBD8-4A74-B96F-0670D392C5AD}">
  <ds:schemaRefs>
    <ds:schemaRef ds:uri="http://schemas.microsoft.com/office/2006/metadata/properties"/>
    <ds:schemaRef ds:uri="http://purl.org/dc/dcmitype/"/>
    <ds:schemaRef ds:uri="http://schemas.microsoft.com/office/infopath/2007/PartnerControls"/>
    <ds:schemaRef ds:uri="http://www.w3.org/XML/1998/namespace"/>
    <ds:schemaRef ds:uri="e5b567b3-f7b2-4ed8-bf37-f3ba08dc4162"/>
    <ds:schemaRef ds:uri="http://purl.org/dc/elements/1.1/"/>
    <ds:schemaRef ds:uri="http://schemas.microsoft.com/office/2006/documentManagement/types"/>
    <ds:schemaRef ds:uri="http://schemas.openxmlformats.org/package/2006/metadata/core-properties"/>
    <ds:schemaRef ds:uri="b0e76ce2-cf30-47f0-9b9f-889a349bb32a"/>
    <ds:schemaRef ds:uri="http://purl.org/dc/terms/"/>
  </ds:schemaRefs>
</ds:datastoreItem>
</file>

<file path=customXml/itemProps3.xml><?xml version="1.0" encoding="utf-8"?>
<ds:datastoreItem xmlns:ds="http://schemas.openxmlformats.org/officeDocument/2006/customXml" ds:itemID="{AAE90B05-13FF-4AFB-AE8F-59336243B5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76ce2-cf30-47f0-9b9f-889a349bb32a"/>
    <ds:schemaRef ds:uri="e5b567b3-f7b2-4ed8-bf37-f3ba08dc41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USE Theme 2015</Template>
  <TotalTime>39825</TotalTime>
  <Words>3103</Words>
  <Application>Microsoft Office PowerPoint</Application>
  <PresentationFormat>Widescreen</PresentationFormat>
  <Paragraphs>399</Paragraphs>
  <Slides>29</Slides>
  <Notes>27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Arial</vt:lpstr>
      <vt:lpstr>Calibri</vt:lpstr>
      <vt:lpstr>Century Gothic</vt:lpstr>
      <vt:lpstr>Lucida Calligraphy</vt:lpstr>
      <vt:lpstr>Lucida Sans</vt:lpstr>
      <vt:lpstr>TimesNewRomanPS-ItalicMT</vt:lpstr>
      <vt:lpstr>TimesNewRomanPSMT</vt:lpstr>
      <vt:lpstr>Verdana</vt:lpstr>
      <vt:lpstr>Wingdings</vt:lpstr>
      <vt:lpstr>USE Theme 2015</vt:lpstr>
      <vt:lpstr>1_18580 US_Ecology_PPT_template_v2_B</vt:lpstr>
      <vt:lpstr>2_Custom Design</vt:lpstr>
      <vt:lpstr>RSG</vt:lpstr>
      <vt:lpstr>Richland LLRW Site Update LLW Forum - Spring 2025 Meeting</vt:lpstr>
      <vt:lpstr>   Republic Services, Inc.  Company Overview</vt:lpstr>
      <vt:lpstr>PowerPoint Presentation</vt:lpstr>
      <vt:lpstr>Environmental Solutions</vt:lpstr>
      <vt:lpstr>PowerPoint Presentation</vt:lpstr>
      <vt:lpstr> Richland, WA  Facility  Low-Level Waste Compacts</vt:lpstr>
      <vt:lpstr>Northwest and Rocky Mountain Compacts</vt:lpstr>
      <vt:lpstr>Republic Services Richland</vt:lpstr>
      <vt:lpstr>Richland Historical – Timeline &amp; Key Dates</vt:lpstr>
      <vt:lpstr>Historical – Volumes and Source Term Update</vt:lpstr>
      <vt:lpstr>PowerPoint Presentation</vt:lpstr>
      <vt:lpstr>Richland Facility - Overview </vt:lpstr>
      <vt:lpstr>Site Footprint</vt:lpstr>
      <vt:lpstr>Richland Facility</vt:lpstr>
      <vt:lpstr>Class A Unstable Waste Trenches</vt:lpstr>
      <vt:lpstr>Trench 18 Interim Closure - 2025</vt:lpstr>
      <vt:lpstr>Trench 19 –Class A/B/C Stable Trench</vt:lpstr>
      <vt:lpstr>Engineered Concrete Barriers (ECBs) </vt:lpstr>
      <vt:lpstr>   Disposal Volumes  &amp; Rate Regulation</vt:lpstr>
      <vt:lpstr>Richland Historical Volumes</vt:lpstr>
      <vt:lpstr>Richland Revenue Requirement</vt:lpstr>
      <vt:lpstr>Richland Revenue Requirement</vt:lpstr>
      <vt:lpstr>Richland January 2025 Rates</vt:lpstr>
      <vt:lpstr>Richland January 2025 Rates</vt:lpstr>
      <vt:lpstr>    Sublease</vt:lpstr>
      <vt:lpstr>Sublease Extension 2025</vt:lpstr>
      <vt:lpstr>Richland Updates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2014</dc:title>
  <dc:creator>Joseph J. Weismann CHP;P</dc:creator>
  <cp:lastModifiedBy>Honerlah, Hans</cp:lastModifiedBy>
  <cp:revision>597</cp:revision>
  <cp:lastPrinted>2015-11-18T21:29:15Z</cp:lastPrinted>
  <dcterms:created xsi:type="dcterms:W3CDTF">2015-01-07T16:48:30Z</dcterms:created>
  <dcterms:modified xsi:type="dcterms:W3CDTF">2025-04-04T22:44:46Z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0x01010025A2290FEC20AA48AC041F6BC26BB955</vt:lpwstr>
  </property>
</Properties>
</file>