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7" r:id="rId2"/>
    <p:sldId id="269" r:id="rId3"/>
    <p:sldId id="367" r:id="rId4"/>
    <p:sldId id="318" r:id="rId5"/>
    <p:sldId id="275" r:id="rId6"/>
    <p:sldId id="351" r:id="rId7"/>
    <p:sldId id="274" r:id="rId8"/>
    <p:sldId id="292" r:id="rId9"/>
    <p:sldId id="291" r:id="rId10"/>
    <p:sldId id="309" r:id="rId11"/>
    <p:sldId id="294" r:id="rId12"/>
    <p:sldId id="296" r:id="rId13"/>
    <p:sldId id="312" r:id="rId14"/>
    <p:sldId id="278" r:id="rId15"/>
    <p:sldId id="330" r:id="rId16"/>
    <p:sldId id="365" r:id="rId17"/>
    <p:sldId id="364" r:id="rId18"/>
    <p:sldId id="363" r:id="rId19"/>
    <p:sldId id="362" r:id="rId20"/>
    <p:sldId id="277" r:id="rId21"/>
    <p:sldId id="276" r:id="rId22"/>
    <p:sldId id="366" r:id="rId23"/>
  </p:sldIdLst>
  <p:sldSz cx="12192000" cy="6858000"/>
  <p:notesSz cx="6858000" cy="9144000"/>
  <p:embeddedFontLst>
    <p:embeddedFont>
      <p:font typeface="Myriad Pro" panose="020B0503030403020204" charset="0"/>
      <p:regular r:id="rId25"/>
      <p:bold r:id="rId26"/>
      <p:italic r:id="rId27"/>
      <p:boldItalic r:id="rId28"/>
    </p:embeddedFont>
    <p:embeddedFont>
      <p:font typeface="Myriad Pro Light" panose="020B0403030403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t Rogers" initials="BR" lastIdx="1" clrIdx="0"/>
  <p:cmAuthor id="1" name="Jake Gardner" initials="JG" lastIdx="5" clrIdx="1">
    <p:extLst>
      <p:ext uri="{19B8F6BF-5375-455C-9EA6-DF929625EA0E}">
        <p15:presenceInfo xmlns:p15="http://schemas.microsoft.com/office/powerpoint/2012/main" userId="S::jhgardner@energysolutions.com::1d6b5c97-1b73-4b09-9e0d-34f6723c76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14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E58B5-BB42-427A-B7F9-504A706493DE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4D508-59A8-4861-A99E-8A2F3EC043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6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4000">
                <a:latin typeface="Myriad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853FD-E5A6-41AF-95BC-5DDC9B78DC25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6D15F-1320-4C8D-8A67-88227C7493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1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213100" y="3376612"/>
            <a:ext cx="2791460" cy="3481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62700" y="1317625"/>
            <a:ext cx="4991100" cy="12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Myriad Pro Light" panose="020B0403030403020204" pitchFamily="34" charset="0"/>
              </a:defRPr>
            </a:lvl1pPr>
            <a:lvl2pPr>
              <a:defRPr>
                <a:latin typeface="Myriad Pro Light" panose="020B0403030403020204" pitchFamily="34" charset="0"/>
              </a:defRPr>
            </a:lvl2pPr>
            <a:lvl3pPr>
              <a:defRPr>
                <a:latin typeface="Myriad Pro Light" panose="020B0403030403020204" pitchFamily="34" charset="0"/>
              </a:defRPr>
            </a:lvl3pPr>
            <a:lvl4pPr>
              <a:defRPr>
                <a:latin typeface="Myriad Pro Light" panose="020B0403030403020204" pitchFamily="34" charset="0"/>
              </a:defRPr>
            </a:lvl4pPr>
            <a:lvl5pPr>
              <a:defRPr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Enter intro statement with highlighted important items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362700" y="2752725"/>
            <a:ext cx="4991100" cy="124777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Myriad Pro Light" panose="020B0403030403020204" pitchFamily="34" charset="0"/>
              </a:defRPr>
            </a:lvl1pPr>
            <a:lvl2pPr>
              <a:defRPr>
                <a:latin typeface="Myriad Pro Light" panose="020B0403030403020204" pitchFamily="34" charset="0"/>
              </a:defRPr>
            </a:lvl2pPr>
            <a:lvl3pPr>
              <a:defRPr>
                <a:latin typeface="Myriad Pro Light" panose="020B0403030403020204" pitchFamily="34" charset="0"/>
              </a:defRPr>
            </a:lvl3pPr>
            <a:lvl4pPr>
              <a:defRPr>
                <a:latin typeface="Myriad Pro Light" panose="020B0403030403020204" pitchFamily="34" charset="0"/>
              </a:defRPr>
            </a:lvl4pPr>
            <a:lvl5pPr>
              <a:defRPr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Enter bullet items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04560" cy="3263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0" y="3376612"/>
            <a:ext cx="3086100" cy="3481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251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32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2" y="937056"/>
            <a:ext cx="10527956" cy="2664982"/>
          </a:xfrm>
          <a:prstGeom prst="rect">
            <a:avLst/>
          </a:prstGeom>
          <a:effectLst>
            <a:reflection blurRad="6350" stA="14000" endPos="3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14595"/>
            <a:ext cx="9829800" cy="909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71EAF-55C2-4CBC-8B88-3A4F1A2EC183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9602-E36D-4240-8A8C-F597B36D3D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3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853FD-E5A6-41AF-95BC-5DDC9B78DC25}" type="datetimeFigureOut">
              <a:rPr lang="en-US" smtClean="0"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6D15F-1320-4C8D-8A67-88227C7493B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11" y="230188"/>
            <a:ext cx="2170624" cy="549458"/>
          </a:xfrm>
          <a:prstGeom prst="rect">
            <a:avLst/>
          </a:prstGeom>
          <a:effectLst>
            <a:reflection blurRad="6350" stA="19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712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2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hyperlink" Target="Final%20MM%20Video.wmv" TargetMode="External"/><Relationship Id="rId4" Type="http://schemas.openxmlformats.org/officeDocument/2006/relationships/hyperlink" Target="Shredder%20Test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theodora.com/wfbcurrent/united_states/index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3.w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998561" y="4314993"/>
            <a:ext cx="10194878" cy="2128157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Myriad Pro Light" panose="020B0403030403020204" pitchFamily="34" charset="0"/>
              </a:rPr>
              <a:t>Spring 2025 LLW Forum Meeting</a:t>
            </a:r>
          </a:p>
          <a:p>
            <a:pPr algn="ctr"/>
            <a:r>
              <a:rPr lang="en-US" sz="2800" b="1">
                <a:latin typeface="Myriad Pro Light" panose="020B0403030403020204" pitchFamily="34" charset="0"/>
              </a:rPr>
              <a:t>Disposal Facility </a:t>
            </a:r>
            <a:r>
              <a:rPr lang="en-US" sz="2800" b="1" dirty="0">
                <a:latin typeface="Myriad Pro Light" panose="020B0403030403020204" pitchFamily="34" charset="0"/>
              </a:rPr>
              <a:t>Update</a:t>
            </a:r>
          </a:p>
          <a:p>
            <a:pPr algn="ctr"/>
            <a:endParaRPr lang="en-US" sz="600" dirty="0">
              <a:latin typeface="Myriad Pro Light" panose="020B0403030403020204" pitchFamily="34" charset="0"/>
            </a:endParaRPr>
          </a:p>
          <a:p>
            <a:pPr algn="ctr"/>
            <a:r>
              <a:rPr lang="en-US" sz="2400" dirty="0">
                <a:latin typeface="Myriad Pro Light" panose="020B0403030403020204" pitchFamily="34" charset="0"/>
              </a:rPr>
              <a:t>Vern C. Rogers</a:t>
            </a:r>
          </a:p>
          <a:p>
            <a:pPr algn="ctr"/>
            <a:r>
              <a:rPr lang="en-US" sz="2400" dirty="0">
                <a:latin typeface="Myriad Pro Light" panose="020B0403030403020204" pitchFamily="34" charset="0"/>
              </a:rPr>
              <a:t>Director, Regulatory Affairs</a:t>
            </a:r>
          </a:p>
        </p:txBody>
      </p:sp>
    </p:spTree>
    <p:extLst>
      <p:ext uri="{BB962C8B-B14F-4D97-AF65-F5344CB8AC3E}">
        <p14:creationId xmlns:p14="http://schemas.microsoft.com/office/powerpoint/2010/main" val="122687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887103" y="416874"/>
            <a:ext cx="8666329" cy="515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Waste Acceptance </a:t>
            </a:r>
          </a:p>
          <a:p>
            <a:pPr marL="0" indent="0" algn="ctr">
              <a:buNone/>
            </a:pP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F4893-6D65-503F-8451-845C6327908D}"/>
              </a:ext>
            </a:extLst>
          </p:cNvPr>
          <p:cNvSpPr txBox="1"/>
          <p:nvPr/>
        </p:nvSpPr>
        <p:spPr>
          <a:xfrm>
            <a:off x="979256" y="1235528"/>
            <a:ext cx="651878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Bulk Waste Facility – (Highway)</a:t>
            </a:r>
            <a:r>
              <a:rPr lang="en-US" sz="2800" dirty="0"/>
              <a:t> </a:t>
            </a:r>
          </a:p>
          <a:p>
            <a:endParaRPr lang="en-US" sz="12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Facility is located just 5 miles off I-80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Security Officers onsite 24/7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Parking for over 40 Trucks / Trailers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 Unloading Docks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Live unloading of all shipments</a:t>
            </a:r>
          </a:p>
          <a:p>
            <a:pPr marL="914400" lvl="1" indent="-457200">
              <a:spcAft>
                <a:spcPts val="600"/>
              </a:spcAft>
              <a:buSzPct val="90000"/>
              <a:buFont typeface="Wingdings" panose="05000000000000000000" pitchFamily="2" charset="2"/>
              <a:buChar char="Ø"/>
            </a:pPr>
            <a:r>
              <a:rPr lang="en-US" sz="2000" dirty="0"/>
              <a:t>Driver doesn’t have to enter restricted area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Flatbed, Van, Conestoga Trailers all acceptable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Onsite Truck Scale for weight verification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Showers, Laundry, Lounge for Driver Use</a:t>
            </a:r>
          </a:p>
        </p:txBody>
      </p:sp>
      <p:pic>
        <p:nvPicPr>
          <p:cNvPr id="2" name="Picture 8" descr="Truck Unloading Dock">
            <a:extLst>
              <a:ext uri="{FF2B5EF4-FFF2-40B4-BE49-F238E27FC236}">
                <a16:creationId xmlns:a16="http://schemas.microsoft.com/office/drawing/2014/main" id="{2BFA3737-7352-3A9D-D6B4-C4DD8F0D1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17380" y="1396795"/>
            <a:ext cx="3835010" cy="21392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Clive Exit 49 No Services">
            <a:extLst>
              <a:ext uri="{FF2B5EF4-FFF2-40B4-BE49-F238E27FC236}">
                <a16:creationId xmlns:a16="http://schemas.microsoft.com/office/drawing/2014/main" id="{FB8A288A-05F7-128F-34DA-67F6BEB6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74842" y="4710026"/>
            <a:ext cx="3013092" cy="170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picture containing sky, vehicle, outdoor, land vehicle&#10;&#10;Description automatically generated">
            <a:extLst>
              <a:ext uri="{FF2B5EF4-FFF2-40B4-BE49-F238E27FC236}">
                <a16:creationId xmlns:a16="http://schemas.microsoft.com/office/drawing/2014/main" id="{E46F9DA1-29D7-F03D-D425-7F803D4BE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235" y="2838622"/>
            <a:ext cx="2999715" cy="19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13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762835" y="459613"/>
            <a:ext cx="8666329" cy="1247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Waste Acceptance </a:t>
            </a:r>
          </a:p>
          <a:p>
            <a:pPr marL="0" indent="0" algn="ctr">
              <a:buNone/>
            </a:pP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F4893-6D65-503F-8451-845C6327908D}"/>
              </a:ext>
            </a:extLst>
          </p:cNvPr>
          <p:cNvSpPr txBox="1"/>
          <p:nvPr/>
        </p:nvSpPr>
        <p:spPr>
          <a:xfrm>
            <a:off x="970375" y="1083500"/>
            <a:ext cx="652099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Mixed Waste Treatment Facility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Macroencapsulation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Stabilization</a:t>
            </a:r>
          </a:p>
          <a:p>
            <a:pPr marL="914400" lvl="1" indent="-457200">
              <a:buSzPct val="90000"/>
              <a:buFont typeface="Wingdings" panose="05000000000000000000" pitchFamily="2" charset="2"/>
              <a:buChar char="Ø"/>
            </a:pPr>
            <a:r>
              <a:rPr lang="en-US" sz="2000" dirty="0"/>
              <a:t>Deactivation / Neutralization / Ox / 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Mercury Amalgamation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Liquid Solidification </a:t>
            </a:r>
          </a:p>
          <a:p>
            <a:pPr marL="914400" lvl="1" indent="-457200">
              <a:buSzPct val="90000"/>
              <a:buFont typeface="Wingdings" panose="05000000000000000000" pitchFamily="2" charset="2"/>
              <a:buChar char="Ø"/>
            </a:pPr>
            <a:r>
              <a:rPr lang="en-US" sz="2000" dirty="0"/>
              <a:t>Aqueous and Non-aqueous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Vacuum Thermal Desorption (VTD)</a:t>
            </a:r>
          </a:p>
          <a:p>
            <a:pPr marL="914400" lvl="1" indent="-457200">
              <a:buSzPct val="90000"/>
              <a:buFont typeface="Wingdings" panose="05000000000000000000" pitchFamily="2" charset="2"/>
              <a:buChar char="Ø"/>
            </a:pPr>
            <a:r>
              <a:rPr lang="en-US" sz="2000" dirty="0"/>
              <a:t>Organics, PCB’s</a:t>
            </a:r>
          </a:p>
        </p:txBody>
      </p:sp>
      <p:pic>
        <p:nvPicPr>
          <p:cNvPr id="9" name="Picture 6" descr="Dcp_0556">
            <a:extLst>
              <a:ext uri="{FF2B5EF4-FFF2-40B4-BE49-F238E27FC236}">
                <a16:creationId xmlns:a16="http://schemas.microsoft.com/office/drawing/2014/main" id="{AEEFE9D4-4AD9-B607-FA6A-2F3EADB2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91165" y="3848904"/>
            <a:ext cx="3124201" cy="284891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2" name="Picture 1" descr="A picture containing indoor, ceiling, area, roof&#10;&#10;Description automatically generated">
            <a:extLst>
              <a:ext uri="{FF2B5EF4-FFF2-40B4-BE49-F238E27FC236}">
                <a16:creationId xmlns:a16="http://schemas.microsoft.com/office/drawing/2014/main" id="{F504D70D-1B3D-48E3-9E4D-418978BBB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74" y="4604775"/>
            <a:ext cx="2790728" cy="2093046"/>
          </a:xfrm>
          <a:prstGeom prst="rect">
            <a:avLst/>
          </a:prstGeom>
        </p:spPr>
      </p:pic>
      <p:pic>
        <p:nvPicPr>
          <p:cNvPr id="5" name="Picture 18" descr="EPSN0004">
            <a:extLst>
              <a:ext uri="{FF2B5EF4-FFF2-40B4-BE49-F238E27FC236}">
                <a16:creationId xmlns:a16="http://schemas.microsoft.com/office/drawing/2014/main" id="{E390A065-61A8-E70F-89EB-DD49AF8E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164" y="4607810"/>
            <a:ext cx="3124201" cy="209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picture containing outdoor, ground, sky, power shovel&#10;&#10;Description automatically generated">
            <a:extLst>
              <a:ext uri="{FF2B5EF4-FFF2-40B4-BE49-F238E27FC236}">
                <a16:creationId xmlns:a16="http://schemas.microsoft.com/office/drawing/2014/main" id="{E9E2A65E-CDC6-2639-99E2-D9CFAAC02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46" y="1003721"/>
            <a:ext cx="3311420" cy="24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97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691038" y="390168"/>
            <a:ext cx="8666329" cy="1247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Waste Acceptance </a:t>
            </a:r>
          </a:p>
          <a:p>
            <a:pPr marL="0" indent="0" algn="ctr">
              <a:buNone/>
            </a:pP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F4893-6D65-503F-8451-845C6327908D}"/>
              </a:ext>
            </a:extLst>
          </p:cNvPr>
          <p:cNvSpPr txBox="1"/>
          <p:nvPr/>
        </p:nvSpPr>
        <p:spPr>
          <a:xfrm>
            <a:off x="749859" y="1307743"/>
            <a:ext cx="651878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/>
              <a:t>Containerized Waste Facility</a:t>
            </a:r>
            <a:r>
              <a:rPr lang="en-US" sz="2800" dirty="0"/>
              <a:t> </a:t>
            </a:r>
            <a:r>
              <a:rPr lang="en-US" sz="2800" b="1" dirty="0"/>
              <a:t>(CWF)</a:t>
            </a:r>
          </a:p>
          <a:p>
            <a:pPr>
              <a:spcAft>
                <a:spcPts val="600"/>
              </a:spcAft>
            </a:pPr>
            <a:endParaRPr lang="en-US" sz="1000" b="1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Higher Dose / Higher Activity liners / packages for disposal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Low contamination “clean area” material handling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Void Remediation on packages that are &lt;85% full </a:t>
            </a:r>
            <a:r>
              <a:rPr lang="en-US" sz="2600" b="1" dirty="0"/>
              <a:t>(prior approval needed)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Capabilities to handle multiple casks per day (same day turnaround)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Certified Generator Program</a:t>
            </a:r>
          </a:p>
        </p:txBody>
      </p:sp>
      <p:pic>
        <p:nvPicPr>
          <p:cNvPr id="9" name="Picture 5" descr="Caisson placement looking west">
            <a:extLst>
              <a:ext uri="{FF2B5EF4-FFF2-40B4-BE49-F238E27FC236}">
                <a16:creationId xmlns:a16="http://schemas.microsoft.com/office/drawing/2014/main" id="{9DAA23A4-1DDA-38B1-A1ED-F0AF03B328A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0200" y="4038600"/>
            <a:ext cx="3907039" cy="2616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A657BB33-2438-D544-EDF2-70357DFF9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889" y="1403038"/>
            <a:ext cx="4053352" cy="23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2682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672627" y="416873"/>
            <a:ext cx="8666329" cy="1247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Waste Acceptance </a:t>
            </a:r>
          </a:p>
          <a:p>
            <a:pPr marL="0" indent="0" algn="ctr">
              <a:buNone/>
            </a:pP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F4893-6D65-503F-8451-845C6327908D}"/>
              </a:ext>
            </a:extLst>
          </p:cNvPr>
          <p:cNvSpPr txBox="1"/>
          <p:nvPr/>
        </p:nvSpPr>
        <p:spPr>
          <a:xfrm>
            <a:off x="725194" y="1333251"/>
            <a:ext cx="65187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/>
              <a:t>Large Component Disposal</a:t>
            </a:r>
            <a:r>
              <a:rPr lang="en-US" sz="3000" dirty="0"/>
              <a:t> </a:t>
            </a:r>
          </a:p>
          <a:p>
            <a:pPr>
              <a:spcAft>
                <a:spcPts val="600"/>
              </a:spcAft>
            </a:pPr>
            <a:endParaRPr lang="en-US" sz="12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Receive by highway or rail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Typically – Greater than 20,000 lbs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Heaviest component received - 1.52 million pounds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All Large Components undergo an Engineering Review prior to approval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All Large Components are placed for final disposal (will be grouted in place)</a:t>
            </a:r>
          </a:p>
        </p:txBody>
      </p:sp>
      <p:pic>
        <p:nvPicPr>
          <p:cNvPr id="5" name="Picture 4" descr="A picture containing sky, outdoor, transport&#10;&#10;Description automatically generated">
            <a:extLst>
              <a:ext uri="{FF2B5EF4-FFF2-40B4-BE49-F238E27FC236}">
                <a16:creationId xmlns:a16="http://schemas.microsoft.com/office/drawing/2014/main" id="{950A9A93-B5B0-C8FC-77EC-4A61FCCF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12" y="1333251"/>
            <a:ext cx="3708523" cy="49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50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7C84F63-7325-7B1A-3CAD-90A12D705A4C}"/>
              </a:ext>
            </a:extLst>
          </p:cNvPr>
          <p:cNvSpPr txBox="1">
            <a:spLocks/>
          </p:cNvSpPr>
          <p:nvPr/>
        </p:nvSpPr>
        <p:spPr>
          <a:xfrm>
            <a:off x="1961651" y="369754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Site Layout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DADB4EC-AB02-0DAD-6D23-622C43EB37BB}"/>
              </a:ext>
            </a:extLst>
          </p:cNvPr>
          <p:cNvGrpSpPr/>
          <p:nvPr/>
        </p:nvGrpSpPr>
        <p:grpSpPr>
          <a:xfrm>
            <a:off x="1821639" y="1211523"/>
            <a:ext cx="9646569" cy="5293602"/>
            <a:chOff x="1821640" y="1506097"/>
            <a:chExt cx="7924800" cy="43487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8A6C26-47F7-2FAF-A7FA-D5EE01FCD136}"/>
                </a:ext>
              </a:extLst>
            </p:cNvPr>
            <p:cNvSpPr/>
            <p:nvPr/>
          </p:nvSpPr>
          <p:spPr>
            <a:xfrm>
              <a:off x="3341110" y="1506097"/>
              <a:ext cx="5527453" cy="620742"/>
            </a:xfrm>
            <a:prstGeom prst="rect">
              <a:avLst/>
            </a:prstGeom>
            <a:blipFill dpi="0" rotWithShape="1">
              <a:blip r:embed="rId2">
                <a:alphaModFix amt="80000"/>
              </a:blip>
              <a:srcRect/>
              <a:tile tx="0" ty="0" sx="100000" sy="100000" flip="none" algn="tl"/>
            </a:blipFill>
            <a:ln w="508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picture containing text, old, dirty, stone&#10;&#10;Description automatically generated">
              <a:extLst>
                <a:ext uri="{FF2B5EF4-FFF2-40B4-BE49-F238E27FC236}">
                  <a16:creationId xmlns:a16="http://schemas.microsoft.com/office/drawing/2014/main" id="{56B7F688-4111-873A-2E23-FA7C8662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1640" y="2141378"/>
              <a:ext cx="7036811" cy="353390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94B884-4AC3-5FAA-59E8-9EAC670C290B}"/>
                </a:ext>
              </a:extLst>
            </p:cNvPr>
            <p:cNvSpPr/>
            <p:nvPr/>
          </p:nvSpPr>
          <p:spPr>
            <a:xfrm>
              <a:off x="6389527" y="2460325"/>
              <a:ext cx="2473128" cy="2988144"/>
            </a:xfrm>
            <a:prstGeom prst="rect">
              <a:avLst/>
            </a:prstGeom>
            <a:solidFill>
              <a:srgbClr val="FF0000">
                <a:alpha val="8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801153-8E9E-D4D7-A045-AD4F2E3CAA4A}"/>
                </a:ext>
              </a:extLst>
            </p:cNvPr>
            <p:cNvSpPr/>
            <p:nvPr/>
          </p:nvSpPr>
          <p:spPr>
            <a:xfrm>
              <a:off x="3299827" y="2460326"/>
              <a:ext cx="3059809" cy="2988144"/>
            </a:xfrm>
            <a:prstGeom prst="rect">
              <a:avLst/>
            </a:prstGeom>
            <a:solidFill>
              <a:schemeClr val="accent1">
                <a:lumMod val="75000"/>
                <a:alpha val="3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1F64918-9190-973F-DCCC-7CD236B64E23}"/>
                </a:ext>
              </a:extLst>
            </p:cNvPr>
            <p:cNvGrpSpPr/>
            <p:nvPr/>
          </p:nvGrpSpPr>
          <p:grpSpPr>
            <a:xfrm>
              <a:off x="6574038" y="2591019"/>
              <a:ext cx="449162" cy="1739851"/>
              <a:chOff x="6193488" y="2771192"/>
              <a:chExt cx="566895" cy="170829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482007-82E3-3AD2-5D26-EA8D9795C8EC}"/>
                  </a:ext>
                </a:extLst>
              </p:cNvPr>
              <p:cNvSpPr/>
              <p:nvPr/>
            </p:nvSpPr>
            <p:spPr>
              <a:xfrm>
                <a:off x="6238875" y="2771192"/>
                <a:ext cx="476120" cy="1708290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 Box 52">
                <a:hlinkClick r:id="rId4" action="ppaction://hlinkfile"/>
                <a:extLst>
                  <a:ext uri="{FF2B5EF4-FFF2-40B4-BE49-F238E27FC236}">
                    <a16:creationId xmlns:a16="http://schemas.microsoft.com/office/drawing/2014/main" id="{253D3C6F-8605-B98B-63F9-5E4E9A8070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3488" y="3276600"/>
                <a:ext cx="566895" cy="241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CRF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D5419C-4542-84F6-E7EC-763628C29881}"/>
                </a:ext>
              </a:extLst>
            </p:cNvPr>
            <p:cNvGrpSpPr/>
            <p:nvPr/>
          </p:nvGrpSpPr>
          <p:grpSpPr>
            <a:xfrm>
              <a:off x="3434607" y="4659829"/>
              <a:ext cx="995473" cy="593924"/>
              <a:chOff x="2249424" y="4982871"/>
              <a:chExt cx="1197864" cy="72390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FD3518-84D1-283E-F1DF-95075C8323FA}"/>
                  </a:ext>
                </a:extLst>
              </p:cNvPr>
              <p:cNvSpPr/>
              <p:nvPr/>
            </p:nvSpPr>
            <p:spPr>
              <a:xfrm>
                <a:off x="2249424" y="4982871"/>
                <a:ext cx="1197864" cy="723901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 Box 39">
                <a:extLst>
                  <a:ext uri="{FF2B5EF4-FFF2-40B4-BE49-F238E27FC236}">
                    <a16:creationId xmlns:a16="http://schemas.microsoft.com/office/drawing/2014/main" id="{61067208-CBC5-CEA5-3BD4-E4FB3F0F13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5845" y="5075549"/>
                <a:ext cx="759298" cy="562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Mixed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Waste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271B6D-7D3D-30BE-C9AF-3F5EAF5805F1}"/>
                </a:ext>
              </a:extLst>
            </p:cNvPr>
            <p:cNvSpPr/>
            <p:nvPr/>
          </p:nvSpPr>
          <p:spPr>
            <a:xfrm>
              <a:off x="4518315" y="4685136"/>
              <a:ext cx="1506049" cy="568617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 Box 38">
              <a:extLst>
                <a:ext uri="{FF2B5EF4-FFF2-40B4-BE49-F238E27FC236}">
                  <a16:creationId xmlns:a16="http://schemas.microsoft.com/office/drawing/2014/main" id="{DB0CCE14-A309-EF2A-B978-6B2CEE5F3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966" y="4788070"/>
              <a:ext cx="795069" cy="36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75" b="1" dirty="0">
                  <a:solidFill>
                    <a:schemeClr val="bg1"/>
                  </a:solidFill>
                </a:rPr>
                <a:t>Container</a:t>
              </a:r>
            </a:p>
            <a:p>
              <a:pPr algn="ctr"/>
              <a:r>
                <a:rPr lang="en-US" sz="875" b="1" dirty="0">
                  <a:solidFill>
                    <a:schemeClr val="bg1"/>
                  </a:solidFill>
                </a:rPr>
                <a:t>Handling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A2E882E-7C35-CA47-334E-7F9053081B25}"/>
                </a:ext>
              </a:extLst>
            </p:cNvPr>
            <p:cNvGrpSpPr/>
            <p:nvPr/>
          </p:nvGrpSpPr>
          <p:grpSpPr>
            <a:xfrm>
              <a:off x="3384232" y="2531566"/>
              <a:ext cx="1134082" cy="687009"/>
              <a:chOff x="2192269" y="2615184"/>
              <a:chExt cx="1458476" cy="75922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5D23C5D-0984-E378-19C9-988943FADFCD}"/>
                  </a:ext>
                </a:extLst>
              </p:cNvPr>
              <p:cNvSpPr/>
              <p:nvPr/>
            </p:nvSpPr>
            <p:spPr>
              <a:xfrm>
                <a:off x="2249424" y="2615184"/>
                <a:ext cx="1344169" cy="759221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 Box 49">
                <a:extLst>
                  <a:ext uri="{FF2B5EF4-FFF2-40B4-BE49-F238E27FC236}">
                    <a16:creationId xmlns:a16="http://schemas.microsoft.com/office/drawing/2014/main" id="{997420B8-E441-236B-8501-A416794591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2269" y="2763776"/>
                <a:ext cx="1458476" cy="480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Federal Cell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(under licensing)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D5E5E2-9CC4-39DF-130A-D9E6D4EF69D0}"/>
                </a:ext>
              </a:extLst>
            </p:cNvPr>
            <p:cNvGrpSpPr/>
            <p:nvPr/>
          </p:nvGrpSpPr>
          <p:grpSpPr>
            <a:xfrm>
              <a:off x="4557410" y="2524930"/>
              <a:ext cx="1455317" cy="1303837"/>
              <a:chOff x="3648458" y="2542032"/>
              <a:chExt cx="1892808" cy="156460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4EA3B49-5B1F-F4E1-E5C7-71D96535828D}"/>
                  </a:ext>
                </a:extLst>
              </p:cNvPr>
              <p:cNvSpPr/>
              <p:nvPr/>
            </p:nvSpPr>
            <p:spPr>
              <a:xfrm>
                <a:off x="3648458" y="2542032"/>
                <a:ext cx="1892808" cy="1564604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 Box 47">
                <a:extLst>
                  <a:ext uri="{FF2B5EF4-FFF2-40B4-BE49-F238E27FC236}">
                    <a16:creationId xmlns:a16="http://schemas.microsoft.com/office/drawing/2014/main" id="{A8A6CFEF-DA13-EDAD-CC0D-7C80DE94D9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0779" y="3189021"/>
                <a:ext cx="17287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Class A West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501EB7-2BA1-73EB-333E-CD37560789E9}"/>
                </a:ext>
              </a:extLst>
            </p:cNvPr>
            <p:cNvSpPr/>
            <p:nvPr/>
          </p:nvSpPr>
          <p:spPr>
            <a:xfrm>
              <a:off x="1825003" y="2460325"/>
              <a:ext cx="1422610" cy="2988144"/>
            </a:xfrm>
            <a:prstGeom prst="rect">
              <a:avLst/>
            </a:prstGeom>
            <a:solidFill>
              <a:srgbClr val="FFCC00">
                <a:alpha val="24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 32">
              <a:hlinkClick r:id="rId5" action="ppaction://hlinkfile"/>
              <a:extLst>
                <a:ext uri="{FF2B5EF4-FFF2-40B4-BE49-F238E27FC236}">
                  <a16:creationId xmlns:a16="http://schemas.microsoft.com/office/drawing/2014/main" id="{8B57D55C-22BC-604B-0ABC-E5505FBB6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90" y="3914945"/>
              <a:ext cx="682625" cy="119063"/>
            </a:xfrm>
            <a:custGeom>
              <a:avLst/>
              <a:gdLst>
                <a:gd name="T0" fmla="*/ 0 w 516"/>
                <a:gd name="T1" fmla="*/ 2147483647 h 90"/>
                <a:gd name="T2" fmla="*/ 2147483647 w 516"/>
                <a:gd name="T3" fmla="*/ 2147483647 h 90"/>
                <a:gd name="T4" fmla="*/ 2147483647 w 516"/>
                <a:gd name="T5" fmla="*/ 2147483647 h 90"/>
                <a:gd name="T6" fmla="*/ 2147483647 w 516"/>
                <a:gd name="T7" fmla="*/ 0 h 90"/>
                <a:gd name="T8" fmla="*/ 0 w 516"/>
                <a:gd name="T9" fmla="*/ 2147483647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6"/>
                <a:gd name="T16" fmla="*/ 0 h 90"/>
                <a:gd name="T17" fmla="*/ 516 w 51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6" h="90">
                  <a:moveTo>
                    <a:pt x="0" y="3"/>
                  </a:moveTo>
                  <a:lnTo>
                    <a:pt x="12" y="84"/>
                  </a:lnTo>
                  <a:lnTo>
                    <a:pt x="516" y="90"/>
                  </a:lnTo>
                  <a:lnTo>
                    <a:pt x="49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58">
              <a:hlinkClick r:id="rId4" action="ppaction://hlinkfile"/>
              <a:extLst>
                <a:ext uri="{FF2B5EF4-FFF2-40B4-BE49-F238E27FC236}">
                  <a16:creationId xmlns:a16="http://schemas.microsoft.com/office/drawing/2014/main" id="{B6151763-19E0-062D-F2DF-30C0EA9F1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663" y="3908331"/>
              <a:ext cx="682625" cy="119063"/>
            </a:xfrm>
            <a:custGeom>
              <a:avLst/>
              <a:gdLst>
                <a:gd name="T0" fmla="*/ 0 w 516"/>
                <a:gd name="T1" fmla="*/ 2147483647 h 90"/>
                <a:gd name="T2" fmla="*/ 2147483647 w 516"/>
                <a:gd name="T3" fmla="*/ 2147483647 h 90"/>
                <a:gd name="T4" fmla="*/ 2147483647 w 516"/>
                <a:gd name="T5" fmla="*/ 2147483647 h 90"/>
                <a:gd name="T6" fmla="*/ 2147483647 w 516"/>
                <a:gd name="T7" fmla="*/ 0 h 90"/>
                <a:gd name="T8" fmla="*/ 0 w 516"/>
                <a:gd name="T9" fmla="*/ 2147483647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6"/>
                <a:gd name="T16" fmla="*/ 0 h 90"/>
                <a:gd name="T17" fmla="*/ 516 w 516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6" h="90">
                  <a:moveTo>
                    <a:pt x="0" y="3"/>
                  </a:moveTo>
                  <a:lnTo>
                    <a:pt x="12" y="84"/>
                  </a:lnTo>
                  <a:lnTo>
                    <a:pt x="516" y="90"/>
                  </a:lnTo>
                  <a:lnTo>
                    <a:pt x="49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Text Box 35">
              <a:extLst>
                <a:ext uri="{FF2B5EF4-FFF2-40B4-BE49-F238E27FC236}">
                  <a16:creationId xmlns:a16="http://schemas.microsoft.com/office/drawing/2014/main" id="{2223B462-F78D-22B0-26B5-766CD1EAE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952" y="2121070"/>
              <a:ext cx="12105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Section 5</a:t>
              </a:r>
            </a:p>
          </p:txBody>
        </p:sp>
        <p:sp>
          <p:nvSpPr>
            <p:cNvPr id="31" name="Text Box 34">
              <a:extLst>
                <a:ext uri="{FF2B5EF4-FFF2-40B4-BE49-F238E27FC236}">
                  <a16:creationId xmlns:a16="http://schemas.microsoft.com/office/drawing/2014/main" id="{9C903436-DF29-93D7-D9A7-F3663E4405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912" y="2121070"/>
              <a:ext cx="13388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Section 32</a:t>
              </a:r>
            </a:p>
          </p:txBody>
        </p:sp>
        <p:sp>
          <p:nvSpPr>
            <p:cNvPr id="32" name="Text Box 33">
              <a:extLst>
                <a:ext uri="{FF2B5EF4-FFF2-40B4-BE49-F238E27FC236}">
                  <a16:creationId xmlns:a16="http://schemas.microsoft.com/office/drawing/2014/main" id="{6B46F33A-1B4F-63A5-B3E8-DBD67A7CA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0312" y="2121070"/>
              <a:ext cx="13388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Section 29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4D67BE6-5AE5-A3E3-0823-E231A430B325}"/>
                </a:ext>
              </a:extLst>
            </p:cNvPr>
            <p:cNvCxnSpPr>
              <a:cxnSpLocks/>
            </p:cNvCxnSpPr>
            <p:nvPr/>
          </p:nvCxnSpPr>
          <p:spPr>
            <a:xfrm>
              <a:off x="3341110" y="1521785"/>
              <a:ext cx="0" cy="4333085"/>
            </a:xfrm>
            <a:prstGeom prst="line">
              <a:avLst/>
            </a:prstGeom>
            <a:ln w="508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7F49E3-C0F9-E1E2-FD8B-A58422BE2213}"/>
                </a:ext>
              </a:extLst>
            </p:cNvPr>
            <p:cNvCxnSpPr>
              <a:cxnSpLocks/>
            </p:cNvCxnSpPr>
            <p:nvPr/>
          </p:nvCxnSpPr>
          <p:spPr>
            <a:xfrm>
              <a:off x="6389527" y="1587670"/>
              <a:ext cx="0" cy="4267200"/>
            </a:xfrm>
            <a:prstGeom prst="line">
              <a:avLst/>
            </a:prstGeom>
            <a:ln w="508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40">
              <a:extLst>
                <a:ext uri="{FF2B5EF4-FFF2-40B4-BE49-F238E27FC236}">
                  <a16:creationId xmlns:a16="http://schemas.microsoft.com/office/drawing/2014/main" id="{902E05C4-58F3-FD2B-1E72-53020E6A0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4103" y="4059730"/>
              <a:ext cx="96199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LARW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(Closed)</a:t>
              </a:r>
            </a:p>
          </p:txBody>
        </p:sp>
        <p:sp>
          <p:nvSpPr>
            <p:cNvPr id="36" name="Text Box 37">
              <a:extLst>
                <a:ext uri="{FF2B5EF4-FFF2-40B4-BE49-F238E27FC236}">
                  <a16:creationId xmlns:a16="http://schemas.microsoft.com/office/drawing/2014/main" id="{081146D7-4FA8-14BB-5827-368498B45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5585" y="3899234"/>
              <a:ext cx="169333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VITRO</a:t>
              </a:r>
            </a:p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Dept. of Energy</a:t>
              </a:r>
            </a:p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Radioactive Disposal</a:t>
              </a:r>
            </a:p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 from Salt Lake County</a:t>
              </a:r>
            </a:p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(Closed)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EDBE224-B4DA-0C26-30D4-BF82525D93B5}"/>
                </a:ext>
              </a:extLst>
            </p:cNvPr>
            <p:cNvSpPr/>
            <p:nvPr/>
          </p:nvSpPr>
          <p:spPr>
            <a:xfrm>
              <a:off x="3428352" y="3289207"/>
              <a:ext cx="1024588" cy="539560"/>
            </a:xfrm>
            <a:prstGeom prst="rect">
              <a:avLst/>
            </a:prstGeom>
            <a:noFill/>
            <a:ln w="38100">
              <a:solidFill>
                <a:srgbClr val="BC14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 Box 45">
              <a:extLst>
                <a:ext uri="{FF2B5EF4-FFF2-40B4-BE49-F238E27FC236}">
                  <a16:creationId xmlns:a16="http://schemas.microsoft.com/office/drawing/2014/main" id="{57E4231C-BE17-7D9B-9FE9-54BE59277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3604" y="3426522"/>
              <a:ext cx="63030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11e.(2)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92A50EB-2445-25BD-0E63-462885DE2E15}"/>
                </a:ext>
              </a:extLst>
            </p:cNvPr>
            <p:cNvGrpSpPr/>
            <p:nvPr/>
          </p:nvGrpSpPr>
          <p:grpSpPr>
            <a:xfrm>
              <a:off x="1872025" y="2531566"/>
              <a:ext cx="1410880" cy="1320964"/>
              <a:chOff x="2244952" y="2526884"/>
              <a:chExt cx="1422192" cy="75922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19159D4-421A-6A35-483F-862D6BAB1A0B}"/>
                  </a:ext>
                </a:extLst>
              </p:cNvPr>
              <p:cNvSpPr/>
              <p:nvPr/>
            </p:nvSpPr>
            <p:spPr>
              <a:xfrm>
                <a:off x="2249424" y="2526884"/>
                <a:ext cx="1344169" cy="759221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Text Box 49">
                <a:extLst>
                  <a:ext uri="{FF2B5EF4-FFF2-40B4-BE49-F238E27FC236}">
                    <a16:creationId xmlns:a16="http://schemas.microsoft.com/office/drawing/2014/main" id="{FAF6706C-9574-3065-8E0C-BCAEB418C1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4952" y="2763777"/>
                <a:ext cx="1422192" cy="318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en-US" sz="1000" b="1" dirty="0"/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Low Activity South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(under licensing)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A3DAE1-74B1-922F-DECE-BF882DAA6CA7}"/>
                </a:ext>
              </a:extLst>
            </p:cNvPr>
            <p:cNvSpPr/>
            <p:nvPr/>
          </p:nvSpPr>
          <p:spPr>
            <a:xfrm>
              <a:off x="4518315" y="3938407"/>
              <a:ext cx="1506052" cy="67367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304FD9E-BF0D-ECA5-2AB8-D1200F8F8ECF}"/>
                </a:ext>
              </a:extLst>
            </p:cNvPr>
            <p:cNvSpPr/>
            <p:nvPr/>
          </p:nvSpPr>
          <p:spPr>
            <a:xfrm>
              <a:off x="3431415" y="3952085"/>
              <a:ext cx="1002502" cy="65443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 Box 33">
              <a:extLst>
                <a:ext uri="{FF2B5EF4-FFF2-40B4-BE49-F238E27FC236}">
                  <a16:creationId xmlns:a16="http://schemas.microsoft.com/office/drawing/2014/main" id="{ADC5D61D-B094-101E-C5F2-A08EA4896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5676" y="1606714"/>
              <a:ext cx="13388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Section 30</a:t>
              </a:r>
            </a:p>
          </p:txBody>
        </p:sp>
        <p:sp>
          <p:nvSpPr>
            <p:cNvPr id="45" name="Text Box 33">
              <a:extLst>
                <a:ext uri="{FF2B5EF4-FFF2-40B4-BE49-F238E27FC236}">
                  <a16:creationId xmlns:a16="http://schemas.microsoft.com/office/drawing/2014/main" id="{0D151D3F-8437-20BD-8333-709664E5AE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912" y="1604006"/>
              <a:ext cx="13388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Section 31</a:t>
              </a:r>
            </a:p>
          </p:txBody>
        </p:sp>
        <p:sp>
          <p:nvSpPr>
            <p:cNvPr id="46" name="Right Arrow 3">
              <a:extLst>
                <a:ext uri="{FF2B5EF4-FFF2-40B4-BE49-F238E27FC236}">
                  <a16:creationId xmlns:a16="http://schemas.microsoft.com/office/drawing/2014/main" id="{49B57CD2-99B2-3B7D-EA37-9DA0E3727CA1}"/>
                </a:ext>
              </a:extLst>
            </p:cNvPr>
            <p:cNvSpPr/>
            <p:nvPr/>
          </p:nvSpPr>
          <p:spPr>
            <a:xfrm>
              <a:off x="9198534" y="1613070"/>
              <a:ext cx="547906" cy="279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17" dirty="0"/>
                <a:t>North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05250DC-C7EA-DF37-87BF-9C32D53FA215}"/>
                </a:ext>
              </a:extLst>
            </p:cNvPr>
            <p:cNvGrpSpPr/>
            <p:nvPr/>
          </p:nvGrpSpPr>
          <p:grpSpPr>
            <a:xfrm>
              <a:off x="1862952" y="3983415"/>
              <a:ext cx="1410880" cy="1465053"/>
              <a:chOff x="2244952" y="2526884"/>
              <a:chExt cx="1422192" cy="759221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F022BFD-65E6-8A00-DC52-EB29370E6A72}"/>
                  </a:ext>
                </a:extLst>
              </p:cNvPr>
              <p:cNvSpPr/>
              <p:nvPr/>
            </p:nvSpPr>
            <p:spPr>
              <a:xfrm>
                <a:off x="2249424" y="2526884"/>
                <a:ext cx="1344169" cy="759221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 Box 49">
                <a:extLst>
                  <a:ext uri="{FF2B5EF4-FFF2-40B4-BE49-F238E27FC236}">
                    <a16:creationId xmlns:a16="http://schemas.microsoft.com/office/drawing/2014/main" id="{60320117-E2DF-29C6-0F24-F3FDD07CB6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4952" y="2763777"/>
                <a:ext cx="1422192" cy="287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en-US" sz="1000" b="1" dirty="0"/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Class A East</a:t>
                </a:r>
              </a:p>
              <a:p>
                <a:pPr algn="ctr"/>
                <a:r>
                  <a:rPr lang="en-US" sz="1000" b="1" dirty="0">
                    <a:solidFill>
                      <a:schemeClr val="bg1"/>
                    </a:solidFill>
                  </a:rPr>
                  <a:t>(under licensing)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0398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639614" y="410736"/>
            <a:ext cx="8666329" cy="540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Facility Overview - Clive Waste Disposal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99D630-0C39-43E5-3768-3E3374F573EF}"/>
              </a:ext>
            </a:extLst>
          </p:cNvPr>
          <p:cNvGrpSpPr/>
          <p:nvPr/>
        </p:nvGrpSpPr>
        <p:grpSpPr>
          <a:xfrm>
            <a:off x="1376933" y="1298360"/>
            <a:ext cx="9438134" cy="5217258"/>
            <a:chOff x="333375" y="1333500"/>
            <a:chExt cx="8721725" cy="4821238"/>
          </a:xfrm>
        </p:grpSpPr>
        <p:sp>
          <p:nvSpPr>
            <p:cNvPr id="6" name="Rectangle 19">
              <a:extLst>
                <a:ext uri="{FF2B5EF4-FFF2-40B4-BE49-F238E27FC236}">
                  <a16:creationId xmlns:a16="http://schemas.microsoft.com/office/drawing/2014/main" id="{CEAED009-F0EE-F159-A800-88F8E48CB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75" y="5133975"/>
              <a:ext cx="8429625" cy="542925"/>
            </a:xfrm>
            <a:prstGeom prst="rect">
              <a:avLst/>
            </a:prstGeom>
            <a:solidFill>
              <a:srgbClr val="9966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Rectangle 20">
              <a:extLst>
                <a:ext uri="{FF2B5EF4-FFF2-40B4-BE49-F238E27FC236}">
                  <a16:creationId xmlns:a16="http://schemas.microsoft.com/office/drawing/2014/main" id="{9683CB60-1D7B-A7CD-714C-9A69DDB85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163" y="4683125"/>
              <a:ext cx="6818312" cy="6381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AutoShape 21">
              <a:extLst>
                <a:ext uri="{FF2B5EF4-FFF2-40B4-BE49-F238E27FC236}">
                  <a16:creationId xmlns:a16="http://schemas.microsoft.com/office/drawing/2014/main" id="{1813D407-1D3D-D175-7503-23DEB3278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5130800"/>
              <a:ext cx="542925" cy="247650"/>
            </a:xfrm>
            <a:prstGeom prst="rtTriangle">
              <a:avLst/>
            </a:prstGeom>
            <a:solidFill>
              <a:srgbClr val="9966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AutoShape 22">
              <a:extLst>
                <a:ext uri="{FF2B5EF4-FFF2-40B4-BE49-F238E27FC236}">
                  <a16:creationId xmlns:a16="http://schemas.microsoft.com/office/drawing/2014/main" id="{9530666A-DC61-02CB-0E67-8AAA54FEC77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323138" y="5133975"/>
              <a:ext cx="542925" cy="223838"/>
            </a:xfrm>
            <a:prstGeom prst="rtTriangle">
              <a:avLst/>
            </a:prstGeom>
            <a:solidFill>
              <a:srgbClr val="9966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23B8A15C-1E73-1358-DCFE-8D31CCC38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913" y="5243513"/>
              <a:ext cx="5956300" cy="8096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C3A550E3-CD12-B443-107C-27B3FDADFC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7750" y="4383088"/>
              <a:ext cx="1573213" cy="150812"/>
              <a:chOff x="2260" y="2557"/>
              <a:chExt cx="991" cy="95"/>
            </a:xfrm>
          </p:grpSpPr>
          <p:sp>
            <p:nvSpPr>
              <p:cNvPr id="84" name="AutoShape 25">
                <a:extLst>
                  <a:ext uri="{FF2B5EF4-FFF2-40B4-BE49-F238E27FC236}">
                    <a16:creationId xmlns:a16="http://schemas.microsoft.com/office/drawing/2014/main" id="{550FAF78-28D9-7B89-D3D0-8FB13465E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260" y="2559"/>
                <a:ext cx="196" cy="92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5" name="Rectangle 26">
                <a:extLst>
                  <a:ext uri="{FF2B5EF4-FFF2-40B4-BE49-F238E27FC236}">
                    <a16:creationId xmlns:a16="http://schemas.microsoft.com/office/drawing/2014/main" id="{9E47556E-3AA9-4B23-1F75-EF7891B83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6" y="2557"/>
                <a:ext cx="599" cy="9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6" name="AutoShape 27">
                <a:extLst>
                  <a:ext uri="{FF2B5EF4-FFF2-40B4-BE49-F238E27FC236}">
                    <a16:creationId xmlns:a16="http://schemas.microsoft.com/office/drawing/2014/main" id="{9E7F2673-8FB2-E220-A2D9-E39417AF5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5" y="2558"/>
                <a:ext cx="196" cy="92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2" name="Group 28">
              <a:extLst>
                <a:ext uri="{FF2B5EF4-FFF2-40B4-BE49-F238E27FC236}">
                  <a16:creationId xmlns:a16="http://schemas.microsoft.com/office/drawing/2014/main" id="{8AAF9526-A4EF-7C04-5D7E-A3985E2515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7075" y="4525963"/>
              <a:ext cx="2198688" cy="160337"/>
              <a:chOff x="2058" y="2647"/>
              <a:chExt cx="1385" cy="101"/>
            </a:xfrm>
          </p:grpSpPr>
          <p:sp>
            <p:nvSpPr>
              <p:cNvPr id="81" name="AutoShape 29">
                <a:extLst>
                  <a:ext uri="{FF2B5EF4-FFF2-40B4-BE49-F238E27FC236}">
                    <a16:creationId xmlns:a16="http://schemas.microsoft.com/office/drawing/2014/main" id="{D2C89D08-0A5D-D664-2873-E790EF51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058" y="2652"/>
                <a:ext cx="202" cy="95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2" name="Rectangle 30">
                <a:extLst>
                  <a:ext uri="{FF2B5EF4-FFF2-40B4-BE49-F238E27FC236}">
                    <a16:creationId xmlns:a16="http://schemas.microsoft.com/office/drawing/2014/main" id="{4A3204E1-2456-611C-E4ED-E086A1563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0" y="2650"/>
                <a:ext cx="981" cy="9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3" name="AutoShape 31">
                <a:extLst>
                  <a:ext uri="{FF2B5EF4-FFF2-40B4-BE49-F238E27FC236}">
                    <a16:creationId xmlns:a16="http://schemas.microsoft.com/office/drawing/2014/main" id="{EE879A04-2BD4-0791-DBC6-EE9D1F6C7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1" y="2647"/>
                <a:ext cx="202" cy="101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3" name="Group 32">
              <a:extLst>
                <a:ext uri="{FF2B5EF4-FFF2-40B4-BE49-F238E27FC236}">
                  <a16:creationId xmlns:a16="http://schemas.microsoft.com/office/drawing/2014/main" id="{467A578B-8A4D-CC15-45B7-58897C6899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2113" y="4679950"/>
              <a:ext cx="2830512" cy="153988"/>
              <a:chOff x="1847" y="2744"/>
              <a:chExt cx="1783" cy="97"/>
            </a:xfrm>
          </p:grpSpPr>
          <p:sp>
            <p:nvSpPr>
              <p:cNvPr id="78" name="AutoShape 33">
                <a:extLst>
                  <a:ext uri="{FF2B5EF4-FFF2-40B4-BE49-F238E27FC236}">
                    <a16:creationId xmlns:a16="http://schemas.microsoft.com/office/drawing/2014/main" id="{7673DFB5-D15B-5E46-1944-63A2E1DF2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847" y="2747"/>
                <a:ext cx="211" cy="93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" name="Rectangle 34">
                <a:extLst>
                  <a:ext uri="{FF2B5EF4-FFF2-40B4-BE49-F238E27FC236}">
                    <a16:creationId xmlns:a16="http://schemas.microsoft.com/office/drawing/2014/main" id="{7B34AD0C-CA9F-45B3-DA58-3C43997F1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7" y="2745"/>
                <a:ext cx="1371" cy="9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" name="AutoShape 35">
                <a:extLst>
                  <a:ext uri="{FF2B5EF4-FFF2-40B4-BE49-F238E27FC236}">
                    <a16:creationId xmlns:a16="http://schemas.microsoft.com/office/drawing/2014/main" id="{D8C41247-FF24-9463-745D-60DECE6D2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8" y="2744"/>
                <a:ext cx="202" cy="97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4" name="Group 36">
              <a:extLst>
                <a:ext uri="{FF2B5EF4-FFF2-40B4-BE49-F238E27FC236}">
                  <a16:creationId xmlns:a16="http://schemas.microsoft.com/office/drawing/2014/main" id="{635782DE-85DE-166D-F018-3D243B5886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3813" y="4826000"/>
              <a:ext cx="3509962" cy="169863"/>
              <a:chOff x="1615" y="2836"/>
              <a:chExt cx="2211" cy="107"/>
            </a:xfrm>
          </p:grpSpPr>
          <p:sp>
            <p:nvSpPr>
              <p:cNvPr id="75" name="AutoShape 37">
                <a:extLst>
                  <a:ext uri="{FF2B5EF4-FFF2-40B4-BE49-F238E27FC236}">
                    <a16:creationId xmlns:a16="http://schemas.microsoft.com/office/drawing/2014/main" id="{B9E5D163-04A4-F345-1891-8D36F16DA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615" y="2844"/>
                <a:ext cx="227" cy="99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" name="Rectangle 38">
                <a:extLst>
                  <a:ext uri="{FF2B5EF4-FFF2-40B4-BE49-F238E27FC236}">
                    <a16:creationId xmlns:a16="http://schemas.microsoft.com/office/drawing/2014/main" id="{F9AD10B0-B80F-D131-0D0C-5238504C6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2" y="2840"/>
                <a:ext cx="1787" cy="9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" name="AutoShape 39">
                <a:extLst>
                  <a:ext uri="{FF2B5EF4-FFF2-40B4-BE49-F238E27FC236}">
                    <a16:creationId xmlns:a16="http://schemas.microsoft.com/office/drawing/2014/main" id="{98AEE3D7-2782-A515-38A7-B961CC7AD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4" y="2836"/>
                <a:ext cx="202" cy="101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5" name="Group 40">
              <a:extLst>
                <a:ext uri="{FF2B5EF4-FFF2-40B4-BE49-F238E27FC236}">
                  <a16:creationId xmlns:a16="http://schemas.microsoft.com/office/drawing/2014/main" id="{3442F8F9-C480-4F60-2CEA-FC8E3D537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4250" y="4983163"/>
              <a:ext cx="4144963" cy="160337"/>
              <a:chOff x="1420" y="2935"/>
              <a:chExt cx="2611" cy="101"/>
            </a:xfrm>
          </p:grpSpPr>
          <p:sp>
            <p:nvSpPr>
              <p:cNvPr id="72" name="AutoShape 41">
                <a:extLst>
                  <a:ext uri="{FF2B5EF4-FFF2-40B4-BE49-F238E27FC236}">
                    <a16:creationId xmlns:a16="http://schemas.microsoft.com/office/drawing/2014/main" id="{0A686291-BBFF-9C0A-E139-F379367E4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20" y="2935"/>
                <a:ext cx="209" cy="95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" name="Rectangle 42">
                <a:extLst>
                  <a:ext uri="{FF2B5EF4-FFF2-40B4-BE49-F238E27FC236}">
                    <a16:creationId xmlns:a16="http://schemas.microsoft.com/office/drawing/2014/main" id="{F240F444-482E-1BBA-E068-8D9FF9DF9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9" y="2935"/>
                <a:ext cx="2190" cy="9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" name="AutoShape 43">
                <a:extLst>
                  <a:ext uri="{FF2B5EF4-FFF2-40B4-BE49-F238E27FC236}">
                    <a16:creationId xmlns:a16="http://schemas.microsoft.com/office/drawing/2014/main" id="{806BB0A9-3E33-7F86-BE9A-8CB942FD9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7" y="2935"/>
                <a:ext cx="214" cy="101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6" name="Group 44">
              <a:extLst>
                <a:ext uri="{FF2B5EF4-FFF2-40B4-BE49-F238E27FC236}">
                  <a16:creationId xmlns:a16="http://schemas.microsoft.com/office/drawing/2014/main" id="{A2619768-C327-924B-40FA-D563C1D6EA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0563" y="5130800"/>
              <a:ext cx="4760912" cy="134938"/>
              <a:chOff x="1235" y="3028"/>
              <a:chExt cx="2999" cy="85"/>
            </a:xfrm>
          </p:grpSpPr>
          <p:sp>
            <p:nvSpPr>
              <p:cNvPr id="69" name="AutoShape 45">
                <a:extLst>
                  <a:ext uri="{FF2B5EF4-FFF2-40B4-BE49-F238E27FC236}">
                    <a16:creationId xmlns:a16="http://schemas.microsoft.com/office/drawing/2014/main" id="{C09A2EBE-A9EE-3558-273D-8D133324B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235" y="3028"/>
                <a:ext cx="193" cy="85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0" name="Rectangle 46">
                <a:extLst>
                  <a:ext uri="{FF2B5EF4-FFF2-40B4-BE49-F238E27FC236}">
                    <a16:creationId xmlns:a16="http://schemas.microsoft.com/office/drawing/2014/main" id="{A05CBFA2-A4DE-6D2F-2881-CAA189B24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" y="3028"/>
                <a:ext cx="2599" cy="8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1" name="AutoShape 47">
                <a:extLst>
                  <a:ext uri="{FF2B5EF4-FFF2-40B4-BE49-F238E27FC236}">
                    <a16:creationId xmlns:a16="http://schemas.microsoft.com/office/drawing/2014/main" id="{2E72F657-30E7-DF47-A2A5-8F077774B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6" y="3034"/>
                <a:ext cx="208" cy="77"/>
              </a:xfrm>
              <a:prstGeom prst="rtTriangle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oup 138">
              <a:extLst>
                <a:ext uri="{FF2B5EF4-FFF2-40B4-BE49-F238E27FC236}">
                  <a16:creationId xmlns:a16="http://schemas.microsoft.com/office/drawing/2014/main" id="{09264C26-BF00-FE7D-ED91-BA9CF22F58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1963" y="4286250"/>
              <a:ext cx="5199062" cy="561975"/>
              <a:chOff x="1091" y="2700"/>
              <a:chExt cx="3275" cy="354"/>
            </a:xfrm>
          </p:grpSpPr>
          <p:sp>
            <p:nvSpPr>
              <p:cNvPr id="66" name="Rectangle 49">
                <a:extLst>
                  <a:ext uri="{FF2B5EF4-FFF2-40B4-BE49-F238E27FC236}">
                    <a16:creationId xmlns:a16="http://schemas.microsoft.com/office/drawing/2014/main" id="{2E92C577-E6DE-120C-2F61-EE2D93B28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684707" flipH="1">
                <a:off x="3610" y="2299"/>
                <a:ext cx="57" cy="1454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7" name="Rectangle 50">
                <a:extLst>
                  <a:ext uri="{FF2B5EF4-FFF2-40B4-BE49-F238E27FC236}">
                    <a16:creationId xmlns:a16="http://schemas.microsoft.com/office/drawing/2014/main" id="{4498C902-68E5-B123-A20D-C5463A2DC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944374">
                <a:off x="1803" y="2286"/>
                <a:ext cx="56" cy="1479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" name="Rectangle 51">
                <a:extLst>
                  <a:ext uri="{FF2B5EF4-FFF2-40B4-BE49-F238E27FC236}">
                    <a16:creationId xmlns:a16="http://schemas.microsoft.com/office/drawing/2014/main" id="{8A57AB31-1982-282C-1649-4142D33E5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9" y="2700"/>
                <a:ext cx="516" cy="63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oup 60">
              <a:extLst>
                <a:ext uri="{FF2B5EF4-FFF2-40B4-BE49-F238E27FC236}">
                  <a16:creationId xmlns:a16="http://schemas.microsoft.com/office/drawing/2014/main" id="{EEDBE32F-B2E8-94D0-B98A-D31386DDE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5150" y="5276850"/>
              <a:ext cx="1952625" cy="876300"/>
              <a:chOff x="4356" y="3324"/>
              <a:chExt cx="1230" cy="552"/>
            </a:xfrm>
          </p:grpSpPr>
          <p:sp>
            <p:nvSpPr>
              <p:cNvPr id="63" name="Text Box 57">
                <a:extLst>
                  <a:ext uri="{FF2B5EF4-FFF2-40B4-BE49-F238E27FC236}">
                    <a16:creationId xmlns:a16="http://schemas.microsoft.com/office/drawing/2014/main" id="{4AF898BD-CD07-16A8-34AB-F1B707E152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6" y="3684"/>
                <a:ext cx="123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/>
                  <a:t>Excavate ~ 10 ft.</a:t>
                </a:r>
              </a:p>
            </p:txBody>
          </p:sp>
          <p:sp>
            <p:nvSpPr>
              <p:cNvPr id="64" name="Line 58">
                <a:extLst>
                  <a:ext uri="{FF2B5EF4-FFF2-40B4-BE49-F238E27FC236}">
                    <a16:creationId xmlns:a16="http://schemas.microsoft.com/office/drawing/2014/main" id="{2A7D6196-6F86-550C-4867-1FDF5B863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82" y="3324"/>
                <a:ext cx="57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Line 59">
                <a:extLst>
                  <a:ext uri="{FF2B5EF4-FFF2-40B4-BE49-F238E27FC236}">
                    <a16:creationId xmlns:a16="http://schemas.microsoft.com/office/drawing/2014/main" id="{07385CE5-EA59-4B30-CD70-9B5E55630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84" y="3774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9" name="Group 68">
              <a:extLst>
                <a:ext uri="{FF2B5EF4-FFF2-40B4-BE49-F238E27FC236}">
                  <a16:creationId xmlns:a16="http://schemas.microsoft.com/office/drawing/2014/main" id="{C07076AC-2AC5-315E-86A4-76605815C6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2850" y="5353050"/>
              <a:ext cx="3321050" cy="801688"/>
              <a:chOff x="764" y="3372"/>
              <a:chExt cx="2092" cy="505"/>
            </a:xfrm>
          </p:grpSpPr>
          <p:sp>
            <p:nvSpPr>
              <p:cNvPr id="61" name="Text Box 66">
                <a:extLst>
                  <a:ext uri="{FF2B5EF4-FFF2-40B4-BE49-F238E27FC236}">
                    <a16:creationId xmlns:a16="http://schemas.microsoft.com/office/drawing/2014/main" id="{6693BC60-55E4-8B1F-0001-14723B378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4" y="3685"/>
                <a:ext cx="1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Install and Approve Clay Liner</a:t>
                </a:r>
              </a:p>
            </p:txBody>
          </p:sp>
          <p:sp>
            <p:nvSpPr>
              <p:cNvPr id="62" name="Line 67">
                <a:extLst>
                  <a:ext uri="{FF2B5EF4-FFF2-40B4-BE49-F238E27FC236}">
                    <a16:creationId xmlns:a16="http://schemas.microsoft.com/office/drawing/2014/main" id="{4B172B4E-D418-0135-F540-7DD40140CA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3372"/>
                <a:ext cx="504" cy="4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" name="Group 71">
              <a:extLst>
                <a:ext uri="{FF2B5EF4-FFF2-40B4-BE49-F238E27FC236}">
                  <a16:creationId xmlns:a16="http://schemas.microsoft.com/office/drawing/2014/main" id="{79B67A0A-F32D-BF5D-8408-629382A8B9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19700" y="3171825"/>
              <a:ext cx="3190875" cy="1933575"/>
              <a:chOff x="3288" y="1998"/>
              <a:chExt cx="2010" cy="1218"/>
            </a:xfrm>
          </p:grpSpPr>
          <p:sp>
            <p:nvSpPr>
              <p:cNvPr id="59" name="Text Box 69">
                <a:extLst>
                  <a:ext uri="{FF2B5EF4-FFF2-40B4-BE49-F238E27FC236}">
                    <a16:creationId xmlns:a16="http://schemas.microsoft.com/office/drawing/2014/main" id="{7F762F72-C4E1-FDC5-0F09-A92D59BC25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8" y="1998"/>
                <a:ext cx="2010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1400" dirty="0"/>
                  <a:t>Layers of Waste Compacted and Disposed</a:t>
                </a:r>
              </a:p>
            </p:txBody>
          </p:sp>
          <p:sp>
            <p:nvSpPr>
              <p:cNvPr id="60" name="Line 70">
                <a:extLst>
                  <a:ext uri="{FF2B5EF4-FFF2-40B4-BE49-F238E27FC236}">
                    <a16:creationId xmlns:a16="http://schemas.microsoft.com/office/drawing/2014/main" id="{397B1821-3364-25FC-AB51-0AD59C57B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42" y="2238"/>
                <a:ext cx="1374" cy="9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" name="Group 74">
              <a:extLst>
                <a:ext uri="{FF2B5EF4-FFF2-40B4-BE49-F238E27FC236}">
                  <a16:creationId xmlns:a16="http://schemas.microsoft.com/office/drawing/2014/main" id="{1C0F9562-91E7-6D9B-F916-9259F329E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075" y="4040188"/>
              <a:ext cx="2746375" cy="703262"/>
              <a:chOff x="458" y="2545"/>
              <a:chExt cx="1730" cy="443"/>
            </a:xfrm>
          </p:grpSpPr>
          <p:sp>
            <p:nvSpPr>
              <p:cNvPr id="57" name="Text Box 72">
                <a:extLst>
                  <a:ext uri="{FF2B5EF4-FFF2-40B4-BE49-F238E27FC236}">
                    <a16:creationId xmlns:a16="http://schemas.microsoft.com/office/drawing/2014/main" id="{20A174F6-0730-84A2-641D-128EF05663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" y="2545"/>
                <a:ext cx="1730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Install Radon Barrier (Clay Cap) </a:t>
                </a:r>
              </a:p>
              <a:p>
                <a:r>
                  <a:rPr lang="en-US" sz="1400" dirty="0"/>
                  <a:t>2 ft (61</a:t>
                </a:r>
                <a:r>
                  <a:rPr lang="en-US" sz="1400" b="1" dirty="0"/>
                  <a:t> </a:t>
                </a:r>
                <a:r>
                  <a:rPr lang="en-US" sz="1400" dirty="0"/>
                  <a:t>cm)</a:t>
                </a:r>
              </a:p>
            </p:txBody>
          </p:sp>
          <p:sp>
            <p:nvSpPr>
              <p:cNvPr id="58" name="Line 73">
                <a:extLst>
                  <a:ext uri="{FF2B5EF4-FFF2-40B4-BE49-F238E27FC236}">
                    <a16:creationId xmlns:a16="http://schemas.microsoft.com/office/drawing/2014/main" id="{E665FAB5-6673-CF24-B6F3-8E37923F1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6" y="2724"/>
                <a:ext cx="522" cy="2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2" name="Group 77">
              <a:extLst>
                <a:ext uri="{FF2B5EF4-FFF2-40B4-BE49-F238E27FC236}">
                  <a16:creationId xmlns:a16="http://schemas.microsoft.com/office/drawing/2014/main" id="{99282DA9-1F7F-EE95-0853-183D1AA7A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250" y="3290888"/>
              <a:ext cx="2057400" cy="919162"/>
              <a:chOff x="1980" y="2073"/>
              <a:chExt cx="1296" cy="579"/>
            </a:xfrm>
          </p:grpSpPr>
          <p:sp>
            <p:nvSpPr>
              <p:cNvPr id="55" name="Text Box 75">
                <a:extLst>
                  <a:ext uri="{FF2B5EF4-FFF2-40B4-BE49-F238E27FC236}">
                    <a16:creationId xmlns:a16="http://schemas.microsoft.com/office/drawing/2014/main" id="{6BE6A1D6-79BA-F26E-3EC4-A9C641DB3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0" y="2073"/>
                <a:ext cx="129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/>
                  <a:t>Install Engineered Cover </a:t>
                </a:r>
              </a:p>
            </p:txBody>
          </p:sp>
          <p:sp>
            <p:nvSpPr>
              <p:cNvPr id="56" name="Line 76">
                <a:extLst>
                  <a:ext uri="{FF2B5EF4-FFF2-40B4-BE49-F238E27FC236}">
                    <a16:creationId xmlns:a16="http://schemas.microsoft.com/office/drawing/2014/main" id="{A7D89B77-55F4-FABC-942E-5163365ED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2316"/>
                <a:ext cx="378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" name="Group 89">
              <a:extLst>
                <a:ext uri="{FF2B5EF4-FFF2-40B4-BE49-F238E27FC236}">
                  <a16:creationId xmlns:a16="http://schemas.microsoft.com/office/drawing/2014/main" id="{29B98021-CDB4-7EEB-6AA6-B783929EDF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5450" y="4238627"/>
              <a:ext cx="7359650" cy="1038225"/>
              <a:chOff x="1068" y="2670"/>
              <a:chExt cx="4636" cy="654"/>
            </a:xfrm>
          </p:grpSpPr>
          <p:sp>
            <p:nvSpPr>
              <p:cNvPr id="52" name="Text Box 86">
                <a:extLst>
                  <a:ext uri="{FF2B5EF4-FFF2-40B4-BE49-F238E27FC236}">
                    <a16:creationId xmlns:a16="http://schemas.microsoft.com/office/drawing/2014/main" id="{BBBBB0DC-F2B6-9016-0213-495925EA2A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3" y="2670"/>
                <a:ext cx="150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Synthetic Liner with</a:t>
                </a:r>
              </a:p>
              <a:p>
                <a:r>
                  <a:rPr lang="en-US" sz="1400" dirty="0"/>
                  <a:t>Leachate Collection System</a:t>
                </a:r>
              </a:p>
            </p:txBody>
          </p:sp>
          <p:sp>
            <p:nvSpPr>
              <p:cNvPr id="53" name="Line 87">
                <a:extLst>
                  <a:ext uri="{FF2B5EF4-FFF2-40B4-BE49-F238E27FC236}">
                    <a16:creationId xmlns:a16="http://schemas.microsoft.com/office/drawing/2014/main" id="{5D204DB5-B35C-E6AA-74FA-12A9947E68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0" y="3006"/>
                <a:ext cx="72" cy="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Line 88">
                <a:extLst>
                  <a:ext uri="{FF2B5EF4-FFF2-40B4-BE49-F238E27FC236}">
                    <a16:creationId xmlns:a16="http://schemas.microsoft.com/office/drawing/2014/main" id="{A4E30B1F-B50E-FFC9-F1C2-DA2254397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8" y="3000"/>
                <a:ext cx="3618" cy="3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4" name="Group 137">
              <a:extLst>
                <a:ext uri="{FF2B5EF4-FFF2-40B4-BE49-F238E27FC236}">
                  <a16:creationId xmlns:a16="http://schemas.microsoft.com/office/drawing/2014/main" id="{527AC581-51AC-4DD6-31C7-8D39312CD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4100" y="4183063"/>
              <a:ext cx="6783388" cy="1103312"/>
              <a:chOff x="664" y="2635"/>
              <a:chExt cx="4273" cy="695"/>
            </a:xfrm>
          </p:grpSpPr>
          <p:sp>
            <p:nvSpPr>
              <p:cNvPr id="45" name="Rectangle 53">
                <a:extLst>
                  <a:ext uri="{FF2B5EF4-FFF2-40B4-BE49-F238E27FC236}">
                    <a16:creationId xmlns:a16="http://schemas.microsoft.com/office/drawing/2014/main" id="{A5BBB29C-3569-6A48-FD45-1D9C7A700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684707" flipH="1">
                <a:off x="3682" y="2196"/>
                <a:ext cx="57" cy="15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46" name="Rectangle 54">
                <a:extLst>
                  <a:ext uri="{FF2B5EF4-FFF2-40B4-BE49-F238E27FC236}">
                    <a16:creationId xmlns:a16="http://schemas.microsoft.com/office/drawing/2014/main" id="{0802F5D7-552A-D391-D3AF-0DBC6F9EE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944374">
                <a:off x="1736" y="2179"/>
                <a:ext cx="56" cy="163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Rectangle 55">
                <a:extLst>
                  <a:ext uri="{FF2B5EF4-FFF2-40B4-BE49-F238E27FC236}">
                    <a16:creationId xmlns:a16="http://schemas.microsoft.com/office/drawing/2014/main" id="{2986013B-5323-86A9-180C-E7490789B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0" y="2635"/>
                <a:ext cx="513" cy="63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Line 133">
                <a:extLst>
                  <a:ext uri="{FF2B5EF4-FFF2-40B4-BE49-F238E27FC236}">
                    <a16:creationId xmlns:a16="http://schemas.microsoft.com/office/drawing/2014/main" id="{6D693568-52CA-2708-0B56-76CFFF3C95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3325"/>
                <a:ext cx="251" cy="0"/>
              </a:xfrm>
              <a:prstGeom prst="line">
                <a:avLst/>
              </a:prstGeom>
              <a:noFill/>
              <a:ln w="889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Line 134">
                <a:extLst>
                  <a:ext uri="{FF2B5EF4-FFF2-40B4-BE49-F238E27FC236}">
                    <a16:creationId xmlns:a16="http://schemas.microsoft.com/office/drawing/2014/main" id="{A2EE9DC1-F5E8-720E-F85B-E134109372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64" y="3213"/>
                <a:ext cx="273" cy="114"/>
              </a:xfrm>
              <a:prstGeom prst="line">
                <a:avLst/>
              </a:prstGeom>
              <a:noFill/>
              <a:ln w="889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0" name="Line 135">
                <a:extLst>
                  <a:ext uri="{FF2B5EF4-FFF2-40B4-BE49-F238E27FC236}">
                    <a16:creationId xmlns:a16="http://schemas.microsoft.com/office/drawing/2014/main" id="{2286D187-B3B7-5FCE-178C-34C741F92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8" y="3328"/>
                <a:ext cx="118" cy="0"/>
              </a:xfrm>
              <a:prstGeom prst="line">
                <a:avLst/>
              </a:prstGeom>
              <a:noFill/>
              <a:ln w="889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Line 136">
                <a:extLst>
                  <a:ext uri="{FF2B5EF4-FFF2-40B4-BE49-F238E27FC236}">
                    <a16:creationId xmlns:a16="http://schemas.microsoft.com/office/drawing/2014/main" id="{DF665B2D-36BE-F8A9-EF74-F6AF47A93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4" y="3208"/>
                <a:ext cx="264" cy="122"/>
              </a:xfrm>
              <a:prstGeom prst="line">
                <a:avLst/>
              </a:prstGeom>
              <a:noFill/>
              <a:ln w="889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5" name="Group 114">
              <a:extLst>
                <a:ext uri="{FF2B5EF4-FFF2-40B4-BE49-F238E27FC236}">
                  <a16:creationId xmlns:a16="http://schemas.microsoft.com/office/drawing/2014/main" id="{6D75193B-6256-98CE-599A-64299D831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5750" y="1333500"/>
              <a:ext cx="4883150" cy="2990850"/>
              <a:chOff x="908" y="900"/>
              <a:chExt cx="3076" cy="1884"/>
            </a:xfrm>
          </p:grpSpPr>
          <p:sp>
            <p:nvSpPr>
              <p:cNvPr id="26" name="Rectangle 92" descr="Newsprint">
                <a:extLst>
                  <a:ext uri="{FF2B5EF4-FFF2-40B4-BE49-F238E27FC236}">
                    <a16:creationId xmlns:a16="http://schemas.microsoft.com/office/drawing/2014/main" id="{F78EBE6E-3F69-512F-6455-30778BF4A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2" y="1677"/>
                <a:ext cx="1107" cy="71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Rectangle 93" descr="Newsprint">
                <a:extLst>
                  <a:ext uri="{FF2B5EF4-FFF2-40B4-BE49-F238E27FC236}">
                    <a16:creationId xmlns:a16="http://schemas.microsoft.com/office/drawing/2014/main" id="{B9055277-B21A-D0DB-DA1A-34BA8EF34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6" y="1468"/>
                <a:ext cx="1152" cy="71"/>
              </a:xfrm>
              <a:prstGeom prst="rect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Rectangle 94" descr="Sand">
                <a:extLst>
                  <a:ext uri="{FF2B5EF4-FFF2-40B4-BE49-F238E27FC236}">
                    <a16:creationId xmlns:a16="http://schemas.microsoft.com/office/drawing/2014/main" id="{2D76DB50-C873-47ED-6113-E5C9C7D03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" y="1539"/>
                <a:ext cx="1148" cy="138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Rectangle 95" descr="Granite">
                <a:extLst>
                  <a:ext uri="{FF2B5EF4-FFF2-40B4-BE49-F238E27FC236}">
                    <a16:creationId xmlns:a16="http://schemas.microsoft.com/office/drawing/2014/main" id="{8FEAFE93-1D78-2A08-4D1A-8E8E8D56D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" y="1330"/>
                <a:ext cx="1128" cy="138"/>
              </a:xfrm>
              <a:prstGeom prst="rect">
                <a:avLst/>
              </a:prstGeom>
              <a:blipFill dpi="0" rotWithShape="1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Oval 96">
                <a:extLst>
                  <a:ext uri="{FF2B5EF4-FFF2-40B4-BE49-F238E27FC236}">
                    <a16:creationId xmlns:a16="http://schemas.microsoft.com/office/drawing/2014/main" id="{83EC2A4D-5AE5-221B-4BAE-C23AA2BEF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2664"/>
                <a:ext cx="120" cy="1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Line 97">
                <a:extLst>
                  <a:ext uri="{FF2B5EF4-FFF2-40B4-BE49-F238E27FC236}">
                    <a16:creationId xmlns:a16="http://schemas.microsoft.com/office/drawing/2014/main" id="{88EDB398-B9A8-BD06-615D-C113279C4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0" y="2047"/>
                <a:ext cx="498" cy="6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Text Box 101">
                <a:extLst>
                  <a:ext uri="{FF2B5EF4-FFF2-40B4-BE49-F238E27FC236}">
                    <a16:creationId xmlns:a16="http://schemas.microsoft.com/office/drawing/2014/main" id="{47B61225-D693-B047-6E23-7862725202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" y="919"/>
                <a:ext cx="12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Rip Rap 18 in (48 cm)</a:t>
                </a:r>
              </a:p>
            </p:txBody>
          </p:sp>
          <p:sp>
            <p:nvSpPr>
              <p:cNvPr id="33" name="Text Box 103">
                <a:extLst>
                  <a:ext uri="{FF2B5EF4-FFF2-40B4-BE49-F238E27FC236}">
                    <a16:creationId xmlns:a16="http://schemas.microsoft.com/office/drawing/2014/main" id="{3BAF77CE-6035-C5ED-B77F-35ADBEDBCB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" y="1060"/>
                <a:ext cx="142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Type A Filter </a:t>
                </a:r>
                <a:r>
                  <a:rPr lang="en-US" sz="1800" dirty="0"/>
                  <a:t> </a:t>
                </a:r>
                <a:r>
                  <a:rPr lang="en-US" sz="1400" dirty="0"/>
                  <a:t>6 in</a:t>
                </a:r>
                <a:r>
                  <a:rPr lang="en-US" sz="1800" dirty="0"/>
                  <a:t> (</a:t>
                </a:r>
                <a:r>
                  <a:rPr lang="en-US" sz="1400" dirty="0"/>
                  <a:t>15 cm)</a:t>
                </a:r>
              </a:p>
            </p:txBody>
          </p:sp>
          <p:sp>
            <p:nvSpPr>
              <p:cNvPr id="34" name="Text Box 104">
                <a:extLst>
                  <a:ext uri="{FF2B5EF4-FFF2-40B4-BE49-F238E27FC236}">
                    <a16:creationId xmlns:a16="http://schemas.microsoft.com/office/drawing/2014/main" id="{A4310A71-E06C-EF94-5F90-A8232B2799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" y="1265"/>
                <a:ext cx="124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Sac. Soil 12 in (30 cm)</a:t>
                </a:r>
              </a:p>
            </p:txBody>
          </p:sp>
          <p:sp>
            <p:nvSpPr>
              <p:cNvPr id="35" name="Text Box 105">
                <a:extLst>
                  <a:ext uri="{FF2B5EF4-FFF2-40B4-BE49-F238E27FC236}">
                    <a16:creationId xmlns:a16="http://schemas.microsoft.com/office/drawing/2014/main" id="{4D8C844F-C178-7B36-F331-2A2B180C3E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" y="1437"/>
                <a:ext cx="133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Type B Filter 6 in(15 cm)</a:t>
                </a:r>
              </a:p>
            </p:txBody>
          </p:sp>
          <p:sp>
            <p:nvSpPr>
              <p:cNvPr id="36" name="Line 109">
                <a:extLst>
                  <a:ext uri="{FF2B5EF4-FFF2-40B4-BE49-F238E27FC236}">
                    <a16:creationId xmlns:a16="http://schemas.microsoft.com/office/drawing/2014/main" id="{B4DB032C-1951-E13D-8E0C-56019A563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54" y="101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Line 110">
                <a:extLst>
                  <a:ext uri="{FF2B5EF4-FFF2-40B4-BE49-F238E27FC236}">
                    <a16:creationId xmlns:a16="http://schemas.microsoft.com/office/drawing/2014/main" id="{A8B64A83-3FD5-BD2D-689E-3CB5160BB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23" y="1369"/>
                <a:ext cx="1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Line 111">
                <a:extLst>
                  <a:ext uri="{FF2B5EF4-FFF2-40B4-BE49-F238E27FC236}">
                    <a16:creationId xmlns:a16="http://schemas.microsoft.com/office/drawing/2014/main" id="{145F1C06-0EE1-2607-631E-72ADAEC800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24" y="1520"/>
                <a:ext cx="1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Oval 91">
                <a:extLst>
                  <a:ext uri="{FF2B5EF4-FFF2-40B4-BE49-F238E27FC236}">
                    <a16:creationId xmlns:a16="http://schemas.microsoft.com/office/drawing/2014/main" id="{45A87495-C447-31AA-28F9-8F42AC029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900"/>
                <a:ext cx="1182" cy="1158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100">
                <a:extLst>
                  <a:ext uri="{FF2B5EF4-FFF2-40B4-BE49-F238E27FC236}">
                    <a16:creationId xmlns:a16="http://schemas.microsoft.com/office/drawing/2014/main" id="{13DF094F-C594-51FB-8451-A4D04164F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7" y="911"/>
                <a:ext cx="1152" cy="11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Line 102">
                <a:extLst>
                  <a:ext uri="{FF2B5EF4-FFF2-40B4-BE49-F238E27FC236}">
                    <a16:creationId xmlns:a16="http://schemas.microsoft.com/office/drawing/2014/main" id="{E8DB7C55-0C8A-917C-70B6-228BC6683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8" y="1020"/>
                <a:ext cx="606" cy="3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Line 106">
                <a:extLst>
                  <a:ext uri="{FF2B5EF4-FFF2-40B4-BE49-F238E27FC236}">
                    <a16:creationId xmlns:a16="http://schemas.microsoft.com/office/drawing/2014/main" id="{C27FCDA2-3298-E589-72CC-0E1CDBDA1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1201"/>
                <a:ext cx="678" cy="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Line 107">
                <a:extLst>
                  <a:ext uri="{FF2B5EF4-FFF2-40B4-BE49-F238E27FC236}">
                    <a16:creationId xmlns:a16="http://schemas.microsoft.com/office/drawing/2014/main" id="{1B61705D-D5C5-5385-7955-56E5097BB2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8" y="1370"/>
                <a:ext cx="756" cy="2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Line 108">
                <a:extLst>
                  <a:ext uri="{FF2B5EF4-FFF2-40B4-BE49-F238E27FC236}">
                    <a16:creationId xmlns:a16="http://schemas.microsoft.com/office/drawing/2014/main" id="{B3A0D474-9005-FD23-AF7E-4B42676B4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7" y="1521"/>
                <a:ext cx="834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435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2F1F-3D3E-A673-0E18-BD96D4C4B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EE68A09-ACC7-7EF7-C190-046AE4A6A86A}"/>
              </a:ext>
            </a:extLst>
          </p:cNvPr>
          <p:cNvSpPr txBox="1">
            <a:spLocks/>
          </p:cNvSpPr>
          <p:nvPr/>
        </p:nvSpPr>
        <p:spPr>
          <a:xfrm>
            <a:off x="1961651" y="369754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Environmental Monitoring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9F55383-0F41-0C6E-22C7-95963147CE2D}"/>
              </a:ext>
            </a:extLst>
          </p:cNvPr>
          <p:cNvGrpSpPr/>
          <p:nvPr/>
        </p:nvGrpSpPr>
        <p:grpSpPr>
          <a:xfrm>
            <a:off x="2532968" y="963154"/>
            <a:ext cx="7531569" cy="5818818"/>
            <a:chOff x="1416050" y="1270000"/>
            <a:chExt cx="6324600" cy="4886325"/>
          </a:xfrm>
        </p:grpSpPr>
        <p:graphicFrame>
          <p:nvGraphicFramePr>
            <p:cNvPr id="2" name="Object 19">
              <a:extLst>
                <a:ext uri="{FF2B5EF4-FFF2-40B4-BE49-F238E27FC236}">
                  <a16:creationId xmlns:a16="http://schemas.microsoft.com/office/drawing/2014/main" id="{29AA3B52-F06D-D61D-D4F1-B6BCCCDFBD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761827"/>
                </p:ext>
              </p:extLst>
            </p:nvPr>
          </p:nvGraphicFramePr>
          <p:xfrm>
            <a:off x="1416050" y="1270000"/>
            <a:ext cx="6324600" cy="4886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2" imgW="7128000" imgH="5508000" progId="AcroExch.Document.11">
                    <p:embed/>
                  </p:oleObj>
                </mc:Choice>
                <mc:Fallback>
                  <p:oleObj name="Acrobat Document" r:id="rId2" imgW="7128000" imgH="5508000" progId="AcroExch.Document.11">
                    <p:embed/>
                    <p:pic>
                      <p:nvPicPr>
                        <p:cNvPr id="2" name="Object 19">
                          <a:extLst>
                            <a:ext uri="{FF2B5EF4-FFF2-40B4-BE49-F238E27FC236}">
                              <a16:creationId xmlns:a16="http://schemas.microsoft.com/office/drawing/2014/main" id="{29AA3B52-F06D-D61D-D4F1-B6BCCCDFBD4C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6050" y="1270000"/>
                          <a:ext cx="6324600" cy="4886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225">
              <a:extLst>
                <a:ext uri="{FF2B5EF4-FFF2-40B4-BE49-F238E27FC236}">
                  <a16:creationId xmlns:a16="http://schemas.microsoft.com/office/drawing/2014/main" id="{CC9A77C4-6246-A271-57D2-B1653E17A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688" y="1306513"/>
              <a:ext cx="6226175" cy="4775200"/>
            </a:xfrm>
            <a:prstGeom prst="rect">
              <a:avLst/>
            </a:prstGeom>
            <a:solidFill>
              <a:schemeClr val="bg1">
                <a:alpha val="27843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6" name="Group 101">
              <a:extLst>
                <a:ext uri="{FF2B5EF4-FFF2-40B4-BE49-F238E27FC236}">
                  <a16:creationId xmlns:a16="http://schemas.microsoft.com/office/drawing/2014/main" id="{BE7A41A2-56CD-D5A8-6509-697F6F9C88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9075" y="2027238"/>
              <a:ext cx="4321175" cy="1990725"/>
              <a:chOff x="1738" y="1277"/>
              <a:chExt cx="2722" cy="1254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349E3D50-C477-203E-162D-9DE0BFF27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8" y="162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1" name="Oval 23">
                <a:extLst>
                  <a:ext uri="{FF2B5EF4-FFF2-40B4-BE49-F238E27FC236}">
                    <a16:creationId xmlns:a16="http://schemas.microsoft.com/office/drawing/2014/main" id="{9D049334-8A1E-D248-4BB8-FC6BB7348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162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2" name="Oval 24">
                <a:extLst>
                  <a:ext uri="{FF2B5EF4-FFF2-40B4-BE49-F238E27FC236}">
                    <a16:creationId xmlns:a16="http://schemas.microsoft.com/office/drawing/2014/main" id="{F9AE62F7-D5C9-894D-54C9-736F11E61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62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3" name="Oval 25">
                <a:extLst>
                  <a:ext uri="{FF2B5EF4-FFF2-40B4-BE49-F238E27FC236}">
                    <a16:creationId xmlns:a16="http://schemas.microsoft.com/office/drawing/2014/main" id="{F08AE079-ECED-7604-37B6-360AFB264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" y="157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4" name="Oval 26">
                <a:extLst>
                  <a:ext uri="{FF2B5EF4-FFF2-40B4-BE49-F238E27FC236}">
                    <a16:creationId xmlns:a16="http://schemas.microsoft.com/office/drawing/2014/main" id="{A301729B-E5A1-80BC-5FB4-21E920532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8" y="153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5" name="Oval 27">
                <a:extLst>
                  <a:ext uri="{FF2B5EF4-FFF2-40B4-BE49-F238E27FC236}">
                    <a16:creationId xmlns:a16="http://schemas.microsoft.com/office/drawing/2014/main" id="{7DA8B4EC-4256-CCB1-E09C-652CC48C2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149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6" name="Oval 28">
                <a:extLst>
                  <a:ext uri="{FF2B5EF4-FFF2-40B4-BE49-F238E27FC236}">
                    <a16:creationId xmlns:a16="http://schemas.microsoft.com/office/drawing/2014/main" id="{1944B217-4376-7419-FD2D-031C1EA88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9" y="144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7" name="Oval 29">
                <a:extLst>
                  <a:ext uri="{FF2B5EF4-FFF2-40B4-BE49-F238E27FC236}">
                    <a16:creationId xmlns:a16="http://schemas.microsoft.com/office/drawing/2014/main" id="{56F7F2B2-9F61-06AF-FBB5-219F6E016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8" y="141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8" name="Oval 30">
                <a:extLst>
                  <a:ext uri="{FF2B5EF4-FFF2-40B4-BE49-F238E27FC236}">
                    <a16:creationId xmlns:a16="http://schemas.microsoft.com/office/drawing/2014/main" id="{19D69AA3-65DC-91B7-8CAA-62C80E69F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9" y="1372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59" name="Oval 31">
                <a:extLst>
                  <a:ext uri="{FF2B5EF4-FFF2-40B4-BE49-F238E27FC236}">
                    <a16:creationId xmlns:a16="http://schemas.microsoft.com/office/drawing/2014/main" id="{8F3F5743-60C4-8956-54B3-1520F98A3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133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0" name="Oval 32">
                <a:extLst>
                  <a:ext uri="{FF2B5EF4-FFF2-40B4-BE49-F238E27FC236}">
                    <a16:creationId xmlns:a16="http://schemas.microsoft.com/office/drawing/2014/main" id="{B4BC8AEB-A834-DC27-DC5C-7F684A190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" y="141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1" name="Oval 33">
                <a:extLst>
                  <a:ext uri="{FF2B5EF4-FFF2-40B4-BE49-F238E27FC236}">
                    <a16:creationId xmlns:a16="http://schemas.microsoft.com/office/drawing/2014/main" id="{EAEDDB98-478F-F718-B375-209CD0717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145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2" name="Oval 34">
                <a:extLst>
                  <a:ext uri="{FF2B5EF4-FFF2-40B4-BE49-F238E27FC236}">
                    <a16:creationId xmlns:a16="http://schemas.microsoft.com/office/drawing/2014/main" id="{346C5DDF-2BA8-026C-33C9-B4FA8B448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1" y="133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3" name="Oval 35">
                <a:extLst>
                  <a:ext uri="{FF2B5EF4-FFF2-40B4-BE49-F238E27FC236}">
                    <a16:creationId xmlns:a16="http://schemas.microsoft.com/office/drawing/2014/main" id="{D2122737-E974-649C-1A03-5EE23B3C8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3" y="160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4" name="Oval 36">
                <a:extLst>
                  <a:ext uri="{FF2B5EF4-FFF2-40B4-BE49-F238E27FC236}">
                    <a16:creationId xmlns:a16="http://schemas.microsoft.com/office/drawing/2014/main" id="{4F6D2113-6B55-0D67-FC46-6238499E9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129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5" name="Oval 37">
                <a:extLst>
                  <a:ext uri="{FF2B5EF4-FFF2-40B4-BE49-F238E27FC236}">
                    <a16:creationId xmlns:a16="http://schemas.microsoft.com/office/drawing/2014/main" id="{86E88EED-1A44-150F-979C-3F9996765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" y="1399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6" name="Oval 38">
                <a:extLst>
                  <a:ext uri="{FF2B5EF4-FFF2-40B4-BE49-F238E27FC236}">
                    <a16:creationId xmlns:a16="http://schemas.microsoft.com/office/drawing/2014/main" id="{EC3A45D6-4228-55FD-0951-D71FB2130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" y="147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7" name="Oval 39">
                <a:extLst>
                  <a:ext uri="{FF2B5EF4-FFF2-40B4-BE49-F238E27FC236}">
                    <a16:creationId xmlns:a16="http://schemas.microsoft.com/office/drawing/2014/main" id="{36839EDF-2536-2815-26CC-7EED7F62A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5" y="1548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8" name="Oval 40">
                <a:extLst>
                  <a:ext uri="{FF2B5EF4-FFF2-40B4-BE49-F238E27FC236}">
                    <a16:creationId xmlns:a16="http://schemas.microsoft.com/office/drawing/2014/main" id="{BFBAB898-2197-4D6E-5304-56CCF7027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1652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69" name="Oval 41">
                <a:extLst>
                  <a:ext uri="{FF2B5EF4-FFF2-40B4-BE49-F238E27FC236}">
                    <a16:creationId xmlns:a16="http://schemas.microsoft.com/office/drawing/2014/main" id="{992A2974-8B03-224E-8430-C37B864D0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127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0" name="Oval 42">
                <a:extLst>
                  <a:ext uri="{FF2B5EF4-FFF2-40B4-BE49-F238E27FC236}">
                    <a16:creationId xmlns:a16="http://schemas.microsoft.com/office/drawing/2014/main" id="{8EDAE879-6C01-8D14-5BD8-127FF4BDA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1283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1" name="Oval 43">
                <a:extLst>
                  <a:ext uri="{FF2B5EF4-FFF2-40B4-BE49-F238E27FC236}">
                    <a16:creationId xmlns:a16="http://schemas.microsoft.com/office/drawing/2014/main" id="{BEFFA299-0CAC-7E42-5232-6D8D896A7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129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2" name="Oval 44">
                <a:extLst>
                  <a:ext uri="{FF2B5EF4-FFF2-40B4-BE49-F238E27FC236}">
                    <a16:creationId xmlns:a16="http://schemas.microsoft.com/office/drawing/2014/main" id="{30035DF8-59D4-441A-F66C-6C7B9086F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7" y="135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3" name="Oval 45">
                <a:extLst>
                  <a:ext uri="{FF2B5EF4-FFF2-40B4-BE49-F238E27FC236}">
                    <a16:creationId xmlns:a16="http://schemas.microsoft.com/office/drawing/2014/main" id="{3A885771-3563-FF94-6C65-9FF144DF1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142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4" name="Oval 46">
                <a:extLst>
                  <a:ext uri="{FF2B5EF4-FFF2-40B4-BE49-F238E27FC236}">
                    <a16:creationId xmlns:a16="http://schemas.microsoft.com/office/drawing/2014/main" id="{69A025CE-1F42-01FF-8225-330DCCC78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148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5" name="Oval 47">
                <a:extLst>
                  <a:ext uri="{FF2B5EF4-FFF2-40B4-BE49-F238E27FC236}">
                    <a16:creationId xmlns:a16="http://schemas.microsoft.com/office/drawing/2014/main" id="{C20231F0-A7CF-2CD6-4A42-9A1B0304E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6" y="1643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6" name="Oval 48">
                <a:extLst>
                  <a:ext uri="{FF2B5EF4-FFF2-40B4-BE49-F238E27FC236}">
                    <a16:creationId xmlns:a16="http://schemas.microsoft.com/office/drawing/2014/main" id="{5B9845CD-5FA4-62E9-BCE2-C3D8E555B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" y="156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7" name="Oval 49">
                <a:extLst>
                  <a:ext uri="{FF2B5EF4-FFF2-40B4-BE49-F238E27FC236}">
                    <a16:creationId xmlns:a16="http://schemas.microsoft.com/office/drawing/2014/main" id="{71742AE4-6E50-8E11-13B4-43540D690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78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8" name="Oval 50">
                <a:extLst>
                  <a:ext uri="{FF2B5EF4-FFF2-40B4-BE49-F238E27FC236}">
                    <a16:creationId xmlns:a16="http://schemas.microsoft.com/office/drawing/2014/main" id="{C62515A5-F251-9072-0FF7-D8CEF367B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4" y="167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9" name="Oval 51">
                <a:extLst>
                  <a:ext uri="{FF2B5EF4-FFF2-40B4-BE49-F238E27FC236}">
                    <a16:creationId xmlns:a16="http://schemas.microsoft.com/office/drawing/2014/main" id="{A03DC1E6-2003-4C98-C33A-49629439E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131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0" name="Oval 52">
                <a:extLst>
                  <a:ext uri="{FF2B5EF4-FFF2-40B4-BE49-F238E27FC236}">
                    <a16:creationId xmlns:a16="http://schemas.microsoft.com/office/drawing/2014/main" id="{74A7E05C-A1EB-4975-21AC-A22CC0581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133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1" name="Oval 53">
                <a:extLst>
                  <a:ext uri="{FF2B5EF4-FFF2-40B4-BE49-F238E27FC236}">
                    <a16:creationId xmlns:a16="http://schemas.microsoft.com/office/drawing/2014/main" id="{90816CA6-ABAE-BAA4-C2D2-575356A84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7" y="143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2" name="Oval 54">
                <a:extLst>
                  <a:ext uri="{FF2B5EF4-FFF2-40B4-BE49-F238E27FC236}">
                    <a16:creationId xmlns:a16="http://schemas.microsoft.com/office/drawing/2014/main" id="{1C0F1E76-6B69-7AB2-E6A1-563854441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1352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3" name="Oval 55">
                <a:extLst>
                  <a:ext uri="{FF2B5EF4-FFF2-40B4-BE49-F238E27FC236}">
                    <a16:creationId xmlns:a16="http://schemas.microsoft.com/office/drawing/2014/main" id="{5C18AE4C-60C2-5560-022F-AD0B15F3E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4" y="132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4" name="Oval 56">
                <a:extLst>
                  <a:ext uri="{FF2B5EF4-FFF2-40B4-BE49-F238E27FC236}">
                    <a16:creationId xmlns:a16="http://schemas.microsoft.com/office/drawing/2014/main" id="{26BE260C-C4B7-4F51-C6A6-5A6FCCDD5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1" y="150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5" name="Oval 57">
                <a:extLst>
                  <a:ext uri="{FF2B5EF4-FFF2-40B4-BE49-F238E27FC236}">
                    <a16:creationId xmlns:a16="http://schemas.microsoft.com/office/drawing/2014/main" id="{0DF2B514-DA02-93A6-ECC6-BE2CF3D68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9" y="161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6" name="Oval 58">
                <a:extLst>
                  <a:ext uri="{FF2B5EF4-FFF2-40B4-BE49-F238E27FC236}">
                    <a16:creationId xmlns:a16="http://schemas.microsoft.com/office/drawing/2014/main" id="{9C1517A5-D153-928C-FBCB-D6CECB6E3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" y="146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7" name="Oval 59">
                <a:extLst>
                  <a:ext uri="{FF2B5EF4-FFF2-40B4-BE49-F238E27FC236}">
                    <a16:creationId xmlns:a16="http://schemas.microsoft.com/office/drawing/2014/main" id="{E88C0BDE-2406-D77F-2D8A-AC1F6ED68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154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8" name="Oval 60">
                <a:extLst>
                  <a:ext uri="{FF2B5EF4-FFF2-40B4-BE49-F238E27FC236}">
                    <a16:creationId xmlns:a16="http://schemas.microsoft.com/office/drawing/2014/main" id="{65350982-7771-9480-2007-90AF3F6A7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64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9" name="Oval 61">
                <a:extLst>
                  <a:ext uri="{FF2B5EF4-FFF2-40B4-BE49-F238E27FC236}">
                    <a16:creationId xmlns:a16="http://schemas.microsoft.com/office/drawing/2014/main" id="{095DF060-341D-C8FA-D96B-0FF9760B9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171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0" name="Oval 62">
                <a:extLst>
                  <a:ext uri="{FF2B5EF4-FFF2-40B4-BE49-F238E27FC236}">
                    <a16:creationId xmlns:a16="http://schemas.microsoft.com/office/drawing/2014/main" id="{49D2B7C1-4E9F-067A-1CAB-8A1AE2E25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9" y="1739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1" name="Oval 63">
                <a:extLst>
                  <a:ext uri="{FF2B5EF4-FFF2-40B4-BE49-F238E27FC236}">
                    <a16:creationId xmlns:a16="http://schemas.microsoft.com/office/drawing/2014/main" id="{F76CA9EB-1299-7162-C1DA-8A60D221E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4" y="1722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2" name="Oval 64">
                <a:extLst>
                  <a:ext uri="{FF2B5EF4-FFF2-40B4-BE49-F238E27FC236}">
                    <a16:creationId xmlns:a16="http://schemas.microsoft.com/office/drawing/2014/main" id="{28DB86B5-D913-EDDB-C50F-978E3718A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3" y="172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3" name="Oval 65">
                <a:extLst>
                  <a:ext uri="{FF2B5EF4-FFF2-40B4-BE49-F238E27FC236}">
                    <a16:creationId xmlns:a16="http://schemas.microsoft.com/office/drawing/2014/main" id="{9F7A53CC-67CA-7B3B-1A71-AEE3827F5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" y="172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4" name="Oval 66">
                <a:extLst>
                  <a:ext uri="{FF2B5EF4-FFF2-40B4-BE49-F238E27FC236}">
                    <a16:creationId xmlns:a16="http://schemas.microsoft.com/office/drawing/2014/main" id="{0FAA6525-E71F-EE6B-9182-466D52FC4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173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5" name="Oval 67">
                <a:extLst>
                  <a:ext uri="{FF2B5EF4-FFF2-40B4-BE49-F238E27FC236}">
                    <a16:creationId xmlns:a16="http://schemas.microsoft.com/office/drawing/2014/main" id="{79715D9A-4461-29E6-2712-1D8501DA3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" y="173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6" name="Oval 68">
                <a:extLst>
                  <a:ext uri="{FF2B5EF4-FFF2-40B4-BE49-F238E27FC236}">
                    <a16:creationId xmlns:a16="http://schemas.microsoft.com/office/drawing/2014/main" id="{57201417-AFFE-0ABC-8732-49FECD860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8" y="173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7" name="Oval 69">
                <a:extLst>
                  <a:ext uri="{FF2B5EF4-FFF2-40B4-BE49-F238E27FC236}">
                    <a16:creationId xmlns:a16="http://schemas.microsoft.com/office/drawing/2014/main" id="{786BE189-8F0E-296C-8A6D-824E118B3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8" y="1732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8" name="Oval 70">
                <a:extLst>
                  <a:ext uri="{FF2B5EF4-FFF2-40B4-BE49-F238E27FC236}">
                    <a16:creationId xmlns:a16="http://schemas.microsoft.com/office/drawing/2014/main" id="{620CF91B-B58D-05B8-BAA4-F54418D58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2143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99" name="Oval 71">
                <a:extLst>
                  <a:ext uri="{FF2B5EF4-FFF2-40B4-BE49-F238E27FC236}">
                    <a16:creationId xmlns:a16="http://schemas.microsoft.com/office/drawing/2014/main" id="{D8680C9F-CFE7-6420-4ECA-27B295C3D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142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0" name="Oval 72">
                <a:extLst>
                  <a:ext uri="{FF2B5EF4-FFF2-40B4-BE49-F238E27FC236}">
                    <a16:creationId xmlns:a16="http://schemas.microsoft.com/office/drawing/2014/main" id="{C991C8E7-C1E7-6121-0508-4F900E147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5" y="214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1" name="Oval 73">
                <a:extLst>
                  <a:ext uri="{FF2B5EF4-FFF2-40B4-BE49-F238E27FC236}">
                    <a16:creationId xmlns:a16="http://schemas.microsoft.com/office/drawing/2014/main" id="{2010B5D3-8B43-A262-EE16-9E3BA5639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0" y="214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2" name="Oval 74">
                <a:extLst>
                  <a:ext uri="{FF2B5EF4-FFF2-40B4-BE49-F238E27FC236}">
                    <a16:creationId xmlns:a16="http://schemas.microsoft.com/office/drawing/2014/main" id="{22033257-49AA-72A7-BC46-1D4CD101F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5" y="215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3" name="Oval 75">
                <a:extLst>
                  <a:ext uri="{FF2B5EF4-FFF2-40B4-BE49-F238E27FC236}">
                    <a16:creationId xmlns:a16="http://schemas.microsoft.com/office/drawing/2014/main" id="{820F7A93-101F-35A7-4BBE-8ED312DDF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0" y="215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4" name="Oval 76">
                <a:extLst>
                  <a:ext uri="{FF2B5EF4-FFF2-40B4-BE49-F238E27FC236}">
                    <a16:creationId xmlns:a16="http://schemas.microsoft.com/office/drawing/2014/main" id="{B42536DE-6EA1-0459-8262-4338EBC63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" y="215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5" name="Oval 77">
                <a:extLst>
                  <a:ext uri="{FF2B5EF4-FFF2-40B4-BE49-F238E27FC236}">
                    <a16:creationId xmlns:a16="http://schemas.microsoft.com/office/drawing/2014/main" id="{65E67F2C-6A55-9A43-D288-B4EEE30D4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3" y="2152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6" name="Oval 78">
                <a:extLst>
                  <a:ext uri="{FF2B5EF4-FFF2-40B4-BE49-F238E27FC236}">
                    <a16:creationId xmlns:a16="http://schemas.microsoft.com/office/drawing/2014/main" id="{76BD6D91-62FB-7F3F-921F-30FC96E54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2" y="209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7" name="Oval 79">
                <a:extLst>
                  <a:ext uri="{FF2B5EF4-FFF2-40B4-BE49-F238E27FC236}">
                    <a16:creationId xmlns:a16="http://schemas.microsoft.com/office/drawing/2014/main" id="{A4381D29-0F7A-778C-08CA-245BBFDC3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1" y="194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8" name="Oval 80">
                <a:extLst>
                  <a:ext uri="{FF2B5EF4-FFF2-40B4-BE49-F238E27FC236}">
                    <a16:creationId xmlns:a16="http://schemas.microsoft.com/office/drawing/2014/main" id="{EEA18A58-4CB8-E02A-0B2E-B8BA8AF57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1" y="1829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9" name="Oval 81">
                <a:extLst>
                  <a:ext uri="{FF2B5EF4-FFF2-40B4-BE49-F238E27FC236}">
                    <a16:creationId xmlns:a16="http://schemas.microsoft.com/office/drawing/2014/main" id="{D4E3A7E8-1789-0E90-98C8-3D41AF9E0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1" y="172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0" name="Oval 83">
                <a:extLst>
                  <a:ext uri="{FF2B5EF4-FFF2-40B4-BE49-F238E27FC236}">
                    <a16:creationId xmlns:a16="http://schemas.microsoft.com/office/drawing/2014/main" id="{8F00F960-2495-BFCA-19BE-7E7EF6984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248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1" name="Oval 84">
                <a:extLst>
                  <a:ext uri="{FF2B5EF4-FFF2-40B4-BE49-F238E27FC236}">
                    <a16:creationId xmlns:a16="http://schemas.microsoft.com/office/drawing/2014/main" id="{67FEE666-2D5F-186F-8FBE-9174427B2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5" y="2489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2" name="Oval 85">
                <a:extLst>
                  <a:ext uri="{FF2B5EF4-FFF2-40B4-BE49-F238E27FC236}">
                    <a16:creationId xmlns:a16="http://schemas.microsoft.com/office/drawing/2014/main" id="{454F6B1F-F80A-4276-F1C2-CC9E40CE1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5" y="249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3" name="Oval 86">
                <a:extLst>
                  <a:ext uri="{FF2B5EF4-FFF2-40B4-BE49-F238E27FC236}">
                    <a16:creationId xmlns:a16="http://schemas.microsoft.com/office/drawing/2014/main" id="{EBCCFD80-6DB5-93B3-ADF2-03A9D79FE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" y="249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4" name="Oval 87">
                <a:extLst>
                  <a:ext uri="{FF2B5EF4-FFF2-40B4-BE49-F238E27FC236}">
                    <a16:creationId xmlns:a16="http://schemas.microsoft.com/office/drawing/2014/main" id="{22853425-BA2B-4A40-7FB0-490E0782C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9" y="2498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5" name="Oval 88">
                <a:extLst>
                  <a:ext uri="{FF2B5EF4-FFF2-40B4-BE49-F238E27FC236}">
                    <a16:creationId xmlns:a16="http://schemas.microsoft.com/office/drawing/2014/main" id="{EF45B6B7-D231-850F-B157-B0ADA4879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2" y="2494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6" name="Oval 89">
                <a:extLst>
                  <a:ext uri="{FF2B5EF4-FFF2-40B4-BE49-F238E27FC236}">
                    <a16:creationId xmlns:a16="http://schemas.microsoft.com/office/drawing/2014/main" id="{8B3FA007-6D89-A6DA-3DC9-1C8C8DC15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4" y="2495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7" name="Oval 90">
                <a:extLst>
                  <a:ext uri="{FF2B5EF4-FFF2-40B4-BE49-F238E27FC236}">
                    <a16:creationId xmlns:a16="http://schemas.microsoft.com/office/drawing/2014/main" id="{DBFEFF64-62D2-C6B1-DD35-D4A8D5966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4" y="248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8" name="Oval 91">
                <a:extLst>
                  <a:ext uri="{FF2B5EF4-FFF2-40B4-BE49-F238E27FC236}">
                    <a16:creationId xmlns:a16="http://schemas.microsoft.com/office/drawing/2014/main" id="{2E9E4AD2-DDB9-0876-5089-0359D3099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1" y="249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19" name="Oval 92">
                <a:extLst>
                  <a:ext uri="{FF2B5EF4-FFF2-40B4-BE49-F238E27FC236}">
                    <a16:creationId xmlns:a16="http://schemas.microsoft.com/office/drawing/2014/main" id="{D494E777-0E7F-1213-BEF0-97EC05DC8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39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0" name="Oval 93">
                <a:extLst>
                  <a:ext uri="{FF2B5EF4-FFF2-40B4-BE49-F238E27FC236}">
                    <a16:creationId xmlns:a16="http://schemas.microsoft.com/office/drawing/2014/main" id="{635D462A-83C8-4CB9-C632-3CC22B677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28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1" name="Oval 94">
                <a:extLst>
                  <a:ext uri="{FF2B5EF4-FFF2-40B4-BE49-F238E27FC236}">
                    <a16:creationId xmlns:a16="http://schemas.microsoft.com/office/drawing/2014/main" id="{FF194697-C52A-933C-5CF7-F39E68CFF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5" y="2367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2" name="Oval 95">
                <a:extLst>
                  <a:ext uri="{FF2B5EF4-FFF2-40B4-BE49-F238E27FC236}">
                    <a16:creationId xmlns:a16="http://schemas.microsoft.com/office/drawing/2014/main" id="{F480D39A-B043-95CF-B05C-BC5C2C447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3" y="2251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3" name="Oval 96">
                <a:extLst>
                  <a:ext uri="{FF2B5EF4-FFF2-40B4-BE49-F238E27FC236}">
                    <a16:creationId xmlns:a16="http://schemas.microsoft.com/office/drawing/2014/main" id="{CE39E05B-D8F0-95C6-8573-865A6F218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9" y="205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4" name="Oval 97">
                <a:extLst>
                  <a:ext uri="{FF2B5EF4-FFF2-40B4-BE49-F238E27FC236}">
                    <a16:creationId xmlns:a16="http://schemas.microsoft.com/office/drawing/2014/main" id="{5B337DF7-66A6-7B8F-E912-DF751816F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0" y="1936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5" name="Oval 98">
                <a:extLst>
                  <a:ext uri="{FF2B5EF4-FFF2-40B4-BE49-F238E27FC236}">
                    <a16:creationId xmlns:a16="http://schemas.microsoft.com/office/drawing/2014/main" id="{A0369B14-CF3E-CD5A-0180-2B2729CD3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1820"/>
                <a:ext cx="36" cy="33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26" name="Group 132">
              <a:extLst>
                <a:ext uri="{FF2B5EF4-FFF2-40B4-BE49-F238E27FC236}">
                  <a16:creationId xmlns:a16="http://schemas.microsoft.com/office/drawing/2014/main" id="{93FDFB91-02B1-35C9-67C1-ADE8623D8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0251" y="2032001"/>
              <a:ext cx="5387975" cy="2476500"/>
              <a:chOff x="1260" y="1280"/>
              <a:chExt cx="3394" cy="1560"/>
            </a:xfrm>
          </p:grpSpPr>
          <p:sp>
            <p:nvSpPr>
              <p:cNvPr id="127" name="Oval 104">
                <a:extLst>
                  <a:ext uri="{FF2B5EF4-FFF2-40B4-BE49-F238E27FC236}">
                    <a16:creationId xmlns:a16="http://schemas.microsoft.com/office/drawing/2014/main" id="{C5C4284C-422A-383E-C67F-8A8C60E9C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1" y="1688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8" name="Oval 105">
                <a:extLst>
                  <a:ext uri="{FF2B5EF4-FFF2-40B4-BE49-F238E27FC236}">
                    <a16:creationId xmlns:a16="http://schemas.microsoft.com/office/drawing/2014/main" id="{5D9C55DF-BDD9-D701-9939-6E459D807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2209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29" name="Oval 107">
                <a:extLst>
                  <a:ext uri="{FF2B5EF4-FFF2-40B4-BE49-F238E27FC236}">
                    <a16:creationId xmlns:a16="http://schemas.microsoft.com/office/drawing/2014/main" id="{443776D1-7B9C-CE11-61EE-BCF53786C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0" y="2807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0" name="Oval 117">
                <a:extLst>
                  <a:ext uri="{FF2B5EF4-FFF2-40B4-BE49-F238E27FC236}">
                    <a16:creationId xmlns:a16="http://schemas.microsoft.com/office/drawing/2014/main" id="{8AB57752-A4BB-A846-D2B4-22C275F0F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" y="2700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1" name="Oval 118">
                <a:extLst>
                  <a:ext uri="{FF2B5EF4-FFF2-40B4-BE49-F238E27FC236}">
                    <a16:creationId xmlns:a16="http://schemas.microsoft.com/office/drawing/2014/main" id="{DFE68BE2-4F8F-6E0F-FA9A-EE6C89171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2717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2" name="Oval 119">
                <a:extLst>
                  <a:ext uri="{FF2B5EF4-FFF2-40B4-BE49-F238E27FC236}">
                    <a16:creationId xmlns:a16="http://schemas.microsoft.com/office/drawing/2014/main" id="{233D17C2-9C65-0861-3A6D-9E70453C1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" y="2714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3" name="Oval 120">
                <a:extLst>
                  <a:ext uri="{FF2B5EF4-FFF2-40B4-BE49-F238E27FC236}">
                    <a16:creationId xmlns:a16="http://schemas.microsoft.com/office/drawing/2014/main" id="{5F61D3E0-70C8-C707-6A34-F7059CD83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8" y="2483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4" name="Oval 121">
                <a:extLst>
                  <a:ext uri="{FF2B5EF4-FFF2-40B4-BE49-F238E27FC236}">
                    <a16:creationId xmlns:a16="http://schemas.microsoft.com/office/drawing/2014/main" id="{3503F6FA-553C-8991-54F3-6A8891E44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2280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5" name="Oval 122">
                <a:extLst>
                  <a:ext uri="{FF2B5EF4-FFF2-40B4-BE49-F238E27FC236}">
                    <a16:creationId xmlns:a16="http://schemas.microsoft.com/office/drawing/2014/main" id="{54D7F4B1-F610-B32C-7A8E-FA3D66A3C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4" y="1945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6" name="Oval 126">
                <a:extLst>
                  <a:ext uri="{FF2B5EF4-FFF2-40B4-BE49-F238E27FC236}">
                    <a16:creationId xmlns:a16="http://schemas.microsoft.com/office/drawing/2014/main" id="{6320CA68-FE0D-F8F5-686F-D416D2445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" y="1403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7" name="Oval 127">
                <a:extLst>
                  <a:ext uri="{FF2B5EF4-FFF2-40B4-BE49-F238E27FC236}">
                    <a16:creationId xmlns:a16="http://schemas.microsoft.com/office/drawing/2014/main" id="{AC9D2BF2-0233-32F5-FABA-AAB550931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5" y="1320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38" name="Oval 131">
                <a:extLst>
                  <a:ext uri="{FF2B5EF4-FFF2-40B4-BE49-F238E27FC236}">
                    <a16:creationId xmlns:a16="http://schemas.microsoft.com/office/drawing/2014/main" id="{DA3835AE-CD7D-CC1B-8433-66AAD2AEF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1280"/>
                <a:ext cx="36" cy="33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</p:grpSp>
        <p:grpSp>
          <p:nvGrpSpPr>
            <p:cNvPr id="139" name="Group 179">
              <a:extLst>
                <a:ext uri="{FF2B5EF4-FFF2-40B4-BE49-F238E27FC236}">
                  <a16:creationId xmlns:a16="http://schemas.microsoft.com/office/drawing/2014/main" id="{9F5F31ED-5718-665E-9C30-DC24E2FE03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3876" y="1947863"/>
              <a:ext cx="5419725" cy="2452687"/>
              <a:chOff x="1130" y="1227"/>
              <a:chExt cx="3414" cy="1545"/>
            </a:xfrm>
          </p:grpSpPr>
          <p:sp>
            <p:nvSpPr>
              <p:cNvPr id="140" name="Oval 102">
                <a:extLst>
                  <a:ext uri="{FF2B5EF4-FFF2-40B4-BE49-F238E27FC236}">
                    <a16:creationId xmlns:a16="http://schemas.microsoft.com/office/drawing/2014/main" id="{8D6CF873-E5C6-A308-40F3-D5445DD7E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" y="1262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1" name="Oval 133">
                <a:extLst>
                  <a:ext uri="{FF2B5EF4-FFF2-40B4-BE49-F238E27FC236}">
                    <a16:creationId xmlns:a16="http://schemas.microsoft.com/office/drawing/2014/main" id="{D37A2C1B-B31A-E454-DBB7-1C9E6AB1C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1227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2" name="Oval 134">
                <a:extLst>
                  <a:ext uri="{FF2B5EF4-FFF2-40B4-BE49-F238E27FC236}">
                    <a16:creationId xmlns:a16="http://schemas.microsoft.com/office/drawing/2014/main" id="{E2A2ACE0-E565-AE9F-6252-49CD68F43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1" y="1348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3" name="Oval 135">
                <a:extLst>
                  <a:ext uri="{FF2B5EF4-FFF2-40B4-BE49-F238E27FC236}">
                    <a16:creationId xmlns:a16="http://schemas.microsoft.com/office/drawing/2014/main" id="{89E0142C-A776-BEC8-C8E3-DDBC5FEDF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1" y="1348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4" name="Oval 137">
                <a:extLst>
                  <a:ext uri="{FF2B5EF4-FFF2-40B4-BE49-F238E27FC236}">
                    <a16:creationId xmlns:a16="http://schemas.microsoft.com/office/drawing/2014/main" id="{D31A1332-7813-7D93-775E-7B6F69323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494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5" name="Oval 138">
                <a:extLst>
                  <a:ext uri="{FF2B5EF4-FFF2-40B4-BE49-F238E27FC236}">
                    <a16:creationId xmlns:a16="http://schemas.microsoft.com/office/drawing/2014/main" id="{64551BF6-CE7C-2B3C-E27F-9BEDE5822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1591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6" name="Oval 140">
                <a:extLst>
                  <a:ext uri="{FF2B5EF4-FFF2-40B4-BE49-F238E27FC236}">
                    <a16:creationId xmlns:a16="http://schemas.microsoft.com/office/drawing/2014/main" id="{E5ED9E8A-2BD6-502A-6022-0A83EC349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1833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7" name="Oval 141">
                <a:extLst>
                  <a:ext uri="{FF2B5EF4-FFF2-40B4-BE49-F238E27FC236}">
                    <a16:creationId xmlns:a16="http://schemas.microsoft.com/office/drawing/2014/main" id="{53089678-443F-555A-99F6-3B404B700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1" y="1978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8" name="Oval 142">
                <a:extLst>
                  <a:ext uri="{FF2B5EF4-FFF2-40B4-BE49-F238E27FC236}">
                    <a16:creationId xmlns:a16="http://schemas.microsoft.com/office/drawing/2014/main" id="{03B1BD6A-FA36-F9E6-D2A8-AF4A63F22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" y="2069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49" name="Oval 143">
                <a:extLst>
                  <a:ext uri="{FF2B5EF4-FFF2-40B4-BE49-F238E27FC236}">
                    <a16:creationId xmlns:a16="http://schemas.microsoft.com/office/drawing/2014/main" id="{311AC1EA-D683-05E8-F8EF-1D1BEAD5D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9" y="2166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0" name="Oval 145">
                <a:extLst>
                  <a:ext uri="{FF2B5EF4-FFF2-40B4-BE49-F238E27FC236}">
                    <a16:creationId xmlns:a16="http://schemas.microsoft.com/office/drawing/2014/main" id="{520185AE-6CD3-86D3-8B27-B19A253A2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7" y="2354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1" name="Oval 146">
                <a:extLst>
                  <a:ext uri="{FF2B5EF4-FFF2-40B4-BE49-F238E27FC236}">
                    <a16:creationId xmlns:a16="http://schemas.microsoft.com/office/drawing/2014/main" id="{08323A20-0A08-A720-891C-0A8AE3276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" y="2481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2" name="Oval 148">
                <a:extLst>
                  <a:ext uri="{FF2B5EF4-FFF2-40B4-BE49-F238E27FC236}">
                    <a16:creationId xmlns:a16="http://schemas.microsoft.com/office/drawing/2014/main" id="{E328C3A1-7EA5-203F-7BE5-6B641893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4" y="2723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3" name="Oval 149">
                <a:extLst>
                  <a:ext uri="{FF2B5EF4-FFF2-40B4-BE49-F238E27FC236}">
                    <a16:creationId xmlns:a16="http://schemas.microsoft.com/office/drawing/2014/main" id="{C9F433FE-9E3D-69E1-F48D-ECA141695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7" y="2724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4" name="Oval 150">
                <a:extLst>
                  <a:ext uri="{FF2B5EF4-FFF2-40B4-BE49-F238E27FC236}">
                    <a16:creationId xmlns:a16="http://schemas.microsoft.com/office/drawing/2014/main" id="{1496B0AA-59FD-0538-BE0C-7E1160D89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8" y="2701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5" name="Oval 152">
                <a:extLst>
                  <a:ext uri="{FF2B5EF4-FFF2-40B4-BE49-F238E27FC236}">
                    <a16:creationId xmlns:a16="http://schemas.microsoft.com/office/drawing/2014/main" id="{7880799F-340C-2CAA-EFE9-8FDDC6345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2559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6" name="Oval 157">
                <a:extLst>
                  <a:ext uri="{FF2B5EF4-FFF2-40B4-BE49-F238E27FC236}">
                    <a16:creationId xmlns:a16="http://schemas.microsoft.com/office/drawing/2014/main" id="{2CC6C459-DA30-62E7-5406-1B8E3E0C3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3" y="2630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7" name="Oval 171">
                <a:extLst>
                  <a:ext uri="{FF2B5EF4-FFF2-40B4-BE49-F238E27FC236}">
                    <a16:creationId xmlns:a16="http://schemas.microsoft.com/office/drawing/2014/main" id="{049E4721-4D31-0BD4-6F40-92D50E21A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0" y="2739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8" name="Oval 172">
                <a:extLst>
                  <a:ext uri="{FF2B5EF4-FFF2-40B4-BE49-F238E27FC236}">
                    <a16:creationId xmlns:a16="http://schemas.microsoft.com/office/drawing/2014/main" id="{BDCF1CCB-8CED-4839-2824-26F7F7D9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8" y="1299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59" name="Oval 173">
                <a:extLst>
                  <a:ext uri="{FF2B5EF4-FFF2-40B4-BE49-F238E27FC236}">
                    <a16:creationId xmlns:a16="http://schemas.microsoft.com/office/drawing/2014/main" id="{D1527F74-C532-382E-1701-DF71CA339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" y="1522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0" name="Oval 175">
                <a:extLst>
                  <a:ext uri="{FF2B5EF4-FFF2-40B4-BE49-F238E27FC236}">
                    <a16:creationId xmlns:a16="http://schemas.microsoft.com/office/drawing/2014/main" id="{43550387-B359-773E-4A65-B78374CEA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1842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1" name="Oval 177">
                <a:extLst>
                  <a:ext uri="{FF2B5EF4-FFF2-40B4-BE49-F238E27FC236}">
                    <a16:creationId xmlns:a16="http://schemas.microsoft.com/office/drawing/2014/main" id="{1716B5A5-3A05-1159-8CC5-99C595ACE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9" y="2186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2" name="Oval 178">
                <a:extLst>
                  <a:ext uri="{FF2B5EF4-FFF2-40B4-BE49-F238E27FC236}">
                    <a16:creationId xmlns:a16="http://schemas.microsoft.com/office/drawing/2014/main" id="{2C5AD754-37A0-996E-0812-10A833D18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2" y="2403"/>
                <a:ext cx="36" cy="33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163" name="Text Box 202">
              <a:extLst>
                <a:ext uri="{FF2B5EF4-FFF2-40B4-BE49-F238E27FC236}">
                  <a16:creationId xmlns:a16="http://schemas.microsoft.com/office/drawing/2014/main" id="{20A51FCD-2AE5-201A-D655-9FFD3D574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075" y="1528763"/>
              <a:ext cx="16658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Groundwater (78)</a:t>
              </a:r>
            </a:p>
          </p:txBody>
        </p:sp>
        <p:sp>
          <p:nvSpPr>
            <p:cNvPr id="164" name="Rectangle 209">
              <a:extLst>
                <a:ext uri="{FF2B5EF4-FFF2-40B4-BE49-F238E27FC236}">
                  <a16:creationId xmlns:a16="http://schemas.microsoft.com/office/drawing/2014/main" id="{BFB00A6E-4542-7818-99E0-8FCE3147B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9825" y="1508125"/>
              <a:ext cx="1285875" cy="238125"/>
            </a:xfrm>
            <a:prstGeom prst="rect">
              <a:avLst/>
            </a:prstGeom>
            <a:solidFill>
              <a:schemeClr val="bg1">
                <a:alpha val="1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5" name="Rectangle 210">
              <a:extLst>
                <a:ext uri="{FF2B5EF4-FFF2-40B4-BE49-F238E27FC236}">
                  <a16:creationId xmlns:a16="http://schemas.microsoft.com/office/drawing/2014/main" id="{A9B8B2D9-6EEE-0385-20F4-502ED5441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713" y="5672138"/>
              <a:ext cx="790575" cy="238125"/>
            </a:xfrm>
            <a:prstGeom prst="rect">
              <a:avLst/>
            </a:prstGeom>
            <a:solidFill>
              <a:schemeClr val="bg1">
                <a:alpha val="1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6" name="Text Box 203">
              <a:extLst>
                <a:ext uri="{FF2B5EF4-FFF2-40B4-BE49-F238E27FC236}">
                  <a16:creationId xmlns:a16="http://schemas.microsoft.com/office/drawing/2014/main" id="{F8C846A9-8374-6B0E-70BE-99A661155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2063" y="5632450"/>
              <a:ext cx="80182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Air (12)</a:t>
              </a:r>
            </a:p>
          </p:txBody>
        </p:sp>
        <p:sp>
          <p:nvSpPr>
            <p:cNvPr id="167" name="Rectangle 211">
              <a:extLst>
                <a:ext uri="{FF2B5EF4-FFF2-40B4-BE49-F238E27FC236}">
                  <a16:creationId xmlns:a16="http://schemas.microsoft.com/office/drawing/2014/main" id="{6DA003CB-FAB2-29F7-83AE-ABBBEB91C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5511800"/>
              <a:ext cx="790575" cy="238125"/>
            </a:xfrm>
            <a:prstGeom prst="rect">
              <a:avLst/>
            </a:prstGeom>
            <a:solidFill>
              <a:schemeClr val="bg1">
                <a:alpha val="1686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8" name="Text Box 204">
              <a:extLst>
                <a:ext uri="{FF2B5EF4-FFF2-40B4-BE49-F238E27FC236}">
                  <a16:creationId xmlns:a16="http://schemas.microsoft.com/office/drawing/2014/main" id="{44E0D246-EC42-343A-C69E-891062E97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1225" y="5481638"/>
              <a:ext cx="880369" cy="307777"/>
            </a:xfrm>
            <a:prstGeom prst="rect">
              <a:avLst/>
            </a:prstGeom>
            <a:solidFill>
              <a:srgbClr val="996633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Soil (23)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40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AEF4-932A-7D76-F592-EFCBF5CB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6" descr="usa_states_4">
            <a:hlinkClick r:id="rId2"/>
            <a:extLst>
              <a:ext uri="{FF2B5EF4-FFF2-40B4-BE49-F238E27FC236}">
                <a16:creationId xmlns:a16="http://schemas.microsoft.com/office/drawing/2014/main" id="{D38FA3C4-1797-831A-74DC-337D0127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9644" y="1649935"/>
            <a:ext cx="6438563" cy="397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5" descr="Utah Vacation Rentals">
            <a:extLst>
              <a:ext uri="{FF2B5EF4-FFF2-40B4-BE49-F238E27FC236}">
                <a16:creationId xmlns:a16="http://schemas.microsoft.com/office/drawing/2014/main" id="{3DF5FF22-0E09-9B8D-FAEB-C8212728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632" y="1230732"/>
            <a:ext cx="4411577" cy="507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99F462-83C5-58FC-6CD3-14309D3C7BC0}"/>
              </a:ext>
            </a:extLst>
          </p:cNvPr>
          <p:cNvSpPr txBox="1">
            <a:spLocks/>
          </p:cNvSpPr>
          <p:nvPr/>
        </p:nvSpPr>
        <p:spPr>
          <a:xfrm>
            <a:off x="1961651" y="369754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Regulators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FE2C27C-CAC8-C63C-7020-A028C588F9B3}"/>
              </a:ext>
            </a:extLst>
          </p:cNvPr>
          <p:cNvSpPr txBox="1">
            <a:spLocks noChangeArrowheads="1"/>
          </p:cNvSpPr>
          <p:nvPr/>
        </p:nvSpPr>
        <p:spPr>
          <a:xfrm>
            <a:off x="1273409" y="2751931"/>
            <a:ext cx="3114483" cy="26669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Utah</a:t>
            </a:r>
          </a:p>
          <a:p>
            <a:pPr lvl="1"/>
            <a:r>
              <a:rPr lang="en-US" dirty="0"/>
              <a:t>Division of Waste Management and Radiation Control</a:t>
            </a:r>
          </a:p>
          <a:p>
            <a:pPr lvl="1"/>
            <a:r>
              <a:rPr lang="en-US" dirty="0"/>
              <a:t>Air Quality</a:t>
            </a:r>
          </a:p>
          <a:p>
            <a:pPr lvl="1"/>
            <a:r>
              <a:rPr lang="en-US" dirty="0"/>
              <a:t>Water Quality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902B37A-6DED-B8EE-CF6F-2FC747BCDE5D}"/>
              </a:ext>
            </a:extLst>
          </p:cNvPr>
          <p:cNvSpPr txBox="1">
            <a:spLocks noChangeArrowheads="1"/>
          </p:cNvSpPr>
          <p:nvPr/>
        </p:nvSpPr>
        <p:spPr>
          <a:xfrm>
            <a:off x="7072881" y="2514919"/>
            <a:ext cx="3415103" cy="31126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Federal</a:t>
            </a:r>
          </a:p>
          <a:p>
            <a:pPr lvl="1"/>
            <a:r>
              <a:rPr lang="en-US" dirty="0"/>
              <a:t>Nuclear Regulatory Commission</a:t>
            </a:r>
          </a:p>
          <a:p>
            <a:pPr lvl="1"/>
            <a:r>
              <a:rPr lang="en-US" dirty="0"/>
              <a:t>Environmental Protection Agency</a:t>
            </a:r>
          </a:p>
          <a:p>
            <a:pPr lvl="1"/>
            <a:r>
              <a:rPr lang="en-US" dirty="0"/>
              <a:t>OSHA</a:t>
            </a:r>
          </a:p>
          <a:p>
            <a:pPr lvl="1"/>
            <a:r>
              <a:rPr lang="en-US" dirty="0"/>
              <a:t>DOT</a:t>
            </a:r>
          </a:p>
          <a:p>
            <a:pPr lvl="1"/>
            <a:r>
              <a:rPr lang="en-US" dirty="0"/>
              <a:t>USDA</a:t>
            </a:r>
          </a:p>
        </p:txBody>
      </p:sp>
    </p:spTree>
    <p:extLst>
      <p:ext uri="{BB962C8B-B14F-4D97-AF65-F5344CB8AC3E}">
        <p14:creationId xmlns:p14="http://schemas.microsoft.com/office/powerpoint/2010/main" val="654546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0147-13F7-9CB0-3F30-9111469E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a fence and a fence&#10;&#10;Description automatically generated with medium confidence">
            <a:extLst>
              <a:ext uri="{FF2B5EF4-FFF2-40B4-BE49-F238E27FC236}">
                <a16:creationId xmlns:a16="http://schemas.microsoft.com/office/drawing/2014/main" id="{984BD543-B177-3467-3AEA-9362FCD6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9632"/>
            <a:ext cx="12192000" cy="9144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068AAA-5C44-608E-B09F-CEA17A20F31F}"/>
              </a:ext>
            </a:extLst>
          </p:cNvPr>
          <p:cNvSpPr txBox="1">
            <a:spLocks/>
          </p:cNvSpPr>
          <p:nvPr/>
        </p:nvSpPr>
        <p:spPr>
          <a:xfrm>
            <a:off x="1981200" y="280379"/>
            <a:ext cx="8229600" cy="76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SITE UPDATE</a:t>
            </a:r>
          </a:p>
          <a:p>
            <a:pPr algn="ctr"/>
            <a:r>
              <a:rPr lang="en-US" sz="3200" b="1" dirty="0"/>
              <a:t>Capital Improvements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F13AFD4-AA1C-32BA-C8CB-1D172B3B2CFF}"/>
              </a:ext>
            </a:extLst>
          </p:cNvPr>
          <p:cNvSpPr txBox="1">
            <a:spLocks/>
          </p:cNvSpPr>
          <p:nvPr/>
        </p:nvSpPr>
        <p:spPr>
          <a:xfrm>
            <a:off x="384804" y="1386045"/>
            <a:ext cx="4921204" cy="5191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East Side Rotary Facility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Liquid Waste Treatment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42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Evaporative Storage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6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LLRW Cover Construction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Mobile equipment fleet upgrades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Cranes / Heavy Haul Equipment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Health Physics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3425277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BA21C-0265-7898-095D-15A7FAB2E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E93F07-089A-20E0-7AF1-78542D6BDFF4}"/>
              </a:ext>
            </a:extLst>
          </p:cNvPr>
          <p:cNvSpPr/>
          <p:nvPr/>
        </p:nvSpPr>
        <p:spPr>
          <a:xfrm>
            <a:off x="5589663" y="1331330"/>
            <a:ext cx="6602337" cy="5526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00E712-6920-4E8A-59B8-4710796AEC88}"/>
              </a:ext>
            </a:extLst>
          </p:cNvPr>
          <p:cNvSpPr txBox="1">
            <a:spLocks/>
          </p:cNvSpPr>
          <p:nvPr/>
        </p:nvSpPr>
        <p:spPr>
          <a:xfrm>
            <a:off x="1961651" y="369754"/>
            <a:ext cx="8229600" cy="76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SITE UPDATE</a:t>
            </a:r>
          </a:p>
          <a:p>
            <a:pPr algn="ctr"/>
            <a:r>
              <a:rPr lang="en-US" sz="3200" b="1" dirty="0"/>
              <a:t>Licensing Update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8F2888B-7AED-D5A1-31AA-7F0A720FEC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1330"/>
            <a:ext cx="5589663" cy="552667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4284D51-C5A3-C500-5972-245DACF972D2}"/>
              </a:ext>
            </a:extLst>
          </p:cNvPr>
          <p:cNvSpPr txBox="1">
            <a:spLocks/>
          </p:cNvSpPr>
          <p:nvPr/>
        </p:nvSpPr>
        <p:spPr>
          <a:xfrm>
            <a:off x="5865066" y="1533848"/>
            <a:ext cx="6212378" cy="53824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Federal Cell Facility for depleted uranium and federally-generated low level radioactive waste (license application under review)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24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License and Permit Renewals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RML UT2300249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GWQDP UGW450005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RCRA Part B Permit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Low Activity Cell Amendment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3000"/>
              </a:spcAft>
              <a:buClr>
                <a:srgbClr val="002060"/>
              </a:buClr>
              <a:buFont typeface="Arial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Class A Expansion Amendment</a:t>
            </a:r>
            <a:br>
              <a:rPr 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en-US" sz="2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822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611259" y="131944"/>
            <a:ext cx="8666329" cy="932093"/>
          </a:xfrm>
        </p:spPr>
        <p:txBody>
          <a:bodyPr/>
          <a:lstStyle/>
          <a:p>
            <a:pPr algn="ctr"/>
            <a:r>
              <a:rPr lang="en-US" sz="3200" b="1" dirty="0"/>
              <a:t>Clive Facility</a:t>
            </a:r>
          </a:p>
          <a:p>
            <a:pPr algn="ctr"/>
            <a:r>
              <a:rPr lang="en-US" sz="3200" b="1" dirty="0"/>
              <a:t>Very Remote Location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921B1D0-1968-F804-C500-278852129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398227"/>
              </p:ext>
            </p:extLst>
          </p:nvPr>
        </p:nvGraphicFramePr>
        <p:xfrm>
          <a:off x="271814" y="1137277"/>
          <a:ext cx="3709250" cy="2863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PhantomPDF.Document">
                  <p:embed/>
                </p:oleObj>
              </mc:Choice>
              <mc:Fallback>
                <p:oleObj name="PDF" r:id="rId2" imgW="0" imgH="360" progId="FoxitPhantomPDF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99B226A-FA2F-2974-CA79-EBF33981C7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1814" y="1137277"/>
                        <a:ext cx="3709250" cy="2863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0B45FA7-F8CD-6906-6FD5-AFD66ADDD8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698120"/>
              </p:ext>
            </p:extLst>
          </p:nvPr>
        </p:nvGraphicFramePr>
        <p:xfrm>
          <a:off x="2217828" y="2375253"/>
          <a:ext cx="3852420" cy="297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PhantomPDF.Document">
                  <p:embed/>
                </p:oleObj>
              </mc:Choice>
              <mc:Fallback>
                <p:oleObj name="PDF" r:id="rId4" imgW="0" imgH="360" progId="FoxitPhantomPDF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E04EA47-3FDE-8697-8E92-F5F531C44C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7828" y="2375253"/>
                        <a:ext cx="3852420" cy="2974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0F232C43-7B80-EFEB-7943-2C7CB4EA3820}"/>
              </a:ext>
            </a:extLst>
          </p:cNvPr>
          <p:cNvGrpSpPr/>
          <p:nvPr/>
        </p:nvGrpSpPr>
        <p:grpSpPr>
          <a:xfrm>
            <a:off x="7709358" y="1137277"/>
            <a:ext cx="4210828" cy="5588779"/>
            <a:chOff x="5576334" y="1689764"/>
            <a:chExt cx="3453366" cy="4583445"/>
          </a:xfrm>
        </p:grpSpPr>
        <p:pic>
          <p:nvPicPr>
            <p:cNvPr id="7" name="Picture 6" descr="utah_90">
              <a:extLst>
                <a:ext uri="{FF2B5EF4-FFF2-40B4-BE49-F238E27FC236}">
                  <a16:creationId xmlns:a16="http://schemas.microsoft.com/office/drawing/2014/main" id="{0EE39390-53D6-BA3C-084D-65A536060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76334" y="1689764"/>
              <a:ext cx="3453366" cy="4583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E8DFD228-A9EF-2FB2-DB14-7460E4454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957" y="2840559"/>
              <a:ext cx="74266" cy="7897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2F0BD5C8-1DD0-01A8-7CE7-51A1E2888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4446" y="2971428"/>
              <a:ext cx="74266" cy="78976"/>
            </a:xfrm>
            <a:prstGeom prst="star5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" name="AutoShape 26">
              <a:extLst>
                <a:ext uri="{FF2B5EF4-FFF2-40B4-BE49-F238E27FC236}">
                  <a16:creationId xmlns:a16="http://schemas.microsoft.com/office/drawing/2014/main" id="{38779D3B-8A07-DE74-967D-7D6656433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5612" y="2880047"/>
              <a:ext cx="74266" cy="78976"/>
            </a:xfrm>
            <a:prstGeom prst="star5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2FDC300-C4D5-C90F-526A-172AC15686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065931"/>
              </p:ext>
            </p:extLst>
          </p:nvPr>
        </p:nvGraphicFramePr>
        <p:xfrm>
          <a:off x="3828020" y="3862365"/>
          <a:ext cx="3709250" cy="286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7" imgW="0" imgH="360" progId="FoxitPhantomPDF.Document">
                  <p:embed/>
                </p:oleObj>
              </mc:Choice>
              <mc:Fallback>
                <p:oleObj name="PDF" r:id="rId7" imgW="0" imgH="360" progId="FoxitPhantomPDF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49435CC-49AC-4042-B942-2267C2321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28020" y="3862365"/>
                        <a:ext cx="3709250" cy="2863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726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584130D-8E5E-D4C2-1DBF-4D794C647223}"/>
              </a:ext>
            </a:extLst>
          </p:cNvPr>
          <p:cNvSpPr/>
          <p:nvPr/>
        </p:nvSpPr>
        <p:spPr>
          <a:xfrm>
            <a:off x="4381757" y="1330859"/>
            <a:ext cx="7088134" cy="53051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C79F33-F58D-95B8-8A17-DDB581F74E8B}"/>
              </a:ext>
            </a:extLst>
          </p:cNvPr>
          <p:cNvCxnSpPr>
            <a:cxnSpLocks/>
          </p:cNvCxnSpPr>
          <p:nvPr/>
        </p:nvCxnSpPr>
        <p:spPr>
          <a:xfrm>
            <a:off x="2389215" y="1793880"/>
            <a:ext cx="0" cy="4568934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A6739AD-0E3D-C7DA-D1A2-C6A0A56F3C04}"/>
              </a:ext>
            </a:extLst>
          </p:cNvPr>
          <p:cNvSpPr/>
          <p:nvPr/>
        </p:nvSpPr>
        <p:spPr>
          <a:xfrm>
            <a:off x="1640512" y="5844244"/>
            <a:ext cx="1497406" cy="90212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7C54D7-20EC-5BF6-65BF-3DB711745A93}"/>
              </a:ext>
            </a:extLst>
          </p:cNvPr>
          <p:cNvSpPr/>
          <p:nvPr/>
        </p:nvSpPr>
        <p:spPr>
          <a:xfrm>
            <a:off x="1591470" y="1440634"/>
            <a:ext cx="1595490" cy="177087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 txBox="1">
            <a:spLocks/>
          </p:cNvSpPr>
          <p:nvPr/>
        </p:nvSpPr>
        <p:spPr>
          <a:xfrm>
            <a:off x="889379" y="183214"/>
            <a:ext cx="10413241" cy="10071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ct val="0"/>
              </a:spcBef>
              <a:buNone/>
            </a:pPr>
            <a:r>
              <a:rPr lang="en-US" sz="3000" b="1" dirty="0">
                <a:ea typeface="+mj-ea"/>
                <a:cs typeface="+mj-cs"/>
              </a:rPr>
              <a:t>SITE UPDATE</a:t>
            </a:r>
          </a:p>
          <a:p>
            <a:pPr marL="0" indent="0" algn="ctr">
              <a:lnSpc>
                <a:spcPct val="70000"/>
              </a:lnSpc>
              <a:spcBef>
                <a:spcPct val="0"/>
              </a:spcBef>
              <a:buNone/>
            </a:pPr>
            <a:r>
              <a:rPr lang="en-US" sz="3000" b="1" dirty="0">
                <a:ea typeface="+mj-ea"/>
                <a:cs typeface="+mj-cs"/>
              </a:rPr>
              <a:t>Changes in Regulators / Inspectors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E5F744-1278-8E79-A950-0A70B876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715" t="38839" r="36728" b="36376"/>
          <a:stretch/>
        </p:blipFill>
        <p:spPr>
          <a:xfrm>
            <a:off x="1747557" y="1544753"/>
            <a:ext cx="1283316" cy="1555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7AEAD-DB53-B20B-10C7-06C85F79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07" t="51353" r="7836" b="25921"/>
          <a:stretch/>
        </p:blipFill>
        <p:spPr>
          <a:xfrm>
            <a:off x="1823941" y="3462355"/>
            <a:ext cx="1130549" cy="1256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8F8682-CCAA-DF90-A025-C9936933BB09}"/>
              </a:ext>
            </a:extLst>
          </p:cNvPr>
          <p:cNvSpPr txBox="1"/>
          <p:nvPr/>
        </p:nvSpPr>
        <p:spPr>
          <a:xfrm>
            <a:off x="1724075" y="5032943"/>
            <a:ext cx="1330280" cy="5386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accent2"/>
                </a:solidFill>
              </a:rPr>
              <a:t>Jalynn Knudsen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accent2"/>
                </a:solidFill>
              </a:rPr>
              <a:t>Assistant Director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2DD16-9873-3B70-66AE-658942DA01C3}"/>
              </a:ext>
            </a:extLst>
          </p:cNvPr>
          <p:cNvSpPr txBox="1"/>
          <p:nvPr/>
        </p:nvSpPr>
        <p:spPr>
          <a:xfrm>
            <a:off x="1724075" y="5926398"/>
            <a:ext cx="1330280" cy="723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Larry Kellum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LLRW Section Manager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31EC9C-98FD-C067-DD79-DB0B75D51E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225" t="14869" r="7197" b="69526"/>
          <a:stretch/>
        </p:blipFill>
        <p:spPr>
          <a:xfrm>
            <a:off x="9022366" y="4055316"/>
            <a:ext cx="1986224" cy="11914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0C9405C-4350-6733-A922-6FA8B5D5660F}"/>
              </a:ext>
            </a:extLst>
          </p:cNvPr>
          <p:cNvGrpSpPr/>
          <p:nvPr/>
        </p:nvGrpSpPr>
        <p:grpSpPr>
          <a:xfrm>
            <a:off x="9022366" y="1544753"/>
            <a:ext cx="1986224" cy="2500486"/>
            <a:chOff x="8336064" y="1254290"/>
            <a:chExt cx="1986224" cy="2500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2FE256-BA71-6B9C-B8BE-76D7007B5D27}"/>
                </a:ext>
              </a:extLst>
            </p:cNvPr>
            <p:cNvSpPr/>
            <p:nvPr/>
          </p:nvSpPr>
          <p:spPr>
            <a:xfrm>
              <a:off x="8336064" y="1254290"/>
              <a:ext cx="1986224" cy="250048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81CE52-258C-477E-9F1A-A6845C9C8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8955" t="33676" r="30645" b="51370"/>
            <a:stretch/>
          </p:blipFill>
          <p:spPr>
            <a:xfrm>
              <a:off x="8397434" y="1354966"/>
              <a:ext cx="1860020" cy="11196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31CDE6-2533-145D-F48C-95885C56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8955" t="70190" r="30596" b="14893"/>
            <a:stretch/>
          </p:blipFill>
          <p:spPr>
            <a:xfrm>
              <a:off x="8407256" y="2557653"/>
              <a:ext cx="1850198" cy="110556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31D343A-B6BB-381B-344C-B32C99F1C5D3}"/>
              </a:ext>
            </a:extLst>
          </p:cNvPr>
          <p:cNvGrpSpPr/>
          <p:nvPr/>
        </p:nvGrpSpPr>
        <p:grpSpPr>
          <a:xfrm>
            <a:off x="6916920" y="1538003"/>
            <a:ext cx="1935870" cy="3695915"/>
            <a:chOff x="6876369" y="1807484"/>
            <a:chExt cx="1935870" cy="369591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BE7CC2-90FF-6B1D-2700-1CDE1D52177E}"/>
                </a:ext>
              </a:extLst>
            </p:cNvPr>
            <p:cNvSpPr/>
            <p:nvPr/>
          </p:nvSpPr>
          <p:spPr>
            <a:xfrm>
              <a:off x="6876369" y="1807484"/>
              <a:ext cx="1935870" cy="369591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70F2A7-6AE7-1880-C951-21D707CF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198" t="33930" r="6891" b="50552"/>
            <a:stretch/>
          </p:blipFill>
          <p:spPr>
            <a:xfrm>
              <a:off x="6957520" y="1929305"/>
              <a:ext cx="1773569" cy="105588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DA65D3-F8DB-BF4E-701D-C23FA22B1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198" t="51625" r="6891" b="32011"/>
            <a:stretch/>
          </p:blipFill>
          <p:spPr>
            <a:xfrm>
              <a:off x="6957520" y="3097753"/>
              <a:ext cx="1773569" cy="111345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EBC627-8F07-9968-EC33-86D2FE9E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198" t="70467" r="6891" b="14016"/>
            <a:stretch/>
          </p:blipFill>
          <p:spPr>
            <a:xfrm>
              <a:off x="6957520" y="4314720"/>
              <a:ext cx="1773569" cy="105588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6FFA66E-44CE-12BA-85B6-935B2456CD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570" t="33755" r="18519" b="51129"/>
          <a:stretch/>
        </p:blipFill>
        <p:spPr>
          <a:xfrm>
            <a:off x="4828569" y="5246776"/>
            <a:ext cx="1924472" cy="111603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14E11D-94EF-3938-A49D-8B9710F71420}"/>
              </a:ext>
            </a:extLst>
          </p:cNvPr>
          <p:cNvGrpSpPr/>
          <p:nvPr/>
        </p:nvGrpSpPr>
        <p:grpSpPr>
          <a:xfrm>
            <a:off x="4828569" y="1538003"/>
            <a:ext cx="1935870" cy="3695915"/>
            <a:chOff x="4217611" y="1807484"/>
            <a:chExt cx="1935870" cy="36959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1661E7D-AC0B-8156-567F-4C5864461B84}"/>
                </a:ext>
              </a:extLst>
            </p:cNvPr>
            <p:cNvSpPr/>
            <p:nvPr/>
          </p:nvSpPr>
          <p:spPr>
            <a:xfrm>
              <a:off x="4217611" y="1807484"/>
              <a:ext cx="1935870" cy="369591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2F716B7-9D6F-5834-223D-44F8C3F7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570" t="14558" r="18519" b="69014"/>
            <a:stretch/>
          </p:blipFill>
          <p:spPr>
            <a:xfrm>
              <a:off x="4298763" y="1894174"/>
              <a:ext cx="1773567" cy="111786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78DB458-0B0C-8812-D7A6-825224DE3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570" t="51426" r="18519" b="32145"/>
            <a:stretch/>
          </p:blipFill>
          <p:spPr>
            <a:xfrm>
              <a:off x="4298763" y="3097752"/>
              <a:ext cx="1773567" cy="111786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E299FB-E45B-F15B-F4F9-A7FFA4A6C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570" t="70747" r="18519" b="14137"/>
            <a:stretch/>
          </p:blipFill>
          <p:spPr>
            <a:xfrm>
              <a:off x="4298763" y="4334623"/>
              <a:ext cx="1773567" cy="1028525"/>
            </a:xfrm>
            <a:prstGeom prst="rect">
              <a:avLst/>
            </a:prstGeom>
          </p:spPr>
        </p:pic>
      </p:grp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32E5B9C-7635-67D4-A8A2-005829FB655D}"/>
              </a:ext>
            </a:extLst>
          </p:cNvPr>
          <p:cNvCxnSpPr>
            <a:cxnSpLocks/>
            <a:stCxn id="34" idx="3"/>
            <a:endCxn id="41" idx="1"/>
          </p:cNvCxnSpPr>
          <p:nvPr/>
        </p:nvCxnSpPr>
        <p:spPr>
          <a:xfrm flipV="1">
            <a:off x="3137918" y="3983446"/>
            <a:ext cx="1243839" cy="2311862"/>
          </a:xfrm>
          <a:prstGeom prst="bentConnector3">
            <a:avLst/>
          </a:prstGeom>
          <a:ln w="57150">
            <a:solidFill>
              <a:schemeClr val="tx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CC3E20B-5563-3827-444F-04AD805F2BB9}"/>
              </a:ext>
            </a:extLst>
          </p:cNvPr>
          <p:cNvSpPr/>
          <p:nvPr/>
        </p:nvSpPr>
        <p:spPr>
          <a:xfrm>
            <a:off x="9702943" y="6196648"/>
            <a:ext cx="1305647" cy="1643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= new in position</a:t>
            </a:r>
          </a:p>
        </p:txBody>
      </p:sp>
    </p:spTree>
    <p:extLst>
      <p:ext uri="{BB962C8B-B14F-4D97-AF65-F5344CB8AC3E}">
        <p14:creationId xmlns:p14="http://schemas.microsoft.com/office/powerpoint/2010/main" val="3196361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E03005-45D6-5265-F0E6-457BD4C40B7A}"/>
              </a:ext>
            </a:extLst>
          </p:cNvPr>
          <p:cNvSpPr/>
          <p:nvPr/>
        </p:nvSpPr>
        <p:spPr>
          <a:xfrm>
            <a:off x="1" y="1337847"/>
            <a:ext cx="12192000" cy="55201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 txBox="1">
            <a:spLocks/>
          </p:cNvSpPr>
          <p:nvPr/>
        </p:nvSpPr>
        <p:spPr>
          <a:xfrm>
            <a:off x="826132" y="217593"/>
            <a:ext cx="10413241" cy="594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ct val="0"/>
              </a:spcBef>
              <a:buNone/>
            </a:pPr>
            <a:r>
              <a:rPr lang="en-US" sz="3000" b="1" dirty="0">
                <a:ea typeface="+mj-ea"/>
                <a:cs typeface="+mj-cs"/>
              </a:rPr>
              <a:t>SITE UPDATE</a:t>
            </a:r>
          </a:p>
          <a:p>
            <a:pPr marL="0" indent="0" algn="ctr">
              <a:lnSpc>
                <a:spcPct val="70000"/>
              </a:lnSpc>
              <a:spcBef>
                <a:spcPct val="0"/>
              </a:spcBef>
              <a:buNone/>
            </a:pPr>
            <a:r>
              <a:rPr lang="en-US" sz="3000" b="1" dirty="0">
                <a:ea typeface="+mj-ea"/>
                <a:cs typeface="+mj-cs"/>
              </a:rPr>
              <a:t>2025 Utah Legislation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2699" y="6170098"/>
            <a:ext cx="5693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Myriad Pro" panose="020B0503030403020204" charset="0"/>
              </a:rPr>
              <a:t>House Bill 254 – Waste Classification Amendments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7E5B07-FE5E-1F36-8D27-E926578106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09" t="9530" r="31846" b="3315"/>
          <a:stretch/>
        </p:blipFill>
        <p:spPr>
          <a:xfrm>
            <a:off x="310671" y="1622025"/>
            <a:ext cx="4479946" cy="4448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E62B7F-D7F7-A962-F7FB-107CCC64E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02" t="11815" r="31230" b="3795"/>
          <a:stretch/>
        </p:blipFill>
        <p:spPr>
          <a:xfrm>
            <a:off x="7295613" y="2194114"/>
            <a:ext cx="4543667" cy="430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AB161F-F30E-D74C-3890-780E75611AC7}"/>
              </a:ext>
            </a:extLst>
          </p:cNvPr>
          <p:cNvSpPr txBox="1"/>
          <p:nvPr/>
        </p:nvSpPr>
        <p:spPr>
          <a:xfrm>
            <a:off x="5925587" y="1648869"/>
            <a:ext cx="6060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Myriad Pro" panose="020B0503030403020204" charset="0"/>
              </a:rPr>
              <a:t>Senate Bill 216 – Environmental Quality Amendments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057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8E60-0D3A-53DC-2590-9FCDF5E01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>
            <a:extLst>
              <a:ext uri="{FF2B5EF4-FFF2-40B4-BE49-F238E27FC236}">
                <a16:creationId xmlns:a16="http://schemas.microsoft.com/office/drawing/2014/main" id="{94EDF9FC-B54E-4E51-FE2B-CA353DE98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561" y="4855041"/>
            <a:ext cx="10194878" cy="2128157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Myriad Pro Light" panose="020B0403030403020204" pitchFamily="34" charset="0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84859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BE888-8833-BC61-607A-5919C57A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6E590F-A948-8C70-83E4-15BD08D7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1259" y="367778"/>
            <a:ext cx="8666329" cy="932093"/>
          </a:xfrm>
        </p:spPr>
        <p:txBody>
          <a:bodyPr/>
          <a:lstStyle/>
          <a:p>
            <a:pPr algn="ctr"/>
            <a:r>
              <a:rPr lang="en-US" sz="3200" b="1" dirty="0"/>
              <a:t>Clive Facility Overview</a:t>
            </a:r>
          </a:p>
        </p:txBody>
      </p:sp>
      <p:pic>
        <p:nvPicPr>
          <p:cNvPr id="8" name="Picture 7" descr="Clive aerial.jpg">
            <a:extLst>
              <a:ext uri="{FF2B5EF4-FFF2-40B4-BE49-F238E27FC236}">
                <a16:creationId xmlns:a16="http://schemas.microsoft.com/office/drawing/2014/main" id="{C9BD15F5-271F-C1AA-9C02-E7629EEBE8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73" y="3684760"/>
            <a:ext cx="10621653" cy="300946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4F8BA4-9A43-6D47-F260-A8669556F7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0805" y="1098507"/>
            <a:ext cx="9585858" cy="2718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600" kern="0" dirty="0">
                <a:latin typeface="Myriad Pro Light" panose="020B0403030403020204" charset="0"/>
              </a:rPr>
              <a:t>Over 30 years of proven experience treating and disposing of  Class A radioactive waste.</a:t>
            </a:r>
          </a:p>
          <a:p>
            <a:r>
              <a:rPr lang="en-US" sz="2600" kern="0" dirty="0">
                <a:latin typeface="Myriad Pro Light" panose="020B0403030403020204" charset="0"/>
              </a:rPr>
              <a:t>One-of-a-kind bulk waste and containerized waste facilities with unique licenses and permits.</a:t>
            </a:r>
          </a:p>
          <a:p>
            <a:pPr eaLnBrk="0" hangingPunct="0">
              <a:lnSpc>
                <a:spcPct val="90000"/>
              </a:lnSpc>
              <a:spcBef>
                <a:spcPts val="1200"/>
              </a:spcBef>
            </a:pPr>
            <a:r>
              <a:rPr lang="en-US" sz="2600" kern="0" dirty="0">
                <a:latin typeface="Myriad Pro Light" panose="020B0403030403020204" charset="0"/>
              </a:rPr>
              <a:t>Long-term federal and commercial contracts.</a:t>
            </a:r>
            <a:endParaRPr lang="en-US" sz="2200" kern="0" dirty="0">
              <a:latin typeface="Myriad Pro Light" panose="020B04030304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69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498973" y="415568"/>
            <a:ext cx="8666329" cy="740060"/>
          </a:xfrm>
        </p:spPr>
        <p:txBody>
          <a:bodyPr/>
          <a:lstStyle/>
          <a:p>
            <a:pPr algn="ctr"/>
            <a:r>
              <a:rPr lang="en-US" sz="3200" b="1" dirty="0"/>
              <a:t>Facility Overview – Clive Operations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5AA9F9-6BF1-3161-472E-4008E8EA66A0}"/>
              </a:ext>
            </a:extLst>
          </p:cNvPr>
          <p:cNvSpPr txBox="1">
            <a:spLocks noChangeArrowheads="1"/>
          </p:cNvSpPr>
          <p:nvPr/>
        </p:nvSpPr>
        <p:spPr>
          <a:xfrm>
            <a:off x="444082" y="1204192"/>
            <a:ext cx="10392916" cy="5297467"/>
          </a:xfrm>
          <a:prstGeom prst="rect">
            <a:avLst/>
          </a:prstGeom>
          <a:noFill/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/>
              <a:t>Industrial</a:t>
            </a:r>
          </a:p>
          <a:p>
            <a:pPr lvl="1"/>
            <a:r>
              <a:rPr lang="en-US" sz="1200" dirty="0"/>
              <a:t>Behavior Based/HPI</a:t>
            </a:r>
          </a:p>
          <a:p>
            <a:pPr lvl="1"/>
            <a:r>
              <a:rPr lang="en-US" sz="1200" dirty="0"/>
              <a:t>Employee directed / Management Commitment</a:t>
            </a:r>
          </a:p>
          <a:p>
            <a:pPr lvl="1"/>
            <a:r>
              <a:rPr lang="en-US" sz="1200" dirty="0"/>
              <a:t>Between 2004 &amp; 2025, over </a:t>
            </a:r>
            <a:r>
              <a:rPr lang="en-US" sz="1200" u="sng" dirty="0"/>
              <a:t>Seven Million</a:t>
            </a:r>
            <a:r>
              <a:rPr lang="en-US" sz="1200" dirty="0"/>
              <a:t> hours worked              without a lost-time injury</a:t>
            </a:r>
          </a:p>
          <a:p>
            <a:pPr lvl="1"/>
            <a:r>
              <a:rPr lang="en-US" sz="1200" dirty="0"/>
              <a:t>Utah Safety Council Award of Merit</a:t>
            </a:r>
          </a:p>
          <a:p>
            <a:pPr lvl="2"/>
            <a:r>
              <a:rPr lang="en-US" sz="1200" dirty="0"/>
              <a:t>2006, 2007, 2008, 2009, 2012, 2013, 2015, 2016, 2017, 2018, 2019, 2020, 2021 + + +</a:t>
            </a:r>
          </a:p>
          <a:p>
            <a:pPr lvl="1"/>
            <a:r>
              <a:rPr lang="en-US" sz="1200" dirty="0"/>
              <a:t>Utah Safety Council Perfect Record Award</a:t>
            </a:r>
          </a:p>
          <a:p>
            <a:pPr lvl="2"/>
            <a:r>
              <a:rPr lang="en-US" sz="1200" dirty="0"/>
              <a:t>2011, 2012, 2013, 2015, 2016, 2017</a:t>
            </a:r>
          </a:p>
          <a:p>
            <a:pPr lvl="1"/>
            <a:r>
              <a:rPr lang="en-US" sz="1200" dirty="0"/>
              <a:t>Utah Safety Council 1 Million Man Hour Award</a:t>
            </a:r>
          </a:p>
          <a:p>
            <a:pPr lvl="2"/>
            <a:r>
              <a:rPr lang="en-US" sz="1200" dirty="0"/>
              <a:t>2013, 2016, 2020</a:t>
            </a:r>
          </a:p>
          <a:p>
            <a:pPr lvl="1"/>
            <a:r>
              <a:rPr lang="en-US" sz="1200" dirty="0"/>
              <a:t>Utah Safety Council Award of Honor</a:t>
            </a:r>
          </a:p>
          <a:p>
            <a:pPr lvl="2"/>
            <a:r>
              <a:rPr lang="en-US" sz="1200" dirty="0"/>
              <a:t>2017, 2019</a:t>
            </a:r>
          </a:p>
          <a:p>
            <a:pPr lvl="1"/>
            <a:r>
              <a:rPr lang="en-US" sz="1200" dirty="0"/>
              <a:t>National Safety Council Perfect Record Award</a:t>
            </a:r>
          </a:p>
          <a:p>
            <a:pPr lvl="2"/>
            <a:r>
              <a:rPr lang="en-US" sz="1200" dirty="0"/>
              <a:t>2005, 2006, 2007, 2008, 2010, 2015, 2017</a:t>
            </a:r>
          </a:p>
          <a:p>
            <a:pPr lvl="1"/>
            <a:r>
              <a:rPr lang="en-US" sz="1200" dirty="0"/>
              <a:t>National Safety Council Million Man Hour Award</a:t>
            </a:r>
          </a:p>
          <a:p>
            <a:pPr lvl="2"/>
            <a:r>
              <a:rPr lang="en-US" sz="1200" dirty="0"/>
              <a:t>2006, 2008, 2013, 2017, 2020, 2021</a:t>
            </a:r>
          </a:p>
          <a:p>
            <a:pPr lvl="1"/>
            <a:r>
              <a:rPr lang="en-US" sz="1200" dirty="0"/>
              <a:t>National Safety Council Occupational Excellence Achievement Award</a:t>
            </a:r>
          </a:p>
          <a:p>
            <a:pPr lvl="2"/>
            <a:r>
              <a:rPr lang="en-US" sz="1200" dirty="0"/>
              <a:t>2017</a:t>
            </a:r>
          </a:p>
          <a:p>
            <a:pPr lvl="1"/>
            <a:r>
              <a:rPr lang="en-US" sz="1200" dirty="0"/>
              <a:t>National Safety Council Safety Leadership Award</a:t>
            </a:r>
          </a:p>
          <a:p>
            <a:pPr lvl="2"/>
            <a:r>
              <a:rPr lang="en-US" sz="1200" dirty="0"/>
              <a:t>2017, 2021</a:t>
            </a:r>
          </a:p>
          <a:p>
            <a:pPr lvl="1"/>
            <a:r>
              <a:rPr lang="en-US" sz="1200" b="1" dirty="0"/>
              <a:t>VPP Star - 2017</a:t>
            </a:r>
          </a:p>
          <a:p>
            <a:r>
              <a:rPr lang="en-US" sz="1600" dirty="0"/>
              <a:t>Radiological</a:t>
            </a:r>
          </a:p>
          <a:p>
            <a:pPr lvl="1"/>
            <a:r>
              <a:rPr lang="en-US" sz="1200" dirty="0"/>
              <a:t>ALARA</a:t>
            </a:r>
          </a:p>
          <a:p>
            <a:pPr lvl="1"/>
            <a:r>
              <a:rPr lang="en-US" sz="1200" dirty="0"/>
              <a:t>Personnel exposures very low</a:t>
            </a:r>
          </a:p>
          <a:p>
            <a:pPr lvl="1"/>
            <a:r>
              <a:rPr lang="en-US" sz="1200" dirty="0"/>
              <a:t>34 mRem average annual employee exposure</a:t>
            </a:r>
          </a:p>
          <a:p>
            <a:pPr>
              <a:buFontTx/>
              <a:buNone/>
            </a:pPr>
            <a:endParaRPr lang="en-US" sz="2000" dirty="0"/>
          </a:p>
        </p:txBody>
      </p:sp>
      <p:pic>
        <p:nvPicPr>
          <p:cNvPr id="4" name="Picture 20" descr="employee with goggles and other PPE">
            <a:extLst>
              <a:ext uri="{FF2B5EF4-FFF2-40B4-BE49-F238E27FC236}">
                <a16:creationId xmlns:a16="http://schemas.microsoft.com/office/drawing/2014/main" id="{BA63FDEB-A728-74B5-99DE-2E6DDF259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83362" y="2503913"/>
            <a:ext cx="2279508" cy="15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2C0976AE-E042-1196-CEC2-2F295926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3160" y="2179437"/>
            <a:ext cx="2004285" cy="150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89CF0-669A-776D-E6EF-47965F21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89" y="3883944"/>
            <a:ext cx="3165229" cy="1780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4679993-29A4-A3F8-7AAD-CCC925BB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3039" y="4894189"/>
            <a:ext cx="2279650" cy="110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28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>
          <a:xfrm>
            <a:off x="1762835" y="402729"/>
            <a:ext cx="8666329" cy="5765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Permits and Licenses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604" y="1414876"/>
            <a:ext cx="6537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r"/>
            <a:r>
              <a:rPr lang="en-US" dirty="0">
                <a:latin typeface="Myriad Pro Light" panose="020B0403030403020204" charset="0"/>
              </a:rPr>
              <a:t>Class A LLRW as defined in Utah Administrative Code R313-15-1009</a:t>
            </a:r>
          </a:p>
          <a:p>
            <a:pPr algn="r"/>
            <a:r>
              <a:rPr lang="en-US" dirty="0">
                <a:latin typeface="Myriad Pro Light" panose="020B0403030403020204" charset="0"/>
              </a:rPr>
              <a:t>Class A Mixed LLRW (radioactive and hazardous)</a:t>
            </a:r>
          </a:p>
          <a:p>
            <a:pPr algn="r"/>
            <a:r>
              <a:rPr lang="en-US" dirty="0">
                <a:latin typeface="Myriad Pro Light" panose="020B0403030403020204" charset="0"/>
              </a:rPr>
              <a:t>NORM/NARM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US" dirty="0">
              <a:latin typeface="Myriad Pro Light" panose="020B0403030403020204" charset="0"/>
            </a:endParaRPr>
          </a:p>
          <a:p>
            <a:pPr algn="r"/>
            <a:r>
              <a:rPr lang="en-US" dirty="0">
                <a:latin typeface="Myriad Pro Light" panose="020B0403030403020204" charset="0"/>
              </a:rPr>
              <a:t>11e.(2) Byproduct Material as defined by the AEA</a:t>
            </a:r>
          </a:p>
          <a:p>
            <a:pPr algn="r"/>
            <a:endParaRPr lang="en-US" dirty="0">
              <a:latin typeface="Myriad Pro Light" panose="020B0403030403020204" charset="0"/>
            </a:endParaRPr>
          </a:p>
          <a:p>
            <a:pPr algn="r"/>
            <a:r>
              <a:rPr lang="en-US" dirty="0">
                <a:latin typeface="Myriad Pro Light" panose="020B0403030403020204" charset="0"/>
              </a:rPr>
              <a:t>Receipt and storage of  RCRA-regulated mixed waste</a:t>
            </a:r>
          </a:p>
          <a:p>
            <a:pPr algn="r"/>
            <a:r>
              <a:rPr lang="en-US" dirty="0">
                <a:latin typeface="Myriad Pro Light" panose="020B0403030403020204" charset="0"/>
              </a:rPr>
              <a:t>Treatment of mixed waste for RCRA constituents</a:t>
            </a:r>
          </a:p>
          <a:p>
            <a:pPr algn="r"/>
            <a:r>
              <a:rPr lang="en-US" dirty="0">
                <a:latin typeface="Myriad Pro Light" panose="020B0403030403020204" charset="0"/>
              </a:rPr>
              <a:t>Mixed waste disposal</a:t>
            </a:r>
          </a:p>
          <a:p>
            <a:pPr algn="r"/>
            <a:endParaRPr lang="en-US" dirty="0">
              <a:latin typeface="Myriad Pro Light" panose="020B0403030403020204" charset="0"/>
            </a:endParaRPr>
          </a:p>
          <a:p>
            <a:pPr algn="r"/>
            <a:r>
              <a:rPr lang="en-US" dirty="0">
                <a:latin typeface="Myriad Pro Light" panose="020B0403030403020204" charset="0"/>
              </a:rPr>
              <a:t>BWF - Receipt, storage, treatment, and disposal of waste containing SNM - concentration-based receipt limits (versus mass-based)</a:t>
            </a:r>
          </a:p>
          <a:p>
            <a:pPr algn="r"/>
            <a:endParaRPr lang="en-US" dirty="0">
              <a:latin typeface="Myriad Pro Light" panose="020B0403030403020204" charset="0"/>
            </a:endParaRPr>
          </a:p>
          <a:p>
            <a:pPr algn="r"/>
            <a:r>
              <a:rPr lang="en-US" dirty="0">
                <a:latin typeface="Myriad Pro Light" panose="020B0403030403020204" charset="0"/>
              </a:rPr>
              <a:t>Receipt, treatment, management and disposal of </a:t>
            </a:r>
          </a:p>
          <a:p>
            <a:pPr algn="r"/>
            <a:r>
              <a:rPr lang="en-US" dirty="0">
                <a:latin typeface="Myriad Pro Light" panose="020B0403030403020204" charset="0"/>
              </a:rPr>
              <a:t>PCB radioactive and PCB mixed waste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7055893" y="19303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7055893" y="27598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7051185" y="358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7059091" y="45657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7059091" y="53235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56897" y="1849472"/>
            <a:ext cx="349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Light" panose="020B0403030403020204" charset="0"/>
              </a:rPr>
              <a:t>Radioactive Material License </a:t>
            </a:r>
          </a:p>
          <a:p>
            <a:r>
              <a:rPr lang="en-US" dirty="0">
                <a:latin typeface="Myriad Pro Light" panose="020B0403030403020204" charset="0"/>
              </a:rPr>
              <a:t>     RML UT 2300249, as amended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1319" y="1045544"/>
            <a:ext cx="10904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Myriad Pro Light" panose="020B0403030403020204" charset="0"/>
              </a:rPr>
              <a:t>Energy</a:t>
            </a:r>
            <a:r>
              <a:rPr lang="en-US" b="1" i="1" dirty="0">
                <a:latin typeface="Myriad Pro Light" panose="020B0403030403020204" charset="0"/>
              </a:rPr>
              <a:t>Solutions</a:t>
            </a:r>
            <a:r>
              <a:rPr lang="en-US" b="1" dirty="0">
                <a:latin typeface="Myriad Pro Light" panose="020B0403030403020204" charset="0"/>
              </a:rPr>
              <a:t> is permitted, licensed, and authorized to receive, treat and dispose of the following wastes: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7390" y="2685579"/>
            <a:ext cx="361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Light" panose="020B0403030403020204" charset="0"/>
              </a:rPr>
              <a:t>11e.(2) Byproduct Material License </a:t>
            </a:r>
          </a:p>
          <a:p>
            <a:r>
              <a:rPr lang="en-US" dirty="0">
                <a:latin typeface="Myriad Pro Light" panose="020B0403030403020204" charset="0"/>
              </a:rPr>
              <a:t>     RML UT 2300478, as amended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6896" y="3577621"/>
            <a:ext cx="347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Light" panose="020B0403030403020204" charset="0"/>
              </a:rPr>
              <a:t>State-issued Part B Permit             </a:t>
            </a:r>
          </a:p>
          <a:p>
            <a:r>
              <a:rPr lang="en-US" dirty="0">
                <a:latin typeface="Myriad Pro Light" panose="020B0403030403020204" charset="0"/>
              </a:rPr>
              <a:t>     EPA ID Number UTD982598898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56896" y="4484906"/>
            <a:ext cx="345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Light" panose="020B0403030403020204" charset="0"/>
              </a:rPr>
              <a:t>Special Nuclear Material Exemption Order issued by NRC, as amended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7390" y="5292860"/>
            <a:ext cx="2860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 Light" panose="020B0403030403020204" charset="0"/>
              </a:rPr>
              <a:t>Two TSCA Approvals issued by EPA Region 8</a:t>
            </a:r>
          </a:p>
        </p:txBody>
      </p:sp>
    </p:spTree>
    <p:extLst>
      <p:ext uri="{BB962C8B-B14F-4D97-AF65-F5344CB8AC3E}">
        <p14:creationId xmlns:p14="http://schemas.microsoft.com/office/powerpoint/2010/main" val="406338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629669" y="441422"/>
            <a:ext cx="8666329" cy="503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Permits and Licenses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BCE57-946A-D688-BDAF-DE2FDC440C2D}"/>
              </a:ext>
            </a:extLst>
          </p:cNvPr>
          <p:cNvSpPr txBox="1"/>
          <p:nvPr/>
        </p:nvSpPr>
        <p:spPr>
          <a:xfrm>
            <a:off x="939711" y="1105631"/>
            <a:ext cx="1082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 current Permits, Licenses, WAC, etc. can be accessed  from our company website:  www.energysolutions.com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1C2D5-7A00-49BD-39D4-38021160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73" b="3612"/>
          <a:stretch/>
        </p:blipFill>
        <p:spPr>
          <a:xfrm>
            <a:off x="0" y="1635509"/>
            <a:ext cx="12192000" cy="521539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2F6932D-61DC-E06A-37B3-317D1A4786D1}"/>
              </a:ext>
            </a:extLst>
          </p:cNvPr>
          <p:cNvSpPr/>
          <p:nvPr/>
        </p:nvSpPr>
        <p:spPr>
          <a:xfrm>
            <a:off x="10295998" y="1693387"/>
            <a:ext cx="1051455" cy="69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4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9153" y="1358020"/>
            <a:ext cx="9067800" cy="5069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Class A LLRW and NORM</a:t>
            </a:r>
          </a:p>
          <a:p>
            <a:pPr marL="855662" lvl="1" indent="-342900">
              <a:buSzPct val="90000"/>
              <a:buFont typeface="Wingdings" panose="05000000000000000000" pitchFamily="2" charset="2"/>
              <a:buChar char="Ø"/>
            </a:pPr>
            <a:r>
              <a:rPr lang="en-US" dirty="0">
                <a:latin typeface="Myriad Pro Light" panose="020B0403030403020204" charset="0"/>
              </a:rPr>
              <a:t>Soil, resin, filters, operational waste, large components</a:t>
            </a:r>
          </a:p>
          <a:p>
            <a:pPr marL="855662" lvl="1" indent="-342900">
              <a:buSzPct val="90000"/>
              <a:buFont typeface="Wingdings" panose="05000000000000000000" pitchFamily="2" charset="2"/>
              <a:buChar char="Ø"/>
            </a:pPr>
            <a:r>
              <a:rPr lang="en-US" dirty="0">
                <a:latin typeface="Myriad Pro Light" panose="020B0403030403020204" charset="0"/>
              </a:rPr>
              <a:t>Containerized Waste (CWF) and Bulk Waste (BWF)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Rail or Truck Transport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Radioactive Liquids</a:t>
            </a:r>
          </a:p>
          <a:p>
            <a:pPr marL="855662" lvl="1" indent="-342900">
              <a:buSzPct val="90000"/>
              <a:buFont typeface="Wingdings" panose="05000000000000000000" pitchFamily="2" charset="2"/>
              <a:buChar char="Ø"/>
            </a:pPr>
            <a:r>
              <a:rPr lang="en-US" dirty="0">
                <a:latin typeface="Myriad Pro Light" panose="020B0403030403020204" charset="0"/>
              </a:rPr>
              <a:t>Two 10,000-gallon tanks to process real-time</a:t>
            </a:r>
          </a:p>
          <a:p>
            <a:pPr marL="855662" lvl="1" indent="-342900">
              <a:buSzPct val="90000"/>
              <a:buFont typeface="Wingdings" panose="05000000000000000000" pitchFamily="2" charset="2"/>
              <a:buChar char="Ø"/>
            </a:pPr>
            <a:r>
              <a:rPr lang="en-US" dirty="0">
                <a:latin typeface="Myriad Pro Light" panose="020B0403030403020204" charset="0"/>
              </a:rPr>
              <a:t>Two+ Portable Eurotainer ISO Tanks (3,000-gallon)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Mixed Waste (Radioactive and RCRA Hazardous)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PCB/Radioactive Waste - TSCA Regulated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Approved to accept CERCLA Waste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Large Component Logistics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UCNI and Export Controlled Waste</a:t>
            </a:r>
          </a:p>
          <a:p>
            <a:pPr marL="342900" indent="-34290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Myriad Pro Light" panose="020B0403030403020204" charset="0"/>
              </a:rPr>
              <a:t>Other hazardous substances </a:t>
            </a:r>
          </a:p>
          <a:p>
            <a:pPr marL="800100" lvl="1" indent="-342900">
              <a:spcBef>
                <a:spcPct val="30000"/>
              </a:spcBef>
              <a:buSzPct val="90000"/>
              <a:buFont typeface="Wingdings" panose="05000000000000000000" pitchFamily="2" charset="2"/>
              <a:buChar char="Ø"/>
            </a:pPr>
            <a:r>
              <a:rPr lang="en-US" dirty="0">
                <a:latin typeface="Myriad Pro Light" panose="020B0403030403020204" charset="0"/>
              </a:rPr>
              <a:t>Asbestos, beryllium, etc.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684901" y="416873"/>
            <a:ext cx="8666329" cy="941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Waste Acceptance Capability</a:t>
            </a:r>
          </a:p>
        </p:txBody>
      </p:sp>
      <p:pic>
        <p:nvPicPr>
          <p:cNvPr id="5" name="Picture 2" descr="C:\Users\torton\Desktop\Presentation Pictures\S&amp;R\IMG_5010.JPG">
            <a:extLst>
              <a:ext uri="{FF2B5EF4-FFF2-40B4-BE49-F238E27FC236}">
                <a16:creationId xmlns:a16="http://schemas.microsoft.com/office/drawing/2014/main" id="{8C11E719-57C3-9829-6D97-7B775CD4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93" y="1358020"/>
            <a:ext cx="2588230" cy="26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torton\Desktop\Pics\IMG_1504.JPG">
            <a:extLst>
              <a:ext uri="{FF2B5EF4-FFF2-40B4-BE49-F238E27FC236}">
                <a16:creationId xmlns:a16="http://schemas.microsoft.com/office/drawing/2014/main" id="{F092328E-38F3-99A6-8920-21AEDB17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001" y="2043857"/>
            <a:ext cx="1901411" cy="253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AC35E95-5540-A4B1-47B4-B2D5DB43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74" y="3703266"/>
            <a:ext cx="2438435" cy="17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afety Label, Legend: CAUTION CONTAINS PCBs POLYCHLORINATED BIPHENYLS) A TOXIC ENVIRONMENTAL CONTAMINANT REQUIRING SPECIAL HANDLING AND DISPOSAL ...">
            <a:extLst>
              <a:ext uri="{FF2B5EF4-FFF2-40B4-BE49-F238E27FC236}">
                <a16:creationId xmlns:a16="http://schemas.microsoft.com/office/drawing/2014/main" id="{E8AF45E1-5899-D9F0-E0A0-834ECBED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022" y="4823594"/>
            <a:ext cx="1797773" cy="179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171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887103" y="416873"/>
            <a:ext cx="8666329" cy="552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Waste Acceptance </a:t>
            </a:r>
          </a:p>
          <a:p>
            <a:pPr marL="0" indent="0" algn="ctr">
              <a:buNone/>
            </a:pP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F4893-6D65-503F-8451-845C6327908D}"/>
              </a:ext>
            </a:extLst>
          </p:cNvPr>
          <p:cNvSpPr txBox="1"/>
          <p:nvPr/>
        </p:nvSpPr>
        <p:spPr>
          <a:xfrm>
            <a:off x="834687" y="1255123"/>
            <a:ext cx="6769508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Bulk Waste Facility (BWF)</a:t>
            </a:r>
          </a:p>
          <a:p>
            <a:endParaRPr lang="en-US" sz="1500" b="1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MW, 11e.(2), &amp; most of Class A LLRW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Receive Bulk and non-Bulk Containers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Soil, Debris and Oversized Debris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Low Dose Resin (&lt; 500 mR/hr, Dewatered)</a:t>
            </a:r>
          </a:p>
          <a:p>
            <a:pPr marL="800100" lvl="1" indent="-342900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sz="2200" dirty="0"/>
              <a:t>Liquid Verification for Grossly Dewatered (&lt; 10R)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Receive Highway and Rail shipments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CLSM (Grout) disposal for Higher Contamination / Higher Dose Rate Waste</a:t>
            </a:r>
          </a:p>
        </p:txBody>
      </p:sp>
      <p:pic>
        <p:nvPicPr>
          <p:cNvPr id="7" name="Picture 5" descr="MVC-003F">
            <a:extLst>
              <a:ext uri="{FF2B5EF4-FFF2-40B4-BE49-F238E27FC236}">
                <a16:creationId xmlns:a16="http://schemas.microsoft.com/office/drawing/2014/main" id="{3ADEA150-A8D8-E98E-C5C1-1A151A25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30838" y="3826360"/>
            <a:ext cx="3427331" cy="24365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7" descr="Intermodal">
            <a:extLst>
              <a:ext uri="{FF2B5EF4-FFF2-40B4-BE49-F238E27FC236}">
                <a16:creationId xmlns:a16="http://schemas.microsoft.com/office/drawing/2014/main" id="{C2C9B2EA-D86B-378D-8E03-232092D1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30838" y="1273992"/>
            <a:ext cx="3376500" cy="23615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169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1678764" y="404600"/>
            <a:ext cx="8666329" cy="5773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Clive Waste Acceptance </a:t>
            </a:r>
          </a:p>
          <a:p>
            <a:pPr marL="0" indent="0" algn="ctr">
              <a:buNone/>
            </a:pP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BF4893-6D65-503F-8451-845C6327908D}"/>
              </a:ext>
            </a:extLst>
          </p:cNvPr>
          <p:cNvSpPr txBox="1"/>
          <p:nvPr/>
        </p:nvSpPr>
        <p:spPr>
          <a:xfrm>
            <a:off x="1063421" y="1482603"/>
            <a:ext cx="651878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Bulk Waste Facility – (Rail)</a:t>
            </a:r>
            <a:r>
              <a:rPr lang="en-US" sz="2800" dirty="0"/>
              <a:t> </a:t>
            </a:r>
          </a:p>
          <a:p>
            <a:endParaRPr lang="en-US" sz="10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Direct Union Pacific rail service to facility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Over 16 Miles of rail lines onsite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Railcar Dumping </a:t>
            </a:r>
          </a:p>
          <a:p>
            <a:pPr marL="914400" lvl="1" indent="-457200">
              <a:spcBef>
                <a:spcPts val="600"/>
              </a:spcBef>
              <a:buSzPct val="90000"/>
              <a:buFont typeface="Wingdings" panose="05000000000000000000" pitchFamily="2" charset="2"/>
              <a:buChar char="Ø"/>
            </a:pPr>
            <a:r>
              <a:rPr lang="en-US" sz="2400" dirty="0"/>
              <a:t>Two Rotary Dumpers in Operation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Rail Decon Facility is part of Rotary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Railcar transloading capabilities (Intermodals and Cargo Containers)</a:t>
            </a:r>
          </a:p>
        </p:txBody>
      </p:sp>
      <p:pic>
        <p:nvPicPr>
          <p:cNvPr id="6" name="Picture 5" descr="A picture containing indoor, cement&#10;&#10;Description automatically generated">
            <a:extLst>
              <a:ext uri="{FF2B5EF4-FFF2-40B4-BE49-F238E27FC236}">
                <a16:creationId xmlns:a16="http://schemas.microsoft.com/office/drawing/2014/main" id="{98E4A1C6-FB85-61C8-91B5-B87F06FCD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53" y="1502497"/>
            <a:ext cx="3427331" cy="2012763"/>
          </a:xfrm>
          <a:prstGeom prst="rect">
            <a:avLst/>
          </a:prstGeom>
        </p:spPr>
      </p:pic>
      <p:pic>
        <p:nvPicPr>
          <p:cNvPr id="7" name="Picture 5" descr="MVC-003F">
            <a:extLst>
              <a:ext uri="{FF2B5EF4-FFF2-40B4-BE49-F238E27FC236}">
                <a16:creationId xmlns:a16="http://schemas.microsoft.com/office/drawing/2014/main" id="{3ADEA150-A8D8-E98E-C5C1-1A151A25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100153" y="3721737"/>
            <a:ext cx="3427331" cy="24365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2316260"/>
      </p:ext>
    </p:extLst>
  </p:cSld>
  <p:clrMapOvr>
    <a:masterClrMapping/>
  </p:clrMapOvr>
</p:sld>
</file>

<file path=ppt/theme/theme1.xml><?xml version="1.0" encoding="utf-8"?>
<a:theme xmlns:a="http://schemas.openxmlformats.org/drawingml/2006/main" name="energysol_2016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A8E1367-AF0F-4E66-B1DA-EE70DD8461A7}" vid="{26853153-FBE1-444D-8A10-A172914443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energysol_2016_template</Template>
  <TotalTime>14579</TotalTime>
  <Words>1119</Words>
  <Application>Microsoft Office PowerPoint</Application>
  <PresentationFormat>Widescreen</PresentationFormat>
  <Paragraphs>223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Myriad Pro Light</vt:lpstr>
      <vt:lpstr>Myriad Pro</vt:lpstr>
      <vt:lpstr>Wingdings</vt:lpstr>
      <vt:lpstr>energysol_2016_template</vt:lpstr>
      <vt:lpstr>PDF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EnergySolutions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 Rogers</dc:creator>
  <cp:lastModifiedBy>Vern C. Rogers</cp:lastModifiedBy>
  <cp:revision>97</cp:revision>
  <dcterms:created xsi:type="dcterms:W3CDTF">2017-01-11T15:29:59Z</dcterms:created>
  <dcterms:modified xsi:type="dcterms:W3CDTF">2025-04-04T16:24:11Z</dcterms:modified>
</cp:coreProperties>
</file>