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9" r:id="rId2"/>
    <p:sldId id="283" r:id="rId3"/>
    <p:sldId id="303" r:id="rId4"/>
    <p:sldId id="329" r:id="rId5"/>
    <p:sldId id="557" r:id="rId6"/>
    <p:sldId id="333" r:id="rId7"/>
    <p:sldId id="559" r:id="rId8"/>
    <p:sldId id="300" r:id="rId9"/>
    <p:sldId id="281" r:id="rId10"/>
    <p:sldId id="553" r:id="rId11"/>
    <p:sldId id="556" r:id="rId12"/>
    <p:sldId id="308" r:id="rId13"/>
    <p:sldId id="558" r:id="rId14"/>
    <p:sldId id="325" r:id="rId15"/>
    <p:sldId id="330" r:id="rId16"/>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ection" id="{1DD8BBAE-13CD-4DB3-B4A0-39AB2E5365F7}">
          <p14:sldIdLst>
            <p14:sldId id="279"/>
            <p14:sldId id="283"/>
            <p14:sldId id="303"/>
            <p14:sldId id="329"/>
            <p14:sldId id="557"/>
            <p14:sldId id="333"/>
            <p14:sldId id="559"/>
            <p14:sldId id="300"/>
            <p14:sldId id="281"/>
            <p14:sldId id="553"/>
            <p14:sldId id="556"/>
            <p14:sldId id="308"/>
            <p14:sldId id="558"/>
          </p14:sldIdLst>
        </p14:section>
        <p14:section name="PG extra slides" id="{A3D7D4B8-17DA-4E1E-BB6D-BB15C090504C}">
          <p14:sldIdLst>
            <p14:sldId id="325"/>
            <p14:sldId id="3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129419-0C2A-3825-DB4C-54F26047D556}" name="Veal, Lee" initials="VL" userId="S::Veal.Lee@epa.gov::e742a60b-b41e-4af5-9b87-a2b298a0412c" providerId="AD"/>
  <p188:author id="{7E7F6C3E-709C-64B7-26D2-E7827CD2D6C7}" name="djs" initials="djs" userId="djs" providerId="None"/>
  <p188:author id="{6218B559-F8EB-9E12-33AC-ACD07B433AFF}" name="Major, Jonathan" initials="MJ" userId="S::Major.Jonathan@epa.gov::86a99bee-0ec7-497a-a186-0e829c35bcc2" providerId="AD"/>
  <p188:author id="{D3A4F686-085C-3108-BC7B-2A7D6624B6E6}" name="EPA" initials="EPA" userId="EPA" providerId="None"/>
  <p188:author id="{DFC5E7DE-F43F-28D6-64D0-6E85A3E1B181}" name="Peake, Tom" initials="PT" userId="S::Peake.Tom@epa.gov::bf3cec51-643b-43a1-8666-e53a60872d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B8"/>
    <a:srgbClr val="0150B9"/>
    <a:srgbClr val="94B5EA"/>
    <a:srgbClr val="8AB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09" autoAdjust="0"/>
  </p:normalViewPr>
  <p:slideViewPr>
    <p:cSldViewPr snapToGrid="0">
      <p:cViewPr varScale="1">
        <p:scale>
          <a:sx n="64" d="100"/>
          <a:sy n="64" d="100"/>
        </p:scale>
        <p:origin x="1320"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or, Jonathan" userId="86a99bee-0ec7-497a-a186-0e829c35bcc2" providerId="ADAL" clId="{A7453A4C-9E70-451C-9FD0-80B8A32049CA}"/>
    <pc:docChg chg="modSld">
      <pc:chgData name="Major, Jonathan" userId="86a99bee-0ec7-497a-a186-0e829c35bcc2" providerId="ADAL" clId="{A7453A4C-9E70-451C-9FD0-80B8A32049CA}" dt="2025-03-10T13:19:39.588" v="8"/>
      <pc:docMkLst>
        <pc:docMk/>
      </pc:docMkLst>
      <pc:sldChg chg="modNotesTx">
        <pc:chgData name="Major, Jonathan" userId="86a99bee-0ec7-497a-a186-0e829c35bcc2" providerId="ADAL" clId="{A7453A4C-9E70-451C-9FD0-80B8A32049CA}" dt="2025-03-10T13:17:12.730" v="0" actId="20577"/>
        <pc:sldMkLst>
          <pc:docMk/>
          <pc:sldMk cId="2594422701" sldId="279"/>
        </pc:sldMkLst>
      </pc:sldChg>
      <pc:sldChg chg="modNotesTx">
        <pc:chgData name="Major, Jonathan" userId="86a99bee-0ec7-497a-a186-0e829c35bcc2" providerId="ADAL" clId="{A7453A4C-9E70-451C-9FD0-80B8A32049CA}" dt="2025-03-10T13:17:59.997" v="3" actId="20577"/>
        <pc:sldMkLst>
          <pc:docMk/>
          <pc:sldMk cId="4167239117" sldId="300"/>
        </pc:sldMkLst>
      </pc:sldChg>
      <pc:sldChg chg="addSp modSp modNotesTx">
        <pc:chgData name="Major, Jonathan" userId="86a99bee-0ec7-497a-a186-0e829c35bcc2" providerId="ADAL" clId="{A7453A4C-9E70-451C-9FD0-80B8A32049CA}" dt="2025-03-10T13:19:39.588" v="8"/>
        <pc:sldMkLst>
          <pc:docMk/>
          <pc:sldMk cId="2638385388" sldId="303"/>
        </pc:sldMkLst>
        <pc:spChg chg="add mod">
          <ac:chgData name="Major, Jonathan" userId="86a99bee-0ec7-497a-a186-0e829c35bcc2" providerId="ADAL" clId="{A7453A4C-9E70-451C-9FD0-80B8A32049CA}" dt="2025-03-10T13:19:39.588" v="8"/>
          <ac:spMkLst>
            <pc:docMk/>
            <pc:sldMk cId="2638385388" sldId="303"/>
            <ac:spMk id="2" creationId="{B3BC0CE7-BF18-B4AA-996D-940B11E948F1}"/>
          </ac:spMkLst>
        </pc:spChg>
      </pc:sldChg>
      <pc:sldChg chg="modNotesTx">
        <pc:chgData name="Major, Jonathan" userId="86a99bee-0ec7-497a-a186-0e829c35bcc2" providerId="ADAL" clId="{A7453A4C-9E70-451C-9FD0-80B8A32049CA}" dt="2025-03-10T13:18:13.946" v="5" actId="20577"/>
        <pc:sldMkLst>
          <pc:docMk/>
          <pc:sldMk cId="2876236385" sldId="308"/>
        </pc:sldMkLst>
      </pc:sldChg>
      <pc:sldChg chg="modNotesTx">
        <pc:chgData name="Major, Jonathan" userId="86a99bee-0ec7-497a-a186-0e829c35bcc2" providerId="ADAL" clId="{A7453A4C-9E70-451C-9FD0-80B8A32049CA}" dt="2025-03-10T13:17:20.604" v="1" actId="20577"/>
        <pc:sldMkLst>
          <pc:docMk/>
          <pc:sldMk cId="1789835938" sldId="329"/>
        </pc:sldMkLst>
      </pc:sldChg>
      <pc:sldChg chg="modNotesTx">
        <pc:chgData name="Major, Jonathan" userId="86a99bee-0ec7-497a-a186-0e829c35bcc2" providerId="ADAL" clId="{A7453A4C-9E70-451C-9FD0-80B8A32049CA}" dt="2025-03-10T13:18:09.737" v="4" actId="20577"/>
        <pc:sldMkLst>
          <pc:docMk/>
          <pc:sldMk cId="3079647171" sldId="556"/>
        </pc:sldMkLst>
      </pc:sldChg>
      <pc:sldChg chg="modNotesTx">
        <pc:chgData name="Major, Jonathan" userId="86a99bee-0ec7-497a-a186-0e829c35bcc2" providerId="ADAL" clId="{A7453A4C-9E70-451C-9FD0-80B8A32049CA}" dt="2025-03-10T13:17:51.050" v="2" actId="20577"/>
        <pc:sldMkLst>
          <pc:docMk/>
          <pc:sldMk cId="1950779930" sldId="557"/>
        </pc:sldMkLst>
      </pc:sldChg>
      <pc:sldChg chg="modNotesTx">
        <pc:chgData name="Major, Jonathan" userId="86a99bee-0ec7-497a-a186-0e829c35bcc2" providerId="ADAL" clId="{A7453A4C-9E70-451C-9FD0-80B8A32049CA}" dt="2025-03-10T13:18:26.456" v="6" actId="20577"/>
        <pc:sldMkLst>
          <pc:docMk/>
          <pc:sldMk cId="4071343453" sldId="5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E747A1-E1DF-4ADE-B5D7-6266B48C1F3B}"/>
              </a:ext>
            </a:extLst>
          </p:cNvPr>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0FA8188F-1972-4195-A126-62B794B53C03}"/>
              </a:ext>
            </a:extLst>
          </p:cNvPr>
          <p:cNvSpPr>
            <a:spLocks noGrp="1"/>
          </p:cNvSpPr>
          <p:nvPr>
            <p:ph type="dt" sz="quarter" idx="1"/>
          </p:nvPr>
        </p:nvSpPr>
        <p:spPr>
          <a:xfrm>
            <a:off x="3967341" y="0"/>
            <a:ext cx="3035088" cy="466116"/>
          </a:xfrm>
          <a:prstGeom prst="rect">
            <a:avLst/>
          </a:prstGeom>
        </p:spPr>
        <p:txBody>
          <a:bodyPr vert="horz" lIns="93104" tIns="46552" rIns="93104" bIns="46552" rtlCol="0"/>
          <a:lstStyle>
            <a:lvl1pPr algn="r">
              <a:defRPr sz="1200"/>
            </a:lvl1pPr>
          </a:lstStyle>
          <a:p>
            <a:fld id="{CDF54709-0EB9-4263-951B-FBBFDFD24016}" type="datetimeFigureOut">
              <a:rPr lang="en-US" smtClean="0"/>
              <a:t>4/10/2025</a:t>
            </a:fld>
            <a:endParaRPr lang="en-US"/>
          </a:p>
        </p:txBody>
      </p:sp>
      <p:sp>
        <p:nvSpPr>
          <p:cNvPr id="4" name="Footer Placeholder 3">
            <a:extLst>
              <a:ext uri="{FF2B5EF4-FFF2-40B4-BE49-F238E27FC236}">
                <a16:creationId xmlns:a16="http://schemas.microsoft.com/office/drawing/2014/main" id="{200CB90B-BD71-43C2-B170-600BA786AD78}"/>
              </a:ext>
            </a:extLst>
          </p:cNvPr>
          <p:cNvSpPr>
            <a:spLocks noGrp="1"/>
          </p:cNvSpPr>
          <p:nvPr>
            <p:ph type="ftr" sz="quarter" idx="2"/>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556FB0-F603-4FBF-A204-F488D0984D8A}"/>
              </a:ext>
            </a:extLst>
          </p:cNvPr>
          <p:cNvSpPr>
            <a:spLocks noGrp="1"/>
          </p:cNvSpPr>
          <p:nvPr>
            <p:ph type="sldNum" sz="quarter" idx="3"/>
          </p:nvPr>
        </p:nvSpPr>
        <p:spPr>
          <a:xfrm>
            <a:off x="3967341" y="8823936"/>
            <a:ext cx="3035088" cy="466115"/>
          </a:xfrm>
          <a:prstGeom prst="rect">
            <a:avLst/>
          </a:prstGeom>
        </p:spPr>
        <p:txBody>
          <a:bodyPr vert="horz" lIns="93104" tIns="46552" rIns="93104" bIns="46552" rtlCol="0" anchor="b"/>
          <a:lstStyle>
            <a:lvl1pPr algn="r">
              <a:defRPr sz="1200"/>
            </a:lvl1pPr>
          </a:lstStyle>
          <a:p>
            <a:fld id="{F297417B-0BD5-4C7B-926A-26AEC12B2868}" type="slidenum">
              <a:rPr lang="en-US" smtClean="0"/>
              <a:t>‹#›</a:t>
            </a:fld>
            <a:endParaRPr lang="en-US"/>
          </a:p>
        </p:txBody>
      </p:sp>
    </p:spTree>
    <p:extLst>
      <p:ext uri="{BB962C8B-B14F-4D97-AF65-F5344CB8AC3E}">
        <p14:creationId xmlns:p14="http://schemas.microsoft.com/office/powerpoint/2010/main" val="4206512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3FDDE1BF-0266-4297-A51D-AA2462BEC669}" type="datetimeFigureOut">
              <a:rPr lang="en-US" smtClean="0"/>
              <a:t>4/10/2025</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D85BA622-0384-4FBE-8C9D-E57845E6DF96}" type="slidenum">
              <a:rPr lang="en-US" smtClean="0"/>
              <a:t>‹#›</a:t>
            </a:fld>
            <a:endParaRPr lang="en-US"/>
          </a:p>
        </p:txBody>
      </p:sp>
    </p:spTree>
    <p:extLst>
      <p:ext uri="{BB962C8B-B14F-4D97-AF65-F5344CB8AC3E}">
        <p14:creationId xmlns:p14="http://schemas.microsoft.com/office/powerpoint/2010/main" val="22999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BA622-0384-4FBE-8C9D-E57845E6DF96}" type="slidenum">
              <a:rPr lang="en-US" smtClean="0"/>
              <a:t>1</a:t>
            </a:fld>
            <a:endParaRPr lang="en-US"/>
          </a:p>
        </p:txBody>
      </p:sp>
    </p:spTree>
    <p:extLst>
      <p:ext uri="{BB962C8B-B14F-4D97-AF65-F5344CB8AC3E}">
        <p14:creationId xmlns:p14="http://schemas.microsoft.com/office/powerpoint/2010/main" val="1179068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5BA622-0384-4FBE-8C9D-E57845E6DF96}" type="slidenum">
              <a:rPr lang="en-US" smtClean="0"/>
              <a:t>10</a:t>
            </a:fld>
            <a:endParaRPr lang="en-US"/>
          </a:p>
        </p:txBody>
      </p:sp>
    </p:spTree>
    <p:extLst>
      <p:ext uri="{BB962C8B-B14F-4D97-AF65-F5344CB8AC3E}">
        <p14:creationId xmlns:p14="http://schemas.microsoft.com/office/powerpoint/2010/main" val="3182342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BA622-0384-4FBE-8C9D-E57845E6DF96}" type="slidenum">
              <a:rPr lang="en-US" smtClean="0"/>
              <a:t>11</a:t>
            </a:fld>
            <a:endParaRPr lang="en-US"/>
          </a:p>
        </p:txBody>
      </p:sp>
    </p:spTree>
    <p:extLst>
      <p:ext uri="{BB962C8B-B14F-4D97-AF65-F5344CB8AC3E}">
        <p14:creationId xmlns:p14="http://schemas.microsoft.com/office/powerpoint/2010/main" val="2156425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BA622-0384-4FBE-8C9D-E57845E6DF96}" type="slidenum">
              <a:rPr lang="en-US" smtClean="0"/>
              <a:t>12</a:t>
            </a:fld>
            <a:endParaRPr lang="en-US"/>
          </a:p>
        </p:txBody>
      </p:sp>
    </p:spTree>
    <p:extLst>
      <p:ext uri="{BB962C8B-B14F-4D97-AF65-F5344CB8AC3E}">
        <p14:creationId xmlns:p14="http://schemas.microsoft.com/office/powerpoint/2010/main" val="348748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5BA622-0384-4FBE-8C9D-E57845E6DF96}" type="slidenum">
              <a:rPr lang="en-US" smtClean="0"/>
              <a:t>2</a:t>
            </a:fld>
            <a:endParaRPr lang="en-US"/>
          </a:p>
        </p:txBody>
      </p:sp>
    </p:spTree>
    <p:extLst>
      <p:ext uri="{BB962C8B-B14F-4D97-AF65-F5344CB8AC3E}">
        <p14:creationId xmlns:p14="http://schemas.microsoft.com/office/powerpoint/2010/main" val="168029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BA622-0384-4FBE-8C9D-E57845E6DF96}" type="slidenum">
              <a:rPr lang="en-US" smtClean="0"/>
              <a:t>3</a:t>
            </a:fld>
            <a:endParaRPr lang="en-US"/>
          </a:p>
        </p:txBody>
      </p:sp>
    </p:spTree>
    <p:extLst>
      <p:ext uri="{BB962C8B-B14F-4D97-AF65-F5344CB8AC3E}">
        <p14:creationId xmlns:p14="http://schemas.microsoft.com/office/powerpoint/2010/main" val="362067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BA622-0384-4FBE-8C9D-E57845E6DF96}" type="slidenum">
              <a:rPr lang="en-US" smtClean="0"/>
              <a:t>4</a:t>
            </a:fld>
            <a:endParaRPr lang="en-US"/>
          </a:p>
        </p:txBody>
      </p:sp>
    </p:spTree>
    <p:extLst>
      <p:ext uri="{BB962C8B-B14F-4D97-AF65-F5344CB8AC3E}">
        <p14:creationId xmlns:p14="http://schemas.microsoft.com/office/powerpoint/2010/main" val="289222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BA622-0384-4FBE-8C9D-E57845E6DF96}" type="slidenum">
              <a:rPr lang="en-US" smtClean="0"/>
              <a:t>5</a:t>
            </a:fld>
            <a:endParaRPr lang="en-US"/>
          </a:p>
        </p:txBody>
      </p:sp>
    </p:spTree>
    <p:extLst>
      <p:ext uri="{BB962C8B-B14F-4D97-AF65-F5344CB8AC3E}">
        <p14:creationId xmlns:p14="http://schemas.microsoft.com/office/powerpoint/2010/main" val="336152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5BA622-0384-4FBE-8C9D-E57845E6DF96}" type="slidenum">
              <a:rPr lang="en-US" smtClean="0"/>
              <a:t>6</a:t>
            </a:fld>
            <a:endParaRPr lang="en-US"/>
          </a:p>
        </p:txBody>
      </p:sp>
    </p:spTree>
    <p:extLst>
      <p:ext uri="{BB962C8B-B14F-4D97-AF65-F5344CB8AC3E}">
        <p14:creationId xmlns:p14="http://schemas.microsoft.com/office/powerpoint/2010/main" val="21419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BA622-0384-4FBE-8C9D-E57845E6DF96}" type="slidenum">
              <a:rPr lang="en-US" smtClean="0"/>
              <a:t>7</a:t>
            </a:fld>
            <a:endParaRPr lang="en-US"/>
          </a:p>
        </p:txBody>
      </p:sp>
    </p:spTree>
    <p:extLst>
      <p:ext uri="{BB962C8B-B14F-4D97-AF65-F5344CB8AC3E}">
        <p14:creationId xmlns:p14="http://schemas.microsoft.com/office/powerpoint/2010/main" val="258748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BA622-0384-4FBE-8C9D-E57845E6DF96}" type="slidenum">
              <a:rPr lang="en-US" smtClean="0"/>
              <a:t>8</a:t>
            </a:fld>
            <a:endParaRPr lang="en-US"/>
          </a:p>
        </p:txBody>
      </p:sp>
    </p:spTree>
    <p:extLst>
      <p:ext uri="{BB962C8B-B14F-4D97-AF65-F5344CB8AC3E}">
        <p14:creationId xmlns:p14="http://schemas.microsoft.com/office/powerpoint/2010/main" val="298269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5BA622-0384-4FBE-8C9D-E57845E6DF96}" type="slidenum">
              <a:rPr lang="en-US" smtClean="0"/>
              <a:t>9</a:t>
            </a:fld>
            <a:endParaRPr lang="en-US"/>
          </a:p>
        </p:txBody>
      </p:sp>
    </p:spTree>
    <p:extLst>
      <p:ext uri="{BB962C8B-B14F-4D97-AF65-F5344CB8AC3E}">
        <p14:creationId xmlns:p14="http://schemas.microsoft.com/office/powerpoint/2010/main" val="2372839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with picture">
    <p:spTree>
      <p:nvGrpSpPr>
        <p:cNvPr id="1" name=""/>
        <p:cNvGrpSpPr/>
        <p:nvPr/>
      </p:nvGrpSpPr>
      <p:grpSpPr>
        <a:xfrm>
          <a:off x="0" y="0"/>
          <a:ext cx="0" cy="0"/>
          <a:chOff x="0" y="0"/>
          <a:chExt cx="0" cy="0"/>
        </a:xfrm>
      </p:grpSpPr>
      <p:pic>
        <p:nvPicPr>
          <p:cNvPr id="7" name="Picture 6" descr="A picture containing blur&#10;&#10;Description automatically generated">
            <a:extLst>
              <a:ext uri="{FF2B5EF4-FFF2-40B4-BE49-F238E27FC236}">
                <a16:creationId xmlns:a16="http://schemas.microsoft.com/office/drawing/2014/main" id="{1806EF48-55B3-4038-A30F-96BD82021F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63"/>
            <a:ext cx="12192000" cy="68580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p:nvPr>
        </p:nvSpPr>
        <p:spPr>
          <a:xfrm>
            <a:off x="681700" y="1617640"/>
            <a:ext cx="7086600" cy="2388930"/>
          </a:xfrm>
        </p:spPr>
        <p:txBody>
          <a:bodyPr anchor="t">
            <a:normAutofit/>
          </a:bodyPr>
          <a:lstStyle>
            <a:lvl1pPr algn="l">
              <a:defRPr sz="6000" b="1">
                <a:solidFill>
                  <a:srgbClr val="0050B8"/>
                </a:solidFill>
                <a:latin typeface="Arial" panose="020B0604020202020204" pitchFamily="34" charset="0"/>
                <a:cs typeface="Arial" panose="020B060402020202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104923"/>
            <a:ext cx="2965015" cy="614597"/>
          </a:xfrm>
          <a:prstGeom prst="rect">
            <a:avLst/>
          </a:prstGeom>
        </p:spPr>
      </p:pic>
      <p:grpSp>
        <p:nvGrpSpPr>
          <p:cNvPr id="3" name="Group 2">
            <a:extLst>
              <a:ext uri="{FF2B5EF4-FFF2-40B4-BE49-F238E27FC236}">
                <a16:creationId xmlns:a16="http://schemas.microsoft.com/office/drawing/2014/main" id="{4B329119-AEAB-4B5B-93FE-DA69F7B38681}"/>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a:t>Radiation</a:t>
              </a:r>
            </a:p>
            <a:p>
              <a:pPr algn="just">
                <a:lnSpc>
                  <a:spcPct val="100000"/>
                </a:lnSpc>
                <a:spcBef>
                  <a:spcPts val="0"/>
                </a:spcBef>
              </a:pPr>
              <a:r>
                <a:rPr lang="en-US" sz="1600" b="0"/>
                <a:t>Protection</a:t>
              </a:r>
            </a:p>
            <a:p>
              <a:pPr algn="just">
                <a:lnSpc>
                  <a:spcPct val="100000"/>
                </a:lnSpc>
                <a:spcBef>
                  <a:spcPts val="0"/>
                </a:spcBef>
              </a:pPr>
              <a:r>
                <a:rPr lang="en-US" sz="1600" b="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6" name="Text Placeholder 15">
            <a:extLst>
              <a:ext uri="{FF2B5EF4-FFF2-40B4-BE49-F238E27FC236}">
                <a16:creationId xmlns:a16="http://schemas.microsoft.com/office/drawing/2014/main" id="{9C96C7E2-2AD3-480D-8384-5CF4D4859D5D}"/>
              </a:ext>
            </a:extLst>
          </p:cNvPr>
          <p:cNvSpPr>
            <a:spLocks noGrp="1"/>
          </p:cNvSpPr>
          <p:nvPr>
            <p:ph type="body" sz="quarter" idx="13"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
        <p:nvSpPr>
          <p:cNvPr id="17" name="Text Placeholder 15">
            <a:extLst>
              <a:ext uri="{FF2B5EF4-FFF2-40B4-BE49-F238E27FC236}">
                <a16:creationId xmlns:a16="http://schemas.microsoft.com/office/drawing/2014/main" id="{3534F382-6A8E-4C58-BFFB-721DAE29C158}"/>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 Name</a:t>
            </a:r>
          </a:p>
        </p:txBody>
      </p:sp>
      <p:sp>
        <p:nvSpPr>
          <p:cNvPr id="21" name="Text Placeholder 15">
            <a:extLst>
              <a:ext uri="{FF2B5EF4-FFF2-40B4-BE49-F238E27FC236}">
                <a16:creationId xmlns:a16="http://schemas.microsoft.com/office/drawing/2014/main" id="{AC2A07D3-4368-43CF-A950-444DC4CD346F}"/>
              </a:ext>
            </a:extLst>
          </p:cNvPr>
          <p:cNvSpPr>
            <a:spLocks noGrp="1"/>
          </p:cNvSpPr>
          <p:nvPr>
            <p:ph type="body" sz="quarter" idx="15"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Tree>
    <p:extLst>
      <p:ext uri="{BB962C8B-B14F-4D97-AF65-F5344CB8AC3E}">
        <p14:creationId xmlns:p14="http://schemas.microsoft.com/office/powerpoint/2010/main" val="188096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338A1E-C182-40A7-AA29-A996FC6D332D}"/>
              </a:ext>
            </a:extLst>
          </p:cNvPr>
          <p:cNvSpPr>
            <a:spLocks noGrp="1"/>
          </p:cNvSpPr>
          <p:nvPr>
            <p:ph type="sldNum" sz="quarter" idx="12"/>
          </p:nvPr>
        </p:nvSpPr>
        <p:spPr>
          <a:xfrm>
            <a:off x="9031737"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sp>
        <p:nvSpPr>
          <p:cNvPr id="3" name="Footer Placeholder 2">
            <a:extLst>
              <a:ext uri="{FF2B5EF4-FFF2-40B4-BE49-F238E27FC236}">
                <a16:creationId xmlns:a16="http://schemas.microsoft.com/office/drawing/2014/main" id="{135B78D6-AA27-45A2-A9FF-AF99806BC2F8}"/>
              </a:ext>
            </a:extLst>
          </p:cNvPr>
          <p:cNvSpPr>
            <a:spLocks noGrp="1"/>
          </p:cNvSpPr>
          <p:nvPr>
            <p:ph type="ftr" sz="quarter" idx="11"/>
          </p:nvPr>
        </p:nvSpPr>
        <p:spPr>
          <a:xfrm>
            <a:off x="1466367" y="6447794"/>
            <a:ext cx="9820757" cy="365122"/>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p>
        </p:txBody>
      </p:sp>
      <p:pic>
        <p:nvPicPr>
          <p:cNvPr id="11" name="Picture 10">
            <a:extLst>
              <a:ext uri="{FF2B5EF4-FFF2-40B4-BE49-F238E27FC236}">
                <a16:creationId xmlns:a16="http://schemas.microsoft.com/office/drawing/2014/main" id="{648CE4C9-5467-498A-8CFC-3EF03AE793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2" name="Date Placeholder 1">
            <a:extLst>
              <a:ext uri="{FF2B5EF4-FFF2-40B4-BE49-F238E27FC236}">
                <a16:creationId xmlns:a16="http://schemas.microsoft.com/office/drawing/2014/main" id="{9374205E-B0F0-4004-ABC0-256830704859}"/>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10/10/2024</a:t>
            </a:r>
          </a:p>
        </p:txBody>
      </p:sp>
    </p:spTree>
    <p:extLst>
      <p:ext uri="{BB962C8B-B14F-4D97-AF65-F5344CB8AC3E}">
        <p14:creationId xmlns:p14="http://schemas.microsoft.com/office/powerpoint/2010/main" val="305991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text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9E3FD0-EC0B-45D8-B835-B4CB3768A3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hasCustomPrompt="1"/>
          </p:nvPr>
        </p:nvSpPr>
        <p:spPr>
          <a:xfrm>
            <a:off x="681700" y="2251934"/>
            <a:ext cx="10716098" cy="1811360"/>
          </a:xfrm>
        </p:spPr>
        <p:txBody>
          <a:bodyPr anchor="t"/>
          <a:lstStyle>
            <a:lvl1pPr algn="l">
              <a:defRPr sz="6000" b="1">
                <a:solidFill>
                  <a:srgbClr val="0050B8"/>
                </a:solidFill>
                <a:latin typeface="Arial" panose="020B0604020202020204" pitchFamily="34" charset="0"/>
                <a:cs typeface="Arial" panose="020B0604020202020204" pitchFamily="34" charset="0"/>
              </a:defRPr>
            </a:lvl1pPr>
          </a:lstStyle>
          <a:p>
            <a:r>
              <a:rPr lang="en-US"/>
              <a:t>Click to edit thank you slide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739217"/>
            <a:ext cx="2965015" cy="614597"/>
          </a:xfrm>
          <a:prstGeom prst="rect">
            <a:avLst/>
          </a:prstGeom>
        </p:spPr>
      </p:pic>
      <p:grpSp>
        <p:nvGrpSpPr>
          <p:cNvPr id="3" name="Group 2">
            <a:extLst>
              <a:ext uri="{FF2B5EF4-FFF2-40B4-BE49-F238E27FC236}">
                <a16:creationId xmlns:a16="http://schemas.microsoft.com/office/drawing/2014/main" id="{B9F672C6-4B20-4E81-B932-2D63CBDC8961}"/>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a:t>Radiation</a:t>
              </a:r>
            </a:p>
            <a:p>
              <a:pPr algn="just">
                <a:lnSpc>
                  <a:spcPct val="100000"/>
                </a:lnSpc>
                <a:spcBef>
                  <a:spcPts val="0"/>
                </a:spcBef>
              </a:pPr>
              <a:r>
                <a:rPr lang="en-US" sz="1600" b="0"/>
                <a:t>Protection</a:t>
              </a:r>
            </a:p>
            <a:p>
              <a:pPr algn="just">
                <a:lnSpc>
                  <a:spcPct val="100000"/>
                </a:lnSpc>
                <a:spcBef>
                  <a:spcPts val="0"/>
                </a:spcBef>
              </a:pPr>
              <a:r>
                <a:rPr lang="en-US" sz="1600" b="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3" name="Text Placeholder 15">
            <a:extLst>
              <a:ext uri="{FF2B5EF4-FFF2-40B4-BE49-F238E27FC236}">
                <a16:creationId xmlns:a16="http://schemas.microsoft.com/office/drawing/2014/main" id="{7E5ADF62-96BF-4125-B198-0CA4B0859943}"/>
              </a:ext>
            </a:extLst>
          </p:cNvPr>
          <p:cNvSpPr>
            <a:spLocks noGrp="1"/>
          </p:cNvSpPr>
          <p:nvPr>
            <p:ph type="body" sz="quarter" idx="15"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
        <p:nvSpPr>
          <p:cNvPr id="14" name="Text Placeholder 15">
            <a:extLst>
              <a:ext uri="{FF2B5EF4-FFF2-40B4-BE49-F238E27FC236}">
                <a16:creationId xmlns:a16="http://schemas.microsoft.com/office/drawing/2014/main" id="{D8C5B913-5E31-4ECB-889F-4496AA540149}"/>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 Name</a:t>
            </a:r>
          </a:p>
        </p:txBody>
      </p:sp>
      <p:sp>
        <p:nvSpPr>
          <p:cNvPr id="15" name="Text Placeholder 15">
            <a:extLst>
              <a:ext uri="{FF2B5EF4-FFF2-40B4-BE49-F238E27FC236}">
                <a16:creationId xmlns:a16="http://schemas.microsoft.com/office/drawing/2014/main" id="{7CD11C43-7912-46F6-85EF-6EEF9CCD6D58}"/>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Information</a:t>
            </a:r>
          </a:p>
        </p:txBody>
      </p:sp>
    </p:spTree>
    <p:extLst>
      <p:ext uri="{BB962C8B-B14F-4D97-AF65-F5344CB8AC3E}">
        <p14:creationId xmlns:p14="http://schemas.microsoft.com/office/powerpoint/2010/main" val="10617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_text only">
    <p:spTree>
      <p:nvGrpSpPr>
        <p:cNvPr id="1" name=""/>
        <p:cNvGrpSpPr/>
        <p:nvPr/>
      </p:nvGrpSpPr>
      <p:grpSpPr>
        <a:xfrm>
          <a:off x="0" y="0"/>
          <a:ext cx="0" cy="0"/>
          <a:chOff x="0" y="0"/>
          <a:chExt cx="0" cy="0"/>
        </a:xfrm>
      </p:grpSpPr>
      <p:pic>
        <p:nvPicPr>
          <p:cNvPr id="16" name="Picture 15" descr="A picture containing outdoor&#10;&#10;Description automatically generated">
            <a:extLst>
              <a:ext uri="{FF2B5EF4-FFF2-40B4-BE49-F238E27FC236}">
                <a16:creationId xmlns:a16="http://schemas.microsoft.com/office/drawing/2014/main" id="{60825655-F144-4E6F-8476-3B13EB155AA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30556"/>
          <a:stretch/>
        </p:blipFill>
        <p:spPr>
          <a:xfrm>
            <a:off x="0" y="1372992"/>
            <a:ext cx="12192000" cy="47625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hasCustomPrompt="1"/>
          </p:nvPr>
        </p:nvSpPr>
        <p:spPr>
          <a:xfrm>
            <a:off x="681700" y="2251934"/>
            <a:ext cx="10716098" cy="1811360"/>
          </a:xfrm>
        </p:spPr>
        <p:txBody>
          <a:bodyPr anchor="t"/>
          <a:lstStyle>
            <a:lvl1pPr algn="l">
              <a:defRPr sz="6000" b="1">
                <a:solidFill>
                  <a:srgbClr val="0050B8"/>
                </a:solidFill>
                <a:latin typeface="Arial" panose="020B0604020202020204" pitchFamily="34" charset="0"/>
                <a:cs typeface="Arial" panose="020B0604020202020204" pitchFamily="34" charset="0"/>
              </a:defRPr>
            </a:lvl1pPr>
          </a:lstStyle>
          <a:p>
            <a:r>
              <a:rPr lang="en-US"/>
              <a:t>Click to edit thank you slide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739217"/>
            <a:ext cx="2965015" cy="614597"/>
          </a:xfrm>
          <a:prstGeom prst="rect">
            <a:avLst/>
          </a:prstGeom>
        </p:spPr>
      </p:pic>
      <p:grpSp>
        <p:nvGrpSpPr>
          <p:cNvPr id="3" name="Group 2">
            <a:extLst>
              <a:ext uri="{FF2B5EF4-FFF2-40B4-BE49-F238E27FC236}">
                <a16:creationId xmlns:a16="http://schemas.microsoft.com/office/drawing/2014/main" id="{FFDCB5A9-E322-49B4-B737-7358106F7687}"/>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a:t>Radiation</a:t>
              </a:r>
            </a:p>
            <a:p>
              <a:pPr algn="just">
                <a:lnSpc>
                  <a:spcPct val="100000"/>
                </a:lnSpc>
                <a:spcBef>
                  <a:spcPts val="0"/>
                </a:spcBef>
              </a:pPr>
              <a:r>
                <a:rPr lang="en-US" sz="1600" b="0"/>
                <a:t>Protection</a:t>
              </a:r>
            </a:p>
            <a:p>
              <a:pPr algn="just">
                <a:lnSpc>
                  <a:spcPct val="100000"/>
                </a:lnSpc>
                <a:spcBef>
                  <a:spcPts val="0"/>
                </a:spcBef>
              </a:pPr>
              <a:r>
                <a:rPr lang="en-US" sz="1600" b="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3" name="Text Placeholder 15">
            <a:extLst>
              <a:ext uri="{FF2B5EF4-FFF2-40B4-BE49-F238E27FC236}">
                <a16:creationId xmlns:a16="http://schemas.microsoft.com/office/drawing/2014/main" id="{7E5ADF62-96BF-4125-B198-0CA4B0859943}"/>
              </a:ext>
            </a:extLst>
          </p:cNvPr>
          <p:cNvSpPr>
            <a:spLocks noGrp="1"/>
          </p:cNvSpPr>
          <p:nvPr>
            <p:ph type="body" sz="quarter" idx="15"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
        <p:nvSpPr>
          <p:cNvPr id="14" name="Text Placeholder 15">
            <a:extLst>
              <a:ext uri="{FF2B5EF4-FFF2-40B4-BE49-F238E27FC236}">
                <a16:creationId xmlns:a16="http://schemas.microsoft.com/office/drawing/2014/main" id="{D8C5B913-5E31-4ECB-889F-4496AA540149}"/>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 Name</a:t>
            </a:r>
          </a:p>
        </p:txBody>
      </p:sp>
      <p:sp>
        <p:nvSpPr>
          <p:cNvPr id="15" name="Text Placeholder 15">
            <a:extLst>
              <a:ext uri="{FF2B5EF4-FFF2-40B4-BE49-F238E27FC236}">
                <a16:creationId xmlns:a16="http://schemas.microsoft.com/office/drawing/2014/main" id="{7CD11C43-7912-46F6-85EF-6EEF9CCD6D58}"/>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Information</a:t>
            </a:r>
          </a:p>
        </p:txBody>
      </p:sp>
    </p:spTree>
    <p:extLst>
      <p:ext uri="{BB962C8B-B14F-4D97-AF65-F5344CB8AC3E}">
        <p14:creationId xmlns:p14="http://schemas.microsoft.com/office/powerpoint/2010/main" val="3037403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F1B49D2-4392-4CA9-97FC-79DE9E3B5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56156C3D-3AAA-4660-8C02-2C684D6413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5" name="Date Placeholder 4">
            <a:extLst>
              <a:ext uri="{FF2B5EF4-FFF2-40B4-BE49-F238E27FC236}">
                <a16:creationId xmlns:a16="http://schemas.microsoft.com/office/drawing/2014/main" id="{CD747FE4-C6F6-4DBA-B134-C55BDC28E419}"/>
              </a:ext>
            </a:extLst>
          </p:cNvPr>
          <p:cNvSpPr>
            <a:spLocks noGrp="1"/>
          </p:cNvSpPr>
          <p:nvPr>
            <p:ph type="dt" sz="half" idx="10"/>
          </p:nvPr>
        </p:nvSpPr>
        <p:spPr>
          <a:xfrm>
            <a:off x="320040" y="6457312"/>
            <a:ext cx="2743200" cy="365125"/>
          </a:xfrm>
        </p:spPr>
        <p:txBody>
          <a:bodyPr/>
          <a:lstStyle>
            <a:lvl1pPr>
              <a:defRPr>
                <a:solidFill>
                  <a:srgbClr val="0050B8"/>
                </a:solidFill>
                <a:latin typeface="Arial" panose="020B0604020202020204" pitchFamily="34" charset="0"/>
                <a:cs typeface="Arial" panose="020B0604020202020204" pitchFamily="34" charset="0"/>
              </a:defRPr>
            </a:lvl1pPr>
          </a:lstStyle>
          <a:p>
            <a:r>
              <a:rPr lang="en-US"/>
              <a:t>10/10/2024</a:t>
            </a:r>
          </a:p>
        </p:txBody>
      </p:sp>
      <p:sp>
        <p:nvSpPr>
          <p:cNvPr id="6" name="Footer Placeholder 5">
            <a:extLst>
              <a:ext uri="{FF2B5EF4-FFF2-40B4-BE49-F238E27FC236}">
                <a16:creationId xmlns:a16="http://schemas.microsoft.com/office/drawing/2014/main" id="{E6EE9CD1-8E31-4D35-89B2-A9DD521F067F}"/>
              </a:ext>
            </a:extLst>
          </p:cNvPr>
          <p:cNvSpPr>
            <a:spLocks noGrp="1"/>
          </p:cNvSpPr>
          <p:nvPr>
            <p:ph type="ftr" sz="quarter" idx="11"/>
          </p:nvPr>
        </p:nvSpPr>
        <p:spPr>
          <a:xfrm>
            <a:off x="1466367" y="6457312"/>
            <a:ext cx="9630257" cy="365125"/>
          </a:xfrm>
        </p:spPr>
        <p:txBody>
          <a:bodyPr/>
          <a:lstStyle>
            <a:lvl1pPr algn="l">
              <a:defRPr b="1">
                <a:solidFill>
                  <a:srgbClr val="0050B8"/>
                </a:solidFill>
                <a:latin typeface="Arial" panose="020B0604020202020204" pitchFamily="34" charset="0"/>
                <a:cs typeface="Arial" panose="020B0604020202020204" pitchFamily="34" charset="0"/>
              </a:defRPr>
            </a:lvl1pPr>
          </a:lstStyle>
          <a:p>
            <a:r>
              <a:rPr lang="en-US"/>
              <a:t>Radiation Protection Program</a:t>
            </a:r>
          </a:p>
        </p:txBody>
      </p:sp>
      <p:sp>
        <p:nvSpPr>
          <p:cNvPr id="7" name="Slide Number Placeholder 6">
            <a:extLst>
              <a:ext uri="{FF2B5EF4-FFF2-40B4-BE49-F238E27FC236}">
                <a16:creationId xmlns:a16="http://schemas.microsoft.com/office/drawing/2014/main" id="{AD96FA37-6ACA-425E-A24B-674FA7C855E7}"/>
              </a:ext>
            </a:extLst>
          </p:cNvPr>
          <p:cNvSpPr>
            <a:spLocks noGrp="1"/>
          </p:cNvSpPr>
          <p:nvPr>
            <p:ph type="sldNum" sz="quarter" idx="12"/>
          </p:nvPr>
        </p:nvSpPr>
        <p:spPr>
          <a:xfrm>
            <a:off x="9031737" y="6447789"/>
            <a:ext cx="2743200" cy="365125"/>
          </a:xfrm>
        </p:spPr>
        <p:txBody>
          <a:bodyPr/>
          <a:lstStyle>
            <a:lvl1pPr>
              <a:defRPr b="1">
                <a:solidFill>
                  <a:srgbClr val="0050B8"/>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sp>
        <p:nvSpPr>
          <p:cNvPr id="2" name="Title 1">
            <a:extLst>
              <a:ext uri="{FF2B5EF4-FFF2-40B4-BE49-F238E27FC236}">
                <a16:creationId xmlns:a16="http://schemas.microsoft.com/office/drawing/2014/main" id="{5D760F6D-6C05-4DBC-99B0-D608C731B40D}"/>
              </a:ext>
            </a:extLst>
          </p:cNvPr>
          <p:cNvSpPr>
            <a:spLocks noGrp="1"/>
          </p:cNvSpPr>
          <p:nvPr>
            <p:ph type="title"/>
          </p:nvPr>
        </p:nvSpPr>
        <p:spPr>
          <a:xfrm>
            <a:off x="257476" y="202222"/>
            <a:ext cx="4482465" cy="1610385"/>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75319157-AAC0-42CB-A7CC-0532B71C9FD0}"/>
              </a:ext>
            </a:extLst>
          </p:cNvPr>
          <p:cNvSpPr>
            <a:spLocks noGrp="1"/>
          </p:cNvSpPr>
          <p:nvPr>
            <p:ph type="body" sz="half" idx="2"/>
          </p:nvPr>
        </p:nvSpPr>
        <p:spPr>
          <a:xfrm>
            <a:off x="256902" y="1898786"/>
            <a:ext cx="4482465" cy="4229298"/>
          </a:xfrm>
        </p:spPr>
        <p:txBody>
          <a:bodyPr>
            <a:normAutofit/>
          </a:bodyPr>
          <a:lstStyle>
            <a:lvl1pPr marL="342900" indent="-342900">
              <a:buClr>
                <a:srgbClr val="0150B9"/>
              </a:buClr>
              <a:buSzPct val="120000"/>
              <a:buFont typeface="Arial" panose="020B0604020202020204" pitchFamily="34" charset="0"/>
              <a:buChar char="•"/>
              <a:defRPr sz="2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3298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text only">
    <p:spTree>
      <p:nvGrpSpPr>
        <p:cNvPr id="1" name=""/>
        <p:cNvGrpSpPr/>
        <p:nvPr/>
      </p:nvGrpSpPr>
      <p:grpSpPr>
        <a:xfrm>
          <a:off x="0" y="0"/>
          <a:ext cx="0" cy="0"/>
          <a:chOff x="0" y="0"/>
          <a:chExt cx="0" cy="0"/>
        </a:xfrm>
      </p:grpSpPr>
      <p:pic>
        <p:nvPicPr>
          <p:cNvPr id="7" name="Picture 6" descr="A picture containing blur&#10;&#10;Description automatically generated">
            <a:extLst>
              <a:ext uri="{FF2B5EF4-FFF2-40B4-BE49-F238E27FC236}">
                <a16:creationId xmlns:a16="http://schemas.microsoft.com/office/drawing/2014/main" id="{1806EF48-55B3-4038-A30F-96BD82021F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63"/>
            <a:ext cx="12192000" cy="6858000"/>
          </a:xfrm>
          <a:prstGeom prst="rect">
            <a:avLst/>
          </a:prstGeom>
        </p:spPr>
      </p:pic>
      <p:sp>
        <p:nvSpPr>
          <p:cNvPr id="2" name="Title 1">
            <a:extLst>
              <a:ext uri="{FF2B5EF4-FFF2-40B4-BE49-F238E27FC236}">
                <a16:creationId xmlns:a16="http://schemas.microsoft.com/office/drawing/2014/main" id="{1ECEE2DA-EB3A-42BE-A98C-F19F7BF8BC7F}"/>
              </a:ext>
            </a:extLst>
          </p:cNvPr>
          <p:cNvSpPr>
            <a:spLocks noGrp="1"/>
          </p:cNvSpPr>
          <p:nvPr>
            <p:ph type="ctrTitle"/>
          </p:nvPr>
        </p:nvSpPr>
        <p:spPr>
          <a:xfrm>
            <a:off x="681700" y="1617640"/>
            <a:ext cx="10716098" cy="2577138"/>
          </a:xfrm>
        </p:spPr>
        <p:txBody>
          <a:bodyPr anchor="t"/>
          <a:lstStyle>
            <a:lvl1pPr algn="l">
              <a:defRPr sz="6000" b="1">
                <a:solidFill>
                  <a:srgbClr val="0050B8"/>
                </a:solidFill>
                <a:latin typeface="Arial" panose="020B0604020202020204" pitchFamily="34" charset="0"/>
                <a:cs typeface="Arial" panose="020B060402020202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CF16F93C-C591-42CC-97FA-1232F9174D53}"/>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104923"/>
            <a:ext cx="2965015" cy="614597"/>
          </a:xfrm>
          <a:prstGeom prst="rect">
            <a:avLst/>
          </a:prstGeom>
        </p:spPr>
      </p:pic>
      <p:grpSp>
        <p:nvGrpSpPr>
          <p:cNvPr id="3" name="Group 2">
            <a:extLst>
              <a:ext uri="{FF2B5EF4-FFF2-40B4-BE49-F238E27FC236}">
                <a16:creationId xmlns:a16="http://schemas.microsoft.com/office/drawing/2014/main" id="{088CB770-B00D-42C6-A415-9F5811F6BDB9}"/>
              </a:ext>
            </a:extLst>
          </p:cNvPr>
          <p:cNvGrpSpPr/>
          <p:nvPr userDrawn="1"/>
        </p:nvGrpSpPr>
        <p:grpSpPr>
          <a:xfrm>
            <a:off x="10334134" y="238362"/>
            <a:ext cx="1695720" cy="1194348"/>
            <a:chOff x="10334134" y="238362"/>
            <a:chExt cx="1695720" cy="1194348"/>
          </a:xfrm>
        </p:grpSpPr>
        <p:pic>
          <p:nvPicPr>
            <p:cNvPr id="9" name="Graphic 8">
              <a:extLst>
                <a:ext uri="{FF2B5EF4-FFF2-40B4-BE49-F238E27FC236}">
                  <a16:creationId xmlns:a16="http://schemas.microsoft.com/office/drawing/2014/main" id="{0F3E483E-08EE-4300-8C50-B9E6D66F350B}"/>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b="85000"/>
            <a:stretch/>
          </p:blipFill>
          <p:spPr>
            <a:xfrm>
              <a:off x="10415742" y="238362"/>
              <a:ext cx="982056" cy="135482"/>
            </a:xfrm>
            <a:prstGeom prst="rect">
              <a:avLst/>
            </a:prstGeom>
          </p:spPr>
        </p:pic>
        <p:sp>
          <p:nvSpPr>
            <p:cNvPr id="10" name="Subtitle 2">
              <a:extLst>
                <a:ext uri="{FF2B5EF4-FFF2-40B4-BE49-F238E27FC236}">
                  <a16:creationId xmlns:a16="http://schemas.microsoft.com/office/drawing/2014/main" id="{992FBADE-C59A-4052-97DD-4A0976B9251E}"/>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a:t>Radiation</a:t>
              </a:r>
            </a:p>
            <a:p>
              <a:pPr algn="just">
                <a:lnSpc>
                  <a:spcPct val="100000"/>
                </a:lnSpc>
                <a:spcBef>
                  <a:spcPts val="0"/>
                </a:spcBef>
              </a:pPr>
              <a:r>
                <a:rPr lang="en-US" sz="1600" b="0"/>
                <a:t>Protection</a:t>
              </a:r>
            </a:p>
            <a:p>
              <a:pPr algn="just">
                <a:lnSpc>
                  <a:spcPct val="100000"/>
                </a:lnSpc>
                <a:spcBef>
                  <a:spcPts val="0"/>
                </a:spcBef>
              </a:pPr>
              <a:r>
                <a:rPr lang="en-US" sz="1600" b="0"/>
                <a:t>Program</a:t>
              </a:r>
            </a:p>
          </p:txBody>
        </p:sp>
      </p:grpSp>
      <p:pic>
        <p:nvPicPr>
          <p:cNvPr id="11" name="Picture 10" descr="Text&#10;&#10;Description automatically generated">
            <a:extLst>
              <a:ext uri="{FF2B5EF4-FFF2-40B4-BE49-F238E27FC236}">
                <a16:creationId xmlns:a16="http://schemas.microsoft.com/office/drawing/2014/main" id="{9C2E7498-03EA-4495-8128-A305BD7B11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3" name="Text Placeholder 15">
            <a:extLst>
              <a:ext uri="{FF2B5EF4-FFF2-40B4-BE49-F238E27FC236}">
                <a16:creationId xmlns:a16="http://schemas.microsoft.com/office/drawing/2014/main" id="{7E5ADF62-96BF-4125-B198-0CA4B0859943}"/>
              </a:ext>
            </a:extLst>
          </p:cNvPr>
          <p:cNvSpPr>
            <a:spLocks noGrp="1"/>
          </p:cNvSpPr>
          <p:nvPr>
            <p:ph type="body" sz="quarter" idx="15" hasCustomPrompt="1"/>
          </p:nvPr>
        </p:nvSpPr>
        <p:spPr>
          <a:xfrm>
            <a:off x="720029" y="4194778"/>
            <a:ext cx="6964362" cy="477024"/>
          </a:xfrm>
        </p:spPr>
        <p:txBody>
          <a:bodyPr>
            <a:no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
        <p:nvSpPr>
          <p:cNvPr id="14" name="Text Placeholder 15">
            <a:extLst>
              <a:ext uri="{FF2B5EF4-FFF2-40B4-BE49-F238E27FC236}">
                <a16:creationId xmlns:a16="http://schemas.microsoft.com/office/drawing/2014/main" id="{D8C5B913-5E31-4ECB-889F-4496AA540149}"/>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 Name</a:t>
            </a:r>
          </a:p>
        </p:txBody>
      </p:sp>
      <p:sp>
        <p:nvSpPr>
          <p:cNvPr id="15" name="Text Placeholder 15">
            <a:extLst>
              <a:ext uri="{FF2B5EF4-FFF2-40B4-BE49-F238E27FC236}">
                <a16:creationId xmlns:a16="http://schemas.microsoft.com/office/drawing/2014/main" id="{7CD11C43-7912-46F6-85EF-6EEF9CCD6D58}"/>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Tree>
    <p:extLst>
      <p:ext uri="{BB962C8B-B14F-4D97-AF65-F5344CB8AC3E}">
        <p14:creationId xmlns:p14="http://schemas.microsoft.com/office/powerpoint/2010/main" val="163986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itle or Section Header">
    <p:spTree>
      <p:nvGrpSpPr>
        <p:cNvPr id="1" name=""/>
        <p:cNvGrpSpPr/>
        <p:nvPr/>
      </p:nvGrpSpPr>
      <p:grpSpPr>
        <a:xfrm>
          <a:off x="0" y="0"/>
          <a:ext cx="0" cy="0"/>
          <a:chOff x="0" y="0"/>
          <a:chExt cx="0" cy="0"/>
        </a:xfrm>
      </p:grpSpPr>
      <p:pic>
        <p:nvPicPr>
          <p:cNvPr id="18" name="Picture 17" descr="A picture containing outdoor&#10;&#10;Description automatically generated">
            <a:extLst>
              <a:ext uri="{FF2B5EF4-FFF2-40B4-BE49-F238E27FC236}">
                <a16:creationId xmlns:a16="http://schemas.microsoft.com/office/drawing/2014/main" id="{264957E3-C3AE-4C8B-A86B-61C1C2015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4112C3-9A8B-4D4E-8074-3B769F045062}"/>
              </a:ext>
            </a:extLst>
          </p:cNvPr>
          <p:cNvSpPr>
            <a:spLocks noGrp="1"/>
          </p:cNvSpPr>
          <p:nvPr>
            <p:ph type="title"/>
          </p:nvPr>
        </p:nvSpPr>
        <p:spPr>
          <a:xfrm>
            <a:off x="677345" y="1618298"/>
            <a:ext cx="10781413" cy="2443413"/>
          </a:xfrm>
        </p:spPr>
        <p:txBody>
          <a:bodyPr anchor="t"/>
          <a:lstStyle>
            <a:lvl1pPr>
              <a:defRPr sz="6000" b="1">
                <a:solidFill>
                  <a:srgbClr val="0050B8"/>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48FF776F-29D5-4357-92AD-40DCE60524A8}"/>
              </a:ext>
            </a:extLst>
          </p:cNvPr>
          <p:cNvSpPr>
            <a:spLocks noGrp="1"/>
          </p:cNvSpPr>
          <p:nvPr>
            <p:ph type="body" idx="1" hasCustomPrompt="1"/>
          </p:nvPr>
        </p:nvSpPr>
        <p:spPr>
          <a:xfrm>
            <a:off x="714175" y="4197826"/>
            <a:ext cx="8185985" cy="710277"/>
          </a:xfrm>
        </p:spPr>
        <p:txBody>
          <a:bodyPr>
            <a:normAutofit/>
          </a:bodyPr>
          <a:lstStyle>
            <a:lvl1pPr marL="0" indent="0">
              <a:buNone/>
              <a:defRPr sz="3000" b="1">
                <a:solidFill>
                  <a:srgbClr val="0050B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pic>
        <p:nvPicPr>
          <p:cNvPr id="9" name="Picture 8">
            <a:extLst>
              <a:ext uri="{FF2B5EF4-FFF2-40B4-BE49-F238E27FC236}">
                <a16:creationId xmlns:a16="http://schemas.microsoft.com/office/drawing/2014/main" id="{3D006F80-F15A-44B0-8D90-C03F831BF38A}"/>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104923"/>
            <a:ext cx="2965015" cy="614597"/>
          </a:xfrm>
          <a:prstGeom prst="rect">
            <a:avLst/>
          </a:prstGeom>
        </p:spPr>
      </p:pic>
      <p:grpSp>
        <p:nvGrpSpPr>
          <p:cNvPr id="4" name="Group 3">
            <a:extLst>
              <a:ext uri="{FF2B5EF4-FFF2-40B4-BE49-F238E27FC236}">
                <a16:creationId xmlns:a16="http://schemas.microsoft.com/office/drawing/2014/main" id="{3EE79F5B-130D-44B1-98DC-47E623B05074}"/>
              </a:ext>
            </a:extLst>
          </p:cNvPr>
          <p:cNvGrpSpPr/>
          <p:nvPr userDrawn="1"/>
        </p:nvGrpSpPr>
        <p:grpSpPr>
          <a:xfrm>
            <a:off x="10334134" y="238362"/>
            <a:ext cx="1695720" cy="1194348"/>
            <a:chOff x="10334134" y="238362"/>
            <a:chExt cx="1695720" cy="1194348"/>
          </a:xfrm>
        </p:grpSpPr>
        <p:pic>
          <p:nvPicPr>
            <p:cNvPr id="10" name="Graphic 9">
              <a:extLst>
                <a:ext uri="{FF2B5EF4-FFF2-40B4-BE49-F238E27FC236}">
                  <a16:creationId xmlns:a16="http://schemas.microsoft.com/office/drawing/2014/main" id="{9CF73CDB-0B8C-4663-B310-4D30324E0C72}"/>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85000"/>
            <a:stretch/>
          </p:blipFill>
          <p:spPr>
            <a:xfrm>
              <a:off x="10415742" y="238362"/>
              <a:ext cx="982056" cy="135482"/>
            </a:xfrm>
            <a:prstGeom prst="rect">
              <a:avLst/>
            </a:prstGeom>
          </p:spPr>
        </p:pic>
        <p:sp>
          <p:nvSpPr>
            <p:cNvPr id="11" name="Subtitle 2">
              <a:extLst>
                <a:ext uri="{FF2B5EF4-FFF2-40B4-BE49-F238E27FC236}">
                  <a16:creationId xmlns:a16="http://schemas.microsoft.com/office/drawing/2014/main" id="{243F8FB7-359E-4876-ABF5-188BA7A25F53}"/>
                </a:ext>
              </a:extLst>
            </p:cNvPr>
            <p:cNvSpPr txBox="1">
              <a:spLocks/>
            </p:cNvSpPr>
            <p:nvPr userDrawn="1"/>
          </p:nvSpPr>
          <p:spPr>
            <a:xfrm>
              <a:off x="10334134" y="373844"/>
              <a:ext cx="1695720" cy="1058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50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1600" b="0"/>
                <a:t>Radiation</a:t>
              </a:r>
            </a:p>
            <a:p>
              <a:pPr algn="just">
                <a:lnSpc>
                  <a:spcPct val="100000"/>
                </a:lnSpc>
                <a:spcBef>
                  <a:spcPts val="0"/>
                </a:spcBef>
              </a:pPr>
              <a:r>
                <a:rPr lang="en-US" sz="1600" b="0"/>
                <a:t>Protection</a:t>
              </a:r>
            </a:p>
            <a:p>
              <a:pPr algn="just">
                <a:lnSpc>
                  <a:spcPct val="100000"/>
                </a:lnSpc>
                <a:spcBef>
                  <a:spcPts val="0"/>
                </a:spcBef>
              </a:pPr>
              <a:r>
                <a:rPr lang="en-US" sz="1600" b="0"/>
                <a:t>Program</a:t>
              </a:r>
            </a:p>
          </p:txBody>
        </p:sp>
      </p:grpSp>
      <p:pic>
        <p:nvPicPr>
          <p:cNvPr id="12" name="Picture 11" descr="Text&#10;&#10;Description automatically generated">
            <a:extLst>
              <a:ext uri="{FF2B5EF4-FFF2-40B4-BE49-F238E27FC236}">
                <a16:creationId xmlns:a16="http://schemas.microsoft.com/office/drawing/2014/main" id="{4AABA235-3131-4937-8B0B-1E13F7C43FD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95447" y="287723"/>
            <a:ext cx="2904119" cy="406940"/>
          </a:xfrm>
          <a:prstGeom prst="rect">
            <a:avLst/>
          </a:prstGeom>
        </p:spPr>
      </p:pic>
      <p:sp>
        <p:nvSpPr>
          <p:cNvPr id="15" name="Text Placeholder 15">
            <a:extLst>
              <a:ext uri="{FF2B5EF4-FFF2-40B4-BE49-F238E27FC236}">
                <a16:creationId xmlns:a16="http://schemas.microsoft.com/office/drawing/2014/main" id="{9732B365-589C-4D68-A0BD-C5F446F461F6}"/>
              </a:ext>
            </a:extLst>
          </p:cNvPr>
          <p:cNvSpPr>
            <a:spLocks noGrp="1"/>
          </p:cNvSpPr>
          <p:nvPr>
            <p:ph type="body" sz="quarter" idx="14" hasCustomPrompt="1"/>
          </p:nvPr>
        </p:nvSpPr>
        <p:spPr>
          <a:xfrm>
            <a:off x="720029" y="500798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 Name</a:t>
            </a:r>
          </a:p>
        </p:txBody>
      </p:sp>
      <p:sp>
        <p:nvSpPr>
          <p:cNvPr id="16" name="Text Placeholder 15">
            <a:extLst>
              <a:ext uri="{FF2B5EF4-FFF2-40B4-BE49-F238E27FC236}">
                <a16:creationId xmlns:a16="http://schemas.microsoft.com/office/drawing/2014/main" id="{2035C753-5F9A-449B-8354-C89A57B31632}"/>
              </a:ext>
            </a:extLst>
          </p:cNvPr>
          <p:cNvSpPr>
            <a:spLocks noGrp="1"/>
          </p:cNvSpPr>
          <p:nvPr>
            <p:ph type="body" sz="quarter" idx="16" hasCustomPrompt="1"/>
          </p:nvPr>
        </p:nvSpPr>
        <p:spPr>
          <a:xfrm>
            <a:off x="720029" y="5434704"/>
            <a:ext cx="6964362" cy="477024"/>
          </a:xfrm>
        </p:spPr>
        <p:txBody>
          <a:bodyPr>
            <a:normAutofit/>
          </a:bodyPr>
          <a:lstStyle>
            <a:lvl1pPr marL="0" indent="0">
              <a:lnSpc>
                <a:spcPct val="100000"/>
              </a:lnSpc>
              <a:spcBef>
                <a:spcPts val="0"/>
              </a:spcBef>
              <a:buNone/>
              <a:defRPr sz="2200" b="0">
                <a:solidFill>
                  <a:srgbClr val="0050B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Tree>
    <p:extLst>
      <p:ext uri="{BB962C8B-B14F-4D97-AF65-F5344CB8AC3E}">
        <p14:creationId xmlns:p14="http://schemas.microsoft.com/office/powerpoint/2010/main" val="136867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91154E92-C8FC-46EA-AE3E-937E91E7F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628C7D16-F558-4AD2-A23F-83FE312652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2" name="Title 1">
            <a:extLst>
              <a:ext uri="{FF2B5EF4-FFF2-40B4-BE49-F238E27FC236}">
                <a16:creationId xmlns:a16="http://schemas.microsoft.com/office/drawing/2014/main" id="{646660DA-4918-4D57-8329-8DED83228C40}"/>
              </a:ext>
            </a:extLst>
          </p:cNvPr>
          <p:cNvSpPr>
            <a:spLocks noGrp="1"/>
          </p:cNvSpPr>
          <p:nvPr>
            <p:ph type="title"/>
          </p:nvPr>
        </p:nvSpPr>
        <p:spPr>
          <a:xfrm>
            <a:off x="271780" y="288926"/>
            <a:ext cx="11501441" cy="474821"/>
          </a:xfrm>
        </p:spPr>
        <p:txBody>
          <a:bodyPr anchor="t">
            <a:noAutofit/>
          </a:bodyPr>
          <a:lstStyle>
            <a:lvl1pPr>
              <a:defRPr sz="3600" b="1">
                <a:solidFill>
                  <a:srgbClr val="0050B8"/>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B696F41-ED89-41DC-83D9-B0D7A98427A6}"/>
              </a:ext>
            </a:extLst>
          </p:cNvPr>
          <p:cNvSpPr>
            <a:spLocks noGrp="1"/>
          </p:cNvSpPr>
          <p:nvPr>
            <p:ph idx="1"/>
          </p:nvPr>
        </p:nvSpPr>
        <p:spPr>
          <a:xfrm>
            <a:off x="271780" y="1434990"/>
            <a:ext cx="11501441" cy="4351338"/>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C8541-F18D-4969-A279-163B73AE135B}"/>
              </a:ext>
            </a:extLst>
          </p:cNvPr>
          <p:cNvSpPr>
            <a:spLocks noGrp="1"/>
          </p:cNvSpPr>
          <p:nvPr>
            <p:ph type="dt" sz="half" idx="10"/>
          </p:nvPr>
        </p:nvSpPr>
        <p:spPr>
          <a:xfrm>
            <a:off x="327339"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10/10/2024</a:t>
            </a:r>
          </a:p>
        </p:txBody>
      </p:sp>
      <p:sp>
        <p:nvSpPr>
          <p:cNvPr id="5" name="Footer Placeholder 4">
            <a:extLst>
              <a:ext uri="{FF2B5EF4-FFF2-40B4-BE49-F238E27FC236}">
                <a16:creationId xmlns:a16="http://schemas.microsoft.com/office/drawing/2014/main" id="{FBDA2F29-96A7-47A2-A27F-94B5BB0DD1D5}"/>
              </a:ext>
            </a:extLst>
          </p:cNvPr>
          <p:cNvSpPr>
            <a:spLocks noGrp="1"/>
          </p:cNvSpPr>
          <p:nvPr>
            <p:ph type="ftr" sz="quarter" idx="11"/>
          </p:nvPr>
        </p:nvSpPr>
        <p:spPr>
          <a:xfrm>
            <a:off x="1466367" y="6447790"/>
            <a:ext cx="9382607"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p>
        </p:txBody>
      </p:sp>
      <p:sp>
        <p:nvSpPr>
          <p:cNvPr id="6" name="Slide Number Placeholder 5">
            <a:extLst>
              <a:ext uri="{FF2B5EF4-FFF2-40B4-BE49-F238E27FC236}">
                <a16:creationId xmlns:a16="http://schemas.microsoft.com/office/drawing/2014/main" id="{C6233402-E8F6-4850-BC0B-B2052F5664D7}"/>
              </a:ext>
            </a:extLst>
          </p:cNvPr>
          <p:cNvSpPr>
            <a:spLocks noGrp="1"/>
          </p:cNvSpPr>
          <p:nvPr>
            <p:ph type="sldNum" sz="quarter" idx="12"/>
          </p:nvPr>
        </p:nvSpPr>
        <p:spPr>
          <a:xfrm>
            <a:off x="9030022"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sp>
        <p:nvSpPr>
          <p:cNvPr id="11" name="Text Placeholder 10">
            <a:extLst>
              <a:ext uri="{FF2B5EF4-FFF2-40B4-BE49-F238E27FC236}">
                <a16:creationId xmlns:a16="http://schemas.microsoft.com/office/drawing/2014/main" id="{F20E2064-3ECF-420B-BA83-89E2B5FE3CB4}"/>
              </a:ext>
            </a:extLst>
          </p:cNvPr>
          <p:cNvSpPr>
            <a:spLocks noGrp="1"/>
          </p:cNvSpPr>
          <p:nvPr>
            <p:ph type="body" sz="quarter" idx="13"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3" name="Picture 12" descr="Text&#10;&#10;Description automatically generated">
            <a:extLst>
              <a:ext uri="{FF2B5EF4-FFF2-40B4-BE49-F238E27FC236}">
                <a16:creationId xmlns:a16="http://schemas.microsoft.com/office/drawing/2014/main" id="{E70BDA4B-C305-48C3-886B-9E33DE0D1A6A}"/>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Tree>
    <p:extLst>
      <p:ext uri="{BB962C8B-B14F-4D97-AF65-F5344CB8AC3E}">
        <p14:creationId xmlns:p14="http://schemas.microsoft.com/office/powerpoint/2010/main" val="208374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5" name="Picture 14" descr="A picture containing outdoor&#10;&#10;Description automatically generated">
            <a:extLst>
              <a:ext uri="{FF2B5EF4-FFF2-40B4-BE49-F238E27FC236}">
                <a16:creationId xmlns:a16="http://schemas.microsoft.com/office/drawing/2014/main" id="{C5456C92-AE10-4E0F-A5BD-CE70DC111AC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4112C3-9A8B-4D4E-8074-3B769F045062}"/>
              </a:ext>
            </a:extLst>
          </p:cNvPr>
          <p:cNvSpPr>
            <a:spLocks noGrp="1"/>
          </p:cNvSpPr>
          <p:nvPr>
            <p:ph type="title"/>
          </p:nvPr>
        </p:nvSpPr>
        <p:spPr>
          <a:xfrm>
            <a:off x="712637" y="2430454"/>
            <a:ext cx="10959230" cy="1375578"/>
          </a:xfrm>
        </p:spPr>
        <p:txBody>
          <a:bodyPr anchor="t">
            <a:normAutofit/>
          </a:bodyPr>
          <a:lstStyle>
            <a:lvl1pPr>
              <a:defRPr sz="4800" b="1">
                <a:solidFill>
                  <a:srgbClr val="0050B8"/>
                </a:solidFill>
                <a:latin typeface="Arial" panose="020B0604020202020204" pitchFamily="34" charset="0"/>
                <a:cs typeface="Arial" panose="020B0604020202020204" pitchFamily="34" charset="0"/>
              </a:defRPr>
            </a:lvl1pPr>
          </a:lstStyle>
          <a:p>
            <a:r>
              <a:rPr lang="en-US"/>
              <a:t>Click to edit Master title</a:t>
            </a:r>
          </a:p>
        </p:txBody>
      </p:sp>
      <p:sp>
        <p:nvSpPr>
          <p:cNvPr id="3" name="Text Placeholder 2">
            <a:extLst>
              <a:ext uri="{FF2B5EF4-FFF2-40B4-BE49-F238E27FC236}">
                <a16:creationId xmlns:a16="http://schemas.microsoft.com/office/drawing/2014/main" id="{48FF776F-29D5-4357-92AD-40DCE60524A8}"/>
              </a:ext>
            </a:extLst>
          </p:cNvPr>
          <p:cNvSpPr>
            <a:spLocks noGrp="1"/>
          </p:cNvSpPr>
          <p:nvPr>
            <p:ph type="body" idx="1"/>
          </p:nvPr>
        </p:nvSpPr>
        <p:spPr>
          <a:xfrm>
            <a:off x="718987" y="3810000"/>
            <a:ext cx="8185985" cy="1500187"/>
          </a:xfrm>
        </p:spPr>
        <p:txBody>
          <a:bodyPr>
            <a:normAutofit/>
          </a:bodyPr>
          <a:lstStyle>
            <a:lvl1pPr marL="0" indent="0">
              <a:buNone/>
              <a:defRPr sz="2800" b="0">
                <a:solidFill>
                  <a:srgbClr val="0050B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3D006F80-F15A-44B0-8D90-C03F831BF38A}"/>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825637"/>
            <a:ext cx="2965015" cy="614597"/>
          </a:xfrm>
          <a:prstGeom prst="rect">
            <a:avLst/>
          </a:prstGeom>
        </p:spPr>
      </p:pic>
      <p:pic>
        <p:nvPicPr>
          <p:cNvPr id="14" name="Picture 13">
            <a:extLst>
              <a:ext uri="{FF2B5EF4-FFF2-40B4-BE49-F238E27FC236}">
                <a16:creationId xmlns:a16="http://schemas.microsoft.com/office/drawing/2014/main" id="{CB49EDD9-5BC4-4241-B24B-F30A71EC83B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4" name="Date Placeholder 3">
            <a:extLst>
              <a:ext uri="{FF2B5EF4-FFF2-40B4-BE49-F238E27FC236}">
                <a16:creationId xmlns:a16="http://schemas.microsoft.com/office/drawing/2014/main" id="{D2A7D8DE-9DD1-42ED-826E-D0D0B89788F3}"/>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10/10/2024</a:t>
            </a:r>
          </a:p>
        </p:txBody>
      </p:sp>
      <p:sp>
        <p:nvSpPr>
          <p:cNvPr id="5" name="Footer Placeholder 4">
            <a:extLst>
              <a:ext uri="{FF2B5EF4-FFF2-40B4-BE49-F238E27FC236}">
                <a16:creationId xmlns:a16="http://schemas.microsoft.com/office/drawing/2014/main" id="{40643D87-DB57-47CE-BE87-08EDDE477C9F}"/>
              </a:ext>
            </a:extLst>
          </p:cNvPr>
          <p:cNvSpPr>
            <a:spLocks noGrp="1"/>
          </p:cNvSpPr>
          <p:nvPr>
            <p:ph type="ftr" sz="quarter" idx="11"/>
          </p:nvPr>
        </p:nvSpPr>
        <p:spPr>
          <a:xfrm>
            <a:off x="1463039" y="6447790"/>
            <a:ext cx="9385936"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p>
        </p:txBody>
      </p:sp>
      <p:sp>
        <p:nvSpPr>
          <p:cNvPr id="6" name="Slide Number Placeholder 5">
            <a:extLst>
              <a:ext uri="{FF2B5EF4-FFF2-40B4-BE49-F238E27FC236}">
                <a16:creationId xmlns:a16="http://schemas.microsoft.com/office/drawing/2014/main" id="{DE554BF4-6B64-4BCF-93AC-7C842E1DE393}"/>
              </a:ext>
            </a:extLst>
          </p:cNvPr>
          <p:cNvSpPr>
            <a:spLocks noGrp="1"/>
          </p:cNvSpPr>
          <p:nvPr>
            <p:ph type="sldNum" sz="quarter" idx="12"/>
          </p:nvPr>
        </p:nvSpPr>
        <p:spPr>
          <a:xfrm>
            <a:off x="9029700"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pic>
        <p:nvPicPr>
          <p:cNvPr id="11" name="Picture 10" descr="Text&#10;&#10;Description automatically generated">
            <a:extLst>
              <a:ext uri="{FF2B5EF4-FFF2-40B4-BE49-F238E27FC236}">
                <a16:creationId xmlns:a16="http://schemas.microsoft.com/office/drawing/2014/main" id="{20D67101-3D44-4977-BAF4-61D9F268609C}"/>
              </a:ext>
            </a:extLst>
          </p:cNvPr>
          <p:cNvPicPr>
            <a:picLocks noChangeAspect="1"/>
          </p:cNvPicPr>
          <p:nvPr userDrawn="1"/>
        </p:nvPicPr>
        <p:blipFill rotWithShape="1">
          <a:blip r:embed="rId7">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Tree>
    <p:extLst>
      <p:ext uri="{BB962C8B-B14F-4D97-AF65-F5344CB8AC3E}">
        <p14:creationId xmlns:p14="http://schemas.microsoft.com/office/powerpoint/2010/main" val="146638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mple Title or Section Header">
    <p:spTree>
      <p:nvGrpSpPr>
        <p:cNvPr id="1" name=""/>
        <p:cNvGrpSpPr/>
        <p:nvPr/>
      </p:nvGrpSpPr>
      <p:grpSpPr>
        <a:xfrm>
          <a:off x="0" y="0"/>
          <a:ext cx="0" cy="0"/>
          <a:chOff x="0" y="0"/>
          <a:chExt cx="0" cy="0"/>
        </a:xfrm>
      </p:grpSpPr>
      <p:pic>
        <p:nvPicPr>
          <p:cNvPr id="16" name="Picture 15" descr="A picture containing outdoor&#10;&#10;Description automatically generated">
            <a:extLst>
              <a:ext uri="{FF2B5EF4-FFF2-40B4-BE49-F238E27FC236}">
                <a16:creationId xmlns:a16="http://schemas.microsoft.com/office/drawing/2014/main" id="{CA83DF1A-34E4-4037-B4BC-F527872F603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4112C3-9A8B-4D4E-8074-3B769F045062}"/>
              </a:ext>
            </a:extLst>
          </p:cNvPr>
          <p:cNvSpPr>
            <a:spLocks noGrp="1"/>
          </p:cNvSpPr>
          <p:nvPr>
            <p:ph type="title"/>
          </p:nvPr>
        </p:nvSpPr>
        <p:spPr>
          <a:xfrm>
            <a:off x="680553" y="2194330"/>
            <a:ext cx="4763335" cy="1234670"/>
          </a:xfrm>
        </p:spPr>
        <p:txBody>
          <a:bodyPr anchor="t">
            <a:normAutofit/>
          </a:bodyPr>
          <a:lstStyle>
            <a:lvl1pPr>
              <a:defRPr sz="4000" b="1">
                <a:solidFill>
                  <a:srgbClr val="0050B8"/>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48FF776F-29D5-4357-92AD-40DCE60524A8}"/>
              </a:ext>
            </a:extLst>
          </p:cNvPr>
          <p:cNvSpPr>
            <a:spLocks noGrp="1"/>
          </p:cNvSpPr>
          <p:nvPr>
            <p:ph type="body" idx="1" hasCustomPrompt="1"/>
          </p:nvPr>
        </p:nvSpPr>
        <p:spPr>
          <a:xfrm>
            <a:off x="686903" y="4029883"/>
            <a:ext cx="4763335" cy="421482"/>
          </a:xfrm>
        </p:spPr>
        <p:txBody>
          <a:bodyPr>
            <a:normAutofit/>
          </a:bodyPr>
          <a:lstStyle>
            <a:lvl1pPr marL="0" indent="0">
              <a:buNone/>
              <a:defRPr sz="2200" b="0">
                <a:solidFill>
                  <a:srgbClr val="0050B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pic>
        <p:nvPicPr>
          <p:cNvPr id="9" name="Picture 8">
            <a:extLst>
              <a:ext uri="{FF2B5EF4-FFF2-40B4-BE49-F238E27FC236}">
                <a16:creationId xmlns:a16="http://schemas.microsoft.com/office/drawing/2014/main" id="{3D006F80-F15A-44B0-8D90-C03F831BF38A}"/>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16385" y="1593447"/>
            <a:ext cx="2965015" cy="614597"/>
          </a:xfrm>
          <a:prstGeom prst="rect">
            <a:avLst/>
          </a:prstGeom>
        </p:spPr>
      </p:pic>
      <p:pic>
        <p:nvPicPr>
          <p:cNvPr id="14" name="Picture 13">
            <a:extLst>
              <a:ext uri="{FF2B5EF4-FFF2-40B4-BE49-F238E27FC236}">
                <a16:creationId xmlns:a16="http://schemas.microsoft.com/office/drawing/2014/main" id="{CB49EDD9-5BC4-4241-B24B-F30A71EC83B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13" name="Text Placeholder 12">
            <a:extLst>
              <a:ext uri="{FF2B5EF4-FFF2-40B4-BE49-F238E27FC236}">
                <a16:creationId xmlns:a16="http://schemas.microsoft.com/office/drawing/2014/main" id="{6BCF31AF-100A-4A2E-B7B9-EBECECB1BD65}"/>
              </a:ext>
            </a:extLst>
          </p:cNvPr>
          <p:cNvSpPr>
            <a:spLocks noGrp="1"/>
          </p:cNvSpPr>
          <p:nvPr>
            <p:ph type="body" sz="quarter" idx="13"/>
          </p:nvPr>
        </p:nvSpPr>
        <p:spPr>
          <a:xfrm>
            <a:off x="6096000" y="1121634"/>
            <a:ext cx="5325745" cy="4120925"/>
          </a:xfrm>
        </p:spPr>
        <p:txBody>
          <a:bodyPr/>
          <a:lstStyle>
            <a:lvl1pPr>
              <a:buClr>
                <a:srgbClr val="0150B9"/>
              </a:buClr>
              <a:buSzPct val="130000"/>
              <a:defRPr sz="2200" b="0" i="0">
                <a:solidFill>
                  <a:schemeClr val="tx1"/>
                </a:solidFill>
                <a:latin typeface="Arial" panose="020B0604020202020204" pitchFamily="34" charset="0"/>
                <a:cs typeface="Arial" panose="020B0604020202020204" pitchFamily="34" charset="0"/>
              </a:defRPr>
            </a:lvl1pPr>
            <a:lvl2pPr>
              <a:buClr>
                <a:srgbClr val="0150B9"/>
              </a:buClr>
              <a:buSzPct val="130000"/>
              <a:defRPr sz="2000" b="0">
                <a:solidFill>
                  <a:schemeClr val="tx1"/>
                </a:solidFill>
                <a:latin typeface="Arial" panose="020B0604020202020204" pitchFamily="34" charset="0"/>
                <a:cs typeface="Arial" panose="020B0604020202020204" pitchFamily="34" charset="0"/>
              </a:defRPr>
            </a:lvl2pPr>
            <a:lvl3pPr>
              <a:buClr>
                <a:srgbClr val="0150B9"/>
              </a:buClr>
              <a:buSzPct val="130000"/>
              <a:defRPr sz="1800" b="0">
                <a:solidFill>
                  <a:schemeClr val="tx1"/>
                </a:solidFill>
                <a:latin typeface="Arial" panose="020B0604020202020204" pitchFamily="34" charset="0"/>
                <a:cs typeface="Arial" panose="020B0604020202020204" pitchFamily="34" charset="0"/>
              </a:defRPr>
            </a:lvl3pPr>
            <a:lvl4pPr>
              <a:buClr>
                <a:srgbClr val="0150B9"/>
              </a:buClr>
              <a:buSzPct val="130000"/>
              <a:defRPr b="0">
                <a:solidFill>
                  <a:schemeClr val="tx1"/>
                </a:solidFill>
                <a:latin typeface="Arial" panose="020B0604020202020204" pitchFamily="34" charset="0"/>
                <a:cs typeface="Arial" panose="020B0604020202020204" pitchFamily="34" charset="0"/>
              </a:defRPr>
            </a:lvl4pPr>
            <a:lvl5pPr>
              <a:buClr>
                <a:srgbClr val="0150B9"/>
              </a:buClr>
              <a:buSzPct val="130000"/>
              <a:defRPr b="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7D8DE-9DD1-42ED-826E-D0D0B89788F3}"/>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10/10/2024</a:t>
            </a:r>
          </a:p>
        </p:txBody>
      </p:sp>
      <p:sp>
        <p:nvSpPr>
          <p:cNvPr id="5" name="Footer Placeholder 4">
            <a:extLst>
              <a:ext uri="{FF2B5EF4-FFF2-40B4-BE49-F238E27FC236}">
                <a16:creationId xmlns:a16="http://schemas.microsoft.com/office/drawing/2014/main" id="{40643D87-DB57-47CE-BE87-08EDDE477C9F}"/>
              </a:ext>
            </a:extLst>
          </p:cNvPr>
          <p:cNvSpPr>
            <a:spLocks noGrp="1"/>
          </p:cNvSpPr>
          <p:nvPr>
            <p:ph type="ftr" sz="quarter" idx="11"/>
          </p:nvPr>
        </p:nvSpPr>
        <p:spPr>
          <a:xfrm>
            <a:off x="1463674" y="6447790"/>
            <a:ext cx="9661526"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p>
        </p:txBody>
      </p:sp>
      <p:sp>
        <p:nvSpPr>
          <p:cNvPr id="6" name="Slide Number Placeholder 5">
            <a:extLst>
              <a:ext uri="{FF2B5EF4-FFF2-40B4-BE49-F238E27FC236}">
                <a16:creationId xmlns:a16="http://schemas.microsoft.com/office/drawing/2014/main" id="{DE554BF4-6B64-4BCF-93AC-7C842E1DE393}"/>
              </a:ext>
            </a:extLst>
          </p:cNvPr>
          <p:cNvSpPr>
            <a:spLocks noGrp="1"/>
          </p:cNvSpPr>
          <p:nvPr>
            <p:ph type="sldNum" sz="quarter" idx="12"/>
          </p:nvPr>
        </p:nvSpPr>
        <p:spPr>
          <a:xfrm>
            <a:off x="9029700" y="6447790"/>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pic>
        <p:nvPicPr>
          <p:cNvPr id="11" name="Picture 10" descr="Text&#10;&#10;Description automatically generated">
            <a:extLst>
              <a:ext uri="{FF2B5EF4-FFF2-40B4-BE49-F238E27FC236}">
                <a16:creationId xmlns:a16="http://schemas.microsoft.com/office/drawing/2014/main" id="{B21C01CB-0059-4082-B873-33CF8AFB796C}"/>
              </a:ext>
            </a:extLst>
          </p:cNvPr>
          <p:cNvPicPr>
            <a:picLocks noChangeAspect="1"/>
          </p:cNvPicPr>
          <p:nvPr userDrawn="1"/>
        </p:nvPicPr>
        <p:blipFill rotWithShape="1">
          <a:blip r:embed="rId7">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Tree>
    <p:extLst>
      <p:ext uri="{BB962C8B-B14F-4D97-AF65-F5344CB8AC3E}">
        <p14:creationId xmlns:p14="http://schemas.microsoft.com/office/powerpoint/2010/main" val="298918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44A1988B-0FBE-4B47-8E29-8D89947D1C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4ADF27D4-52D2-4801-8FDD-29C1089225DE}"/>
              </a:ext>
            </a:extLst>
          </p:cNvPr>
          <p:cNvSpPr>
            <a:spLocks noGrp="1"/>
          </p:cNvSpPr>
          <p:nvPr>
            <p:ph type="sldNum" sz="quarter" idx="12"/>
          </p:nvPr>
        </p:nvSpPr>
        <p:spPr>
          <a:xfrm>
            <a:off x="9026372" y="6447789"/>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pic>
        <p:nvPicPr>
          <p:cNvPr id="8" name="Picture 7">
            <a:extLst>
              <a:ext uri="{FF2B5EF4-FFF2-40B4-BE49-F238E27FC236}">
                <a16:creationId xmlns:a16="http://schemas.microsoft.com/office/drawing/2014/main" id="{ED1920DD-1F06-4202-96F6-AEA4A6CB19B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5" name="Date Placeholder 4">
            <a:extLst>
              <a:ext uri="{FF2B5EF4-FFF2-40B4-BE49-F238E27FC236}">
                <a16:creationId xmlns:a16="http://schemas.microsoft.com/office/drawing/2014/main" id="{B3096B54-A8FE-4343-84C6-E91596E13F2D}"/>
              </a:ext>
            </a:extLst>
          </p:cNvPr>
          <p:cNvSpPr>
            <a:spLocks noGrp="1"/>
          </p:cNvSpPr>
          <p:nvPr>
            <p:ph type="dt" sz="half" idx="10"/>
          </p:nvPr>
        </p:nvSpPr>
        <p:spPr>
          <a:xfrm>
            <a:off x="320040" y="6447790"/>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10/10/2024</a:t>
            </a:r>
          </a:p>
        </p:txBody>
      </p:sp>
      <p:sp>
        <p:nvSpPr>
          <p:cNvPr id="2" name="Title 1">
            <a:extLst>
              <a:ext uri="{FF2B5EF4-FFF2-40B4-BE49-F238E27FC236}">
                <a16:creationId xmlns:a16="http://schemas.microsoft.com/office/drawing/2014/main" id="{9D7A0398-E2BE-4137-8F79-D046CA64A03F}"/>
              </a:ext>
            </a:extLst>
          </p:cNvPr>
          <p:cNvSpPr>
            <a:spLocks noGrp="1"/>
          </p:cNvSpPr>
          <p:nvPr>
            <p:ph type="title"/>
          </p:nvPr>
        </p:nvSpPr>
        <p:spPr>
          <a:xfrm>
            <a:off x="271780" y="286861"/>
            <a:ext cx="11500792" cy="520766"/>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Footer Placeholder 5">
            <a:extLst>
              <a:ext uri="{FF2B5EF4-FFF2-40B4-BE49-F238E27FC236}">
                <a16:creationId xmlns:a16="http://schemas.microsoft.com/office/drawing/2014/main" id="{1EFC3EEA-798A-4D70-83C0-A0C0D16EE4A3}"/>
              </a:ext>
            </a:extLst>
          </p:cNvPr>
          <p:cNvSpPr>
            <a:spLocks noGrp="1"/>
          </p:cNvSpPr>
          <p:nvPr>
            <p:ph type="ftr" sz="quarter" idx="11"/>
          </p:nvPr>
        </p:nvSpPr>
        <p:spPr>
          <a:xfrm>
            <a:off x="1466368" y="6447791"/>
            <a:ext cx="9754082" cy="365124"/>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p>
        </p:txBody>
      </p:sp>
      <p:sp>
        <p:nvSpPr>
          <p:cNvPr id="10" name="Content Placeholder 2">
            <a:extLst>
              <a:ext uri="{FF2B5EF4-FFF2-40B4-BE49-F238E27FC236}">
                <a16:creationId xmlns:a16="http://schemas.microsoft.com/office/drawing/2014/main" id="{B6006FB0-DB8E-4933-B262-53F43975175D}"/>
              </a:ext>
            </a:extLst>
          </p:cNvPr>
          <p:cNvSpPr>
            <a:spLocks noGrp="1"/>
          </p:cNvSpPr>
          <p:nvPr>
            <p:ph idx="13"/>
          </p:nvPr>
        </p:nvSpPr>
        <p:spPr>
          <a:xfrm>
            <a:off x="271781" y="1434989"/>
            <a:ext cx="5748020" cy="4926173"/>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AF536735-65ED-4D45-9651-26A4BD6FE560}"/>
              </a:ext>
            </a:extLst>
          </p:cNvPr>
          <p:cNvSpPr>
            <a:spLocks noGrp="1"/>
          </p:cNvSpPr>
          <p:nvPr>
            <p:ph type="body" sz="quarter" idx="14"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5" name="Picture 14" descr="Text&#10;&#10;Description automatically generated">
            <a:extLst>
              <a:ext uri="{FF2B5EF4-FFF2-40B4-BE49-F238E27FC236}">
                <a16:creationId xmlns:a16="http://schemas.microsoft.com/office/drawing/2014/main" id="{A40E9630-2195-4EA8-9E1E-0D051BD34F46}"/>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
        <p:nvSpPr>
          <p:cNvPr id="4" name="Content Placeholder 3">
            <a:extLst>
              <a:ext uri="{FF2B5EF4-FFF2-40B4-BE49-F238E27FC236}">
                <a16:creationId xmlns:a16="http://schemas.microsoft.com/office/drawing/2014/main" id="{C94E2C54-1904-46B6-8296-E64F7C66AA35}"/>
              </a:ext>
            </a:extLst>
          </p:cNvPr>
          <p:cNvSpPr>
            <a:spLocks noGrp="1"/>
          </p:cNvSpPr>
          <p:nvPr>
            <p:ph sz="quarter" idx="15"/>
          </p:nvPr>
        </p:nvSpPr>
        <p:spPr>
          <a:xfrm>
            <a:off x="6372115" y="1435100"/>
            <a:ext cx="5397609" cy="4926013"/>
          </a:xfrm>
        </p:spPr>
        <p:txBody>
          <a:bodyPr/>
          <a:lstStyle>
            <a:lvl1pPr marL="0" indent="0">
              <a:buNone/>
              <a:defRPr/>
            </a:lvl1pPr>
          </a:lstStyle>
          <a:p>
            <a:pPr lvl="0"/>
            <a:endParaRPr lang="en-US"/>
          </a:p>
        </p:txBody>
      </p:sp>
    </p:spTree>
    <p:extLst>
      <p:ext uri="{BB962C8B-B14F-4D97-AF65-F5344CB8AC3E}">
        <p14:creationId xmlns:p14="http://schemas.microsoft.com/office/powerpoint/2010/main" val="357807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349516BA-18A8-4A66-A6F3-6B335FC19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4CE1085-004A-4BCA-BE3A-E4171B2D8B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9" name="Slide Number Placeholder 8">
            <a:extLst>
              <a:ext uri="{FF2B5EF4-FFF2-40B4-BE49-F238E27FC236}">
                <a16:creationId xmlns:a16="http://schemas.microsoft.com/office/drawing/2014/main" id="{8E659530-5567-4B48-B1EA-F1B41FDD9B75}"/>
              </a:ext>
            </a:extLst>
          </p:cNvPr>
          <p:cNvSpPr>
            <a:spLocks noGrp="1"/>
          </p:cNvSpPr>
          <p:nvPr>
            <p:ph type="sldNum" sz="quarter" idx="12"/>
          </p:nvPr>
        </p:nvSpPr>
        <p:spPr>
          <a:xfrm>
            <a:off x="9026191" y="6447789"/>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sp>
        <p:nvSpPr>
          <p:cNvPr id="8" name="Footer Placeholder 7">
            <a:extLst>
              <a:ext uri="{FF2B5EF4-FFF2-40B4-BE49-F238E27FC236}">
                <a16:creationId xmlns:a16="http://schemas.microsoft.com/office/drawing/2014/main" id="{80F40D9F-59D1-43FC-BD56-D7033F3D9350}"/>
              </a:ext>
            </a:extLst>
          </p:cNvPr>
          <p:cNvSpPr>
            <a:spLocks noGrp="1"/>
          </p:cNvSpPr>
          <p:nvPr>
            <p:ph type="ftr" sz="quarter" idx="11"/>
          </p:nvPr>
        </p:nvSpPr>
        <p:spPr>
          <a:xfrm>
            <a:off x="1466368" y="6457314"/>
            <a:ext cx="9715982" cy="365125"/>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p>
        </p:txBody>
      </p:sp>
      <p:sp>
        <p:nvSpPr>
          <p:cNvPr id="7" name="Date Placeholder 6">
            <a:extLst>
              <a:ext uri="{FF2B5EF4-FFF2-40B4-BE49-F238E27FC236}">
                <a16:creationId xmlns:a16="http://schemas.microsoft.com/office/drawing/2014/main" id="{33E43559-FF3D-465A-A32A-5EFA37933618}"/>
              </a:ext>
            </a:extLst>
          </p:cNvPr>
          <p:cNvSpPr>
            <a:spLocks noGrp="1"/>
          </p:cNvSpPr>
          <p:nvPr>
            <p:ph type="dt" sz="half" idx="10"/>
          </p:nvPr>
        </p:nvSpPr>
        <p:spPr>
          <a:xfrm>
            <a:off x="320040" y="6447791"/>
            <a:ext cx="1463041" cy="365124"/>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10/10/2024</a:t>
            </a:r>
          </a:p>
        </p:txBody>
      </p:sp>
      <p:sp>
        <p:nvSpPr>
          <p:cNvPr id="16" name="Text Placeholder 10">
            <a:extLst>
              <a:ext uri="{FF2B5EF4-FFF2-40B4-BE49-F238E27FC236}">
                <a16:creationId xmlns:a16="http://schemas.microsoft.com/office/drawing/2014/main" id="{4909E534-5993-4738-9BB7-F3EB7CB717B4}"/>
              </a:ext>
            </a:extLst>
          </p:cNvPr>
          <p:cNvSpPr>
            <a:spLocks noGrp="1"/>
          </p:cNvSpPr>
          <p:nvPr>
            <p:ph type="body" sz="quarter" idx="14"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descr="Text&#10;&#10;Description automatically generated">
            <a:extLst>
              <a:ext uri="{FF2B5EF4-FFF2-40B4-BE49-F238E27FC236}">
                <a16:creationId xmlns:a16="http://schemas.microsoft.com/office/drawing/2014/main" id="{2A759FC7-3774-4821-95BA-FCFDCD40FF97}"/>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
        <p:nvSpPr>
          <p:cNvPr id="2" name="Title 1">
            <a:extLst>
              <a:ext uri="{FF2B5EF4-FFF2-40B4-BE49-F238E27FC236}">
                <a16:creationId xmlns:a16="http://schemas.microsoft.com/office/drawing/2014/main" id="{97126F78-B219-45A0-A703-2EAEF2A11563}"/>
              </a:ext>
            </a:extLst>
          </p:cNvPr>
          <p:cNvSpPr>
            <a:spLocks noGrp="1"/>
          </p:cNvSpPr>
          <p:nvPr>
            <p:ph type="title"/>
          </p:nvPr>
        </p:nvSpPr>
        <p:spPr>
          <a:xfrm>
            <a:off x="271452" y="286769"/>
            <a:ext cx="11498120" cy="520858"/>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ADB7AA62-04DF-4D22-9572-BDE598622C08}"/>
              </a:ext>
            </a:extLst>
          </p:cNvPr>
          <p:cNvSpPr>
            <a:spLocks noGrp="1"/>
          </p:cNvSpPr>
          <p:nvPr>
            <p:ph type="body" idx="1"/>
          </p:nvPr>
        </p:nvSpPr>
        <p:spPr>
          <a:xfrm>
            <a:off x="271452" y="1487773"/>
            <a:ext cx="5693617" cy="365125"/>
          </a:xfrm>
        </p:spPr>
        <p:txBody>
          <a:bodyPr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27CC6C-91C2-4072-B025-F56F8FD41968}"/>
              </a:ext>
            </a:extLst>
          </p:cNvPr>
          <p:cNvSpPr>
            <a:spLocks noGrp="1"/>
          </p:cNvSpPr>
          <p:nvPr>
            <p:ph sz="half" idx="2"/>
          </p:nvPr>
        </p:nvSpPr>
        <p:spPr>
          <a:xfrm>
            <a:off x="271452" y="1913223"/>
            <a:ext cx="5693617" cy="4167537"/>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23382D-DE3A-4EBD-8D27-50226F3F6638}"/>
              </a:ext>
            </a:extLst>
          </p:cNvPr>
          <p:cNvSpPr>
            <a:spLocks noGrp="1"/>
          </p:cNvSpPr>
          <p:nvPr>
            <p:ph type="body" sz="quarter" idx="3"/>
          </p:nvPr>
        </p:nvSpPr>
        <p:spPr>
          <a:xfrm>
            <a:off x="6096000" y="1487773"/>
            <a:ext cx="5721656" cy="365125"/>
          </a:xfrm>
        </p:spPr>
        <p:txBody>
          <a:bodyPr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3BAD83-CB1B-46D1-A198-3AF121C42C82}"/>
              </a:ext>
            </a:extLst>
          </p:cNvPr>
          <p:cNvSpPr>
            <a:spLocks noGrp="1"/>
          </p:cNvSpPr>
          <p:nvPr>
            <p:ph sz="quarter" idx="4"/>
          </p:nvPr>
        </p:nvSpPr>
        <p:spPr>
          <a:xfrm>
            <a:off x="6096000" y="1913223"/>
            <a:ext cx="5721656" cy="4167537"/>
          </a:xfrm>
        </p:spPr>
        <p:txBody>
          <a:bodyPr/>
          <a:lstStyle>
            <a:lvl1pPr>
              <a:buClr>
                <a:srgbClr val="0150B9"/>
              </a:buClr>
              <a:buSzPct val="120000"/>
              <a:defRPr sz="2200">
                <a:latin typeface="Arial" panose="020B0604020202020204" pitchFamily="34" charset="0"/>
                <a:cs typeface="Arial" panose="020B0604020202020204" pitchFamily="34" charset="0"/>
              </a:defRPr>
            </a:lvl1pPr>
            <a:lvl2pPr>
              <a:buClr>
                <a:srgbClr val="0150B9"/>
              </a:buClr>
              <a:buSzPct val="120000"/>
              <a:defRPr sz="2000">
                <a:latin typeface="Arial" panose="020B0604020202020204" pitchFamily="34" charset="0"/>
                <a:cs typeface="Arial" panose="020B0604020202020204" pitchFamily="34" charset="0"/>
              </a:defRPr>
            </a:lvl2pPr>
            <a:lvl3pPr>
              <a:buClr>
                <a:srgbClr val="0150B9"/>
              </a:buClr>
              <a:buSzPct val="120000"/>
              <a:defRPr sz="1800">
                <a:latin typeface="Arial" panose="020B0604020202020204" pitchFamily="34" charset="0"/>
                <a:cs typeface="Arial" panose="020B0604020202020204" pitchFamily="34" charset="0"/>
              </a:defRPr>
            </a:lvl3pPr>
            <a:lvl4pPr>
              <a:buClr>
                <a:srgbClr val="0150B9"/>
              </a:buClr>
              <a:buSzPct val="120000"/>
              <a:defRPr>
                <a:latin typeface="Arial" panose="020B0604020202020204" pitchFamily="34" charset="0"/>
                <a:cs typeface="Arial" panose="020B0604020202020204" pitchFamily="34" charset="0"/>
              </a:defRPr>
            </a:lvl4pPr>
            <a:lvl5pPr>
              <a:buClr>
                <a:srgbClr val="0150B9"/>
              </a:buClr>
              <a:buSzPct val="120000"/>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28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55C33114-805E-4EE9-BAFD-3C843E42A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68634076-D137-4919-896A-951340BDCDE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71431" b="24566"/>
          <a:stretch/>
        </p:blipFill>
        <p:spPr>
          <a:xfrm rot="10800000">
            <a:off x="0" y="6447790"/>
            <a:ext cx="1783080" cy="421482"/>
          </a:xfrm>
          <a:prstGeom prst="rect">
            <a:avLst/>
          </a:prstGeom>
        </p:spPr>
      </p:pic>
      <p:sp>
        <p:nvSpPr>
          <p:cNvPr id="5" name="Slide Number Placeholder 4">
            <a:extLst>
              <a:ext uri="{FF2B5EF4-FFF2-40B4-BE49-F238E27FC236}">
                <a16:creationId xmlns:a16="http://schemas.microsoft.com/office/drawing/2014/main" id="{828F5F0E-5014-4A18-8533-5DDBE8984800}"/>
              </a:ext>
            </a:extLst>
          </p:cNvPr>
          <p:cNvSpPr>
            <a:spLocks noGrp="1"/>
          </p:cNvSpPr>
          <p:nvPr>
            <p:ph type="sldNum" sz="quarter" idx="12"/>
          </p:nvPr>
        </p:nvSpPr>
        <p:spPr>
          <a:xfrm>
            <a:off x="9028518" y="6439852"/>
            <a:ext cx="2743200" cy="365125"/>
          </a:xfrm>
        </p:spPr>
        <p:txBody>
          <a:bodyPr/>
          <a:lstStyle>
            <a:lvl1pPr>
              <a:defRPr b="1">
                <a:solidFill>
                  <a:srgbClr val="0150B9"/>
                </a:solidFill>
                <a:latin typeface="Arial" panose="020B0604020202020204" pitchFamily="34" charset="0"/>
                <a:cs typeface="Arial" panose="020B0604020202020204" pitchFamily="34" charset="0"/>
              </a:defRPr>
            </a:lvl1pPr>
          </a:lstStyle>
          <a:p>
            <a:fld id="{23737F84-F6DA-4AD8-82AC-F41D15E40AE4}" type="slidenum">
              <a:rPr lang="en-US" smtClean="0"/>
              <a:pPr/>
              <a:t>‹#›</a:t>
            </a:fld>
            <a:endParaRPr lang="en-US"/>
          </a:p>
        </p:txBody>
      </p:sp>
      <p:sp>
        <p:nvSpPr>
          <p:cNvPr id="4" name="Footer Placeholder 3">
            <a:extLst>
              <a:ext uri="{FF2B5EF4-FFF2-40B4-BE49-F238E27FC236}">
                <a16:creationId xmlns:a16="http://schemas.microsoft.com/office/drawing/2014/main" id="{3F0761AF-33B3-450C-8F64-7FD73CFF6EA0}"/>
              </a:ext>
            </a:extLst>
          </p:cNvPr>
          <p:cNvSpPr>
            <a:spLocks noGrp="1"/>
          </p:cNvSpPr>
          <p:nvPr>
            <p:ph type="ftr" sz="quarter" idx="11"/>
          </p:nvPr>
        </p:nvSpPr>
        <p:spPr>
          <a:xfrm>
            <a:off x="1466367" y="6447792"/>
            <a:ext cx="9554057" cy="365124"/>
          </a:xfrm>
        </p:spPr>
        <p:txBody>
          <a:bodyPr/>
          <a:lstStyle>
            <a:lvl1pPr algn="l">
              <a:defRPr b="1">
                <a:solidFill>
                  <a:srgbClr val="0150B9"/>
                </a:solidFill>
                <a:latin typeface="Arial" panose="020B0604020202020204" pitchFamily="34" charset="0"/>
                <a:cs typeface="Arial" panose="020B0604020202020204" pitchFamily="34" charset="0"/>
              </a:defRPr>
            </a:lvl1pPr>
          </a:lstStyle>
          <a:p>
            <a:r>
              <a:rPr lang="en-US"/>
              <a:t>Radiation Protection Program</a:t>
            </a:r>
          </a:p>
        </p:txBody>
      </p:sp>
      <p:sp>
        <p:nvSpPr>
          <p:cNvPr id="3" name="Date Placeholder 2">
            <a:extLst>
              <a:ext uri="{FF2B5EF4-FFF2-40B4-BE49-F238E27FC236}">
                <a16:creationId xmlns:a16="http://schemas.microsoft.com/office/drawing/2014/main" id="{65E3F012-17A2-48EB-BC7D-D2D726A504F5}"/>
              </a:ext>
            </a:extLst>
          </p:cNvPr>
          <p:cNvSpPr>
            <a:spLocks noGrp="1"/>
          </p:cNvSpPr>
          <p:nvPr>
            <p:ph type="dt" sz="half" idx="10"/>
          </p:nvPr>
        </p:nvSpPr>
        <p:spPr>
          <a:xfrm>
            <a:off x="320040" y="6449059"/>
            <a:ext cx="2743200" cy="365125"/>
          </a:xfrm>
        </p:spPr>
        <p:txBody>
          <a:bodyPr/>
          <a:lstStyle>
            <a:lvl1pPr>
              <a:defRPr>
                <a:solidFill>
                  <a:srgbClr val="0150B9"/>
                </a:solidFill>
                <a:latin typeface="Arial" panose="020B0604020202020204" pitchFamily="34" charset="0"/>
                <a:cs typeface="Arial" panose="020B0604020202020204" pitchFamily="34" charset="0"/>
              </a:defRPr>
            </a:lvl1pPr>
          </a:lstStyle>
          <a:p>
            <a:r>
              <a:rPr lang="en-US"/>
              <a:t>10/10/2024</a:t>
            </a:r>
          </a:p>
        </p:txBody>
      </p:sp>
      <p:sp>
        <p:nvSpPr>
          <p:cNvPr id="11" name="Text Placeholder 10">
            <a:extLst>
              <a:ext uri="{FF2B5EF4-FFF2-40B4-BE49-F238E27FC236}">
                <a16:creationId xmlns:a16="http://schemas.microsoft.com/office/drawing/2014/main" id="{147C312F-4853-46D3-A726-992F58BCF828}"/>
              </a:ext>
            </a:extLst>
          </p:cNvPr>
          <p:cNvSpPr>
            <a:spLocks noGrp="1"/>
          </p:cNvSpPr>
          <p:nvPr>
            <p:ph type="body" sz="quarter" idx="14" hasCustomPrompt="1"/>
          </p:nvPr>
        </p:nvSpPr>
        <p:spPr>
          <a:xfrm>
            <a:off x="272416" y="807720"/>
            <a:ext cx="11500793" cy="365125"/>
          </a:xfrm>
        </p:spPr>
        <p:txBody>
          <a:bodyPr>
            <a:noAutofit/>
          </a:bodyPr>
          <a:lstStyle>
            <a:lvl1pPr marL="0" indent="0">
              <a:buNone/>
              <a:defRPr sz="2400" b="1">
                <a:solidFill>
                  <a:srgbClr val="0150B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2" name="Picture 11" descr="Text&#10;&#10;Description automatically generated">
            <a:extLst>
              <a:ext uri="{FF2B5EF4-FFF2-40B4-BE49-F238E27FC236}">
                <a16:creationId xmlns:a16="http://schemas.microsoft.com/office/drawing/2014/main" id="{58087DFD-5430-4E9D-ADE7-FD5980578FCF}"/>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r="56514" b="-867"/>
          <a:stretch/>
        </p:blipFill>
        <p:spPr>
          <a:xfrm>
            <a:off x="10570506" y="357981"/>
            <a:ext cx="1248114" cy="405672"/>
          </a:xfrm>
          <a:prstGeom prst="rect">
            <a:avLst/>
          </a:prstGeom>
        </p:spPr>
      </p:pic>
      <p:sp>
        <p:nvSpPr>
          <p:cNvPr id="2" name="Title 1">
            <a:extLst>
              <a:ext uri="{FF2B5EF4-FFF2-40B4-BE49-F238E27FC236}">
                <a16:creationId xmlns:a16="http://schemas.microsoft.com/office/drawing/2014/main" id="{C6FE47A1-46C9-41CC-9518-757A0637AFBA}"/>
              </a:ext>
            </a:extLst>
          </p:cNvPr>
          <p:cNvSpPr>
            <a:spLocks noGrp="1"/>
          </p:cNvSpPr>
          <p:nvPr>
            <p:ph type="title"/>
          </p:nvPr>
        </p:nvSpPr>
        <p:spPr>
          <a:xfrm>
            <a:off x="271143" y="297020"/>
            <a:ext cx="11498429" cy="510700"/>
          </a:xfrm>
        </p:spPr>
        <p:txBody>
          <a:bodyPr anchor="t">
            <a:normAutofit/>
          </a:bodyPr>
          <a:lstStyle>
            <a:lvl1pPr>
              <a:defRPr sz="3600" b="1">
                <a:solidFill>
                  <a:srgbClr val="0150B9"/>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2221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B8291-1C70-48A1-9287-3B95C071D0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AA344-CC31-433C-94A0-C18AD081B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6888D-CDB4-48B8-99B4-EFD28FBD6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10/10/2024</a:t>
            </a:r>
          </a:p>
        </p:txBody>
      </p:sp>
      <p:sp>
        <p:nvSpPr>
          <p:cNvPr id="5" name="Footer Placeholder 4">
            <a:extLst>
              <a:ext uri="{FF2B5EF4-FFF2-40B4-BE49-F238E27FC236}">
                <a16:creationId xmlns:a16="http://schemas.microsoft.com/office/drawing/2014/main" id="{89445615-AA67-4017-A680-9AD024F20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Radiation Protection Program</a:t>
            </a:r>
          </a:p>
        </p:txBody>
      </p:sp>
      <p:sp>
        <p:nvSpPr>
          <p:cNvPr id="6" name="Slide Number Placeholder 5">
            <a:extLst>
              <a:ext uri="{FF2B5EF4-FFF2-40B4-BE49-F238E27FC236}">
                <a16:creationId xmlns:a16="http://schemas.microsoft.com/office/drawing/2014/main" id="{6412EA0B-55A7-4896-B08D-80890599F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37F84-F6DA-4AD8-82AC-F41D15E40AE4}" type="slidenum">
              <a:rPr lang="en-US" smtClean="0"/>
              <a:t>‹#›</a:t>
            </a:fld>
            <a:endParaRPr lang="en-US"/>
          </a:p>
        </p:txBody>
      </p:sp>
    </p:spTree>
    <p:extLst>
      <p:ext uri="{BB962C8B-B14F-4D97-AF65-F5344CB8AC3E}">
        <p14:creationId xmlns:p14="http://schemas.microsoft.com/office/powerpoint/2010/main" val="50867034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2" r:id="rId5"/>
    <p:sldLayoutId id="2147483661" r:id="rId6"/>
    <p:sldLayoutId id="2147483652" r:id="rId7"/>
    <p:sldLayoutId id="2147483653" r:id="rId8"/>
    <p:sldLayoutId id="2147483654" r:id="rId9"/>
    <p:sldLayoutId id="2147483655" r:id="rId10"/>
    <p:sldLayoutId id="2147483663" r:id="rId11"/>
    <p:sldLayoutId id="2147483664" r:id="rId12"/>
    <p:sldLayoutId id="214748365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ommons.m.wikimedia.org/wiki/Category:United_States_Environmental_Protection_Agenc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epa.gov/radiation"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s://www.epa.gov/radiation/phosphogypsu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B2EF-AFA3-4DD1-8BF5-CEF9DA233267}"/>
              </a:ext>
            </a:extLst>
          </p:cNvPr>
          <p:cNvSpPr>
            <a:spLocks noGrp="1"/>
          </p:cNvSpPr>
          <p:nvPr>
            <p:ph type="ctrTitle"/>
          </p:nvPr>
        </p:nvSpPr>
        <p:spPr/>
        <p:txBody>
          <a:bodyPr/>
          <a:lstStyle/>
          <a:p>
            <a:r>
              <a:rPr lang="en-US"/>
              <a:t>EPA Update</a:t>
            </a:r>
          </a:p>
        </p:txBody>
      </p:sp>
      <p:sp>
        <p:nvSpPr>
          <p:cNvPr id="3" name="Text Placeholder 2">
            <a:extLst>
              <a:ext uri="{FF2B5EF4-FFF2-40B4-BE49-F238E27FC236}">
                <a16:creationId xmlns:a16="http://schemas.microsoft.com/office/drawing/2014/main" id="{A0FAAA87-AE0D-4162-8DD5-7DA011659225}"/>
              </a:ext>
            </a:extLst>
          </p:cNvPr>
          <p:cNvSpPr>
            <a:spLocks noGrp="1"/>
          </p:cNvSpPr>
          <p:nvPr>
            <p:ph type="body" sz="quarter" idx="13"/>
          </p:nvPr>
        </p:nvSpPr>
        <p:spPr>
          <a:xfrm>
            <a:off x="720029" y="3695700"/>
            <a:ext cx="6964362" cy="976102"/>
          </a:xfrm>
        </p:spPr>
        <p:txBody>
          <a:bodyPr/>
          <a:lstStyle/>
          <a:p>
            <a:r>
              <a:rPr lang="en-US"/>
              <a:t>LLW Forum Spring Meeting</a:t>
            </a:r>
          </a:p>
          <a:p>
            <a:r>
              <a:rPr lang="en-US"/>
              <a:t>Odessa, Texas</a:t>
            </a:r>
          </a:p>
        </p:txBody>
      </p:sp>
      <p:sp>
        <p:nvSpPr>
          <p:cNvPr id="4" name="Text Placeholder 3">
            <a:extLst>
              <a:ext uri="{FF2B5EF4-FFF2-40B4-BE49-F238E27FC236}">
                <a16:creationId xmlns:a16="http://schemas.microsoft.com/office/drawing/2014/main" id="{9E96C735-D222-4804-AA77-6C27D43DD258}"/>
              </a:ext>
            </a:extLst>
          </p:cNvPr>
          <p:cNvSpPr>
            <a:spLocks noGrp="1"/>
          </p:cNvSpPr>
          <p:nvPr>
            <p:ph type="body" sz="quarter" idx="14"/>
          </p:nvPr>
        </p:nvSpPr>
        <p:spPr>
          <a:xfrm>
            <a:off x="720028" y="5007984"/>
            <a:ext cx="7086599" cy="477024"/>
          </a:xfrm>
        </p:spPr>
        <p:txBody>
          <a:bodyPr>
            <a:normAutofit/>
          </a:bodyPr>
          <a:lstStyle/>
          <a:p>
            <a:r>
              <a:rPr lang="en-US"/>
              <a:t>Jon Major, EPA Office of Radiation and Indoor Air</a:t>
            </a:r>
          </a:p>
        </p:txBody>
      </p:sp>
      <p:sp>
        <p:nvSpPr>
          <p:cNvPr id="5" name="Text Placeholder 4">
            <a:extLst>
              <a:ext uri="{FF2B5EF4-FFF2-40B4-BE49-F238E27FC236}">
                <a16:creationId xmlns:a16="http://schemas.microsoft.com/office/drawing/2014/main" id="{EB468B18-54BE-4492-BE02-50CBCDC2ED44}"/>
              </a:ext>
            </a:extLst>
          </p:cNvPr>
          <p:cNvSpPr>
            <a:spLocks noGrp="1"/>
          </p:cNvSpPr>
          <p:nvPr>
            <p:ph type="body" sz="quarter" idx="15"/>
          </p:nvPr>
        </p:nvSpPr>
        <p:spPr/>
        <p:txBody>
          <a:bodyPr/>
          <a:lstStyle/>
          <a:p>
            <a:r>
              <a:rPr lang="en-US"/>
              <a:t>April 9-10, 2025</a:t>
            </a:r>
          </a:p>
        </p:txBody>
      </p:sp>
      <p:sp>
        <p:nvSpPr>
          <p:cNvPr id="6" name="Oval 5" descr="Image of EPA Headquarters in Washington, D.C.">
            <a:extLst>
              <a:ext uri="{FF2B5EF4-FFF2-40B4-BE49-F238E27FC236}">
                <a16:creationId xmlns:a16="http://schemas.microsoft.com/office/drawing/2014/main" id="{78E2B1F4-5745-4F12-ACC5-9A29AF7457D6}"/>
              </a:ext>
            </a:extLst>
          </p:cNvPr>
          <p:cNvSpPr/>
          <p:nvPr/>
        </p:nvSpPr>
        <p:spPr>
          <a:xfrm>
            <a:off x="8009458" y="1654444"/>
            <a:ext cx="3527155" cy="3527155"/>
          </a:xfrm>
          <a:prstGeom prst="ellipse">
            <a:avLst/>
          </a:prstGeom>
          <a:blipFill>
            <a:blip r:embed="rId3">
              <a:extLst>
                <a:ext uri="{837473B0-CC2E-450A-ABE3-18F120FF3D39}">
                  <a1611:picAttrSrcUrl xmlns:a1611="http://schemas.microsoft.com/office/drawing/2016/11/main" r:i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42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53E18-E850-44AF-B15A-0B8EE647AAF2}"/>
              </a:ext>
            </a:extLst>
          </p:cNvPr>
          <p:cNvSpPr>
            <a:spLocks noGrp="1"/>
          </p:cNvSpPr>
          <p:nvPr>
            <p:ph type="title"/>
          </p:nvPr>
        </p:nvSpPr>
        <p:spPr/>
        <p:txBody>
          <a:bodyPr vert="horz" lIns="91440" tIns="45720" rIns="91440" bIns="45720" rtlCol="0" anchor="t">
            <a:noAutofit/>
          </a:bodyPr>
          <a:lstStyle/>
          <a:p>
            <a:r>
              <a:rPr lang="en-US"/>
              <a:t>DOE Planned Change Request</a:t>
            </a:r>
          </a:p>
        </p:txBody>
      </p:sp>
      <p:sp>
        <p:nvSpPr>
          <p:cNvPr id="3" name="Content Placeholder 2">
            <a:extLst>
              <a:ext uri="{FF2B5EF4-FFF2-40B4-BE49-F238E27FC236}">
                <a16:creationId xmlns:a16="http://schemas.microsoft.com/office/drawing/2014/main" id="{9C383653-B6F0-47C1-B126-AECECABCA524}"/>
              </a:ext>
            </a:extLst>
          </p:cNvPr>
          <p:cNvSpPr>
            <a:spLocks noGrp="1"/>
          </p:cNvSpPr>
          <p:nvPr>
            <p:ph idx="1"/>
          </p:nvPr>
        </p:nvSpPr>
        <p:spPr>
          <a:xfrm>
            <a:off x="271780" y="1058780"/>
            <a:ext cx="5824220" cy="5389010"/>
          </a:xfrm>
        </p:spPr>
        <p:txBody>
          <a:bodyPr vert="horz" lIns="91440" tIns="45720" rIns="91440" bIns="45720" rtlCol="0" anchor="t">
            <a:normAutofit/>
          </a:bodyPr>
          <a:lstStyle/>
          <a:p>
            <a:r>
              <a:rPr lang="en-US"/>
              <a:t>DOE proposes adding Panels 11 and 12 to replace space lost from abandoning Panel 9, and losing portions of Panels 1, and 7</a:t>
            </a:r>
          </a:p>
          <a:p>
            <a:pPr lvl="1"/>
            <a:r>
              <a:rPr lang="en-US"/>
              <a:t>Panels 11 and 12 design are similar to Panels 1 through 8</a:t>
            </a:r>
          </a:p>
          <a:p>
            <a:pPr lvl="1"/>
            <a:r>
              <a:rPr lang="en-US"/>
              <a:t>DOE is expanding the repository footprint into a new area not covered in the original certification</a:t>
            </a:r>
          </a:p>
          <a:p>
            <a:r>
              <a:rPr lang="en-US"/>
              <a:t>New Mexico Environment Department has already approved the two new panels in the hazardous waste permit</a:t>
            </a:r>
          </a:p>
          <a:p>
            <a:r>
              <a:rPr lang="en-US"/>
              <a:t>DOE anticipates the need for up to 7 additional panels in the future</a:t>
            </a:r>
          </a:p>
          <a:p>
            <a:pPr lvl="1"/>
            <a:r>
              <a:rPr lang="en-US"/>
              <a:t>Will require formal request and EPA review</a:t>
            </a:r>
          </a:p>
        </p:txBody>
      </p:sp>
      <p:pic>
        <p:nvPicPr>
          <p:cNvPr id="8" name="Picture 7" descr="Blueprint of WIPP panel system with original 10 panels and proposed two new panels.">
            <a:extLst>
              <a:ext uri="{FF2B5EF4-FFF2-40B4-BE49-F238E27FC236}">
                <a16:creationId xmlns:a16="http://schemas.microsoft.com/office/drawing/2014/main" id="{C49779DF-E95C-4CE6-9242-327BFB60E461}"/>
              </a:ext>
            </a:extLst>
          </p:cNvPr>
          <p:cNvPicPr>
            <a:picLocks noChangeAspect="1"/>
          </p:cNvPicPr>
          <p:nvPr/>
        </p:nvPicPr>
        <p:blipFill rotWithShape="1">
          <a:blip r:embed="rId3">
            <a:extLst>
              <a:ext uri="{28A0092B-C50C-407E-A947-70E740481C1C}">
                <a14:useLocalDpi xmlns:a14="http://schemas.microsoft.com/office/drawing/2010/main" val="0"/>
              </a:ext>
            </a:extLst>
          </a:blip>
          <a:srcRect t="6969" b="4824"/>
          <a:stretch/>
        </p:blipFill>
        <p:spPr bwMode="auto">
          <a:xfrm>
            <a:off x="6096000" y="877048"/>
            <a:ext cx="5510784" cy="5596275"/>
          </a:xfrm>
          <a:prstGeom prst="rect">
            <a:avLst/>
          </a:prstGeom>
          <a:noFill/>
          <a:ln>
            <a:noFill/>
          </a:ln>
        </p:spPr>
      </p:pic>
      <p:sp>
        <p:nvSpPr>
          <p:cNvPr id="7" name="Oval 6" descr="Oval highlighting proposed two new panels 11 and 12.">
            <a:extLst>
              <a:ext uri="{FF2B5EF4-FFF2-40B4-BE49-F238E27FC236}">
                <a16:creationId xmlns:a16="http://schemas.microsoft.com/office/drawing/2014/main" id="{E42C4093-8723-44F8-8A79-27D6132A65B1}"/>
              </a:ext>
            </a:extLst>
          </p:cNvPr>
          <p:cNvSpPr/>
          <p:nvPr/>
        </p:nvSpPr>
        <p:spPr>
          <a:xfrm>
            <a:off x="6447934" y="3673276"/>
            <a:ext cx="1536569" cy="16717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descr="Label of waste panels 9 and 10.">
            <a:extLst>
              <a:ext uri="{FF2B5EF4-FFF2-40B4-BE49-F238E27FC236}">
                <a16:creationId xmlns:a16="http://schemas.microsoft.com/office/drawing/2014/main" id="{304ABBFD-844B-41C9-92D3-FEAD22346324}"/>
              </a:ext>
            </a:extLst>
          </p:cNvPr>
          <p:cNvGrpSpPr/>
          <p:nvPr/>
        </p:nvGrpSpPr>
        <p:grpSpPr>
          <a:xfrm>
            <a:off x="9200219" y="4139536"/>
            <a:ext cx="626616" cy="2308254"/>
            <a:chOff x="9200219" y="4139536"/>
            <a:chExt cx="626616" cy="2308254"/>
          </a:xfrm>
        </p:grpSpPr>
        <p:sp>
          <p:nvSpPr>
            <p:cNvPr id="4" name="Rectangle 3">
              <a:extLst>
                <a:ext uri="{FF2B5EF4-FFF2-40B4-BE49-F238E27FC236}">
                  <a16:creationId xmlns:a16="http://schemas.microsoft.com/office/drawing/2014/main" id="{6169753B-BAC5-5A6B-5387-44EAF3F77C32}"/>
                </a:ext>
              </a:extLst>
            </p:cNvPr>
            <p:cNvSpPr/>
            <p:nvPr/>
          </p:nvSpPr>
          <p:spPr>
            <a:xfrm>
              <a:off x="9207795" y="5344997"/>
              <a:ext cx="595424" cy="1102793"/>
            </a:xfrm>
            <a:prstGeom prst="rect">
              <a:avLst/>
            </a:prstGeom>
            <a:noFill/>
            <a:ln w="28575"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5" name="Rectangle 4">
              <a:extLst>
                <a:ext uri="{FF2B5EF4-FFF2-40B4-BE49-F238E27FC236}">
                  <a16:creationId xmlns:a16="http://schemas.microsoft.com/office/drawing/2014/main" id="{1BB88EBC-9DAB-3A3E-A998-664AC161A675}"/>
                </a:ext>
              </a:extLst>
            </p:cNvPr>
            <p:cNvSpPr/>
            <p:nvPr/>
          </p:nvSpPr>
          <p:spPr>
            <a:xfrm>
              <a:off x="9200219" y="4139536"/>
              <a:ext cx="595424" cy="1102793"/>
            </a:xfrm>
            <a:prstGeom prst="rect">
              <a:avLst/>
            </a:prstGeom>
            <a:noFill/>
            <a:ln w="28575"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TextBox 8">
              <a:extLst>
                <a:ext uri="{FF2B5EF4-FFF2-40B4-BE49-F238E27FC236}">
                  <a16:creationId xmlns:a16="http://schemas.microsoft.com/office/drawing/2014/main" id="{B3F02415-FC1C-C2D1-3F43-C1CA398A0087}"/>
                </a:ext>
              </a:extLst>
            </p:cNvPr>
            <p:cNvSpPr txBox="1"/>
            <p:nvPr/>
          </p:nvSpPr>
          <p:spPr>
            <a:xfrm>
              <a:off x="9335169" y="5646580"/>
              <a:ext cx="317500" cy="461665"/>
            </a:xfrm>
            <a:prstGeom prst="rect">
              <a:avLst/>
            </a:prstGeom>
            <a:noFill/>
          </p:spPr>
          <p:txBody>
            <a:bodyPr wrap="square" rtlCol="0">
              <a:spAutoFit/>
            </a:bodyPr>
            <a:lstStyle/>
            <a:p>
              <a:r>
                <a:rPr lang="en-US" sz="2400" b="1">
                  <a:solidFill>
                    <a:schemeClr val="accent2"/>
                  </a:solidFill>
                </a:rPr>
                <a:t>9</a:t>
              </a:r>
              <a:endParaRPr lang="en-US" b="1">
                <a:solidFill>
                  <a:schemeClr val="accent2"/>
                </a:solidFill>
              </a:endParaRPr>
            </a:p>
          </p:txBody>
        </p:sp>
        <p:sp>
          <p:nvSpPr>
            <p:cNvPr id="10" name="TextBox 9">
              <a:extLst>
                <a:ext uri="{FF2B5EF4-FFF2-40B4-BE49-F238E27FC236}">
                  <a16:creationId xmlns:a16="http://schemas.microsoft.com/office/drawing/2014/main" id="{3E386C8D-CAB1-AFA3-B7A4-4420F88BD18F}"/>
                </a:ext>
              </a:extLst>
            </p:cNvPr>
            <p:cNvSpPr txBox="1"/>
            <p:nvPr/>
          </p:nvSpPr>
          <p:spPr>
            <a:xfrm>
              <a:off x="9238988" y="4460099"/>
              <a:ext cx="587847" cy="461665"/>
            </a:xfrm>
            <a:prstGeom prst="rect">
              <a:avLst/>
            </a:prstGeom>
            <a:noFill/>
          </p:spPr>
          <p:txBody>
            <a:bodyPr wrap="square" rtlCol="0">
              <a:spAutoFit/>
            </a:bodyPr>
            <a:lstStyle/>
            <a:p>
              <a:r>
                <a:rPr lang="en-US" sz="2400" b="1">
                  <a:solidFill>
                    <a:schemeClr val="accent2"/>
                  </a:solidFill>
                </a:rPr>
                <a:t>10</a:t>
              </a:r>
              <a:endParaRPr lang="en-US" b="1">
                <a:solidFill>
                  <a:schemeClr val="accent2"/>
                </a:solidFill>
              </a:endParaRPr>
            </a:p>
          </p:txBody>
        </p:sp>
      </p:grpSp>
      <p:sp>
        <p:nvSpPr>
          <p:cNvPr id="6" name="Slide Number Placeholder 5">
            <a:extLst>
              <a:ext uri="{FF2B5EF4-FFF2-40B4-BE49-F238E27FC236}">
                <a16:creationId xmlns:a16="http://schemas.microsoft.com/office/drawing/2014/main" id="{D2AA766F-E514-47C3-B3F0-72D02C620107}"/>
              </a:ext>
              <a:ext uri="{C183D7F6-B498-43B3-948B-1728B52AA6E4}">
                <adec:decorative xmlns:adec="http://schemas.microsoft.com/office/drawing/2017/decorative" val="1"/>
              </a:ext>
            </a:extLst>
          </p:cNvPr>
          <p:cNvSpPr>
            <a:spLocks noGrp="1"/>
          </p:cNvSpPr>
          <p:nvPr>
            <p:ph type="sldNum" sz="quarter" idx="12"/>
          </p:nvPr>
        </p:nvSpPr>
        <p:spPr/>
        <p:txBody>
          <a:bodyPr/>
          <a:lstStyle/>
          <a:p>
            <a:fld id="{23737F84-F6DA-4AD8-82AC-F41D15E40AE4}" type="slidenum">
              <a:rPr lang="en-US" smtClean="0"/>
              <a:pPr/>
              <a:t>10</a:t>
            </a:fld>
            <a:endParaRPr lang="en-US"/>
          </a:p>
        </p:txBody>
      </p:sp>
      <p:sp>
        <p:nvSpPr>
          <p:cNvPr id="13" name="Footer Placeholder 12">
            <a:extLst>
              <a:ext uri="{FF2B5EF4-FFF2-40B4-BE49-F238E27FC236}">
                <a16:creationId xmlns:a16="http://schemas.microsoft.com/office/drawing/2014/main" id="{18F2EC4E-C90D-4928-60DA-C36A6B2603E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Radiation Protection Program</a:t>
            </a:r>
          </a:p>
        </p:txBody>
      </p:sp>
      <p:sp>
        <p:nvSpPr>
          <p:cNvPr id="14" name="Date Placeholder 3">
            <a:extLst>
              <a:ext uri="{FF2B5EF4-FFF2-40B4-BE49-F238E27FC236}">
                <a16:creationId xmlns:a16="http://schemas.microsoft.com/office/drawing/2014/main" id="{BE8D3B6E-86AA-54D1-7F67-297E388E6F4E}"/>
              </a:ext>
            </a:extLst>
          </p:cNvPr>
          <p:cNvSpPr>
            <a:spLocks noGrp="1"/>
          </p:cNvSpPr>
          <p:nvPr>
            <p:ph type="dt" sz="half" idx="10"/>
          </p:nvPr>
        </p:nvSpPr>
        <p:spPr>
          <a:xfrm>
            <a:off x="327339" y="6447790"/>
            <a:ext cx="2743200" cy="365125"/>
          </a:xfrm>
        </p:spPr>
        <p:txBody>
          <a:bodyPr/>
          <a:lstStyle/>
          <a:p>
            <a:r>
              <a:rPr lang="en-US" dirty="0"/>
              <a:t>03/07/2025</a:t>
            </a:r>
          </a:p>
        </p:txBody>
      </p:sp>
    </p:spTree>
    <p:extLst>
      <p:ext uri="{BB962C8B-B14F-4D97-AF65-F5344CB8AC3E}">
        <p14:creationId xmlns:p14="http://schemas.microsoft.com/office/powerpoint/2010/main" val="1559450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0EB2-EB50-3E7F-2D0D-8324BA8F5DF1}"/>
              </a:ext>
              <a:ext uri="{C183D7F6-B498-43B3-948B-1728B52AA6E4}">
                <adec:decorative xmlns:adec="http://schemas.microsoft.com/office/drawing/2017/decorative" val="0"/>
              </a:ext>
            </a:extLst>
          </p:cNvPr>
          <p:cNvSpPr>
            <a:spLocks/>
          </p:cNvSpPr>
          <p:nvPr/>
        </p:nvSpPr>
        <p:spPr>
          <a:xfrm>
            <a:off x="271780" y="288926"/>
            <a:ext cx="11501441" cy="4748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50B8"/>
                </a:solidFill>
                <a:effectLst/>
                <a:uLnTx/>
                <a:uFillTx/>
                <a:latin typeface="Arial" panose="020B0604020202020204" pitchFamily="34" charset="0"/>
                <a:ea typeface="+mj-ea"/>
                <a:cs typeface="Arial" panose="020B0604020202020204" pitchFamily="34" charset="0"/>
              </a:rPr>
              <a:t>Other EPA Activities</a:t>
            </a:r>
          </a:p>
        </p:txBody>
      </p:sp>
      <p:sp>
        <p:nvSpPr>
          <p:cNvPr id="3" name="Content Placeholder 2">
            <a:extLst>
              <a:ext uri="{FF2B5EF4-FFF2-40B4-BE49-F238E27FC236}">
                <a16:creationId xmlns:a16="http://schemas.microsoft.com/office/drawing/2014/main" id="{01BAA252-3F6E-7527-E341-00811DBEC179}"/>
              </a:ext>
            </a:extLst>
          </p:cNvPr>
          <p:cNvSpPr>
            <a:spLocks noGrp="1"/>
          </p:cNvSpPr>
          <p:nvPr>
            <p:ph type="title" idx="4294967295"/>
          </p:nvPr>
        </p:nvSpPr>
        <p:spPr>
          <a:xfrm>
            <a:off x="271463" y="1435100"/>
            <a:ext cx="11501437"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0"/>
              </a:spcAft>
              <a:buClr>
                <a:srgbClr val="0150B9"/>
              </a:buClr>
              <a:buSzPct val="120000"/>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MARSSIM Version 2 revisions completed, sending to technical editor this month</a:t>
            </a:r>
          </a:p>
          <a:p>
            <a:pPr marL="685800" marR="0" lvl="1" indent="-228600" algn="l" defTabSz="914400" rtl="0" eaLnBrk="1" fontAlgn="auto" latinLnBrk="0" hangingPunct="1">
              <a:lnSpc>
                <a:spcPct val="90000"/>
              </a:lnSpc>
              <a:spcBef>
                <a:spcPts val="500"/>
              </a:spcBef>
              <a:spcAft>
                <a:spcPts val="0"/>
              </a:spcAft>
              <a:buClr>
                <a:srgbClr val="0150B9"/>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Incorporated comments from EPA’s Science Advisory Board, states, other agencies</a:t>
            </a:r>
          </a:p>
          <a:p>
            <a:pPr marL="685800" marR="0" lvl="1" indent="-228600" algn="l" defTabSz="914400" rtl="0" eaLnBrk="1" fontAlgn="auto" latinLnBrk="0" hangingPunct="1">
              <a:lnSpc>
                <a:spcPct val="90000"/>
              </a:lnSpc>
              <a:spcBef>
                <a:spcPts val="500"/>
              </a:spcBef>
              <a:spcAft>
                <a:spcPts val="0"/>
              </a:spcAft>
              <a:buClr>
                <a:srgbClr val="0150B9"/>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Undergoing final review</a:t>
            </a:r>
          </a:p>
          <a:p>
            <a:pPr marL="685800" marR="0" lvl="1" indent="-228600" algn="l" defTabSz="914400" rtl="0" eaLnBrk="1" fontAlgn="auto" latinLnBrk="0" hangingPunct="1">
              <a:lnSpc>
                <a:spcPct val="90000"/>
              </a:lnSpc>
              <a:spcBef>
                <a:spcPts val="500"/>
              </a:spcBef>
              <a:spcAft>
                <a:spcPts val="0"/>
              </a:spcAft>
              <a:buClr>
                <a:srgbClr val="0150B9"/>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Notice in Federal Register</a:t>
            </a:r>
          </a:p>
          <a:p>
            <a:pPr marL="685800" marR="0" lvl="1" indent="-228600" algn="l" defTabSz="914400" rtl="0" eaLnBrk="1" fontAlgn="auto" latinLnBrk="0" hangingPunct="1">
              <a:lnSpc>
                <a:spcPct val="90000"/>
              </a:lnSpc>
              <a:spcBef>
                <a:spcPts val="500"/>
              </a:spcBef>
              <a:spcAft>
                <a:spcPts val="0"/>
              </a:spcAft>
              <a:buClr>
                <a:srgbClr val="0150B9"/>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Anticipate 2025 publication</a:t>
            </a:r>
          </a:p>
          <a:p>
            <a:pPr marL="685800" marR="0" lvl="1" indent="-228600" algn="l" defTabSz="914400" rtl="0" eaLnBrk="1" fontAlgn="auto" latinLnBrk="0" hangingPunct="1">
              <a:lnSpc>
                <a:spcPct val="90000"/>
              </a:lnSpc>
              <a:spcBef>
                <a:spcPts val="500"/>
              </a:spcBef>
              <a:spcAft>
                <a:spcPts val="0"/>
              </a:spcAft>
              <a:buClr>
                <a:srgbClr val="0150B9"/>
              </a:buClr>
              <a:buSzPct val="120000"/>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
                <a:srgbClr val="0150B9"/>
              </a:buClr>
              <a:buSzPct val="120000"/>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Federal Guidance Report (for Radiation Protection)</a:t>
            </a:r>
          </a:p>
          <a:p>
            <a:pPr marL="685800" marR="0" lvl="1" indent="-228600" algn="l" defTabSz="914400" rtl="0" eaLnBrk="1" fontAlgn="auto" latinLnBrk="0" hangingPunct="1">
              <a:lnSpc>
                <a:spcPct val="90000"/>
              </a:lnSpc>
              <a:spcBef>
                <a:spcPts val="500"/>
              </a:spcBef>
              <a:spcAft>
                <a:spcPts val="0"/>
              </a:spcAft>
              <a:buClr>
                <a:srgbClr val="0150B9"/>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FGR-16 (cancer risk coefficients) draft under review</a:t>
            </a:r>
          </a:p>
          <a:p>
            <a:pPr marL="1143000" marR="0" lvl="2" indent="-228600" algn="l" defTabSz="914400" rtl="0" eaLnBrk="1" fontAlgn="auto" latinLnBrk="0" hangingPunct="1">
              <a:lnSpc>
                <a:spcPct val="90000"/>
              </a:lnSpc>
              <a:spcBef>
                <a:spcPts val="500"/>
              </a:spcBef>
              <a:spcAft>
                <a:spcPts val="0"/>
              </a:spcAft>
              <a:buClr>
                <a:srgbClr val="0150B9"/>
              </a:buClr>
              <a:buSzPct val="120000"/>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3-day meeting with SAB held last May</a:t>
            </a:r>
          </a:p>
          <a:p>
            <a:pPr marL="1143000" marR="0" lvl="2" indent="-228600" algn="l" defTabSz="914400" rtl="0" eaLnBrk="1" fontAlgn="auto" latinLnBrk="0" hangingPunct="1">
              <a:lnSpc>
                <a:spcPct val="90000"/>
              </a:lnSpc>
              <a:spcBef>
                <a:spcPts val="500"/>
              </a:spcBef>
              <a:spcAft>
                <a:spcPts val="0"/>
              </a:spcAft>
              <a:buClr>
                <a:srgbClr val="0150B9"/>
              </a:buClr>
              <a:buSzPct val="120000"/>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Additional work needed</a:t>
            </a:r>
          </a:p>
          <a:p>
            <a:pPr marL="685800" marR="0" lvl="1" indent="-228600" algn="l" defTabSz="914400" rtl="0" eaLnBrk="1" fontAlgn="auto" latinLnBrk="0" hangingPunct="1">
              <a:lnSpc>
                <a:spcPct val="90000"/>
              </a:lnSpc>
              <a:spcBef>
                <a:spcPts val="500"/>
              </a:spcBef>
              <a:spcAft>
                <a:spcPts val="0"/>
              </a:spcAft>
              <a:buClr>
                <a:srgbClr val="0150B9"/>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FGR-15 (dose coefficients for external exposures) revision nearly complete</a:t>
            </a:r>
          </a:p>
          <a:p>
            <a:pPr marL="1143000" marR="0" lvl="2" indent="-228600" algn="l" defTabSz="914400" rtl="0" eaLnBrk="1" fontAlgn="auto" latinLnBrk="0" hangingPunct="1">
              <a:lnSpc>
                <a:spcPct val="90000"/>
              </a:lnSpc>
              <a:spcBef>
                <a:spcPts val="500"/>
              </a:spcBef>
              <a:spcAft>
                <a:spcPts val="0"/>
              </a:spcAft>
              <a:buClr>
                <a:srgbClr val="0150B9"/>
              </a:buClr>
              <a:buSzPct val="120000"/>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Expect final publication of updated report in next few months</a:t>
            </a:r>
          </a:p>
        </p:txBody>
      </p:sp>
      <p:sp>
        <p:nvSpPr>
          <p:cNvPr id="6" name="Slide Number Placeholder 5">
            <a:extLst>
              <a:ext uri="{FF2B5EF4-FFF2-40B4-BE49-F238E27FC236}">
                <a16:creationId xmlns:a16="http://schemas.microsoft.com/office/drawing/2014/main" id="{BB3EB0B1-F243-DE7E-639B-E23F908E49A6}"/>
              </a:ext>
              <a:ext uri="{C183D7F6-B498-43B3-948B-1728B52AA6E4}">
                <adec:decorative xmlns:adec="http://schemas.microsoft.com/office/drawing/2017/decorative" val="0"/>
              </a:ext>
            </a:extLst>
          </p:cNvPr>
          <p:cNvSpPr>
            <a:spLocks noGrp="1"/>
          </p:cNvSpPr>
          <p:nvPr>
            <p:ph type="sldNum" sz="quarter" idx="12"/>
          </p:nvPr>
        </p:nvSpPr>
        <p:spPr/>
        <p:txBody>
          <a:bodyPr/>
          <a:lstStyle/>
          <a:p>
            <a:fld id="{23737F84-F6DA-4AD8-82AC-F41D15E40AE4}" type="slidenum">
              <a:rPr lang="en-US" smtClean="0"/>
              <a:pPr/>
              <a:t>11</a:t>
            </a:fld>
            <a:endParaRPr lang="en-US"/>
          </a:p>
        </p:txBody>
      </p:sp>
      <p:sp>
        <p:nvSpPr>
          <p:cNvPr id="5" name="Footer Placeholder 4">
            <a:extLst>
              <a:ext uri="{FF2B5EF4-FFF2-40B4-BE49-F238E27FC236}">
                <a16:creationId xmlns:a16="http://schemas.microsoft.com/office/drawing/2014/main" id="{3947058F-3CB9-6506-2F81-BBF5E1089CB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Radiation Protection Program</a:t>
            </a:r>
          </a:p>
        </p:txBody>
      </p:sp>
      <p:sp>
        <p:nvSpPr>
          <p:cNvPr id="7" name="Text Placeholder 6">
            <a:extLst>
              <a:ext uri="{FF2B5EF4-FFF2-40B4-BE49-F238E27FC236}">
                <a16:creationId xmlns:a16="http://schemas.microsoft.com/office/drawing/2014/main" id="{06A9E10E-D826-D812-2E64-7F0AEA542CAB}"/>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8" name="Date Placeholder 3">
            <a:extLst>
              <a:ext uri="{FF2B5EF4-FFF2-40B4-BE49-F238E27FC236}">
                <a16:creationId xmlns:a16="http://schemas.microsoft.com/office/drawing/2014/main" id="{B0CB4ED3-4018-0BF0-F1FE-C5B2F7A0C734}"/>
              </a:ext>
              <a:ext uri="{C183D7F6-B498-43B3-948B-1728B52AA6E4}">
                <adec:decorative xmlns:adec="http://schemas.microsoft.com/office/drawing/2017/decorative" val="1"/>
              </a:ext>
            </a:extLst>
          </p:cNvPr>
          <p:cNvSpPr>
            <a:spLocks noGrp="1"/>
          </p:cNvSpPr>
          <p:nvPr>
            <p:ph type="dt" sz="half" idx="10"/>
          </p:nvPr>
        </p:nvSpPr>
        <p:spPr>
          <a:xfrm>
            <a:off x="327339" y="6447790"/>
            <a:ext cx="2743200" cy="365125"/>
          </a:xfrm>
        </p:spPr>
        <p:txBody>
          <a:bodyPr/>
          <a:lstStyle/>
          <a:p>
            <a:r>
              <a:rPr lang="en-US" dirty="0"/>
              <a:t>03/07/2025</a:t>
            </a:r>
          </a:p>
        </p:txBody>
      </p:sp>
    </p:spTree>
    <p:extLst>
      <p:ext uri="{BB962C8B-B14F-4D97-AF65-F5344CB8AC3E}">
        <p14:creationId xmlns:p14="http://schemas.microsoft.com/office/powerpoint/2010/main" val="3079647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0F90-FDFD-4D75-94B3-CC6682C4DD22}"/>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AA77EE2C-E8BA-4825-BE40-0CCB1B4587BD}"/>
              </a:ext>
            </a:extLst>
          </p:cNvPr>
          <p:cNvSpPr>
            <a:spLocks noGrp="1"/>
          </p:cNvSpPr>
          <p:nvPr>
            <p:ph type="body" idx="1"/>
          </p:nvPr>
        </p:nvSpPr>
        <p:spPr/>
        <p:txBody>
          <a:bodyPr/>
          <a:lstStyle/>
          <a:p>
            <a:r>
              <a:rPr lang="en-US">
                <a:hlinkClick r:id="rId3"/>
              </a:rPr>
              <a:t>https://www.epa.gov/radiation</a:t>
            </a:r>
            <a:r>
              <a:rPr lang="en-US"/>
              <a:t> </a:t>
            </a:r>
          </a:p>
        </p:txBody>
      </p:sp>
      <p:sp>
        <p:nvSpPr>
          <p:cNvPr id="5" name="Slide Number Placeholder 4">
            <a:extLst>
              <a:ext uri="{FF2B5EF4-FFF2-40B4-BE49-F238E27FC236}">
                <a16:creationId xmlns:a16="http://schemas.microsoft.com/office/drawing/2014/main" id="{EAADDFF8-0758-A97B-1152-1D095EB914EE}"/>
              </a:ext>
            </a:extLst>
          </p:cNvPr>
          <p:cNvSpPr>
            <a:spLocks noGrp="1"/>
          </p:cNvSpPr>
          <p:nvPr>
            <p:ph type="sldNum" sz="quarter" idx="12"/>
          </p:nvPr>
        </p:nvSpPr>
        <p:spPr/>
        <p:txBody>
          <a:bodyPr/>
          <a:lstStyle/>
          <a:p>
            <a:fld id="{23737F84-F6DA-4AD8-82AC-F41D15E40AE4}" type="slidenum">
              <a:rPr lang="en-US" smtClean="0"/>
              <a:pPr/>
              <a:t>12</a:t>
            </a:fld>
            <a:endParaRPr lang="en-US"/>
          </a:p>
        </p:txBody>
      </p:sp>
      <p:sp>
        <p:nvSpPr>
          <p:cNvPr id="7" name="Footer Placeholder 6">
            <a:extLst>
              <a:ext uri="{FF2B5EF4-FFF2-40B4-BE49-F238E27FC236}">
                <a16:creationId xmlns:a16="http://schemas.microsoft.com/office/drawing/2014/main" id="{C5468625-8465-7594-80BA-0EC8F1D9D08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Radiation Protection Program</a:t>
            </a:r>
          </a:p>
        </p:txBody>
      </p:sp>
      <p:sp>
        <p:nvSpPr>
          <p:cNvPr id="6" name="Date Placeholder 3">
            <a:extLst>
              <a:ext uri="{FF2B5EF4-FFF2-40B4-BE49-F238E27FC236}">
                <a16:creationId xmlns:a16="http://schemas.microsoft.com/office/drawing/2014/main" id="{A08DA805-90BE-4BAE-8C8F-F5B4F71FB54D}"/>
              </a:ext>
              <a:ext uri="{C183D7F6-B498-43B3-948B-1728B52AA6E4}">
                <adec:decorative xmlns:adec="http://schemas.microsoft.com/office/drawing/2017/decorative" val="1"/>
              </a:ext>
            </a:extLst>
          </p:cNvPr>
          <p:cNvSpPr>
            <a:spLocks noGrp="1"/>
          </p:cNvSpPr>
          <p:nvPr>
            <p:ph type="dt" sz="half" idx="10"/>
          </p:nvPr>
        </p:nvSpPr>
        <p:spPr>
          <a:xfrm>
            <a:off x="327339" y="6447790"/>
            <a:ext cx="2743200" cy="365125"/>
          </a:xfrm>
        </p:spPr>
        <p:txBody>
          <a:bodyPr/>
          <a:lstStyle/>
          <a:p>
            <a:r>
              <a:rPr lang="en-US" dirty="0"/>
              <a:t>03/07/2025</a:t>
            </a:r>
          </a:p>
        </p:txBody>
      </p:sp>
    </p:spTree>
    <p:extLst>
      <p:ext uri="{BB962C8B-B14F-4D97-AF65-F5344CB8AC3E}">
        <p14:creationId xmlns:p14="http://schemas.microsoft.com/office/powerpoint/2010/main" val="2876236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77CFF3-8C39-CCA8-EFCA-77B703A04109}"/>
              </a:ext>
            </a:extLst>
          </p:cNvPr>
          <p:cNvSpPr>
            <a:spLocks noGrp="1"/>
          </p:cNvSpPr>
          <p:nvPr>
            <p:ph type="title"/>
          </p:nvPr>
        </p:nvSpPr>
        <p:spPr/>
        <p:txBody>
          <a:bodyPr/>
          <a:lstStyle/>
          <a:p>
            <a:r>
              <a:rPr lang="en-US"/>
              <a:t>Extra slides</a:t>
            </a:r>
          </a:p>
        </p:txBody>
      </p:sp>
      <p:sp>
        <p:nvSpPr>
          <p:cNvPr id="8" name="Text Placeholder 7">
            <a:extLst>
              <a:ext uri="{FF2B5EF4-FFF2-40B4-BE49-F238E27FC236}">
                <a16:creationId xmlns:a16="http://schemas.microsoft.com/office/drawing/2014/main" id="{54403767-6A94-759D-2EAB-5032F670D86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F63C6075-C8A9-6169-9BEA-78B60EA3AA86}"/>
              </a:ext>
            </a:extLst>
          </p:cNvPr>
          <p:cNvSpPr>
            <a:spLocks noGrp="1"/>
          </p:cNvSpPr>
          <p:nvPr>
            <p:ph type="dt" sz="half" idx="10"/>
          </p:nvPr>
        </p:nvSpPr>
        <p:spPr/>
        <p:txBody>
          <a:bodyPr/>
          <a:lstStyle/>
          <a:p>
            <a:r>
              <a:rPr lang="en-US" dirty="0"/>
              <a:t>03/07/2025</a:t>
            </a:r>
          </a:p>
        </p:txBody>
      </p:sp>
      <p:sp>
        <p:nvSpPr>
          <p:cNvPr id="5" name="Footer Placeholder 4">
            <a:extLst>
              <a:ext uri="{FF2B5EF4-FFF2-40B4-BE49-F238E27FC236}">
                <a16:creationId xmlns:a16="http://schemas.microsoft.com/office/drawing/2014/main" id="{EAB311E3-2C9D-F354-750D-596C00521F9F}"/>
              </a:ext>
            </a:extLst>
          </p:cNvPr>
          <p:cNvSpPr>
            <a:spLocks noGrp="1"/>
          </p:cNvSpPr>
          <p:nvPr>
            <p:ph type="ftr" sz="quarter" idx="11"/>
          </p:nvPr>
        </p:nvSpPr>
        <p:spPr/>
        <p:txBody>
          <a:bodyPr/>
          <a:lstStyle/>
          <a:p>
            <a:r>
              <a:rPr lang="en-US"/>
              <a:t>Radiation Protection Program</a:t>
            </a:r>
          </a:p>
        </p:txBody>
      </p:sp>
      <p:sp>
        <p:nvSpPr>
          <p:cNvPr id="6" name="Slide Number Placeholder 5">
            <a:extLst>
              <a:ext uri="{FF2B5EF4-FFF2-40B4-BE49-F238E27FC236}">
                <a16:creationId xmlns:a16="http://schemas.microsoft.com/office/drawing/2014/main" id="{82D81ED9-92C0-6BB5-BBE9-6755CEDF503C}"/>
              </a:ext>
            </a:extLst>
          </p:cNvPr>
          <p:cNvSpPr>
            <a:spLocks noGrp="1"/>
          </p:cNvSpPr>
          <p:nvPr>
            <p:ph type="sldNum" sz="quarter" idx="12"/>
          </p:nvPr>
        </p:nvSpPr>
        <p:spPr/>
        <p:txBody>
          <a:bodyPr/>
          <a:lstStyle/>
          <a:p>
            <a:fld id="{23737F84-F6DA-4AD8-82AC-F41D15E40AE4}" type="slidenum">
              <a:rPr lang="en-US" smtClean="0"/>
              <a:pPr/>
              <a:t>13</a:t>
            </a:fld>
            <a:endParaRPr lang="en-US"/>
          </a:p>
        </p:txBody>
      </p:sp>
    </p:spTree>
    <p:extLst>
      <p:ext uri="{BB962C8B-B14F-4D97-AF65-F5344CB8AC3E}">
        <p14:creationId xmlns:p14="http://schemas.microsoft.com/office/powerpoint/2010/main" val="184859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1B38-7FBC-4C5D-80A3-E80018C6C557}"/>
              </a:ext>
            </a:extLst>
          </p:cNvPr>
          <p:cNvSpPr>
            <a:spLocks noGrp="1"/>
          </p:cNvSpPr>
          <p:nvPr>
            <p:ph type="title"/>
          </p:nvPr>
        </p:nvSpPr>
        <p:spPr>
          <a:xfrm>
            <a:off x="271780" y="288926"/>
            <a:ext cx="11501441" cy="474821"/>
          </a:xfrm>
        </p:spPr>
        <p:txBody>
          <a:bodyPr/>
          <a:lstStyle/>
          <a:p>
            <a:r>
              <a:rPr lang="en-US"/>
              <a:t>Where is Phosphogypsum?</a:t>
            </a:r>
          </a:p>
        </p:txBody>
      </p:sp>
      <p:sp>
        <p:nvSpPr>
          <p:cNvPr id="3" name="Content Placeholder 2">
            <a:extLst>
              <a:ext uri="{FF2B5EF4-FFF2-40B4-BE49-F238E27FC236}">
                <a16:creationId xmlns:a16="http://schemas.microsoft.com/office/drawing/2014/main" id="{B95D6C3C-AC95-4C77-B945-0667DB87ABD2}"/>
              </a:ext>
            </a:extLst>
          </p:cNvPr>
          <p:cNvSpPr>
            <a:spLocks noGrp="1"/>
          </p:cNvSpPr>
          <p:nvPr>
            <p:ph idx="1"/>
          </p:nvPr>
        </p:nvSpPr>
        <p:spPr>
          <a:xfrm>
            <a:off x="271780" y="1434990"/>
            <a:ext cx="6972167" cy="5012800"/>
          </a:xfrm>
        </p:spPr>
        <p:txBody>
          <a:bodyPr numCol="2">
            <a:normAutofit/>
          </a:bodyPr>
          <a:lstStyle/>
          <a:p>
            <a:r>
              <a:rPr lang="en-US" sz="2400"/>
              <a:t>~50 facilities, 70 individual stacks nationwide.</a:t>
            </a:r>
          </a:p>
          <a:p>
            <a:r>
              <a:rPr lang="en-US" sz="2400"/>
              <a:t>Located in EPA Regions 4, 5, 6, 7, and 10.</a:t>
            </a:r>
          </a:p>
          <a:p>
            <a:r>
              <a:rPr lang="en-US" sz="2400"/>
              <a:t>Hundreds of feet high.</a:t>
            </a:r>
          </a:p>
          <a:p>
            <a:r>
              <a:rPr lang="en-US" sz="2400"/>
              <a:t>Hundreds of acres in extent.</a:t>
            </a:r>
          </a:p>
          <a:p>
            <a:r>
              <a:rPr lang="en-US" sz="2400"/>
              <a:t>~1.7 billion tons stored.</a:t>
            </a:r>
          </a:p>
          <a:p>
            <a:r>
              <a:rPr lang="en-US" sz="2400"/>
              <a:t>~30 million tons generated annually.</a:t>
            </a:r>
          </a:p>
        </p:txBody>
      </p:sp>
      <p:sp>
        <p:nvSpPr>
          <p:cNvPr id="4" name="Slide Number Placeholder 3">
            <a:extLst>
              <a:ext uri="{FF2B5EF4-FFF2-40B4-BE49-F238E27FC236}">
                <a16:creationId xmlns:a16="http://schemas.microsoft.com/office/drawing/2014/main" id="{9A53A9C6-2812-4706-9273-A9D306E08E4A}"/>
              </a:ext>
            </a:extLst>
          </p:cNvPr>
          <p:cNvSpPr>
            <a:spLocks noGrp="1"/>
          </p:cNvSpPr>
          <p:nvPr>
            <p:ph type="sldNum" sz="quarter" idx="12"/>
          </p:nvPr>
        </p:nvSpPr>
        <p:spPr>
          <a:xfrm>
            <a:off x="9030022" y="6447790"/>
            <a:ext cx="2743200" cy="365125"/>
          </a:xfrm>
        </p:spPr>
        <p:txBody>
          <a:bodyPr/>
          <a:lstStyle/>
          <a:p>
            <a:fld id="{4A8D472A-59C2-42FD-8176-7FFFE486A958}" type="slidenum">
              <a:rPr lang="en-US" altLang="en-US" smtClean="0"/>
              <a:pPr/>
              <a:t>14</a:t>
            </a:fld>
            <a:endParaRPr lang="en-US" altLang="en-US"/>
          </a:p>
        </p:txBody>
      </p:sp>
      <p:pic>
        <p:nvPicPr>
          <p:cNvPr id="8" name="Picture 7" descr="map of region in central Florida near Tampa and Tampa Bay with locations of phosphogypsum stacks">
            <a:extLst>
              <a:ext uri="{FF2B5EF4-FFF2-40B4-BE49-F238E27FC236}">
                <a16:creationId xmlns:a16="http://schemas.microsoft.com/office/drawing/2014/main" id="{D21C4A4F-D590-45EB-A7DC-E20111C58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967" y="1425209"/>
            <a:ext cx="7058242" cy="4844962"/>
          </a:xfrm>
          <a:prstGeom prst="rect">
            <a:avLst/>
          </a:prstGeom>
        </p:spPr>
      </p:pic>
      <p:sp>
        <p:nvSpPr>
          <p:cNvPr id="5" name="Footer Placeholder 4">
            <a:extLst>
              <a:ext uri="{FF2B5EF4-FFF2-40B4-BE49-F238E27FC236}">
                <a16:creationId xmlns:a16="http://schemas.microsoft.com/office/drawing/2014/main" id="{A8B30B93-6E6A-4FD6-398C-7A54777E559E}"/>
              </a:ext>
            </a:extLst>
          </p:cNvPr>
          <p:cNvSpPr>
            <a:spLocks noGrp="1"/>
          </p:cNvSpPr>
          <p:nvPr>
            <p:ph type="ftr" sz="quarter" idx="11"/>
          </p:nvPr>
        </p:nvSpPr>
        <p:spPr>
          <a:xfrm>
            <a:off x="1466367" y="6447790"/>
            <a:ext cx="9382607" cy="365125"/>
          </a:xfrm>
        </p:spPr>
        <p:txBody>
          <a:bodyPr/>
          <a:lstStyle/>
          <a:p>
            <a:r>
              <a:rPr lang="en-US" dirty="0"/>
              <a:t>Radiation Protection Program</a:t>
            </a:r>
          </a:p>
        </p:txBody>
      </p:sp>
    </p:spTree>
    <p:extLst>
      <p:ext uri="{BB962C8B-B14F-4D97-AF65-F5344CB8AC3E}">
        <p14:creationId xmlns:p14="http://schemas.microsoft.com/office/powerpoint/2010/main" val="157604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ross-section diagram of a phosphogypsum stack showing the benches, settling ponds, liner, ditches, dikes, and drainage systems.">
            <a:extLst>
              <a:ext uri="{FF2B5EF4-FFF2-40B4-BE49-F238E27FC236}">
                <a16:creationId xmlns:a16="http://schemas.microsoft.com/office/drawing/2014/main" id="{AB0E27BB-35C0-47CE-A99B-5462572EB2A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61"/>
          <a:stretch/>
        </p:blipFill>
        <p:spPr>
          <a:xfrm>
            <a:off x="374407" y="96702"/>
            <a:ext cx="11443185" cy="6435599"/>
          </a:xfrm>
          <a:prstGeom prst="rect">
            <a:avLst/>
          </a:prstGeom>
        </p:spPr>
      </p:pic>
      <p:sp>
        <p:nvSpPr>
          <p:cNvPr id="7" name="Slide Number Placeholder 6">
            <a:extLst>
              <a:ext uri="{FF2B5EF4-FFF2-40B4-BE49-F238E27FC236}">
                <a16:creationId xmlns:a16="http://schemas.microsoft.com/office/drawing/2014/main" id="{255FD29E-2516-3E43-83A9-C897D039BDC8}"/>
              </a:ext>
            </a:extLst>
          </p:cNvPr>
          <p:cNvSpPr>
            <a:spLocks noGrp="1"/>
          </p:cNvSpPr>
          <p:nvPr>
            <p:ph type="title" idx="4294967295"/>
          </p:nvPr>
        </p:nvSpPr>
        <p:spPr>
          <a:xfrm>
            <a:off x="9029700" y="6448425"/>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ABD3C-DD77-467C-9CF1-6D7F7DFDA683}" type="slidenum">
              <a:rPr kumimoji="0" lang="en-US" altLang="en-US" sz="1200" b="1" i="0" u="none" strike="noStrike" kern="1200" cap="none" spc="0" normalizeH="0" baseline="0" noProof="0" smtClean="0">
                <a:ln>
                  <a:noFill/>
                </a:ln>
                <a:solidFill>
                  <a:srgbClr val="0150B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1" i="0" u="none" strike="noStrike" kern="1200" cap="none" spc="0" normalizeH="0" baseline="0" noProof="0">
              <a:ln>
                <a:noFill/>
              </a:ln>
              <a:solidFill>
                <a:srgbClr val="0150B9"/>
              </a:solidFill>
              <a:effectLst/>
              <a:uLnTx/>
              <a:uFillTx/>
              <a:latin typeface="Times" panose="02020603050405020304" pitchFamily="18" charset="0"/>
              <a:ea typeface="+mn-ea"/>
              <a:cs typeface="Arial" panose="020B0604020202020204" pitchFamily="34" charset="0"/>
            </a:endParaRPr>
          </a:p>
        </p:txBody>
      </p:sp>
      <p:sp>
        <p:nvSpPr>
          <p:cNvPr id="2" name="Footer Placeholder 4">
            <a:extLst>
              <a:ext uri="{FF2B5EF4-FFF2-40B4-BE49-F238E27FC236}">
                <a16:creationId xmlns:a16="http://schemas.microsoft.com/office/drawing/2014/main" id="{09CE337F-F939-BEF9-2EC1-CD3C37F0BCE8}"/>
              </a:ext>
            </a:extLst>
          </p:cNvPr>
          <p:cNvSpPr>
            <a:spLocks noGrp="1"/>
          </p:cNvSpPr>
          <p:nvPr>
            <p:ph type="ftr" sz="quarter" idx="11"/>
          </p:nvPr>
        </p:nvSpPr>
        <p:spPr>
          <a:xfrm>
            <a:off x="1466367" y="6447790"/>
            <a:ext cx="9382607" cy="365125"/>
          </a:xfrm>
        </p:spPr>
        <p:txBody>
          <a:bodyPr/>
          <a:lstStyle/>
          <a:p>
            <a:r>
              <a:rPr lang="en-US" dirty="0"/>
              <a:t>Radiation Protection Program</a:t>
            </a:r>
          </a:p>
        </p:txBody>
      </p:sp>
    </p:spTree>
    <p:extLst>
      <p:ext uri="{BB962C8B-B14F-4D97-AF65-F5344CB8AC3E}">
        <p14:creationId xmlns:p14="http://schemas.microsoft.com/office/powerpoint/2010/main" val="210324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02A6-AB6A-4CEF-B688-3D0EC678333D}"/>
              </a:ext>
            </a:extLst>
          </p:cNvPr>
          <p:cNvSpPr>
            <a:spLocks noGrp="1"/>
          </p:cNvSpPr>
          <p:nvPr>
            <p:ph type="title"/>
          </p:nvPr>
        </p:nvSpPr>
        <p:spPr/>
        <p:txBody>
          <a:bodyPr/>
          <a:lstStyle/>
          <a:p>
            <a:r>
              <a:rPr lang="en-US"/>
              <a:t>Overview of Presentation</a:t>
            </a:r>
          </a:p>
        </p:txBody>
      </p:sp>
      <p:sp>
        <p:nvSpPr>
          <p:cNvPr id="3" name="Content Placeholder 2">
            <a:extLst>
              <a:ext uri="{FF2B5EF4-FFF2-40B4-BE49-F238E27FC236}">
                <a16:creationId xmlns:a16="http://schemas.microsoft.com/office/drawing/2014/main" id="{48428D9F-9EE4-4BA4-88A6-3EAFA16C35B5}"/>
              </a:ext>
            </a:extLst>
          </p:cNvPr>
          <p:cNvSpPr>
            <a:spLocks noGrp="1"/>
          </p:cNvSpPr>
          <p:nvPr>
            <p:ph idx="1"/>
          </p:nvPr>
        </p:nvSpPr>
        <p:spPr/>
        <p:txBody>
          <a:bodyPr>
            <a:normAutofit/>
          </a:bodyPr>
          <a:lstStyle/>
          <a:p>
            <a:pPr>
              <a:spcBef>
                <a:spcPts val="1200"/>
              </a:spcBef>
            </a:pPr>
            <a:r>
              <a:rPr lang="en-US" dirty="0" err="1"/>
              <a:t>Phosphogypsum</a:t>
            </a:r>
            <a:endParaRPr lang="en-US" dirty="0"/>
          </a:p>
          <a:p>
            <a:pPr>
              <a:spcBef>
                <a:spcPts val="1200"/>
              </a:spcBef>
            </a:pPr>
            <a:r>
              <a:rPr lang="en-US" dirty="0"/>
              <a:t>Waste Isolation Pilot Plant (WIPP)</a:t>
            </a:r>
          </a:p>
          <a:p>
            <a:pPr>
              <a:spcBef>
                <a:spcPts val="1200"/>
              </a:spcBef>
            </a:pPr>
            <a:r>
              <a:rPr lang="en-US" dirty="0"/>
              <a:t>Other EPA activities</a:t>
            </a:r>
          </a:p>
          <a:p>
            <a:pPr lvl="1">
              <a:spcBef>
                <a:spcPts val="1200"/>
              </a:spcBef>
            </a:pPr>
            <a:r>
              <a:rPr lang="en-US" dirty="0"/>
              <a:t>Multi-Agency Radiation Site Survey and Investigation Manual (MARSSIM 2.0)</a:t>
            </a:r>
          </a:p>
          <a:p>
            <a:pPr lvl="1">
              <a:spcBef>
                <a:spcPts val="1200"/>
              </a:spcBef>
            </a:pPr>
            <a:r>
              <a:rPr lang="en-US" dirty="0"/>
              <a:t>Federal Guidance</a:t>
            </a:r>
          </a:p>
          <a:p>
            <a:pPr marL="0" indent="0">
              <a:spcBef>
                <a:spcPts val="1200"/>
              </a:spcBef>
              <a:buNone/>
            </a:pPr>
            <a:endParaRPr lang="en-US" dirty="0"/>
          </a:p>
          <a:p>
            <a:pPr marL="0" indent="0">
              <a:spcBef>
                <a:spcPts val="1200"/>
              </a:spcBef>
              <a:buNone/>
            </a:pPr>
            <a:endParaRPr lang="en-US" dirty="0"/>
          </a:p>
        </p:txBody>
      </p:sp>
      <p:sp>
        <p:nvSpPr>
          <p:cNvPr id="7" name="Text Placeholder 6">
            <a:extLst>
              <a:ext uri="{FF2B5EF4-FFF2-40B4-BE49-F238E27FC236}">
                <a16:creationId xmlns:a16="http://schemas.microsoft.com/office/drawing/2014/main" id="{44A93F6A-6492-4600-A584-0E658BE7F4B3}"/>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8" name="Footer Placeholder 7">
            <a:extLst>
              <a:ext uri="{FF2B5EF4-FFF2-40B4-BE49-F238E27FC236}">
                <a16:creationId xmlns:a16="http://schemas.microsoft.com/office/drawing/2014/main" id="{4077247C-86B7-5B40-20F5-3FCFE42C1E2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Radiation Protection Program</a:t>
            </a:r>
          </a:p>
        </p:txBody>
      </p:sp>
      <p:sp>
        <p:nvSpPr>
          <p:cNvPr id="5" name="Slide Number Placeholder 4">
            <a:extLst>
              <a:ext uri="{FF2B5EF4-FFF2-40B4-BE49-F238E27FC236}">
                <a16:creationId xmlns:a16="http://schemas.microsoft.com/office/drawing/2014/main" id="{B5A8C605-2E5C-2D11-89C1-19AEC73FE27C}"/>
              </a:ext>
              <a:ext uri="{C183D7F6-B498-43B3-948B-1728B52AA6E4}">
                <adec:decorative xmlns:adec="http://schemas.microsoft.com/office/drawing/2017/decorative" val="1"/>
              </a:ext>
            </a:extLst>
          </p:cNvPr>
          <p:cNvSpPr>
            <a:spLocks noGrp="1"/>
          </p:cNvSpPr>
          <p:nvPr>
            <p:ph type="sldNum" sz="quarter" idx="12"/>
          </p:nvPr>
        </p:nvSpPr>
        <p:spPr/>
        <p:txBody>
          <a:bodyPr/>
          <a:lstStyle/>
          <a:p>
            <a:fld id="{23737F84-F6DA-4AD8-82AC-F41D15E40AE4}" type="slidenum">
              <a:rPr lang="en-US" smtClean="0"/>
              <a:pPr/>
              <a:t>2</a:t>
            </a:fld>
            <a:endParaRPr lang="en-US"/>
          </a:p>
        </p:txBody>
      </p:sp>
      <p:sp>
        <p:nvSpPr>
          <p:cNvPr id="6" name="Date Placeholder 3">
            <a:extLst>
              <a:ext uri="{FF2B5EF4-FFF2-40B4-BE49-F238E27FC236}">
                <a16:creationId xmlns:a16="http://schemas.microsoft.com/office/drawing/2014/main" id="{A83BA5FB-87FD-9274-7D5C-E8E1B55CA5D4}"/>
              </a:ext>
            </a:extLst>
          </p:cNvPr>
          <p:cNvSpPr>
            <a:spLocks noGrp="1"/>
          </p:cNvSpPr>
          <p:nvPr>
            <p:ph type="dt" sz="half" idx="10"/>
          </p:nvPr>
        </p:nvSpPr>
        <p:spPr>
          <a:xfrm>
            <a:off x="327339" y="6447790"/>
            <a:ext cx="2743200" cy="365125"/>
          </a:xfrm>
        </p:spPr>
        <p:txBody>
          <a:bodyPr/>
          <a:lstStyle/>
          <a:p>
            <a:r>
              <a:rPr lang="en-US" dirty="0"/>
              <a:t>03/07/2025</a:t>
            </a:r>
          </a:p>
        </p:txBody>
      </p:sp>
    </p:spTree>
    <p:extLst>
      <p:ext uri="{BB962C8B-B14F-4D97-AF65-F5344CB8AC3E}">
        <p14:creationId xmlns:p14="http://schemas.microsoft.com/office/powerpoint/2010/main" val="235629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What is </a:t>
            </a:r>
            <a:r>
              <a:rPr lang="en-US" altLang="en-US" err="1"/>
              <a:t>Phosphogypsum</a:t>
            </a:r>
            <a:r>
              <a:rPr lang="en-US" altLang="en-US"/>
              <a:t>?</a:t>
            </a:r>
            <a:endParaRPr lang="en-US" altLang="en-US">
              <a:cs typeface="Helvetica"/>
            </a:endParaRPr>
          </a:p>
        </p:txBody>
      </p:sp>
      <p:sp>
        <p:nvSpPr>
          <p:cNvPr id="8195" name="Rectangle 3"/>
          <p:cNvSpPr>
            <a:spLocks noGrp="1" noChangeArrowheads="1"/>
          </p:cNvSpPr>
          <p:nvPr>
            <p:ph idx="1"/>
          </p:nvPr>
        </p:nvSpPr>
        <p:spPr>
          <a:xfrm>
            <a:off x="271780" y="1434990"/>
            <a:ext cx="11726631" cy="4603702"/>
          </a:xfrm>
        </p:spPr>
        <p:txBody>
          <a:bodyPr>
            <a:normAutofit lnSpcReduction="10000"/>
          </a:bodyPr>
          <a:lstStyle/>
          <a:p>
            <a:pPr lvl="1">
              <a:lnSpc>
                <a:spcPct val="100000"/>
              </a:lnSpc>
              <a:spcAft>
                <a:spcPts val="1200"/>
              </a:spcAft>
              <a:buClr>
                <a:schemeClr val="accent1"/>
              </a:buClr>
            </a:pPr>
            <a:r>
              <a:rPr lang="en-US" altLang="en-US" sz="2400" err="1"/>
              <a:t>Phosphogypsum</a:t>
            </a:r>
            <a:r>
              <a:rPr lang="en-US" altLang="en-US" sz="2400"/>
              <a:t> (PG) is a byproduct of processing phosphate rock into fertilizer.</a:t>
            </a:r>
          </a:p>
          <a:p>
            <a:pPr lvl="1">
              <a:lnSpc>
                <a:spcPct val="100000"/>
              </a:lnSpc>
              <a:spcAft>
                <a:spcPts val="1200"/>
              </a:spcAft>
              <a:buClr>
                <a:schemeClr val="accent1"/>
              </a:buClr>
            </a:pPr>
            <a:r>
              <a:rPr lang="en-US" altLang="en-US" sz="2400" err="1"/>
              <a:t>Phosphogypsum</a:t>
            </a:r>
            <a:r>
              <a:rPr lang="en-US" altLang="en-US" sz="2400"/>
              <a:t> contains elevated levels of radium-226 and emits radon.</a:t>
            </a:r>
          </a:p>
          <a:p>
            <a:pPr lvl="1">
              <a:lnSpc>
                <a:spcPct val="100000"/>
              </a:lnSpc>
              <a:spcAft>
                <a:spcPts val="1200"/>
              </a:spcAft>
              <a:buClr>
                <a:schemeClr val="accent1"/>
              </a:buClr>
            </a:pPr>
            <a:r>
              <a:rPr lang="en-US" altLang="en-US" sz="2400"/>
              <a:t>40 CFR Part 61, Subpart R (1989) requires </a:t>
            </a:r>
            <a:r>
              <a:rPr lang="en-US" altLang="en-US" sz="2400" err="1"/>
              <a:t>phosphogypsum</a:t>
            </a:r>
            <a:r>
              <a:rPr lang="en-US" altLang="en-US" sz="2400"/>
              <a:t> to be managed in stacks:</a:t>
            </a:r>
          </a:p>
          <a:p>
            <a:pPr lvl="2">
              <a:buClr>
                <a:schemeClr val="accent1"/>
              </a:buClr>
            </a:pPr>
            <a:r>
              <a:rPr lang="en-US" sz="2000"/>
              <a:t>The motivation of the regulation was to prevent uncontrolled public exposure to radionuclides;</a:t>
            </a:r>
          </a:p>
          <a:p>
            <a:pPr lvl="2">
              <a:buClr>
                <a:schemeClr val="accent1"/>
              </a:buClr>
            </a:pPr>
            <a:r>
              <a:rPr lang="en-US" sz="2000"/>
              <a:t>Stacking was typical practice at the time of the regulation;</a:t>
            </a:r>
          </a:p>
          <a:p>
            <a:pPr lvl="2">
              <a:buClr>
                <a:schemeClr val="accent1"/>
              </a:buClr>
            </a:pPr>
            <a:r>
              <a:rPr lang="en-US" sz="2000"/>
              <a:t>Stacking was identified as the best disposal option, not an ideal solution;</a:t>
            </a:r>
            <a:endParaRPr lang="en-US" altLang="en-US" sz="2000"/>
          </a:p>
          <a:p>
            <a:pPr lvl="2">
              <a:buClr>
                <a:schemeClr val="accent1"/>
              </a:buClr>
              <a:buFont typeface="Arial" panose="020B0604020202020204" pitchFamily="34" charset="0"/>
              <a:buChar char="•"/>
            </a:pPr>
            <a:r>
              <a:rPr lang="en-US" sz="2000"/>
              <a:t>Stacks have grown in number and size since the regulation was promulgated;</a:t>
            </a:r>
          </a:p>
          <a:p>
            <a:pPr lvl="2">
              <a:buClr>
                <a:schemeClr val="accent1"/>
              </a:buClr>
              <a:buFont typeface="Arial" panose="020B0604020202020204" pitchFamily="34" charset="0"/>
              <a:buChar char="•"/>
            </a:pPr>
            <a:r>
              <a:rPr lang="en-US" sz="2000"/>
              <a:t>Populations have increased in the areas of stacks since the regulation was promulgated.</a:t>
            </a:r>
          </a:p>
          <a:p>
            <a:pPr lvl="1">
              <a:buClr>
                <a:schemeClr val="accent1"/>
              </a:buClr>
            </a:pPr>
            <a:r>
              <a:rPr lang="en-US" sz="2200"/>
              <a:t>Industry exploring reuse and further extraction of other resources like REEs (valorization)</a:t>
            </a:r>
          </a:p>
          <a:p>
            <a:pPr lvl="3">
              <a:buFont typeface="Arial" panose="020B0604020202020204" pitchFamily="34" charset="0"/>
              <a:buChar char="•"/>
            </a:pPr>
            <a:endParaRPr lang="en-US" sz="1200"/>
          </a:p>
          <a:p>
            <a:pPr lvl="1">
              <a:spcAft>
                <a:spcPts val="1200"/>
              </a:spcAft>
            </a:pPr>
            <a:endParaRPr lang="en-US" altLang="en-US"/>
          </a:p>
        </p:txBody>
      </p:sp>
      <p:sp>
        <p:nvSpPr>
          <p:cNvPr id="3" name="Slide Number Placeholder 2">
            <a:extLst>
              <a:ext uri="{FF2B5EF4-FFF2-40B4-BE49-F238E27FC236}">
                <a16:creationId xmlns:a16="http://schemas.microsoft.com/office/drawing/2014/main" id="{FFD67F08-904B-4F4B-A32F-26AB90CD522D}"/>
              </a:ext>
            </a:extLst>
          </p:cNvPr>
          <p:cNvSpPr>
            <a:spLocks noGrp="1"/>
          </p:cNvSpPr>
          <p:nvPr>
            <p:ph type="sldNum" sz="quarter" idx="12"/>
          </p:nvPr>
        </p:nvSpPr>
        <p:spPr/>
        <p:txBody>
          <a:bodyPr/>
          <a:lstStyle/>
          <a:p>
            <a:fld id="{D10ABD3C-DD77-467C-9CF1-6D7F7DFDA683}" type="slidenum">
              <a:rPr lang="en-US" altLang="en-US" smtClean="0"/>
              <a:pPr/>
              <a:t>3</a:t>
            </a:fld>
            <a:endParaRPr lang="en-US" altLang="en-US">
              <a:latin typeface="Times" panose="02020603050405020304" pitchFamily="18" charset="0"/>
            </a:endParaRPr>
          </a:p>
        </p:txBody>
      </p:sp>
      <p:sp>
        <p:nvSpPr>
          <p:cNvPr id="4" name="Date Placeholder 3">
            <a:extLst>
              <a:ext uri="{FF2B5EF4-FFF2-40B4-BE49-F238E27FC236}">
                <a16:creationId xmlns:a16="http://schemas.microsoft.com/office/drawing/2014/main" id="{5DE6E36F-6237-9FC4-5ECB-ACA2BEF9B279}"/>
              </a:ext>
            </a:extLst>
          </p:cNvPr>
          <p:cNvSpPr>
            <a:spLocks noGrp="1"/>
          </p:cNvSpPr>
          <p:nvPr>
            <p:ph type="dt" sz="half" idx="10"/>
          </p:nvPr>
        </p:nvSpPr>
        <p:spPr>
          <a:xfrm>
            <a:off x="327339" y="6447790"/>
            <a:ext cx="2743200" cy="365125"/>
          </a:xfrm>
        </p:spPr>
        <p:txBody>
          <a:bodyPr/>
          <a:lstStyle/>
          <a:p>
            <a:r>
              <a:rPr lang="en-US" dirty="0"/>
              <a:t>03/07/2025</a:t>
            </a:r>
          </a:p>
        </p:txBody>
      </p:sp>
      <p:sp>
        <p:nvSpPr>
          <p:cNvPr id="2" name="Footer Placeholder 7">
            <a:extLst>
              <a:ext uri="{FF2B5EF4-FFF2-40B4-BE49-F238E27FC236}">
                <a16:creationId xmlns:a16="http://schemas.microsoft.com/office/drawing/2014/main" id="{B3BC0CE7-BF18-B4AA-996D-940B11E948F1}"/>
              </a:ext>
              <a:ext uri="{C183D7F6-B498-43B3-948B-1728B52AA6E4}">
                <adec:decorative xmlns:adec="http://schemas.microsoft.com/office/drawing/2017/decorative" val="1"/>
              </a:ext>
            </a:extLst>
          </p:cNvPr>
          <p:cNvSpPr>
            <a:spLocks noGrp="1"/>
          </p:cNvSpPr>
          <p:nvPr>
            <p:ph type="ftr" sz="quarter" idx="11"/>
          </p:nvPr>
        </p:nvSpPr>
        <p:spPr>
          <a:xfrm>
            <a:off x="1466367" y="6447790"/>
            <a:ext cx="9382607" cy="365125"/>
          </a:xfrm>
        </p:spPr>
        <p:txBody>
          <a:bodyPr/>
          <a:lstStyle/>
          <a:p>
            <a:r>
              <a:rPr lang="en-US" dirty="0"/>
              <a:t>Radiation Protection Program</a:t>
            </a:r>
          </a:p>
        </p:txBody>
      </p:sp>
    </p:spTree>
    <p:extLst>
      <p:ext uri="{BB962C8B-B14F-4D97-AF65-F5344CB8AC3E}">
        <p14:creationId xmlns:p14="http://schemas.microsoft.com/office/powerpoint/2010/main" val="2638385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erial photograph of a PG stack">
            <a:extLst>
              <a:ext uri="{FF2B5EF4-FFF2-40B4-BE49-F238E27FC236}">
                <a16:creationId xmlns:a16="http://schemas.microsoft.com/office/drawing/2014/main" id="{92F74AF2-73C0-EA6C-7E85-D757CB2BB01F}"/>
              </a:ext>
            </a:extLst>
          </p:cNvPr>
          <p:cNvPicPr>
            <a:picLocks noChangeAspect="1"/>
          </p:cNvPicPr>
          <p:nvPr/>
        </p:nvPicPr>
        <p:blipFill rotWithShape="1">
          <a:blip r:embed="rId3"/>
          <a:srcRect t="15429"/>
          <a:stretch/>
        </p:blipFill>
        <p:spPr>
          <a:xfrm>
            <a:off x="20" y="1282"/>
            <a:ext cx="12191980" cy="6856718"/>
          </a:xfrm>
          <a:prstGeom prst="rect">
            <a:avLst/>
          </a:prstGeom>
        </p:spPr>
      </p:pic>
      <p:sp>
        <p:nvSpPr>
          <p:cNvPr id="11" name="Title 1">
            <a:extLst>
              <a:ext uri="{FF2B5EF4-FFF2-40B4-BE49-F238E27FC236}">
                <a16:creationId xmlns:a16="http://schemas.microsoft.com/office/drawing/2014/main" id="{F004FF7E-2B47-2069-4EA1-C7EFEE83778F}"/>
              </a:ext>
            </a:extLst>
          </p:cNvPr>
          <p:cNvSpPr>
            <a:spLocks noGrp="1"/>
          </p:cNvSpPr>
          <p:nvPr>
            <p:ph type="title"/>
          </p:nvPr>
        </p:nvSpPr>
        <p:spPr>
          <a:xfrm>
            <a:off x="271780" y="288926"/>
            <a:ext cx="11501441" cy="474821"/>
          </a:xfrm>
        </p:spPr>
        <p:txBody>
          <a:bodyPr/>
          <a:lstStyle/>
          <a:p>
            <a:r>
              <a:rPr lang="en-US">
                <a:solidFill>
                  <a:schemeClr val="accent4"/>
                </a:solidFill>
              </a:rPr>
              <a:t>Mosaic New Wales Facility</a:t>
            </a:r>
          </a:p>
        </p:txBody>
      </p:sp>
      <p:cxnSp>
        <p:nvCxnSpPr>
          <p:cNvPr id="7" name="Straight Arrow Connector 6">
            <a:extLst>
              <a:ext uri="{FF2B5EF4-FFF2-40B4-BE49-F238E27FC236}">
                <a16:creationId xmlns:a16="http://schemas.microsoft.com/office/drawing/2014/main" id="{5E1372FB-3A0D-1F6E-16AD-2C03245CF54B}"/>
              </a:ext>
              <a:ext uri="{C183D7F6-B498-43B3-948B-1728B52AA6E4}">
                <adec:decorative xmlns:adec="http://schemas.microsoft.com/office/drawing/2017/decorative" val="1"/>
              </a:ext>
            </a:extLst>
          </p:cNvPr>
          <p:cNvCxnSpPr>
            <a:cxnSpLocks/>
          </p:cNvCxnSpPr>
          <p:nvPr/>
        </p:nvCxnSpPr>
        <p:spPr>
          <a:xfrm flipV="1">
            <a:off x="914400" y="2423160"/>
            <a:ext cx="0" cy="1453896"/>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5D4C9098-1DAF-6A9E-4F94-AC3A05234FD2}"/>
              </a:ext>
            </a:extLst>
          </p:cNvPr>
          <p:cNvSpPr txBox="1"/>
          <p:nvPr/>
        </p:nvSpPr>
        <p:spPr>
          <a:xfrm>
            <a:off x="478826" y="3877056"/>
            <a:ext cx="987542" cy="923330"/>
          </a:xfrm>
          <a:prstGeom prst="rect">
            <a:avLst/>
          </a:prstGeom>
          <a:gradFill>
            <a:gsLst>
              <a:gs pos="0">
                <a:schemeClr val="accent1">
                  <a:lumMod val="5000"/>
                  <a:lumOff val="95000"/>
                  <a:alpha val="3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b="1"/>
              <a:t>Location of Pilot Road</a:t>
            </a:r>
          </a:p>
        </p:txBody>
      </p:sp>
      <p:cxnSp>
        <p:nvCxnSpPr>
          <p:cNvPr id="9" name="Straight Arrow Connector 8">
            <a:extLst>
              <a:ext uri="{FF2B5EF4-FFF2-40B4-BE49-F238E27FC236}">
                <a16:creationId xmlns:a16="http://schemas.microsoft.com/office/drawing/2014/main" id="{47824BC7-AABF-2FC3-BAF1-739AF6EBF28B}"/>
              </a:ext>
              <a:ext uri="{C183D7F6-B498-43B3-948B-1728B52AA6E4}">
                <adec:decorative xmlns:adec="http://schemas.microsoft.com/office/drawing/2017/decorative" val="1"/>
              </a:ext>
            </a:extLst>
          </p:cNvPr>
          <p:cNvCxnSpPr/>
          <p:nvPr/>
        </p:nvCxnSpPr>
        <p:spPr>
          <a:xfrm flipV="1">
            <a:off x="10789920" y="731821"/>
            <a:ext cx="393192" cy="969264"/>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D94EF9A3-0149-DB99-67AF-5CB8C55ED86F}"/>
              </a:ext>
            </a:extLst>
          </p:cNvPr>
          <p:cNvSpPr txBox="1"/>
          <p:nvPr/>
        </p:nvSpPr>
        <p:spPr>
          <a:xfrm>
            <a:off x="11183112" y="242209"/>
            <a:ext cx="786384" cy="369332"/>
          </a:xfrm>
          <a:prstGeom prst="rect">
            <a:avLst/>
          </a:prstGeom>
          <a:gradFill>
            <a:gsLst>
              <a:gs pos="0">
                <a:schemeClr val="accent1">
                  <a:lumMod val="5000"/>
                  <a:lumOff val="95000"/>
                  <a:alpha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b="1"/>
              <a:t>North</a:t>
            </a:r>
          </a:p>
        </p:txBody>
      </p:sp>
      <p:sp>
        <p:nvSpPr>
          <p:cNvPr id="4" name="Slide Number Placeholder 3">
            <a:extLst>
              <a:ext uri="{FF2B5EF4-FFF2-40B4-BE49-F238E27FC236}">
                <a16:creationId xmlns:a16="http://schemas.microsoft.com/office/drawing/2014/main" id="{7B532599-1D0D-4368-A23F-0C20502F0E1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A8D472A-59C2-42FD-8176-7FFFE486A958}" type="slidenum">
              <a:rPr lang="en-US" altLang="en-US">
                <a:solidFill>
                  <a:srgbClr val="FFFFFF"/>
                </a:solidFill>
                <a:latin typeface="+mn-lt"/>
                <a:cs typeface="+mn-cs"/>
              </a:rPr>
              <a:pPr>
                <a:spcAft>
                  <a:spcPts val="600"/>
                </a:spcAft>
              </a:pPr>
              <a:t>4</a:t>
            </a:fld>
            <a:endParaRPr lang="en-US" altLang="en-US">
              <a:solidFill>
                <a:srgbClr val="FFFFFF"/>
              </a:solidFill>
              <a:latin typeface="+mn-lt"/>
              <a:cs typeface="+mn-cs"/>
            </a:endParaRPr>
          </a:p>
        </p:txBody>
      </p:sp>
    </p:spTree>
    <p:extLst>
      <p:ext uri="{BB962C8B-B14F-4D97-AF65-F5344CB8AC3E}">
        <p14:creationId xmlns:p14="http://schemas.microsoft.com/office/powerpoint/2010/main" val="178983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94DEC-BA34-00DD-4E4E-D3139D93239A}"/>
              </a:ext>
            </a:extLst>
          </p:cNvPr>
          <p:cNvSpPr>
            <a:spLocks noGrp="1"/>
          </p:cNvSpPr>
          <p:nvPr>
            <p:ph type="title"/>
          </p:nvPr>
        </p:nvSpPr>
        <p:spPr/>
        <p:txBody>
          <a:bodyPr/>
          <a:lstStyle/>
          <a:p>
            <a:r>
              <a:rPr lang="en-US" err="1"/>
              <a:t>Phosphogypsum</a:t>
            </a:r>
            <a:r>
              <a:rPr lang="en-US"/>
              <a:t> Reuse Request </a:t>
            </a:r>
          </a:p>
        </p:txBody>
      </p:sp>
      <p:sp>
        <p:nvSpPr>
          <p:cNvPr id="7" name="Text Placeholder 6">
            <a:extLst>
              <a:ext uri="{FF2B5EF4-FFF2-40B4-BE49-F238E27FC236}">
                <a16:creationId xmlns:a16="http://schemas.microsoft.com/office/drawing/2014/main" id="{25E6B35F-C47C-3180-1B8C-3B4A3FD0CF52}"/>
              </a:ext>
            </a:extLst>
          </p:cNvPr>
          <p:cNvSpPr>
            <a:spLocks noGrp="1"/>
          </p:cNvSpPr>
          <p:nvPr>
            <p:ph type="body" sz="quarter" idx="13"/>
          </p:nvPr>
        </p:nvSpPr>
        <p:spPr/>
        <p:txBody>
          <a:bodyPr/>
          <a:lstStyle/>
          <a:p>
            <a:r>
              <a:rPr lang="en-US"/>
              <a:t>Mosaic’s PG Road Pilot Project</a:t>
            </a:r>
          </a:p>
        </p:txBody>
      </p:sp>
      <p:sp>
        <p:nvSpPr>
          <p:cNvPr id="3" name="Content Placeholder 2">
            <a:extLst>
              <a:ext uri="{FF2B5EF4-FFF2-40B4-BE49-F238E27FC236}">
                <a16:creationId xmlns:a16="http://schemas.microsoft.com/office/drawing/2014/main" id="{4445717E-AAA6-A059-065D-54D2407DD337}"/>
              </a:ext>
            </a:extLst>
          </p:cNvPr>
          <p:cNvSpPr>
            <a:spLocks noGrp="1"/>
          </p:cNvSpPr>
          <p:nvPr>
            <p:ph idx="1"/>
          </p:nvPr>
        </p:nvSpPr>
        <p:spPr/>
        <p:txBody>
          <a:bodyPr>
            <a:normAutofit/>
          </a:bodyPr>
          <a:lstStyle/>
          <a:p>
            <a:pPr>
              <a:lnSpc>
                <a:spcPct val="100000"/>
              </a:lnSpc>
              <a:spcAft>
                <a:spcPts val="600"/>
              </a:spcAft>
            </a:pPr>
            <a:r>
              <a:rPr lang="en-US" sz="2000">
                <a:ea typeface="Calibri" panose="020F0502020204030204" pitchFamily="34" charset="0"/>
              </a:rPr>
              <a:t>The Mosaic Company submitted a request to EPA for a pilot project using </a:t>
            </a:r>
            <a:r>
              <a:rPr lang="en-US" sz="2000" err="1">
                <a:effectLst/>
                <a:ea typeface="Calibri" panose="020F0502020204030204" pitchFamily="34" charset="0"/>
              </a:rPr>
              <a:t>phosphogypsum</a:t>
            </a:r>
            <a:r>
              <a:rPr lang="en-US" sz="2000">
                <a:effectLst/>
                <a:ea typeface="Calibri" panose="020F0502020204030204" pitchFamily="34" charset="0"/>
              </a:rPr>
              <a:t> in a test road at its New Wales facility </a:t>
            </a:r>
            <a:r>
              <a:rPr lang="en-US" sz="2000">
                <a:latin typeface="Arial"/>
                <a:cs typeface="Arial"/>
              </a:rPr>
              <a:t>in Polk County, Florida</a:t>
            </a:r>
          </a:p>
          <a:p>
            <a:pPr lvl="1">
              <a:lnSpc>
                <a:spcPct val="100000"/>
              </a:lnSpc>
              <a:spcAft>
                <a:spcPts val="600"/>
              </a:spcAft>
            </a:pPr>
            <a:r>
              <a:rPr lang="en-US">
                <a:latin typeface="Arial"/>
                <a:cs typeface="Arial"/>
              </a:rPr>
              <a:t>Segments constructed using different mixtures of </a:t>
            </a:r>
            <a:r>
              <a:rPr lang="en-US" err="1">
                <a:latin typeface="Arial"/>
                <a:cs typeface="Arial"/>
              </a:rPr>
              <a:t>phosphogypsum</a:t>
            </a:r>
            <a:r>
              <a:rPr lang="en-US">
                <a:latin typeface="Arial"/>
                <a:cs typeface="Arial"/>
              </a:rPr>
              <a:t> and other materials</a:t>
            </a:r>
          </a:p>
          <a:p>
            <a:pPr lvl="1">
              <a:lnSpc>
                <a:spcPct val="100000"/>
              </a:lnSpc>
              <a:spcAft>
                <a:spcPts val="600"/>
              </a:spcAft>
            </a:pPr>
            <a:r>
              <a:rPr lang="en-US">
                <a:latin typeface="Arial"/>
                <a:cs typeface="Arial"/>
              </a:rPr>
              <a:t>Groundwater monitoring will be conducted</a:t>
            </a:r>
            <a:endParaRPr lang="en-US"/>
          </a:p>
          <a:p>
            <a:pPr>
              <a:lnSpc>
                <a:spcPct val="100000"/>
              </a:lnSpc>
              <a:spcAft>
                <a:spcPts val="600"/>
              </a:spcAft>
            </a:pPr>
            <a:r>
              <a:rPr lang="en-US" sz="2000">
                <a:ea typeface="Calibri" panose="020F0502020204030204" pitchFamily="34" charset="0"/>
              </a:rPr>
              <a:t>Following construction of the pilot project, Mosaic will collect structural and environmental data for 18 months and report the results to EPA.</a:t>
            </a:r>
            <a:endParaRPr lang="en-US">
              <a:latin typeface="Arial"/>
              <a:cs typeface="Arial"/>
            </a:endParaRPr>
          </a:p>
          <a:p>
            <a:pPr lvl="1">
              <a:lnSpc>
                <a:spcPct val="100000"/>
              </a:lnSpc>
              <a:spcAft>
                <a:spcPts val="600"/>
              </a:spcAft>
            </a:pPr>
            <a:r>
              <a:rPr lang="en-US">
                <a:latin typeface="Arial"/>
                <a:cs typeface="Arial"/>
              </a:rPr>
              <a:t>Florida DEP approval also needed for this project</a:t>
            </a:r>
          </a:p>
          <a:p>
            <a:pPr lvl="1">
              <a:lnSpc>
                <a:spcPct val="100000"/>
              </a:lnSpc>
              <a:spcAft>
                <a:spcPts val="600"/>
              </a:spcAft>
            </a:pPr>
            <a:r>
              <a:rPr lang="en-US">
                <a:latin typeface="Arial"/>
                <a:cs typeface="Arial"/>
              </a:rPr>
              <a:t>Florida DOT will use this project to inform its study under 2023 legislation</a:t>
            </a:r>
          </a:p>
        </p:txBody>
      </p:sp>
      <p:sp>
        <p:nvSpPr>
          <p:cNvPr id="4" name="Date Placeholder 3">
            <a:extLst>
              <a:ext uri="{FF2B5EF4-FFF2-40B4-BE49-F238E27FC236}">
                <a16:creationId xmlns:a16="http://schemas.microsoft.com/office/drawing/2014/main" id="{F2B10DB3-A430-DDF6-6BE9-4EF8261BB7BB}"/>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03/07/2025</a:t>
            </a:r>
          </a:p>
        </p:txBody>
      </p:sp>
      <p:sp>
        <p:nvSpPr>
          <p:cNvPr id="5" name="Footer Placeholder 4">
            <a:extLst>
              <a:ext uri="{FF2B5EF4-FFF2-40B4-BE49-F238E27FC236}">
                <a16:creationId xmlns:a16="http://schemas.microsoft.com/office/drawing/2014/main" id="{C49DA347-0458-7694-72C6-8D862E857AF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Radiation Protection Program</a:t>
            </a:r>
          </a:p>
        </p:txBody>
      </p:sp>
      <p:sp>
        <p:nvSpPr>
          <p:cNvPr id="6" name="Slide Number Placeholder 5">
            <a:extLst>
              <a:ext uri="{FF2B5EF4-FFF2-40B4-BE49-F238E27FC236}">
                <a16:creationId xmlns:a16="http://schemas.microsoft.com/office/drawing/2014/main" id="{6327A430-F11F-F0B2-EB11-5F1FC25AF69D}"/>
              </a:ext>
            </a:extLst>
          </p:cNvPr>
          <p:cNvSpPr>
            <a:spLocks noGrp="1"/>
          </p:cNvSpPr>
          <p:nvPr>
            <p:ph type="sldNum" sz="quarter" idx="12"/>
          </p:nvPr>
        </p:nvSpPr>
        <p:spPr/>
        <p:txBody>
          <a:bodyPr/>
          <a:lstStyle/>
          <a:p>
            <a:fld id="{23737F84-F6DA-4AD8-82AC-F41D15E40AE4}" type="slidenum">
              <a:rPr lang="en-US" smtClean="0"/>
              <a:pPr/>
              <a:t>5</a:t>
            </a:fld>
            <a:endParaRPr lang="en-US"/>
          </a:p>
        </p:txBody>
      </p:sp>
    </p:spTree>
    <p:extLst>
      <p:ext uri="{BB962C8B-B14F-4D97-AF65-F5344CB8AC3E}">
        <p14:creationId xmlns:p14="http://schemas.microsoft.com/office/powerpoint/2010/main" val="195077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86B5-ECBC-B724-2812-5089576C408B}"/>
              </a:ext>
            </a:extLst>
          </p:cNvPr>
          <p:cNvSpPr>
            <a:spLocks noGrp="1"/>
          </p:cNvSpPr>
          <p:nvPr>
            <p:ph type="title"/>
          </p:nvPr>
        </p:nvSpPr>
        <p:spPr>
          <a:xfrm>
            <a:off x="271768" y="64114"/>
            <a:ext cx="11501441" cy="474821"/>
          </a:xfrm>
        </p:spPr>
        <p:txBody>
          <a:bodyPr/>
          <a:lstStyle/>
          <a:p>
            <a:r>
              <a:rPr lang="en-US"/>
              <a:t>Phosphogypsum</a:t>
            </a:r>
          </a:p>
        </p:txBody>
      </p:sp>
      <p:sp>
        <p:nvSpPr>
          <p:cNvPr id="3" name="Text Placeholder 5">
            <a:extLst>
              <a:ext uri="{FF2B5EF4-FFF2-40B4-BE49-F238E27FC236}">
                <a16:creationId xmlns:a16="http://schemas.microsoft.com/office/drawing/2014/main" id="{85235043-1E84-932B-5209-A6D690B7F261}"/>
              </a:ext>
            </a:extLst>
          </p:cNvPr>
          <p:cNvSpPr>
            <a:spLocks noGrp="1"/>
          </p:cNvSpPr>
          <p:nvPr>
            <p:ph type="body" sz="quarter" idx="13"/>
          </p:nvPr>
        </p:nvSpPr>
        <p:spPr>
          <a:xfrm>
            <a:off x="272416" y="538935"/>
            <a:ext cx="11500793" cy="365125"/>
          </a:xfrm>
        </p:spPr>
        <p:txBody>
          <a:bodyPr/>
          <a:lstStyle/>
          <a:p>
            <a:r>
              <a:rPr lang="en-US"/>
              <a:t>Mosaic pilot road study</a:t>
            </a:r>
          </a:p>
        </p:txBody>
      </p:sp>
      <p:pic>
        <p:nvPicPr>
          <p:cNvPr id="9" name="Picture 8" descr="Image showing overhead layout of the Mosaic test road. Image shows four 500-fott segments in yellow that contain different mixtures of phosphogypsum with other materials, separated by 300-foot control sections in blue. Image also shows red dots depicting groundwater monitoring wells along the entire length.">
            <a:extLst>
              <a:ext uri="{FF2B5EF4-FFF2-40B4-BE49-F238E27FC236}">
                <a16:creationId xmlns:a16="http://schemas.microsoft.com/office/drawing/2014/main" id="{D0541344-0F4D-2316-5A48-13A7CCDD67E0}"/>
              </a:ext>
            </a:extLst>
          </p:cNvPr>
          <p:cNvPicPr>
            <a:picLocks noChangeAspect="1"/>
          </p:cNvPicPr>
          <p:nvPr/>
        </p:nvPicPr>
        <p:blipFill>
          <a:blip r:embed="rId3"/>
          <a:stretch>
            <a:fillRect/>
          </a:stretch>
        </p:blipFill>
        <p:spPr>
          <a:xfrm>
            <a:off x="2370321" y="904060"/>
            <a:ext cx="9617681" cy="5543730"/>
          </a:xfrm>
          <a:prstGeom prst="rect">
            <a:avLst/>
          </a:prstGeom>
        </p:spPr>
      </p:pic>
      <p:sp>
        <p:nvSpPr>
          <p:cNvPr id="5" name="Footer Placeholder 4">
            <a:extLst>
              <a:ext uri="{FF2B5EF4-FFF2-40B4-BE49-F238E27FC236}">
                <a16:creationId xmlns:a16="http://schemas.microsoft.com/office/drawing/2014/main" id="{63974C24-31A9-4691-2190-4F8CA91E0E7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Radiation Protection Program</a:t>
            </a:r>
          </a:p>
        </p:txBody>
      </p:sp>
      <p:sp>
        <p:nvSpPr>
          <p:cNvPr id="6" name="Slide Number Placeholder 5">
            <a:extLst>
              <a:ext uri="{FF2B5EF4-FFF2-40B4-BE49-F238E27FC236}">
                <a16:creationId xmlns:a16="http://schemas.microsoft.com/office/drawing/2014/main" id="{3FA310C2-8EB2-A94C-D0F6-7DB8AD74E24A}"/>
              </a:ext>
              <a:ext uri="{C183D7F6-B498-43B3-948B-1728B52AA6E4}">
                <adec:decorative xmlns:adec="http://schemas.microsoft.com/office/drawing/2017/decorative" val="1"/>
              </a:ext>
            </a:extLst>
          </p:cNvPr>
          <p:cNvSpPr>
            <a:spLocks noGrp="1"/>
          </p:cNvSpPr>
          <p:nvPr>
            <p:ph type="sldNum" sz="quarter" idx="12"/>
          </p:nvPr>
        </p:nvSpPr>
        <p:spPr/>
        <p:txBody>
          <a:bodyPr/>
          <a:lstStyle/>
          <a:p>
            <a:fld id="{23737F84-F6DA-4AD8-82AC-F41D15E40AE4}" type="slidenum">
              <a:rPr lang="en-US" smtClean="0"/>
              <a:pPr/>
              <a:t>6</a:t>
            </a:fld>
            <a:endParaRPr lang="en-US"/>
          </a:p>
        </p:txBody>
      </p:sp>
      <p:sp>
        <p:nvSpPr>
          <p:cNvPr id="7" name="Date Placeholder 3">
            <a:extLst>
              <a:ext uri="{FF2B5EF4-FFF2-40B4-BE49-F238E27FC236}">
                <a16:creationId xmlns:a16="http://schemas.microsoft.com/office/drawing/2014/main" id="{299DC809-D87A-BFBB-9B18-D2DF2C272081}"/>
              </a:ext>
            </a:extLst>
          </p:cNvPr>
          <p:cNvSpPr>
            <a:spLocks noGrp="1"/>
          </p:cNvSpPr>
          <p:nvPr>
            <p:ph type="dt" sz="half" idx="10"/>
          </p:nvPr>
        </p:nvSpPr>
        <p:spPr>
          <a:xfrm>
            <a:off x="327339" y="6447790"/>
            <a:ext cx="2743200" cy="365125"/>
          </a:xfrm>
        </p:spPr>
        <p:txBody>
          <a:bodyPr/>
          <a:lstStyle/>
          <a:p>
            <a:r>
              <a:rPr lang="en-US" dirty="0"/>
              <a:t>03/07/2025</a:t>
            </a:r>
          </a:p>
        </p:txBody>
      </p:sp>
    </p:spTree>
    <p:extLst>
      <p:ext uri="{BB962C8B-B14F-4D97-AF65-F5344CB8AC3E}">
        <p14:creationId xmlns:p14="http://schemas.microsoft.com/office/powerpoint/2010/main" val="152211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8AA7-B6AA-4C4C-0B45-554D30F4189E}"/>
              </a:ext>
            </a:extLst>
          </p:cNvPr>
          <p:cNvSpPr>
            <a:spLocks noGrp="1"/>
          </p:cNvSpPr>
          <p:nvPr>
            <p:ph type="title"/>
          </p:nvPr>
        </p:nvSpPr>
        <p:spPr/>
        <p:txBody>
          <a:bodyPr/>
          <a:lstStyle/>
          <a:p>
            <a:r>
              <a:rPr lang="en-US"/>
              <a:t>Pilot road cartoon</a:t>
            </a:r>
          </a:p>
        </p:txBody>
      </p:sp>
      <p:pic>
        <p:nvPicPr>
          <p:cNvPr id="9" name="Content Placeholder 8" descr="Diagram cross section of proposed test road section showing the pavement and road base containing phosphogypsum; also groundwater monitoring wells up and downgradient.">
            <a:extLst>
              <a:ext uri="{FF2B5EF4-FFF2-40B4-BE49-F238E27FC236}">
                <a16:creationId xmlns:a16="http://schemas.microsoft.com/office/drawing/2014/main" id="{2A8492E8-630A-C5D5-3772-D95D41DE78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2292384"/>
            <a:ext cx="6094528" cy="2797976"/>
          </a:xfrm>
        </p:spPr>
      </p:pic>
      <p:pic>
        <p:nvPicPr>
          <p:cNvPr id="11" name="Picture 10" descr="Cartoon 3D block diagram of the pilot road with the different test and control sections and groundwater modeling wells.">
            <a:extLst>
              <a:ext uri="{FF2B5EF4-FFF2-40B4-BE49-F238E27FC236}">
                <a16:creationId xmlns:a16="http://schemas.microsoft.com/office/drawing/2014/main" id="{EDB43A7A-974B-6982-626B-E3C4DE6721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472" y="45085"/>
            <a:ext cx="6094528" cy="6858000"/>
          </a:xfrm>
          <a:prstGeom prst="rect">
            <a:avLst/>
          </a:prstGeom>
        </p:spPr>
      </p:pic>
      <p:sp>
        <p:nvSpPr>
          <p:cNvPr id="6" name="Slide Number Placeholder 5">
            <a:extLst>
              <a:ext uri="{FF2B5EF4-FFF2-40B4-BE49-F238E27FC236}">
                <a16:creationId xmlns:a16="http://schemas.microsoft.com/office/drawing/2014/main" id="{FC2383CC-82EF-3436-14C6-1509E9DE06D5}"/>
              </a:ext>
            </a:extLst>
          </p:cNvPr>
          <p:cNvSpPr>
            <a:spLocks noGrp="1"/>
          </p:cNvSpPr>
          <p:nvPr>
            <p:ph type="sldNum" sz="quarter" idx="12"/>
          </p:nvPr>
        </p:nvSpPr>
        <p:spPr/>
        <p:txBody>
          <a:bodyPr/>
          <a:lstStyle/>
          <a:p>
            <a:fld id="{23737F84-F6DA-4AD8-82AC-F41D15E40AE4}" type="slidenum">
              <a:rPr lang="en-US" smtClean="0"/>
              <a:pPr/>
              <a:t>7</a:t>
            </a:fld>
            <a:endParaRPr lang="en-US"/>
          </a:p>
        </p:txBody>
      </p:sp>
      <p:sp>
        <p:nvSpPr>
          <p:cNvPr id="5" name="Footer Placeholder 4">
            <a:extLst>
              <a:ext uri="{FF2B5EF4-FFF2-40B4-BE49-F238E27FC236}">
                <a16:creationId xmlns:a16="http://schemas.microsoft.com/office/drawing/2014/main" id="{DDFE1416-77B8-7D96-DB2A-0096B838F697}"/>
              </a:ext>
            </a:extLst>
          </p:cNvPr>
          <p:cNvSpPr>
            <a:spLocks noGrp="1"/>
          </p:cNvSpPr>
          <p:nvPr>
            <p:ph type="ftr" sz="quarter" idx="11"/>
          </p:nvPr>
        </p:nvSpPr>
        <p:spPr/>
        <p:txBody>
          <a:bodyPr/>
          <a:lstStyle/>
          <a:p>
            <a:r>
              <a:rPr lang="en-US" dirty="0"/>
              <a:t>Radiation Protection Program</a:t>
            </a:r>
          </a:p>
        </p:txBody>
      </p:sp>
    </p:spTree>
    <p:extLst>
      <p:ext uri="{BB962C8B-B14F-4D97-AF65-F5344CB8AC3E}">
        <p14:creationId xmlns:p14="http://schemas.microsoft.com/office/powerpoint/2010/main" val="407134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9B4C-818A-4C51-960D-6C6B6DE8C301}"/>
              </a:ext>
            </a:extLst>
          </p:cNvPr>
          <p:cNvSpPr>
            <a:spLocks noGrp="1"/>
          </p:cNvSpPr>
          <p:nvPr>
            <p:ph type="title"/>
          </p:nvPr>
        </p:nvSpPr>
        <p:spPr/>
        <p:txBody>
          <a:bodyPr/>
          <a:lstStyle/>
          <a:p>
            <a:r>
              <a:rPr lang="en-US" err="1"/>
              <a:t>Phosphogypsum</a:t>
            </a:r>
            <a:r>
              <a:rPr lang="en-US"/>
              <a:t> Pilot Project Update</a:t>
            </a:r>
          </a:p>
        </p:txBody>
      </p:sp>
      <p:sp>
        <p:nvSpPr>
          <p:cNvPr id="3" name="Content Placeholder 2">
            <a:extLst>
              <a:ext uri="{FF2B5EF4-FFF2-40B4-BE49-F238E27FC236}">
                <a16:creationId xmlns:a16="http://schemas.microsoft.com/office/drawing/2014/main" id="{107623B5-EFCC-4EFE-9774-27335C0568E8}"/>
              </a:ext>
            </a:extLst>
          </p:cNvPr>
          <p:cNvSpPr>
            <a:spLocks noGrp="1"/>
          </p:cNvSpPr>
          <p:nvPr>
            <p:ph idx="1"/>
          </p:nvPr>
        </p:nvSpPr>
        <p:spPr>
          <a:xfrm>
            <a:off x="271780" y="1434989"/>
            <a:ext cx="11832236" cy="5134085"/>
          </a:xfrm>
        </p:spPr>
        <p:txBody>
          <a:bodyPr vert="horz" lIns="91440" tIns="45720" rIns="91440" bIns="45720" rtlCol="0" anchor="t">
            <a:normAutofit/>
          </a:bodyPr>
          <a:lstStyle/>
          <a:p>
            <a:pPr>
              <a:lnSpc>
                <a:spcPct val="100000"/>
              </a:lnSpc>
              <a:spcAft>
                <a:spcPts val="600"/>
              </a:spcAft>
            </a:pPr>
            <a:r>
              <a:rPr lang="en-US" sz="2000">
                <a:effectLst/>
                <a:ea typeface="Calibri" panose="020F0502020204030204" pitchFamily="34" charset="0"/>
              </a:rPr>
              <a:t>In Dece</a:t>
            </a:r>
            <a:r>
              <a:rPr lang="en-US" sz="2000">
                <a:ea typeface="Calibri" panose="020F0502020204030204" pitchFamily="34" charset="0"/>
              </a:rPr>
              <a:t>mber 2024, EPA issued final approval of </a:t>
            </a:r>
            <a:r>
              <a:rPr lang="en-US" sz="2000">
                <a:effectLst/>
                <a:ea typeface="Calibri" panose="020F0502020204030204" pitchFamily="34" charset="0"/>
              </a:rPr>
              <a:t>Mosaic’s request</a:t>
            </a:r>
          </a:p>
          <a:p>
            <a:pPr>
              <a:lnSpc>
                <a:spcPct val="100000"/>
              </a:lnSpc>
              <a:spcAft>
                <a:spcPts val="600"/>
              </a:spcAft>
            </a:pPr>
            <a:r>
              <a:rPr lang="en-US" sz="2000">
                <a:effectLst/>
                <a:ea typeface="Calibri" panose="020F0502020204030204" pitchFamily="34" charset="0"/>
              </a:rPr>
              <a:t>Under </a:t>
            </a:r>
            <a:r>
              <a:rPr lang="en-US" sz="2000">
                <a:ea typeface="Calibri" panose="020F0502020204030204" pitchFamily="34" charset="0"/>
              </a:rPr>
              <a:t>the Clean Air Act National Emissions Standards for Hazardous Air Pollutants, EPA may approve uses of </a:t>
            </a:r>
            <a:r>
              <a:rPr lang="en-US" sz="2000" err="1">
                <a:ea typeface="Calibri" panose="020F0502020204030204" pitchFamily="34" charset="0"/>
              </a:rPr>
              <a:t>phosphogypsum</a:t>
            </a:r>
            <a:r>
              <a:rPr lang="en-US" sz="2000">
                <a:ea typeface="Calibri" panose="020F0502020204030204" pitchFamily="34" charset="0"/>
              </a:rPr>
              <a:t>, provided the risks are as low as leaving the material in stacks.</a:t>
            </a:r>
          </a:p>
          <a:p>
            <a:pPr lvl="1">
              <a:lnSpc>
                <a:spcPct val="100000"/>
              </a:lnSpc>
              <a:spcAft>
                <a:spcPts val="600"/>
              </a:spcAft>
            </a:pPr>
            <a:r>
              <a:rPr lang="en-US">
                <a:ea typeface="Calibri" panose="020F0502020204030204" pitchFamily="34" charset="0"/>
              </a:rPr>
              <a:t>EPA’s analysis of the request found that projected risks from the proposed project were significantly lower than the threshold for regulatory approval.</a:t>
            </a:r>
            <a:endParaRPr lang="en-US">
              <a:latin typeface="Arial"/>
              <a:cs typeface="Arial"/>
            </a:endParaRPr>
          </a:p>
          <a:p>
            <a:pPr>
              <a:lnSpc>
                <a:spcPct val="100000"/>
              </a:lnSpc>
              <a:spcAft>
                <a:spcPts val="600"/>
              </a:spcAft>
            </a:pPr>
            <a:r>
              <a:rPr lang="en-US" sz="2000">
                <a:effectLst/>
                <a:ea typeface="Calibri" panose="020F0502020204030204" pitchFamily="34" charset="0"/>
              </a:rPr>
              <a:t>EPA published a pending approval in Fall 2024 with supporting technical review of risk assessments and solicited public comment.</a:t>
            </a:r>
          </a:p>
          <a:p>
            <a:pPr lvl="1">
              <a:lnSpc>
                <a:spcPct val="100000"/>
              </a:lnSpc>
              <a:spcAft>
                <a:spcPts val="600"/>
              </a:spcAft>
            </a:pPr>
            <a:r>
              <a:rPr lang="en-US">
                <a:latin typeface="Arial"/>
                <a:cs typeface="Arial"/>
              </a:rPr>
              <a:t>Majority of comments opposed to the use of PG in public roads</a:t>
            </a:r>
          </a:p>
          <a:p>
            <a:pPr>
              <a:lnSpc>
                <a:spcPct val="100000"/>
              </a:lnSpc>
              <a:spcAft>
                <a:spcPts val="600"/>
              </a:spcAft>
            </a:pPr>
            <a:r>
              <a:rPr lang="en-US" sz="2000">
                <a:latin typeface="Arial"/>
                <a:cs typeface="Arial"/>
              </a:rPr>
              <a:t>EPA published a response to comments along with a Federal Register notice announcing approval</a:t>
            </a:r>
          </a:p>
          <a:p>
            <a:pPr>
              <a:lnSpc>
                <a:spcPct val="100000"/>
              </a:lnSpc>
              <a:spcAft>
                <a:spcPts val="600"/>
              </a:spcAft>
            </a:pPr>
            <a:r>
              <a:rPr lang="en-US" sz="2000">
                <a:latin typeface="Arial"/>
                <a:cs typeface="Arial"/>
              </a:rPr>
              <a:t>The Center for Biological Diversity (CBD) filed lawsuit against EPA’s decision in February</a:t>
            </a:r>
          </a:p>
          <a:p>
            <a:pPr marL="0" indent="0">
              <a:lnSpc>
                <a:spcPct val="100000"/>
              </a:lnSpc>
              <a:spcAft>
                <a:spcPts val="600"/>
              </a:spcAft>
              <a:buNone/>
            </a:pPr>
            <a:r>
              <a:rPr lang="en-US" sz="2000">
                <a:latin typeface="Arial"/>
                <a:cs typeface="Arial"/>
                <a:hlinkClick r:id="rId3"/>
              </a:rPr>
              <a:t>https://www.epa.gov/radiation/phosphogypsum</a:t>
            </a:r>
            <a:endParaRPr lang="en-US" sz="2000">
              <a:latin typeface="Arial"/>
              <a:cs typeface="Arial"/>
            </a:endParaRPr>
          </a:p>
          <a:p>
            <a:pPr marL="0" indent="0">
              <a:lnSpc>
                <a:spcPct val="100000"/>
              </a:lnSpc>
              <a:spcAft>
                <a:spcPts val="600"/>
              </a:spcAft>
              <a:buNone/>
            </a:pPr>
            <a:endParaRPr lang="en-US" sz="2000">
              <a:latin typeface="Arial"/>
              <a:cs typeface="Arial"/>
            </a:endParaRPr>
          </a:p>
        </p:txBody>
      </p:sp>
      <p:sp>
        <p:nvSpPr>
          <p:cNvPr id="7" name="Text Placeholder 6">
            <a:extLst>
              <a:ext uri="{FF2B5EF4-FFF2-40B4-BE49-F238E27FC236}">
                <a16:creationId xmlns:a16="http://schemas.microsoft.com/office/drawing/2014/main" id="{C2817BFA-E035-4508-A50E-3D9A9B6E33F5}"/>
              </a:ext>
              <a:ext uri="{C183D7F6-B498-43B3-948B-1728B52AA6E4}">
                <adec:decorative xmlns:adec="http://schemas.microsoft.com/office/drawing/2017/decorative" val="1"/>
              </a:ext>
            </a:extLst>
          </p:cNvPr>
          <p:cNvSpPr>
            <a:spLocks noGrp="1"/>
          </p:cNvSpPr>
          <p:nvPr>
            <p:ph type="body" sz="quarter" idx="13"/>
          </p:nvPr>
        </p:nvSpPr>
        <p:spPr/>
        <p:txBody>
          <a:bodyPr vert="horz" lIns="91440" tIns="45720" rIns="91440" bIns="45720" rtlCol="0" anchor="t">
            <a:noAutofit/>
          </a:bodyPr>
          <a:lstStyle/>
          <a:p>
            <a:endParaRPr lang="en-US">
              <a:latin typeface="Arial"/>
              <a:cs typeface="Arial"/>
            </a:endParaRPr>
          </a:p>
        </p:txBody>
      </p:sp>
      <p:sp>
        <p:nvSpPr>
          <p:cNvPr id="8" name="Footer Placeholder 7">
            <a:extLst>
              <a:ext uri="{FF2B5EF4-FFF2-40B4-BE49-F238E27FC236}">
                <a16:creationId xmlns:a16="http://schemas.microsoft.com/office/drawing/2014/main" id="{914E759E-A3FD-7450-E52A-CBE92A19BF5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Radiation Protection Program</a:t>
            </a:r>
          </a:p>
        </p:txBody>
      </p:sp>
      <p:sp>
        <p:nvSpPr>
          <p:cNvPr id="5" name="Slide Number Placeholder 4">
            <a:extLst>
              <a:ext uri="{FF2B5EF4-FFF2-40B4-BE49-F238E27FC236}">
                <a16:creationId xmlns:a16="http://schemas.microsoft.com/office/drawing/2014/main" id="{C245F5C3-2AEB-BC1E-9EFC-2A70EC04FEBC}"/>
              </a:ext>
              <a:ext uri="{C183D7F6-B498-43B3-948B-1728B52AA6E4}">
                <adec:decorative xmlns:adec="http://schemas.microsoft.com/office/drawing/2017/decorative" val="1"/>
              </a:ext>
            </a:extLst>
          </p:cNvPr>
          <p:cNvSpPr>
            <a:spLocks noGrp="1"/>
          </p:cNvSpPr>
          <p:nvPr>
            <p:ph type="sldNum" sz="quarter" idx="12"/>
          </p:nvPr>
        </p:nvSpPr>
        <p:spPr/>
        <p:txBody>
          <a:bodyPr/>
          <a:lstStyle/>
          <a:p>
            <a:fld id="{23737F84-F6DA-4AD8-82AC-F41D15E40AE4}" type="slidenum">
              <a:rPr lang="en-US" smtClean="0"/>
              <a:pPr/>
              <a:t>8</a:t>
            </a:fld>
            <a:endParaRPr lang="en-US"/>
          </a:p>
        </p:txBody>
      </p:sp>
      <p:sp>
        <p:nvSpPr>
          <p:cNvPr id="6" name="Date Placeholder 3">
            <a:extLst>
              <a:ext uri="{FF2B5EF4-FFF2-40B4-BE49-F238E27FC236}">
                <a16:creationId xmlns:a16="http://schemas.microsoft.com/office/drawing/2014/main" id="{BDA2C8E3-3453-6C3F-E6C5-0A00783CB723}"/>
              </a:ext>
            </a:extLst>
          </p:cNvPr>
          <p:cNvSpPr>
            <a:spLocks noGrp="1"/>
          </p:cNvSpPr>
          <p:nvPr>
            <p:ph type="dt" sz="half" idx="10"/>
          </p:nvPr>
        </p:nvSpPr>
        <p:spPr>
          <a:xfrm>
            <a:off x="327339" y="6447790"/>
            <a:ext cx="2743200" cy="365125"/>
          </a:xfrm>
        </p:spPr>
        <p:txBody>
          <a:bodyPr/>
          <a:lstStyle/>
          <a:p>
            <a:r>
              <a:rPr lang="en-US" dirty="0"/>
              <a:t>03/07/2025</a:t>
            </a:r>
          </a:p>
        </p:txBody>
      </p:sp>
    </p:spTree>
    <p:extLst>
      <p:ext uri="{BB962C8B-B14F-4D97-AF65-F5344CB8AC3E}">
        <p14:creationId xmlns:p14="http://schemas.microsoft.com/office/powerpoint/2010/main" val="416723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AF61-A28C-45BB-AEF0-6CB4C71ED305}"/>
              </a:ext>
            </a:extLst>
          </p:cNvPr>
          <p:cNvSpPr>
            <a:spLocks noGrp="1"/>
          </p:cNvSpPr>
          <p:nvPr>
            <p:ph type="title"/>
          </p:nvPr>
        </p:nvSpPr>
        <p:spPr/>
        <p:txBody>
          <a:bodyPr/>
          <a:lstStyle/>
          <a:p>
            <a:r>
              <a:rPr lang="en-US"/>
              <a:t>WIPP Planned Change Request</a:t>
            </a:r>
          </a:p>
        </p:txBody>
      </p:sp>
      <p:sp>
        <p:nvSpPr>
          <p:cNvPr id="7" name="Text Placeholder 6">
            <a:extLst>
              <a:ext uri="{FF2B5EF4-FFF2-40B4-BE49-F238E27FC236}">
                <a16:creationId xmlns:a16="http://schemas.microsoft.com/office/drawing/2014/main" id="{47C31FD2-445B-49F5-8DE3-223684A18C93}"/>
              </a:ext>
            </a:extLst>
          </p:cNvPr>
          <p:cNvSpPr>
            <a:spLocks noGrp="1"/>
          </p:cNvSpPr>
          <p:nvPr>
            <p:ph type="body" sz="quarter" idx="13"/>
          </p:nvPr>
        </p:nvSpPr>
        <p:spPr/>
        <p:txBody>
          <a:bodyPr/>
          <a:lstStyle/>
          <a:p>
            <a:r>
              <a:rPr lang="en-US"/>
              <a:t>Modification of the repository design from 10 to 12 Waste Panels</a:t>
            </a:r>
          </a:p>
        </p:txBody>
      </p:sp>
      <p:sp>
        <p:nvSpPr>
          <p:cNvPr id="3" name="Content Placeholder 2">
            <a:extLst>
              <a:ext uri="{FF2B5EF4-FFF2-40B4-BE49-F238E27FC236}">
                <a16:creationId xmlns:a16="http://schemas.microsoft.com/office/drawing/2014/main" id="{CED62A44-C53A-4848-9138-30047BD6935C}"/>
              </a:ext>
            </a:extLst>
          </p:cNvPr>
          <p:cNvSpPr>
            <a:spLocks noGrp="1"/>
          </p:cNvSpPr>
          <p:nvPr>
            <p:ph idx="1"/>
          </p:nvPr>
        </p:nvSpPr>
        <p:spPr>
          <a:xfrm>
            <a:off x="271780" y="1609724"/>
            <a:ext cx="11592881" cy="4959350"/>
          </a:xfrm>
        </p:spPr>
        <p:txBody>
          <a:bodyPr vert="horz" lIns="91440" tIns="45720" rIns="91440" bIns="45720" rtlCol="0" anchor="t">
            <a:normAutofit fontScale="92500"/>
          </a:bodyPr>
          <a:lstStyle/>
          <a:p>
            <a:pPr>
              <a:lnSpc>
                <a:spcPct val="100000"/>
              </a:lnSpc>
              <a:spcAft>
                <a:spcPts val="600"/>
              </a:spcAft>
            </a:pPr>
            <a:r>
              <a:rPr lang="en-US" dirty="0">
                <a:latin typeface="Arial"/>
                <a:cs typeface="Arial"/>
              </a:rPr>
              <a:t>On March 14</a:t>
            </a:r>
            <a:r>
              <a:rPr lang="en-US" baseline="30000" dirty="0">
                <a:latin typeface="Arial"/>
                <a:cs typeface="Arial"/>
              </a:rPr>
              <a:t>th</a:t>
            </a:r>
            <a:r>
              <a:rPr lang="en-US" dirty="0">
                <a:latin typeface="Arial"/>
                <a:cs typeface="Arial"/>
              </a:rPr>
              <a:t>, 2024, DOE submitted to EPA a Planned Change Request (PCR) per 40 CFR 194.4(b)(3) to modify the repository design from 10 to 12 Waste Panels that adds two new waste panels (11 and 12) to the west of the current footprint</a:t>
            </a:r>
          </a:p>
          <a:p>
            <a:pPr lvl="1">
              <a:lnSpc>
                <a:spcPct val="100000"/>
              </a:lnSpc>
              <a:spcAft>
                <a:spcPts val="600"/>
              </a:spcAft>
            </a:pPr>
            <a:r>
              <a:rPr lang="en-US" dirty="0">
                <a:latin typeface="Arial"/>
                <a:cs typeface="Arial"/>
              </a:rPr>
              <a:t>New panels would replace waste volume lost to the 2014 accident and other operational issues</a:t>
            </a:r>
          </a:p>
          <a:p>
            <a:pPr lvl="1">
              <a:lnSpc>
                <a:spcPct val="100000"/>
              </a:lnSpc>
              <a:spcAft>
                <a:spcPts val="600"/>
              </a:spcAft>
            </a:pPr>
            <a:r>
              <a:rPr lang="en-US" dirty="0">
                <a:latin typeface="Arial"/>
                <a:cs typeface="Arial"/>
              </a:rPr>
              <a:t>DOE provided a conceptual 19-panel performance assessment in its submission, indicating DOE’s anticipated state of the repository at final closure after disposal of recently identified volumes</a:t>
            </a:r>
          </a:p>
          <a:p>
            <a:pPr>
              <a:lnSpc>
                <a:spcPct val="100000"/>
              </a:lnSpc>
              <a:spcAft>
                <a:spcPts val="600"/>
              </a:spcAft>
            </a:pPr>
            <a:r>
              <a:rPr lang="en-US" dirty="0">
                <a:latin typeface="Arial"/>
                <a:cs typeface="Arial"/>
              </a:rPr>
              <a:t>EPA’s review sent technical questions to DOE and requested a separate sensitivity study Performance Assessment (PA) using only 12 Waste Panels instead of a 19-panel repository. This additional technical information package was received in </a:t>
            </a:r>
            <a:r>
              <a:rPr lang="en-US">
                <a:latin typeface="Arial"/>
                <a:cs typeface="Arial"/>
              </a:rPr>
              <a:t>mid-February 2025.</a:t>
            </a:r>
            <a:endParaRPr lang="en-US" dirty="0">
              <a:latin typeface="Arial"/>
              <a:cs typeface="Arial"/>
            </a:endParaRPr>
          </a:p>
          <a:p>
            <a:pPr>
              <a:lnSpc>
                <a:spcPct val="100000"/>
              </a:lnSpc>
              <a:spcAft>
                <a:spcPts val="600"/>
              </a:spcAft>
            </a:pPr>
            <a:r>
              <a:rPr lang="en-US" dirty="0">
                <a:latin typeface="Arial"/>
                <a:cs typeface="Arial"/>
              </a:rPr>
              <a:t>EPA conducted informal public outreach in late August in Carlsbad and Santa Fe</a:t>
            </a:r>
          </a:p>
          <a:p>
            <a:pPr lvl="1">
              <a:lnSpc>
                <a:spcPct val="100000"/>
              </a:lnSpc>
              <a:spcAft>
                <a:spcPts val="600"/>
              </a:spcAft>
            </a:pPr>
            <a:r>
              <a:rPr lang="en-US" dirty="0">
                <a:latin typeface="Arial"/>
                <a:cs typeface="Arial"/>
              </a:rPr>
              <a:t>Public interest groups and individuals, county commissioners, Congressional staff</a:t>
            </a:r>
          </a:p>
          <a:p>
            <a:pPr>
              <a:lnSpc>
                <a:spcPct val="100000"/>
              </a:lnSpc>
              <a:spcAft>
                <a:spcPts val="600"/>
              </a:spcAft>
            </a:pPr>
            <a:r>
              <a:rPr lang="en-US" dirty="0">
                <a:latin typeface="Arial"/>
                <a:cs typeface="Arial"/>
              </a:rPr>
              <a:t>All documentation received, currently in review, anticipate a decision in coming months</a:t>
            </a:r>
          </a:p>
        </p:txBody>
      </p:sp>
      <p:sp>
        <p:nvSpPr>
          <p:cNvPr id="8" name="Footer Placeholder 7">
            <a:extLst>
              <a:ext uri="{FF2B5EF4-FFF2-40B4-BE49-F238E27FC236}">
                <a16:creationId xmlns:a16="http://schemas.microsoft.com/office/drawing/2014/main" id="{A3386475-5DFD-8A2B-9D6D-C64056BB917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Radiation Protection Program</a:t>
            </a:r>
          </a:p>
        </p:txBody>
      </p:sp>
      <p:sp>
        <p:nvSpPr>
          <p:cNvPr id="5" name="Slide Number Placeholder 4">
            <a:extLst>
              <a:ext uri="{FF2B5EF4-FFF2-40B4-BE49-F238E27FC236}">
                <a16:creationId xmlns:a16="http://schemas.microsoft.com/office/drawing/2014/main" id="{379658BE-4D6C-6BB1-D41D-742A01B19EFA}"/>
              </a:ext>
              <a:ext uri="{C183D7F6-B498-43B3-948B-1728B52AA6E4}">
                <adec:decorative xmlns:adec="http://schemas.microsoft.com/office/drawing/2017/decorative" val="1"/>
              </a:ext>
            </a:extLst>
          </p:cNvPr>
          <p:cNvSpPr>
            <a:spLocks noGrp="1"/>
          </p:cNvSpPr>
          <p:nvPr>
            <p:ph type="sldNum" sz="quarter" idx="12"/>
          </p:nvPr>
        </p:nvSpPr>
        <p:spPr/>
        <p:txBody>
          <a:bodyPr/>
          <a:lstStyle/>
          <a:p>
            <a:fld id="{23737F84-F6DA-4AD8-82AC-F41D15E40AE4}" type="slidenum">
              <a:rPr lang="en-US" smtClean="0"/>
              <a:pPr/>
              <a:t>9</a:t>
            </a:fld>
            <a:endParaRPr lang="en-US"/>
          </a:p>
        </p:txBody>
      </p:sp>
      <p:sp>
        <p:nvSpPr>
          <p:cNvPr id="6" name="Date Placeholder 3">
            <a:extLst>
              <a:ext uri="{FF2B5EF4-FFF2-40B4-BE49-F238E27FC236}">
                <a16:creationId xmlns:a16="http://schemas.microsoft.com/office/drawing/2014/main" id="{C84866AB-272D-16AB-8FB7-A5D9E60ED7E7}"/>
              </a:ext>
            </a:extLst>
          </p:cNvPr>
          <p:cNvSpPr>
            <a:spLocks noGrp="1"/>
          </p:cNvSpPr>
          <p:nvPr>
            <p:ph type="dt" sz="half" idx="10"/>
          </p:nvPr>
        </p:nvSpPr>
        <p:spPr>
          <a:xfrm>
            <a:off x="327339" y="6447790"/>
            <a:ext cx="2743200" cy="365125"/>
          </a:xfrm>
        </p:spPr>
        <p:txBody>
          <a:bodyPr/>
          <a:lstStyle/>
          <a:p>
            <a:r>
              <a:rPr lang="en-US" dirty="0"/>
              <a:t>03/07/2025</a:t>
            </a:r>
          </a:p>
        </p:txBody>
      </p:sp>
    </p:spTree>
    <p:extLst>
      <p:ext uri="{BB962C8B-B14F-4D97-AF65-F5344CB8AC3E}">
        <p14:creationId xmlns:p14="http://schemas.microsoft.com/office/powerpoint/2010/main" val="1215263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942</Words>
  <Application>Microsoft Office PowerPoint</Application>
  <PresentationFormat>Widescreen</PresentationFormat>
  <Paragraphs>134</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Helvetica</vt:lpstr>
      <vt:lpstr>Times</vt:lpstr>
      <vt:lpstr>Office Theme</vt:lpstr>
      <vt:lpstr>EPA Update</vt:lpstr>
      <vt:lpstr>Overview of Presentation</vt:lpstr>
      <vt:lpstr>What is Phosphogypsum?</vt:lpstr>
      <vt:lpstr>Mosaic New Wales Facility</vt:lpstr>
      <vt:lpstr>Phosphogypsum Reuse Request </vt:lpstr>
      <vt:lpstr>Phosphogypsum</vt:lpstr>
      <vt:lpstr>Pilot road cartoon</vt:lpstr>
      <vt:lpstr>Phosphogypsum Pilot Project Update</vt:lpstr>
      <vt:lpstr>WIPP Planned Change Request</vt:lpstr>
      <vt:lpstr>DOE Planned Change Request</vt:lpstr>
      <vt:lpstr>MARSSIM Version 2 revisions completed, sending to technical editor this month Incorporated comments from EPA’s Science Advisory Board, states, other agencies Undergoing final review Notice in Federal Register Anticipate 2025 publication  Federal Guidance Report (for Radiation Protection) FGR-16 (cancer risk coefficients) draft under review 3-day meeting with SAB held last May Additional work needed FGR-15 (dose coefficients for external exposures) revision nearly complete Expect final publication of updated report in next few months</vt:lpstr>
      <vt:lpstr>Questions?</vt:lpstr>
      <vt:lpstr>Extra slides</vt:lpstr>
      <vt:lpstr>Where is Phosphogypsum?</vt:lpstr>
      <vt:lpstr>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Ellen</dc:creator>
  <cp:lastModifiedBy>csnyder llwforum.org</cp:lastModifiedBy>
  <cp:revision>3</cp:revision>
  <cp:lastPrinted>2023-10-04T04:17:38Z</cp:lastPrinted>
  <dcterms:created xsi:type="dcterms:W3CDTF">2021-06-15T13:22:47Z</dcterms:created>
  <dcterms:modified xsi:type="dcterms:W3CDTF">2025-04-10T13:53:46Z</dcterms:modified>
</cp:coreProperties>
</file>