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5"/>
  </p:sldMasterIdLst>
  <p:notesMasterIdLst>
    <p:notesMasterId r:id="rId21"/>
  </p:notesMasterIdLst>
  <p:handoutMasterIdLst>
    <p:handoutMasterId r:id="rId22"/>
  </p:handoutMasterIdLst>
  <p:sldIdLst>
    <p:sldId id="268" r:id="rId6"/>
    <p:sldId id="261" r:id="rId7"/>
    <p:sldId id="267" r:id="rId8"/>
    <p:sldId id="269" r:id="rId9"/>
    <p:sldId id="270" r:id="rId10"/>
    <p:sldId id="271" r:id="rId11"/>
    <p:sldId id="272" r:id="rId12"/>
    <p:sldId id="274" r:id="rId13"/>
    <p:sldId id="276" r:id="rId14"/>
    <p:sldId id="277" r:id="rId15"/>
    <p:sldId id="273" r:id="rId16"/>
    <p:sldId id="278" r:id="rId17"/>
    <p:sldId id="279" r:id="rId18"/>
    <p:sldId id="275" r:id="rId19"/>
    <p:sldId id="280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F7D38A-8059-4FB3-F857-D0F08066251D}" name="Griffin, Justin McLean" initials="JG" userId="S::214041@win.lanl.gov::119a5379-2f38-4f34-b814-c8ae4569e6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7319B"/>
    <a:srgbClr val="4472C4"/>
    <a:srgbClr val="BD5B00"/>
    <a:srgbClr val="00754A"/>
    <a:srgbClr val="2A2E6C"/>
    <a:srgbClr val="767676"/>
    <a:srgbClr val="00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5" autoAdjust="0"/>
    <p:restoredTop sz="96327"/>
  </p:normalViewPr>
  <p:slideViewPr>
    <p:cSldViewPr snapToGrid="0">
      <p:cViewPr varScale="1">
        <p:scale>
          <a:sx n="90" d="100"/>
          <a:sy n="90" d="100"/>
        </p:scale>
        <p:origin x="10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186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yer, Samuel (CONTR)" userId="98e875f3-fb95-4495-a0db-db8e0ca09215" providerId="ADAL" clId="{723FA3EE-E3CD-4EE3-A55C-7CF158CAEA2B}"/>
    <pc:docChg chg="custSel modSld">
      <pc:chgData name="Meyer, Samuel (CONTR)" userId="98e875f3-fb95-4495-a0db-db8e0ca09215" providerId="ADAL" clId="{723FA3EE-E3CD-4EE3-A55C-7CF158CAEA2B}" dt="2025-03-31T14:53:04.708" v="51" actId="255"/>
      <pc:docMkLst>
        <pc:docMk/>
      </pc:docMkLst>
      <pc:sldChg chg="modSp mod">
        <pc:chgData name="Meyer, Samuel (CONTR)" userId="98e875f3-fb95-4495-a0db-db8e0ca09215" providerId="ADAL" clId="{723FA3EE-E3CD-4EE3-A55C-7CF158CAEA2B}" dt="2025-03-31T14:53:04.708" v="51" actId="255"/>
        <pc:sldMkLst>
          <pc:docMk/>
          <pc:sldMk cId="62266855" sldId="268"/>
        </pc:sldMkLst>
        <pc:spChg chg="mod">
          <ac:chgData name="Meyer, Samuel (CONTR)" userId="98e875f3-fb95-4495-a0db-db8e0ca09215" providerId="ADAL" clId="{723FA3EE-E3CD-4EE3-A55C-7CF158CAEA2B}" dt="2025-03-31T14:53:00.605" v="50" actId="255"/>
          <ac:spMkLst>
            <pc:docMk/>
            <pc:sldMk cId="62266855" sldId="268"/>
            <ac:spMk id="2" creationId="{5805567D-0D66-1C45-D4CE-A6E602791F83}"/>
          </ac:spMkLst>
        </pc:spChg>
        <pc:spChg chg="mod">
          <ac:chgData name="Meyer, Samuel (CONTR)" userId="98e875f3-fb95-4495-a0db-db8e0ca09215" providerId="ADAL" clId="{723FA3EE-E3CD-4EE3-A55C-7CF158CAEA2B}" dt="2025-03-31T14:53:04.708" v="51" actId="255"/>
          <ac:spMkLst>
            <pc:docMk/>
            <pc:sldMk cId="62266855" sldId="268"/>
            <ac:spMk id="3" creationId="{F5A49551-B3CB-8215-433C-09F392ECD7A5}"/>
          </ac:spMkLst>
        </pc:spChg>
      </pc:sldChg>
      <pc:sldChg chg="modSp mod">
        <pc:chgData name="Meyer, Samuel (CONTR)" userId="98e875f3-fb95-4495-a0db-db8e0ca09215" providerId="ADAL" clId="{723FA3EE-E3CD-4EE3-A55C-7CF158CAEA2B}" dt="2025-03-31T14:50:22.002" v="6" actId="20577"/>
        <pc:sldMkLst>
          <pc:docMk/>
          <pc:sldMk cId="779282604" sldId="280"/>
        </pc:sldMkLst>
        <pc:spChg chg="mod">
          <ac:chgData name="Meyer, Samuel (CONTR)" userId="98e875f3-fb95-4495-a0db-db8e0ca09215" providerId="ADAL" clId="{723FA3EE-E3CD-4EE3-A55C-7CF158CAEA2B}" dt="2025-03-31T14:50:22.002" v="6" actId="20577"/>
          <ac:spMkLst>
            <pc:docMk/>
            <pc:sldMk cId="779282604" sldId="280"/>
            <ac:spMk id="4" creationId="{858E2E70-53BD-D31E-54F3-BA37F8F81FF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10C6D0-F9C8-D59A-EBD0-80EC3FCEE4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F887B-2990-CD2A-747E-5AB0CAF476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C7EA71E-8EDC-4170-8E01-F79196C500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8547E-FE5F-AC0A-C660-CCC4A5B8B5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2FABF-77AE-4156-1514-4EFE361E49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0E67B-7C25-4254-BB63-DE19ACAC9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27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D80209-65FC-5348-A4C6-8AC69EBE0495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FA1D5FA-B2E5-094F-958C-B935213AF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4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OBE 7-21-15.jpg">
            <a:extLst>
              <a:ext uri="{FF2B5EF4-FFF2-40B4-BE49-F238E27FC236}">
                <a16:creationId xmlns:a16="http://schemas.microsoft.com/office/drawing/2014/main" id="{D05DBEC7-15A6-5456-29AC-1601E96F5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94"/>
          <a:stretch/>
        </p:blipFill>
        <p:spPr>
          <a:xfrm>
            <a:off x="0" y="2346383"/>
            <a:ext cx="4404732" cy="3830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22C407-91EB-CEDE-F52D-CFDAFDDB4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9422" y="3240088"/>
            <a:ext cx="7085724" cy="1793624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92F81-209A-2856-E1EF-5C68F18A6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0630" y="5027790"/>
            <a:ext cx="7085724" cy="138052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ray, fish, dark&#10;&#10;Description automatically generated">
            <a:extLst>
              <a:ext uri="{FF2B5EF4-FFF2-40B4-BE49-F238E27FC236}">
                <a16:creationId xmlns:a16="http://schemas.microsoft.com/office/drawing/2014/main" id="{D52E008C-9F3B-CCC1-8B6B-57CCCF946F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0"/>
          <a:stretch/>
        </p:blipFill>
        <p:spPr>
          <a:xfrm>
            <a:off x="0" y="11350"/>
            <a:ext cx="12192000" cy="48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0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C316CA-FF5E-CA97-8546-DA94260567EE}"/>
              </a:ext>
            </a:extLst>
          </p:cNvPr>
          <p:cNvSpPr/>
          <p:nvPr userDrawn="1"/>
        </p:nvSpPr>
        <p:spPr>
          <a:xfrm>
            <a:off x="0" y="-42862"/>
            <a:ext cx="12192000" cy="1403576"/>
          </a:xfrm>
          <a:prstGeom prst="rect">
            <a:avLst/>
          </a:prstGeom>
          <a:solidFill>
            <a:srgbClr val="2A2E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2C407-91EB-CEDE-F52D-CFDAFDDB4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2554289"/>
            <a:ext cx="7085724" cy="1793624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92F81-209A-2856-E1EF-5C68F18A6C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38202" y="4429921"/>
            <a:ext cx="7085724" cy="138052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2934-4A40-61FC-5F98-D1B1AB9A7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999" y="-34064"/>
            <a:ext cx="7493001" cy="14167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CA7FA8-D718-2477-478A-02738CA3B3EE}"/>
              </a:ext>
            </a:extLst>
          </p:cNvPr>
          <p:cNvSpPr>
            <a:spLocks/>
          </p:cNvSpPr>
          <p:nvPr userDrawn="1"/>
        </p:nvSpPr>
        <p:spPr>
          <a:xfrm>
            <a:off x="0" y="-34238"/>
            <a:ext cx="10515600" cy="1403576"/>
          </a:xfrm>
          <a:prstGeom prst="rect">
            <a:avLst/>
          </a:prstGeom>
          <a:gradFill flip="none" rotWithShape="1">
            <a:gsLst>
              <a:gs pos="46000">
                <a:srgbClr val="2A2E6C"/>
              </a:gs>
              <a:gs pos="100000">
                <a:srgbClr val="2A2E6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0289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1D70-F752-CA2D-1357-FADBDC78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90"/>
            <a:ext cx="10515600" cy="9955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C3C6A-7DE5-0A18-44FC-A0BBA302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7FEA8D-9FAF-A614-6A53-CEE564AB0078}"/>
              </a:ext>
            </a:extLst>
          </p:cNvPr>
          <p:cNvSpPr/>
          <p:nvPr userDrawn="1"/>
        </p:nvSpPr>
        <p:spPr>
          <a:xfrm>
            <a:off x="0" y="-42862"/>
            <a:ext cx="12192000" cy="1403576"/>
          </a:xfrm>
          <a:prstGeom prst="rect">
            <a:avLst/>
          </a:prstGeom>
          <a:solidFill>
            <a:srgbClr val="2A2E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1D26C-B680-4E72-4282-605FC6DB9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999" y="-25269"/>
            <a:ext cx="7493001" cy="1416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A88A48-FE45-799C-5EF6-DA49012E109A}"/>
              </a:ext>
            </a:extLst>
          </p:cNvPr>
          <p:cNvSpPr>
            <a:spLocks/>
          </p:cNvSpPr>
          <p:nvPr userDrawn="1"/>
        </p:nvSpPr>
        <p:spPr>
          <a:xfrm>
            <a:off x="0" y="-34238"/>
            <a:ext cx="10515600" cy="1403576"/>
          </a:xfrm>
          <a:prstGeom prst="rect">
            <a:avLst/>
          </a:prstGeom>
          <a:gradFill flip="none" rotWithShape="1">
            <a:gsLst>
              <a:gs pos="46000">
                <a:srgbClr val="2A2E6C"/>
              </a:gs>
              <a:gs pos="100000">
                <a:srgbClr val="2A2E6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1318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C06F8-3B8C-E4FC-95D0-1A64396C3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8"/>
            <a:ext cx="5181600" cy="419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0B57D-BFEF-BB4B-44EE-3BCB540FB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19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0549B9-0492-B6F4-E3EA-E40C2F5D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90"/>
            <a:ext cx="10515600" cy="9955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BA9264-374B-3939-1D77-AD11A74242A0}"/>
              </a:ext>
            </a:extLst>
          </p:cNvPr>
          <p:cNvSpPr/>
          <p:nvPr userDrawn="1"/>
        </p:nvSpPr>
        <p:spPr>
          <a:xfrm>
            <a:off x="0" y="-42862"/>
            <a:ext cx="12192000" cy="1403576"/>
          </a:xfrm>
          <a:prstGeom prst="rect">
            <a:avLst/>
          </a:prstGeom>
          <a:solidFill>
            <a:srgbClr val="2A2E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6A4A1-02C0-7B43-72CD-8A1E9E96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999" y="-42862"/>
            <a:ext cx="7493001" cy="1416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515398-5DE6-9776-E356-9108A8302AAB}"/>
              </a:ext>
            </a:extLst>
          </p:cNvPr>
          <p:cNvSpPr>
            <a:spLocks/>
          </p:cNvSpPr>
          <p:nvPr userDrawn="1"/>
        </p:nvSpPr>
        <p:spPr>
          <a:xfrm>
            <a:off x="0" y="-34238"/>
            <a:ext cx="10515600" cy="1403576"/>
          </a:xfrm>
          <a:prstGeom prst="rect">
            <a:avLst/>
          </a:prstGeom>
          <a:gradFill flip="none" rotWithShape="1">
            <a:gsLst>
              <a:gs pos="46000">
                <a:srgbClr val="2A2E6C"/>
              </a:gs>
              <a:gs pos="100000">
                <a:srgbClr val="2A2E6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1051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713472D-4012-2296-430D-F4A8B4B8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90"/>
            <a:ext cx="10515600" cy="9955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42D06-1A3A-F207-18E2-E65EA255A040}"/>
              </a:ext>
            </a:extLst>
          </p:cNvPr>
          <p:cNvSpPr/>
          <p:nvPr userDrawn="1"/>
        </p:nvSpPr>
        <p:spPr>
          <a:xfrm>
            <a:off x="0" y="-42862"/>
            <a:ext cx="12192000" cy="1403576"/>
          </a:xfrm>
          <a:prstGeom prst="rect">
            <a:avLst/>
          </a:prstGeom>
          <a:solidFill>
            <a:srgbClr val="2A2E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19814-60C8-5710-2F50-77FDE8A34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999" y="-25273"/>
            <a:ext cx="7493001" cy="14167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8F3753-593D-437E-F03F-90272CF62A09}"/>
              </a:ext>
            </a:extLst>
          </p:cNvPr>
          <p:cNvSpPr>
            <a:spLocks/>
          </p:cNvSpPr>
          <p:nvPr userDrawn="1"/>
        </p:nvSpPr>
        <p:spPr>
          <a:xfrm>
            <a:off x="0" y="-34238"/>
            <a:ext cx="10515600" cy="1403576"/>
          </a:xfrm>
          <a:prstGeom prst="rect">
            <a:avLst/>
          </a:prstGeom>
          <a:gradFill flip="none" rotWithShape="1">
            <a:gsLst>
              <a:gs pos="46000">
                <a:srgbClr val="2A2E6C"/>
              </a:gs>
              <a:gs pos="100000">
                <a:srgbClr val="2A2E6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2155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20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191FE1-558F-2AE0-18D9-6D9524161C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rgbClr val="2A2E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4BE927-7204-4CF4-C6C5-057D86E003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09857"/>
            <a:ext cx="9670942" cy="432373"/>
          </a:xfrm>
          <a:prstGeom prst="rect">
            <a:avLst/>
          </a:prstGeom>
          <a:gradFill flip="none" rotWithShape="1">
            <a:gsLst>
              <a:gs pos="46000">
                <a:srgbClr val="BD5B00"/>
              </a:gs>
              <a:gs pos="100000">
                <a:srgbClr val="2A2E6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49807-3CA7-E6A7-39C5-1ABFA29980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8200" y="6385367"/>
            <a:ext cx="3020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INNOVATE. COLLABORATE. DELIVER.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B72D2-8861-34BD-29A6-CA72BC18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482B8-C622-8DBA-68B3-6C70F877D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214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6E5211CF-94AE-A3E5-7E40-ED345911F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73" y="6289104"/>
            <a:ext cx="1540329" cy="43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2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9.JP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2.jpg"/><Relationship Id="rId12" Type="http://schemas.openxmlformats.org/officeDocument/2006/relationships/image" Target="../media/image28.JPG"/><Relationship Id="rId17" Type="http://schemas.openxmlformats.org/officeDocument/2006/relationships/image" Target="../media/image34.jpg"/><Relationship Id="rId2" Type="http://schemas.openxmlformats.org/officeDocument/2006/relationships/image" Target="../media/image19.jp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11" Type="http://schemas.openxmlformats.org/officeDocument/2006/relationships/image" Target="../media/image27.JPG"/><Relationship Id="rId5" Type="http://schemas.openxmlformats.org/officeDocument/2006/relationships/image" Target="../media/image25.jpg"/><Relationship Id="rId15" Type="http://schemas.openxmlformats.org/officeDocument/2006/relationships/image" Target="../media/image32.png"/><Relationship Id="rId10" Type="http://schemas.openxmlformats.org/officeDocument/2006/relationships/image" Target="../media/image26.JPG"/><Relationship Id="rId4" Type="http://schemas.openxmlformats.org/officeDocument/2006/relationships/image" Target="../media/image21.jpeg"/><Relationship Id="rId9" Type="http://schemas.openxmlformats.org/officeDocument/2006/relationships/image" Target="../media/image24.JPG"/><Relationship Id="rId1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567D-0D66-1C45-D4CE-A6E602791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388877"/>
            <a:ext cx="9955304" cy="17936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 Sealed Source Programs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Low-Level Waste Forum, Spring 2025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49551-B3CB-8215-433C-09F392ECD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757568"/>
            <a:ext cx="9184339" cy="1380527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 Meyer, Office of Radiological Security (CONTR)</a:t>
            </a:r>
          </a:p>
          <a:p>
            <a:r>
              <a:rPr lang="en-US" sz="2400" dirty="0"/>
              <a:t>Justin Griffin, Los Alamos National Laboratory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6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1EA1-73B0-7CE7-01FC-92033A3F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 Removals </a:t>
            </a:r>
          </a:p>
        </p:txBody>
      </p:sp>
      <p:pic>
        <p:nvPicPr>
          <p:cNvPr id="5" name="Content Placeholder 4" descr="A picture containing outdoor, car, truck, snow&#10;&#10;Description automatically generated">
            <a:extLst>
              <a:ext uri="{FF2B5EF4-FFF2-40B4-BE49-F238E27FC236}">
                <a16:creationId xmlns:a16="http://schemas.microsoft.com/office/drawing/2014/main" id="{C543CA73-5C20-2B41-DE4E-1970D1547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4" y="1389676"/>
            <a:ext cx="2438400" cy="1828800"/>
          </a:xfrm>
        </p:spPr>
      </p:pic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DD749CD-2A4B-0D87-DACC-5105B5DE9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65" y="1387390"/>
            <a:ext cx="2441448" cy="1831086"/>
          </a:xfrm>
          <a:prstGeom prst="rect">
            <a:avLst/>
          </a:prstGeom>
        </p:spPr>
      </p:pic>
      <p:pic>
        <p:nvPicPr>
          <p:cNvPr id="11" name="Picture 10" descr="A picture containing outdoor, sky, grass&#10;&#10;Description automatically generated">
            <a:extLst>
              <a:ext uri="{FF2B5EF4-FFF2-40B4-BE49-F238E27FC236}">
                <a16:creationId xmlns:a16="http://schemas.microsoft.com/office/drawing/2014/main" id="{3E336376-0654-7AAF-283A-6FEB4907B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9"/>
          <a:stretch/>
        </p:blipFill>
        <p:spPr>
          <a:xfrm>
            <a:off x="3644904" y="3288495"/>
            <a:ext cx="2438400" cy="2331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C15CED-9EDF-2C43-5556-D4F00ED56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" y="1389676"/>
            <a:ext cx="3566160" cy="4754880"/>
          </a:xfrm>
          <a:prstGeom prst="rect">
            <a:avLst/>
          </a:prstGeom>
        </p:spPr>
      </p:pic>
      <p:pic>
        <p:nvPicPr>
          <p:cNvPr id="17" name="Picture 16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000269E9-56C0-C79C-0A10-32AA9365E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9"/>
          <a:stretch/>
        </p:blipFill>
        <p:spPr>
          <a:xfrm>
            <a:off x="6116665" y="3288495"/>
            <a:ext cx="2438400" cy="2331720"/>
          </a:xfrm>
          <a:prstGeom prst="rect">
            <a:avLst/>
          </a:prstGeom>
        </p:spPr>
      </p:pic>
      <p:pic>
        <p:nvPicPr>
          <p:cNvPr id="25" name="Picture 24" descr="A picture containing text, indoor, person, table&#10;&#10;Description automatically generated">
            <a:extLst>
              <a:ext uri="{FF2B5EF4-FFF2-40B4-BE49-F238E27FC236}">
                <a16:creationId xmlns:a16="http://schemas.microsoft.com/office/drawing/2014/main" id="{1457FC52-9F89-16DC-B51E-8D1856F2B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10" y="1389676"/>
            <a:ext cx="3566160" cy="47548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F8EB6F3-C231-6FDE-72F2-8E5807542A3E}"/>
              </a:ext>
            </a:extLst>
          </p:cNvPr>
          <p:cNvSpPr txBox="1"/>
          <p:nvPr/>
        </p:nvSpPr>
        <p:spPr>
          <a:xfrm>
            <a:off x="3644904" y="5690234"/>
            <a:ext cx="491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Oh, The Places You’ll Go!</a:t>
            </a:r>
          </a:p>
        </p:txBody>
      </p:sp>
    </p:spTree>
    <p:extLst>
      <p:ext uri="{BB962C8B-B14F-4D97-AF65-F5344CB8AC3E}">
        <p14:creationId xmlns:p14="http://schemas.microsoft.com/office/powerpoint/2010/main" val="263138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2D438-FF47-BA1C-8218-0E32E69A7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4EF4-DCAB-91E0-989D-F886011F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Big Hurdle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A24B8-A4F8-1573-379C-ADCF50E74401}"/>
              </a:ext>
            </a:extLst>
          </p:cNvPr>
          <p:cNvSpPr txBox="1">
            <a:spLocks/>
          </p:cNvSpPr>
          <p:nvPr/>
        </p:nvSpPr>
        <p:spPr>
          <a:xfrm>
            <a:off x="838200" y="1825629"/>
            <a:ext cx="10515600" cy="3149219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Foreign Origin Radioactive Material (FORM)</a:t>
            </a:r>
          </a:p>
          <a:p>
            <a:pPr lvl="1"/>
            <a:r>
              <a:rPr lang="en-US" dirty="0"/>
              <a:t>Extent of the FORM problem is difficult to estimate. </a:t>
            </a:r>
          </a:p>
          <a:p>
            <a:pPr lvl="1"/>
            <a:r>
              <a:rPr lang="en-US" dirty="0"/>
              <a:t>Most are not tracked in NRC’s National Source Tracking System (NSTS).</a:t>
            </a:r>
          </a:p>
          <a:p>
            <a:pPr lvl="1"/>
            <a:r>
              <a:rPr lang="en-US" dirty="0"/>
              <a:t>DOE estimates that there are more than 39,000 foreign-origin Am-241 sources in the US; and more distributed annually.</a:t>
            </a:r>
          </a:p>
          <a:p>
            <a:pPr lvl="1"/>
            <a:r>
              <a:rPr lang="en-US" dirty="0"/>
              <a:t>These sources are currently not acceptable for final disposition at WIPP and do not have commercial disposal outlet.</a:t>
            </a:r>
          </a:p>
        </p:txBody>
      </p:sp>
    </p:spTree>
    <p:extLst>
      <p:ext uri="{BB962C8B-B14F-4D97-AF65-F5344CB8AC3E}">
        <p14:creationId xmlns:p14="http://schemas.microsoft.com/office/powerpoint/2010/main" val="989382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97437-CF3D-7D5E-FD91-199144AD9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2DDFD2-1F5A-F8E3-CD28-72BEE84DF541}"/>
              </a:ext>
            </a:extLst>
          </p:cNvPr>
          <p:cNvSpPr/>
          <p:nvPr/>
        </p:nvSpPr>
        <p:spPr>
          <a:xfrm>
            <a:off x="8190983" y="3676783"/>
            <a:ext cx="3894444" cy="1847983"/>
          </a:xfrm>
          <a:prstGeom prst="rect">
            <a:avLst/>
          </a:prstGeom>
          <a:solidFill>
            <a:srgbClr val="6731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14EE6-CB15-BABE-D5F4-BE2CC0D04928}"/>
              </a:ext>
            </a:extLst>
          </p:cNvPr>
          <p:cNvSpPr/>
          <p:nvPr/>
        </p:nvSpPr>
        <p:spPr>
          <a:xfrm>
            <a:off x="2436269" y="3836643"/>
            <a:ext cx="5684626" cy="15058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5D096E-F6F1-57CE-62D8-2653BBAD66BC}"/>
              </a:ext>
            </a:extLst>
          </p:cNvPr>
          <p:cNvSpPr/>
          <p:nvPr/>
        </p:nvSpPr>
        <p:spPr>
          <a:xfrm>
            <a:off x="204621" y="3345878"/>
            <a:ext cx="1994339" cy="2792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E7575-492F-4CF5-43CE-030822AF8CEC}"/>
              </a:ext>
            </a:extLst>
          </p:cNvPr>
          <p:cNvSpPr/>
          <p:nvPr/>
        </p:nvSpPr>
        <p:spPr>
          <a:xfrm>
            <a:off x="6735783" y="1515474"/>
            <a:ext cx="5349644" cy="1573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53EEA3-6D13-202E-E79E-8D443ED24948}"/>
              </a:ext>
            </a:extLst>
          </p:cNvPr>
          <p:cNvSpPr/>
          <p:nvPr/>
        </p:nvSpPr>
        <p:spPr>
          <a:xfrm>
            <a:off x="255774" y="1515474"/>
            <a:ext cx="6215364" cy="1713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21E1-F842-4844-738C-D3F7339AE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Origin</a:t>
            </a:r>
          </a:p>
        </p:txBody>
      </p:sp>
      <p:pic>
        <p:nvPicPr>
          <p:cNvPr id="8" name="Picture 7" descr="A picture containing table, indoor, sitting, surface&#10;&#10;Description automatically generated">
            <a:extLst>
              <a:ext uri="{FF2B5EF4-FFF2-40B4-BE49-F238E27FC236}">
                <a16:creationId xmlns:a16="http://schemas.microsoft.com/office/drawing/2014/main" id="{4DD9FA73-5DEB-0DB5-248D-A1F5BBE15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9115" r="12121" b="20280"/>
          <a:stretch/>
        </p:blipFill>
        <p:spPr>
          <a:xfrm>
            <a:off x="321147" y="1589138"/>
            <a:ext cx="2369089" cy="1526173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B81F7C8A-D982-A48B-21E2-F4442DE83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51" y="1587108"/>
            <a:ext cx="1959314" cy="1525615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A picture containing dirty&#10;&#10;Description automatically generated">
            <a:extLst>
              <a:ext uri="{FF2B5EF4-FFF2-40B4-BE49-F238E27FC236}">
                <a16:creationId xmlns:a16="http://schemas.microsoft.com/office/drawing/2014/main" id="{151EE311-945D-55D2-977F-240926B33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40597" r="10604" b="34078"/>
          <a:stretch/>
        </p:blipFill>
        <p:spPr>
          <a:xfrm>
            <a:off x="9566473" y="1590048"/>
            <a:ext cx="2429837" cy="1434664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6" name="Picture 25" descr="A picture containing beverage, close&#10;&#10;Description automatically generated">
            <a:extLst>
              <a:ext uri="{FF2B5EF4-FFF2-40B4-BE49-F238E27FC236}">
                <a16:creationId xmlns:a16="http://schemas.microsoft.com/office/drawing/2014/main" id="{7962399E-C5CD-4CEC-3322-F8CAC4213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5" y="3444898"/>
            <a:ext cx="1851352" cy="1207848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0" name="Picture 2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7303163D-415C-A7F3-1CC9-22BD5BA1C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b="25827"/>
          <a:stretch/>
        </p:blipFill>
        <p:spPr>
          <a:xfrm rot="10800000">
            <a:off x="6735784" y="3897262"/>
            <a:ext cx="1316721" cy="1379541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3" name="Picture 32" descr="A picture containing cup, electronics&#10;&#10;Description automatically generated">
            <a:extLst>
              <a:ext uri="{FF2B5EF4-FFF2-40B4-BE49-F238E27FC236}">
                <a16:creationId xmlns:a16="http://schemas.microsoft.com/office/drawing/2014/main" id="{EE418D13-34A1-D44B-B121-204CE5F62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4" y="4675246"/>
            <a:ext cx="1851351" cy="1371599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5" name="Picture 34" descr="A picture containing outdoor&#10;&#10;Description automatically generated">
            <a:extLst>
              <a:ext uri="{FF2B5EF4-FFF2-40B4-BE49-F238E27FC236}">
                <a16:creationId xmlns:a16="http://schemas.microsoft.com/office/drawing/2014/main" id="{3D780853-12AB-EA7D-CCFB-BF43811B10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28939" r="5923" b="16621"/>
          <a:stretch/>
        </p:blipFill>
        <p:spPr>
          <a:xfrm>
            <a:off x="6822779" y="1590048"/>
            <a:ext cx="2719265" cy="1435189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7" name="Picture 36" descr="A coin on a surface&#10;&#10;Description automatically generated with low confidence">
            <a:extLst>
              <a:ext uri="{FF2B5EF4-FFF2-40B4-BE49-F238E27FC236}">
                <a16:creationId xmlns:a16="http://schemas.microsoft.com/office/drawing/2014/main" id="{249EB471-2F61-38EB-51E4-7EBB1AF02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0578" r="25349" b="16485"/>
          <a:stretch/>
        </p:blipFill>
        <p:spPr>
          <a:xfrm>
            <a:off x="8250848" y="3748212"/>
            <a:ext cx="1883771" cy="1712516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9" name="Picture 38" descr="A coin on a fabric surface&#10;&#10;Description automatically generated with medium confidence">
            <a:extLst>
              <a:ext uri="{FF2B5EF4-FFF2-40B4-BE49-F238E27FC236}">
                <a16:creationId xmlns:a16="http://schemas.microsoft.com/office/drawing/2014/main" id="{2A4E3ADA-2E8A-6F98-98C1-C491C3DE2E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9" t="27572" r="32250" b="24177"/>
          <a:stretch/>
        </p:blipFill>
        <p:spPr>
          <a:xfrm>
            <a:off x="10159701" y="3748212"/>
            <a:ext cx="1836609" cy="1712516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1" name="Picture 4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7EC9B01-8512-4554-71F7-4480950D22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0" t="32778" r="5938" b="6384"/>
          <a:stretch/>
        </p:blipFill>
        <p:spPr>
          <a:xfrm>
            <a:off x="2520756" y="3897262"/>
            <a:ext cx="1552902" cy="13716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3" name="Picture 42" descr="A picture containing indoor, dirty, tiled&#10;&#10;Description automatically generated">
            <a:extLst>
              <a:ext uri="{FF2B5EF4-FFF2-40B4-BE49-F238E27FC236}">
                <a16:creationId xmlns:a16="http://schemas.microsoft.com/office/drawing/2014/main" id="{D85BE0E4-A452-2FF2-E442-391A8C3931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9530" r="50263" b="29630"/>
          <a:stretch/>
        </p:blipFill>
        <p:spPr>
          <a:xfrm rot="16200000">
            <a:off x="4091300" y="3901233"/>
            <a:ext cx="1379541" cy="13716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5" name="Picture 44" descr="A golf ball on a green surface&#10;&#10;Description automatically generated with low confidence">
            <a:extLst>
              <a:ext uri="{FF2B5EF4-FFF2-40B4-BE49-F238E27FC236}">
                <a16:creationId xmlns:a16="http://schemas.microsoft.com/office/drawing/2014/main" id="{0D6915B7-9DE5-41E9-C602-DF26C718B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19523" r="15605" b="10148"/>
          <a:stretch/>
        </p:blipFill>
        <p:spPr>
          <a:xfrm rot="10800000">
            <a:off x="5425974" y="3902111"/>
            <a:ext cx="1290795" cy="13716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CD16CEF-20EB-9113-6341-7DAE3E5156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22692"/>
          <a:stretch/>
        </p:blipFill>
        <p:spPr>
          <a:xfrm>
            <a:off x="4684104" y="1594087"/>
            <a:ext cx="1603898" cy="1527048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142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A1AC-E2EA-386E-3EB6-A979743C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9B88EB3-40F7-E4E9-C165-350C7ADE7F33}"/>
              </a:ext>
            </a:extLst>
          </p:cNvPr>
          <p:cNvSpPr/>
          <p:nvPr/>
        </p:nvSpPr>
        <p:spPr>
          <a:xfrm>
            <a:off x="6735783" y="1515474"/>
            <a:ext cx="5349644" cy="1573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1A61A0-0E11-B51D-6D50-4B5BDFE2149A}"/>
              </a:ext>
            </a:extLst>
          </p:cNvPr>
          <p:cNvSpPr/>
          <p:nvPr/>
        </p:nvSpPr>
        <p:spPr>
          <a:xfrm>
            <a:off x="255774" y="1515474"/>
            <a:ext cx="6215364" cy="1713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table, indoor, sitting, surface&#10;&#10;Description automatically generated">
            <a:extLst>
              <a:ext uri="{FF2B5EF4-FFF2-40B4-BE49-F238E27FC236}">
                <a16:creationId xmlns:a16="http://schemas.microsoft.com/office/drawing/2014/main" id="{A28C538A-36D5-7FA3-338F-F6825156A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9115" r="12121" b="20280"/>
          <a:stretch/>
        </p:blipFill>
        <p:spPr>
          <a:xfrm>
            <a:off x="321147" y="1589138"/>
            <a:ext cx="2369089" cy="1526173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4A91D954-672D-C3A9-7B93-074D52F5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51" y="1587108"/>
            <a:ext cx="1959314" cy="1525615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 descr="A picture containing dirty&#10;&#10;Description automatically generated">
            <a:extLst>
              <a:ext uri="{FF2B5EF4-FFF2-40B4-BE49-F238E27FC236}">
                <a16:creationId xmlns:a16="http://schemas.microsoft.com/office/drawing/2014/main" id="{5BC34D0D-420F-832A-892C-8CCF58DC5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40597" r="10604" b="34078"/>
          <a:stretch/>
        </p:blipFill>
        <p:spPr>
          <a:xfrm>
            <a:off x="9566473" y="1590048"/>
            <a:ext cx="2429837" cy="1434664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2" name="Picture 31" descr="A picture containing outdoor&#10;&#10;Description automatically generated">
            <a:extLst>
              <a:ext uri="{FF2B5EF4-FFF2-40B4-BE49-F238E27FC236}">
                <a16:creationId xmlns:a16="http://schemas.microsoft.com/office/drawing/2014/main" id="{25E38FF0-54F9-71FF-A694-3F002B11C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28939" r="5923" b="16621"/>
          <a:stretch/>
        </p:blipFill>
        <p:spPr>
          <a:xfrm>
            <a:off x="6822779" y="1590048"/>
            <a:ext cx="2719265" cy="1435189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0B931081-3AB8-0277-15F2-168C120A2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22692"/>
          <a:stretch/>
        </p:blipFill>
        <p:spPr>
          <a:xfrm>
            <a:off x="4684104" y="1594087"/>
            <a:ext cx="1603898" cy="1527048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C9E9D5-7042-44CE-1AF3-0386913EED82}"/>
              </a:ext>
            </a:extLst>
          </p:cNvPr>
          <p:cNvSpPr/>
          <p:nvPr/>
        </p:nvSpPr>
        <p:spPr>
          <a:xfrm>
            <a:off x="8190983" y="3676783"/>
            <a:ext cx="3894444" cy="1847983"/>
          </a:xfrm>
          <a:prstGeom prst="rect">
            <a:avLst/>
          </a:prstGeom>
          <a:solidFill>
            <a:srgbClr val="6731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F33CB-759F-66C1-78C3-96C36F17FCA6}"/>
              </a:ext>
            </a:extLst>
          </p:cNvPr>
          <p:cNvSpPr/>
          <p:nvPr/>
        </p:nvSpPr>
        <p:spPr>
          <a:xfrm>
            <a:off x="2436269" y="3836643"/>
            <a:ext cx="5684626" cy="15058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A1CCF-FD21-6649-6303-F48E0F72B5FB}"/>
              </a:ext>
            </a:extLst>
          </p:cNvPr>
          <p:cNvSpPr/>
          <p:nvPr/>
        </p:nvSpPr>
        <p:spPr>
          <a:xfrm>
            <a:off x="249379" y="3288326"/>
            <a:ext cx="1994339" cy="2792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0322-28E9-26A5-BA7E-8A2E08FA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Origin (Answers)</a:t>
            </a:r>
          </a:p>
        </p:txBody>
      </p:sp>
      <p:pic>
        <p:nvPicPr>
          <p:cNvPr id="26" name="Picture 25" descr="A picture containing beverage, close&#10;&#10;Description automatically generated">
            <a:extLst>
              <a:ext uri="{FF2B5EF4-FFF2-40B4-BE49-F238E27FC236}">
                <a16:creationId xmlns:a16="http://schemas.microsoft.com/office/drawing/2014/main" id="{75B06640-7584-8E72-E6C9-D8033BBE5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3" y="3387346"/>
            <a:ext cx="1851352" cy="1207848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0" name="Picture 2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43134BEF-E2D1-1FB0-0381-DB138C76B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b="25827"/>
          <a:stretch/>
        </p:blipFill>
        <p:spPr>
          <a:xfrm rot="10800000">
            <a:off x="6735784" y="3897262"/>
            <a:ext cx="1316721" cy="1379541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3" name="Picture 32" descr="A picture containing cup, electronics&#10;&#10;Description automatically generated">
            <a:extLst>
              <a:ext uri="{FF2B5EF4-FFF2-40B4-BE49-F238E27FC236}">
                <a16:creationId xmlns:a16="http://schemas.microsoft.com/office/drawing/2014/main" id="{6E7ED0CB-FE6F-15E3-B758-13B4C586C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2" y="4617694"/>
            <a:ext cx="1851351" cy="1371599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7" name="Picture 36" descr="A coin on a surface&#10;&#10;Description automatically generated with low confidence">
            <a:extLst>
              <a:ext uri="{FF2B5EF4-FFF2-40B4-BE49-F238E27FC236}">
                <a16:creationId xmlns:a16="http://schemas.microsoft.com/office/drawing/2014/main" id="{A4FD95BD-D911-2EEC-30A2-D94F9B6EFC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0578" r="25349" b="16485"/>
          <a:stretch/>
        </p:blipFill>
        <p:spPr>
          <a:xfrm>
            <a:off x="8250848" y="3748212"/>
            <a:ext cx="1883771" cy="1712516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9" name="Picture 38" descr="A coin on a fabric surface&#10;&#10;Description automatically generated with medium confidence">
            <a:extLst>
              <a:ext uri="{FF2B5EF4-FFF2-40B4-BE49-F238E27FC236}">
                <a16:creationId xmlns:a16="http://schemas.microsoft.com/office/drawing/2014/main" id="{30950D94-CAB5-F760-D64D-F895111F13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9" t="27572" r="32250" b="24177"/>
          <a:stretch/>
        </p:blipFill>
        <p:spPr>
          <a:xfrm>
            <a:off x="10159701" y="3748212"/>
            <a:ext cx="1836609" cy="1712516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1" name="Picture 4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C09B488-5E16-7A54-9188-267746CEE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0" t="32778" r="5938" b="6384"/>
          <a:stretch/>
        </p:blipFill>
        <p:spPr>
          <a:xfrm>
            <a:off x="2520756" y="3897262"/>
            <a:ext cx="1552902" cy="13716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3" name="Picture 42" descr="A picture containing indoor, dirty, tiled&#10;&#10;Description automatically generated">
            <a:extLst>
              <a:ext uri="{FF2B5EF4-FFF2-40B4-BE49-F238E27FC236}">
                <a16:creationId xmlns:a16="http://schemas.microsoft.com/office/drawing/2014/main" id="{535C93C2-4AB4-DCC4-6D04-BDD25B7DA8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9530" r="50263" b="29630"/>
          <a:stretch/>
        </p:blipFill>
        <p:spPr>
          <a:xfrm rot="16200000">
            <a:off x="4091300" y="3901233"/>
            <a:ext cx="1379541" cy="13716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5" name="Picture 44" descr="A golf ball on a green surface&#10;&#10;Description automatically generated with low confidence">
            <a:extLst>
              <a:ext uri="{FF2B5EF4-FFF2-40B4-BE49-F238E27FC236}">
                <a16:creationId xmlns:a16="http://schemas.microsoft.com/office/drawing/2014/main" id="{4F8F905E-E975-B3B9-4467-1FE8B680AF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19523" r="15605" b="10148"/>
          <a:stretch/>
        </p:blipFill>
        <p:spPr>
          <a:xfrm rot="10800000">
            <a:off x="5425974" y="3902111"/>
            <a:ext cx="1290795" cy="13716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6850C33-CEF8-431C-BD62-407B4A28EB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3996"/>
          <a:stretch/>
        </p:blipFill>
        <p:spPr>
          <a:xfrm>
            <a:off x="1707334" y="1628826"/>
            <a:ext cx="914400" cy="46679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12F886D8-E36D-A958-3DE1-ED8D812D3A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5516" r="2680" b="20673"/>
          <a:stretch/>
        </p:blipFill>
        <p:spPr>
          <a:xfrm>
            <a:off x="3680587" y="1612657"/>
            <a:ext cx="914400" cy="610734"/>
          </a:xfrm>
          <a:prstGeom prst="rect">
            <a:avLst/>
          </a:prstGeom>
        </p:spPr>
      </p:pic>
      <p:pic>
        <p:nvPicPr>
          <p:cNvPr id="14" name="Picture 1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0B00A593-D2B9-FBDA-E43A-A67DBBD1FC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48" y="1632005"/>
            <a:ext cx="914400" cy="609513"/>
          </a:xfrm>
          <a:prstGeom prst="rect">
            <a:avLst/>
          </a:prstGeom>
        </p:spPr>
      </p:pic>
      <p:pic>
        <p:nvPicPr>
          <p:cNvPr id="15" name="Picture 1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0B801B23-F6A5-F2CE-E69A-1D379B4861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906589"/>
            <a:ext cx="914400" cy="609513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3A6EA7D4-078A-797C-F88E-16CCB8FD71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281" y="3774595"/>
            <a:ext cx="914400" cy="609600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2F5879BA-692D-B2B7-EDC2-7B0AE565B0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5516" r="2680" b="20673"/>
          <a:stretch/>
        </p:blipFill>
        <p:spPr>
          <a:xfrm>
            <a:off x="6924583" y="1627692"/>
            <a:ext cx="914400" cy="610734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137C223A-F77E-7CBD-B043-79321A101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5516" r="2680" b="20673"/>
          <a:stretch/>
        </p:blipFill>
        <p:spPr>
          <a:xfrm>
            <a:off x="11001694" y="3774595"/>
            <a:ext cx="914400" cy="610734"/>
          </a:xfrm>
          <a:prstGeom prst="rect">
            <a:avLst/>
          </a:prstGeom>
        </p:spPr>
      </p:pic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8AFE2577-ED86-E626-9E4C-06A8A8AD91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5516" r="2680" b="20673"/>
          <a:stretch/>
        </p:blipFill>
        <p:spPr>
          <a:xfrm>
            <a:off x="415130" y="5344790"/>
            <a:ext cx="914400" cy="610734"/>
          </a:xfrm>
          <a:prstGeom prst="rect">
            <a:avLst/>
          </a:prstGeom>
        </p:spPr>
      </p:pic>
      <p:pic>
        <p:nvPicPr>
          <p:cNvPr id="24" name="Picture 23" descr="A picture containing chart&#10;&#10;Description automatically generated">
            <a:extLst>
              <a:ext uri="{FF2B5EF4-FFF2-40B4-BE49-F238E27FC236}">
                <a16:creationId xmlns:a16="http://schemas.microsoft.com/office/drawing/2014/main" id="{8506DA6C-125B-1846-B41C-D50158D3BC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5516" r="2680" b="20673"/>
          <a:stretch/>
        </p:blipFill>
        <p:spPr>
          <a:xfrm>
            <a:off x="6253501" y="3969130"/>
            <a:ext cx="914400" cy="610734"/>
          </a:xfrm>
          <a:prstGeom prst="rect">
            <a:avLst/>
          </a:prstGeom>
        </p:spPr>
      </p:pic>
      <p:pic>
        <p:nvPicPr>
          <p:cNvPr id="36" name="Picture 35" descr="Shape&#10;&#10;Description automatically generated">
            <a:extLst>
              <a:ext uri="{FF2B5EF4-FFF2-40B4-BE49-F238E27FC236}">
                <a16:creationId xmlns:a16="http://schemas.microsoft.com/office/drawing/2014/main" id="{73527CE2-FB8D-E9CC-400F-C35F706F6F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85" y="1628826"/>
            <a:ext cx="914400" cy="609600"/>
          </a:xfrm>
          <a:prstGeom prst="rect">
            <a:avLst/>
          </a:prstGeom>
        </p:spPr>
      </p:pic>
      <p:pic>
        <p:nvPicPr>
          <p:cNvPr id="38" name="Picture 37" descr="A picture containing shape&#10;&#10;Description automatically generated">
            <a:extLst>
              <a:ext uri="{FF2B5EF4-FFF2-40B4-BE49-F238E27FC236}">
                <a16:creationId xmlns:a16="http://schemas.microsoft.com/office/drawing/2014/main" id="{4DA34B6B-F880-8AEA-5259-0B70AC8D48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3996"/>
          <a:stretch/>
        </p:blipFill>
        <p:spPr>
          <a:xfrm>
            <a:off x="3612988" y="4079395"/>
            <a:ext cx="914400" cy="46679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19127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FB4D0-CA9F-8BE2-831C-AEDED2EF0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0791-B247-64D0-3A9F-643C8C9D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Foreign-Origin Transuranics?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F8F568-1EFF-002F-9D54-5E3E6D3834FA}"/>
              </a:ext>
            </a:extLst>
          </p:cNvPr>
          <p:cNvSpPr txBox="1">
            <a:spLocks/>
          </p:cNvSpPr>
          <p:nvPr/>
        </p:nvSpPr>
        <p:spPr>
          <a:xfrm>
            <a:off x="838200" y="1825629"/>
            <a:ext cx="10515600" cy="3149219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Leave the sources at the licensee site?</a:t>
            </a:r>
          </a:p>
          <a:p>
            <a:r>
              <a:rPr lang="en-US" dirty="0"/>
              <a:t>Return to the source/device manufacturer, or producer?</a:t>
            </a:r>
          </a:p>
          <a:p>
            <a:r>
              <a:rPr lang="en-US" dirty="0"/>
              <a:t>Accumulate sources at 3</a:t>
            </a:r>
            <a:r>
              <a:rPr lang="en-US" baseline="30000" dirty="0"/>
              <a:t>rd</a:t>
            </a:r>
            <a:r>
              <a:rPr lang="en-US" dirty="0"/>
              <a:t> party licensed facilities or commercial waste brokerages?</a:t>
            </a:r>
          </a:p>
          <a:p>
            <a:r>
              <a:rPr lang="en-US" dirty="0"/>
              <a:t>Wait for a new GTCC disposal site?</a:t>
            </a:r>
          </a:p>
          <a:p>
            <a:r>
              <a:rPr lang="en-US" dirty="0"/>
              <a:t>Revise Land Withdrawal Act?</a:t>
            </a:r>
          </a:p>
          <a:p>
            <a:r>
              <a:rPr lang="en-US" dirty="0"/>
              <a:t>Allow expanded definition of atomic energy defense activities?</a:t>
            </a:r>
          </a:p>
          <a:p>
            <a:r>
              <a:rPr lang="en-US"/>
              <a:t>Ongoing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67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BBEB-FE78-89D7-C221-56B5C14B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01070F8-DECF-B8A8-DDF3-1F4D9EC5BEF7}"/>
              </a:ext>
            </a:extLst>
          </p:cNvPr>
          <p:cNvSpPr txBox="1">
            <a:spLocks/>
          </p:cNvSpPr>
          <p:nvPr/>
        </p:nvSpPr>
        <p:spPr>
          <a:xfrm>
            <a:off x="92674" y="1521007"/>
            <a:ext cx="4676550" cy="224416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Sam Meyer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Office of Radiological Security (Contractor)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National Nuclear Security Administration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samuel.meyer@nnsa.doe.gov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(202) 586-2124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2E70-53BD-D31E-54F3-BA37F8F81FF6}"/>
              </a:ext>
            </a:extLst>
          </p:cNvPr>
          <p:cNvSpPr txBox="1">
            <a:spLocks/>
          </p:cNvSpPr>
          <p:nvPr/>
        </p:nvSpPr>
        <p:spPr>
          <a:xfrm>
            <a:off x="5265309" y="1440325"/>
            <a:ext cx="4676550" cy="224416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Justin Griffin, PE, PMP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Team Leader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Off-Site Source Recovery Program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Los Alamos National Laboratory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jgriffin@lanl.gov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(505) 606-0362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8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595D-D6C1-31F9-0249-3A7AA5EE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Radiological Security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EAA76-0852-60BD-1585-6EC7FF6A049B}"/>
              </a:ext>
            </a:extLst>
          </p:cNvPr>
          <p:cNvGrpSpPr>
            <a:grpSpLocks noChangeAspect="1"/>
          </p:cNvGrpSpPr>
          <p:nvPr/>
        </p:nvGrpSpPr>
        <p:grpSpPr>
          <a:xfrm>
            <a:off x="1360411" y="2305314"/>
            <a:ext cx="9471176" cy="3657600"/>
            <a:chOff x="1715581" y="1939161"/>
            <a:chExt cx="8760839" cy="33990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319AA0-A950-0C21-1EAA-F74F1EDD0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5451" y="1939161"/>
              <a:ext cx="2420969" cy="33990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1A4838-82CE-13AE-08AD-5570452A9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516" y="1939163"/>
              <a:ext cx="2420969" cy="33990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99356-B3C4-372A-8535-93EFFFD4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5581" y="1939161"/>
              <a:ext cx="2420969" cy="339903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D16BEF-8ACF-FCB0-67D8-9A6CCD330B44}"/>
              </a:ext>
            </a:extLst>
          </p:cNvPr>
          <p:cNvSpPr txBox="1"/>
          <p:nvPr/>
        </p:nvSpPr>
        <p:spPr>
          <a:xfrm>
            <a:off x="717478" y="1602099"/>
            <a:ext cx="10757042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global security by preventing high-activity radioactive materials from being                               	used in acts of terrorism.</a:t>
            </a:r>
          </a:p>
        </p:txBody>
      </p:sp>
    </p:spTree>
    <p:extLst>
      <p:ext uri="{BB962C8B-B14F-4D97-AF65-F5344CB8AC3E}">
        <p14:creationId xmlns:p14="http://schemas.microsoft.com/office/powerpoint/2010/main" val="417763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098E-B05B-31E5-CCEA-CEAD499C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Cesium Irradiator Replacement Project (CIRP)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10D61A4D-1A2C-174D-B835-7968217E93C9}"/>
              </a:ext>
            </a:extLst>
          </p:cNvPr>
          <p:cNvSpPr txBox="1"/>
          <p:nvPr/>
        </p:nvSpPr>
        <p:spPr>
          <a:xfrm>
            <a:off x="357051" y="1368883"/>
            <a:ext cx="11477897" cy="11798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>
              <a:lnSpc>
                <a:spcPct val="90000"/>
              </a:lnSpc>
              <a:spcBef>
                <a:spcPts val="1000"/>
              </a:spcBef>
              <a:buClr>
                <a:srgbClr val="F2682C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of February 28, 2025: </a:t>
            </a:r>
          </a:p>
          <a:p>
            <a:pPr marL="292100" indent="-283845">
              <a:lnSpc>
                <a:spcPct val="90000"/>
              </a:lnSpc>
              <a:spcBef>
                <a:spcPts val="1000"/>
              </a:spcBef>
              <a:buClr>
                <a:srgbClr val="F2682C"/>
              </a:buClr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393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cesium-137-based blood and research irradiators replaced through CIRP</a:t>
            </a:r>
            <a:endParaRPr lang="en-US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292100" indent="-283845">
              <a:lnSpc>
                <a:spcPct val="90000"/>
              </a:lnSpc>
              <a:spcBef>
                <a:spcPts val="1000"/>
              </a:spcBef>
              <a:buClr>
                <a:srgbClr val="F2682C"/>
              </a:buClr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69%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the U.S. self-shielded cesium-137 irradiators replaced, removed, contracted, or pledged</a:t>
            </a:r>
            <a:endParaRPr lang="en-US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356CB-F031-7376-B41C-0C8B998F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81" y="2587268"/>
            <a:ext cx="8373035" cy="32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5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62A30-BEB6-0021-B29A-4DE607E51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000" kern="1200" dirty="0">
                <a:solidFill>
                  <a:srgbClr val="FFFFFF"/>
                </a:solidFill>
              </a:rPr>
              <a:t>Transuranic Source Removals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92793-F449-05A9-FBD5-0BF78A0DF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42" y="80238"/>
            <a:ext cx="7865727" cy="6764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71E0D-E946-8D6D-17AE-50CFA8B3F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466" y="3184655"/>
            <a:ext cx="8099580" cy="488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533C6-02C1-CF29-C232-C82A288667AC}"/>
              </a:ext>
            </a:extLst>
          </p:cNvPr>
          <p:cNvSpPr txBox="1"/>
          <p:nvPr/>
        </p:nvSpPr>
        <p:spPr>
          <a:xfrm>
            <a:off x="10039218" y="6379288"/>
            <a:ext cx="1617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  <a:latin typeface="Aptos" panose="020F0502020204030204" pitchFamily="34" charset="0"/>
                <a:ea typeface="Aptos" panose="020F0502020204030204" pitchFamily="34" charset="0"/>
                <a:cs typeface="Times New Roman" panose="02020603050405020304" pitchFamily="18" charset="0"/>
              </a:rPr>
              <a:t>LA-UR-25-22561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534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25EA-9CF5-500B-EF81-79362460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OSRP Background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5032D1-4C64-56A3-7443-8020D6B82E06}"/>
              </a:ext>
            </a:extLst>
          </p:cNvPr>
          <p:cNvSpPr txBox="1">
            <a:spLocks/>
          </p:cNvSpPr>
          <p:nvPr/>
        </p:nvSpPr>
        <p:spPr>
          <a:xfrm>
            <a:off x="838200" y="1825629"/>
            <a:ext cx="10515600" cy="3149219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Remove disused radioactive sealed sources that pose a potential risk to national security and human health and safety.</a:t>
            </a:r>
          </a:p>
          <a:p>
            <a:r>
              <a:rPr lang="en-US" dirty="0"/>
              <a:t>Not all sources have a commercial disposal pathway.</a:t>
            </a:r>
          </a:p>
          <a:p>
            <a:r>
              <a:rPr lang="en-US" dirty="0"/>
              <a:t>Pilot project: 5 Am/Be sources removed in Sept 1997 from OH</a:t>
            </a:r>
          </a:p>
          <a:p>
            <a:r>
              <a:rPr lang="en-US" dirty="0"/>
              <a:t>Since then, removals from all 50 states, DC, Puerto Rico; and 68 sites in 29 other countries.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711A4B-5BA7-6CD9-E295-D8EB9B2DD94D}"/>
              </a:ext>
            </a:extLst>
          </p:cNvPr>
          <p:cNvSpPr txBox="1"/>
          <p:nvPr/>
        </p:nvSpPr>
        <p:spPr>
          <a:xfrm>
            <a:off x="1524000" y="5385246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OSRP does not recover powders, liquids, trash, or loose/diffuse radioactive material.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The program is limited to discrete sealed sources with rad material in solid form.</a:t>
            </a:r>
          </a:p>
        </p:txBody>
      </p:sp>
    </p:spTree>
    <p:extLst>
      <p:ext uri="{BB962C8B-B14F-4D97-AF65-F5344CB8AC3E}">
        <p14:creationId xmlns:p14="http://schemas.microsoft.com/office/powerpoint/2010/main" val="57942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14FA-8D14-F9EF-8064-AD4080EC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D5A43-FD87-2F03-C71C-1C7E8D2A2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82" y="1517890"/>
            <a:ext cx="7338927" cy="42148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sz="2800" dirty="0"/>
              <a:t>ince 1997, OSRP work has resulted in reduced threats from disused radioactive sealed sources.</a:t>
            </a:r>
          </a:p>
          <a:p>
            <a:endParaRPr lang="en-US" dirty="0"/>
          </a:p>
        </p:txBody>
      </p:sp>
      <p:graphicFrame>
        <p:nvGraphicFramePr>
          <p:cNvPr id="4" name="Group 140">
            <a:extLst>
              <a:ext uri="{FF2B5EF4-FFF2-40B4-BE49-F238E27FC236}">
                <a16:creationId xmlns:a16="http://schemas.microsoft.com/office/drawing/2014/main" id="{94BE5253-0BBB-7426-048A-E3998A30CD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2814841"/>
              </p:ext>
            </p:extLst>
          </p:nvPr>
        </p:nvGraphicFramePr>
        <p:xfrm>
          <a:off x="7761590" y="1575440"/>
          <a:ext cx="4038501" cy="4214811"/>
        </p:xfrm>
        <a:graphic>
          <a:graphicData uri="http://schemas.openxmlformats.org/drawingml/2006/table">
            <a:tbl>
              <a:tblPr/>
              <a:tblGrid>
                <a:gridCol w="1213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8657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Isotope</a:t>
                      </a:r>
                    </a:p>
                  </a:txBody>
                  <a:tcPr marL="45720" marR="45720" marT="45728" marB="4572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Sources Recovered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Curies Recovered*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6,869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353,132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Sr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314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705,559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137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Cs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5,750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521,502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238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Pu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2,549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16,149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239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Pu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1,216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1,402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241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Am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28,264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18,457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 Others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3,080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574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TOTALS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48,042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1,616,774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06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*Activity at time of removal, data as of 3/10/25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24923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FC7BE24-8D5F-0FB1-52F3-60FD39D27F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0" y="2666260"/>
            <a:ext cx="5575202" cy="33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7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E08F2-DDA6-91ED-0E28-2E3001C04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57E7-8EFB-07F5-CB00-38D347FB2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Transuranic (TRU)?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0D98F3-F580-CFCD-5897-909A8590A83A}"/>
              </a:ext>
            </a:extLst>
          </p:cNvPr>
          <p:cNvSpPr txBox="1">
            <a:spLocks/>
          </p:cNvSpPr>
          <p:nvPr/>
        </p:nvSpPr>
        <p:spPr>
          <a:xfrm>
            <a:off x="838200" y="1825629"/>
            <a:ext cx="10515600" cy="3149219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According to WIPP’s definition, TRU waste means waste containing more than 100 </a:t>
            </a:r>
            <a:r>
              <a:rPr lang="el-GR" dirty="0"/>
              <a:t>η</a:t>
            </a:r>
            <a:r>
              <a:rPr lang="en-US" dirty="0"/>
              <a:t>Ci of alpha-emitting isotopes per gram of waste, with half-lives greater than 20 years:</a:t>
            </a:r>
          </a:p>
          <a:p>
            <a:pPr lvl="1"/>
            <a:r>
              <a:rPr lang="en-US" dirty="0"/>
              <a:t>Mostly Am-241, Pu-238, Pu-239</a:t>
            </a:r>
          </a:p>
          <a:p>
            <a:r>
              <a:rPr lang="en-US" dirty="0"/>
              <a:t>WIPP criteria only allows materials generated by atomic energy defense activities. </a:t>
            </a:r>
          </a:p>
          <a:p>
            <a:r>
              <a:rPr lang="en-US" dirty="0"/>
              <a:t>Foreign-origin materials are excluded.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3CB13-9CB0-20BE-9771-B68F5AB0BA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947" y="5307715"/>
            <a:ext cx="7094574" cy="6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5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121D2-3437-69F0-20F3-9EBA8C1FE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7EA2-B2B7-4FA5-D18A-8258F963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TRU Material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462E6C-7F68-30E8-2A07-A2F1E5A41EE0}"/>
              </a:ext>
            </a:extLst>
          </p:cNvPr>
          <p:cNvSpPr txBox="1">
            <a:spLocks/>
          </p:cNvSpPr>
          <p:nvPr/>
        </p:nvSpPr>
        <p:spPr>
          <a:xfrm>
            <a:off x="838200" y="1825629"/>
            <a:ext cx="10515600" cy="3149219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TRU materials produced within the US were sold through the AEC and DOE Isotope Sales Program starting in the 1950s.</a:t>
            </a:r>
          </a:p>
          <a:p>
            <a:r>
              <a:rPr lang="en-US" dirty="0"/>
              <a:t>DOE stopped producing/selling Am-241, so source manufacturers had to obtain material produced in other countries. </a:t>
            </a:r>
          </a:p>
          <a:p>
            <a:r>
              <a:rPr lang="en-US" dirty="0"/>
              <a:t>Sealed sources have a finite lifespan, known as Recommended Working Life – RWL is generally 15-20 years.</a:t>
            </a:r>
          </a:p>
          <a:p>
            <a:r>
              <a:rPr lang="en-US" dirty="0"/>
              <a:t>Since about 2005, almost all americium sources distributed and used in the US contained Russian-origin material.</a:t>
            </a:r>
          </a:p>
        </p:txBody>
      </p:sp>
    </p:spTree>
    <p:extLst>
      <p:ext uri="{BB962C8B-B14F-4D97-AF65-F5344CB8AC3E}">
        <p14:creationId xmlns:p14="http://schemas.microsoft.com/office/powerpoint/2010/main" val="393258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91825-A8CC-CC5E-2748-AC013EE6E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EE57-02AF-A555-EA7A-AE165FAF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 Removal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74176-D782-2189-1318-C20918F14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427"/>
            <a:ext cx="6521761" cy="4214813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sz="2800" dirty="0"/>
              <a:t>ince 1997, OSRP removed over 32,000 TRU sources</a:t>
            </a:r>
            <a:r>
              <a:rPr lang="en-US" dirty="0"/>
              <a:t> from medical, educational, agricultural, research, industrial, and government facilities.</a:t>
            </a:r>
            <a:endParaRPr lang="en-US" sz="2800" dirty="0"/>
          </a:p>
          <a:p>
            <a:r>
              <a:rPr lang="en-US" dirty="0"/>
              <a:t>Majority contained Am-241 or AmBe.</a:t>
            </a:r>
          </a:p>
          <a:p>
            <a:r>
              <a:rPr lang="en-US" dirty="0"/>
              <a:t>Average source activity is ~1Ci.</a:t>
            </a:r>
          </a:p>
          <a:p>
            <a:r>
              <a:rPr lang="en-US" dirty="0"/>
              <a:t>First OSRP drums were shipped to WIPP in 2003 (1559 drums so far).</a:t>
            </a:r>
          </a:p>
          <a:p>
            <a:endParaRPr lang="en-US" sz="2800" dirty="0"/>
          </a:p>
          <a:p>
            <a:endParaRPr lang="en-US" dirty="0"/>
          </a:p>
        </p:txBody>
      </p:sp>
      <p:graphicFrame>
        <p:nvGraphicFramePr>
          <p:cNvPr id="4" name="Group 140">
            <a:extLst>
              <a:ext uri="{FF2B5EF4-FFF2-40B4-BE49-F238E27FC236}">
                <a16:creationId xmlns:a16="http://schemas.microsoft.com/office/drawing/2014/main" id="{30CFBF02-BFAA-86B9-8067-6DD9B34E01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224632"/>
              </p:ext>
            </p:extLst>
          </p:nvPr>
        </p:nvGraphicFramePr>
        <p:xfrm>
          <a:off x="7761590" y="1575440"/>
          <a:ext cx="4038501" cy="2585577"/>
        </p:xfrm>
        <a:graphic>
          <a:graphicData uri="http://schemas.openxmlformats.org/drawingml/2006/table">
            <a:tbl>
              <a:tblPr/>
              <a:tblGrid>
                <a:gridCol w="1213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8657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Isotope</a:t>
                      </a:r>
                    </a:p>
                  </a:txBody>
                  <a:tcPr marL="45720" marR="45720" marT="45728" marB="4572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Sources Recovered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Curies Recovered*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238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Pu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2,549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16,149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239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Pu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1,216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1,402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6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241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Am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28,264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18,457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0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TOTALS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32,029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1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10000"/>
                        </a:spcBef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36,008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06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*Activity at time of removal, data as of 3/10/25</a:t>
                      </a: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24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0609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958B31957894A92BF408BEC75495A" ma:contentTypeVersion="17" ma:contentTypeDescription="Create a new document." ma:contentTypeScope="" ma:versionID="cb6ad8387dc33510f19a16385ee46e06">
  <xsd:schema xmlns:xsd="http://www.w3.org/2001/XMLSchema" xmlns:xs="http://www.w3.org/2001/XMLSchema" xmlns:p="http://schemas.microsoft.com/office/2006/metadata/properties" xmlns:ns2="bc4d3709-fb5e-4ea2-a83d-54a854e6b375" xmlns:ns3="5d109f06-97e0-4f6f-b626-bbf47fcfae7d" targetNamespace="http://schemas.microsoft.com/office/2006/metadata/properties" ma:root="true" ma:fieldsID="00621f8674e707fa351e699e1e50b48c" ns2:_="" ns3:_="">
    <xsd:import namespace="bc4d3709-fb5e-4ea2-a83d-54a854e6b375"/>
    <xsd:import namespace="5d109f06-97e0-4f6f-b626-bbf47fcfae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Note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d3709-fb5e-4ea2-a83d-54a854e6b3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3" nillable="true" ma:displayName="Notes" ma:description="key 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09f06-97e0-4f6f-b626-bbf47fcfae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b5dfc35-b193-4cb8-be40-b46b9a55a667}" ma:internalName="TaxCatchAll" ma:showField="CatchAllData" ma:web="5d109f06-97e0-4f6f-b626-bbf47fcfae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4d3709-fb5e-4ea2-a83d-54a854e6b375">
      <Terms xmlns="http://schemas.microsoft.com/office/infopath/2007/PartnerControls"/>
    </lcf76f155ced4ddcb4097134ff3c332f>
    <TaxCatchAll xmlns="5d109f06-97e0-4f6f-b626-bbf47fcfae7d" xsi:nil="true"/>
    <_dlc_DocId xmlns="5d109f06-97e0-4f6f-b626-bbf47fcfae7d">UTWXUX674AYK-1858590077-83910</_dlc_DocId>
    <_dlc_DocIdUrl xmlns="5d109f06-97e0-4f6f-b626-bbf47fcfae7d">
      <Url>https://usdoe.sharepoint.com/sites/ORS/_layouts/15/DocIdRedir.aspx?ID=UTWXUX674AYK-1858590077-83910</Url>
      <Description>UTWXUX674AYK-1858590077-83910</Description>
    </_dlc_DocIdUrl>
    <Notes xmlns="bc4d3709-fb5e-4ea2-a83d-54a854e6b375" xsi:nil="true"/>
  </documentManagement>
</p:properties>
</file>

<file path=customXml/itemProps1.xml><?xml version="1.0" encoding="utf-8"?>
<ds:datastoreItem xmlns:ds="http://schemas.openxmlformats.org/officeDocument/2006/customXml" ds:itemID="{16EECE17-BB00-41F3-BE43-8C67E55EDEE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708887A-D90B-4665-8BD5-7DAD4D195C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4d3709-fb5e-4ea2-a83d-54a854e6b375"/>
    <ds:schemaRef ds:uri="5d109f06-97e0-4f6f-b626-bbf47fcfae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CBAC9C-2AF8-405E-B651-FC3BBF15C5A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D931ADB-0F6D-4F72-BB99-AABBD12D883B}">
  <ds:schemaRefs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5d109f06-97e0-4f6f-b626-bbf47fcfae7d"/>
    <ds:schemaRef ds:uri="http://purl.org/dc/dcmitype/"/>
    <ds:schemaRef ds:uri="bc4d3709-fb5e-4ea2-a83d-54a854e6b375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4408</TotalTime>
  <Words>682</Words>
  <Application>Microsoft Office PowerPoint</Application>
  <PresentationFormat>Widescreen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Wingdings</vt:lpstr>
      <vt:lpstr>1_Office Theme</vt:lpstr>
      <vt:lpstr>DOE Sealed Source Programs Low-Level Waste Forum, Spring 2025</vt:lpstr>
      <vt:lpstr>Office of Radiological Security</vt:lpstr>
      <vt:lpstr>Cesium Irradiator Replacement Project (CIRP)</vt:lpstr>
      <vt:lpstr>Transuranic Source Removals</vt:lpstr>
      <vt:lpstr>OSRP Background</vt:lpstr>
      <vt:lpstr>Removal Summary</vt:lpstr>
      <vt:lpstr>What is Transuranic (TRU)?</vt:lpstr>
      <vt:lpstr>Production of TRU Material</vt:lpstr>
      <vt:lpstr>TRU Removal Success</vt:lpstr>
      <vt:lpstr>TRU Removals </vt:lpstr>
      <vt:lpstr>Next Big Hurdle</vt:lpstr>
      <vt:lpstr>Guess the Origin</vt:lpstr>
      <vt:lpstr>Guess the Origin (Answers)</vt:lpstr>
      <vt:lpstr>Options for Foreign-Origin Transuranics?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Noonan, Morgan L.</dc:creator>
  <cp:lastModifiedBy>Griffin, Justin McLean</cp:lastModifiedBy>
  <cp:revision>25</cp:revision>
  <cp:lastPrinted>2025-03-27T15:54:15Z</cp:lastPrinted>
  <dcterms:created xsi:type="dcterms:W3CDTF">2024-04-09T17:38:48Z</dcterms:created>
  <dcterms:modified xsi:type="dcterms:W3CDTF">2025-04-01T13:37:39Z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0x010100970958B31957894A92BF408BEC75495A</vt:lpwstr>
  </property>
  <property fmtid="{D5CDD505-2E9C-101B-9397-08002B2CF9AE}" pid="3" name="Order">
    <vt:r8>5800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_dlc_DocIdItemGuid">
    <vt:lpwstr>00e14c4f-a86c-4300-bf1e-e84671c772dd</vt:lpwstr>
  </property>
  <property fmtid="{D5CDD505-2E9C-101B-9397-08002B2CF9AE}" pid="11" name="MediaServiceImageTags">
    <vt:lpwstr/>
  </property>
  <property fmtid="{D5CDD505-2E9C-101B-9397-08002B2CF9AE}" pid="12" name="_SourceUrl">
    <vt:lpwstr/>
  </property>
  <property fmtid="{D5CDD505-2E9C-101B-9397-08002B2CF9AE}" pid="13" name="_SharedFileIndex">
    <vt:lpwstr/>
  </property>
</Properties>
</file>