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9" r:id="rId7"/>
    <p:sldId id="260" r:id="rId8"/>
    <p:sldId id="264" r:id="rId9"/>
    <p:sldId id="263" r:id="rId10"/>
    <p:sldId id="273" r:id="rId11"/>
    <p:sldId id="265" r:id="rId12"/>
    <p:sldId id="271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3:41:5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3:45:17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684 5240 24575,'14'0'0,"14"0"0,12 0 0,12 3 0,2 4 0,0 0 0,-1 4 0,1 0 0,2 0 0,-1 3 0,3 2 0,0 3 0,3 3 0,2 0 0,0-1 0,-4-2 0,-2-7 0,-6-4 0,-2-3 0,0-1 0,1 1 0,6 0 0,3 2 0,10 2 0,2-1 0,5 4 0,-1-3 0,-5-2 0,4-3 0,-4-1 0,0 1 0,4 1 0,-2-1 0,12 0 0,14 1 0,-43-2 0,3-1 0,7 0 0,2-1 0,5 1 0,1 1 0,3 1 0,0 2 0,2 1 0,0 1 0,-3 2 0,-2 1 0,-5-1 0,-1 1 0,-2-1 0,-3 1 0,-5 0 0,-1 1 0,-1-2 0,0 1 0,-3-3 0,1 1 0,-2-1 0,-1-1 0,1-2 0,-1-1 0,1 1 0,1 0 0,-1 0 0,0 1 0,5-1 0,0 0 0,3 3 0,0 0 0,3 0 0,0 1 0,3 2 0,1 0 0,-1-2 0,1-1 0,3 1 0,2-1 0,0-3 0,1 1 0,2-1 0,0 0 0,-2 1 0,0-2 0,-1 1 0,1 0 0,2 0 0,2 0 0,4-1 0,1 0 0,10 1 0,3 0 0,-28-3 0,1 0 0,1 0-181,5 0 1,1 0-1,1-1 181,2 0 0,2-1 0,0 1 0,5-1 0,0 0 0,1 0 0,2 0 0,-1 0 0,0 0 0,-1 0 0,0 0 0,-1 0 0,0 0 0,-1 0 0,-1 0 0,-5-1 0,-1 0 0,0-1 0,0-1 0,-1-2 0,-1-2 0,-3-1 0,-2-3 0,1-2 0,3-3 0,0-2 0,0-1 0,2-3 0,-1-1 0,1-1 0,4-1 0,0 0 0,1-1 0,5 0 0,1-1 0,0 0-375,-1-1 1,1 0 0,0-1 374,2 0 0,1 0 0,-1-1 0,-2 0 0,0 0 0,-1-2 0,-2 1 0,0-1 0,-1-1 0,-3 2 0,0-1 0,-2 0 0,-1-1 0,-1 0 0,-1-1-168,-1 2 0,-1-1 0,-1-1 168,-3 1 0,0-2 0,-1-1 0,-2-2 0,0-3 0,-1-3 0,0-4 0,-2-3 0,-1-4-442,3-8 1,-3-3-1,0-4 442,-12 11 0,-1-2 0,-1-3 0,-1 0 0,0-2 0,-1-2 0,-1 0 0,-2 0 0,-1-1 0,-2 0 0,-1 1 0,-1-1 0,8-15 0,-2 0 0,-5 2 91,-6 11 1,-4 2 0,-3 1-92,5-24 0,-6 3 0,-9 4 0,-5-1 0,-4-4 0,-4-2 0,-4 23 0,-2-1 0,-4-3-6,-4-9 0,-5-3 0,-3-1 6,-6-5 0,-4-1 0,-5-1 0,3 19 0,-3-1 0,-2 1 0,-3 0 0,-1 1 0,-2-1 0,-2 2 0,-1 2 0,-3 1 0,0 2 0,-3 1 0,-1 2 0,-2 2 0,-1 2 0,-1 1 0,-2 3 0,2 4 0,-2 1 0,-1 3 0,0 1 0,-2 2 0,-1 2 0,0 1 0,-1 3 0,-17-8 0,-1 2 0,1 4 0,3 5 0,-1 2 0,1 4 0,4 4 0,-1 4 0,0 3 19,3 2 0,0 3 0,0 2-19,0 2 0,-1 2 0,0 2 0,-1 1 0,0 1 0,-1 1 0,-3 1 0,0 0 0,-1 1 0,-2 1 0,-1 0 0,0 0 0,-1 0 0,1 0 0,-1 0 0,0 0 0,-1 0 0,0 0 0,-1 0 0,-1 0 0,0 0 63,-5 0 1,-2 0 0,0 0-64,18 0 0,0 0 0,-1 0 0,0 0 0,-6 0 0,0 0 0,0 0 0,-1 0-463,-2 0 0,-1-1 1,0 1-1,-2 1 463,-8 1 0,-1 1 0,-2 1 0,0 2 0,17 0 0,-1 1 0,0 1 0,0 1 0,0 1 0,-1 1 0,1 0 0,0 2 0,1 0 0,-1 1 0,-1 1 0,0 2 0,1 0 0,0 0 0,1 0 0,-12 3 0,0 1 0,2-1 0,0-1 0,0 0 0,1-1 0,0 0 0,2-1-26,5 0 0,1-1 0,1 1 0,2-2 26,-16 2 0,2-1 0,3-1 9,8-1 0,3 0 1,3-2-10,-22 3 0,3 0 0,4-3 0,1 0 0,7-1 0,2 1 513,0 0 1,0 0-514,-5 0 0,-1-1 0,-3 1 0,-3 0 549,27-4 0,-2 0 1,0 1-550,-3 0 0,-1 1 0,-1 1 0,-4-1 0,0 1 0,-1 0 0,-6 3 0,-1-1 0,-1 2 26,-5 0 0,-1 1 0,0 0-26,-2 0 0,-2 1 0,3 0 0,4 0 0,1 1 0,2-1 66,9 0 0,2-1 0,2 0-66,-20 7 0,6 0 1,14-4 1,4-1-2,11 0 0,2-2 525,-36 11-525,4 0 1207,-4 4-1207,45-13 0,-2 0 115,-3 5 0,-1 0-115,1 2 0,2 0 0,1 1 0,2 0 0,-35 22 0,18-3 0,19-2 0,15 4 0,6 18 0,6 18 0,9-26 0,0 3 0,-1 13 0,1 3 0,-1 12 0,0 4 0,3-23 0,0 1 0,1 2-201,0 4 0,1 1 0,0-1 201,2 2 0,0-1 0,1 0 0,0-3 0,1-1 0,1-1 0,0 27 0,2-4 0,3-9 0,5-3 0,5-6 0,6-4 0,7-7 0,6-3 0,6-5 0,5-2 0,0-5 0,1-1 0,0-3 0,-1 0 301,2 2 1,-2 0-302,-1 0 0,-1-1 0,-1-1 0,-2-2 0,-1-4 0,-1-2 0,24 24 0,-7-15 0,-7-10 0,-9-7 0,0-4 0,3 3 0,8 6 0,13 8 0,12 9 0,-30-25 0,1 1 0,3 2 0,1 0 0,2 2 0,1-1 0,1 0 0,0 0 0,-2-1 0,0 0 0,-1-2 0,-1-3 0,36 20 0,-10-9 0,-11-5 0,-6-2 0,1 1 0,-3 0 0,2-1 0,0 1 0,-4-1 0,4 0 0,-5-1 0,1 1 0,5-2 0,-4-2 0,1-3 0,-2-3 0,-4 1 0,-1-3 0,2 4 0,-1-1 0,4-1 0,4 0 0,3 0 0,12 2 0,7 4 0,13 1 0,-42-14 0,0-1 0,1 1 0,1-2 0,1-2 0,1-2 0,-1 0 0,-1 0 0,0-2 0,0-1 0,-1-1 0,0-1 0,-2 0 0,2-1 0,11 0 0,-3-2 0,4 1 0,6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3:45:43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E37C-7C18-B142-9800-AC6914D24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439" y="3166534"/>
            <a:ext cx="7766936" cy="1646302"/>
          </a:xfrm>
        </p:spPr>
        <p:txBody>
          <a:bodyPr/>
          <a:lstStyle/>
          <a:p>
            <a:r>
              <a:rPr lang="en-US" dirty="0"/>
              <a:t>Texas Low Level Radioactive Waste Disposal Compact Commission </a:t>
            </a:r>
            <a:br>
              <a:rPr lang="en-US" dirty="0"/>
            </a:br>
            <a:r>
              <a:rPr lang="en-US" dirty="0"/>
              <a:t>The Beginning Years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98FCA-05D8-0C4E-B17C-298A73D97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571" y="5606142"/>
            <a:ext cx="7673804" cy="113098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dobe Garamond Pro Bold" panose="02020502060506020403" pitchFamily="18" charset="77"/>
                <a:cs typeface="Adobe Arabic" panose="02040503050201020203" pitchFamily="18" charset="-78"/>
              </a:rPr>
              <a:t>Margaret Henderson</a:t>
            </a:r>
          </a:p>
          <a:p>
            <a:pPr algn="ctr"/>
            <a:r>
              <a:rPr lang="en-US" sz="2400" b="1" dirty="0">
                <a:latin typeface="Adobe Garamond Pro Bold" panose="02020502060506020403" pitchFamily="18" charset="77"/>
                <a:cs typeface="Adobe Arabic" panose="02040503050201020203" pitchFamily="18" charset="-78"/>
              </a:rPr>
              <a:t>Interim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36728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A2C3-CDE2-C94B-884E-F4025A92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0026"/>
            <a:ext cx="8596668" cy="700088"/>
          </a:xfrm>
        </p:spPr>
        <p:txBody>
          <a:bodyPr/>
          <a:lstStyle/>
          <a:p>
            <a:r>
              <a:rPr lang="en-US" dirty="0"/>
              <a:t>Import – Export Rulemaking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8FF1C5-C3A3-E347-B91E-CF598E1A7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08" y="1150212"/>
            <a:ext cx="8596668" cy="570778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2DC83B-448E-9947-8070-B0AB47F0D670}"/>
                  </a:ext>
                </a:extLst>
              </p14:cNvPr>
              <p14:cNvContentPartPr/>
              <p14:nvPr/>
            </p14:nvContentPartPr>
            <p14:xfrm>
              <a:off x="742342" y="-100586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2DC83B-448E-9947-8070-B0AB47F0D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342" y="-10148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F1E978-BD0A-BA48-8818-4B39CD1AC376}"/>
                  </a:ext>
                </a:extLst>
              </p14:cNvPr>
              <p14:cNvContentPartPr/>
              <p14:nvPr/>
            </p14:nvContentPartPr>
            <p14:xfrm>
              <a:off x="4608742" y="814297"/>
              <a:ext cx="4687560" cy="2135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F1E978-BD0A-BA48-8818-4B39CD1AC3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00102" y="805297"/>
                <a:ext cx="4705200" cy="21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598ADD-40C7-8243-B7E7-B4601C2AFD65}"/>
                  </a:ext>
                </a:extLst>
              </p14:cNvPr>
              <p14:cNvContentPartPr/>
              <p14:nvPr/>
            </p14:nvContentPartPr>
            <p14:xfrm>
              <a:off x="9537502" y="1650937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598ADD-40C7-8243-B7E7-B4601C2AFD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28862" y="16419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621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B33D-02F5-794E-A424-949C69C0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my work concluded --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91CAD-9AC9-5E41-B981-4D780DB72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>
                <a:latin typeface="Adobe Garamond Pro Bold" panose="02020502060506020403" pitchFamily="18" charset="77"/>
                <a:cs typeface="Adobe Devanagari" panose="02040503050201020203" pitchFamily="18" charset="77"/>
              </a:rPr>
              <a:t>Commission accessing funds from states</a:t>
            </a:r>
          </a:p>
          <a:p>
            <a:r>
              <a:rPr lang="en-US" sz="3600" b="1" dirty="0">
                <a:latin typeface="Adobe Garamond Pro Bold" panose="02020502060506020403" pitchFamily="18" charset="77"/>
                <a:cs typeface="Adobe Devanagari" panose="02040503050201020203" pitchFamily="18" charset="77"/>
              </a:rPr>
              <a:t>Volume Rule Adopted</a:t>
            </a:r>
          </a:p>
          <a:p>
            <a:r>
              <a:rPr lang="en-US" sz="3600" b="1" dirty="0">
                <a:latin typeface="Adobe Garamond Pro Bold" panose="02020502060506020403" pitchFamily="18" charset="77"/>
                <a:cs typeface="Adobe Devanagari" panose="02040503050201020203" pitchFamily="18" charset="77"/>
              </a:rPr>
              <a:t>Import-Export Rules ready for final adoption</a:t>
            </a:r>
          </a:p>
          <a:p>
            <a:r>
              <a:rPr lang="en-US" sz="3600" b="1" dirty="0">
                <a:latin typeface="Adobe Garamond Pro Bold" panose="02020502060506020403" pitchFamily="18" charset="77"/>
                <a:cs typeface="Adobe Devanagari" panose="02040503050201020203" pitchFamily="18" charset="77"/>
              </a:rPr>
              <a:t>Bills paid</a:t>
            </a:r>
          </a:p>
          <a:p>
            <a:r>
              <a:rPr lang="en-US" sz="3600" b="1" dirty="0">
                <a:latin typeface="Adobe Garamond Pro Bold" panose="02020502060506020403" pitchFamily="18" charset="77"/>
                <a:cs typeface="Adobe Devanagari" panose="02040503050201020203" pitchFamily="18" charset="77"/>
              </a:rPr>
              <a:t>Ready to open office in Austin</a:t>
            </a:r>
          </a:p>
          <a:p>
            <a:r>
              <a:rPr lang="en-US" sz="3600" b="1" dirty="0">
                <a:latin typeface="Adobe Garamond Pro Bold" panose="02020502060506020403" pitchFamily="18" charset="77"/>
                <a:cs typeface="Adobe Devanagari" panose="02040503050201020203" pitchFamily="18" charset="77"/>
              </a:rPr>
              <a:t>Ready to hire full time Executive Director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9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D9A1-267F-454B-8199-C5F08899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Honor and a Privilege:</a:t>
            </a:r>
            <a:br>
              <a:rPr lang="en-US" dirty="0"/>
            </a:br>
            <a:r>
              <a:rPr lang="en-US" dirty="0"/>
              <a:t>It was important for TX, VT &amp;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5DED-8067-D546-BFFA-C145300C5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MY Perspective:</a:t>
            </a:r>
          </a:p>
          <a:p>
            <a:r>
              <a:rPr lang="en-US" dirty="0"/>
              <a:t>Evaluated radiation safety of medical, academic and associated industries</a:t>
            </a:r>
          </a:p>
          <a:p>
            <a:r>
              <a:rPr lang="en-US" dirty="0"/>
              <a:t>Liaison for Governor’s TX Radiation Advisory Board to state and federal agencies for all radiation issues for around 15 years</a:t>
            </a:r>
          </a:p>
          <a:p>
            <a:r>
              <a:rPr lang="en-US" dirty="0"/>
              <a:t>Member of radiological emergency response team</a:t>
            </a:r>
          </a:p>
          <a:p>
            <a:r>
              <a:rPr lang="en-US" dirty="0"/>
              <a:t>Reviewer of socioeconomic impacts for waste and uranium environmental assessment in TX licensing </a:t>
            </a:r>
          </a:p>
          <a:p>
            <a:r>
              <a:rPr lang="en-US" dirty="0"/>
              <a:t>Experienced in radiation control agency administration</a:t>
            </a:r>
          </a:p>
          <a:p>
            <a:r>
              <a:rPr lang="en-US" dirty="0"/>
              <a:t>Participated in rulemaking </a:t>
            </a:r>
          </a:p>
          <a:p>
            <a:r>
              <a:rPr lang="en-US" dirty="0"/>
              <a:t>Public information experience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0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7939-1776-AA41-975C-C09CE01D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Statutes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DD5B-71D9-174C-BB68-FFBAB5F9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5552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NewRoman,Bold"/>
                <a:ea typeface="Times New Roman" panose="02020603050405020304" pitchFamily="18" charset="0"/>
              </a:rPr>
              <a:t>The U.S. Congress ratified a Compact between Texas, Maine and Vermont for disposal of low-level radioactive waste with the passage of the Compact Consent Act, PL 105-236 in 1998.</a:t>
            </a:r>
            <a:r>
              <a:rPr lang="en-US" sz="1800" b="1" dirty="0">
                <a:effectLst/>
                <a:latin typeface="TimesNewRoman,Bold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NewRoman,Bold"/>
                <a:ea typeface="Times New Roman" panose="02020603050405020304" pitchFamily="18" charset="0"/>
              </a:rPr>
              <a:t>The TLLRWDCC was established by the states pursuant to the Low-Level Radioactive Waste Policy Act, PL 96-573 (1980) as amended by the Low-Level Radioactive Waste Policy Amendments Act of 1985 (PL 99-240).   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NewRoman,Bold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NewRoman,Bold"/>
                <a:ea typeface="Times New Roman" panose="02020603050405020304" pitchFamily="18" charset="0"/>
              </a:rPr>
              <a:t>The compact statues of party states are found in: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 And Safety Code. Chapter 403. Texas Low-Level Radioactive Waste Disposal Compact. Health And Safety Code. Title 5. Sanitation and Environmental Quality. Subtitle D. Nuclear And Radioactive Materials. Chapter 403. Texas Low-Level Radioactive Waste Disposal Compact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Vermont Statute:  Title 10: Conservation and Development.  Chapter 162: Texas Low-Level Radioactive Waste Disposal Compact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7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A385-E58E-EB45-8E40-E32582ED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274"/>
            <a:ext cx="8596668" cy="2062164"/>
          </a:xfrm>
        </p:spPr>
        <p:txBody>
          <a:bodyPr>
            <a:normAutofit fontScale="90000"/>
          </a:bodyPr>
          <a:lstStyle/>
          <a:p>
            <a:r>
              <a:rPr lang="en-US" dirty="0"/>
              <a:t>Margaret Henderson, MS in Community &amp; Regional Planning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Henderson Planning and Consulting, Specializing in Radiation Issues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AC849-3DB8-8F41-895B-63E94DC1E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71800"/>
            <a:ext cx="8596668" cy="3069562"/>
          </a:xfrm>
        </p:spPr>
        <p:txBody>
          <a:bodyPr>
            <a:normAutofit/>
          </a:bodyPr>
          <a:lstStyle/>
          <a:p>
            <a:r>
              <a:rPr lang="en-US" dirty="0"/>
              <a:t>Publications Consultant and Editor for Low-Level Waste Forum and for the Conference of Radiation Control Program Directors, Inc.</a:t>
            </a:r>
          </a:p>
          <a:p>
            <a:endParaRPr lang="en-US" dirty="0"/>
          </a:p>
          <a:p>
            <a:r>
              <a:rPr lang="en-US" dirty="0"/>
              <a:t>PO Box 590</a:t>
            </a:r>
          </a:p>
          <a:p>
            <a:r>
              <a:rPr lang="en-US" dirty="0"/>
              <a:t>Ouray CO 81427</a:t>
            </a:r>
          </a:p>
          <a:p>
            <a:r>
              <a:rPr lang="en-US" dirty="0"/>
              <a:t>970-519-1588</a:t>
            </a:r>
          </a:p>
          <a:p>
            <a:r>
              <a:rPr lang="en-US" dirty="0" err="1"/>
              <a:t>margaretllwf@gmail.com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6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05F1-FCCA-DB44-93DF-5777643C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13" y="609599"/>
            <a:ext cx="4487688" cy="1390651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 And Safety Code. Chapter 403. Texas Low-Level Radioactive Waste Disposal Compact. &amp; Vermont Statute:  Title 10: Conservation and Development. 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19E7D-7FA2-944D-8138-1F6BF801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2160589"/>
            <a:ext cx="4644852" cy="3880773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Adobe Garamond Pro Bold" panose="02020502060506020403" pitchFamily="18" charset="77"/>
              </a:rPr>
              <a:t>…legal entity separate and distinct from the party states….</a:t>
            </a:r>
          </a:p>
          <a:p>
            <a:endParaRPr lang="en-US" sz="3600" b="1" dirty="0">
              <a:latin typeface="Adobe Garamond Pro Bold" panose="02020502060506020403" pitchFamily="18" charset="77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TX:  Art. III., Sec. 3.03. The commission is a legal entity separate and distinct from the party states ….</a:t>
            </a:r>
            <a:endParaRPr lang="en-US" sz="3600" b="1" dirty="0">
              <a:latin typeface="Adobe Garamond Pro Bold" panose="02020502060506020403" pitchFamily="18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1A20A8-489D-E348-BA23-1C7E4D27D32A}"/>
              </a:ext>
            </a:extLst>
          </p:cNvPr>
          <p:cNvSpPr/>
          <p:nvPr/>
        </p:nvSpPr>
        <p:spPr>
          <a:xfrm>
            <a:off x="657225" y="609599"/>
            <a:ext cx="3600450" cy="5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Commissioners in Early Years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Michael Ford, CHP, Chair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John C. White, CNMT, Vice Chair</a:t>
            </a:r>
          </a:p>
          <a:p>
            <a:pPr algn="ctr"/>
            <a:endParaRPr lang="en-US" dirty="0"/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Honorable Richard H.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Dolgener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TX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Bobby Gregory, TX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Kenneth L.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Peddicord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Ph.D., P.E., TX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Uldis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Vanags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VT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Stephen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Wark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VT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Robert C. Wilson, TX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Sarah Hofmann, VT, Alternate Commissioner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0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BE5C-8056-2341-97E3-17D17FE7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recurring issues --- interwoven in the beginning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982C-0D9F-ED41-BF15-719EC88D1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dobe Garamond Pro Bold" panose="02020502060506020403" pitchFamily="18" charset="77"/>
              </a:rPr>
              <a:t>Financial</a:t>
            </a:r>
          </a:p>
          <a:p>
            <a:endParaRPr lang="en-US" sz="3600" b="1" dirty="0">
              <a:latin typeface="Adobe Garamond Pro Bold" panose="02020502060506020403" pitchFamily="18" charset="77"/>
            </a:endParaRPr>
          </a:p>
          <a:p>
            <a:r>
              <a:rPr lang="en-US" sz="3600" b="1" dirty="0">
                <a:latin typeface="Adobe Garamond Pro Bold" panose="02020502060506020403" pitchFamily="18" charset="77"/>
              </a:rPr>
              <a:t>Legal </a:t>
            </a:r>
          </a:p>
        </p:txBody>
      </p:sp>
    </p:spTree>
    <p:extLst>
      <p:ext uri="{BB962C8B-B14F-4D97-AF65-F5344CB8AC3E}">
        <p14:creationId xmlns:p14="http://schemas.microsoft.com/office/powerpoint/2010/main" val="103293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9DE9-8170-8C41-9D11-F8733B52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and Some Unknown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4058-4C08-1547-941D-CC4596613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latin typeface="Adobe Garamond Pro Bold" panose="02020502060506020403" pitchFamily="18" charset="77"/>
              </a:rPr>
              <a:t>Achieve operational status so the Commission could perform statutory duties</a:t>
            </a:r>
          </a:p>
          <a:p>
            <a:r>
              <a:rPr lang="en-US" sz="3600" b="1" dirty="0">
                <a:latin typeface="Adobe Garamond Pro Bold" panose="02020502060506020403" pitchFamily="18" charset="77"/>
              </a:rPr>
              <a:t>Coincide with opening of the Compact Facility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5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92DD-92EB-864E-9CD0-4A1FB6F5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money?  $ 12.5 M from VT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80E6C3-52E9-4E46-A31D-43CD845F4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528" y="1356054"/>
            <a:ext cx="6729413" cy="5382879"/>
          </a:xfrm>
        </p:spPr>
      </p:pic>
      <p:pic>
        <p:nvPicPr>
          <p:cNvPr id="7" name="Graphic 6" descr="Back with solid fill">
            <a:extLst>
              <a:ext uri="{FF2B5EF4-FFF2-40B4-BE49-F238E27FC236}">
                <a16:creationId xmlns:a16="http://schemas.microsoft.com/office/drawing/2014/main" id="{D3340334-99E0-1C41-BA28-FE77EEF6F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99248" flipV="1">
            <a:off x="3664043" y="2583653"/>
            <a:ext cx="3751264" cy="3751264"/>
          </a:xfrm>
          <a:prstGeom prst="rect">
            <a:avLst/>
          </a:prstGeom>
        </p:spPr>
      </p:pic>
      <p:pic>
        <p:nvPicPr>
          <p:cNvPr id="9" name="Graphic 8" descr="Dollar with solid fill">
            <a:extLst>
              <a:ext uri="{FF2B5EF4-FFF2-40B4-BE49-F238E27FC236}">
                <a16:creationId xmlns:a16="http://schemas.microsoft.com/office/drawing/2014/main" id="{8F37AE8B-E054-CD4F-BBD5-5E4024663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0188" y="4047493"/>
            <a:ext cx="914400" cy="914400"/>
          </a:xfrm>
          <a:prstGeom prst="rect">
            <a:avLst/>
          </a:prstGeom>
        </p:spPr>
      </p:pic>
      <p:pic>
        <p:nvPicPr>
          <p:cNvPr id="10" name="Graphic 9" descr="Dollar with solid fill">
            <a:extLst>
              <a:ext uri="{FF2B5EF4-FFF2-40B4-BE49-F238E27FC236}">
                <a16:creationId xmlns:a16="http://schemas.microsoft.com/office/drawing/2014/main" id="{B74E87D0-1A57-4C40-9192-29322CF5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5668" y="4172111"/>
            <a:ext cx="914400" cy="914400"/>
          </a:xfrm>
          <a:prstGeom prst="rect">
            <a:avLst/>
          </a:prstGeom>
        </p:spPr>
      </p:pic>
      <p:pic>
        <p:nvPicPr>
          <p:cNvPr id="11" name="Graphic 10" descr="Dollar with solid fill">
            <a:extLst>
              <a:ext uri="{FF2B5EF4-FFF2-40B4-BE49-F238E27FC236}">
                <a16:creationId xmlns:a16="http://schemas.microsoft.com/office/drawing/2014/main" id="{C0E11A25-356D-3C4E-8BBE-30ACCE86F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9234" y="4407537"/>
            <a:ext cx="914400" cy="914400"/>
          </a:xfrm>
          <a:prstGeom prst="rect">
            <a:avLst/>
          </a:prstGeom>
        </p:spPr>
      </p:pic>
      <p:pic>
        <p:nvPicPr>
          <p:cNvPr id="12" name="Graphic 11" descr="Dollar with solid fill">
            <a:extLst>
              <a:ext uri="{FF2B5EF4-FFF2-40B4-BE49-F238E27FC236}">
                <a16:creationId xmlns:a16="http://schemas.microsoft.com/office/drawing/2014/main" id="{C402AB26-0840-904C-B5A3-980FA7F59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2664" y="36526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6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603EE-A826-3A42-94E3-A9AD0CA6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C5869-665E-BD48-9604-3521B8413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TX interim appropriation $100,000 through a TCEQ appropriations request</a:t>
            </a:r>
          </a:p>
          <a:p>
            <a:r>
              <a:rPr lang="en-US" dirty="0"/>
              <a:t>Banking Resolution July 21, 2009 to open a bank account</a:t>
            </a:r>
          </a:p>
          <a:p>
            <a:r>
              <a:rPr lang="en-US" dirty="0"/>
              <a:t>VT contribution per invoice $25,000 two successive fiscal years - Invoiced Vermont for their party state pro-rata share and deposited in the account </a:t>
            </a:r>
          </a:p>
          <a:p>
            <a:r>
              <a:rPr lang="en-US" dirty="0"/>
              <a:t>Commission sending invoices to TCEQ for reimbursements</a:t>
            </a:r>
          </a:p>
          <a:p>
            <a:endParaRPr lang="en-US" dirty="0"/>
          </a:p>
          <a:p>
            <a:r>
              <a:rPr lang="en-US" dirty="0"/>
              <a:t>MEANWHILE - Awaiting TCEQ’s  fee rule for fees to support operations of commission per the statue and for facility to open and collection of fees to commence</a:t>
            </a:r>
          </a:p>
        </p:txBody>
      </p:sp>
    </p:spTree>
    <p:extLst>
      <p:ext uri="{BB962C8B-B14F-4D97-AF65-F5344CB8AC3E}">
        <p14:creationId xmlns:p14="http://schemas.microsoft.com/office/powerpoint/2010/main" val="64863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153D-0941-3B48-9046-1895595F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3C40-448C-4840-ADE9-1CB4508F0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 by Attorney General Offices of TX and VT </a:t>
            </a:r>
          </a:p>
          <a:p>
            <a:r>
              <a:rPr lang="en-US" dirty="0"/>
              <a:t>Contracting with agencies </a:t>
            </a:r>
          </a:p>
          <a:p>
            <a:r>
              <a:rPr lang="en-US" dirty="0"/>
              <a:t>Opening a bank account and depositing money</a:t>
            </a:r>
          </a:p>
          <a:p>
            <a:r>
              <a:rPr lang="en-US" dirty="0"/>
              <a:t>Rulemaking</a:t>
            </a:r>
          </a:p>
          <a:p>
            <a:r>
              <a:rPr lang="en-US" dirty="0"/>
              <a:t>Representation in legal procedures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5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E5E2-3740-634A-BADF-F042B500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F200-0128-7B42-8763-779E4AA7D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latin typeface="Adobe Garamond Pro Bold" panose="02020502060506020403" pitchFamily="18" charset="77"/>
              </a:rPr>
              <a:t>Volume Rule – adopted 8/31/2009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no later than 180 days after all members of the commission are appointed under Section 3.01 of this article, establish by rule the total volume of low-level radioactive waste that the host state will dispose of in the compact facility in the years 1995-2045, including decommissioning waste.  </a:t>
            </a:r>
          </a:p>
          <a:p>
            <a:r>
              <a:rPr lang="en-US" sz="3600" b="1" dirty="0">
                <a:latin typeface="Adobe Garamond Pro Bold" panose="02020502060506020403" pitchFamily="18" charset="77"/>
              </a:rPr>
              <a:t>Import – Export Rules – adopted 2/4/2011</a:t>
            </a:r>
          </a:p>
          <a:p>
            <a:endParaRPr lang="en-US" sz="3600" b="1" dirty="0">
              <a:latin typeface="Adobe Garamond Pro Bold" panose="02020502060506020403" pitchFamily="18" charset="77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8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FA90-C622-5D49-B1E2-00C197C6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Litigation – January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B4189-7F1A-D347-8C30-E0B6B1BD3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600" b="1" dirty="0">
              <a:latin typeface="Adobe Garamond Pro Bold" panose="02020502060506020403" pitchFamily="18" charset="77"/>
            </a:endParaRPr>
          </a:p>
          <a:p>
            <a:endParaRPr lang="en-US" sz="3600" b="1" dirty="0">
              <a:latin typeface="Adobe Garamond Pro Bold" panose="02020502060506020403" pitchFamily="18" charset="77"/>
            </a:endParaRPr>
          </a:p>
          <a:p>
            <a:endParaRPr lang="en-US" sz="3600" b="1" dirty="0">
              <a:latin typeface="Adobe Garamond Pro Bold" panose="02020502060506020403" pitchFamily="18" charset="77"/>
            </a:endParaRPr>
          </a:p>
          <a:p>
            <a:endParaRPr lang="en-US" sz="3600" b="1" dirty="0">
              <a:latin typeface="Adobe Garamond Pro Bold" panose="02020502060506020403" pitchFamily="18" charset="77"/>
            </a:endParaRPr>
          </a:p>
          <a:p>
            <a:endParaRPr lang="en-US" sz="3600" b="1" dirty="0">
              <a:latin typeface="Adobe Garamond Pro Bold" panose="02020502060506020403" pitchFamily="18" charset="77"/>
            </a:endParaRPr>
          </a:p>
          <a:p>
            <a:endParaRPr lang="en-US" sz="3600" b="1" dirty="0">
              <a:latin typeface="Adobe Garamond Pro Bold" panose="02020502060506020403" pitchFamily="18" charset="77"/>
            </a:endParaRPr>
          </a:p>
          <a:p>
            <a:r>
              <a:rPr lang="en-US" sz="3600" b="1" dirty="0">
                <a:latin typeface="Adobe Garamond Pro Bold" panose="02020502060506020403" pitchFamily="18" charset="77"/>
              </a:rPr>
              <a:t>Removal of Margaret Henderson</a:t>
            </a:r>
          </a:p>
          <a:p>
            <a:r>
              <a:rPr lang="en-US" sz="3600" b="1" dirty="0">
                <a:latin typeface="Adobe Garamond Pro Bold" panose="02020502060506020403" pitchFamily="18" charset="77"/>
              </a:rPr>
              <a:t>Dismissal of case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04551-8496-6D46-BC56-368B1AFD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78887"/>
            <a:ext cx="9081029" cy="35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268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689</Words>
  <Application>Microsoft Macintosh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Garamond Pro Bold</vt:lpstr>
      <vt:lpstr>Arial</vt:lpstr>
      <vt:lpstr>Calibri</vt:lpstr>
      <vt:lpstr>Times New Roman</vt:lpstr>
      <vt:lpstr>TimesNewRoman,Bold</vt:lpstr>
      <vt:lpstr>Trebuchet MS</vt:lpstr>
      <vt:lpstr>Wingdings 3</vt:lpstr>
      <vt:lpstr>Facet</vt:lpstr>
      <vt:lpstr>Texas Low Level Radioactive Waste Disposal Compact Commission  The Beginning Years </vt:lpstr>
      <vt:lpstr>Health And Safety Code. Chapter 403. Texas Low-Level Radioactive Waste Disposal Compact. &amp; Vermont Statute:  Title 10: Conservation and Development. </vt:lpstr>
      <vt:lpstr>Two recurring issues --- interwoven in the beginning years</vt:lpstr>
      <vt:lpstr>Concurrent and Some Unknown Timelines</vt:lpstr>
      <vt:lpstr>Where’s the money?  $ 12.5 M from VT  </vt:lpstr>
      <vt:lpstr>Financial Actions</vt:lpstr>
      <vt:lpstr>Legal Issue</vt:lpstr>
      <vt:lpstr>Rulemaking</vt:lpstr>
      <vt:lpstr>The Litigation – January 2011</vt:lpstr>
      <vt:lpstr>Import – Export Rulemaking</vt:lpstr>
      <vt:lpstr>When my work concluded -- </vt:lpstr>
      <vt:lpstr>An Honor and a Privilege: It was important for TX, VT &amp; US</vt:lpstr>
      <vt:lpstr>Reference Statutes</vt:lpstr>
      <vt:lpstr>Margaret Henderson, MS in Community &amp; Regional Planning  Henderson Planning and Consulting, Specializing in Radiation Issues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Low Level Radioactive Waste Disposal Compact Commission  Initial Operations</dc:title>
  <dc:creator>MARGARET HENDERSON</dc:creator>
  <cp:lastModifiedBy>MARGARET HENDERSON</cp:lastModifiedBy>
  <cp:revision>22</cp:revision>
  <dcterms:created xsi:type="dcterms:W3CDTF">2025-04-01T00:42:20Z</dcterms:created>
  <dcterms:modified xsi:type="dcterms:W3CDTF">2025-04-01T20:10:34Z</dcterms:modified>
</cp:coreProperties>
</file>