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404" r:id="rId6"/>
    <p:sldId id="259" r:id="rId7"/>
    <p:sldId id="375" r:id="rId8"/>
    <p:sldId id="469" r:id="rId9"/>
    <p:sldId id="470" r:id="rId10"/>
    <p:sldId id="468" r:id="rId11"/>
    <p:sldId id="274" r:id="rId12"/>
    <p:sldId id="461" r:id="rId13"/>
    <p:sldId id="462" r:id="rId14"/>
    <p:sldId id="466" r:id="rId15"/>
    <p:sldId id="266" r:id="rId16"/>
    <p:sldId id="467" r:id="rId17"/>
    <p:sldId id="457" r:id="rId18"/>
    <p:sldId id="4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F532BD-3B2D-40A9-99F1-28A29FA22170}">
          <p14:sldIdLst>
            <p14:sldId id="256"/>
            <p14:sldId id="404"/>
            <p14:sldId id="259"/>
            <p14:sldId id="375"/>
            <p14:sldId id="469"/>
            <p14:sldId id="470"/>
            <p14:sldId id="468"/>
            <p14:sldId id="274"/>
            <p14:sldId id="461"/>
            <p14:sldId id="462"/>
            <p14:sldId id="466"/>
            <p14:sldId id="266"/>
            <p14:sldId id="467"/>
            <p14:sldId id="457"/>
            <p14:sldId id="45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59EA62-E7CC-2336-4229-BF4B8F55E4A8}" name="Cotton, Shea" initials="CS" userId="S::shea.cotton@nnsa.doe.gov::4897702d-a63b-41e3-add7-5e92c3a2042a" providerId="AD"/>
  <p188:author id="{31945866-3807-BFE6-136D-13EB6F541728}" name="Ford, Cristen" initials="FC" userId="S::Cristen.Ford@nnsa.doe.gov::c0dc3513-1805-430e-b152-21c9db613ebc" providerId="AD"/>
  <p188:author id="{BB1F8DBA-0C76-8931-1EB4-785D8B65580D}" name="Angleberger, Michael (CONTR)" initials="AM(" userId="S::michael.angleberger@nnsa.doe.gov::dd9361a1-9ce8-4154-9cd9-668bafbcb6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72A"/>
    <a:srgbClr val="F36D32"/>
    <a:srgbClr val="FFE1CC"/>
    <a:srgbClr val="FFC590"/>
    <a:srgbClr val="FFC28D"/>
    <a:srgbClr val="FFAB7C"/>
    <a:srgbClr val="CFD1D4"/>
    <a:srgbClr val="F47F4A"/>
    <a:srgbClr val="FFC1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B13707-B571-41B7-A8D7-849CBF749E0F}" v="4" dt="2024-10-07T19:58:03.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19" autoAdjust="0"/>
  </p:normalViewPr>
  <p:slideViewPr>
    <p:cSldViewPr snapToGrid="0">
      <p:cViewPr varScale="1">
        <p:scale>
          <a:sx n="55" d="100"/>
          <a:sy n="55" d="100"/>
        </p:scale>
        <p:origin x="1072" y="4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yer, Samuel (CONTR)" userId="98e875f3-fb95-4495-a0db-db8e0ca09215" providerId="ADAL" clId="{70B13707-B571-41B7-A8D7-849CBF749E0F}"/>
    <pc:docChg chg="custSel addSld modSld">
      <pc:chgData name="Meyer, Samuel (CONTR)" userId="98e875f3-fb95-4495-a0db-db8e0ca09215" providerId="ADAL" clId="{70B13707-B571-41B7-A8D7-849CBF749E0F}" dt="2024-10-07T19:58:12.433" v="12" actId="20577"/>
      <pc:docMkLst>
        <pc:docMk/>
      </pc:docMkLst>
      <pc:sldChg chg="add modNotesTx">
        <pc:chgData name="Meyer, Samuel (CONTR)" userId="98e875f3-fb95-4495-a0db-db8e0ca09215" providerId="ADAL" clId="{70B13707-B571-41B7-A8D7-849CBF749E0F}" dt="2024-10-07T19:58:12.433" v="12" actId="20577"/>
        <pc:sldMkLst>
          <pc:docMk/>
          <pc:sldMk cId="420984629" sldId="375"/>
        </pc:sldMkLst>
      </pc:sldChg>
      <pc:sldChg chg="addSp delSp modSp mod">
        <pc:chgData name="Meyer, Samuel (CONTR)" userId="98e875f3-fb95-4495-a0db-db8e0ca09215" providerId="ADAL" clId="{70B13707-B571-41B7-A8D7-849CBF749E0F}" dt="2024-10-04T18:24:41.998" v="10" actId="1076"/>
        <pc:sldMkLst>
          <pc:docMk/>
          <pc:sldMk cId="2501459530" sldId="462"/>
        </pc:sldMkLst>
        <pc:spChg chg="mod">
          <ac:chgData name="Meyer, Samuel (CONTR)" userId="98e875f3-fb95-4495-a0db-db8e0ca09215" providerId="ADAL" clId="{70B13707-B571-41B7-A8D7-849CBF749E0F}" dt="2024-10-04T18:24:20.541" v="5" actId="20577"/>
          <ac:spMkLst>
            <pc:docMk/>
            <pc:sldMk cId="2501459530" sldId="462"/>
            <ac:spMk id="6" creationId="{07B5F4B8-AB4E-C530-1BCC-22CAB0727C70}"/>
          </ac:spMkLst>
        </pc:spChg>
        <pc:spChg chg="add mod">
          <ac:chgData name="Meyer, Samuel (CONTR)" userId="98e875f3-fb95-4495-a0db-db8e0ca09215" providerId="ADAL" clId="{70B13707-B571-41B7-A8D7-849CBF749E0F}" dt="2024-10-04T18:24:41.998" v="10" actId="1076"/>
          <ac:spMkLst>
            <pc:docMk/>
            <pc:sldMk cId="2501459530" sldId="462"/>
            <ac:spMk id="8" creationId="{04099060-EA4F-62B5-DA23-9DD4F3B37F5F}"/>
          </ac:spMkLst>
        </pc:spChg>
        <pc:picChg chg="add del mod">
          <ac:chgData name="Meyer, Samuel (CONTR)" userId="98e875f3-fb95-4495-a0db-db8e0ca09215" providerId="ADAL" clId="{70B13707-B571-41B7-A8D7-849CBF749E0F}" dt="2024-10-04T18:24:03.866" v="2" actId="21"/>
          <ac:picMkLst>
            <pc:docMk/>
            <pc:sldMk cId="2501459530" sldId="462"/>
            <ac:picMk id="4" creationId="{1901F354-D88C-D574-07A4-EFFBE18088C5}"/>
          </ac:picMkLst>
        </pc:picChg>
        <pc:picChg chg="del">
          <ac:chgData name="Meyer, Samuel (CONTR)" userId="98e875f3-fb95-4495-a0db-db8e0ca09215" providerId="ADAL" clId="{70B13707-B571-41B7-A8D7-849CBF749E0F}" dt="2024-10-04T18:24:00.999" v="0" actId="21"/>
          <ac:picMkLst>
            <pc:docMk/>
            <pc:sldMk cId="2501459530" sldId="462"/>
            <ac:picMk id="5" creationId="{1901F354-D88C-D574-07A4-EFFBE18088C5}"/>
          </ac:picMkLst>
        </pc:picChg>
        <pc:picChg chg="add mod">
          <ac:chgData name="Meyer, Samuel (CONTR)" userId="98e875f3-fb95-4495-a0db-db8e0ca09215" providerId="ADAL" clId="{70B13707-B571-41B7-A8D7-849CBF749E0F}" dt="2024-10-04T18:24:14.327" v="4" actId="1076"/>
          <ac:picMkLst>
            <pc:docMk/>
            <pc:sldMk cId="2501459530" sldId="462"/>
            <ac:picMk id="7" creationId="{551186CF-D924-2A62-81DB-6E24B5FE033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F9705-D71E-407C-8AB2-222DF91135D7}" type="datetimeFigureOut">
              <a:rPr lang="en-US" smtClean="0"/>
              <a:t>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8FC3A-DCEB-4E34-A009-AD3269B8DE04}" type="slidenum">
              <a:rPr lang="en-US" smtClean="0"/>
              <a:t>‹#›</a:t>
            </a:fld>
            <a:endParaRPr lang="en-US"/>
          </a:p>
        </p:txBody>
      </p:sp>
    </p:spTree>
    <p:extLst>
      <p:ext uri="{BB962C8B-B14F-4D97-AF65-F5344CB8AC3E}">
        <p14:creationId xmlns:p14="http://schemas.microsoft.com/office/powerpoint/2010/main" val="1943678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AE8FC3A-DCEB-4E34-A009-AD3269B8DE04}" type="slidenum">
              <a:rPr lang="en-US" smtClean="0"/>
              <a:t>1</a:t>
            </a:fld>
            <a:endParaRPr lang="en-US"/>
          </a:p>
        </p:txBody>
      </p:sp>
    </p:spTree>
    <p:extLst>
      <p:ext uri="{BB962C8B-B14F-4D97-AF65-F5344CB8AC3E}">
        <p14:creationId xmlns:p14="http://schemas.microsoft.com/office/powerpoint/2010/main" val="2935592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For licensees, secure removal and disposal of disused sources and devices can be a challenge. It requires a level of expertise not easily found and can be quite costly. </a:t>
            </a:r>
            <a:endParaRPr lang="en-US" sz="10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ORS offers secure, no cost removal and disposal of disused sources, including devices. </a:t>
            </a:r>
            <a:endParaRPr lang="en-US" sz="10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Through our Off-Site Radiological Source Removal Program, or OSRP, ORS can pick up and securely dispose of  disused and unwanted radioactive sealed sources.</a:t>
            </a:r>
            <a:endParaRPr lang="en-US" sz="10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As we are seeing and anticipating an increasing adoption of alternative technologies, or more specifically, X-ray, ORS is preparing for the future by: </a:t>
            </a:r>
            <a:endParaRPr lang="en-US" sz="10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Developing new and improved transport containers</a:t>
            </a:r>
            <a:endParaRPr lang="en-US" sz="10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Training service providers to prepare devices for transport</a:t>
            </a:r>
            <a:endParaRPr lang="en-US" sz="10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As well as expanding options for end-of-life management of rad sources</a:t>
            </a:r>
            <a:endParaRPr lang="en-US" sz="10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ORS Developed and manufactured two NNSA-owned Type B transportation containers (435-B and 380-B); also providing the NNSA-owned Type B container design documents to qualified commercial entities to help increase the limited number of Type B containers certified to ship high activity sources and devices </a:t>
            </a:r>
            <a:endParaRPr lang="en-US" sz="10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AE8FC3A-DCEB-4E34-A009-AD3269B8DE04}" type="slidenum">
              <a:rPr lang="en-US" smtClean="0"/>
              <a:t>10</a:t>
            </a:fld>
            <a:endParaRPr lang="en-US"/>
          </a:p>
        </p:txBody>
      </p:sp>
    </p:spTree>
    <p:extLst>
      <p:ext uri="{BB962C8B-B14F-4D97-AF65-F5344CB8AC3E}">
        <p14:creationId xmlns:p14="http://schemas.microsoft.com/office/powerpoint/2010/main" val="1926099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000" b="1"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ADE1A03-12BE-3D47-B997-11FFCE5BC432}" type="slidenum">
              <a:rPr lang="en-US" smtClean="0"/>
              <a:t>11</a:t>
            </a:fld>
            <a:endParaRPr lang="en-US"/>
          </a:p>
        </p:txBody>
      </p:sp>
    </p:spTree>
    <p:extLst>
      <p:ext uri="{BB962C8B-B14F-4D97-AF65-F5344CB8AC3E}">
        <p14:creationId xmlns:p14="http://schemas.microsoft.com/office/powerpoint/2010/main" val="166828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39CB024-0418-4D47-AA99-EEB05D380D3A}" type="slidenum">
              <a:rPr lang="en-US" smtClean="0"/>
              <a:pPr/>
              <a:t>12</a:t>
            </a:fld>
            <a:endParaRPr lang="en-US"/>
          </a:p>
        </p:txBody>
      </p:sp>
    </p:spTree>
    <p:extLst>
      <p:ext uri="{BB962C8B-B14F-4D97-AF65-F5344CB8AC3E}">
        <p14:creationId xmlns:p14="http://schemas.microsoft.com/office/powerpoint/2010/main" val="3059938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8EFA52-C86C-48FA-8CD9-C47A276FDA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0552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00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8EFA52-C86C-48FA-8CD9-C47A276FDA0C}" type="slidenum">
              <a:rPr lang="en-US" smtClean="0"/>
              <a:t>14</a:t>
            </a:fld>
            <a:endParaRPr lang="en-US"/>
          </a:p>
        </p:txBody>
      </p:sp>
    </p:spTree>
    <p:extLst>
      <p:ext uri="{BB962C8B-B14F-4D97-AF65-F5344CB8AC3E}">
        <p14:creationId xmlns:p14="http://schemas.microsoft.com/office/powerpoint/2010/main" val="3067484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EFA52-C86C-48FA-8CD9-C47A276FDA0C}" type="slidenum">
              <a:rPr lang="en-US" smtClean="0"/>
              <a:t>15</a:t>
            </a:fld>
            <a:endParaRPr lang="en-US"/>
          </a:p>
        </p:txBody>
      </p:sp>
    </p:spTree>
    <p:extLst>
      <p:ext uri="{BB962C8B-B14F-4D97-AF65-F5344CB8AC3E}">
        <p14:creationId xmlns:p14="http://schemas.microsoft.com/office/powerpoint/2010/main" val="2045688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0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72CED7A-B5AE-E940-B056-C1D001F23343}" type="slidenum">
              <a:rPr lang="en-US" smtClean="0"/>
              <a:pPr/>
              <a:t>2</a:t>
            </a:fld>
            <a:endParaRPr lang="en-US"/>
          </a:p>
        </p:txBody>
      </p:sp>
    </p:spTree>
    <p:extLst>
      <p:ext uri="{BB962C8B-B14F-4D97-AF65-F5344CB8AC3E}">
        <p14:creationId xmlns:p14="http://schemas.microsoft.com/office/powerpoint/2010/main" val="3838561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8EFA52-C86C-48FA-8CD9-C47A276FDA0C}" type="slidenum">
              <a:rPr lang="en-US" smtClean="0"/>
              <a:t>3</a:t>
            </a:fld>
            <a:endParaRPr lang="en-US"/>
          </a:p>
        </p:txBody>
      </p:sp>
    </p:spTree>
    <p:extLst>
      <p:ext uri="{BB962C8B-B14F-4D97-AF65-F5344CB8AC3E}">
        <p14:creationId xmlns:p14="http://schemas.microsoft.com/office/powerpoint/2010/main" val="280122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2544763" y="876300"/>
            <a:ext cx="4206875" cy="2366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80000"/>
              </a:lnSpc>
              <a:spcBef>
                <a:spcPct val="0"/>
              </a:spcBef>
            </a:pPr>
            <a:endParaRPr lang="en-US" altLang="en-US" sz="1200" b="1" dirty="0">
              <a:latin typeface="+mn-lt"/>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4204" indent="-293075">
              <a:defRPr>
                <a:solidFill>
                  <a:schemeClr val="tx1"/>
                </a:solidFill>
                <a:latin typeface="Calibri" panose="020F0502020204030204" pitchFamily="34" charset="0"/>
              </a:defRPr>
            </a:lvl2pPr>
            <a:lvl3pPr marL="1175454" indent="-234776">
              <a:defRPr>
                <a:solidFill>
                  <a:schemeClr val="tx1"/>
                </a:solidFill>
                <a:latin typeface="Calibri" panose="020F0502020204030204" pitchFamily="34" charset="0"/>
              </a:defRPr>
            </a:lvl3pPr>
            <a:lvl4pPr marL="1646582" indent="-234776">
              <a:defRPr>
                <a:solidFill>
                  <a:schemeClr val="tx1"/>
                </a:solidFill>
                <a:latin typeface="Calibri" panose="020F0502020204030204" pitchFamily="34" charset="0"/>
              </a:defRPr>
            </a:lvl4pPr>
            <a:lvl5pPr marL="2117708" indent="-234776">
              <a:defRPr>
                <a:solidFill>
                  <a:schemeClr val="tx1"/>
                </a:solidFill>
                <a:latin typeface="Calibri" panose="020F0502020204030204" pitchFamily="34" charset="0"/>
              </a:defRPr>
            </a:lvl5pPr>
            <a:lvl6pPr marL="2571503" indent="-234776" defTabSz="453795" fontAlgn="base">
              <a:spcBef>
                <a:spcPct val="0"/>
              </a:spcBef>
              <a:spcAft>
                <a:spcPct val="0"/>
              </a:spcAft>
              <a:defRPr>
                <a:solidFill>
                  <a:schemeClr val="tx1"/>
                </a:solidFill>
                <a:latin typeface="Calibri" panose="020F0502020204030204" pitchFamily="34" charset="0"/>
              </a:defRPr>
            </a:lvl6pPr>
            <a:lvl7pPr marL="3025298" indent="-234776" defTabSz="453795" fontAlgn="base">
              <a:spcBef>
                <a:spcPct val="0"/>
              </a:spcBef>
              <a:spcAft>
                <a:spcPct val="0"/>
              </a:spcAft>
              <a:defRPr>
                <a:solidFill>
                  <a:schemeClr val="tx1"/>
                </a:solidFill>
                <a:latin typeface="Calibri" panose="020F0502020204030204" pitchFamily="34" charset="0"/>
              </a:defRPr>
            </a:lvl7pPr>
            <a:lvl8pPr marL="3479093" indent="-234776" defTabSz="453795" fontAlgn="base">
              <a:spcBef>
                <a:spcPct val="0"/>
              </a:spcBef>
              <a:spcAft>
                <a:spcPct val="0"/>
              </a:spcAft>
              <a:defRPr>
                <a:solidFill>
                  <a:schemeClr val="tx1"/>
                </a:solidFill>
                <a:latin typeface="Calibri" panose="020F0502020204030204" pitchFamily="34" charset="0"/>
              </a:defRPr>
            </a:lvl8pPr>
            <a:lvl9pPr marL="3932888" indent="-234776" defTabSz="453795"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3AAB8F0-CEF8-478D-BFC4-CA241A1AC31A}" type="slidenum">
              <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3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48672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8EFA52-C86C-48FA-8CD9-C47A276FDA0C}" type="slidenum">
              <a:rPr lang="en-US" smtClean="0"/>
              <a:t>5</a:t>
            </a:fld>
            <a:endParaRPr lang="en-US"/>
          </a:p>
        </p:txBody>
      </p:sp>
    </p:spTree>
    <p:extLst>
      <p:ext uri="{BB962C8B-B14F-4D97-AF65-F5344CB8AC3E}">
        <p14:creationId xmlns:p14="http://schemas.microsoft.com/office/powerpoint/2010/main" val="62285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ORS offers a full suite of federally funded security enhancements that work to make it harder for an adversary to remove the source from its container or the facility. This containment strategy includes integration with local law enforcement to enable a timely response where officers are fully prepared to respond to a radiological theft event.  </a:t>
            </a:r>
            <a:endParaRPr lang="en-US" sz="12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At the facility, hardened devices as well as doors, keypads, and security protocols work to make it harder for an outsider, or an insider, to gain access to the source. </a:t>
            </a:r>
            <a:endParaRPr lang="en-US" sz="12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All of these security enhancements and training are provided at no cost to businesses, law enforcement, or local governments. </a:t>
            </a:r>
            <a:endParaRPr lang="en-US" sz="1200" i="1"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sz="1200" b="0" dirty="0">
              <a:solidFill>
                <a:schemeClr val="tx1">
                  <a:lumMod val="65000"/>
                  <a:lumOff val="35000"/>
                </a:schemeClr>
              </a:solidFill>
            </a:endParaRPr>
          </a:p>
        </p:txBody>
      </p:sp>
      <p:sp>
        <p:nvSpPr>
          <p:cNvPr id="4" name="Slide Number Placeholder 3"/>
          <p:cNvSpPr>
            <a:spLocks noGrp="1"/>
          </p:cNvSpPr>
          <p:nvPr>
            <p:ph type="sldNum" sz="quarter" idx="5"/>
          </p:nvPr>
        </p:nvSpPr>
        <p:spPr/>
        <p:txBody>
          <a:bodyPr/>
          <a:lstStyle/>
          <a:p>
            <a:fld id="{539CB024-0418-4D47-AA99-EEB05D380D3A}" type="slidenum">
              <a:rPr lang="en-US" smtClean="0"/>
              <a:pPr/>
              <a:t>6</a:t>
            </a:fld>
            <a:endParaRPr lang="en-US"/>
          </a:p>
        </p:txBody>
      </p:sp>
    </p:spTree>
    <p:extLst>
      <p:ext uri="{BB962C8B-B14F-4D97-AF65-F5344CB8AC3E}">
        <p14:creationId xmlns:p14="http://schemas.microsoft.com/office/powerpoint/2010/main" val="2652385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898EFA52-C86C-48FA-8CD9-C47A276FDA0C}" type="slidenum">
              <a:rPr lang="en-US" smtClean="0"/>
              <a:t>7</a:t>
            </a:fld>
            <a:endParaRPr lang="en-US"/>
          </a:p>
        </p:txBody>
      </p:sp>
    </p:spTree>
    <p:extLst>
      <p:ext uri="{BB962C8B-B14F-4D97-AF65-F5344CB8AC3E}">
        <p14:creationId xmlns:p14="http://schemas.microsoft.com/office/powerpoint/2010/main" val="3600297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For licensees, secure removal and disposal of disused sources and devices can be a challenge. It requires a level of expertise not easily found and can be quite costly. </a:t>
            </a:r>
            <a:endParaRPr lang="en-US" sz="10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ORS offers secure, no cost removal and disposal of disused sources, including devices. </a:t>
            </a:r>
            <a:endParaRPr lang="en-US" sz="10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Through our Off-Site Radiological Source Removal Program, or OSRP, ORS can pick up and securely dispose of  qualified disused and unwanted radioactive sealed sources.</a:t>
            </a:r>
            <a:endParaRPr lang="en-US" sz="10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As we are seeing and anticipating an increasing adoption of alternative technologies, or more specifically, X-ray, ORS is preparing for the future by: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Increasing the supply of transportation containers: ORS Developed and manufactured two NNSA-owned Type B transportation containers (435-B and 380-B); also providing the NNSA-owned Type B container design documents to qualified commercial entities to help increase the limited number of Type B containers certified to ship high activity sources and devices </a:t>
            </a:r>
            <a:endParaRPr lang="en-US" sz="10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Training service providers to prepare devices for transport</a:t>
            </a:r>
            <a:endParaRPr lang="en-US" sz="10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As well as expanding options for end-of-life management of rad sources</a:t>
            </a:r>
            <a:endParaRPr lang="en-US" sz="10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AE8FC3A-DCEB-4E34-A009-AD3269B8DE04}" type="slidenum">
              <a:rPr lang="en-US" smtClean="0"/>
              <a:t>8</a:t>
            </a:fld>
            <a:endParaRPr lang="en-US"/>
          </a:p>
        </p:txBody>
      </p:sp>
    </p:spTree>
    <p:extLst>
      <p:ext uri="{BB962C8B-B14F-4D97-AF65-F5344CB8AC3E}">
        <p14:creationId xmlns:p14="http://schemas.microsoft.com/office/powerpoint/2010/main" val="2373803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For licensees, secure removal and disposal of disused sources and devices can be a challenge. It requires a level of expertise not easily found and can be quite costly. </a:t>
            </a:r>
            <a:endParaRPr lang="en-US" sz="10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ORS offers secure, no cost removal and disposal of disused sources, including devices. </a:t>
            </a:r>
            <a:endParaRPr lang="en-US" sz="10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Through our Off-Site Radiological Source Removal Program, or OSRP, ORS can pick up and securely dispose of  disused and unwanted radioactive sealed sources.</a:t>
            </a:r>
            <a:endParaRPr lang="en-US" sz="10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As we are seeing and anticipating an increasing adoption of alternative technologies, or more specifically, X-ray, ORS is preparing for the future by: </a:t>
            </a:r>
            <a:endParaRPr lang="en-US" sz="10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Developing new and improved transport containers</a:t>
            </a:r>
            <a:endParaRPr lang="en-US" sz="10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Training service providers to prepare devices for transport</a:t>
            </a:r>
            <a:endParaRPr lang="en-US" sz="10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As well as expanding options for end-of-life management of rad sources</a:t>
            </a:r>
            <a:endParaRPr lang="en-US" sz="1000" i="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i="0" kern="1200" dirty="0">
                <a:solidFill>
                  <a:schemeClr val="tx1"/>
                </a:solidFill>
                <a:effectLst/>
                <a:latin typeface="+mn-lt"/>
                <a:ea typeface="+mn-ea"/>
                <a:cs typeface="+mn-cs"/>
              </a:rPr>
              <a:t>ORS Developed and manufactured two NNSA-owned Type B transportation containers (435-B and 380-B); also providing the NNSA-owned Type B container design documents to qualified commercial entities to help increase the limited number of Type B containers certified to ship high activity sources and devices </a:t>
            </a:r>
            <a:endParaRPr lang="en-US" sz="10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AE8FC3A-DCEB-4E34-A009-AD3269B8DE04}" type="slidenum">
              <a:rPr lang="en-US" smtClean="0"/>
              <a:t>9</a:t>
            </a:fld>
            <a:endParaRPr lang="en-US"/>
          </a:p>
        </p:txBody>
      </p:sp>
    </p:spTree>
    <p:extLst>
      <p:ext uri="{BB962C8B-B14F-4D97-AF65-F5344CB8AC3E}">
        <p14:creationId xmlns:p14="http://schemas.microsoft.com/office/powerpoint/2010/main" val="328831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52C0-1359-6795-7C7D-4DDDACE08C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1D35D1-1492-0441-D5AC-3464427938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FCE419-7FDC-28D0-0155-D32050C9AD23}"/>
              </a:ext>
            </a:extLst>
          </p:cNvPr>
          <p:cNvSpPr>
            <a:spLocks noGrp="1"/>
          </p:cNvSpPr>
          <p:nvPr>
            <p:ph type="dt" sz="half" idx="10"/>
          </p:nvPr>
        </p:nvSpPr>
        <p:spPr/>
        <p:txBody>
          <a:bodyPr/>
          <a:lstStyle/>
          <a:p>
            <a:fld id="{8C706BF5-99F9-49D9-9BBA-C14C1F7EC62F}" type="datetimeFigureOut">
              <a:rPr lang="en-US" smtClean="0"/>
              <a:t>10/7/2024</a:t>
            </a:fld>
            <a:endParaRPr lang="en-US"/>
          </a:p>
        </p:txBody>
      </p:sp>
      <p:sp>
        <p:nvSpPr>
          <p:cNvPr id="5" name="Footer Placeholder 4">
            <a:extLst>
              <a:ext uri="{FF2B5EF4-FFF2-40B4-BE49-F238E27FC236}">
                <a16:creationId xmlns:a16="http://schemas.microsoft.com/office/drawing/2014/main" id="{387F2F0C-E461-6F8B-2F66-CB0347CA8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00E73-A854-7D49-FA89-4959FDBD3D23}"/>
              </a:ext>
            </a:extLst>
          </p:cNvPr>
          <p:cNvSpPr>
            <a:spLocks noGrp="1"/>
          </p:cNvSpPr>
          <p:nvPr>
            <p:ph type="sldNum" sz="quarter" idx="12"/>
          </p:nvPr>
        </p:nvSpPr>
        <p:spPr/>
        <p:txBody>
          <a:bodyPr/>
          <a:lstStyle/>
          <a:p>
            <a:fld id="{D7554768-0C06-461C-8BF1-A696945514DF}" type="slidenum">
              <a:rPr lang="en-US" smtClean="0"/>
              <a:t>‹#›</a:t>
            </a:fld>
            <a:endParaRPr lang="en-US"/>
          </a:p>
        </p:txBody>
      </p:sp>
    </p:spTree>
    <p:extLst>
      <p:ext uri="{BB962C8B-B14F-4D97-AF65-F5344CB8AC3E}">
        <p14:creationId xmlns:p14="http://schemas.microsoft.com/office/powerpoint/2010/main" val="931802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B03ED-7DDA-049F-9060-ED8111DD4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E29700-BA3E-AD94-E327-B4469B313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350FD-97D6-AF66-4A13-29375A0A36C1}"/>
              </a:ext>
            </a:extLst>
          </p:cNvPr>
          <p:cNvSpPr>
            <a:spLocks noGrp="1"/>
          </p:cNvSpPr>
          <p:nvPr>
            <p:ph type="dt" sz="half" idx="10"/>
          </p:nvPr>
        </p:nvSpPr>
        <p:spPr/>
        <p:txBody>
          <a:bodyPr/>
          <a:lstStyle/>
          <a:p>
            <a:fld id="{8C706BF5-99F9-49D9-9BBA-C14C1F7EC62F}" type="datetimeFigureOut">
              <a:rPr lang="en-US" smtClean="0"/>
              <a:t>10/7/2024</a:t>
            </a:fld>
            <a:endParaRPr lang="en-US"/>
          </a:p>
        </p:txBody>
      </p:sp>
      <p:sp>
        <p:nvSpPr>
          <p:cNvPr id="5" name="Footer Placeholder 4">
            <a:extLst>
              <a:ext uri="{FF2B5EF4-FFF2-40B4-BE49-F238E27FC236}">
                <a16:creationId xmlns:a16="http://schemas.microsoft.com/office/drawing/2014/main" id="{B9D4C32A-F451-0A20-3957-9A1F316B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C1B41F-A1B3-2409-0CB2-F07998EA4A6D}"/>
              </a:ext>
            </a:extLst>
          </p:cNvPr>
          <p:cNvSpPr>
            <a:spLocks noGrp="1"/>
          </p:cNvSpPr>
          <p:nvPr>
            <p:ph type="sldNum" sz="quarter" idx="12"/>
          </p:nvPr>
        </p:nvSpPr>
        <p:spPr/>
        <p:txBody>
          <a:bodyPr/>
          <a:lstStyle/>
          <a:p>
            <a:fld id="{D7554768-0C06-461C-8BF1-A696945514DF}" type="slidenum">
              <a:rPr lang="en-US" smtClean="0"/>
              <a:t>‹#›</a:t>
            </a:fld>
            <a:endParaRPr lang="en-US"/>
          </a:p>
        </p:txBody>
      </p:sp>
    </p:spTree>
    <p:extLst>
      <p:ext uri="{BB962C8B-B14F-4D97-AF65-F5344CB8AC3E}">
        <p14:creationId xmlns:p14="http://schemas.microsoft.com/office/powerpoint/2010/main" val="3782891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CD6F5E-1443-0050-F54C-4072975310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62DF0E-0C0A-A7AE-3029-BC1B763B1C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FC481-03F4-5184-5DA7-06233B4694A0}"/>
              </a:ext>
            </a:extLst>
          </p:cNvPr>
          <p:cNvSpPr>
            <a:spLocks noGrp="1"/>
          </p:cNvSpPr>
          <p:nvPr>
            <p:ph type="dt" sz="half" idx="10"/>
          </p:nvPr>
        </p:nvSpPr>
        <p:spPr/>
        <p:txBody>
          <a:bodyPr/>
          <a:lstStyle/>
          <a:p>
            <a:fld id="{8C706BF5-99F9-49D9-9BBA-C14C1F7EC62F}" type="datetimeFigureOut">
              <a:rPr lang="en-US" smtClean="0"/>
              <a:t>10/7/2024</a:t>
            </a:fld>
            <a:endParaRPr lang="en-US"/>
          </a:p>
        </p:txBody>
      </p:sp>
      <p:sp>
        <p:nvSpPr>
          <p:cNvPr id="5" name="Footer Placeholder 4">
            <a:extLst>
              <a:ext uri="{FF2B5EF4-FFF2-40B4-BE49-F238E27FC236}">
                <a16:creationId xmlns:a16="http://schemas.microsoft.com/office/drawing/2014/main" id="{6EEC93CE-C733-2A75-6B18-B87EA3B0B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84C761-6E53-17B8-A7DD-F8A17D614A21}"/>
              </a:ext>
            </a:extLst>
          </p:cNvPr>
          <p:cNvSpPr>
            <a:spLocks noGrp="1"/>
          </p:cNvSpPr>
          <p:nvPr>
            <p:ph type="sldNum" sz="quarter" idx="12"/>
          </p:nvPr>
        </p:nvSpPr>
        <p:spPr/>
        <p:txBody>
          <a:bodyPr/>
          <a:lstStyle/>
          <a:p>
            <a:fld id="{D7554768-0C06-461C-8BF1-A696945514DF}" type="slidenum">
              <a:rPr lang="en-US" smtClean="0"/>
              <a:t>‹#›</a:t>
            </a:fld>
            <a:endParaRPr lang="en-US"/>
          </a:p>
        </p:txBody>
      </p:sp>
    </p:spTree>
    <p:extLst>
      <p:ext uri="{BB962C8B-B14F-4D97-AF65-F5344CB8AC3E}">
        <p14:creationId xmlns:p14="http://schemas.microsoft.com/office/powerpoint/2010/main" val="23525461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A53217-F843-8040-9252-C331C07D33EA}"/>
              </a:ext>
            </a:extLst>
          </p:cNvPr>
          <p:cNvSpPr>
            <a:spLocks noGrp="1"/>
          </p:cNvSpPr>
          <p:nvPr>
            <p:ph type="sldNum" sz="quarter" idx="4"/>
          </p:nvPr>
        </p:nvSpPr>
        <p:spPr>
          <a:xfrm>
            <a:off x="11001470" y="6314945"/>
            <a:ext cx="82008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82D55A9-4BA2-4866-9244-6EAA7F9272A7}" type="slidenum">
              <a:rPr lang="en-US" smtClean="0">
                <a:solidFill>
                  <a:prstClr val="black">
                    <a:tint val="75000"/>
                  </a:prstClr>
                </a:solidFill>
              </a:rPr>
              <a:pPr/>
              <a:t>‹#›</a:t>
            </a:fld>
            <a:endParaRPr lang="en-US">
              <a:solidFill>
                <a:prstClr val="black">
                  <a:tint val="75000"/>
                </a:prstClr>
              </a:solidFill>
            </a:endParaRPr>
          </a:p>
        </p:txBody>
      </p:sp>
      <p:sp>
        <p:nvSpPr>
          <p:cNvPr id="7" name="Title 3">
            <a:extLst>
              <a:ext uri="{FF2B5EF4-FFF2-40B4-BE49-F238E27FC236}">
                <a16:creationId xmlns:a16="http://schemas.microsoft.com/office/drawing/2014/main" id="{D75C734B-394E-BA43-9590-66A119A0D3EB}"/>
              </a:ext>
            </a:extLst>
          </p:cNvPr>
          <p:cNvSpPr>
            <a:spLocks noGrp="1"/>
          </p:cNvSpPr>
          <p:nvPr>
            <p:ph type="title"/>
          </p:nvPr>
        </p:nvSpPr>
        <p:spPr>
          <a:xfrm>
            <a:off x="1615858" y="76201"/>
            <a:ext cx="10226893" cy="704131"/>
          </a:xfrm>
        </p:spPr>
        <p:txBody>
          <a:bodyPr>
            <a:normAutofit/>
          </a:bodyPr>
          <a:lstStyle>
            <a:lvl1pPr>
              <a:defRPr sz="2400" b="1"/>
            </a:lvl1pPr>
          </a:lstStyle>
          <a:p>
            <a:r>
              <a:rPr lang="en-US"/>
              <a:t>Click to edit Master title style</a:t>
            </a:r>
          </a:p>
        </p:txBody>
      </p:sp>
      <p:pic>
        <p:nvPicPr>
          <p:cNvPr id="8" name="Picture 13">
            <a:extLst>
              <a:ext uri="{FF2B5EF4-FFF2-40B4-BE49-F238E27FC236}">
                <a16:creationId xmlns:a16="http://schemas.microsoft.com/office/drawing/2014/main" id="{2AF16475-9F48-6843-A1AF-99DEB3E374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406400" y="225468"/>
            <a:ext cx="1062912" cy="40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603E9FB-31A9-3448-AA2F-F53268BB0927}"/>
              </a:ext>
            </a:extLst>
          </p:cNvPr>
          <p:cNvPicPr>
            <a:picLocks noChangeAspect="1"/>
          </p:cNvPicPr>
          <p:nvPr userDrawn="1"/>
        </p:nvPicPr>
        <p:blipFill>
          <a:blip r:embed="rId4"/>
          <a:stretch>
            <a:fillRect/>
          </a:stretch>
        </p:blipFill>
        <p:spPr>
          <a:xfrm>
            <a:off x="1615858" y="1293962"/>
            <a:ext cx="9317964" cy="5408761"/>
          </a:xfrm>
          <a:prstGeom prst="rect">
            <a:avLst/>
          </a:prstGeom>
        </p:spPr>
      </p:pic>
      <p:pic>
        <p:nvPicPr>
          <p:cNvPr id="13" name="Picture 24">
            <a:extLst>
              <a:ext uri="{FF2B5EF4-FFF2-40B4-BE49-F238E27FC236}">
                <a16:creationId xmlns:a16="http://schemas.microsoft.com/office/drawing/2014/main" id="{BEA017C3-2E7C-AA4B-974A-7F9C0AFE890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bwMode="auto">
          <a:xfrm>
            <a:off x="406400" y="6182534"/>
            <a:ext cx="480692" cy="4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5CB9DE3-34F3-CE4F-97BE-B7C092C19B2A}"/>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937856" y="6255473"/>
            <a:ext cx="1410728" cy="334813"/>
          </a:xfrm>
          <a:prstGeom prst="rect">
            <a:avLst/>
          </a:prstGeom>
        </p:spPr>
      </p:pic>
    </p:spTree>
    <p:extLst>
      <p:ext uri="{BB962C8B-B14F-4D97-AF65-F5344CB8AC3E}">
        <p14:creationId xmlns:p14="http://schemas.microsoft.com/office/powerpoint/2010/main" val="2689328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4CBFF21D-DCB9-C748-AF46-7510FA55EC7C}"/>
              </a:ext>
            </a:extLst>
          </p:cNvPr>
          <p:cNvPicPr>
            <a:picLocks noChangeAspect="1"/>
          </p:cNvPicPr>
          <p:nvPr userDrawn="1"/>
        </p:nvPicPr>
        <p:blipFill rotWithShape="1">
          <a:blip r:embed="rId2">
            <a:alphaModFix amt="20000"/>
          </a:blip>
          <a:srcRect l="-41" t="7429" r="-37" b="8223"/>
          <a:stretch/>
        </p:blipFill>
        <p:spPr>
          <a:xfrm>
            <a:off x="1" y="0"/>
            <a:ext cx="12191999" cy="6858000"/>
          </a:xfrm>
          <a:prstGeom prst="rect">
            <a:avLst/>
          </a:prstGeom>
        </p:spPr>
      </p:pic>
      <p:sp>
        <p:nvSpPr>
          <p:cNvPr id="7" name="Slide Number Placeholder 5">
            <a:extLst>
              <a:ext uri="{FF2B5EF4-FFF2-40B4-BE49-F238E27FC236}">
                <a16:creationId xmlns:a16="http://schemas.microsoft.com/office/drawing/2014/main" id="{E51B66D9-7E14-E741-8672-2BAE2AAF1B2A}"/>
              </a:ext>
            </a:extLst>
          </p:cNvPr>
          <p:cNvSpPr>
            <a:spLocks noGrp="1"/>
          </p:cNvSpPr>
          <p:nvPr>
            <p:ph type="sldNum" sz="quarter" idx="4"/>
          </p:nvPr>
        </p:nvSpPr>
        <p:spPr>
          <a:xfrm>
            <a:off x="11001470" y="6314945"/>
            <a:ext cx="82008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82D55A9-4BA2-4866-9244-6EAA7F9272A7}" type="slidenum">
              <a:rPr lang="en-US" smtClean="0">
                <a:solidFill>
                  <a:prstClr val="black">
                    <a:tint val="75000"/>
                  </a:prstClr>
                </a:solidFill>
              </a:rPr>
              <a:pPr/>
              <a:t>‹#›</a:t>
            </a:fld>
            <a:endParaRPr lang="en-US">
              <a:solidFill>
                <a:prstClr val="black">
                  <a:tint val="75000"/>
                </a:prstClr>
              </a:solidFill>
            </a:endParaRPr>
          </a:p>
        </p:txBody>
      </p:sp>
      <p:sp>
        <p:nvSpPr>
          <p:cNvPr id="8" name="Title 3">
            <a:extLst>
              <a:ext uri="{FF2B5EF4-FFF2-40B4-BE49-F238E27FC236}">
                <a16:creationId xmlns:a16="http://schemas.microsoft.com/office/drawing/2014/main" id="{24BF5CD5-A4AE-BA4C-815B-F079680E9291}"/>
              </a:ext>
            </a:extLst>
          </p:cNvPr>
          <p:cNvSpPr>
            <a:spLocks noGrp="1"/>
          </p:cNvSpPr>
          <p:nvPr>
            <p:ph type="title"/>
          </p:nvPr>
        </p:nvSpPr>
        <p:spPr>
          <a:xfrm>
            <a:off x="1615858" y="76201"/>
            <a:ext cx="10226893" cy="704131"/>
          </a:xfrm>
        </p:spPr>
        <p:txBody>
          <a:bodyPr>
            <a:normAutofit/>
          </a:bodyPr>
          <a:lstStyle>
            <a:lvl1pPr>
              <a:defRPr sz="2400" b="1"/>
            </a:lvl1pPr>
          </a:lstStyle>
          <a:p>
            <a:r>
              <a:rPr lang="en-US"/>
              <a:t>Click to edit Master title style</a:t>
            </a:r>
          </a:p>
        </p:txBody>
      </p:sp>
      <p:pic>
        <p:nvPicPr>
          <p:cNvPr id="9" name="Picture 13">
            <a:extLst>
              <a:ext uri="{FF2B5EF4-FFF2-40B4-BE49-F238E27FC236}">
                <a16:creationId xmlns:a16="http://schemas.microsoft.com/office/drawing/2014/main" id="{8FA0D984-ACBD-D74F-A325-93AC8ACCB0A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bwMode="auto">
          <a:xfrm>
            <a:off x="406400" y="225468"/>
            <a:ext cx="1062912" cy="40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a:extLst>
              <a:ext uri="{FF2B5EF4-FFF2-40B4-BE49-F238E27FC236}">
                <a16:creationId xmlns:a16="http://schemas.microsoft.com/office/drawing/2014/main" id="{4C4CE540-0E31-6F43-8931-C184C0CDA06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bwMode="auto">
          <a:xfrm>
            <a:off x="406400" y="6182534"/>
            <a:ext cx="480692" cy="4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66562984-C09F-354B-93FB-A03787F6C124}"/>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937856" y="6255473"/>
            <a:ext cx="1410728" cy="334813"/>
          </a:xfrm>
          <a:prstGeom prst="rect">
            <a:avLst/>
          </a:prstGeom>
        </p:spPr>
      </p:pic>
    </p:spTree>
    <p:extLst>
      <p:ext uri="{BB962C8B-B14F-4D97-AF65-F5344CB8AC3E}">
        <p14:creationId xmlns:p14="http://schemas.microsoft.com/office/powerpoint/2010/main" val="637131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BlankContentwithTitle">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1001470" y="6314945"/>
            <a:ext cx="82008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82D55A9-4BA2-4866-9244-6EAA7F9272A7}" type="slidenum">
              <a:rPr lang="en-US" smtClean="0">
                <a:solidFill>
                  <a:prstClr val="black">
                    <a:tint val="75000"/>
                  </a:prstClr>
                </a:solidFill>
              </a:rPr>
              <a:pPr/>
              <a:t>‹#›</a:t>
            </a:fld>
            <a:endParaRPr lang="en-US">
              <a:solidFill>
                <a:prstClr val="black">
                  <a:tint val="75000"/>
                </a:prstClr>
              </a:solidFill>
            </a:endParaRPr>
          </a:p>
        </p:txBody>
      </p:sp>
      <p:sp>
        <p:nvSpPr>
          <p:cNvPr id="3" name="Footer Placeholder 2"/>
          <p:cNvSpPr>
            <a:spLocks noGrp="1"/>
          </p:cNvSpPr>
          <p:nvPr>
            <p:ph type="ftr" sz="quarter" idx="10"/>
          </p:nvPr>
        </p:nvSpPr>
        <p:spPr>
          <a:xfrm>
            <a:off x="5000564" y="6314944"/>
            <a:ext cx="3860800" cy="365125"/>
          </a:xfrm>
        </p:spPr>
        <p:txBody>
          <a:bodyPr/>
          <a:lstStyle/>
          <a:p>
            <a:r>
              <a:rPr lang="en-US">
                <a:solidFill>
                  <a:prstClr val="black">
                    <a:tint val="75000"/>
                  </a:prstClr>
                </a:solidFill>
              </a:rPr>
              <a:t>Official Use Only | draft v01.0 (SNL)</a:t>
            </a:r>
          </a:p>
        </p:txBody>
      </p:sp>
      <p:sp>
        <p:nvSpPr>
          <p:cNvPr id="13" name="Title 3"/>
          <p:cNvSpPr>
            <a:spLocks noGrp="1"/>
          </p:cNvSpPr>
          <p:nvPr>
            <p:ph type="title"/>
          </p:nvPr>
        </p:nvSpPr>
        <p:spPr>
          <a:xfrm>
            <a:off x="1615858" y="76201"/>
            <a:ext cx="10226893" cy="704131"/>
          </a:xfrm>
        </p:spPr>
        <p:txBody>
          <a:bodyPr>
            <a:normAutofit/>
          </a:bodyPr>
          <a:lstStyle>
            <a:lvl1pPr>
              <a:defRPr sz="2400" b="1"/>
            </a:lvl1pPr>
          </a:lstStyle>
          <a:p>
            <a:r>
              <a:rPr lang="en-US"/>
              <a:t>Click to edit Master title style</a:t>
            </a:r>
          </a:p>
        </p:txBody>
      </p:sp>
      <p:sp>
        <p:nvSpPr>
          <p:cNvPr id="4" name="Content Placeholder 3">
            <a:extLst>
              <a:ext uri="{FF2B5EF4-FFF2-40B4-BE49-F238E27FC236}">
                <a16:creationId xmlns:a16="http://schemas.microsoft.com/office/drawing/2014/main" id="{490A0FE1-7CAE-43BF-8D50-420BFE36F581}"/>
              </a:ext>
            </a:extLst>
          </p:cNvPr>
          <p:cNvSpPr>
            <a:spLocks noGrp="1"/>
          </p:cNvSpPr>
          <p:nvPr>
            <p:ph sz="quarter" idx="11"/>
          </p:nvPr>
        </p:nvSpPr>
        <p:spPr>
          <a:xfrm>
            <a:off x="406400" y="898526"/>
            <a:ext cx="11415184" cy="5153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3">
            <a:extLst>
              <a:ext uri="{FF2B5EF4-FFF2-40B4-BE49-F238E27FC236}">
                <a16:creationId xmlns:a16="http://schemas.microsoft.com/office/drawing/2014/main" id="{2B5DD784-2F9A-DFFF-D170-C6C6292B829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406400" y="225468"/>
            <a:ext cx="1062912" cy="40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4">
            <a:extLst>
              <a:ext uri="{FF2B5EF4-FFF2-40B4-BE49-F238E27FC236}">
                <a16:creationId xmlns:a16="http://schemas.microsoft.com/office/drawing/2014/main" id="{D24DC780-D58E-5342-B464-8B521898A59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bwMode="auto">
          <a:xfrm>
            <a:off x="406400" y="6182534"/>
            <a:ext cx="480692" cy="4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3205D34-F898-6F4F-A47C-75F58FC07613}"/>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937856" y="6255473"/>
            <a:ext cx="1410728" cy="334813"/>
          </a:xfrm>
          <a:prstGeom prst="rect">
            <a:avLst/>
          </a:prstGeom>
        </p:spPr>
      </p:pic>
    </p:spTree>
    <p:extLst>
      <p:ext uri="{BB962C8B-B14F-4D97-AF65-F5344CB8AC3E}">
        <p14:creationId xmlns:p14="http://schemas.microsoft.com/office/powerpoint/2010/main" val="3206356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BlankContentwithTitle">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11001470" y="6314945"/>
            <a:ext cx="82008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82D55A9-4BA2-4866-9244-6EAA7F9272A7}" type="slidenum">
              <a:rPr lang="en-US" smtClean="0">
                <a:solidFill>
                  <a:prstClr val="black">
                    <a:tint val="75000"/>
                  </a:prstClr>
                </a:solidFill>
              </a:rPr>
              <a:pPr/>
              <a:t>‹#›</a:t>
            </a:fld>
            <a:endParaRPr lang="en-US">
              <a:solidFill>
                <a:prstClr val="black">
                  <a:tint val="75000"/>
                </a:prstClr>
              </a:solidFill>
            </a:endParaRPr>
          </a:p>
        </p:txBody>
      </p:sp>
      <p:sp>
        <p:nvSpPr>
          <p:cNvPr id="3" name="Footer Placeholder 2"/>
          <p:cNvSpPr>
            <a:spLocks noGrp="1"/>
          </p:cNvSpPr>
          <p:nvPr>
            <p:ph type="ftr" sz="quarter" idx="10"/>
          </p:nvPr>
        </p:nvSpPr>
        <p:spPr>
          <a:xfrm>
            <a:off x="5000564" y="6314944"/>
            <a:ext cx="3860800" cy="365125"/>
          </a:xfrm>
        </p:spPr>
        <p:txBody>
          <a:bodyPr/>
          <a:lstStyle/>
          <a:p>
            <a:r>
              <a:rPr lang="en-US">
                <a:solidFill>
                  <a:prstClr val="black">
                    <a:tint val="75000"/>
                  </a:prstClr>
                </a:solidFill>
              </a:rPr>
              <a:t>Official Use Only | draft v01.0 (SNL)</a:t>
            </a:r>
          </a:p>
        </p:txBody>
      </p:sp>
      <p:sp>
        <p:nvSpPr>
          <p:cNvPr id="13" name="Title 3"/>
          <p:cNvSpPr>
            <a:spLocks noGrp="1"/>
          </p:cNvSpPr>
          <p:nvPr>
            <p:ph type="title"/>
          </p:nvPr>
        </p:nvSpPr>
        <p:spPr>
          <a:xfrm>
            <a:off x="1565754" y="78234"/>
            <a:ext cx="10064054" cy="704131"/>
          </a:xfrm>
        </p:spPr>
        <p:txBody>
          <a:bodyPr>
            <a:normAutofit/>
          </a:bodyPr>
          <a:lstStyle>
            <a:lvl1pPr>
              <a:defRPr sz="2400" b="1"/>
            </a:lvl1pPr>
          </a:lstStyle>
          <a:p>
            <a:r>
              <a:rPr lang="en-US"/>
              <a:t>Click to edit Master title style</a:t>
            </a:r>
          </a:p>
        </p:txBody>
      </p:sp>
      <p:sp>
        <p:nvSpPr>
          <p:cNvPr id="4" name="Content Placeholder 3">
            <a:extLst>
              <a:ext uri="{FF2B5EF4-FFF2-40B4-BE49-F238E27FC236}">
                <a16:creationId xmlns:a16="http://schemas.microsoft.com/office/drawing/2014/main" id="{490A0FE1-7CAE-43BF-8D50-420BFE36F581}"/>
              </a:ext>
            </a:extLst>
          </p:cNvPr>
          <p:cNvSpPr>
            <a:spLocks noGrp="1"/>
          </p:cNvSpPr>
          <p:nvPr>
            <p:ph sz="quarter" idx="11"/>
          </p:nvPr>
        </p:nvSpPr>
        <p:spPr>
          <a:xfrm>
            <a:off x="406400" y="898526"/>
            <a:ext cx="11415184" cy="5153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3">
            <a:extLst>
              <a:ext uri="{FF2B5EF4-FFF2-40B4-BE49-F238E27FC236}">
                <a16:creationId xmlns:a16="http://schemas.microsoft.com/office/drawing/2014/main" id="{7315B91A-AFE5-4C4D-818E-74313D5B506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406400" y="225468"/>
            <a:ext cx="1062912" cy="40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a:extLst>
              <a:ext uri="{FF2B5EF4-FFF2-40B4-BE49-F238E27FC236}">
                <a16:creationId xmlns:a16="http://schemas.microsoft.com/office/drawing/2014/main" id="{FE0ABDB6-4A1B-1045-932F-9D6CC7A136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bwMode="auto">
          <a:xfrm>
            <a:off x="406400" y="6182534"/>
            <a:ext cx="480692" cy="4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A64D509D-EFB3-7249-9A16-AB8550C96903}"/>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937856" y="6255473"/>
            <a:ext cx="1410728" cy="334813"/>
          </a:xfrm>
          <a:prstGeom prst="rect">
            <a:avLst/>
          </a:prstGeom>
        </p:spPr>
      </p:pic>
    </p:spTree>
    <p:extLst>
      <p:ext uri="{BB962C8B-B14F-4D97-AF65-F5344CB8AC3E}">
        <p14:creationId xmlns:p14="http://schemas.microsoft.com/office/powerpoint/2010/main" val="41914282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BlankContentwithTitle">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9078354" y="6314949"/>
            <a:ext cx="2743200" cy="365125"/>
          </a:xfrm>
          <a:prstGeom prst="rect">
            <a:avLst/>
          </a:prstGeom>
        </p:spPr>
        <p:txBody>
          <a:bodyPr vert="horz" lIns="91440" tIns="45720" rIns="91440" bIns="45720" rtlCol="0" anchor="ctr"/>
          <a:lstStyle>
            <a:lvl1pPr algn="r">
              <a:defRPr sz="813">
                <a:solidFill>
                  <a:schemeClr val="tx1">
                    <a:tint val="75000"/>
                  </a:schemeClr>
                </a:solidFill>
              </a:defRPr>
            </a:lvl1pPr>
          </a:lstStyle>
          <a:p>
            <a:fld id="{682D55A9-4BA2-4866-9244-6EAA7F9272A7}" type="slidenum">
              <a:rPr lang="en-US" smtClean="0"/>
              <a:pPr/>
              <a:t>‹#›</a:t>
            </a:fld>
            <a:endParaRPr lang="en-US"/>
          </a:p>
        </p:txBody>
      </p:sp>
      <p:sp>
        <p:nvSpPr>
          <p:cNvPr id="3" name="Footer Placeholder 2"/>
          <p:cNvSpPr>
            <a:spLocks noGrp="1"/>
          </p:cNvSpPr>
          <p:nvPr>
            <p:ph type="ftr" sz="quarter" idx="10"/>
          </p:nvPr>
        </p:nvSpPr>
        <p:spPr/>
        <p:txBody>
          <a:bodyPr/>
          <a:lstStyle/>
          <a:p>
            <a:endParaRPr lang="en-US"/>
          </a:p>
        </p:txBody>
      </p:sp>
      <p:sp>
        <p:nvSpPr>
          <p:cNvPr id="18" name="Title 3">
            <a:extLst>
              <a:ext uri="{FF2B5EF4-FFF2-40B4-BE49-F238E27FC236}">
                <a16:creationId xmlns:a16="http://schemas.microsoft.com/office/drawing/2014/main" id="{1D28CFE9-0C88-4E0B-9B08-F3F1C635C224}"/>
              </a:ext>
            </a:extLst>
          </p:cNvPr>
          <p:cNvSpPr>
            <a:spLocks noGrp="1"/>
          </p:cNvSpPr>
          <p:nvPr>
            <p:ph type="title"/>
          </p:nvPr>
        </p:nvSpPr>
        <p:spPr>
          <a:xfrm>
            <a:off x="1603332" y="76203"/>
            <a:ext cx="10239419" cy="704131"/>
          </a:xfrm>
        </p:spPr>
        <p:txBody>
          <a:bodyPr lIns="0" tIns="0" rIns="0" bIns="0">
            <a:normAutofit/>
          </a:bodyPr>
          <a:lstStyle>
            <a:lvl1pPr>
              <a:defRPr sz="1950" b="1"/>
            </a:lvl1pPr>
          </a:lstStyle>
          <a:p>
            <a:r>
              <a:rPr lang="en-US"/>
              <a:t>Click to edit Master title style</a:t>
            </a:r>
          </a:p>
        </p:txBody>
      </p:sp>
      <p:pic>
        <p:nvPicPr>
          <p:cNvPr id="9" name="Picture 13">
            <a:extLst>
              <a:ext uri="{FF2B5EF4-FFF2-40B4-BE49-F238E27FC236}">
                <a16:creationId xmlns:a16="http://schemas.microsoft.com/office/drawing/2014/main" id="{446A3AB7-D763-BF43-B4F2-AA3BB7DE63F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406400" y="225468"/>
            <a:ext cx="1062912" cy="40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a:extLst>
              <a:ext uri="{FF2B5EF4-FFF2-40B4-BE49-F238E27FC236}">
                <a16:creationId xmlns:a16="http://schemas.microsoft.com/office/drawing/2014/main" id="{4A7C6945-65B1-D445-A459-00317FCB3EE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bwMode="auto">
          <a:xfrm>
            <a:off x="406400" y="6182534"/>
            <a:ext cx="480692" cy="480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97FF139A-6DB1-CF49-A4E2-5B6879BF1301}"/>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937856" y="6255473"/>
            <a:ext cx="1410728" cy="334813"/>
          </a:xfrm>
          <a:prstGeom prst="rect">
            <a:avLst/>
          </a:prstGeom>
        </p:spPr>
      </p:pic>
    </p:spTree>
    <p:extLst>
      <p:ext uri="{BB962C8B-B14F-4D97-AF65-F5344CB8AC3E}">
        <p14:creationId xmlns:p14="http://schemas.microsoft.com/office/powerpoint/2010/main" val="3480160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2" name="Picture 1" descr="GLOBE 7-21-15.jpg">
            <a:extLst>
              <a:ext uri="{FF2B5EF4-FFF2-40B4-BE49-F238E27FC236}">
                <a16:creationId xmlns:a16="http://schemas.microsoft.com/office/drawing/2014/main" id="{80CFA0E8-F314-0ECC-5D8A-7E12BF94C4A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9494"/>
          <a:stretch/>
        </p:blipFill>
        <p:spPr>
          <a:xfrm>
            <a:off x="2469" y="122442"/>
            <a:ext cx="7753235" cy="6747257"/>
          </a:xfrm>
          <a:prstGeom prst="rect">
            <a:avLst/>
          </a:prstGeom>
        </p:spPr>
      </p:pic>
      <p:sp>
        <p:nvSpPr>
          <p:cNvPr id="19" name="Text Placeholder 4"/>
          <p:cNvSpPr>
            <a:spLocks noGrp="1"/>
          </p:cNvSpPr>
          <p:nvPr>
            <p:ph type="body" sz="quarter" idx="10" hasCustomPrompt="1"/>
          </p:nvPr>
        </p:nvSpPr>
        <p:spPr>
          <a:xfrm>
            <a:off x="6240483" y="1395413"/>
            <a:ext cx="5833533" cy="836612"/>
          </a:xfrm>
        </p:spPr>
        <p:txBody>
          <a:bodyPr/>
          <a:lstStyle>
            <a:lvl1pPr marL="0" indent="0">
              <a:buNone/>
              <a:defRPr b="1"/>
            </a:lvl1pPr>
          </a:lstStyle>
          <a:p>
            <a:pPr lvl="0"/>
            <a:r>
              <a:rPr lang="en-US"/>
              <a:t>Title</a:t>
            </a:r>
          </a:p>
        </p:txBody>
      </p:sp>
      <p:sp>
        <p:nvSpPr>
          <p:cNvPr id="20" name="Text Placeholder 7"/>
          <p:cNvSpPr>
            <a:spLocks noGrp="1"/>
          </p:cNvSpPr>
          <p:nvPr>
            <p:ph type="body" sz="quarter" idx="11" hasCustomPrompt="1"/>
          </p:nvPr>
        </p:nvSpPr>
        <p:spPr>
          <a:xfrm>
            <a:off x="6239934" y="2359025"/>
            <a:ext cx="5833533" cy="914400"/>
          </a:xfrm>
        </p:spPr>
        <p:txBody>
          <a:bodyPr>
            <a:normAutofit/>
          </a:bodyPr>
          <a:lstStyle>
            <a:lvl1pPr marL="0" indent="0">
              <a:buNone/>
              <a:defRPr sz="2000" b="0"/>
            </a:lvl1pPr>
          </a:lstStyle>
          <a:p>
            <a:pPr lvl="0"/>
            <a:r>
              <a:rPr lang="en-US"/>
              <a:t>Date</a:t>
            </a:r>
          </a:p>
          <a:p>
            <a:pPr lvl="0"/>
            <a:r>
              <a:rPr lang="en-US"/>
              <a:t>Author</a:t>
            </a:r>
          </a:p>
        </p:txBody>
      </p:sp>
      <p:pic>
        <p:nvPicPr>
          <p:cNvPr id="3" name="Picture 13">
            <a:extLst>
              <a:ext uri="{FF2B5EF4-FFF2-40B4-BE49-F238E27FC236}">
                <a16:creationId xmlns:a16="http://schemas.microsoft.com/office/drawing/2014/main" id="{9F036D50-BAB3-3BE3-4BD4-C181180C4C8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bwMode="auto">
          <a:xfrm>
            <a:off x="332901" y="110335"/>
            <a:ext cx="1629356" cy="62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413863C-855B-EBAC-FA65-566D194D4492}"/>
              </a:ext>
            </a:extLst>
          </p:cNvPr>
          <p:cNvGrpSpPr/>
          <p:nvPr userDrawn="1"/>
        </p:nvGrpSpPr>
        <p:grpSpPr>
          <a:xfrm>
            <a:off x="7926239" y="6011143"/>
            <a:ext cx="1868244" cy="712074"/>
            <a:chOff x="5070910" y="6080155"/>
            <a:chExt cx="1868244" cy="712074"/>
          </a:xfrm>
        </p:grpSpPr>
        <p:pic>
          <p:nvPicPr>
            <p:cNvPr id="6" name="Picture 14">
              <a:extLst>
                <a:ext uri="{FF2B5EF4-FFF2-40B4-BE49-F238E27FC236}">
                  <a16:creationId xmlns:a16="http://schemas.microsoft.com/office/drawing/2014/main" id="{6AA96DBF-E721-CDCC-B5B1-9BDE9F58F01F}"/>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5070910" y="6094190"/>
              <a:ext cx="698039" cy="69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39ABB8AD-9C99-46FA-4EA5-E94A429AD0FB}"/>
                </a:ext>
              </a:extLst>
            </p:cNvPr>
            <p:cNvGrpSpPr/>
            <p:nvPr userDrawn="1"/>
          </p:nvGrpSpPr>
          <p:grpSpPr>
            <a:xfrm>
              <a:off x="5838633" y="6080155"/>
              <a:ext cx="1100521" cy="657101"/>
              <a:chOff x="5756187" y="6083903"/>
              <a:chExt cx="1100521" cy="657101"/>
            </a:xfrm>
          </p:grpSpPr>
          <p:pic>
            <p:nvPicPr>
              <p:cNvPr id="8" name="Picture 7">
                <a:extLst>
                  <a:ext uri="{FF2B5EF4-FFF2-40B4-BE49-F238E27FC236}">
                    <a16:creationId xmlns:a16="http://schemas.microsoft.com/office/drawing/2014/main" id="{957892FE-3336-4D5A-B6F3-D211559EBAA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3916"/>
              <a:stretch/>
            </p:blipFill>
            <p:spPr>
              <a:xfrm>
                <a:off x="6292121" y="6083903"/>
                <a:ext cx="564587" cy="653353"/>
              </a:xfrm>
              <a:prstGeom prst="rect">
                <a:avLst/>
              </a:prstGeom>
            </p:spPr>
          </p:pic>
          <p:pic>
            <p:nvPicPr>
              <p:cNvPr id="12" name="Picture 11">
                <a:extLst>
                  <a:ext uri="{FF2B5EF4-FFF2-40B4-BE49-F238E27FC236}">
                    <a16:creationId xmlns:a16="http://schemas.microsoft.com/office/drawing/2014/main" id="{E9DDC296-9FB4-B933-8062-8882D49CCC1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5752"/>
              <a:stretch/>
            </p:blipFill>
            <p:spPr>
              <a:xfrm>
                <a:off x="5756187" y="6162561"/>
                <a:ext cx="588406" cy="578443"/>
              </a:xfrm>
              <a:prstGeom prst="rect">
                <a:avLst/>
              </a:prstGeom>
            </p:spPr>
          </p:pic>
        </p:grpSp>
      </p:grpSp>
      <p:pic>
        <p:nvPicPr>
          <p:cNvPr id="13" name="Picture 12">
            <a:extLst>
              <a:ext uri="{FF2B5EF4-FFF2-40B4-BE49-F238E27FC236}">
                <a16:creationId xmlns:a16="http://schemas.microsoft.com/office/drawing/2014/main" id="{910F63B9-DA13-6E41-B91D-DD1FB22527B2}"/>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9814524" y="6093521"/>
            <a:ext cx="2068195" cy="490852"/>
          </a:xfrm>
          <a:prstGeom prst="rect">
            <a:avLst/>
          </a:prstGeom>
        </p:spPr>
      </p:pic>
    </p:spTree>
    <p:extLst>
      <p:ext uri="{BB962C8B-B14F-4D97-AF65-F5344CB8AC3E}">
        <p14:creationId xmlns:p14="http://schemas.microsoft.com/office/powerpoint/2010/main" val="2059540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Image with 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8" name="Content Placeholder 3"/>
          <p:cNvSpPr>
            <a:spLocks noGrp="1"/>
          </p:cNvSpPr>
          <p:nvPr>
            <p:ph sz="half" idx="2"/>
          </p:nvPr>
        </p:nvSpPr>
        <p:spPr>
          <a:xfrm>
            <a:off x="494348" y="1422401"/>
            <a:ext cx="10859452" cy="4226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79777" y="6028120"/>
            <a:ext cx="2116017" cy="502201"/>
          </a:xfrm>
          <a:prstGeom prst="rect">
            <a:avLst/>
          </a:prstGeom>
        </p:spPr>
      </p:pic>
    </p:spTree>
    <p:extLst>
      <p:ext uri="{BB962C8B-B14F-4D97-AF65-F5344CB8AC3E}">
        <p14:creationId xmlns:p14="http://schemas.microsoft.com/office/powerpoint/2010/main" val="1380430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4_BlankContentwithTitle">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9078354" y="6314949"/>
            <a:ext cx="2743200" cy="365125"/>
          </a:xfrm>
          <a:prstGeom prst="rect">
            <a:avLst/>
          </a:prstGeom>
        </p:spPr>
        <p:txBody>
          <a:bodyPr vert="horz" lIns="91440" tIns="45720" rIns="91440" bIns="45720" rtlCol="0" anchor="ctr"/>
          <a:lstStyle>
            <a:lvl1pPr algn="r">
              <a:defRPr sz="813">
                <a:solidFill>
                  <a:schemeClr val="tx1">
                    <a:tint val="75000"/>
                  </a:schemeClr>
                </a:solidFill>
              </a:defRPr>
            </a:lvl1pPr>
          </a:lstStyle>
          <a:p>
            <a:fld id="{682D55A9-4BA2-4866-9244-6EAA7F9272A7}" type="slidenum">
              <a:rPr lang="en-US" smtClean="0"/>
              <a:pPr/>
              <a:t>‹#›</a:t>
            </a:fld>
            <a:endParaRPr lang="en-US" dirty="0"/>
          </a:p>
        </p:txBody>
      </p:sp>
      <p:sp>
        <p:nvSpPr>
          <p:cNvPr id="3" name="Footer Placeholder 2"/>
          <p:cNvSpPr>
            <a:spLocks noGrp="1"/>
          </p:cNvSpPr>
          <p:nvPr>
            <p:ph type="ftr" sz="quarter" idx="10"/>
          </p:nvPr>
        </p:nvSpPr>
        <p:spPr/>
        <p:txBody>
          <a:bodyPr/>
          <a:lstStyle/>
          <a:p>
            <a:endParaRPr lang="en-US" dirty="0"/>
          </a:p>
        </p:txBody>
      </p:sp>
      <p:sp>
        <p:nvSpPr>
          <p:cNvPr id="18" name="Title 3">
            <a:extLst>
              <a:ext uri="{FF2B5EF4-FFF2-40B4-BE49-F238E27FC236}">
                <a16:creationId xmlns:a16="http://schemas.microsoft.com/office/drawing/2014/main" id="{1D28CFE9-0C88-4E0B-9B08-F3F1C635C224}"/>
              </a:ext>
            </a:extLst>
          </p:cNvPr>
          <p:cNvSpPr>
            <a:spLocks noGrp="1"/>
          </p:cNvSpPr>
          <p:nvPr>
            <p:ph type="title"/>
          </p:nvPr>
        </p:nvSpPr>
        <p:spPr>
          <a:xfrm>
            <a:off x="2593572" y="76203"/>
            <a:ext cx="9249179" cy="704131"/>
          </a:xfrm>
        </p:spPr>
        <p:txBody>
          <a:bodyPr lIns="0" tIns="0" rIns="0" bIns="0">
            <a:normAutofit/>
          </a:bodyPr>
          <a:lstStyle>
            <a:lvl1pPr>
              <a:defRPr sz="1950" b="1"/>
            </a:lvl1pPr>
          </a:lstStyle>
          <a:p>
            <a:r>
              <a:rPr lang="en-US"/>
              <a:t>Click to edit Master title style</a:t>
            </a:r>
            <a:endParaRPr lang="en-US" dirty="0"/>
          </a:p>
        </p:txBody>
      </p:sp>
      <p:pic>
        <p:nvPicPr>
          <p:cNvPr id="13" name="Picture 13">
            <a:extLst>
              <a:ext uri="{FF2B5EF4-FFF2-40B4-BE49-F238E27FC236}">
                <a16:creationId xmlns:a16="http://schemas.microsoft.com/office/drawing/2014/main" id="{886F6A36-2977-4616-9A12-72A7ACE197E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bwMode="auto">
          <a:xfrm>
            <a:off x="500185" y="49072"/>
            <a:ext cx="2205382" cy="69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ORS logo.jpg">
            <a:extLst>
              <a:ext uri="{FF2B5EF4-FFF2-40B4-BE49-F238E27FC236}">
                <a16:creationId xmlns:a16="http://schemas.microsoft.com/office/drawing/2014/main" id="{657EA49D-4FA0-402A-9E02-088F7E9F86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19530" y="6308781"/>
            <a:ext cx="2114666" cy="380386"/>
          </a:xfrm>
          <a:prstGeom prst="rect">
            <a:avLst/>
          </a:prstGeom>
        </p:spPr>
      </p:pic>
      <p:pic>
        <p:nvPicPr>
          <p:cNvPr id="12" name="Picture 24">
            <a:extLst>
              <a:ext uri="{FF2B5EF4-FFF2-40B4-BE49-F238E27FC236}">
                <a16:creationId xmlns:a16="http://schemas.microsoft.com/office/drawing/2014/main" id="{E21F69EC-E7A7-426B-9F13-8037D7C7F227}"/>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300418" y="6224090"/>
            <a:ext cx="733024" cy="54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70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6D53-85D8-0B48-7513-77A4216F6E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54CB79-AFE0-22A4-9873-8BAF862DC0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03C84-7B6E-0D1F-8791-CE4BCEAE83BF}"/>
              </a:ext>
            </a:extLst>
          </p:cNvPr>
          <p:cNvSpPr>
            <a:spLocks noGrp="1"/>
          </p:cNvSpPr>
          <p:nvPr>
            <p:ph type="dt" sz="half" idx="10"/>
          </p:nvPr>
        </p:nvSpPr>
        <p:spPr/>
        <p:txBody>
          <a:bodyPr/>
          <a:lstStyle/>
          <a:p>
            <a:fld id="{8C706BF5-99F9-49D9-9BBA-C14C1F7EC62F}" type="datetimeFigureOut">
              <a:rPr lang="en-US" smtClean="0"/>
              <a:t>10/7/2024</a:t>
            </a:fld>
            <a:endParaRPr lang="en-US"/>
          </a:p>
        </p:txBody>
      </p:sp>
      <p:sp>
        <p:nvSpPr>
          <p:cNvPr id="5" name="Footer Placeholder 4">
            <a:extLst>
              <a:ext uri="{FF2B5EF4-FFF2-40B4-BE49-F238E27FC236}">
                <a16:creationId xmlns:a16="http://schemas.microsoft.com/office/drawing/2014/main" id="{57BF2ED3-7E42-0FD0-D57A-A96D46CE5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2649C-DC13-BB2C-FD44-3415BC0F34BD}"/>
              </a:ext>
            </a:extLst>
          </p:cNvPr>
          <p:cNvSpPr>
            <a:spLocks noGrp="1"/>
          </p:cNvSpPr>
          <p:nvPr>
            <p:ph type="sldNum" sz="quarter" idx="12"/>
          </p:nvPr>
        </p:nvSpPr>
        <p:spPr/>
        <p:txBody>
          <a:bodyPr/>
          <a:lstStyle/>
          <a:p>
            <a:fld id="{D7554768-0C06-461C-8BF1-A696945514DF}" type="slidenum">
              <a:rPr lang="en-US" smtClean="0"/>
              <a:t>‹#›</a:t>
            </a:fld>
            <a:endParaRPr lang="en-US"/>
          </a:p>
        </p:txBody>
      </p:sp>
    </p:spTree>
    <p:extLst>
      <p:ext uri="{BB962C8B-B14F-4D97-AF65-F5344CB8AC3E}">
        <p14:creationId xmlns:p14="http://schemas.microsoft.com/office/powerpoint/2010/main" val="1348069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CB55-1602-B0E5-0B48-2F7A82C37C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40214F-1ED5-E16C-C6EF-895579B28B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F0225A-B55B-5BDD-1ECE-AD4F306493ED}"/>
              </a:ext>
            </a:extLst>
          </p:cNvPr>
          <p:cNvSpPr>
            <a:spLocks noGrp="1"/>
          </p:cNvSpPr>
          <p:nvPr>
            <p:ph type="dt" sz="half" idx="10"/>
          </p:nvPr>
        </p:nvSpPr>
        <p:spPr/>
        <p:txBody>
          <a:bodyPr/>
          <a:lstStyle/>
          <a:p>
            <a:fld id="{8C706BF5-99F9-49D9-9BBA-C14C1F7EC62F}" type="datetimeFigureOut">
              <a:rPr lang="en-US" smtClean="0"/>
              <a:t>10/7/2024</a:t>
            </a:fld>
            <a:endParaRPr lang="en-US"/>
          </a:p>
        </p:txBody>
      </p:sp>
      <p:sp>
        <p:nvSpPr>
          <p:cNvPr id="5" name="Footer Placeholder 4">
            <a:extLst>
              <a:ext uri="{FF2B5EF4-FFF2-40B4-BE49-F238E27FC236}">
                <a16:creationId xmlns:a16="http://schemas.microsoft.com/office/drawing/2014/main" id="{2BB8C84F-EB1C-5213-D25F-5D2B27438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741A6-3DC4-B620-407F-C50FCE94A9D7}"/>
              </a:ext>
            </a:extLst>
          </p:cNvPr>
          <p:cNvSpPr>
            <a:spLocks noGrp="1"/>
          </p:cNvSpPr>
          <p:nvPr>
            <p:ph type="sldNum" sz="quarter" idx="12"/>
          </p:nvPr>
        </p:nvSpPr>
        <p:spPr/>
        <p:txBody>
          <a:bodyPr/>
          <a:lstStyle/>
          <a:p>
            <a:fld id="{D7554768-0C06-461C-8BF1-A696945514DF}" type="slidenum">
              <a:rPr lang="en-US" smtClean="0"/>
              <a:t>‹#›</a:t>
            </a:fld>
            <a:endParaRPr lang="en-US"/>
          </a:p>
        </p:txBody>
      </p:sp>
    </p:spTree>
    <p:extLst>
      <p:ext uri="{BB962C8B-B14F-4D97-AF65-F5344CB8AC3E}">
        <p14:creationId xmlns:p14="http://schemas.microsoft.com/office/powerpoint/2010/main" val="1968551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239D-193B-0323-9FFA-3C899428CC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EE047-F1D2-8FE3-2DA0-3568F9E9AE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574652-5A1B-2035-1AF4-BA445A9A51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74E4FF-DB97-F57E-783F-74E88ED953F4}"/>
              </a:ext>
            </a:extLst>
          </p:cNvPr>
          <p:cNvSpPr>
            <a:spLocks noGrp="1"/>
          </p:cNvSpPr>
          <p:nvPr>
            <p:ph type="dt" sz="half" idx="10"/>
          </p:nvPr>
        </p:nvSpPr>
        <p:spPr/>
        <p:txBody>
          <a:bodyPr/>
          <a:lstStyle/>
          <a:p>
            <a:fld id="{8C706BF5-99F9-49D9-9BBA-C14C1F7EC62F}" type="datetimeFigureOut">
              <a:rPr lang="en-US" smtClean="0"/>
              <a:t>10/7/2024</a:t>
            </a:fld>
            <a:endParaRPr lang="en-US"/>
          </a:p>
        </p:txBody>
      </p:sp>
      <p:sp>
        <p:nvSpPr>
          <p:cNvPr id="6" name="Footer Placeholder 5">
            <a:extLst>
              <a:ext uri="{FF2B5EF4-FFF2-40B4-BE49-F238E27FC236}">
                <a16:creationId xmlns:a16="http://schemas.microsoft.com/office/drawing/2014/main" id="{1293419D-EC41-C2BD-4304-7982872FF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50B0A-907A-D55A-AACC-F4192B9063C1}"/>
              </a:ext>
            </a:extLst>
          </p:cNvPr>
          <p:cNvSpPr>
            <a:spLocks noGrp="1"/>
          </p:cNvSpPr>
          <p:nvPr>
            <p:ph type="sldNum" sz="quarter" idx="12"/>
          </p:nvPr>
        </p:nvSpPr>
        <p:spPr/>
        <p:txBody>
          <a:bodyPr/>
          <a:lstStyle/>
          <a:p>
            <a:fld id="{D7554768-0C06-461C-8BF1-A696945514DF}" type="slidenum">
              <a:rPr lang="en-US" smtClean="0"/>
              <a:t>‹#›</a:t>
            </a:fld>
            <a:endParaRPr lang="en-US"/>
          </a:p>
        </p:txBody>
      </p:sp>
    </p:spTree>
    <p:extLst>
      <p:ext uri="{BB962C8B-B14F-4D97-AF65-F5344CB8AC3E}">
        <p14:creationId xmlns:p14="http://schemas.microsoft.com/office/powerpoint/2010/main" val="3532301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7E13-8DE8-7DB9-CEB0-1AB6E1B94A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D7D8D4-07B7-6C82-FFD7-7E59C12BD9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2FA12B-F0A2-D6F6-E054-DA94514767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F456DE-5440-DC69-5041-8143BF05FA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1C672F-58A5-8219-765E-58924773E4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77BE04-D538-A42E-9134-240074368C7A}"/>
              </a:ext>
            </a:extLst>
          </p:cNvPr>
          <p:cNvSpPr>
            <a:spLocks noGrp="1"/>
          </p:cNvSpPr>
          <p:nvPr>
            <p:ph type="dt" sz="half" idx="10"/>
          </p:nvPr>
        </p:nvSpPr>
        <p:spPr/>
        <p:txBody>
          <a:bodyPr/>
          <a:lstStyle/>
          <a:p>
            <a:fld id="{8C706BF5-99F9-49D9-9BBA-C14C1F7EC62F}" type="datetimeFigureOut">
              <a:rPr lang="en-US" smtClean="0"/>
              <a:t>10/7/2024</a:t>
            </a:fld>
            <a:endParaRPr lang="en-US"/>
          </a:p>
        </p:txBody>
      </p:sp>
      <p:sp>
        <p:nvSpPr>
          <p:cNvPr id="8" name="Footer Placeholder 7">
            <a:extLst>
              <a:ext uri="{FF2B5EF4-FFF2-40B4-BE49-F238E27FC236}">
                <a16:creationId xmlns:a16="http://schemas.microsoft.com/office/drawing/2014/main" id="{C18F7C46-74F4-4873-BD0E-F12D98EB44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D812EF-CF01-28D7-5061-99D9FD30B2ED}"/>
              </a:ext>
            </a:extLst>
          </p:cNvPr>
          <p:cNvSpPr>
            <a:spLocks noGrp="1"/>
          </p:cNvSpPr>
          <p:nvPr>
            <p:ph type="sldNum" sz="quarter" idx="12"/>
          </p:nvPr>
        </p:nvSpPr>
        <p:spPr/>
        <p:txBody>
          <a:bodyPr/>
          <a:lstStyle/>
          <a:p>
            <a:fld id="{D7554768-0C06-461C-8BF1-A696945514DF}" type="slidenum">
              <a:rPr lang="en-US" smtClean="0"/>
              <a:t>‹#›</a:t>
            </a:fld>
            <a:endParaRPr lang="en-US"/>
          </a:p>
        </p:txBody>
      </p:sp>
    </p:spTree>
    <p:extLst>
      <p:ext uri="{BB962C8B-B14F-4D97-AF65-F5344CB8AC3E}">
        <p14:creationId xmlns:p14="http://schemas.microsoft.com/office/powerpoint/2010/main" val="116281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7EA19-7718-4DCC-4B95-8DFC8E32C9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F62098-4791-CEEA-EA0F-56F4C781CE5A}"/>
              </a:ext>
            </a:extLst>
          </p:cNvPr>
          <p:cNvSpPr>
            <a:spLocks noGrp="1"/>
          </p:cNvSpPr>
          <p:nvPr>
            <p:ph type="dt" sz="half" idx="10"/>
          </p:nvPr>
        </p:nvSpPr>
        <p:spPr/>
        <p:txBody>
          <a:bodyPr/>
          <a:lstStyle/>
          <a:p>
            <a:fld id="{8C706BF5-99F9-49D9-9BBA-C14C1F7EC62F}" type="datetimeFigureOut">
              <a:rPr lang="en-US" smtClean="0"/>
              <a:t>10/7/2024</a:t>
            </a:fld>
            <a:endParaRPr lang="en-US"/>
          </a:p>
        </p:txBody>
      </p:sp>
      <p:sp>
        <p:nvSpPr>
          <p:cNvPr id="4" name="Footer Placeholder 3">
            <a:extLst>
              <a:ext uri="{FF2B5EF4-FFF2-40B4-BE49-F238E27FC236}">
                <a16:creationId xmlns:a16="http://schemas.microsoft.com/office/drawing/2014/main" id="{32349522-4E21-3802-6FEA-00AEB165C7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D9574E-D20B-E1D1-3550-464A8AAE8995}"/>
              </a:ext>
            </a:extLst>
          </p:cNvPr>
          <p:cNvSpPr>
            <a:spLocks noGrp="1"/>
          </p:cNvSpPr>
          <p:nvPr>
            <p:ph type="sldNum" sz="quarter" idx="12"/>
          </p:nvPr>
        </p:nvSpPr>
        <p:spPr/>
        <p:txBody>
          <a:bodyPr/>
          <a:lstStyle/>
          <a:p>
            <a:fld id="{D7554768-0C06-461C-8BF1-A696945514DF}" type="slidenum">
              <a:rPr lang="en-US" smtClean="0"/>
              <a:t>‹#›</a:t>
            </a:fld>
            <a:endParaRPr lang="en-US"/>
          </a:p>
        </p:txBody>
      </p:sp>
    </p:spTree>
    <p:extLst>
      <p:ext uri="{BB962C8B-B14F-4D97-AF65-F5344CB8AC3E}">
        <p14:creationId xmlns:p14="http://schemas.microsoft.com/office/powerpoint/2010/main" val="318158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59D611-B087-3EB9-C949-DC87BC6BD3A5}"/>
              </a:ext>
            </a:extLst>
          </p:cNvPr>
          <p:cNvSpPr>
            <a:spLocks noGrp="1"/>
          </p:cNvSpPr>
          <p:nvPr>
            <p:ph type="dt" sz="half" idx="10"/>
          </p:nvPr>
        </p:nvSpPr>
        <p:spPr/>
        <p:txBody>
          <a:bodyPr/>
          <a:lstStyle/>
          <a:p>
            <a:fld id="{8C706BF5-99F9-49D9-9BBA-C14C1F7EC62F}" type="datetimeFigureOut">
              <a:rPr lang="en-US" smtClean="0"/>
              <a:t>10/7/2024</a:t>
            </a:fld>
            <a:endParaRPr lang="en-US"/>
          </a:p>
        </p:txBody>
      </p:sp>
      <p:sp>
        <p:nvSpPr>
          <p:cNvPr id="3" name="Footer Placeholder 2">
            <a:extLst>
              <a:ext uri="{FF2B5EF4-FFF2-40B4-BE49-F238E27FC236}">
                <a16:creationId xmlns:a16="http://schemas.microsoft.com/office/drawing/2014/main" id="{23A485B1-F724-3057-471D-B996B7E0FC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574FEE-C2F6-B4A7-926A-21D0ACE5353C}"/>
              </a:ext>
            </a:extLst>
          </p:cNvPr>
          <p:cNvSpPr>
            <a:spLocks noGrp="1"/>
          </p:cNvSpPr>
          <p:nvPr>
            <p:ph type="sldNum" sz="quarter" idx="12"/>
          </p:nvPr>
        </p:nvSpPr>
        <p:spPr/>
        <p:txBody>
          <a:bodyPr/>
          <a:lstStyle/>
          <a:p>
            <a:fld id="{D7554768-0C06-461C-8BF1-A696945514DF}" type="slidenum">
              <a:rPr lang="en-US" smtClean="0"/>
              <a:t>‹#›</a:t>
            </a:fld>
            <a:endParaRPr lang="en-US"/>
          </a:p>
        </p:txBody>
      </p:sp>
    </p:spTree>
    <p:extLst>
      <p:ext uri="{BB962C8B-B14F-4D97-AF65-F5344CB8AC3E}">
        <p14:creationId xmlns:p14="http://schemas.microsoft.com/office/powerpoint/2010/main" val="4173752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CC01-DA1A-1B26-E26A-7FA303B3D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FFE136-4E18-2F1F-5DDF-A1D9060471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0F3A6F-0A51-1A4B-ACDC-CFD836E7A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20FED8-3B14-9B05-3E8C-4F0A0D8FCA12}"/>
              </a:ext>
            </a:extLst>
          </p:cNvPr>
          <p:cNvSpPr>
            <a:spLocks noGrp="1"/>
          </p:cNvSpPr>
          <p:nvPr>
            <p:ph type="dt" sz="half" idx="10"/>
          </p:nvPr>
        </p:nvSpPr>
        <p:spPr/>
        <p:txBody>
          <a:bodyPr/>
          <a:lstStyle/>
          <a:p>
            <a:fld id="{8C706BF5-99F9-49D9-9BBA-C14C1F7EC62F}" type="datetimeFigureOut">
              <a:rPr lang="en-US" smtClean="0"/>
              <a:t>10/7/2024</a:t>
            </a:fld>
            <a:endParaRPr lang="en-US"/>
          </a:p>
        </p:txBody>
      </p:sp>
      <p:sp>
        <p:nvSpPr>
          <p:cNvPr id="6" name="Footer Placeholder 5">
            <a:extLst>
              <a:ext uri="{FF2B5EF4-FFF2-40B4-BE49-F238E27FC236}">
                <a16:creationId xmlns:a16="http://schemas.microsoft.com/office/drawing/2014/main" id="{889A3514-83E3-3885-2C9B-5D847F20D8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F739E-1705-8064-E901-4F186DF3F6A8}"/>
              </a:ext>
            </a:extLst>
          </p:cNvPr>
          <p:cNvSpPr>
            <a:spLocks noGrp="1"/>
          </p:cNvSpPr>
          <p:nvPr>
            <p:ph type="sldNum" sz="quarter" idx="12"/>
          </p:nvPr>
        </p:nvSpPr>
        <p:spPr/>
        <p:txBody>
          <a:bodyPr/>
          <a:lstStyle/>
          <a:p>
            <a:fld id="{D7554768-0C06-461C-8BF1-A696945514DF}" type="slidenum">
              <a:rPr lang="en-US" smtClean="0"/>
              <a:t>‹#›</a:t>
            </a:fld>
            <a:endParaRPr lang="en-US"/>
          </a:p>
        </p:txBody>
      </p:sp>
    </p:spTree>
    <p:extLst>
      <p:ext uri="{BB962C8B-B14F-4D97-AF65-F5344CB8AC3E}">
        <p14:creationId xmlns:p14="http://schemas.microsoft.com/office/powerpoint/2010/main" val="325120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E79A8-59EF-FB50-6AF9-E1D98FB7E3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8D878D-C4FD-5CFF-B742-8DC41250BE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6AA334-6146-118B-8617-3EDCE017F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9964EC-CC9F-CC7C-3903-F1254D81ADB7}"/>
              </a:ext>
            </a:extLst>
          </p:cNvPr>
          <p:cNvSpPr>
            <a:spLocks noGrp="1"/>
          </p:cNvSpPr>
          <p:nvPr>
            <p:ph type="dt" sz="half" idx="10"/>
          </p:nvPr>
        </p:nvSpPr>
        <p:spPr/>
        <p:txBody>
          <a:bodyPr/>
          <a:lstStyle/>
          <a:p>
            <a:fld id="{8C706BF5-99F9-49D9-9BBA-C14C1F7EC62F}" type="datetimeFigureOut">
              <a:rPr lang="en-US" smtClean="0"/>
              <a:t>10/7/2024</a:t>
            </a:fld>
            <a:endParaRPr lang="en-US"/>
          </a:p>
        </p:txBody>
      </p:sp>
      <p:sp>
        <p:nvSpPr>
          <p:cNvPr id="6" name="Footer Placeholder 5">
            <a:extLst>
              <a:ext uri="{FF2B5EF4-FFF2-40B4-BE49-F238E27FC236}">
                <a16:creationId xmlns:a16="http://schemas.microsoft.com/office/drawing/2014/main" id="{D4762874-EA69-4822-DCB7-37E8419939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92526-67AF-B53A-15E8-A6AD39AB370C}"/>
              </a:ext>
            </a:extLst>
          </p:cNvPr>
          <p:cNvSpPr>
            <a:spLocks noGrp="1"/>
          </p:cNvSpPr>
          <p:nvPr>
            <p:ph type="sldNum" sz="quarter" idx="12"/>
          </p:nvPr>
        </p:nvSpPr>
        <p:spPr/>
        <p:txBody>
          <a:bodyPr/>
          <a:lstStyle/>
          <a:p>
            <a:fld id="{D7554768-0C06-461C-8BF1-A696945514DF}" type="slidenum">
              <a:rPr lang="en-US" smtClean="0"/>
              <a:t>‹#›</a:t>
            </a:fld>
            <a:endParaRPr lang="en-US"/>
          </a:p>
        </p:txBody>
      </p:sp>
    </p:spTree>
    <p:extLst>
      <p:ext uri="{BB962C8B-B14F-4D97-AF65-F5344CB8AC3E}">
        <p14:creationId xmlns:p14="http://schemas.microsoft.com/office/powerpoint/2010/main" val="4159336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698241-E3C8-67F2-A17C-62FD9B9133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CBA16B-60F8-FC71-4F59-3817678BC7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EB8DE-4BD3-9A91-4890-1563C8DCD0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06BF5-99F9-49D9-9BBA-C14C1F7EC62F}" type="datetimeFigureOut">
              <a:rPr lang="en-US" smtClean="0"/>
              <a:t>10/7/2024</a:t>
            </a:fld>
            <a:endParaRPr lang="en-US"/>
          </a:p>
        </p:txBody>
      </p:sp>
      <p:sp>
        <p:nvSpPr>
          <p:cNvPr id="5" name="Footer Placeholder 4">
            <a:extLst>
              <a:ext uri="{FF2B5EF4-FFF2-40B4-BE49-F238E27FC236}">
                <a16:creationId xmlns:a16="http://schemas.microsoft.com/office/drawing/2014/main" id="{744A457D-B0CE-AFC6-3C1F-CA3C122861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A801C2-4137-AD99-AF0B-624096D86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54768-0C06-461C-8BF1-A696945514DF}" type="slidenum">
              <a:rPr lang="en-US" smtClean="0"/>
              <a:t>‹#›</a:t>
            </a:fld>
            <a:endParaRPr lang="en-US"/>
          </a:p>
        </p:txBody>
      </p:sp>
    </p:spTree>
    <p:extLst>
      <p:ext uri="{BB962C8B-B14F-4D97-AF65-F5344CB8AC3E}">
        <p14:creationId xmlns:p14="http://schemas.microsoft.com/office/powerpoint/2010/main" val="292510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 id="2147483666" r:id="rId13"/>
    <p:sldLayoutId id="2147483660" r:id="rId14"/>
    <p:sldLayoutId id="2147483661" r:id="rId15"/>
    <p:sldLayoutId id="2147483664" r:id="rId16"/>
    <p:sldLayoutId id="2147483665" r:id="rId17"/>
    <p:sldLayoutId id="2147483671" r:id="rId18"/>
    <p:sldLayoutId id="214748367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mailto:Shea.Cotton@nnsa.doe.gov"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hyperlink" Target="http://www.whitehouse.gov/"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5.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emf"/></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hyperlink" Target="http://osrp.lanl.gov/PickUpSources.aspx"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58C00AA-F0D4-1CB0-F06A-064D13CEBEBE}"/>
              </a:ext>
            </a:extLst>
          </p:cNvPr>
          <p:cNvSpPr>
            <a:spLocks noGrp="1"/>
          </p:cNvSpPr>
          <p:nvPr>
            <p:ph type="body" sz="quarter" idx="10"/>
          </p:nvPr>
        </p:nvSpPr>
        <p:spPr>
          <a:xfrm>
            <a:off x="5992834" y="1817013"/>
            <a:ext cx="6465866" cy="3223974"/>
          </a:xfrm>
        </p:spPr>
        <p:txBody>
          <a:bodyPr>
            <a:normAutofit lnSpcReduction="10000"/>
          </a:bodyPr>
          <a:lstStyle/>
          <a:p>
            <a:pPr fontAlgn="base"/>
            <a:r>
              <a:rPr lang="en-US" dirty="0">
                <a:solidFill>
                  <a:schemeClr val="tx1">
                    <a:lumMod val="65000"/>
                    <a:lumOff val="35000"/>
                  </a:schemeClr>
                </a:solidFill>
              </a:rPr>
              <a:t>ORS Update and Update on DOE</a:t>
            </a:r>
            <a:br>
              <a:rPr lang="en-US" dirty="0">
                <a:solidFill>
                  <a:schemeClr val="tx1">
                    <a:lumMod val="65000"/>
                    <a:lumOff val="35000"/>
                  </a:schemeClr>
                </a:solidFill>
              </a:rPr>
            </a:br>
            <a:r>
              <a:rPr lang="en-US" dirty="0">
                <a:solidFill>
                  <a:schemeClr val="tx1">
                    <a:lumMod val="65000"/>
                    <a:lumOff val="35000"/>
                  </a:schemeClr>
                </a:solidFill>
              </a:rPr>
              <a:t>Source Recovery Efforts</a:t>
            </a:r>
          </a:p>
          <a:p>
            <a:pPr fontAlgn="base"/>
            <a:r>
              <a:rPr lang="en-US" sz="2000" b="0" i="1" dirty="0">
                <a:solidFill>
                  <a:schemeClr val="tx1">
                    <a:lumMod val="65000"/>
                    <a:lumOff val="35000"/>
                  </a:schemeClr>
                </a:solidFill>
              </a:rPr>
              <a:t>Low Level Waste Forum, Reno NV</a:t>
            </a:r>
            <a:endParaRPr lang="en-US" sz="2000" b="0" dirty="0">
              <a:solidFill>
                <a:schemeClr val="tx1">
                  <a:lumMod val="65000"/>
                  <a:lumOff val="35000"/>
                </a:schemeClr>
              </a:solidFill>
            </a:endParaRPr>
          </a:p>
          <a:p>
            <a:pPr fontAlgn="base"/>
            <a:endParaRPr lang="en-US" sz="2000" b="0" i="1" dirty="0">
              <a:solidFill>
                <a:schemeClr val="tx1">
                  <a:lumMod val="65000"/>
                  <a:lumOff val="35000"/>
                </a:schemeClr>
              </a:solidFill>
            </a:endParaRPr>
          </a:p>
          <a:p>
            <a:pPr>
              <a:lnSpc>
                <a:spcPct val="100000"/>
              </a:lnSpc>
            </a:pPr>
            <a:r>
              <a:rPr lang="en-US" sz="2000" b="0" i="1" dirty="0">
                <a:solidFill>
                  <a:schemeClr val="tx1">
                    <a:lumMod val="65000"/>
                    <a:lumOff val="35000"/>
                  </a:schemeClr>
                </a:solidFill>
              </a:rPr>
              <a:t>October 2024</a:t>
            </a:r>
          </a:p>
          <a:p>
            <a:pPr>
              <a:lnSpc>
                <a:spcPct val="100000"/>
              </a:lnSpc>
            </a:pPr>
            <a:endParaRPr lang="en-US" sz="2000" b="0" i="1" dirty="0">
              <a:solidFill>
                <a:schemeClr val="tx1">
                  <a:lumMod val="65000"/>
                  <a:lumOff val="35000"/>
                </a:schemeClr>
              </a:solidFill>
            </a:endParaRPr>
          </a:p>
          <a:p>
            <a:pPr>
              <a:lnSpc>
                <a:spcPct val="100000"/>
              </a:lnSpc>
            </a:pPr>
            <a:r>
              <a:rPr lang="en-US" sz="2000" b="0" i="1" dirty="0">
                <a:solidFill>
                  <a:schemeClr val="tx1">
                    <a:lumMod val="65000"/>
                    <a:lumOff val="35000"/>
                  </a:schemeClr>
                </a:solidFill>
              </a:rPr>
              <a:t>Sam Meyer</a:t>
            </a:r>
          </a:p>
          <a:p>
            <a:pPr>
              <a:lnSpc>
                <a:spcPct val="100000"/>
              </a:lnSpc>
            </a:pPr>
            <a:r>
              <a:rPr lang="en-US" sz="2000" b="0" i="1" dirty="0">
                <a:solidFill>
                  <a:schemeClr val="tx1">
                    <a:lumMod val="65000"/>
                    <a:lumOff val="35000"/>
                  </a:schemeClr>
                </a:solidFill>
              </a:rPr>
              <a:t>Office of Radiological Security (Contractor)</a:t>
            </a:r>
          </a:p>
          <a:p>
            <a:pPr>
              <a:lnSpc>
                <a:spcPct val="100000"/>
              </a:lnSpc>
            </a:pPr>
            <a:endParaRPr lang="en-US" sz="2000" b="0" i="1" dirty="0">
              <a:solidFill>
                <a:schemeClr val="tx1">
                  <a:lumMod val="65000"/>
                  <a:lumOff val="35000"/>
                </a:schemeClr>
              </a:solidFill>
            </a:endParaRPr>
          </a:p>
        </p:txBody>
      </p:sp>
    </p:spTree>
    <p:extLst>
      <p:ext uri="{BB962C8B-B14F-4D97-AF65-F5344CB8AC3E}">
        <p14:creationId xmlns:p14="http://schemas.microsoft.com/office/powerpoint/2010/main" val="2884929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847CFB-6144-4D17-BF25-3A26BE5534CE}"/>
              </a:ext>
            </a:extLst>
          </p:cNvPr>
          <p:cNvSpPr>
            <a:spLocks noGrp="1"/>
          </p:cNvSpPr>
          <p:nvPr>
            <p:ph type="sldNum" sz="quarter" idx="4"/>
          </p:nvPr>
        </p:nvSpPr>
        <p:spPr/>
        <p:txBody>
          <a:bodyPr/>
          <a:lstStyle/>
          <a:p>
            <a:fld id="{682D55A9-4BA2-4866-9244-6EAA7F9272A7}" type="slidenum">
              <a:rPr lang="en-US" smtClean="0">
                <a:solidFill>
                  <a:prstClr val="black">
                    <a:tint val="75000"/>
                  </a:prstClr>
                </a:solidFill>
              </a:rPr>
              <a:pPr/>
              <a:t>10</a:t>
            </a:fld>
            <a:endParaRPr lang="en-US" dirty="0">
              <a:solidFill>
                <a:prstClr val="black">
                  <a:tint val="75000"/>
                </a:prstClr>
              </a:solidFill>
            </a:endParaRPr>
          </a:p>
        </p:txBody>
      </p:sp>
      <p:sp>
        <p:nvSpPr>
          <p:cNvPr id="3" name="Title 2">
            <a:extLst>
              <a:ext uri="{FF2B5EF4-FFF2-40B4-BE49-F238E27FC236}">
                <a16:creationId xmlns:a16="http://schemas.microsoft.com/office/drawing/2014/main" id="{940B3420-6B9D-413F-98A9-5B32B5BC827B}"/>
              </a:ext>
            </a:extLst>
          </p:cNvPr>
          <p:cNvSpPr>
            <a:spLocks noGrp="1"/>
          </p:cNvSpPr>
          <p:nvPr>
            <p:ph type="title"/>
          </p:nvPr>
        </p:nvSpPr>
        <p:spPr>
          <a:xfrm>
            <a:off x="1517188" y="368570"/>
            <a:ext cx="8574299" cy="704131"/>
          </a:xfrm>
        </p:spPr>
        <p:txBody>
          <a:bodyPr>
            <a:normAutofit/>
          </a:bodyPr>
          <a:lstStyle/>
          <a:p>
            <a:pPr algn="ctr">
              <a:lnSpc>
                <a:spcPct val="100000"/>
              </a:lnSpc>
            </a:pPr>
            <a:r>
              <a:rPr lang="en-US" sz="2800" dirty="0">
                <a:solidFill>
                  <a:schemeClr val="tx1">
                    <a:lumMod val="65000"/>
                    <a:lumOff val="35000"/>
                  </a:schemeClr>
                </a:solidFill>
                <a:latin typeface="+mn-lt"/>
              </a:rPr>
              <a:t>OSRP Disposal Pathways</a:t>
            </a:r>
          </a:p>
        </p:txBody>
      </p:sp>
      <p:sp>
        <p:nvSpPr>
          <p:cNvPr id="6" name="Rectangle 2">
            <a:extLst>
              <a:ext uri="{FF2B5EF4-FFF2-40B4-BE49-F238E27FC236}">
                <a16:creationId xmlns:a16="http://schemas.microsoft.com/office/drawing/2014/main" id="{07B5F4B8-AB4E-C530-1BCC-22CAB0727C70}"/>
              </a:ext>
            </a:extLst>
          </p:cNvPr>
          <p:cNvSpPr>
            <a:spLocks noChangeArrowheads="1"/>
          </p:cNvSpPr>
          <p:nvPr/>
        </p:nvSpPr>
        <p:spPr bwMode="auto">
          <a:xfrm>
            <a:off x="682572" y="1457233"/>
            <a:ext cx="372530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b="1" dirty="0">
                <a:solidFill>
                  <a:schemeClr val="tx1">
                    <a:lumMod val="65000"/>
                    <a:lumOff val="35000"/>
                  </a:schemeClr>
                </a:solidFill>
              </a:rPr>
              <a:t>High Activity Beta-Gamma (HABG) Disposal</a:t>
            </a:r>
          </a:p>
          <a:p>
            <a:pPr eaLnBrk="1" hangingPunct="1"/>
            <a:endParaRPr lang="en-US" altLang="en-US" sz="1600" dirty="0">
              <a:solidFill>
                <a:schemeClr val="tx1">
                  <a:lumMod val="65000"/>
                  <a:lumOff val="35000"/>
                </a:schemeClr>
              </a:solidFill>
            </a:endParaRPr>
          </a:p>
          <a:p>
            <a:pPr marL="285750" indent="-285750" eaLnBrk="1" hangingPunct="1">
              <a:buClr>
                <a:srgbClr val="F47F4A"/>
              </a:buClr>
              <a:buFont typeface="Arial" panose="020B0604020202020204" pitchFamily="34" charset="0"/>
              <a:buChar char="•"/>
            </a:pPr>
            <a:r>
              <a:rPr lang="en-US" altLang="en-US" sz="1600" dirty="0">
                <a:solidFill>
                  <a:schemeClr val="tx1">
                    <a:lumMod val="65000"/>
                    <a:lumOff val="35000"/>
                  </a:schemeClr>
                </a:solidFill>
              </a:rPr>
              <a:t>Consolidation at Southwest research Institute (SwRI), San Antonio, TX</a:t>
            </a:r>
          </a:p>
          <a:p>
            <a:pPr marL="285750" indent="-285750" eaLnBrk="1" hangingPunct="1">
              <a:buFont typeface="Arial" panose="020B0604020202020204" pitchFamily="34" charset="0"/>
              <a:buChar char="•"/>
            </a:pPr>
            <a:endParaRPr lang="en-US" altLang="en-US" sz="1600" dirty="0">
              <a:solidFill>
                <a:schemeClr val="tx1">
                  <a:lumMod val="65000"/>
                  <a:lumOff val="35000"/>
                </a:schemeClr>
              </a:solidFill>
            </a:endParaRPr>
          </a:p>
          <a:p>
            <a:pPr marL="285750" indent="-285750" eaLnBrk="1" hangingPunct="1">
              <a:buFont typeface="Arial" panose="020B0604020202020204" pitchFamily="34" charset="0"/>
              <a:buChar char="•"/>
            </a:pPr>
            <a:endParaRPr lang="en-US" altLang="en-US" sz="1600" b="1" dirty="0">
              <a:solidFill>
                <a:schemeClr val="tx1">
                  <a:lumMod val="65000"/>
                  <a:lumOff val="35000"/>
                </a:schemeClr>
              </a:solidFill>
            </a:endParaRPr>
          </a:p>
        </p:txBody>
      </p:sp>
      <p:pic>
        <p:nvPicPr>
          <p:cNvPr id="7" name="Picture 6">
            <a:extLst>
              <a:ext uri="{FF2B5EF4-FFF2-40B4-BE49-F238E27FC236}">
                <a16:creationId xmlns:a16="http://schemas.microsoft.com/office/drawing/2014/main" id="{551186CF-D924-2A62-81DB-6E24B5FE0338}"/>
              </a:ext>
            </a:extLst>
          </p:cNvPr>
          <p:cNvPicPr>
            <a:picLocks noChangeAspect="1"/>
          </p:cNvPicPr>
          <p:nvPr/>
        </p:nvPicPr>
        <p:blipFill>
          <a:blip r:embed="rId3"/>
          <a:stretch>
            <a:fillRect/>
          </a:stretch>
        </p:blipFill>
        <p:spPr>
          <a:xfrm>
            <a:off x="1701875" y="3929942"/>
            <a:ext cx="9299595" cy="2043409"/>
          </a:xfrm>
          <a:prstGeom prst="rect">
            <a:avLst/>
          </a:prstGeom>
        </p:spPr>
      </p:pic>
      <p:sp>
        <p:nvSpPr>
          <p:cNvPr id="8" name="TextBox 7">
            <a:extLst>
              <a:ext uri="{FF2B5EF4-FFF2-40B4-BE49-F238E27FC236}">
                <a16:creationId xmlns:a16="http://schemas.microsoft.com/office/drawing/2014/main" id="{04099060-EA4F-62B5-DA23-9DD4F3B37F5F}"/>
              </a:ext>
            </a:extLst>
          </p:cNvPr>
          <p:cNvSpPr txBox="1"/>
          <p:nvPr/>
        </p:nvSpPr>
        <p:spPr>
          <a:xfrm>
            <a:off x="6351672" y="1296122"/>
            <a:ext cx="4815068" cy="2677656"/>
          </a:xfrm>
          <a:prstGeom prst="rect">
            <a:avLst/>
          </a:prstGeom>
          <a:noFill/>
        </p:spPr>
        <p:txBody>
          <a:bodyPr wrap="square" rtlCol="0">
            <a:spAutoFit/>
          </a:bodyPr>
          <a:lstStyle/>
          <a:p>
            <a:r>
              <a:rPr lang="en-US" altLang="en-US" sz="2400" b="1">
                <a:solidFill>
                  <a:schemeClr val="tx1">
                    <a:lumMod val="65000"/>
                    <a:lumOff val="35000"/>
                  </a:schemeClr>
                </a:solidFill>
              </a:rPr>
              <a:t>Transuranic (TRU) Disposal</a:t>
            </a:r>
          </a:p>
          <a:p>
            <a:pPr eaLnBrk="1" hangingPunct="1"/>
            <a:endParaRPr lang="en-US" altLang="en-US" sz="1800" b="1">
              <a:solidFill>
                <a:schemeClr val="tx1">
                  <a:lumMod val="65000"/>
                  <a:lumOff val="35000"/>
                </a:schemeClr>
              </a:solidFill>
            </a:endParaRPr>
          </a:p>
          <a:p>
            <a:pPr marL="285750" indent="-285750">
              <a:buClr>
                <a:srgbClr val="F47F4A"/>
              </a:buClr>
              <a:buFont typeface="Arial" panose="020B0604020202020204" pitchFamily="34" charset="0"/>
              <a:buChar char="•"/>
            </a:pPr>
            <a:r>
              <a:rPr lang="en-US" altLang="en-US" sz="1800">
                <a:solidFill>
                  <a:schemeClr val="tx1">
                    <a:lumMod val="65000"/>
                    <a:lumOff val="35000"/>
                  </a:schemeClr>
                </a:solidFill>
              </a:rPr>
              <a:t>Consolidation at Gammatron Facility in Houston, TX</a:t>
            </a:r>
          </a:p>
          <a:p>
            <a:pPr marL="285750" indent="-285750">
              <a:buClr>
                <a:srgbClr val="F47F4A"/>
              </a:buClr>
              <a:buFont typeface="Arial" panose="020B0604020202020204" pitchFamily="34" charset="0"/>
              <a:buChar char="•"/>
            </a:pPr>
            <a:r>
              <a:rPr lang="en-US" altLang="en-US" sz="1800">
                <a:solidFill>
                  <a:schemeClr val="tx1">
                    <a:lumMod val="65000"/>
                    <a:lumOff val="35000"/>
                  </a:schemeClr>
                </a:solidFill>
              </a:rPr>
              <a:t>Disposal at Waste Isolation Pilot Plant (WIPP), New Mexico</a:t>
            </a:r>
          </a:p>
          <a:p>
            <a:pPr marL="285750" indent="-285750">
              <a:buClr>
                <a:srgbClr val="F47F4A"/>
              </a:buClr>
              <a:buFont typeface="Arial" panose="020B0604020202020204" pitchFamily="34" charset="0"/>
              <a:buChar char="•"/>
            </a:pPr>
            <a:r>
              <a:rPr lang="en-US" altLang="en-US" sz="1800">
                <a:solidFill>
                  <a:schemeClr val="tx1">
                    <a:lumMod val="65000"/>
                    <a:lumOff val="35000"/>
                  </a:schemeClr>
                </a:solidFill>
              </a:rPr>
              <a:t>Only U.S.-origin material accepted</a:t>
            </a:r>
          </a:p>
          <a:p>
            <a:pPr marL="285750" indent="-285750">
              <a:buClr>
                <a:srgbClr val="F47F4A"/>
              </a:buClr>
              <a:buFont typeface="Arial" panose="020B0604020202020204" pitchFamily="34" charset="0"/>
              <a:buChar char="•"/>
            </a:pPr>
            <a:r>
              <a:rPr lang="en-US" altLang="en-US" sz="1800" b="1">
                <a:solidFill>
                  <a:schemeClr val="tx1">
                    <a:lumMod val="65000"/>
                    <a:lumOff val="35000"/>
                  </a:schemeClr>
                </a:solidFill>
              </a:rPr>
              <a:t>Currently, no disposal pathway for Foreign-Origin Americium-241 (FOAM)</a:t>
            </a:r>
            <a:endParaRPr lang="en-US" altLang="en-US" sz="1800" b="1" dirty="0">
              <a:solidFill>
                <a:schemeClr val="tx1">
                  <a:lumMod val="65000"/>
                  <a:lumOff val="35000"/>
                </a:schemeClr>
              </a:solidFill>
            </a:endParaRPr>
          </a:p>
        </p:txBody>
      </p:sp>
    </p:spTree>
    <p:extLst>
      <p:ext uri="{BB962C8B-B14F-4D97-AF65-F5344CB8AC3E}">
        <p14:creationId xmlns:p14="http://schemas.microsoft.com/office/powerpoint/2010/main" val="2501459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BB3C628-0406-3E4E-8BEF-C3839184E958}"/>
              </a:ext>
            </a:extLst>
          </p:cNvPr>
          <p:cNvSpPr txBox="1"/>
          <p:nvPr/>
        </p:nvSpPr>
        <p:spPr>
          <a:xfrm>
            <a:off x="310392" y="292405"/>
            <a:ext cx="11425805" cy="523220"/>
          </a:xfrm>
          <a:prstGeom prst="rect">
            <a:avLst/>
          </a:prstGeom>
          <a:noFill/>
        </p:spPr>
        <p:txBody>
          <a:bodyPr wrap="square" rtlCol="0">
            <a:spAutoFit/>
          </a:bodyPr>
          <a:lstStyle/>
          <a:p>
            <a:pPr algn="ctr"/>
            <a:r>
              <a:rPr lang="en-US" sz="2800" b="1" dirty="0">
                <a:solidFill>
                  <a:schemeClr val="tx1">
                    <a:lumMod val="65000"/>
                    <a:lumOff val="35000"/>
                  </a:schemeClr>
                </a:solidFill>
                <a:cs typeface="Iskoola Pota" panose="020B0502040204020203" pitchFamily="34" charset="0"/>
              </a:rPr>
              <a:t>Incentive for Source Removal: Cesium Irradiator Replacement Project</a:t>
            </a:r>
            <a:endParaRPr lang="en-US" sz="2800" b="1"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412F61A-2FD1-B948-8F1E-DEB708F87696}"/>
              </a:ext>
            </a:extLst>
          </p:cNvPr>
          <p:cNvPicPr>
            <a:picLocks noChangeAspect="1"/>
          </p:cNvPicPr>
          <p:nvPr/>
        </p:nvPicPr>
        <p:blipFill>
          <a:blip r:embed="rId3"/>
          <a:stretch>
            <a:fillRect/>
          </a:stretch>
        </p:blipFill>
        <p:spPr>
          <a:xfrm>
            <a:off x="472932" y="5874262"/>
            <a:ext cx="2426692" cy="572969"/>
          </a:xfrm>
          <a:prstGeom prst="rect">
            <a:avLst/>
          </a:prstGeom>
        </p:spPr>
      </p:pic>
      <p:sp>
        <p:nvSpPr>
          <p:cNvPr id="3" name="TextBox 2">
            <a:extLst>
              <a:ext uri="{FF2B5EF4-FFF2-40B4-BE49-F238E27FC236}">
                <a16:creationId xmlns:a16="http://schemas.microsoft.com/office/drawing/2014/main" id="{2D45EBD7-F35F-28B6-BE41-58DA306AA04B}"/>
              </a:ext>
            </a:extLst>
          </p:cNvPr>
          <p:cNvSpPr txBox="1"/>
          <p:nvPr/>
        </p:nvSpPr>
        <p:spPr>
          <a:xfrm>
            <a:off x="6709917" y="2412887"/>
            <a:ext cx="5014862" cy="3502369"/>
          </a:xfrm>
          <a:prstGeom prst="rect">
            <a:avLst/>
          </a:prstGeom>
          <a:noFill/>
        </p:spPr>
        <p:txBody>
          <a:bodyPr wrap="square" lIns="91440" tIns="45720" rIns="91440" bIns="45720" rtlCol="0" anchor="t">
            <a:spAutoFit/>
          </a:bodyPr>
          <a:lstStyle/>
          <a:p>
            <a:pPr marL="278130" indent="-278130">
              <a:buClr>
                <a:schemeClr val="tx1"/>
              </a:buClr>
              <a:buFont typeface="Arial,Sans-Serif"/>
              <a:buChar char="•"/>
            </a:pPr>
            <a:r>
              <a:rPr lang="en-US" sz="2400" b="1">
                <a:solidFill>
                  <a:srgbClr val="E1703D"/>
                </a:solidFill>
                <a:cs typeface="Calibri"/>
              </a:rPr>
              <a:t>No source decay </a:t>
            </a:r>
            <a:r>
              <a:rPr lang="en-US" sz="2400">
                <a:solidFill>
                  <a:schemeClr val="tx1">
                    <a:lumMod val="65000"/>
                    <a:lumOff val="35000"/>
                  </a:schemeClr>
                </a:solidFill>
                <a:cs typeface="Calibri"/>
              </a:rPr>
              <a:t>– consistently fast patient treatment and product throughput</a:t>
            </a:r>
            <a:endParaRPr lang="en-US"/>
          </a:p>
          <a:p>
            <a:pPr marL="278130" indent="-278130">
              <a:buClr>
                <a:schemeClr val="tx1"/>
              </a:buClr>
              <a:buFont typeface="Arial,Sans-Serif"/>
              <a:buChar char="•"/>
            </a:pPr>
            <a:r>
              <a:rPr lang="en-US" sz="2400">
                <a:solidFill>
                  <a:schemeClr val="tx1">
                    <a:lumMod val="65000"/>
                    <a:lumOff val="35000"/>
                  </a:schemeClr>
                </a:solidFill>
                <a:cs typeface="Calibri"/>
              </a:rPr>
              <a:t>Energy can be varied</a:t>
            </a:r>
          </a:p>
          <a:p>
            <a:pPr marL="278130" indent="-278130">
              <a:buClr>
                <a:schemeClr val="tx1"/>
              </a:buClr>
              <a:buFont typeface="Arial,Sans-Serif"/>
              <a:buChar char="•"/>
            </a:pPr>
            <a:r>
              <a:rPr lang="en-US" sz="2400" b="1">
                <a:solidFill>
                  <a:srgbClr val="E1703D"/>
                </a:solidFill>
                <a:cs typeface="Calibri"/>
              </a:rPr>
              <a:t>Simplified workflow </a:t>
            </a:r>
            <a:r>
              <a:rPr lang="en-US" sz="2400">
                <a:solidFill>
                  <a:schemeClr val="tx1">
                    <a:lumMod val="65000"/>
                    <a:lumOff val="35000"/>
                  </a:schemeClr>
                </a:solidFill>
                <a:cs typeface="Calibri"/>
              </a:rPr>
              <a:t>and regulation or licensing</a:t>
            </a:r>
          </a:p>
          <a:p>
            <a:pPr marL="278130" indent="-278130">
              <a:buClr>
                <a:schemeClr val="tx1"/>
              </a:buClr>
              <a:buFont typeface="Arial,Sans-Serif"/>
              <a:buChar char="•"/>
            </a:pPr>
            <a:r>
              <a:rPr lang="en-US" sz="2400">
                <a:solidFill>
                  <a:schemeClr val="tx1">
                    <a:lumMod val="65000"/>
                    <a:lumOff val="35000"/>
                  </a:schemeClr>
                </a:solidFill>
                <a:cs typeface="Calibri"/>
              </a:rPr>
              <a:t>No security or radioactive waste management costs</a:t>
            </a:r>
            <a:endParaRPr lang="en-US" sz="2400">
              <a:solidFill>
                <a:schemeClr val="tx1">
                  <a:lumMod val="65000"/>
                  <a:lumOff val="35000"/>
                </a:schemeClr>
              </a:solidFill>
            </a:endParaRPr>
          </a:p>
          <a:p>
            <a:pPr marL="292100" indent="-292100">
              <a:lnSpc>
                <a:spcPct val="150000"/>
              </a:lnSpc>
              <a:buClr>
                <a:srgbClr val="F2682D"/>
              </a:buClr>
            </a:pPr>
            <a:endParaRPr lang="en-US" sz="2200"/>
          </a:p>
        </p:txBody>
      </p:sp>
      <p:sp>
        <p:nvSpPr>
          <p:cNvPr id="2" name="Content Placeholder 2">
            <a:extLst>
              <a:ext uri="{FF2B5EF4-FFF2-40B4-BE49-F238E27FC236}">
                <a16:creationId xmlns:a16="http://schemas.microsoft.com/office/drawing/2014/main" id="{71A791B1-45B3-3D15-7C53-6CF3E7459AC7}"/>
              </a:ext>
            </a:extLst>
          </p:cNvPr>
          <p:cNvSpPr txBox="1">
            <a:spLocks/>
          </p:cNvSpPr>
          <p:nvPr/>
        </p:nvSpPr>
        <p:spPr>
          <a:xfrm>
            <a:off x="536495" y="2129835"/>
            <a:ext cx="5014862" cy="373973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Clr>
                <a:srgbClr val="F2682C"/>
              </a:buClr>
              <a:buFont typeface="Arial"/>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Clr>
                <a:srgbClr val="F2682C"/>
              </a:buClr>
              <a:buFont typeface="Arial"/>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Clr>
                <a:srgbClr val="F2682C"/>
              </a:buClr>
              <a:buFont typeface="Arial"/>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Clr>
                <a:srgbClr val="F2682C"/>
              </a:buClr>
              <a:buFont typeface="Arial"/>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Clr>
                <a:srgbClr val="F2682C"/>
              </a:buClr>
              <a:buFont typeface="Arial"/>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7620" algn="l"/>
            <a:endParaRPr lang="en-US" b="1">
              <a:solidFill>
                <a:schemeClr val="tx1">
                  <a:lumMod val="65000"/>
                  <a:lumOff val="35000"/>
                </a:schemeClr>
              </a:solidFill>
              <a:cs typeface="Calibri"/>
            </a:endParaRPr>
          </a:p>
          <a:p>
            <a:pPr marL="278130" indent="-278130" algn="l">
              <a:buClr>
                <a:schemeClr val="tx1"/>
              </a:buClr>
              <a:buFont typeface="Arial,Sans-Serif"/>
              <a:buChar char="•"/>
            </a:pPr>
            <a:r>
              <a:rPr lang="en-US">
                <a:solidFill>
                  <a:schemeClr val="tx1">
                    <a:lumMod val="65000"/>
                    <a:lumOff val="35000"/>
                  </a:schemeClr>
                </a:solidFill>
                <a:cs typeface="Calibri"/>
              </a:rPr>
              <a:t>No cost, priority, </a:t>
            </a:r>
            <a:r>
              <a:rPr lang="en-US" b="1">
                <a:solidFill>
                  <a:srgbClr val="E1703D"/>
                </a:solidFill>
                <a:cs typeface="Calibri"/>
              </a:rPr>
              <a:t>safe, and secure removal and disposal of disused sources</a:t>
            </a:r>
            <a:r>
              <a:rPr lang="en-US">
                <a:solidFill>
                  <a:schemeClr val="tx1">
                    <a:lumMod val="65000"/>
                    <a:lumOff val="35000"/>
                  </a:schemeClr>
                </a:solidFill>
                <a:cs typeface="Calibri"/>
              </a:rPr>
              <a:t>, valued at $500k per device</a:t>
            </a:r>
          </a:p>
          <a:p>
            <a:pPr marL="278130" indent="-278130" algn="l">
              <a:buClr>
                <a:schemeClr val="tx1"/>
              </a:buClr>
              <a:buFont typeface="Arial,Sans-Serif"/>
              <a:buChar char="•"/>
            </a:pPr>
            <a:r>
              <a:rPr lang="en-US" b="1">
                <a:solidFill>
                  <a:srgbClr val="E1703D"/>
                </a:solidFill>
                <a:cs typeface="Calibri"/>
              </a:rPr>
              <a:t>Cost-share of a replacement X-ray </a:t>
            </a:r>
            <a:r>
              <a:rPr lang="en-US">
                <a:solidFill>
                  <a:schemeClr val="tx1">
                    <a:lumMod val="65000"/>
                    <a:lumOff val="35000"/>
                  </a:schemeClr>
                </a:solidFill>
                <a:cs typeface="Calibri"/>
              </a:rPr>
              <a:t>irradiator, 50% of the cost, reimbursed upon commissioning</a:t>
            </a:r>
            <a:endParaRPr lang="en-US">
              <a:solidFill>
                <a:schemeClr val="tx1">
                  <a:lumMod val="65000"/>
                  <a:lumOff val="35000"/>
                </a:schemeClr>
              </a:solidFill>
            </a:endParaRPr>
          </a:p>
        </p:txBody>
      </p:sp>
      <p:sp>
        <p:nvSpPr>
          <p:cNvPr id="4" name="TextBox 3">
            <a:extLst>
              <a:ext uri="{FF2B5EF4-FFF2-40B4-BE49-F238E27FC236}">
                <a16:creationId xmlns:a16="http://schemas.microsoft.com/office/drawing/2014/main" id="{A0844E4E-056F-0F4F-E1B5-23EE37FBA8AB}"/>
              </a:ext>
            </a:extLst>
          </p:cNvPr>
          <p:cNvSpPr txBox="1"/>
          <p:nvPr/>
        </p:nvSpPr>
        <p:spPr>
          <a:xfrm>
            <a:off x="467863" y="913949"/>
            <a:ext cx="11110861" cy="707886"/>
          </a:xfrm>
          <a:prstGeom prst="rect">
            <a:avLst/>
          </a:prstGeom>
          <a:noFill/>
        </p:spPr>
        <p:txBody>
          <a:bodyPr wrap="square" rtlCol="0">
            <a:spAutoFit/>
          </a:bodyPr>
          <a:lstStyle/>
          <a:p>
            <a:pPr algn="ctr"/>
            <a:r>
              <a:rPr lang="en-US" sz="2000" i="1">
                <a:solidFill>
                  <a:schemeClr val="tx1">
                    <a:lumMod val="65000"/>
                    <a:lumOff val="35000"/>
                  </a:schemeClr>
                </a:solidFill>
              </a:rPr>
              <a:t>DOE/NNSA implements cesium-137-based irradiator replacement, on a voluntary basis, through CIRP</a:t>
            </a:r>
          </a:p>
          <a:p>
            <a:endParaRPr lang="en-US" sz="2000" i="1">
              <a:solidFill>
                <a:schemeClr val="tx1">
                  <a:lumMod val="65000"/>
                  <a:lumOff val="35000"/>
                </a:schemeClr>
              </a:solidFill>
            </a:endParaRPr>
          </a:p>
        </p:txBody>
      </p:sp>
      <p:pic>
        <p:nvPicPr>
          <p:cNvPr id="6" name="Picture 5" descr="Orange circles on a black background&#10;&#10;Description automatically generated">
            <a:extLst>
              <a:ext uri="{FF2B5EF4-FFF2-40B4-BE49-F238E27FC236}">
                <a16:creationId xmlns:a16="http://schemas.microsoft.com/office/drawing/2014/main" id="{105206FA-72AD-66B5-0E88-AFF8DBD766D7}"/>
              </a:ext>
            </a:extLst>
          </p:cNvPr>
          <p:cNvPicPr>
            <a:picLocks noChangeAspect="1"/>
          </p:cNvPicPr>
          <p:nvPr/>
        </p:nvPicPr>
        <p:blipFill>
          <a:blip r:embed="rId4"/>
          <a:stretch>
            <a:fillRect/>
          </a:stretch>
        </p:blipFill>
        <p:spPr>
          <a:xfrm>
            <a:off x="10647108" y="5943600"/>
            <a:ext cx="675321" cy="914400"/>
          </a:xfrm>
          <a:prstGeom prst="rect">
            <a:avLst/>
          </a:prstGeom>
        </p:spPr>
      </p:pic>
      <p:pic>
        <p:nvPicPr>
          <p:cNvPr id="8" name="Picture 7" descr="A dna strand with waves&#10;&#10;Description automatically generated with medium confidence">
            <a:extLst>
              <a:ext uri="{FF2B5EF4-FFF2-40B4-BE49-F238E27FC236}">
                <a16:creationId xmlns:a16="http://schemas.microsoft.com/office/drawing/2014/main" id="{6F1CA479-36DB-63B6-2224-8E9328277BED}"/>
              </a:ext>
            </a:extLst>
          </p:cNvPr>
          <p:cNvPicPr>
            <a:picLocks noChangeAspect="1"/>
          </p:cNvPicPr>
          <p:nvPr/>
        </p:nvPicPr>
        <p:blipFill>
          <a:blip r:embed="rId5"/>
          <a:stretch>
            <a:fillRect/>
          </a:stretch>
        </p:blipFill>
        <p:spPr>
          <a:xfrm>
            <a:off x="11387751" y="5943600"/>
            <a:ext cx="678573" cy="914400"/>
          </a:xfrm>
          <a:prstGeom prst="rect">
            <a:avLst/>
          </a:prstGeom>
        </p:spPr>
      </p:pic>
      <p:sp>
        <p:nvSpPr>
          <p:cNvPr id="9" name="Rectangle 8">
            <a:extLst>
              <a:ext uri="{FF2B5EF4-FFF2-40B4-BE49-F238E27FC236}">
                <a16:creationId xmlns:a16="http://schemas.microsoft.com/office/drawing/2014/main" id="{1AE6A6F6-3162-7DF3-D5BF-9881D2525F59}"/>
              </a:ext>
            </a:extLst>
          </p:cNvPr>
          <p:cNvSpPr/>
          <p:nvPr/>
        </p:nvSpPr>
        <p:spPr>
          <a:xfrm>
            <a:off x="722231" y="1924502"/>
            <a:ext cx="4838150" cy="485727"/>
          </a:xfrm>
          <a:prstGeom prst="rect">
            <a:avLst/>
          </a:prstGeom>
          <a:solidFill>
            <a:srgbClr val="E1703D"/>
          </a:solidFill>
          <a:ln>
            <a:solidFill>
              <a:srgbClr val="FB6E1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Incentives</a:t>
            </a:r>
          </a:p>
        </p:txBody>
      </p:sp>
      <p:sp>
        <p:nvSpPr>
          <p:cNvPr id="13" name="Rectangle 12">
            <a:extLst>
              <a:ext uri="{FF2B5EF4-FFF2-40B4-BE49-F238E27FC236}">
                <a16:creationId xmlns:a16="http://schemas.microsoft.com/office/drawing/2014/main" id="{D1998F23-F859-308A-E545-4760EF0927BF}"/>
              </a:ext>
            </a:extLst>
          </p:cNvPr>
          <p:cNvSpPr/>
          <p:nvPr/>
        </p:nvSpPr>
        <p:spPr>
          <a:xfrm>
            <a:off x="6714321" y="1889865"/>
            <a:ext cx="4838150" cy="485727"/>
          </a:xfrm>
          <a:prstGeom prst="rect">
            <a:avLst/>
          </a:prstGeom>
          <a:solidFill>
            <a:srgbClr val="E1703D"/>
          </a:solidFill>
          <a:ln>
            <a:solidFill>
              <a:srgbClr val="FB6E1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t>Benefits</a:t>
            </a:r>
          </a:p>
        </p:txBody>
      </p:sp>
    </p:spTree>
    <p:extLst>
      <p:ext uri="{BB962C8B-B14F-4D97-AF65-F5344CB8AC3E}">
        <p14:creationId xmlns:p14="http://schemas.microsoft.com/office/powerpoint/2010/main" val="977589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D61A4D-1A2C-174D-B835-7968217E93C9}"/>
              </a:ext>
            </a:extLst>
          </p:cNvPr>
          <p:cNvSpPr txBox="1"/>
          <p:nvPr/>
        </p:nvSpPr>
        <p:spPr>
          <a:xfrm>
            <a:off x="409302" y="874778"/>
            <a:ext cx="11477897" cy="1179810"/>
          </a:xfrm>
          <a:prstGeom prst="rect">
            <a:avLst/>
          </a:prstGeom>
          <a:noFill/>
        </p:spPr>
        <p:txBody>
          <a:bodyPr wrap="square" lIns="91440" tIns="45720" rIns="91440" bIns="45720" rtlCol="0" anchor="t">
            <a:spAutoFit/>
          </a:bodyPr>
          <a:lstStyle/>
          <a:p>
            <a:pPr marL="7620">
              <a:lnSpc>
                <a:spcPct val="90000"/>
              </a:lnSpc>
              <a:spcBef>
                <a:spcPts val="1000"/>
              </a:spcBef>
              <a:buClr>
                <a:srgbClr val="F2682C"/>
              </a:buClr>
            </a:pPr>
            <a:r>
              <a:rPr lang="en-US" sz="2000" dirty="0">
                <a:solidFill>
                  <a:schemeClr val="tx1">
                    <a:lumMod val="65000"/>
                    <a:lumOff val="35000"/>
                  </a:schemeClr>
                </a:solidFill>
                <a:cs typeface="Calibri"/>
              </a:rPr>
              <a:t>As of September 5, 2024: </a:t>
            </a:r>
            <a:endParaRPr lang="en-US" sz="2000" dirty="0">
              <a:solidFill>
                <a:schemeClr val="tx1">
                  <a:lumMod val="65000"/>
                  <a:lumOff val="35000"/>
                </a:schemeClr>
              </a:solidFill>
            </a:endParaRPr>
          </a:p>
          <a:p>
            <a:pPr marL="292100" indent="-283845">
              <a:lnSpc>
                <a:spcPct val="90000"/>
              </a:lnSpc>
              <a:spcBef>
                <a:spcPts val="1000"/>
              </a:spcBef>
              <a:buClr>
                <a:srgbClr val="F2682C"/>
              </a:buClr>
              <a:buFont typeface="Arial"/>
              <a:buChar char="•"/>
            </a:pPr>
            <a:r>
              <a:rPr lang="en-US" sz="2000" b="1" dirty="0">
                <a:solidFill>
                  <a:schemeClr val="tx1">
                    <a:lumMod val="65000"/>
                    <a:lumOff val="35000"/>
                  </a:schemeClr>
                </a:solidFill>
                <a:cs typeface="Calibri"/>
              </a:rPr>
              <a:t>370</a:t>
            </a:r>
            <a:r>
              <a:rPr lang="en-US" sz="2000" dirty="0">
                <a:solidFill>
                  <a:schemeClr val="tx1">
                    <a:lumMod val="65000"/>
                    <a:lumOff val="35000"/>
                  </a:schemeClr>
                </a:solidFill>
                <a:cs typeface="Calibri"/>
              </a:rPr>
              <a:t> cesium-137-based blood and research irradiators replaced through CIRP</a:t>
            </a:r>
            <a:endParaRPr lang="en-US" sz="2000" dirty="0">
              <a:solidFill>
                <a:schemeClr val="tx1">
                  <a:lumMod val="65000"/>
                  <a:lumOff val="35000"/>
                </a:schemeClr>
              </a:solidFill>
              <a:ea typeface="Calibri" panose="020F0502020204030204"/>
              <a:cs typeface="Calibri"/>
            </a:endParaRPr>
          </a:p>
          <a:p>
            <a:pPr marL="292100" indent="-283845">
              <a:lnSpc>
                <a:spcPct val="90000"/>
              </a:lnSpc>
              <a:spcBef>
                <a:spcPts val="1000"/>
              </a:spcBef>
              <a:buClr>
                <a:srgbClr val="F2682C"/>
              </a:buClr>
              <a:buFont typeface="Arial"/>
              <a:buChar char="•"/>
            </a:pPr>
            <a:r>
              <a:rPr lang="en-US" sz="2000" b="1" dirty="0">
                <a:solidFill>
                  <a:schemeClr val="tx1">
                    <a:lumMod val="65000"/>
                    <a:lumOff val="35000"/>
                  </a:schemeClr>
                </a:solidFill>
                <a:cs typeface="Calibri"/>
              </a:rPr>
              <a:t>65%</a:t>
            </a:r>
            <a:r>
              <a:rPr lang="en-US" sz="2000" dirty="0">
                <a:solidFill>
                  <a:schemeClr val="tx1">
                    <a:lumMod val="65000"/>
                    <a:lumOff val="35000"/>
                  </a:schemeClr>
                </a:solidFill>
                <a:cs typeface="Calibri"/>
              </a:rPr>
              <a:t> of the U.S. self-shielded cesium-137 irradiators replaced, removed,  contracted, or pledged</a:t>
            </a:r>
            <a:endParaRPr lang="en-US" sz="2000" dirty="0">
              <a:solidFill>
                <a:schemeClr val="tx1">
                  <a:lumMod val="65000"/>
                  <a:lumOff val="35000"/>
                </a:schemeClr>
              </a:solidFill>
              <a:ea typeface="Calibri"/>
              <a:cs typeface="Calibri"/>
            </a:endParaRPr>
          </a:p>
        </p:txBody>
      </p:sp>
      <p:sp>
        <p:nvSpPr>
          <p:cNvPr id="18" name="Title 1">
            <a:extLst>
              <a:ext uri="{FF2B5EF4-FFF2-40B4-BE49-F238E27FC236}">
                <a16:creationId xmlns:a16="http://schemas.microsoft.com/office/drawing/2014/main" id="{936CA10E-5468-3970-9AEA-CD72551AE57F}"/>
              </a:ext>
            </a:extLst>
          </p:cNvPr>
          <p:cNvSpPr txBox="1">
            <a:spLocks/>
          </p:cNvSpPr>
          <p:nvPr/>
        </p:nvSpPr>
        <p:spPr>
          <a:xfrm>
            <a:off x="479777" y="365125"/>
            <a:ext cx="10874023" cy="5599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kern="1200">
                <a:solidFill>
                  <a:schemeClr val="tx1">
                    <a:lumMod val="75000"/>
                    <a:lumOff val="25000"/>
                  </a:schemeClr>
                </a:solidFill>
                <a:latin typeface="+mn-lt"/>
                <a:ea typeface="+mj-ea"/>
                <a:cs typeface="+mj-cs"/>
              </a:defRPr>
            </a:lvl1pPr>
          </a:lstStyle>
          <a:p>
            <a:r>
              <a:rPr lang="en-US" dirty="0">
                <a:solidFill>
                  <a:schemeClr val="tx1">
                    <a:lumMod val="65000"/>
                    <a:lumOff val="35000"/>
                  </a:schemeClr>
                </a:solidFill>
              </a:rPr>
              <a:t>ORS CIRP Progress &amp; Remaining Devices</a:t>
            </a:r>
          </a:p>
        </p:txBody>
      </p:sp>
      <p:sp>
        <p:nvSpPr>
          <p:cNvPr id="5" name="Oval 4">
            <a:extLst>
              <a:ext uri="{FF2B5EF4-FFF2-40B4-BE49-F238E27FC236}">
                <a16:creationId xmlns:a16="http://schemas.microsoft.com/office/drawing/2014/main" id="{9E593610-FEAB-9EEB-B2B5-107BB2A6BDFF}"/>
              </a:ext>
            </a:extLst>
          </p:cNvPr>
          <p:cNvSpPr/>
          <p:nvPr/>
        </p:nvSpPr>
        <p:spPr>
          <a:xfrm>
            <a:off x="10708178" y="5946409"/>
            <a:ext cx="1311564" cy="43088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F7D978D-C360-A615-5590-A2EFCF2E55BF}"/>
              </a:ext>
            </a:extLst>
          </p:cNvPr>
          <p:cNvGrpSpPr/>
          <p:nvPr/>
        </p:nvGrpSpPr>
        <p:grpSpPr>
          <a:xfrm>
            <a:off x="345443" y="3215571"/>
            <a:ext cx="5750557" cy="3161725"/>
            <a:chOff x="284480" y="3076584"/>
            <a:chExt cx="5750557" cy="3161725"/>
          </a:xfrm>
        </p:grpSpPr>
        <p:pic>
          <p:nvPicPr>
            <p:cNvPr id="3" name="Picture 2">
              <a:extLst>
                <a:ext uri="{FF2B5EF4-FFF2-40B4-BE49-F238E27FC236}">
                  <a16:creationId xmlns:a16="http://schemas.microsoft.com/office/drawing/2014/main" id="{9A1516C1-F867-8806-960E-82024C34291A}"/>
                </a:ext>
              </a:extLst>
            </p:cNvPr>
            <p:cNvPicPr>
              <a:picLocks noChangeAspect="1"/>
            </p:cNvPicPr>
            <p:nvPr/>
          </p:nvPicPr>
          <p:blipFill>
            <a:blip r:embed="rId3"/>
            <a:stretch>
              <a:fillRect/>
            </a:stretch>
          </p:blipFill>
          <p:spPr>
            <a:xfrm>
              <a:off x="284480" y="3076584"/>
              <a:ext cx="5486400" cy="3161725"/>
            </a:xfrm>
            <a:prstGeom prst="rect">
              <a:avLst/>
            </a:prstGeom>
          </p:spPr>
        </p:pic>
        <p:sp>
          <p:nvSpPr>
            <p:cNvPr id="7" name="TextBox 6">
              <a:extLst>
                <a:ext uri="{FF2B5EF4-FFF2-40B4-BE49-F238E27FC236}">
                  <a16:creationId xmlns:a16="http://schemas.microsoft.com/office/drawing/2014/main" id="{D60E3443-CAAB-1812-15A3-1113FE57326B}"/>
                </a:ext>
              </a:extLst>
            </p:cNvPr>
            <p:cNvSpPr txBox="1"/>
            <p:nvPr/>
          </p:nvSpPr>
          <p:spPr>
            <a:xfrm>
              <a:off x="4947917" y="4935801"/>
              <a:ext cx="1087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ea typeface="Calibri"/>
                  <a:cs typeface="Calibri"/>
                </a:rPr>
                <a:t>Key: Devices Remaining</a:t>
              </a:r>
              <a:endParaRPr lang="en-US" sz="900" dirty="0" err="1"/>
            </a:p>
          </p:txBody>
        </p:sp>
        <p:sp>
          <p:nvSpPr>
            <p:cNvPr id="10" name="Rectangle 9">
              <a:extLst>
                <a:ext uri="{FF2B5EF4-FFF2-40B4-BE49-F238E27FC236}">
                  <a16:creationId xmlns:a16="http://schemas.microsoft.com/office/drawing/2014/main" id="{1D004DB7-A683-A1EF-C94A-9F7A8B544194}"/>
                </a:ext>
              </a:extLst>
            </p:cNvPr>
            <p:cNvSpPr/>
            <p:nvPr/>
          </p:nvSpPr>
          <p:spPr>
            <a:xfrm>
              <a:off x="4947917" y="5946409"/>
              <a:ext cx="883926" cy="291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F1B90F7B-42C3-4E28-61D5-697C9372FFE7}"/>
              </a:ext>
            </a:extLst>
          </p:cNvPr>
          <p:cNvGrpSpPr/>
          <p:nvPr/>
        </p:nvGrpSpPr>
        <p:grpSpPr>
          <a:xfrm>
            <a:off x="5652631" y="2742556"/>
            <a:ext cx="6461760" cy="3634740"/>
            <a:chOff x="5730240" y="2840076"/>
            <a:chExt cx="6461760" cy="3634740"/>
          </a:xfrm>
        </p:grpSpPr>
        <p:pic>
          <p:nvPicPr>
            <p:cNvPr id="6" name="Picture 5">
              <a:extLst>
                <a:ext uri="{FF2B5EF4-FFF2-40B4-BE49-F238E27FC236}">
                  <a16:creationId xmlns:a16="http://schemas.microsoft.com/office/drawing/2014/main" id="{F374E903-977F-9CFD-F333-3C066BB37DC5}"/>
                </a:ext>
              </a:extLst>
            </p:cNvPr>
            <p:cNvPicPr>
              <a:picLocks noChangeAspect="1"/>
            </p:cNvPicPr>
            <p:nvPr/>
          </p:nvPicPr>
          <p:blipFill>
            <a:blip r:embed="rId4"/>
            <a:stretch>
              <a:fillRect/>
            </a:stretch>
          </p:blipFill>
          <p:spPr>
            <a:xfrm>
              <a:off x="5730240" y="2840076"/>
              <a:ext cx="6461760" cy="3634740"/>
            </a:xfrm>
            <a:prstGeom prst="rect">
              <a:avLst/>
            </a:prstGeom>
          </p:spPr>
        </p:pic>
        <p:sp>
          <p:nvSpPr>
            <p:cNvPr id="2" name="TextBox 1">
              <a:extLst>
                <a:ext uri="{FF2B5EF4-FFF2-40B4-BE49-F238E27FC236}">
                  <a16:creationId xmlns:a16="http://schemas.microsoft.com/office/drawing/2014/main" id="{2DAAB08A-948F-D0C6-D852-6E490584C0D2}"/>
                </a:ext>
              </a:extLst>
            </p:cNvPr>
            <p:cNvSpPr txBox="1"/>
            <p:nvPr/>
          </p:nvSpPr>
          <p:spPr>
            <a:xfrm>
              <a:off x="10839263" y="5146594"/>
              <a:ext cx="1087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ea typeface="Calibri"/>
                  <a:cs typeface="Calibri"/>
                </a:rPr>
                <a:t>Key: Devices Remaining</a:t>
              </a:r>
              <a:endParaRPr lang="en-US" sz="900" dirty="0" err="1"/>
            </a:p>
          </p:txBody>
        </p:sp>
        <p:sp>
          <p:nvSpPr>
            <p:cNvPr id="11" name="Rectangle 10">
              <a:extLst>
                <a:ext uri="{FF2B5EF4-FFF2-40B4-BE49-F238E27FC236}">
                  <a16:creationId xmlns:a16="http://schemas.microsoft.com/office/drawing/2014/main" id="{99112F8F-CE9D-10D0-9313-3712200C90EC}"/>
                </a:ext>
              </a:extLst>
            </p:cNvPr>
            <p:cNvSpPr/>
            <p:nvPr/>
          </p:nvSpPr>
          <p:spPr>
            <a:xfrm>
              <a:off x="10839263" y="6151934"/>
              <a:ext cx="883926" cy="291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8" name="Table 7">
            <a:extLst>
              <a:ext uri="{FF2B5EF4-FFF2-40B4-BE49-F238E27FC236}">
                <a16:creationId xmlns:a16="http://schemas.microsoft.com/office/drawing/2014/main" id="{A91A69F6-D1BD-D179-DB9B-5FA6AC95BF89}"/>
              </a:ext>
            </a:extLst>
          </p:cNvPr>
          <p:cNvGraphicFramePr>
            <a:graphicFrameLocks noGrp="1"/>
          </p:cNvGraphicFramePr>
          <p:nvPr/>
        </p:nvGraphicFramePr>
        <p:xfrm>
          <a:off x="367211" y="2113762"/>
          <a:ext cx="11355978" cy="1112520"/>
        </p:xfrm>
        <a:graphic>
          <a:graphicData uri="http://schemas.openxmlformats.org/drawingml/2006/table">
            <a:tbl>
              <a:tblPr firstRow="1" bandRow="1">
                <a:tableStyleId>{21E4AEA4-8DFA-4A89-87EB-49C32662AFE0}</a:tableStyleId>
              </a:tblPr>
              <a:tblGrid>
                <a:gridCol w="5677989">
                  <a:extLst>
                    <a:ext uri="{9D8B030D-6E8A-4147-A177-3AD203B41FA5}">
                      <a16:colId xmlns:a16="http://schemas.microsoft.com/office/drawing/2014/main" val="914152847"/>
                    </a:ext>
                  </a:extLst>
                </a:gridCol>
                <a:gridCol w="5677989">
                  <a:extLst>
                    <a:ext uri="{9D8B030D-6E8A-4147-A177-3AD203B41FA5}">
                      <a16:colId xmlns:a16="http://schemas.microsoft.com/office/drawing/2014/main" val="2389578226"/>
                    </a:ext>
                  </a:extLst>
                </a:gridCol>
              </a:tblGrid>
              <a:tr h="370840">
                <a:tc>
                  <a:txBody>
                    <a:bodyPr/>
                    <a:lstStyle/>
                    <a:p>
                      <a:pPr algn="ctr"/>
                      <a:r>
                        <a:rPr lang="en-US" dirty="0"/>
                        <a:t>Blood Irradiators</a:t>
                      </a:r>
                    </a:p>
                  </a:txBody>
                  <a:tcPr/>
                </a:tc>
                <a:tc>
                  <a:txBody>
                    <a:bodyPr/>
                    <a:lstStyle/>
                    <a:p>
                      <a:pPr algn="ctr"/>
                      <a:r>
                        <a:rPr lang="en-US" dirty="0"/>
                        <a:t>Research Irradiators</a:t>
                      </a:r>
                    </a:p>
                  </a:txBody>
                  <a:tcPr/>
                </a:tc>
                <a:extLst>
                  <a:ext uri="{0D108BD9-81ED-4DB2-BD59-A6C34878D82A}">
                    <a16:rowId xmlns:a16="http://schemas.microsoft.com/office/drawing/2014/main" val="418873560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235 devices replaced</a:t>
                      </a:r>
                    </a:p>
                  </a:txBody>
                  <a:tcPr/>
                </a:tc>
                <a:tc>
                  <a:txBody>
                    <a:bodyPr/>
                    <a:lstStyle/>
                    <a:p>
                      <a:pPr algn="ctr"/>
                      <a:r>
                        <a:rPr lang="en-US" sz="1600" dirty="0"/>
                        <a:t>135 devices replaced</a:t>
                      </a:r>
                    </a:p>
                  </a:txBody>
                  <a:tcPr/>
                </a:tc>
                <a:extLst>
                  <a:ext uri="{0D108BD9-81ED-4DB2-BD59-A6C34878D82A}">
                    <a16:rowId xmlns:a16="http://schemas.microsoft.com/office/drawing/2014/main" val="3191816729"/>
                  </a:ext>
                </a:extLst>
              </a:tr>
              <a:tr h="370840">
                <a:tc>
                  <a:txBody>
                    <a:bodyPr/>
                    <a:lstStyle/>
                    <a:p>
                      <a:pPr algn="ctr"/>
                      <a:r>
                        <a:rPr lang="en-US" sz="1600" dirty="0"/>
                        <a:t>82% of U.S. inventory replaced, removed,  contracted, or pledged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49% of U.S. inventory replaced, removed,  contracted, or pledged</a:t>
                      </a:r>
                    </a:p>
                  </a:txBody>
                  <a:tcPr/>
                </a:tc>
                <a:extLst>
                  <a:ext uri="{0D108BD9-81ED-4DB2-BD59-A6C34878D82A}">
                    <a16:rowId xmlns:a16="http://schemas.microsoft.com/office/drawing/2014/main" val="684387618"/>
                  </a:ext>
                </a:extLst>
              </a:tr>
            </a:tbl>
          </a:graphicData>
        </a:graphic>
      </p:graphicFrame>
      <p:sp>
        <p:nvSpPr>
          <p:cNvPr id="15" name="Rectangle 14">
            <a:extLst>
              <a:ext uri="{FF2B5EF4-FFF2-40B4-BE49-F238E27FC236}">
                <a16:creationId xmlns:a16="http://schemas.microsoft.com/office/drawing/2014/main" id="{F84AA896-528D-65FB-E9FE-DC5902406365}"/>
              </a:ext>
            </a:extLst>
          </p:cNvPr>
          <p:cNvSpPr/>
          <p:nvPr/>
        </p:nvSpPr>
        <p:spPr>
          <a:xfrm>
            <a:off x="367211" y="2113762"/>
            <a:ext cx="11355978" cy="4379113"/>
          </a:xfrm>
          <a:prstGeom prst="rect">
            <a:avLst/>
          </a:prstGeom>
          <a:noFill/>
          <a:ln w="635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3912EED-E0DD-25EE-F660-462C22B49587}"/>
              </a:ext>
            </a:extLst>
          </p:cNvPr>
          <p:cNvCxnSpPr>
            <a:cxnSpLocks/>
            <a:stCxn id="15" idx="0"/>
            <a:endCxn id="15" idx="2"/>
          </p:cNvCxnSpPr>
          <p:nvPr/>
        </p:nvCxnSpPr>
        <p:spPr>
          <a:xfrm>
            <a:off x="6045200" y="2113762"/>
            <a:ext cx="0" cy="4379113"/>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071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a:extLst>
              <a:ext uri="{FF2B5EF4-FFF2-40B4-BE49-F238E27FC236}">
                <a16:creationId xmlns:a16="http://schemas.microsoft.com/office/drawing/2014/main" id="{9B43BFC2-DDAD-4DB3-9724-BD394CA9E513}"/>
              </a:ext>
            </a:extLst>
          </p:cNvPr>
          <p:cNvSpPr>
            <a:spLocks noGrp="1"/>
          </p:cNvSpPr>
          <p:nvPr>
            <p:ph type="sldNum" sz="quarter" idx="4"/>
          </p:nvPr>
        </p:nvSpPr>
        <p:spPr>
          <a:xfrm>
            <a:off x="10912570" y="6492875"/>
            <a:ext cx="820085" cy="365125"/>
          </a:xfrm>
        </p:spPr>
        <p:txBody>
          <a:bodyPr/>
          <a:lstStyle/>
          <a:p>
            <a:fld id="{682D55A9-4BA2-4866-9244-6EAA7F9272A7}" type="slidenum">
              <a:rPr lang="en-US">
                <a:solidFill>
                  <a:prstClr val="black">
                    <a:tint val="75000"/>
                  </a:prstClr>
                </a:solidFill>
                <a:latin typeface="Calibri"/>
              </a:rPr>
              <a:pPr/>
              <a:t>13</a:t>
            </a:fld>
            <a:endParaRPr lang="en-US">
              <a:solidFill>
                <a:prstClr val="black">
                  <a:tint val="75000"/>
                </a:prstClr>
              </a:solidFill>
              <a:latin typeface="Calibri"/>
            </a:endParaRPr>
          </a:p>
        </p:txBody>
      </p:sp>
      <p:sp>
        <p:nvSpPr>
          <p:cNvPr id="3" name="Title 2">
            <a:extLst>
              <a:ext uri="{FF2B5EF4-FFF2-40B4-BE49-F238E27FC236}">
                <a16:creationId xmlns:a16="http://schemas.microsoft.com/office/drawing/2014/main" id="{2129C43C-7E9F-432B-9487-D5356F9B148F}"/>
              </a:ext>
            </a:extLst>
          </p:cNvPr>
          <p:cNvSpPr>
            <a:spLocks noGrp="1"/>
          </p:cNvSpPr>
          <p:nvPr>
            <p:ph type="title"/>
          </p:nvPr>
        </p:nvSpPr>
        <p:spPr>
          <a:xfrm>
            <a:off x="2416175" y="289285"/>
            <a:ext cx="7181850" cy="704131"/>
          </a:xfrm>
        </p:spPr>
        <p:txBody>
          <a:bodyPr>
            <a:noAutofit/>
          </a:bodyPr>
          <a:lstStyle/>
          <a:p>
            <a:pPr algn="ctr">
              <a:lnSpc>
                <a:spcPct val="100000"/>
              </a:lnSpc>
            </a:pPr>
            <a:r>
              <a:rPr lang="en-US" sz="2800">
                <a:solidFill>
                  <a:schemeClr val="tx1">
                    <a:lumMod val="65000"/>
                    <a:lumOff val="35000"/>
                  </a:schemeClr>
                </a:solidFill>
                <a:latin typeface="+mn-lt"/>
              </a:rPr>
              <a:t>U.S. Partnerships for Irradiator Replacement</a:t>
            </a:r>
          </a:p>
        </p:txBody>
      </p:sp>
      <p:pic>
        <p:nvPicPr>
          <p:cNvPr id="26" name="Picture 25">
            <a:extLst>
              <a:ext uri="{FF2B5EF4-FFF2-40B4-BE49-F238E27FC236}">
                <a16:creationId xmlns:a16="http://schemas.microsoft.com/office/drawing/2014/main" id="{C1BC2814-CD08-7A92-4A04-07C1B6B708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4086" y="3853454"/>
            <a:ext cx="1069999" cy="529904"/>
          </a:xfrm>
          <a:prstGeom prst="rect">
            <a:avLst/>
          </a:prstGeom>
        </p:spPr>
      </p:pic>
      <p:pic>
        <p:nvPicPr>
          <p:cNvPr id="28" name="Picture 27" descr="Resurgens Atlanta.png">
            <a:extLst>
              <a:ext uri="{FF2B5EF4-FFF2-40B4-BE49-F238E27FC236}">
                <a16:creationId xmlns:a16="http://schemas.microsoft.com/office/drawing/2014/main" id="{27FBDD56-58FA-334C-7B92-EA926F16F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851" y="5137458"/>
            <a:ext cx="614234" cy="636041"/>
          </a:xfrm>
          <a:prstGeom prst="rect">
            <a:avLst/>
          </a:prstGeom>
        </p:spPr>
      </p:pic>
      <p:pic>
        <p:nvPicPr>
          <p:cNvPr id="30" name="Picture 29" descr="NY Dept of Health.png">
            <a:extLst>
              <a:ext uri="{FF2B5EF4-FFF2-40B4-BE49-F238E27FC236}">
                <a16:creationId xmlns:a16="http://schemas.microsoft.com/office/drawing/2014/main" id="{A3F870FD-E626-207F-F198-EAADA6D09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874" y="4408247"/>
            <a:ext cx="729211" cy="729211"/>
          </a:xfrm>
          <a:prstGeom prst="rect">
            <a:avLst/>
          </a:prstGeom>
        </p:spPr>
      </p:pic>
      <p:graphicFrame>
        <p:nvGraphicFramePr>
          <p:cNvPr id="7" name="Table 6">
            <a:extLst>
              <a:ext uri="{FF2B5EF4-FFF2-40B4-BE49-F238E27FC236}">
                <a16:creationId xmlns:a16="http://schemas.microsoft.com/office/drawing/2014/main" id="{5878221C-386F-5F12-5CEC-CB04B9A843BE}"/>
              </a:ext>
            </a:extLst>
          </p:cNvPr>
          <p:cNvGraphicFramePr>
            <a:graphicFrameLocks noGrp="1"/>
          </p:cNvGraphicFramePr>
          <p:nvPr>
            <p:extLst>
              <p:ext uri="{D42A27DB-BD31-4B8C-83A1-F6EECF244321}">
                <p14:modId xmlns:p14="http://schemas.microsoft.com/office/powerpoint/2010/main" val="3609947219"/>
              </p:ext>
            </p:extLst>
          </p:nvPr>
        </p:nvGraphicFramePr>
        <p:xfrm>
          <a:off x="2499888" y="1292941"/>
          <a:ext cx="9169443" cy="4480560"/>
        </p:xfrm>
        <a:graphic>
          <a:graphicData uri="http://schemas.openxmlformats.org/drawingml/2006/table">
            <a:tbl>
              <a:tblPr firstRow="1" bandRow="1">
                <a:tableStyleId>{9DCAF9ED-07DC-4A11-8D7F-57B35C25682E}</a:tableStyleId>
              </a:tblPr>
              <a:tblGrid>
                <a:gridCol w="2355210">
                  <a:extLst>
                    <a:ext uri="{9D8B030D-6E8A-4147-A177-3AD203B41FA5}">
                      <a16:colId xmlns:a16="http://schemas.microsoft.com/office/drawing/2014/main" val="20000"/>
                    </a:ext>
                  </a:extLst>
                </a:gridCol>
                <a:gridCol w="1879600">
                  <a:extLst>
                    <a:ext uri="{9D8B030D-6E8A-4147-A177-3AD203B41FA5}">
                      <a16:colId xmlns:a16="http://schemas.microsoft.com/office/drawing/2014/main" val="20001"/>
                    </a:ext>
                  </a:extLst>
                </a:gridCol>
                <a:gridCol w="2819400">
                  <a:extLst>
                    <a:ext uri="{9D8B030D-6E8A-4147-A177-3AD203B41FA5}">
                      <a16:colId xmlns:a16="http://schemas.microsoft.com/office/drawing/2014/main" val="941337209"/>
                    </a:ext>
                  </a:extLst>
                </a:gridCol>
                <a:gridCol w="2115233">
                  <a:extLst>
                    <a:ext uri="{9D8B030D-6E8A-4147-A177-3AD203B41FA5}">
                      <a16:colId xmlns:a16="http://schemas.microsoft.com/office/drawing/2014/main" val="20002"/>
                    </a:ext>
                  </a:extLst>
                </a:gridCol>
              </a:tblGrid>
              <a:tr h="5081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u="none" strike="noStrike" kern="1200">
                          <a:solidFill>
                            <a:srgbClr val="000000"/>
                          </a:solidFill>
                          <a:effectLst/>
                        </a:rPr>
                        <a:t>Initiative</a:t>
                      </a:r>
                    </a:p>
                    <a:p>
                      <a:endParaRPr lang="en-US" sz="1800"/>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1800">
                          <a:solidFill>
                            <a:schemeClr val="tx1"/>
                          </a:solidFill>
                        </a:rPr>
                        <a:t>Irradiator</a:t>
                      </a:r>
                      <a:r>
                        <a:rPr lang="en-US" sz="1800" baseline="0">
                          <a:solidFill>
                            <a:schemeClr val="tx1"/>
                          </a:solidFill>
                        </a:rPr>
                        <a:t> Application</a:t>
                      </a:r>
                      <a:endParaRPr lang="en-US" sz="1800">
                        <a:solidFill>
                          <a:schemeClr val="tx1"/>
                        </a:solidFill>
                      </a:endParaRPr>
                    </a:p>
                  </a:txBody>
                  <a:tcPr/>
                </a:tc>
                <a:tc>
                  <a:txBody>
                    <a:bodyPr/>
                    <a:lstStyle/>
                    <a:p>
                      <a:r>
                        <a:rPr lang="en-US" sz="1800" b="1">
                          <a:solidFill>
                            <a:schemeClr val="tx1"/>
                          </a:solidFill>
                        </a:rPr>
                        <a:t>Partners</a:t>
                      </a:r>
                    </a:p>
                  </a:txBody>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u="none" strike="noStrike" kern="1200">
                          <a:solidFill>
                            <a:srgbClr val="000000"/>
                          </a:solidFill>
                          <a:effectLst/>
                        </a:rPr>
                        <a:t>Irradiators to be Replaced</a:t>
                      </a:r>
                      <a:endParaRPr lang="en-US" sz="1800" b="1" i="0" u="none" strike="noStrike" kern="120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10000"/>
                  </a:ext>
                </a:extLst>
              </a:tr>
              <a:tr h="52377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fontAlgn="b" latinLnBrk="0" hangingPunct="1"/>
                      <a:r>
                        <a:rPr lang="en-US" sz="1800" b="0" u="none" strike="noStrike" kern="1200" err="1">
                          <a:solidFill>
                            <a:schemeClr val="tx1"/>
                          </a:solidFill>
                          <a:effectLst/>
                        </a:rPr>
                        <a:t>Vitalant</a:t>
                      </a:r>
                      <a:endParaRPr lang="en-US" sz="1800" b="0" i="0" u="none" strike="noStrike" kern="1200">
                        <a:solidFill>
                          <a:schemeClr val="tx1"/>
                        </a:solidFill>
                        <a:effectLst/>
                        <a:latin typeface="Calibri" panose="020F0502020204030204" pitchFamily="34" charset="0"/>
                        <a:ea typeface="+mn-ea"/>
                        <a:cs typeface="+mn-cs"/>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t>Blood</a:t>
                      </a:r>
                    </a:p>
                  </a:txBody>
                  <a:tcPr/>
                </a:tc>
                <a:tc>
                  <a:txBody>
                    <a:bodyPr/>
                    <a:lstStyle/>
                    <a:p>
                      <a:r>
                        <a:rPr lang="en-US" sz="1800"/>
                        <a:t>Corporate leadership</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a:t>100% </a:t>
                      </a:r>
                    </a:p>
                    <a:p>
                      <a:pPr algn="ctr"/>
                      <a:r>
                        <a:rPr lang="en-US" sz="1800"/>
                        <a:t>Completed FY23</a:t>
                      </a:r>
                    </a:p>
                  </a:txBody>
                  <a:tcPr/>
                </a:tc>
                <a:extLst>
                  <a:ext uri="{0D108BD9-81ED-4DB2-BD59-A6C34878D82A}">
                    <a16:rowId xmlns:a16="http://schemas.microsoft.com/office/drawing/2014/main" val="2972477320"/>
                  </a:ext>
                </a:extLst>
              </a:tr>
              <a:tr h="523778">
                <a:tc>
                  <a:txBody>
                    <a:bodyPr/>
                    <a:lstStyle/>
                    <a:p>
                      <a:pPr marL="0" lvl="0" algn="l" rtl="0">
                        <a:buNone/>
                      </a:pPr>
                      <a:r>
                        <a:rPr lang="en-US" sz="1800" b="0" u="none" strike="noStrike" kern="1200">
                          <a:solidFill>
                            <a:schemeClr val="tx1"/>
                          </a:solidFill>
                          <a:effectLst/>
                        </a:rPr>
                        <a:t>American Red Cross</a:t>
                      </a:r>
                      <a:endParaRPr lang="en-US"/>
                    </a:p>
                  </a:txBody>
                  <a:tcPr/>
                </a:tc>
                <a:tc>
                  <a:txBody>
                    <a:bodyPr/>
                    <a:lstStyle/>
                    <a:p>
                      <a:pPr marL="0" lvl="0" algn="l" rtl="0">
                        <a:buNone/>
                      </a:pPr>
                      <a:r>
                        <a:rPr lang="en-US" sz="1800" b="0" u="none" strike="noStrike" kern="1200">
                          <a:solidFill>
                            <a:schemeClr val="tx1"/>
                          </a:solidFill>
                          <a:effectLst/>
                        </a:rPr>
                        <a:t>Blood</a:t>
                      </a:r>
                      <a:endParaRPr lang="en-US"/>
                    </a:p>
                  </a:txBody>
                  <a:tcPr/>
                </a:tc>
                <a:tc>
                  <a:txBody>
                    <a:bodyPr/>
                    <a:lstStyle/>
                    <a:p>
                      <a:pPr marL="0" lvl="0" algn="l" rtl="0">
                        <a:buNone/>
                      </a:pPr>
                      <a:r>
                        <a:rPr lang="en-US" sz="1800" b="0" u="none" strike="noStrike" kern="1200">
                          <a:solidFill>
                            <a:schemeClr val="tx1"/>
                          </a:solidFill>
                          <a:effectLst/>
                        </a:rPr>
                        <a:t>Corporate leadership</a:t>
                      </a:r>
                      <a:endParaRPr lang="en-US"/>
                    </a:p>
                  </a:txBody>
                  <a:tcPr/>
                </a:tc>
                <a:tc>
                  <a:txBody>
                    <a:bodyPr/>
                    <a:lstStyle/>
                    <a:p>
                      <a:pPr marL="0" lvl="0" algn="ctr" rtl="0">
                        <a:buNone/>
                      </a:pPr>
                      <a:r>
                        <a:rPr lang="en-US" sz="1800" b="0" u="none" strike="noStrike" kern="1200">
                          <a:solidFill>
                            <a:schemeClr val="tx1"/>
                          </a:solidFill>
                          <a:effectLst/>
                        </a:rPr>
                        <a:t>100% </a:t>
                      </a:r>
                      <a:endParaRPr lang="en-US"/>
                    </a:p>
                    <a:p>
                      <a:pPr marL="0" lvl="0" algn="ctr" rtl="0">
                        <a:buNone/>
                      </a:pPr>
                      <a:r>
                        <a:rPr lang="en-US" sz="1800" b="0" u="none" strike="noStrike" kern="1200">
                          <a:solidFill>
                            <a:schemeClr val="tx1"/>
                          </a:solidFill>
                          <a:effectLst/>
                        </a:rPr>
                        <a:t>Completed FY22</a:t>
                      </a:r>
                      <a:endParaRPr lang="en-US"/>
                    </a:p>
                  </a:txBody>
                  <a:tcPr/>
                </a:tc>
                <a:extLst>
                  <a:ext uri="{0D108BD9-81ED-4DB2-BD59-A6C34878D82A}">
                    <a16:rowId xmlns:a16="http://schemas.microsoft.com/office/drawing/2014/main" val="608286873"/>
                  </a:ext>
                </a:extLst>
              </a:tr>
              <a:tr h="523778">
                <a:tc>
                  <a:txBody>
                    <a:bodyPr/>
                    <a:lstStyle/>
                    <a:p>
                      <a:pPr marL="0" algn="l" defTabSz="914400" rtl="0" eaLnBrk="1" fontAlgn="b" latinLnBrk="0" hangingPunct="1"/>
                      <a:r>
                        <a:rPr lang="en-US" sz="1800" b="0" u="none" strike="noStrike" kern="1200" err="1">
                          <a:solidFill>
                            <a:schemeClr val="tx1"/>
                          </a:solidFill>
                          <a:effectLst/>
                        </a:rPr>
                        <a:t>OneBlood</a:t>
                      </a:r>
                      <a:endParaRPr lang="en-US" sz="1800" b="0" i="0" u="none" strike="noStrike" kern="1200">
                        <a:solidFill>
                          <a:schemeClr val="tx1"/>
                        </a:solidFill>
                        <a:effectLst/>
                        <a:latin typeface="Calibri" panose="020F0502020204030204" pitchFamily="34" charset="0"/>
                        <a:ea typeface="+mn-ea"/>
                        <a:cs typeface="+mn-cs"/>
                      </a:endParaRPr>
                    </a:p>
                  </a:txBody>
                  <a:tcPr/>
                </a:tc>
                <a:tc>
                  <a:txBody>
                    <a:bodyPr/>
                    <a:lstStyle/>
                    <a:p>
                      <a:pPr marL="0" algn="l" defTabSz="914400" rtl="0" eaLnBrk="1" fontAlgn="b" latinLnBrk="0" hangingPunct="1"/>
                      <a:r>
                        <a:rPr lang="en-US" sz="1800" b="0" u="none" strike="noStrike" kern="1200">
                          <a:solidFill>
                            <a:schemeClr val="tx1"/>
                          </a:solidFill>
                          <a:effectLst/>
                        </a:rPr>
                        <a:t>Blood</a:t>
                      </a:r>
                      <a:endParaRPr lang="en-US" sz="1800" b="0" i="0" u="none" strike="noStrike" kern="1200">
                        <a:solidFill>
                          <a:schemeClr val="tx1"/>
                        </a:solidFill>
                        <a:effectLst/>
                        <a:latin typeface="Calibri" panose="020F0502020204030204" pitchFamily="34" charset="0"/>
                        <a:ea typeface="+mn-ea"/>
                        <a:cs typeface="+mn-cs"/>
                      </a:endParaRPr>
                    </a:p>
                  </a:txBody>
                  <a:tcPr/>
                </a:tc>
                <a:tc>
                  <a:txBody>
                    <a:bodyPr/>
                    <a:lstStyle/>
                    <a:p>
                      <a:pPr marL="0" algn="l" defTabSz="914400" rtl="0" eaLnBrk="1" fontAlgn="b" latinLnBrk="0" hangingPunct="1"/>
                      <a:r>
                        <a:rPr lang="en-US" sz="1800" b="0" u="none" strike="noStrike" kern="1200">
                          <a:solidFill>
                            <a:schemeClr val="tx1"/>
                          </a:solidFill>
                          <a:effectLst/>
                        </a:rPr>
                        <a:t>Corporate leadership</a:t>
                      </a:r>
                      <a:endParaRPr lang="en-US" sz="1800" b="0" i="0" u="none" strike="noStrike" kern="1200">
                        <a:solidFill>
                          <a:schemeClr val="tx1"/>
                        </a:solidFill>
                        <a:effectLst/>
                        <a:latin typeface="Calibri" panose="020F0502020204030204" pitchFamily="34" charset="0"/>
                        <a:ea typeface="+mn-ea"/>
                        <a:cs typeface="+mn-cs"/>
                      </a:endParaRPr>
                    </a:p>
                  </a:txBody>
                  <a:tcPr/>
                </a:tc>
                <a:tc>
                  <a:txBody>
                    <a:bodyPr/>
                    <a:lstStyle/>
                    <a:p>
                      <a:pPr algn="ctr"/>
                      <a:r>
                        <a:rPr lang="en-US" sz="1800"/>
                        <a:t>100% </a:t>
                      </a:r>
                    </a:p>
                    <a:p>
                      <a:pPr algn="ctr"/>
                      <a:r>
                        <a:rPr lang="en-US" sz="1800"/>
                        <a:t>Completed FY20</a:t>
                      </a:r>
                      <a:endParaRPr lang="en-US" sz="1800" b="0" i="0" u="none" strike="noStrike" kern="1200">
                        <a:solidFill>
                          <a:schemeClr val="tx1"/>
                        </a:solidFill>
                        <a:effectLst/>
                        <a:latin typeface="Calibri" panose="020F0502020204030204" pitchFamily="34" charset="0"/>
                        <a:ea typeface="+mn-ea"/>
                        <a:cs typeface="+mn-cs"/>
                      </a:endParaRPr>
                    </a:p>
                  </a:txBody>
                  <a:tcPr/>
                </a:tc>
                <a:extLst>
                  <a:ext uri="{0D108BD9-81ED-4DB2-BD59-A6C34878D82A}">
                    <a16:rowId xmlns:a16="http://schemas.microsoft.com/office/drawing/2014/main" val="373733584"/>
                  </a:ext>
                </a:extLst>
              </a:tr>
              <a:tr h="52377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fontAlgn="b" latinLnBrk="0" hangingPunct="1"/>
                      <a:r>
                        <a:rPr lang="en-US" sz="1800" b="0" u="none" strike="noStrike" kern="1200">
                          <a:solidFill>
                            <a:schemeClr val="tx1"/>
                          </a:solidFill>
                          <a:effectLst/>
                        </a:rPr>
                        <a:t>University of California</a:t>
                      </a:r>
                      <a:endParaRPr lang="en-US" sz="1800" b="0" i="0" u="none" strike="noStrike" kern="1200">
                        <a:solidFill>
                          <a:schemeClr val="tx1"/>
                        </a:solidFill>
                        <a:effectLst/>
                        <a:latin typeface="Calibri" panose="020F0502020204030204" pitchFamily="34" charset="0"/>
                        <a:ea typeface="+mn-ea"/>
                        <a:cs typeface="+mn-cs"/>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t>Blood &amp;</a:t>
                      </a:r>
                      <a:r>
                        <a:rPr lang="en-US" sz="1800" baseline="0"/>
                        <a:t> </a:t>
                      </a:r>
                    </a:p>
                    <a:p>
                      <a:r>
                        <a:rPr lang="en-US" sz="1800" baseline="0"/>
                        <a:t>Research</a:t>
                      </a:r>
                      <a:endParaRPr lang="en-US" sz="1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UC President’s office, Nuclear Threat Initiative</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a:t>95%</a:t>
                      </a:r>
                    </a:p>
                  </a:txBody>
                  <a:tcPr/>
                </a:tc>
                <a:extLst>
                  <a:ext uri="{0D108BD9-81ED-4DB2-BD59-A6C34878D82A}">
                    <a16:rowId xmlns:a16="http://schemas.microsoft.com/office/drawing/2014/main" val="10001"/>
                  </a:ext>
                </a:extLst>
              </a:tr>
              <a:tr h="52377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fontAlgn="b" latinLnBrk="0" hangingPunct="1"/>
                      <a:r>
                        <a:rPr lang="en-US" sz="1800" b="0" u="none" strike="noStrike" kern="1200">
                          <a:solidFill>
                            <a:schemeClr val="tx1"/>
                          </a:solidFill>
                          <a:effectLst/>
                        </a:rPr>
                        <a:t>New York City</a:t>
                      </a:r>
                      <a:endParaRPr lang="en-US" sz="1800" b="0" i="0" u="none" strike="noStrike" kern="1200">
                        <a:solidFill>
                          <a:schemeClr val="tx1"/>
                        </a:solidFill>
                        <a:effectLst/>
                        <a:latin typeface="Calibri" panose="020F0502020204030204" pitchFamily="34" charset="0"/>
                        <a:ea typeface="+mn-ea"/>
                        <a:cs typeface="+mn-cs"/>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t>Blood &amp; </a:t>
                      </a:r>
                    </a:p>
                    <a:p>
                      <a:r>
                        <a:rPr lang="en-US" sz="1800"/>
                        <a:t>Research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NYC regulator, Nuclear Threat Initiative</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a:t>75%</a:t>
                      </a:r>
                    </a:p>
                  </a:txBody>
                  <a:tcPr/>
                </a:tc>
                <a:extLst>
                  <a:ext uri="{0D108BD9-81ED-4DB2-BD59-A6C34878D82A}">
                    <a16:rowId xmlns:a16="http://schemas.microsoft.com/office/drawing/2014/main" val="10002"/>
                  </a:ext>
                </a:extLst>
              </a:tr>
              <a:tr h="5081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l" defTabSz="914400" rtl="0" eaLnBrk="1" fontAlgn="b" latinLnBrk="0" hangingPunct="1"/>
                      <a:r>
                        <a:rPr lang="en-US" sz="1800" b="0" u="none" strike="noStrike" kern="1200">
                          <a:solidFill>
                            <a:schemeClr val="tx1"/>
                          </a:solidFill>
                          <a:effectLst/>
                        </a:rPr>
                        <a:t>Atlanta</a:t>
                      </a:r>
                      <a:endParaRPr lang="en-US" sz="1800" b="0" i="0" u="none" strike="noStrike" kern="1200">
                        <a:solidFill>
                          <a:schemeClr val="tx1"/>
                        </a:solidFill>
                        <a:effectLst/>
                        <a:latin typeface="Calibri" panose="020F0502020204030204" pitchFamily="34" charset="0"/>
                        <a:ea typeface="+mn-ea"/>
                        <a:cs typeface="+mn-cs"/>
                      </a:endParaRP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800"/>
                        <a:t>Blood &amp; </a:t>
                      </a:r>
                    </a:p>
                    <a:p>
                      <a:r>
                        <a:rPr lang="en-US" sz="1800"/>
                        <a:t>Research</a:t>
                      </a:r>
                    </a:p>
                  </a:txBody>
                  <a:tcPr/>
                </a:tc>
                <a:tc>
                  <a:txBody>
                    <a:bodyPr/>
                    <a:lstStyle/>
                    <a:p>
                      <a:r>
                        <a:rPr lang="en-US" sz="1800"/>
                        <a:t>Emory University, Nuclear Threat Initiative</a:t>
                      </a:r>
                    </a:p>
                  </a:txBody>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a:t>66%</a:t>
                      </a:r>
                    </a:p>
                  </a:txBody>
                  <a:tcP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19DA72D5-7DD7-5CF8-75D1-62D118A0972B}"/>
              </a:ext>
            </a:extLst>
          </p:cNvPr>
          <p:cNvPicPr>
            <a:picLocks noChangeAspect="1"/>
          </p:cNvPicPr>
          <p:nvPr/>
        </p:nvPicPr>
        <p:blipFill>
          <a:blip r:embed="rId6"/>
          <a:stretch>
            <a:fillRect/>
          </a:stretch>
        </p:blipFill>
        <p:spPr>
          <a:xfrm>
            <a:off x="902387" y="2584517"/>
            <a:ext cx="1541698" cy="517883"/>
          </a:xfrm>
          <a:prstGeom prst="rect">
            <a:avLst/>
          </a:prstGeom>
        </p:spPr>
      </p:pic>
      <p:pic>
        <p:nvPicPr>
          <p:cNvPr id="27" name="Picture 26" descr="vitalant.png">
            <a:extLst>
              <a:ext uri="{FF2B5EF4-FFF2-40B4-BE49-F238E27FC236}">
                <a16:creationId xmlns:a16="http://schemas.microsoft.com/office/drawing/2014/main" id="{6EB7319E-B6EC-483F-4418-EA95F44AFA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294" y="1782378"/>
            <a:ext cx="1747791" cy="524337"/>
          </a:xfrm>
          <a:prstGeom prst="rect">
            <a:avLst/>
          </a:prstGeom>
        </p:spPr>
      </p:pic>
      <p:pic>
        <p:nvPicPr>
          <p:cNvPr id="6" name="Picture 5" descr="Logo, icon&#10;&#10;Description automatically generated">
            <a:extLst>
              <a:ext uri="{FF2B5EF4-FFF2-40B4-BE49-F238E27FC236}">
                <a16:creationId xmlns:a16="http://schemas.microsoft.com/office/drawing/2014/main" id="{1B2F9781-7F46-AC3E-221E-E8182D63EFA9}"/>
              </a:ext>
            </a:extLst>
          </p:cNvPr>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6100198" y="2736372"/>
            <a:ext cx="382143" cy="333508"/>
          </a:xfrm>
          <a:prstGeom prst="rect">
            <a:avLst/>
          </a:prstGeom>
        </p:spPr>
      </p:pic>
      <p:pic>
        <p:nvPicPr>
          <p:cNvPr id="15" name="Picture 14" descr="Logo, icon&#10;&#10;Description automatically generated">
            <a:extLst>
              <a:ext uri="{FF2B5EF4-FFF2-40B4-BE49-F238E27FC236}">
                <a16:creationId xmlns:a16="http://schemas.microsoft.com/office/drawing/2014/main" id="{7E127EC2-76E9-37E8-32B4-978F6CD0872D}"/>
              </a:ext>
            </a:extLst>
          </p:cNvPr>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6098828" y="3339797"/>
            <a:ext cx="382143" cy="333508"/>
          </a:xfrm>
          <a:prstGeom prst="rect">
            <a:avLst/>
          </a:prstGeom>
        </p:spPr>
      </p:pic>
      <p:grpSp>
        <p:nvGrpSpPr>
          <p:cNvPr id="16" name="Group 15">
            <a:extLst>
              <a:ext uri="{FF2B5EF4-FFF2-40B4-BE49-F238E27FC236}">
                <a16:creationId xmlns:a16="http://schemas.microsoft.com/office/drawing/2014/main" id="{ABB9EA26-95E6-F429-32BD-0EF895016E4B}"/>
              </a:ext>
            </a:extLst>
          </p:cNvPr>
          <p:cNvGrpSpPr/>
          <p:nvPr/>
        </p:nvGrpSpPr>
        <p:grpSpPr>
          <a:xfrm>
            <a:off x="5890333" y="3954691"/>
            <a:ext cx="729599" cy="382143"/>
            <a:chOff x="199728" y="3037228"/>
            <a:chExt cx="567412" cy="297194"/>
          </a:xfrm>
        </p:grpSpPr>
        <p:pic>
          <p:nvPicPr>
            <p:cNvPr id="17" name="Picture 16" descr="Logo, icon&#10;&#10;Description automatically generated">
              <a:extLst>
                <a:ext uri="{FF2B5EF4-FFF2-40B4-BE49-F238E27FC236}">
                  <a16:creationId xmlns:a16="http://schemas.microsoft.com/office/drawing/2014/main" id="{EDAEBE4D-FC21-4FE6-9F31-666DE9A89BAC}"/>
                </a:ext>
              </a:extLst>
            </p:cNvPr>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199728" y="3056140"/>
              <a:ext cx="297194" cy="259370"/>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B6BC6FDC-F768-456C-AB39-689B8C81DE79}"/>
                </a:ext>
              </a:extLst>
            </p:cNvPr>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550999" y="3037228"/>
              <a:ext cx="216141" cy="297194"/>
            </a:xfrm>
            <a:prstGeom prst="rect">
              <a:avLst/>
            </a:prstGeom>
          </p:spPr>
        </p:pic>
      </p:grpSp>
      <p:grpSp>
        <p:nvGrpSpPr>
          <p:cNvPr id="8" name="Group 7">
            <a:extLst>
              <a:ext uri="{FF2B5EF4-FFF2-40B4-BE49-F238E27FC236}">
                <a16:creationId xmlns:a16="http://schemas.microsoft.com/office/drawing/2014/main" id="{D5BB8B20-C00B-5680-B3D7-14F56B890883}"/>
              </a:ext>
            </a:extLst>
          </p:cNvPr>
          <p:cNvGrpSpPr/>
          <p:nvPr/>
        </p:nvGrpSpPr>
        <p:grpSpPr>
          <a:xfrm>
            <a:off x="5977210" y="5264408"/>
            <a:ext cx="729599" cy="382143"/>
            <a:chOff x="199728" y="3037228"/>
            <a:chExt cx="567412" cy="297194"/>
          </a:xfrm>
        </p:grpSpPr>
        <p:pic>
          <p:nvPicPr>
            <p:cNvPr id="21" name="Picture 20" descr="Logo, icon&#10;&#10;Description automatically generated">
              <a:extLst>
                <a:ext uri="{FF2B5EF4-FFF2-40B4-BE49-F238E27FC236}">
                  <a16:creationId xmlns:a16="http://schemas.microsoft.com/office/drawing/2014/main" id="{B0016A80-1512-0CDC-3FA9-03E155DACC4B}"/>
                </a:ext>
              </a:extLst>
            </p:cNvPr>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199728" y="3056140"/>
              <a:ext cx="297194" cy="259370"/>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5A65BD39-9961-F383-2200-51A749D97259}"/>
                </a:ext>
              </a:extLst>
            </p:cNvPr>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550999" y="3037228"/>
              <a:ext cx="216141" cy="297194"/>
            </a:xfrm>
            <a:prstGeom prst="rect">
              <a:avLst/>
            </a:prstGeom>
          </p:spPr>
        </p:pic>
      </p:grpSp>
      <p:grpSp>
        <p:nvGrpSpPr>
          <p:cNvPr id="24" name="Group 23">
            <a:extLst>
              <a:ext uri="{FF2B5EF4-FFF2-40B4-BE49-F238E27FC236}">
                <a16:creationId xmlns:a16="http://schemas.microsoft.com/office/drawing/2014/main" id="{F3E1118F-2A66-3C35-5C49-AB6275F37F0F}"/>
              </a:ext>
            </a:extLst>
          </p:cNvPr>
          <p:cNvGrpSpPr/>
          <p:nvPr/>
        </p:nvGrpSpPr>
        <p:grpSpPr>
          <a:xfrm>
            <a:off x="5936457" y="4553854"/>
            <a:ext cx="729599" cy="382143"/>
            <a:chOff x="199728" y="3037228"/>
            <a:chExt cx="567412" cy="297194"/>
          </a:xfrm>
        </p:grpSpPr>
        <p:pic>
          <p:nvPicPr>
            <p:cNvPr id="29" name="Picture 28" descr="Logo, icon&#10;&#10;Description automatically generated">
              <a:extLst>
                <a:ext uri="{FF2B5EF4-FFF2-40B4-BE49-F238E27FC236}">
                  <a16:creationId xmlns:a16="http://schemas.microsoft.com/office/drawing/2014/main" id="{8A52A565-925E-DB83-54A2-8EB2C6B6E714}"/>
                </a:ext>
              </a:extLst>
            </p:cNvPr>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199728" y="3056140"/>
              <a:ext cx="297194" cy="259370"/>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D66F0A77-E66F-ACA7-A680-D0A63D5F5160}"/>
                </a:ext>
              </a:extLst>
            </p:cNvPr>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550999" y="3037228"/>
              <a:ext cx="216141" cy="297194"/>
            </a:xfrm>
            <a:prstGeom prst="rect">
              <a:avLst/>
            </a:prstGeom>
          </p:spPr>
        </p:pic>
      </p:grpSp>
      <p:pic>
        <p:nvPicPr>
          <p:cNvPr id="36" name="Picture 35" descr="Logo, icon&#10;&#10;Description automatically generated">
            <a:extLst>
              <a:ext uri="{FF2B5EF4-FFF2-40B4-BE49-F238E27FC236}">
                <a16:creationId xmlns:a16="http://schemas.microsoft.com/office/drawing/2014/main" id="{0FFDFDBB-61F9-FF89-D8CD-7D7FEA508880}"/>
              </a:ext>
            </a:extLst>
          </p:cNvPr>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6098828" y="2044547"/>
            <a:ext cx="382143" cy="333508"/>
          </a:xfrm>
          <a:prstGeom prst="rect">
            <a:avLst/>
          </a:prstGeom>
        </p:spPr>
      </p:pic>
      <p:pic>
        <p:nvPicPr>
          <p:cNvPr id="37" name="Picture 36">
            <a:extLst>
              <a:ext uri="{FF2B5EF4-FFF2-40B4-BE49-F238E27FC236}">
                <a16:creationId xmlns:a16="http://schemas.microsoft.com/office/drawing/2014/main" id="{5143D4EA-2D17-17FA-DD29-86214313C106}"/>
              </a:ext>
            </a:extLst>
          </p:cNvPr>
          <p:cNvPicPr>
            <a:picLocks noChangeAspect="1"/>
          </p:cNvPicPr>
          <p:nvPr/>
        </p:nvPicPr>
        <p:blipFill>
          <a:blip r:embed="rId10"/>
          <a:stretch>
            <a:fillRect/>
          </a:stretch>
        </p:blipFill>
        <p:spPr>
          <a:xfrm>
            <a:off x="696294" y="3284147"/>
            <a:ext cx="1747791" cy="384514"/>
          </a:xfrm>
          <a:prstGeom prst="rect">
            <a:avLst/>
          </a:prstGeom>
        </p:spPr>
      </p:pic>
    </p:spTree>
    <p:extLst>
      <p:ext uri="{BB962C8B-B14F-4D97-AF65-F5344CB8AC3E}">
        <p14:creationId xmlns:p14="http://schemas.microsoft.com/office/powerpoint/2010/main" val="3740949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847CFB-6144-4D17-BF25-3A26BE5534CE}"/>
              </a:ext>
            </a:extLst>
          </p:cNvPr>
          <p:cNvSpPr>
            <a:spLocks noGrp="1"/>
          </p:cNvSpPr>
          <p:nvPr>
            <p:ph type="sldNum" sz="quarter" idx="4"/>
          </p:nvPr>
        </p:nvSpPr>
        <p:spPr/>
        <p:txBody>
          <a:bodyPr/>
          <a:lstStyle/>
          <a:p>
            <a:fld id="{682D55A9-4BA2-4866-9244-6EAA7F9272A7}" type="slidenum">
              <a:rPr lang="en-US" smtClean="0">
                <a:solidFill>
                  <a:prstClr val="black">
                    <a:tint val="75000"/>
                  </a:prstClr>
                </a:solidFill>
              </a:rPr>
              <a:pPr/>
              <a:t>14</a:t>
            </a:fld>
            <a:endParaRPr lang="en-US">
              <a:solidFill>
                <a:prstClr val="black">
                  <a:tint val="75000"/>
                </a:prstClr>
              </a:solidFill>
            </a:endParaRPr>
          </a:p>
        </p:txBody>
      </p:sp>
      <p:sp>
        <p:nvSpPr>
          <p:cNvPr id="3" name="Title 2">
            <a:extLst>
              <a:ext uri="{FF2B5EF4-FFF2-40B4-BE49-F238E27FC236}">
                <a16:creationId xmlns:a16="http://schemas.microsoft.com/office/drawing/2014/main" id="{940B3420-6B9D-413F-98A9-5B32B5BC827B}"/>
              </a:ext>
            </a:extLst>
          </p:cNvPr>
          <p:cNvSpPr>
            <a:spLocks noGrp="1"/>
          </p:cNvSpPr>
          <p:nvPr>
            <p:ph type="title"/>
          </p:nvPr>
        </p:nvSpPr>
        <p:spPr>
          <a:xfrm>
            <a:off x="2519362" y="330590"/>
            <a:ext cx="7153276" cy="704131"/>
          </a:xfrm>
        </p:spPr>
        <p:txBody>
          <a:bodyPr>
            <a:normAutofit/>
          </a:bodyPr>
          <a:lstStyle/>
          <a:p>
            <a:pPr algn="ctr">
              <a:lnSpc>
                <a:spcPct val="100000"/>
              </a:lnSpc>
            </a:pPr>
            <a:r>
              <a:rPr lang="en-US" sz="2800" b="1">
                <a:solidFill>
                  <a:schemeClr val="tx1">
                    <a:lumMod val="65000"/>
                    <a:lumOff val="35000"/>
                  </a:schemeClr>
                </a:solidFill>
                <a:latin typeface="+mn-lt"/>
              </a:rPr>
              <a:t>Questions</a:t>
            </a:r>
            <a:endParaRPr lang="en-US" sz="2800">
              <a:solidFill>
                <a:schemeClr val="tx1">
                  <a:lumMod val="65000"/>
                  <a:lumOff val="35000"/>
                </a:schemeClr>
              </a:solidFill>
              <a:latin typeface="+mn-lt"/>
            </a:endParaRPr>
          </a:p>
        </p:txBody>
      </p:sp>
      <p:pic>
        <p:nvPicPr>
          <p:cNvPr id="5" name="Picture 4">
            <a:extLst>
              <a:ext uri="{FF2B5EF4-FFF2-40B4-BE49-F238E27FC236}">
                <a16:creationId xmlns:a16="http://schemas.microsoft.com/office/drawing/2014/main" id="{D8F1E419-0103-CAA1-F48A-9BB039A7E9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11908" y="1504398"/>
            <a:ext cx="4968184" cy="4642834"/>
          </a:xfrm>
          <a:prstGeom prst="rect">
            <a:avLst/>
          </a:prstGeom>
        </p:spPr>
      </p:pic>
    </p:spTree>
    <p:extLst>
      <p:ext uri="{BB962C8B-B14F-4D97-AF65-F5344CB8AC3E}">
        <p14:creationId xmlns:p14="http://schemas.microsoft.com/office/powerpoint/2010/main" val="1284967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847CFB-6144-4D17-BF25-3A26BE5534CE}"/>
              </a:ext>
            </a:extLst>
          </p:cNvPr>
          <p:cNvSpPr>
            <a:spLocks noGrp="1"/>
          </p:cNvSpPr>
          <p:nvPr>
            <p:ph type="sldNum" sz="quarter" idx="4"/>
          </p:nvPr>
        </p:nvSpPr>
        <p:spPr/>
        <p:txBody>
          <a:bodyPr/>
          <a:lstStyle/>
          <a:p>
            <a:fld id="{682D55A9-4BA2-4866-9244-6EAA7F9272A7}" type="slidenum">
              <a:rPr lang="en-US" smtClean="0">
                <a:solidFill>
                  <a:prstClr val="black">
                    <a:tint val="75000"/>
                  </a:prstClr>
                </a:solidFill>
              </a:rPr>
              <a:pPr/>
              <a:t>15</a:t>
            </a:fld>
            <a:endParaRPr lang="en-US">
              <a:solidFill>
                <a:prstClr val="black">
                  <a:tint val="75000"/>
                </a:prstClr>
              </a:solidFill>
            </a:endParaRPr>
          </a:p>
        </p:txBody>
      </p:sp>
      <p:sp>
        <p:nvSpPr>
          <p:cNvPr id="3" name="Title 2">
            <a:extLst>
              <a:ext uri="{FF2B5EF4-FFF2-40B4-BE49-F238E27FC236}">
                <a16:creationId xmlns:a16="http://schemas.microsoft.com/office/drawing/2014/main" id="{940B3420-6B9D-413F-98A9-5B32B5BC827B}"/>
              </a:ext>
            </a:extLst>
          </p:cNvPr>
          <p:cNvSpPr>
            <a:spLocks noGrp="1"/>
          </p:cNvSpPr>
          <p:nvPr>
            <p:ph type="title"/>
          </p:nvPr>
        </p:nvSpPr>
        <p:spPr>
          <a:xfrm>
            <a:off x="2519362" y="421913"/>
            <a:ext cx="7153276" cy="704131"/>
          </a:xfrm>
        </p:spPr>
        <p:txBody>
          <a:bodyPr>
            <a:normAutofit/>
          </a:bodyPr>
          <a:lstStyle/>
          <a:p>
            <a:pPr algn="ctr">
              <a:lnSpc>
                <a:spcPct val="100000"/>
              </a:lnSpc>
            </a:pPr>
            <a:r>
              <a:rPr lang="en-US" sz="2800" b="1">
                <a:solidFill>
                  <a:schemeClr val="tx1">
                    <a:lumMod val="65000"/>
                    <a:lumOff val="35000"/>
                  </a:schemeClr>
                </a:solidFill>
                <a:latin typeface="+mn-lt"/>
              </a:rPr>
              <a:t>Contact</a:t>
            </a:r>
            <a:endParaRPr lang="en-US" sz="2800">
              <a:solidFill>
                <a:schemeClr val="tx1">
                  <a:lumMod val="65000"/>
                  <a:lumOff val="35000"/>
                </a:schemeClr>
              </a:solidFill>
              <a:latin typeface="+mn-lt"/>
            </a:endParaRPr>
          </a:p>
        </p:txBody>
      </p:sp>
      <p:sp>
        <p:nvSpPr>
          <p:cNvPr id="4" name="Content Placeholder 3">
            <a:extLst>
              <a:ext uri="{FF2B5EF4-FFF2-40B4-BE49-F238E27FC236}">
                <a16:creationId xmlns:a16="http://schemas.microsoft.com/office/drawing/2014/main" id="{1D47CF17-16AC-4850-909F-C28B2BE67B49}"/>
              </a:ext>
            </a:extLst>
          </p:cNvPr>
          <p:cNvSpPr txBox="1">
            <a:spLocks/>
          </p:cNvSpPr>
          <p:nvPr/>
        </p:nvSpPr>
        <p:spPr>
          <a:xfrm>
            <a:off x="2694781" y="834415"/>
            <a:ext cx="6802439" cy="51891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0"/>
              </a:spcBef>
              <a:spcAft>
                <a:spcPts val="600"/>
              </a:spcAft>
              <a:buNone/>
            </a:pPr>
            <a:endParaRPr lang="en-US" sz="2900" b="1"/>
          </a:p>
        </p:txBody>
      </p:sp>
      <p:sp>
        <p:nvSpPr>
          <p:cNvPr id="5" name="Content Placeholder 3">
            <a:extLst>
              <a:ext uri="{FF2B5EF4-FFF2-40B4-BE49-F238E27FC236}">
                <a16:creationId xmlns:a16="http://schemas.microsoft.com/office/drawing/2014/main" id="{F264B561-2484-3740-1717-3BA4D8A5DC1F}"/>
              </a:ext>
            </a:extLst>
          </p:cNvPr>
          <p:cNvSpPr txBox="1">
            <a:spLocks/>
          </p:cNvSpPr>
          <p:nvPr/>
        </p:nvSpPr>
        <p:spPr>
          <a:xfrm>
            <a:off x="6734962" y="1655102"/>
            <a:ext cx="4676550" cy="4367596"/>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0"/>
              </a:spcBef>
              <a:buNone/>
            </a:pPr>
            <a:r>
              <a:rPr lang="en-US" sz="2200" b="1" dirty="0">
                <a:solidFill>
                  <a:schemeClr val="tx1">
                    <a:lumMod val="65000"/>
                    <a:lumOff val="35000"/>
                  </a:schemeClr>
                </a:solidFill>
              </a:rPr>
              <a:t>Shea Cotton</a:t>
            </a:r>
          </a:p>
          <a:p>
            <a:pPr marL="0" indent="0">
              <a:lnSpc>
                <a:spcPct val="120000"/>
              </a:lnSpc>
              <a:spcBef>
                <a:spcPts val="0"/>
              </a:spcBef>
              <a:buNone/>
            </a:pPr>
            <a:r>
              <a:rPr lang="en-US" sz="2000" dirty="0">
                <a:solidFill>
                  <a:schemeClr val="tx1">
                    <a:lumMod val="65000"/>
                    <a:lumOff val="35000"/>
                  </a:schemeClr>
                </a:solidFill>
              </a:rPr>
              <a:t>Foreign Affairs Specialist</a:t>
            </a:r>
          </a:p>
          <a:p>
            <a:pPr marL="0" indent="0">
              <a:lnSpc>
                <a:spcPct val="120000"/>
              </a:lnSpc>
              <a:spcBef>
                <a:spcPts val="0"/>
              </a:spcBef>
              <a:buNone/>
            </a:pPr>
            <a:r>
              <a:rPr lang="en-US" sz="2000" dirty="0">
                <a:solidFill>
                  <a:schemeClr val="tx1">
                    <a:lumMod val="65000"/>
                    <a:lumOff val="35000"/>
                  </a:schemeClr>
                </a:solidFill>
              </a:rPr>
              <a:t>Office of Radiological Security</a:t>
            </a:r>
          </a:p>
          <a:p>
            <a:pPr marL="0" indent="0">
              <a:lnSpc>
                <a:spcPct val="120000"/>
              </a:lnSpc>
              <a:spcBef>
                <a:spcPts val="0"/>
              </a:spcBef>
              <a:buNone/>
            </a:pPr>
            <a:r>
              <a:rPr lang="en-US" sz="2000" dirty="0">
                <a:solidFill>
                  <a:schemeClr val="tx1">
                    <a:lumMod val="65000"/>
                    <a:lumOff val="35000"/>
                  </a:schemeClr>
                </a:solidFill>
              </a:rPr>
              <a:t>National Nuclear Security Administration</a:t>
            </a:r>
          </a:p>
          <a:p>
            <a:pPr marL="0" indent="0">
              <a:lnSpc>
                <a:spcPct val="120000"/>
              </a:lnSpc>
              <a:spcBef>
                <a:spcPts val="0"/>
              </a:spcBef>
              <a:buNone/>
            </a:pPr>
            <a:r>
              <a:rPr lang="en-US" sz="2000" dirty="0">
                <a:solidFill>
                  <a:schemeClr val="tx1">
                    <a:lumMod val="65000"/>
                    <a:lumOff val="35000"/>
                  </a:schemeClr>
                </a:solidFill>
                <a:hlinkClick r:id="rId3">
                  <a:extLst>
                    <a:ext uri="{A12FA001-AC4F-418D-AE19-62706E023703}">
                      <ahyp:hlinkClr xmlns:ahyp="http://schemas.microsoft.com/office/drawing/2018/hyperlinkcolor" val="tx"/>
                    </a:ext>
                  </a:extLst>
                </a:hlinkClick>
              </a:rPr>
              <a:t>Shea.Cotton@nnsa.doe.gov</a:t>
            </a:r>
            <a:endParaRPr lang="en-US" sz="2000" dirty="0">
              <a:solidFill>
                <a:schemeClr val="tx1">
                  <a:lumMod val="65000"/>
                  <a:lumOff val="35000"/>
                </a:schemeClr>
              </a:solidFill>
            </a:endParaRPr>
          </a:p>
          <a:p>
            <a:pPr marL="0" indent="0">
              <a:lnSpc>
                <a:spcPct val="120000"/>
              </a:lnSpc>
              <a:spcBef>
                <a:spcPts val="0"/>
              </a:spcBef>
              <a:buNone/>
            </a:pPr>
            <a:r>
              <a:rPr lang="en-US" sz="2000" dirty="0">
                <a:solidFill>
                  <a:schemeClr val="tx1">
                    <a:lumMod val="65000"/>
                    <a:lumOff val="35000"/>
                  </a:schemeClr>
                </a:solidFill>
              </a:rPr>
              <a:t>(202) 586-3757</a:t>
            </a:r>
          </a:p>
          <a:p>
            <a:pPr marL="0" indent="0">
              <a:lnSpc>
                <a:spcPct val="120000"/>
              </a:lnSpc>
              <a:spcBef>
                <a:spcPts val="0"/>
              </a:spcBef>
              <a:buNone/>
            </a:pPr>
            <a:endParaRPr lang="en-US" sz="2200" dirty="0">
              <a:solidFill>
                <a:schemeClr val="tx1">
                  <a:lumMod val="65000"/>
                  <a:lumOff val="35000"/>
                </a:schemeClr>
              </a:solidFill>
            </a:endParaRPr>
          </a:p>
          <a:p>
            <a:pPr>
              <a:lnSpc>
                <a:spcPct val="120000"/>
              </a:lnSpc>
              <a:spcBef>
                <a:spcPts val="0"/>
              </a:spcBef>
            </a:pPr>
            <a:endParaRPr lang="en-US" sz="2200" dirty="0">
              <a:solidFill>
                <a:schemeClr val="tx1">
                  <a:lumMod val="65000"/>
                  <a:lumOff val="35000"/>
                </a:schemeClr>
              </a:solidFill>
            </a:endParaRPr>
          </a:p>
          <a:p>
            <a:pPr>
              <a:lnSpc>
                <a:spcPct val="120000"/>
              </a:lnSpc>
              <a:spcBef>
                <a:spcPts val="0"/>
              </a:spcBef>
            </a:pPr>
            <a:endParaRPr lang="en-US" sz="2200" dirty="0">
              <a:solidFill>
                <a:schemeClr val="tx1">
                  <a:lumMod val="65000"/>
                  <a:lumOff val="35000"/>
                </a:schemeClr>
              </a:solidFill>
            </a:endParaRPr>
          </a:p>
          <a:p>
            <a:pPr>
              <a:lnSpc>
                <a:spcPct val="120000"/>
              </a:lnSpc>
              <a:spcBef>
                <a:spcPts val="0"/>
              </a:spcBef>
            </a:pPr>
            <a:endParaRPr lang="en-US" sz="2200" dirty="0">
              <a:solidFill>
                <a:schemeClr val="tx1">
                  <a:lumMod val="65000"/>
                  <a:lumOff val="35000"/>
                </a:schemeClr>
              </a:solidFill>
            </a:endParaRPr>
          </a:p>
        </p:txBody>
      </p:sp>
      <p:sp>
        <p:nvSpPr>
          <p:cNvPr id="7" name="Content Placeholder 3">
            <a:extLst>
              <a:ext uri="{FF2B5EF4-FFF2-40B4-BE49-F238E27FC236}">
                <a16:creationId xmlns:a16="http://schemas.microsoft.com/office/drawing/2014/main" id="{1116A6CF-A861-01A8-BB2F-8E75B5C766B6}"/>
              </a:ext>
            </a:extLst>
          </p:cNvPr>
          <p:cNvSpPr txBox="1">
            <a:spLocks/>
          </p:cNvSpPr>
          <p:nvPr/>
        </p:nvSpPr>
        <p:spPr>
          <a:xfrm>
            <a:off x="1419450" y="1763055"/>
            <a:ext cx="4676550" cy="4367596"/>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spcBef>
                <a:spcPts val="0"/>
              </a:spcBef>
              <a:buNone/>
            </a:pPr>
            <a:r>
              <a:rPr lang="en-US" sz="2200" b="1" dirty="0">
                <a:solidFill>
                  <a:schemeClr val="tx1">
                    <a:lumMod val="65000"/>
                    <a:lumOff val="35000"/>
                  </a:schemeClr>
                </a:solidFill>
              </a:rPr>
              <a:t>Sam Meyer</a:t>
            </a:r>
          </a:p>
          <a:p>
            <a:pPr marL="0" indent="0">
              <a:lnSpc>
                <a:spcPct val="120000"/>
              </a:lnSpc>
              <a:spcBef>
                <a:spcPts val="0"/>
              </a:spcBef>
              <a:buNone/>
            </a:pPr>
            <a:r>
              <a:rPr lang="en-US" sz="2000" dirty="0">
                <a:solidFill>
                  <a:schemeClr val="tx1">
                    <a:lumMod val="65000"/>
                    <a:lumOff val="35000"/>
                  </a:schemeClr>
                </a:solidFill>
              </a:rPr>
              <a:t>Project Manager, </a:t>
            </a:r>
            <a:r>
              <a:rPr lang="en-US" sz="2000" dirty="0" err="1">
                <a:solidFill>
                  <a:schemeClr val="tx1">
                    <a:lumMod val="65000"/>
                    <a:lumOff val="35000"/>
                  </a:schemeClr>
                </a:solidFill>
              </a:rPr>
              <a:t>Hunatek</a:t>
            </a:r>
            <a:r>
              <a:rPr lang="en-US" sz="2000" dirty="0">
                <a:solidFill>
                  <a:schemeClr val="tx1">
                    <a:lumMod val="65000"/>
                    <a:lumOff val="35000"/>
                  </a:schemeClr>
                </a:solidFill>
              </a:rPr>
              <a:t> </a:t>
            </a:r>
            <a:r>
              <a:rPr lang="en-US" sz="2000" dirty="0" err="1">
                <a:solidFill>
                  <a:schemeClr val="tx1">
                    <a:lumMod val="65000"/>
                    <a:lumOff val="35000"/>
                  </a:schemeClr>
                </a:solidFill>
              </a:rPr>
              <a:t>Gvt</a:t>
            </a:r>
            <a:r>
              <a:rPr lang="en-US" sz="2000" dirty="0">
                <a:solidFill>
                  <a:schemeClr val="tx1">
                    <a:lumMod val="65000"/>
                    <a:lumOff val="35000"/>
                  </a:schemeClr>
                </a:solidFill>
              </a:rPr>
              <a:t>. Solutions</a:t>
            </a:r>
          </a:p>
          <a:p>
            <a:pPr marL="0" indent="0">
              <a:lnSpc>
                <a:spcPct val="120000"/>
              </a:lnSpc>
              <a:spcBef>
                <a:spcPts val="0"/>
              </a:spcBef>
              <a:buNone/>
            </a:pPr>
            <a:r>
              <a:rPr lang="en-US" sz="2000" dirty="0">
                <a:solidFill>
                  <a:schemeClr val="tx1">
                    <a:lumMod val="65000"/>
                    <a:lumOff val="35000"/>
                  </a:schemeClr>
                </a:solidFill>
              </a:rPr>
              <a:t>Office of Radiological Security (Contractor) </a:t>
            </a:r>
          </a:p>
          <a:p>
            <a:pPr marL="0" indent="0">
              <a:lnSpc>
                <a:spcPct val="120000"/>
              </a:lnSpc>
              <a:spcBef>
                <a:spcPts val="0"/>
              </a:spcBef>
              <a:buNone/>
            </a:pPr>
            <a:r>
              <a:rPr lang="en-US" sz="2000" dirty="0">
                <a:solidFill>
                  <a:schemeClr val="tx1">
                    <a:lumMod val="65000"/>
                    <a:lumOff val="35000"/>
                  </a:schemeClr>
                </a:solidFill>
              </a:rPr>
              <a:t>National Nuclear Security Administration</a:t>
            </a:r>
          </a:p>
          <a:p>
            <a:pPr marL="0" indent="0">
              <a:lnSpc>
                <a:spcPct val="120000"/>
              </a:lnSpc>
              <a:spcBef>
                <a:spcPts val="0"/>
              </a:spcBef>
              <a:buNone/>
            </a:pPr>
            <a:r>
              <a:rPr lang="en-US" sz="2000" dirty="0">
                <a:solidFill>
                  <a:schemeClr val="tx1">
                    <a:lumMod val="65000"/>
                    <a:lumOff val="35000"/>
                  </a:schemeClr>
                </a:solidFill>
              </a:rPr>
              <a:t>samuel.meyer@nnsa.doe.gov</a:t>
            </a:r>
          </a:p>
          <a:p>
            <a:pPr marL="0" indent="0">
              <a:lnSpc>
                <a:spcPct val="120000"/>
              </a:lnSpc>
              <a:spcBef>
                <a:spcPts val="0"/>
              </a:spcBef>
              <a:buNone/>
            </a:pPr>
            <a:r>
              <a:rPr lang="en-US" sz="2000" dirty="0">
                <a:solidFill>
                  <a:schemeClr val="tx1">
                    <a:lumMod val="65000"/>
                    <a:lumOff val="35000"/>
                  </a:schemeClr>
                </a:solidFill>
              </a:rPr>
              <a:t>(202) 586-2124</a:t>
            </a:r>
          </a:p>
          <a:p>
            <a:pPr marL="0" indent="0">
              <a:lnSpc>
                <a:spcPct val="120000"/>
              </a:lnSpc>
              <a:spcBef>
                <a:spcPts val="0"/>
              </a:spcBef>
              <a:buNone/>
            </a:pPr>
            <a:endParaRPr lang="en-US" sz="2200" dirty="0">
              <a:solidFill>
                <a:schemeClr val="tx1">
                  <a:lumMod val="65000"/>
                  <a:lumOff val="35000"/>
                </a:schemeClr>
              </a:solidFill>
            </a:endParaRPr>
          </a:p>
          <a:p>
            <a:pPr>
              <a:lnSpc>
                <a:spcPct val="120000"/>
              </a:lnSpc>
              <a:spcBef>
                <a:spcPts val="0"/>
              </a:spcBef>
            </a:pPr>
            <a:endParaRPr lang="en-US" sz="2200" dirty="0">
              <a:solidFill>
                <a:schemeClr val="tx1">
                  <a:lumMod val="65000"/>
                  <a:lumOff val="35000"/>
                </a:schemeClr>
              </a:solidFill>
            </a:endParaRPr>
          </a:p>
          <a:p>
            <a:pPr>
              <a:lnSpc>
                <a:spcPct val="120000"/>
              </a:lnSpc>
              <a:spcBef>
                <a:spcPts val="0"/>
              </a:spcBef>
            </a:pPr>
            <a:endParaRPr lang="en-US" sz="2200" dirty="0">
              <a:solidFill>
                <a:schemeClr val="tx1">
                  <a:lumMod val="65000"/>
                  <a:lumOff val="35000"/>
                </a:schemeClr>
              </a:solidFill>
            </a:endParaRPr>
          </a:p>
          <a:p>
            <a:pPr>
              <a:lnSpc>
                <a:spcPct val="120000"/>
              </a:lnSpc>
              <a:spcBef>
                <a:spcPts val="0"/>
              </a:spcBef>
            </a:pPr>
            <a:endParaRPr lang="en-US" sz="2200" dirty="0">
              <a:solidFill>
                <a:schemeClr val="tx1">
                  <a:lumMod val="65000"/>
                  <a:lumOff val="35000"/>
                </a:schemeClr>
              </a:solidFill>
            </a:endParaRPr>
          </a:p>
        </p:txBody>
      </p:sp>
    </p:spTree>
    <p:extLst>
      <p:ext uri="{BB962C8B-B14F-4D97-AF65-F5344CB8AC3E}">
        <p14:creationId xmlns:p14="http://schemas.microsoft.com/office/powerpoint/2010/main" val="1854847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F79468-FCA9-4C54-8479-0B8F2F5A391A}"/>
              </a:ext>
            </a:extLst>
          </p:cNvPr>
          <p:cNvSpPr>
            <a:spLocks noGrp="1"/>
          </p:cNvSpPr>
          <p:nvPr>
            <p:ph type="sldNum" sz="quarter" idx="4"/>
          </p:nvPr>
        </p:nvSpPr>
        <p:spPr/>
        <p:txBody>
          <a:bodyPr/>
          <a:lstStyle/>
          <a:p>
            <a:fld id="{682D55A9-4BA2-4866-9244-6EAA7F9272A7}" type="slidenum">
              <a:rPr lang="en-US" smtClean="0">
                <a:solidFill>
                  <a:prstClr val="black">
                    <a:tint val="75000"/>
                  </a:prstClr>
                </a:solidFill>
              </a:rPr>
              <a:pPr/>
              <a:t>2</a:t>
            </a:fld>
            <a:endParaRPr lang="en-US">
              <a:solidFill>
                <a:prstClr val="black">
                  <a:tint val="75000"/>
                </a:prstClr>
              </a:solidFill>
            </a:endParaRPr>
          </a:p>
        </p:txBody>
      </p:sp>
      <p:sp>
        <p:nvSpPr>
          <p:cNvPr id="5" name="TextBox 4">
            <a:extLst>
              <a:ext uri="{FF2B5EF4-FFF2-40B4-BE49-F238E27FC236}">
                <a16:creationId xmlns:a16="http://schemas.microsoft.com/office/drawing/2014/main" id="{ED60A437-EC80-B84D-9896-3F4A7503D9D5}"/>
              </a:ext>
            </a:extLst>
          </p:cNvPr>
          <p:cNvSpPr txBox="1"/>
          <p:nvPr/>
        </p:nvSpPr>
        <p:spPr>
          <a:xfrm>
            <a:off x="717479" y="1019393"/>
            <a:ext cx="10757042" cy="615553"/>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a:r>
              <a:rPr lang="en-US" sz="2000" i="1">
                <a:solidFill>
                  <a:schemeClr val="tx1">
                    <a:lumMod val="65000"/>
                    <a:lumOff val="35000"/>
                  </a:schemeClr>
                </a:solidFill>
              </a:rPr>
              <a:t>Enhance global security by preventing high-activity radioactive materials from being                               	used in acts of terrorism.</a:t>
            </a:r>
          </a:p>
        </p:txBody>
      </p:sp>
      <p:sp>
        <p:nvSpPr>
          <p:cNvPr id="14" name="Title 13">
            <a:extLst>
              <a:ext uri="{FF2B5EF4-FFF2-40B4-BE49-F238E27FC236}">
                <a16:creationId xmlns:a16="http://schemas.microsoft.com/office/drawing/2014/main" id="{656FFBD7-B219-1E75-6BA9-63D64F7E1785}"/>
              </a:ext>
            </a:extLst>
          </p:cNvPr>
          <p:cNvSpPr>
            <a:spLocks noGrp="1"/>
          </p:cNvSpPr>
          <p:nvPr>
            <p:ph type="title"/>
          </p:nvPr>
        </p:nvSpPr>
        <p:spPr>
          <a:xfrm>
            <a:off x="2514600" y="367021"/>
            <a:ext cx="7162800" cy="704131"/>
          </a:xfrm>
        </p:spPr>
        <p:txBody>
          <a:bodyPr>
            <a:normAutofit/>
          </a:bodyPr>
          <a:lstStyle/>
          <a:p>
            <a:pPr algn="ctr">
              <a:lnSpc>
                <a:spcPct val="100000"/>
              </a:lnSpc>
            </a:pPr>
            <a:r>
              <a:rPr lang="en-US" sz="2800">
                <a:solidFill>
                  <a:schemeClr val="tx1">
                    <a:lumMod val="65000"/>
                    <a:lumOff val="35000"/>
                  </a:schemeClr>
                </a:solidFill>
                <a:latin typeface="+mn-lt"/>
                <a:ea typeface="+mn-ea"/>
                <a:cs typeface="+mn-cs"/>
              </a:rPr>
              <a:t>Office of Radiological Security</a:t>
            </a:r>
            <a:endParaRPr lang="en-US" sz="2800">
              <a:solidFill>
                <a:schemeClr val="tx1">
                  <a:lumMod val="65000"/>
                  <a:lumOff val="35000"/>
                </a:schemeClr>
              </a:solidFill>
            </a:endParaRPr>
          </a:p>
        </p:txBody>
      </p:sp>
      <p:grpSp>
        <p:nvGrpSpPr>
          <p:cNvPr id="13" name="Group 12">
            <a:extLst>
              <a:ext uri="{FF2B5EF4-FFF2-40B4-BE49-F238E27FC236}">
                <a16:creationId xmlns:a16="http://schemas.microsoft.com/office/drawing/2014/main" id="{D1425CE3-023A-5EFC-6204-D140B596DF67}"/>
              </a:ext>
            </a:extLst>
          </p:cNvPr>
          <p:cNvGrpSpPr>
            <a:grpSpLocks noChangeAspect="1"/>
          </p:cNvGrpSpPr>
          <p:nvPr/>
        </p:nvGrpSpPr>
        <p:grpSpPr>
          <a:xfrm>
            <a:off x="1631171" y="2081196"/>
            <a:ext cx="9471176" cy="3657600"/>
            <a:chOff x="1715581" y="1939161"/>
            <a:chExt cx="8760839" cy="3399031"/>
          </a:xfrm>
        </p:grpSpPr>
        <p:pic>
          <p:nvPicPr>
            <p:cNvPr id="15" name="Picture 14">
              <a:extLst>
                <a:ext uri="{FF2B5EF4-FFF2-40B4-BE49-F238E27FC236}">
                  <a16:creationId xmlns:a16="http://schemas.microsoft.com/office/drawing/2014/main" id="{560B5074-ED13-54A1-7BAB-FB51E03BA8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5451" y="1939161"/>
              <a:ext cx="2420969" cy="3399030"/>
            </a:xfrm>
            <a:prstGeom prst="rect">
              <a:avLst/>
            </a:prstGeom>
          </p:spPr>
        </p:pic>
        <p:pic>
          <p:nvPicPr>
            <p:cNvPr id="16" name="Picture 15">
              <a:extLst>
                <a:ext uri="{FF2B5EF4-FFF2-40B4-BE49-F238E27FC236}">
                  <a16:creationId xmlns:a16="http://schemas.microsoft.com/office/drawing/2014/main" id="{0A08C8CE-004C-01E7-2994-D0E53E4AA2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5516" y="1939163"/>
              <a:ext cx="2420969" cy="3399027"/>
            </a:xfrm>
            <a:prstGeom prst="rect">
              <a:avLst/>
            </a:prstGeom>
          </p:spPr>
        </p:pic>
        <p:pic>
          <p:nvPicPr>
            <p:cNvPr id="17" name="Picture 16">
              <a:extLst>
                <a:ext uri="{FF2B5EF4-FFF2-40B4-BE49-F238E27FC236}">
                  <a16:creationId xmlns:a16="http://schemas.microsoft.com/office/drawing/2014/main" id="{CC8CB115-70E1-C761-A3EF-BD6E344883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5581" y="1939161"/>
              <a:ext cx="2420969" cy="3399031"/>
            </a:xfrm>
            <a:prstGeom prst="rect">
              <a:avLst/>
            </a:prstGeom>
          </p:spPr>
        </p:pic>
      </p:grpSp>
    </p:spTree>
    <p:extLst>
      <p:ext uri="{BB962C8B-B14F-4D97-AF65-F5344CB8AC3E}">
        <p14:creationId xmlns:p14="http://schemas.microsoft.com/office/powerpoint/2010/main" val="3420851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847CFB-6144-4D17-BF25-3A26BE5534CE}"/>
              </a:ext>
            </a:extLst>
          </p:cNvPr>
          <p:cNvSpPr>
            <a:spLocks noGrp="1"/>
          </p:cNvSpPr>
          <p:nvPr>
            <p:ph type="sldNum" sz="quarter" idx="4"/>
          </p:nvPr>
        </p:nvSpPr>
        <p:spPr/>
        <p:txBody>
          <a:bodyPr/>
          <a:lstStyle/>
          <a:p>
            <a:fld id="{682D55A9-4BA2-4866-9244-6EAA7F9272A7}" type="slidenum">
              <a:rPr lang="en-US" smtClean="0">
                <a:solidFill>
                  <a:prstClr val="black">
                    <a:tint val="75000"/>
                  </a:prstClr>
                </a:solidFill>
              </a:rPr>
              <a:pPr/>
              <a:t>3</a:t>
            </a:fld>
            <a:endParaRPr lang="en-US">
              <a:solidFill>
                <a:prstClr val="black">
                  <a:tint val="75000"/>
                </a:prstClr>
              </a:solidFill>
            </a:endParaRPr>
          </a:p>
        </p:txBody>
      </p:sp>
      <p:sp>
        <p:nvSpPr>
          <p:cNvPr id="3" name="Title 2">
            <a:extLst>
              <a:ext uri="{FF2B5EF4-FFF2-40B4-BE49-F238E27FC236}">
                <a16:creationId xmlns:a16="http://schemas.microsoft.com/office/drawing/2014/main" id="{940B3420-6B9D-413F-98A9-5B32B5BC827B}"/>
              </a:ext>
            </a:extLst>
          </p:cNvPr>
          <p:cNvSpPr>
            <a:spLocks noGrp="1"/>
          </p:cNvSpPr>
          <p:nvPr>
            <p:ph type="title"/>
          </p:nvPr>
        </p:nvSpPr>
        <p:spPr>
          <a:xfrm>
            <a:off x="2614613" y="350374"/>
            <a:ext cx="6962774" cy="704131"/>
          </a:xfrm>
        </p:spPr>
        <p:txBody>
          <a:bodyPr>
            <a:normAutofit/>
          </a:bodyPr>
          <a:lstStyle/>
          <a:p>
            <a:pPr algn="ctr">
              <a:lnSpc>
                <a:spcPct val="100000"/>
              </a:lnSpc>
            </a:pPr>
            <a:r>
              <a:rPr lang="en-US" sz="2800">
                <a:solidFill>
                  <a:schemeClr val="tx1">
                    <a:lumMod val="65000"/>
                    <a:lumOff val="35000"/>
                  </a:schemeClr>
                </a:solidFill>
                <a:latin typeface="+mn-lt"/>
              </a:rPr>
              <a:t>Support U.S. Government Policy</a:t>
            </a:r>
          </a:p>
        </p:txBody>
      </p:sp>
      <p:sp>
        <p:nvSpPr>
          <p:cNvPr id="16" name="Content Placeholder 2">
            <a:extLst>
              <a:ext uri="{FF2B5EF4-FFF2-40B4-BE49-F238E27FC236}">
                <a16:creationId xmlns:a16="http://schemas.microsoft.com/office/drawing/2014/main" id="{82324E61-BB59-2EC4-830F-1029591F09BC}"/>
              </a:ext>
            </a:extLst>
          </p:cNvPr>
          <p:cNvSpPr txBox="1">
            <a:spLocks/>
          </p:cNvSpPr>
          <p:nvPr/>
        </p:nvSpPr>
        <p:spPr>
          <a:xfrm>
            <a:off x="5932636" y="4320355"/>
            <a:ext cx="4671716" cy="13299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2000" b="1">
                <a:solidFill>
                  <a:schemeClr val="tx1">
                    <a:lumMod val="65000"/>
                    <a:lumOff val="35000"/>
                  </a:schemeClr>
                </a:solidFill>
              </a:rPr>
              <a:t>NNSA Strategic Vision, May 2022 </a:t>
            </a:r>
          </a:p>
          <a:p>
            <a:pPr marL="0" indent="0">
              <a:lnSpc>
                <a:spcPct val="100000"/>
              </a:lnSpc>
              <a:spcBef>
                <a:spcPts val="600"/>
              </a:spcBef>
              <a:buFont typeface="Arial" panose="020B0604020202020204" pitchFamily="34" charset="0"/>
              <a:buNone/>
            </a:pPr>
            <a:r>
              <a:rPr lang="en-US" sz="1600" i="1">
                <a:solidFill>
                  <a:schemeClr val="tx1">
                    <a:lumMod val="65000"/>
                    <a:lumOff val="35000"/>
                  </a:schemeClr>
                </a:solidFill>
              </a:rPr>
              <a:t>“We must detect possible proliferation activities as early as possible and minimize pathways to attaining nuclear or radiological devices.”</a:t>
            </a:r>
            <a:endParaRPr lang="en-US" sz="1600" b="1" i="1">
              <a:solidFill>
                <a:schemeClr val="tx1">
                  <a:lumMod val="65000"/>
                  <a:lumOff val="35000"/>
                </a:schemeClr>
              </a:solidFill>
            </a:endParaRPr>
          </a:p>
        </p:txBody>
      </p:sp>
      <p:grpSp>
        <p:nvGrpSpPr>
          <p:cNvPr id="18" name="Group 17">
            <a:extLst>
              <a:ext uri="{FF2B5EF4-FFF2-40B4-BE49-F238E27FC236}">
                <a16:creationId xmlns:a16="http://schemas.microsoft.com/office/drawing/2014/main" id="{82F6C0A8-983C-00D2-4D12-8C47CB514F8F}"/>
              </a:ext>
            </a:extLst>
          </p:cNvPr>
          <p:cNvGrpSpPr/>
          <p:nvPr/>
        </p:nvGrpSpPr>
        <p:grpSpPr>
          <a:xfrm>
            <a:off x="409208" y="2759836"/>
            <a:ext cx="7796887" cy="3017520"/>
            <a:chOff x="578799" y="2661266"/>
            <a:chExt cx="7796887" cy="3017520"/>
          </a:xfrm>
        </p:grpSpPr>
        <p:pic>
          <p:nvPicPr>
            <p:cNvPr id="19" name="Picture 18">
              <a:extLst>
                <a:ext uri="{FF2B5EF4-FFF2-40B4-BE49-F238E27FC236}">
                  <a16:creationId xmlns:a16="http://schemas.microsoft.com/office/drawing/2014/main" id="{64F3FECA-2902-300F-C4F7-3ADE21B66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799" y="2661266"/>
              <a:ext cx="2309055" cy="3017520"/>
            </a:xfrm>
            <a:prstGeom prst="rect">
              <a:avLst/>
            </a:prstGeom>
          </p:spPr>
        </p:pic>
        <p:sp>
          <p:nvSpPr>
            <p:cNvPr id="20" name="Content Placeholder 2">
              <a:extLst>
                <a:ext uri="{FF2B5EF4-FFF2-40B4-BE49-F238E27FC236}">
                  <a16:creationId xmlns:a16="http://schemas.microsoft.com/office/drawing/2014/main" id="{C6F1912C-D030-154E-3266-0E46B9BB0BAB}"/>
                </a:ext>
              </a:extLst>
            </p:cNvPr>
            <p:cNvSpPr txBox="1">
              <a:spLocks/>
            </p:cNvSpPr>
            <p:nvPr/>
          </p:nvSpPr>
          <p:spPr>
            <a:xfrm>
              <a:off x="3025877" y="2706914"/>
              <a:ext cx="5349809" cy="14517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US" sz="2000" b="1">
                  <a:solidFill>
                    <a:schemeClr val="tx1">
                      <a:lumMod val="65000"/>
                      <a:lumOff val="35000"/>
                    </a:schemeClr>
                  </a:solidFill>
                </a:rPr>
                <a:t>U.S. National Security Strategy, October 2022</a:t>
              </a:r>
            </a:p>
            <a:p>
              <a:pPr marL="0" indent="0">
                <a:spcBef>
                  <a:spcPts val="600"/>
                </a:spcBef>
                <a:buNone/>
              </a:pPr>
              <a:r>
                <a:rPr lang="en-US" sz="1600" i="1">
                  <a:solidFill>
                    <a:schemeClr val="tx1">
                      <a:lumMod val="65000"/>
                      <a:lumOff val="35000"/>
                    </a:schemeClr>
                  </a:solidFill>
                </a:rPr>
                <a:t>“We will continue to lead the world in coordinated efforts to lock down nuclear and radiological materials and prevent terrorist acquisition.”</a:t>
              </a:r>
            </a:p>
            <a:p>
              <a:pPr marL="0" indent="0" algn="r">
                <a:buNone/>
              </a:pPr>
              <a:r>
                <a:rPr lang="en-US" sz="1800" b="1">
                  <a:solidFill>
                    <a:schemeClr val="tx1">
                      <a:lumMod val="65000"/>
                      <a:lumOff val="35000"/>
                    </a:schemeClr>
                  </a:solidFill>
                </a:rPr>
                <a:t>	</a:t>
              </a:r>
              <a:endParaRPr lang="en-US" sz="1800" i="1">
                <a:solidFill>
                  <a:schemeClr val="tx1">
                    <a:lumMod val="65000"/>
                    <a:lumOff val="35000"/>
                  </a:schemeClr>
                </a:solidFill>
              </a:endParaRPr>
            </a:p>
          </p:txBody>
        </p:sp>
      </p:grpSp>
      <p:pic>
        <p:nvPicPr>
          <p:cNvPr id="17" name="Picture 16">
            <a:extLst>
              <a:ext uri="{FF2B5EF4-FFF2-40B4-BE49-F238E27FC236}">
                <a16:creationId xmlns:a16="http://schemas.microsoft.com/office/drawing/2014/main" id="{D3C7A489-DE1A-550A-33AF-D1F09614C7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2250" y="4235267"/>
            <a:ext cx="3267296" cy="2103120"/>
          </a:xfrm>
          <a:prstGeom prst="rect">
            <a:avLst/>
          </a:prstGeom>
        </p:spPr>
      </p:pic>
      <p:sp>
        <p:nvSpPr>
          <p:cNvPr id="21" name="Content Placeholder 2">
            <a:extLst>
              <a:ext uri="{FF2B5EF4-FFF2-40B4-BE49-F238E27FC236}">
                <a16:creationId xmlns:a16="http://schemas.microsoft.com/office/drawing/2014/main" id="{632E5A9A-CBCC-4245-5A54-04981153766F}"/>
              </a:ext>
            </a:extLst>
          </p:cNvPr>
          <p:cNvSpPr txBox="1">
            <a:spLocks/>
          </p:cNvSpPr>
          <p:nvPr/>
        </p:nvSpPr>
        <p:spPr>
          <a:xfrm>
            <a:off x="391955" y="1065881"/>
            <a:ext cx="10874326" cy="15736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US" sz="2000" b="1">
                <a:solidFill>
                  <a:schemeClr val="tx1">
                    <a:lumMod val="65000"/>
                    <a:lumOff val="35000"/>
                  </a:schemeClr>
                </a:solidFill>
              </a:rPr>
              <a:t>National Security Memorandum to Counter Weapons of Mass Destruction Terrorism and Advance Nuclear and Radioactive Material Security, March 2023</a:t>
            </a:r>
          </a:p>
          <a:p>
            <a:pPr marL="0" indent="0">
              <a:spcBef>
                <a:spcPts val="600"/>
              </a:spcBef>
              <a:buNone/>
            </a:pPr>
            <a:r>
              <a:rPr lang="en-US" sz="1600" i="1">
                <a:solidFill>
                  <a:schemeClr val="tx1">
                    <a:lumMod val="65000"/>
                    <a:lumOff val="35000"/>
                  </a:schemeClr>
                </a:solidFill>
              </a:rPr>
              <a:t>“Reducing, eliminating, and securing radioactive and nuclear materials are the most effective means to prevent their acquisition and use, and through the implementation of policies and priorities detailed in this NSM, the United States will advance efforts to prevent WMD terrorism.”</a:t>
            </a:r>
          </a:p>
        </p:txBody>
      </p:sp>
    </p:spTree>
    <p:extLst>
      <p:ext uri="{BB962C8B-B14F-4D97-AF65-F5344CB8AC3E}">
        <p14:creationId xmlns:p14="http://schemas.microsoft.com/office/powerpoint/2010/main" val="1575724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81042" y="3529287"/>
            <a:ext cx="3729708" cy="2483697"/>
          </a:xfrm>
          <a:prstGeom prst="roundRect">
            <a:avLst>
              <a:gd name="adj" fmla="val 0"/>
            </a:avLst>
          </a:prstGeom>
          <a:solidFill>
            <a:srgbClr val="E761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71490" y="3601449"/>
            <a:ext cx="2114498" cy="2288070"/>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l="-9498"/>
          <a:stretch/>
        </p:blipFill>
        <p:spPr>
          <a:xfrm>
            <a:off x="6211867" y="1393213"/>
            <a:ext cx="3358519" cy="1727361"/>
          </a:xfrm>
          <a:prstGeom prst="rect">
            <a:avLst/>
          </a:prstGeom>
        </p:spPr>
      </p:pic>
      <p:pic>
        <p:nvPicPr>
          <p:cNvPr id="2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381251" y="4030574"/>
            <a:ext cx="3590925" cy="1255378"/>
          </a:xfrm>
          <a:prstGeom prst="rect">
            <a:avLst/>
          </a:prstGeom>
          <a:ln>
            <a:noFill/>
          </a:ln>
          <a:effectLst/>
        </p:spPr>
      </p:pic>
      <p:pic>
        <p:nvPicPr>
          <p:cNvPr id="22530" name="Picture 5" descr="The White House emblem">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1046" y="3003758"/>
            <a:ext cx="7739" cy="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6" descr="The White House emblem">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1046" y="3003758"/>
            <a:ext cx="7739" cy="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descr="The White House emblem">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1046" y="3003758"/>
            <a:ext cx="7739" cy="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descr="The White House emblem">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1046" y="3003758"/>
            <a:ext cx="7739" cy="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9" descr="The White House emblem">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1046" y="3003758"/>
            <a:ext cx="7739" cy="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70" name="Text Box 9"/>
          <p:cNvSpPr txBox="1">
            <a:spLocks noChangeArrowheads="1"/>
          </p:cNvSpPr>
          <p:nvPr/>
        </p:nvSpPr>
        <p:spPr bwMode="auto">
          <a:xfrm>
            <a:off x="6168376" y="4386508"/>
            <a:ext cx="189674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139303" indent="-139303">
              <a:buFont typeface="Arial" panose="020B0604020202020204" pitchFamily="34" charset="0"/>
              <a:buChar char="•"/>
              <a:defRPr/>
            </a:pPr>
            <a:r>
              <a:rPr lang="en-US" altLang="en-US" sz="1300" b="1" dirty="0">
                <a:solidFill>
                  <a:schemeClr val="bg1"/>
                </a:solidFill>
                <a:latin typeface="Calibri"/>
                <a:cs typeface="Arial" panose="020B0604020202020204" pitchFamily="34" charset="0"/>
              </a:rPr>
              <a:t>Self-shielded irradiators </a:t>
            </a:r>
            <a:br>
              <a:rPr lang="en-US" altLang="en-US" sz="1300" b="1" dirty="0">
                <a:solidFill>
                  <a:schemeClr val="bg1"/>
                </a:solidFill>
                <a:latin typeface="Calibri"/>
                <a:cs typeface="Arial" panose="020B0604020202020204" pitchFamily="34" charset="0"/>
              </a:rPr>
            </a:br>
            <a:r>
              <a:rPr lang="en-US" altLang="en-US" sz="1300" b="1" dirty="0">
                <a:solidFill>
                  <a:schemeClr val="bg1"/>
                </a:solidFill>
                <a:latin typeface="Calibri"/>
                <a:cs typeface="Arial" panose="020B0604020202020204" pitchFamily="34" charset="0"/>
              </a:rPr>
              <a:t>(e.g., blood and medical research irradiators)</a:t>
            </a:r>
          </a:p>
          <a:p>
            <a:pPr marL="139303" indent="-139303">
              <a:buFont typeface="Arial" panose="020B0604020202020204" pitchFamily="34" charset="0"/>
              <a:buChar char="•"/>
              <a:defRPr/>
            </a:pPr>
            <a:r>
              <a:rPr lang="en-US" altLang="en-US" sz="1300" b="1" dirty="0">
                <a:solidFill>
                  <a:schemeClr val="bg1"/>
                </a:solidFill>
                <a:latin typeface="Calibri"/>
                <a:cs typeface="Arial" panose="020B0604020202020204" pitchFamily="34" charset="0"/>
              </a:rPr>
              <a:t>calibrators (dosimeter and detector calibration) </a:t>
            </a:r>
          </a:p>
        </p:txBody>
      </p:sp>
      <p:pic>
        <p:nvPicPr>
          <p:cNvPr id="23" name="Picture 24"/>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372832" y="1363354"/>
            <a:ext cx="3708211" cy="2131926"/>
          </a:xfrm>
          <a:prstGeom prst="rect">
            <a:avLst/>
          </a:prstGeom>
          <a:ln>
            <a:noFill/>
          </a:ln>
          <a:effectLst/>
        </p:spPr>
      </p:pic>
      <p:sp>
        <p:nvSpPr>
          <p:cNvPr id="22580" name="Text Box 33"/>
          <p:cNvSpPr txBox="1">
            <a:spLocks noChangeArrowheads="1"/>
          </p:cNvSpPr>
          <p:nvPr/>
        </p:nvSpPr>
        <p:spPr bwMode="auto">
          <a:xfrm>
            <a:off x="7815917" y="3234846"/>
            <a:ext cx="225645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300" b="1" dirty="0">
                <a:solidFill>
                  <a:srgbClr val="DF4E27"/>
                </a:solidFill>
                <a:latin typeface="+mn-lt"/>
                <a:cs typeface="Arial" panose="020B0604020202020204" pitchFamily="34" charset="0"/>
              </a:rPr>
              <a:t>Oil well logging </a:t>
            </a:r>
            <a:br>
              <a:rPr lang="en-US" altLang="en-US" sz="1300" b="1" dirty="0">
                <a:solidFill>
                  <a:srgbClr val="DF4E27"/>
                </a:solidFill>
                <a:latin typeface="+mn-lt"/>
                <a:cs typeface="Arial" panose="020B0604020202020204" pitchFamily="34" charset="0"/>
              </a:rPr>
            </a:br>
            <a:r>
              <a:rPr lang="en-US" altLang="en-US" sz="1300" b="1" dirty="0">
                <a:solidFill>
                  <a:srgbClr val="DF4E27"/>
                </a:solidFill>
                <a:latin typeface="+mn-lt"/>
                <a:cs typeface="Arial" panose="020B0604020202020204" pitchFamily="34" charset="0"/>
              </a:rPr>
              <a:t>(industrial imaging)</a:t>
            </a:r>
          </a:p>
        </p:txBody>
      </p:sp>
      <p:sp>
        <p:nvSpPr>
          <p:cNvPr id="22572" name="Text Box 23"/>
          <p:cNvSpPr txBox="1">
            <a:spLocks noChangeArrowheads="1"/>
          </p:cNvSpPr>
          <p:nvPr/>
        </p:nvSpPr>
        <p:spPr bwMode="auto">
          <a:xfrm>
            <a:off x="2566987" y="3681416"/>
            <a:ext cx="17851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300" b="1" dirty="0">
                <a:solidFill>
                  <a:srgbClr val="DF4E27"/>
                </a:solidFill>
                <a:latin typeface="Calibri"/>
                <a:cs typeface="Arial" panose="020B0604020202020204" pitchFamily="34" charset="0"/>
              </a:rPr>
              <a:t>Radiography </a:t>
            </a:r>
            <a:br>
              <a:rPr lang="en-US" altLang="en-US" sz="1300" b="1" dirty="0">
                <a:solidFill>
                  <a:srgbClr val="DF4E27"/>
                </a:solidFill>
                <a:latin typeface="Calibri"/>
                <a:cs typeface="Arial" panose="020B0604020202020204" pitchFamily="34" charset="0"/>
              </a:rPr>
            </a:br>
            <a:r>
              <a:rPr lang="en-US" altLang="en-US" sz="1300" b="1" dirty="0">
                <a:solidFill>
                  <a:srgbClr val="DF4E27"/>
                </a:solidFill>
                <a:latin typeface="Calibri"/>
                <a:cs typeface="Arial" panose="020B0604020202020204" pitchFamily="34" charset="0"/>
              </a:rPr>
              <a:t>(industrial imaging)</a:t>
            </a:r>
          </a:p>
        </p:txBody>
      </p:sp>
      <p:sp>
        <p:nvSpPr>
          <p:cNvPr id="5" name="Slide Number Placeholder 4"/>
          <p:cNvSpPr>
            <a:spLocks noGrp="1"/>
          </p:cNvSpPr>
          <p:nvPr>
            <p:ph type="sldNum" sz="quarter" idx="4"/>
          </p:nvPr>
        </p:nvSpPr>
        <p:spPr/>
        <p:txBody>
          <a:bodyPr/>
          <a:lstStyle/>
          <a:p>
            <a:pPr>
              <a:defRPr/>
            </a:pPr>
            <a:fld id="{682D55A9-4BA2-4866-9244-6EAA7F9272A7}" type="slidenum">
              <a:rPr lang="en-US">
                <a:solidFill>
                  <a:schemeClr val="bg1"/>
                </a:solidFill>
              </a:rPr>
              <a:pPr>
                <a:defRPr/>
              </a:pPr>
              <a:t>4</a:t>
            </a:fld>
            <a:endParaRPr lang="en-US" dirty="0">
              <a:solidFill>
                <a:schemeClr val="bg1"/>
              </a:solidFill>
            </a:endParaRPr>
          </a:p>
        </p:txBody>
      </p:sp>
      <p:sp>
        <p:nvSpPr>
          <p:cNvPr id="2" name="Title 1"/>
          <p:cNvSpPr>
            <a:spLocks noGrp="1"/>
          </p:cNvSpPr>
          <p:nvPr>
            <p:ph type="title"/>
          </p:nvPr>
        </p:nvSpPr>
        <p:spPr>
          <a:xfrm>
            <a:off x="3106090" y="476978"/>
            <a:ext cx="5949905" cy="553373"/>
          </a:xfrm>
        </p:spPr>
        <p:txBody>
          <a:bodyPr>
            <a:noAutofit/>
          </a:bodyPr>
          <a:lstStyle/>
          <a:p>
            <a:r>
              <a:rPr lang="en-US" sz="2800" dirty="0"/>
              <a:t>High Activity Sources </a:t>
            </a:r>
          </a:p>
        </p:txBody>
      </p:sp>
      <p:sp>
        <p:nvSpPr>
          <p:cNvPr id="22571" name="Text Box 22"/>
          <p:cNvSpPr txBox="1">
            <a:spLocks noChangeArrowheads="1"/>
          </p:cNvSpPr>
          <p:nvPr/>
        </p:nvSpPr>
        <p:spPr bwMode="auto">
          <a:xfrm>
            <a:off x="2381250" y="1551533"/>
            <a:ext cx="3487738" cy="892552"/>
          </a:xfrm>
          <a:prstGeom prst="rect">
            <a:avLst/>
          </a:prstGeom>
          <a:solidFill>
            <a:schemeClr val="tx2">
              <a:lumMod val="75000"/>
              <a:alpha val="76000"/>
            </a:schemeClr>
          </a:solidFill>
          <a:ln>
            <a:noFill/>
          </a:ln>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139303" indent="-139303">
              <a:buFont typeface="Arial" panose="020B0604020202020204" pitchFamily="34" charset="0"/>
              <a:buChar char="•"/>
              <a:defRPr/>
            </a:pPr>
            <a:r>
              <a:rPr lang="en-US" altLang="en-US" sz="1300" b="1" dirty="0">
                <a:solidFill>
                  <a:schemeClr val="bg1"/>
                </a:solidFill>
                <a:effectLst>
                  <a:outerShdw blurRad="50800" dist="38100" dir="2700000" algn="tl" rotWithShape="0">
                    <a:prstClr val="black">
                      <a:alpha val="40000"/>
                    </a:prstClr>
                  </a:outerShdw>
                </a:effectLst>
                <a:latin typeface="Calibri"/>
                <a:cs typeface="Arial" panose="020B0604020202020204" pitchFamily="34" charset="0"/>
              </a:rPr>
              <a:t>Teletherapy and Stereotactic Radiosurgery units (cancer treatment)</a:t>
            </a:r>
          </a:p>
          <a:p>
            <a:pPr marL="139303" indent="-139303">
              <a:buFont typeface="Arial" panose="020B0604020202020204" pitchFamily="34" charset="0"/>
              <a:buChar char="•"/>
              <a:defRPr/>
            </a:pPr>
            <a:r>
              <a:rPr lang="en-US" altLang="en-US" sz="1300" b="1" dirty="0">
                <a:solidFill>
                  <a:schemeClr val="bg1"/>
                </a:solidFill>
                <a:effectLst>
                  <a:outerShdw blurRad="50800" dist="38100" dir="2700000" algn="tl" rotWithShape="0">
                    <a:prstClr val="black">
                      <a:alpha val="40000"/>
                    </a:prstClr>
                  </a:outerShdw>
                </a:effectLst>
                <a:latin typeface="Calibri"/>
                <a:cs typeface="Arial" panose="020B0604020202020204" pitchFamily="34" charset="0"/>
              </a:rPr>
              <a:t>Self-shielded and panoramic irradiators (research and sterilization)</a:t>
            </a:r>
          </a:p>
        </p:txBody>
      </p:sp>
      <p:sp>
        <p:nvSpPr>
          <p:cNvPr id="6" name="TextBox 5"/>
          <p:cNvSpPr txBox="1"/>
          <p:nvPr/>
        </p:nvSpPr>
        <p:spPr>
          <a:xfrm>
            <a:off x="3221812" y="2632986"/>
            <a:ext cx="2859231" cy="842667"/>
          </a:xfrm>
          <a:prstGeom prst="rect">
            <a:avLst/>
          </a:prstGeom>
          <a:gradFill>
            <a:gsLst>
              <a:gs pos="31000">
                <a:schemeClr val="tx1">
                  <a:alpha val="0"/>
                </a:schemeClr>
              </a:gs>
              <a:gs pos="84000">
                <a:schemeClr val="tx1">
                  <a:alpha val="90000"/>
                </a:schemeClr>
              </a:gs>
            </a:gsLst>
            <a:lin ang="0" scaled="0"/>
          </a:gradFill>
          <a:effectLst/>
        </p:spPr>
        <p:txBody>
          <a:bodyPr wrap="square" rIns="148590" rtlCol="0">
            <a:spAutoFit/>
          </a:bodyPr>
          <a:lstStyle/>
          <a:p>
            <a:pPr algn="r"/>
            <a:r>
              <a:rPr lang="en-US" sz="2600" b="1" i="1" dirty="0">
                <a:solidFill>
                  <a:schemeClr val="bg1"/>
                </a:solidFill>
              </a:rPr>
              <a:t>Co-60</a:t>
            </a:r>
          </a:p>
          <a:p>
            <a:pPr algn="r"/>
            <a:r>
              <a:rPr lang="en-US" sz="1138" b="1" i="1" dirty="0">
                <a:solidFill>
                  <a:schemeClr val="bg1"/>
                </a:solidFill>
              </a:rPr>
              <a:t>Normal Device Activity </a:t>
            </a:r>
          </a:p>
          <a:p>
            <a:pPr algn="r"/>
            <a:r>
              <a:rPr lang="en-US" sz="1138" b="1" i="1" dirty="0">
                <a:solidFill>
                  <a:schemeClr val="bg1"/>
                </a:solidFill>
              </a:rPr>
              <a:t>1,000 – 1,000,000+ Ci</a:t>
            </a:r>
            <a:endParaRPr lang="en-US" sz="2925" b="1" i="1" dirty="0">
              <a:solidFill>
                <a:schemeClr val="bg1"/>
              </a:solidFill>
            </a:endParaRPr>
          </a:p>
        </p:txBody>
      </p:sp>
      <p:sp>
        <p:nvSpPr>
          <p:cNvPr id="34" name="TextBox 33"/>
          <p:cNvSpPr txBox="1"/>
          <p:nvPr/>
        </p:nvSpPr>
        <p:spPr>
          <a:xfrm>
            <a:off x="3683340" y="3543841"/>
            <a:ext cx="2397702" cy="842667"/>
          </a:xfrm>
          <a:prstGeom prst="rect">
            <a:avLst/>
          </a:prstGeom>
          <a:noFill/>
        </p:spPr>
        <p:txBody>
          <a:bodyPr wrap="square" rIns="148590" rtlCol="0">
            <a:spAutoFit/>
          </a:bodyPr>
          <a:lstStyle/>
          <a:p>
            <a:pPr algn="r"/>
            <a:r>
              <a:rPr lang="en-US" sz="2600" b="1" i="1" dirty="0">
                <a:solidFill>
                  <a:srgbClr val="E76128"/>
                </a:solidFill>
              </a:rPr>
              <a:t>Ir-192</a:t>
            </a:r>
          </a:p>
          <a:p>
            <a:pPr algn="r"/>
            <a:r>
              <a:rPr lang="en-US" sz="1138" b="1" i="1" dirty="0">
                <a:solidFill>
                  <a:srgbClr val="DF4E27"/>
                </a:solidFill>
              </a:rPr>
              <a:t>Normal Device Activity</a:t>
            </a:r>
            <a:endParaRPr lang="en-US" sz="1138" b="1" i="1" dirty="0">
              <a:solidFill>
                <a:srgbClr val="DF4E27"/>
              </a:solidFill>
              <a:ea typeface="ＭＳ Ｐゴシック" charset="0"/>
            </a:endParaRPr>
          </a:p>
          <a:p>
            <a:pPr lvl="0" algn="r"/>
            <a:r>
              <a:rPr lang="en-US" sz="1138" b="1" i="1" dirty="0">
                <a:solidFill>
                  <a:srgbClr val="DF4E27"/>
                </a:solidFill>
              </a:rPr>
              <a:t>10-100 Ci</a:t>
            </a:r>
            <a:endParaRPr lang="en-US" sz="2925" b="1" i="1" dirty="0">
              <a:solidFill>
                <a:srgbClr val="E76128"/>
              </a:solidFill>
            </a:endParaRPr>
          </a:p>
        </p:txBody>
      </p:sp>
      <p:sp>
        <p:nvSpPr>
          <p:cNvPr id="36" name="TextBox 35"/>
          <p:cNvSpPr txBox="1"/>
          <p:nvPr/>
        </p:nvSpPr>
        <p:spPr>
          <a:xfrm>
            <a:off x="6084912" y="3543841"/>
            <a:ext cx="2859231" cy="842667"/>
          </a:xfrm>
          <a:prstGeom prst="rect">
            <a:avLst/>
          </a:prstGeom>
          <a:noFill/>
          <a:effectLst/>
        </p:spPr>
        <p:txBody>
          <a:bodyPr wrap="square" lIns="148590" rtlCol="0">
            <a:spAutoFit/>
          </a:bodyPr>
          <a:lstStyle/>
          <a:p>
            <a:r>
              <a:rPr lang="en-US" sz="2600" b="1" i="1" dirty="0">
                <a:solidFill>
                  <a:schemeClr val="bg1"/>
                </a:solidFill>
              </a:rPr>
              <a:t>Cs-137</a:t>
            </a:r>
          </a:p>
          <a:p>
            <a:r>
              <a:rPr lang="en-US" sz="1138" b="1" i="1" dirty="0">
                <a:solidFill>
                  <a:schemeClr val="bg1"/>
                </a:solidFill>
              </a:rPr>
              <a:t>Normal Device Activity </a:t>
            </a:r>
          </a:p>
          <a:p>
            <a:r>
              <a:rPr lang="en-US" sz="1138" b="1" i="1" dirty="0">
                <a:solidFill>
                  <a:schemeClr val="bg1"/>
                </a:solidFill>
              </a:rPr>
              <a:t>1,000 – 50,000 Ci</a:t>
            </a:r>
            <a:endParaRPr lang="en-US" sz="2925" b="1" i="1" dirty="0">
              <a:solidFill>
                <a:schemeClr val="bg1"/>
              </a:solidFill>
            </a:endParaRPr>
          </a:p>
        </p:txBody>
      </p:sp>
      <p:sp>
        <p:nvSpPr>
          <p:cNvPr id="37" name="TextBox 36"/>
          <p:cNvSpPr txBox="1"/>
          <p:nvPr/>
        </p:nvSpPr>
        <p:spPr>
          <a:xfrm>
            <a:off x="6097676" y="2700262"/>
            <a:ext cx="2397702" cy="842667"/>
          </a:xfrm>
          <a:prstGeom prst="rect">
            <a:avLst/>
          </a:prstGeom>
          <a:noFill/>
        </p:spPr>
        <p:txBody>
          <a:bodyPr wrap="square" lIns="148590" rIns="74295" rtlCol="0">
            <a:spAutoFit/>
          </a:bodyPr>
          <a:lstStyle/>
          <a:p>
            <a:r>
              <a:rPr lang="en-US" sz="2600" b="1" i="1" dirty="0">
                <a:solidFill>
                  <a:srgbClr val="E76128"/>
                </a:solidFill>
              </a:rPr>
              <a:t>Am-241</a:t>
            </a:r>
          </a:p>
          <a:p>
            <a:r>
              <a:rPr lang="en-US" sz="1138" b="1" i="1" dirty="0">
                <a:solidFill>
                  <a:srgbClr val="DF4E27"/>
                </a:solidFill>
              </a:rPr>
              <a:t>Normal Device Activity</a:t>
            </a:r>
            <a:endParaRPr lang="en-US" sz="1138" b="1" i="1" dirty="0">
              <a:solidFill>
                <a:srgbClr val="DF4E27"/>
              </a:solidFill>
              <a:ea typeface="ＭＳ Ｐゴシック" charset="0"/>
            </a:endParaRPr>
          </a:p>
          <a:p>
            <a:pPr lvl="0"/>
            <a:r>
              <a:rPr lang="en-US" sz="1138" b="1" i="1" dirty="0">
                <a:solidFill>
                  <a:srgbClr val="DF4E27"/>
                </a:solidFill>
              </a:rPr>
              <a:t>8-20 Ci</a:t>
            </a:r>
          </a:p>
        </p:txBody>
      </p:sp>
      <p:sp>
        <p:nvSpPr>
          <p:cNvPr id="22" name="Slide Number Placeholder 3">
            <a:extLst>
              <a:ext uri="{FF2B5EF4-FFF2-40B4-BE49-F238E27FC236}">
                <a16:creationId xmlns:a16="http://schemas.microsoft.com/office/drawing/2014/main" id="{F28B60A8-B241-447B-A689-DB08BAEA6CB0}"/>
              </a:ext>
            </a:extLst>
          </p:cNvPr>
          <p:cNvSpPr txBox="1">
            <a:spLocks/>
          </p:cNvSpPr>
          <p:nvPr/>
        </p:nvSpPr>
        <p:spPr>
          <a:xfrm>
            <a:off x="8642988" y="5897657"/>
            <a:ext cx="2228850" cy="296664"/>
          </a:xfrm>
          <a:prstGeom prst="rect">
            <a:avLst/>
          </a:prstGeom>
        </p:spPr>
        <p:txBody>
          <a:bodyPr vert="horz" lIns="74295" tIns="37148" rIns="74295" bIns="37148" rtlCol="0" anchor="ctr"/>
          <a:lstStyle>
            <a:defPPr>
              <a:defRPr lang="en-US"/>
            </a:defPPr>
            <a:lvl1pPr algn="r" defTabSz="457200" rtl="0" eaLnBrk="0" fontAlgn="base" hangingPunct="0">
              <a:spcBef>
                <a:spcPct val="0"/>
              </a:spcBef>
              <a:spcAft>
                <a:spcPct val="0"/>
              </a:spcAft>
              <a:defRPr sz="1000" kern="1200">
                <a:solidFill>
                  <a:schemeClr val="tx1">
                    <a:tint val="75000"/>
                  </a:schemeClr>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682D55A9-4BA2-4866-9244-6EAA7F9272A7}" type="slidenum">
              <a:rPr lang="en-US" sz="813"/>
              <a:pPr/>
              <a:t>4</a:t>
            </a:fld>
            <a:endParaRPr lang="en-US" sz="813" dirty="0"/>
          </a:p>
        </p:txBody>
      </p:sp>
    </p:spTree>
    <p:extLst>
      <p:ext uri="{BB962C8B-B14F-4D97-AF65-F5344CB8AC3E}">
        <p14:creationId xmlns:p14="http://schemas.microsoft.com/office/powerpoint/2010/main" val="42098462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847CFB-6144-4D17-BF25-3A26BE5534CE}"/>
              </a:ext>
            </a:extLst>
          </p:cNvPr>
          <p:cNvSpPr>
            <a:spLocks noGrp="1"/>
          </p:cNvSpPr>
          <p:nvPr>
            <p:ph type="sldNum" sz="quarter" idx="4"/>
          </p:nvPr>
        </p:nvSpPr>
        <p:spPr/>
        <p:txBody>
          <a:bodyPr/>
          <a:lstStyle/>
          <a:p>
            <a:fld id="{682D55A9-4BA2-4866-9244-6EAA7F9272A7}" type="slidenum">
              <a:rPr lang="en-US" smtClean="0">
                <a:solidFill>
                  <a:prstClr val="black">
                    <a:tint val="75000"/>
                  </a:prstClr>
                </a:solidFill>
              </a:rPr>
              <a:pPr/>
              <a:t>5</a:t>
            </a:fld>
            <a:endParaRPr lang="en-US">
              <a:solidFill>
                <a:prstClr val="black">
                  <a:tint val="75000"/>
                </a:prstClr>
              </a:solidFill>
            </a:endParaRPr>
          </a:p>
        </p:txBody>
      </p:sp>
      <p:sp>
        <p:nvSpPr>
          <p:cNvPr id="3" name="Title 2">
            <a:extLst>
              <a:ext uri="{FF2B5EF4-FFF2-40B4-BE49-F238E27FC236}">
                <a16:creationId xmlns:a16="http://schemas.microsoft.com/office/drawing/2014/main" id="{940B3420-6B9D-413F-98A9-5B32B5BC827B}"/>
              </a:ext>
            </a:extLst>
          </p:cNvPr>
          <p:cNvSpPr>
            <a:spLocks noGrp="1"/>
          </p:cNvSpPr>
          <p:nvPr>
            <p:ph type="title"/>
          </p:nvPr>
        </p:nvSpPr>
        <p:spPr>
          <a:xfrm>
            <a:off x="1592968" y="486448"/>
            <a:ext cx="10064054" cy="704131"/>
          </a:xfrm>
        </p:spPr>
        <p:txBody>
          <a:bodyPr>
            <a:normAutofit/>
          </a:bodyPr>
          <a:lstStyle/>
          <a:p>
            <a:pPr algn="ctr">
              <a:lnSpc>
                <a:spcPct val="100000"/>
              </a:lnSpc>
            </a:pPr>
            <a:r>
              <a:rPr lang="en-US" sz="2800">
                <a:solidFill>
                  <a:schemeClr val="tx1">
                    <a:lumMod val="65000"/>
                    <a:lumOff val="35000"/>
                  </a:schemeClr>
                </a:solidFill>
                <a:latin typeface="+mn-lt"/>
              </a:rPr>
              <a:t>Protect:  Security Enhancements</a:t>
            </a:r>
          </a:p>
        </p:txBody>
      </p:sp>
      <p:sp>
        <p:nvSpPr>
          <p:cNvPr id="5" name="Rounded Rectangle 33">
            <a:extLst>
              <a:ext uri="{FF2B5EF4-FFF2-40B4-BE49-F238E27FC236}">
                <a16:creationId xmlns:a16="http://schemas.microsoft.com/office/drawing/2014/main" id="{646C1B84-13F9-4F3D-BB6E-3993E966E447}"/>
              </a:ext>
            </a:extLst>
          </p:cNvPr>
          <p:cNvSpPr/>
          <p:nvPr/>
        </p:nvSpPr>
        <p:spPr>
          <a:xfrm>
            <a:off x="8465821" y="1778575"/>
            <a:ext cx="1978762" cy="3748766"/>
          </a:xfrm>
          <a:prstGeom prst="roundRect">
            <a:avLst/>
          </a:prstGeom>
          <a:solidFill>
            <a:schemeClr val="bg1"/>
          </a:solidFill>
          <a:ln w="12700">
            <a:solidFill>
              <a:srgbClr val="F4701E"/>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26">
            <a:extLst>
              <a:ext uri="{FF2B5EF4-FFF2-40B4-BE49-F238E27FC236}">
                <a16:creationId xmlns:a16="http://schemas.microsoft.com/office/drawing/2014/main" id="{F8F9E2C3-41B9-462D-82C0-F09F99348A42}"/>
              </a:ext>
            </a:extLst>
          </p:cNvPr>
          <p:cNvSpPr/>
          <p:nvPr/>
        </p:nvSpPr>
        <p:spPr>
          <a:xfrm>
            <a:off x="6289832" y="1848149"/>
            <a:ext cx="1968820" cy="3679192"/>
          </a:xfrm>
          <a:prstGeom prst="roundRect">
            <a:avLst/>
          </a:prstGeom>
          <a:solidFill>
            <a:schemeClr val="bg1"/>
          </a:solidFill>
          <a:ln w="12700">
            <a:solidFill>
              <a:srgbClr val="F4701E"/>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25">
            <a:extLst>
              <a:ext uri="{FF2B5EF4-FFF2-40B4-BE49-F238E27FC236}">
                <a16:creationId xmlns:a16="http://schemas.microsoft.com/office/drawing/2014/main" id="{A36990E9-AA5E-4F81-9172-D27DF766CE5F}"/>
              </a:ext>
            </a:extLst>
          </p:cNvPr>
          <p:cNvSpPr/>
          <p:nvPr/>
        </p:nvSpPr>
        <p:spPr>
          <a:xfrm>
            <a:off x="4026082" y="1848149"/>
            <a:ext cx="1970675" cy="3679193"/>
          </a:xfrm>
          <a:prstGeom prst="roundRect">
            <a:avLst/>
          </a:prstGeom>
          <a:solidFill>
            <a:schemeClr val="bg1"/>
          </a:solidFill>
          <a:ln w="12700">
            <a:solidFill>
              <a:srgbClr val="F4701E"/>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11">
            <a:extLst>
              <a:ext uri="{FF2B5EF4-FFF2-40B4-BE49-F238E27FC236}">
                <a16:creationId xmlns:a16="http://schemas.microsoft.com/office/drawing/2014/main" id="{0CC0822D-FF23-435D-A028-1EB6F30C8441}"/>
              </a:ext>
            </a:extLst>
          </p:cNvPr>
          <p:cNvSpPr/>
          <p:nvPr/>
        </p:nvSpPr>
        <p:spPr>
          <a:xfrm>
            <a:off x="1766571" y="1854340"/>
            <a:ext cx="1969611" cy="3673003"/>
          </a:xfrm>
          <a:prstGeom prst="roundRect">
            <a:avLst/>
          </a:prstGeom>
          <a:solidFill>
            <a:schemeClr val="bg1"/>
          </a:solidFill>
          <a:ln w="127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 Box 9">
            <a:extLst>
              <a:ext uri="{FF2B5EF4-FFF2-40B4-BE49-F238E27FC236}">
                <a16:creationId xmlns:a16="http://schemas.microsoft.com/office/drawing/2014/main" id="{B92A82BC-2C58-452A-83D1-57F1CEE1A9F5}"/>
              </a:ext>
            </a:extLst>
          </p:cNvPr>
          <p:cNvSpPr txBox="1">
            <a:spLocks noChangeArrowheads="1"/>
          </p:cNvSpPr>
          <p:nvPr/>
        </p:nvSpPr>
        <p:spPr bwMode="auto">
          <a:xfrm>
            <a:off x="6034723" y="4698895"/>
            <a:ext cx="24923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100" b="1" u="sng">
                <a:cs typeface="Arial" panose="020B0604020202020204" pitchFamily="34" charset="0"/>
              </a:rPr>
              <a:t>Personal Radiation </a:t>
            </a:r>
          </a:p>
          <a:p>
            <a:pPr algn="ctr" eaLnBrk="1" hangingPunct="1"/>
            <a:r>
              <a:rPr lang="en-US" altLang="en-US" sz="1100" b="1" u="sng">
                <a:cs typeface="Arial" panose="020B0604020202020204" pitchFamily="34" charset="0"/>
              </a:rPr>
              <a:t>Detectors (PRDs</a:t>
            </a:r>
            <a:r>
              <a:rPr lang="en-US" altLang="en-US" sz="1000" b="1" u="sng">
                <a:cs typeface="Arial" panose="020B0604020202020204" pitchFamily="34" charset="0"/>
              </a:rPr>
              <a:t>)</a:t>
            </a:r>
          </a:p>
          <a:p>
            <a:pPr algn="ctr" eaLnBrk="1" hangingPunct="1"/>
            <a:r>
              <a:rPr lang="en-US" altLang="en-US" sz="1000" b="1" u="sng">
                <a:cs typeface="Arial" panose="020B0604020202020204" pitchFamily="34" charset="0"/>
              </a:rPr>
              <a:t>(Domestic only)</a:t>
            </a:r>
          </a:p>
        </p:txBody>
      </p:sp>
      <p:grpSp>
        <p:nvGrpSpPr>
          <p:cNvPr id="42" name="Group 41">
            <a:extLst>
              <a:ext uri="{FF2B5EF4-FFF2-40B4-BE49-F238E27FC236}">
                <a16:creationId xmlns:a16="http://schemas.microsoft.com/office/drawing/2014/main" id="{2AADAE5A-643B-4FAB-97D9-CC66B89B76C6}"/>
              </a:ext>
            </a:extLst>
          </p:cNvPr>
          <p:cNvGrpSpPr/>
          <p:nvPr/>
        </p:nvGrpSpPr>
        <p:grpSpPr>
          <a:xfrm>
            <a:off x="1672591" y="1343650"/>
            <a:ext cx="2193925" cy="919162"/>
            <a:chOff x="148590" y="1359040"/>
            <a:chExt cx="2193925" cy="919162"/>
          </a:xfrm>
        </p:grpSpPr>
        <p:sp>
          <p:nvSpPr>
            <p:cNvPr id="11" name="Rounded Rectangle 9">
              <a:extLst>
                <a:ext uri="{FF2B5EF4-FFF2-40B4-BE49-F238E27FC236}">
                  <a16:creationId xmlns:a16="http://schemas.microsoft.com/office/drawing/2014/main" id="{63D84AB4-E87D-421A-9E7F-1F2FCBAB6EC7}"/>
                </a:ext>
              </a:extLst>
            </p:cNvPr>
            <p:cNvSpPr/>
            <p:nvPr/>
          </p:nvSpPr>
          <p:spPr>
            <a:xfrm>
              <a:off x="206059" y="1359040"/>
              <a:ext cx="2071688" cy="919162"/>
            </a:xfrm>
            <a:prstGeom prst="roundRect">
              <a:avLst>
                <a:gd name="adj" fmla="val 10000"/>
              </a:avLst>
            </a:prstGeom>
            <a:solidFill>
              <a:srgbClr val="F4701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38" name="Group 37">
              <a:extLst>
                <a:ext uri="{FF2B5EF4-FFF2-40B4-BE49-F238E27FC236}">
                  <a16:creationId xmlns:a16="http://schemas.microsoft.com/office/drawing/2014/main" id="{A57B252F-8F55-407A-933A-A359BE5CA980}"/>
                </a:ext>
              </a:extLst>
            </p:cNvPr>
            <p:cNvGrpSpPr/>
            <p:nvPr/>
          </p:nvGrpSpPr>
          <p:grpSpPr>
            <a:xfrm>
              <a:off x="148590" y="1429990"/>
              <a:ext cx="2193925" cy="777263"/>
              <a:chOff x="148590" y="1443177"/>
              <a:chExt cx="2193925" cy="777263"/>
            </a:xfrm>
          </p:grpSpPr>
          <p:sp>
            <p:nvSpPr>
              <p:cNvPr id="12" name="TextBox 10">
                <a:extLst>
                  <a:ext uri="{FF2B5EF4-FFF2-40B4-BE49-F238E27FC236}">
                    <a16:creationId xmlns:a16="http://schemas.microsoft.com/office/drawing/2014/main" id="{A31BED87-E0E2-4FD1-A385-359F14624B68}"/>
                  </a:ext>
                </a:extLst>
              </p:cNvPr>
              <p:cNvSpPr txBox="1">
                <a:spLocks noChangeArrowheads="1"/>
              </p:cNvSpPr>
              <p:nvPr/>
            </p:nvSpPr>
            <p:spPr bwMode="auto">
              <a:xfrm>
                <a:off x="369252" y="1443177"/>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solidFill>
                      <a:schemeClr val="bg1"/>
                    </a:solidFill>
                    <a:effectLst>
                      <a:outerShdw blurRad="38100" dist="38100" dir="2700000" algn="tl">
                        <a:srgbClr val="000000">
                          <a:alpha val="43137"/>
                        </a:srgbClr>
                      </a:outerShdw>
                    </a:effectLst>
                    <a:cs typeface="Arial" panose="020B0604020202020204" pitchFamily="34" charset="0"/>
                  </a:rPr>
                  <a:t>DETECT</a:t>
                </a:r>
              </a:p>
            </p:txBody>
          </p:sp>
          <p:sp>
            <p:nvSpPr>
              <p:cNvPr id="13" name="Rectangle 12">
                <a:extLst>
                  <a:ext uri="{FF2B5EF4-FFF2-40B4-BE49-F238E27FC236}">
                    <a16:creationId xmlns:a16="http://schemas.microsoft.com/office/drawing/2014/main" id="{68F8465A-AE17-422C-93DD-98F7D866FBF8}"/>
                  </a:ext>
                </a:extLst>
              </p:cNvPr>
              <p:cNvSpPr/>
              <p:nvPr/>
            </p:nvSpPr>
            <p:spPr>
              <a:xfrm>
                <a:off x="148590" y="1741015"/>
                <a:ext cx="2193925" cy="479425"/>
              </a:xfrm>
              <a:prstGeom prst="rect">
                <a:avLst/>
              </a:prstGeom>
            </p:spPr>
            <p:txBody>
              <a:bodyPr>
                <a:spAutoFit/>
              </a:bodyPr>
              <a:lstStyle/>
              <a:p>
                <a:pPr algn="ctr" defTabSz="1111250">
                  <a:lnSpc>
                    <a:spcPct val="90000"/>
                  </a:lnSpc>
                  <a:spcAft>
                    <a:spcPct val="35000"/>
                  </a:spcAft>
                  <a:defRPr/>
                </a:pPr>
                <a:r>
                  <a:rPr lang="en-US" sz="1400">
                    <a:solidFill>
                      <a:schemeClr val="bg1"/>
                    </a:solidFill>
                    <a:effectLst>
                      <a:outerShdw blurRad="38100" dist="38100" dir="2700000" algn="tl">
                        <a:srgbClr val="000000">
                          <a:alpha val="43137"/>
                        </a:srgbClr>
                      </a:outerShdw>
                    </a:effectLst>
                    <a:cs typeface="Arial" pitchFamily="34" charset="0"/>
                  </a:rPr>
                  <a:t>Prompt Detection and Reliable Notification</a:t>
                </a:r>
              </a:p>
            </p:txBody>
          </p:sp>
        </p:grpSp>
      </p:grpSp>
      <p:sp>
        <p:nvSpPr>
          <p:cNvPr id="14" name="Text Box 16">
            <a:extLst>
              <a:ext uri="{FF2B5EF4-FFF2-40B4-BE49-F238E27FC236}">
                <a16:creationId xmlns:a16="http://schemas.microsoft.com/office/drawing/2014/main" id="{598939AB-A590-48E6-9109-F2B8D743A3E2}"/>
              </a:ext>
            </a:extLst>
          </p:cNvPr>
          <p:cNvSpPr txBox="1">
            <a:spLocks noChangeArrowheads="1"/>
          </p:cNvSpPr>
          <p:nvPr/>
        </p:nvSpPr>
        <p:spPr bwMode="auto">
          <a:xfrm>
            <a:off x="2555057" y="3996347"/>
            <a:ext cx="110807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100" b="1" u="sng">
                <a:cs typeface="Arial" panose="020B0604020202020204" pitchFamily="34" charset="0"/>
              </a:rPr>
              <a:t>Multi-Factor Access Control</a:t>
            </a:r>
            <a:r>
              <a:rPr lang="en-US" altLang="en-US" sz="1100" b="1">
                <a:cs typeface="Arial" panose="020B0604020202020204" pitchFamily="34" charset="0"/>
              </a:rPr>
              <a:t>:</a:t>
            </a:r>
          </a:p>
          <a:p>
            <a:pPr eaLnBrk="1" hangingPunct="1"/>
            <a:r>
              <a:rPr lang="en-US" altLang="en-US" sz="1100" i="1">
                <a:cs typeface="Arial" panose="020B0604020202020204" pitchFamily="34" charset="0"/>
              </a:rPr>
              <a:t>Requires combination of card, pin, or biometric scan for entry</a:t>
            </a:r>
          </a:p>
        </p:txBody>
      </p:sp>
      <p:pic>
        <p:nvPicPr>
          <p:cNvPr id="15" name="Picture 17" descr="iris copy">
            <a:extLst>
              <a:ext uri="{FF2B5EF4-FFF2-40B4-BE49-F238E27FC236}">
                <a16:creationId xmlns:a16="http://schemas.microsoft.com/office/drawing/2014/main" id="{E33A19F1-E07F-4E5F-A401-89B5A89E39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9971" y="4043783"/>
            <a:ext cx="580976" cy="53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43AF9A00-0C13-4349-BFE0-783CB4F2781D}"/>
              </a:ext>
            </a:extLst>
          </p:cNvPr>
          <p:cNvGrpSpPr/>
          <p:nvPr/>
        </p:nvGrpSpPr>
        <p:grpSpPr>
          <a:xfrm>
            <a:off x="1889971" y="5264596"/>
            <a:ext cx="8598226" cy="808482"/>
            <a:chOff x="365971" y="5196860"/>
            <a:chExt cx="8598226" cy="808482"/>
          </a:xfrm>
        </p:grpSpPr>
        <p:sp>
          <p:nvSpPr>
            <p:cNvPr id="36" name="Right Arrow 23">
              <a:extLst>
                <a:ext uri="{FF2B5EF4-FFF2-40B4-BE49-F238E27FC236}">
                  <a16:creationId xmlns:a16="http://schemas.microsoft.com/office/drawing/2014/main" id="{6A008D0E-181F-4DE3-A566-64903FF78203}"/>
                </a:ext>
              </a:extLst>
            </p:cNvPr>
            <p:cNvSpPr/>
            <p:nvPr/>
          </p:nvSpPr>
          <p:spPr>
            <a:xfrm>
              <a:off x="365971" y="5196860"/>
              <a:ext cx="8598226" cy="808482"/>
            </a:xfrm>
            <a:prstGeom prst="rightArrow">
              <a:avLst/>
            </a:prstGeom>
            <a:solidFill>
              <a:srgbClr val="F4701E"/>
            </a:solidFill>
            <a:ln>
              <a:no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7" name="TextBox 36">
              <a:extLst>
                <a:ext uri="{FF2B5EF4-FFF2-40B4-BE49-F238E27FC236}">
                  <a16:creationId xmlns:a16="http://schemas.microsoft.com/office/drawing/2014/main" id="{37A74321-2E19-4B39-85D2-C7946F2FD854}"/>
                </a:ext>
              </a:extLst>
            </p:cNvPr>
            <p:cNvSpPr txBox="1"/>
            <p:nvPr/>
          </p:nvSpPr>
          <p:spPr>
            <a:xfrm>
              <a:off x="1698782" y="5399296"/>
              <a:ext cx="6019800" cy="400110"/>
            </a:xfrm>
            <a:prstGeom prst="rect">
              <a:avLst/>
            </a:prstGeom>
            <a:solidFill>
              <a:srgbClr val="F4701E"/>
            </a:solidFill>
          </p:spPr>
          <p:txBody>
            <a:bodyPr>
              <a:spAutoFit/>
            </a:bodyPr>
            <a:lstStyle/>
            <a:p>
              <a:pPr algn="ctr">
                <a:defRPr/>
              </a:pPr>
              <a:r>
                <a:rPr lang="en-US" sz="2000" b="1">
                  <a:solidFill>
                    <a:schemeClr val="bg1"/>
                  </a:solidFill>
                  <a:effectLst>
                    <a:outerShdw blurRad="38100" dist="38100" dir="2700000" algn="tl">
                      <a:srgbClr val="000000">
                        <a:alpha val="43137"/>
                      </a:srgbClr>
                    </a:outerShdw>
                  </a:effectLst>
                  <a:cs typeface="Arial" pitchFamily="34" charset="0"/>
                </a:rPr>
                <a:t>ORS </a:t>
              </a:r>
              <a:r>
                <a:rPr lang="en-US" sz="2000" b="1" spc="100">
                  <a:solidFill>
                    <a:schemeClr val="bg1"/>
                  </a:solidFill>
                  <a:effectLst>
                    <a:outerShdw blurRad="38100" dist="38100" dir="2700000" algn="tl">
                      <a:srgbClr val="000000">
                        <a:alpha val="43137"/>
                      </a:srgbClr>
                    </a:outerShdw>
                  </a:effectLst>
                  <a:cs typeface="Arial" pitchFamily="34" charset="0"/>
                </a:rPr>
                <a:t>Containment</a:t>
              </a:r>
              <a:r>
                <a:rPr lang="en-US" sz="2000" b="1">
                  <a:solidFill>
                    <a:schemeClr val="bg1"/>
                  </a:solidFill>
                  <a:effectLst>
                    <a:outerShdw blurRad="38100" dist="38100" dir="2700000" algn="tl">
                      <a:srgbClr val="000000">
                        <a:alpha val="43137"/>
                      </a:srgbClr>
                    </a:outerShdw>
                  </a:effectLst>
                  <a:cs typeface="Arial" pitchFamily="34" charset="0"/>
                </a:rPr>
                <a:t> Strategy</a:t>
              </a:r>
            </a:p>
          </p:txBody>
        </p:sp>
      </p:grpSp>
      <p:grpSp>
        <p:nvGrpSpPr>
          <p:cNvPr id="43" name="Group 42">
            <a:extLst>
              <a:ext uri="{FF2B5EF4-FFF2-40B4-BE49-F238E27FC236}">
                <a16:creationId xmlns:a16="http://schemas.microsoft.com/office/drawing/2014/main" id="{F3E51D1C-736D-4966-A381-D147222DD72C}"/>
              </a:ext>
            </a:extLst>
          </p:cNvPr>
          <p:cNvGrpSpPr/>
          <p:nvPr/>
        </p:nvGrpSpPr>
        <p:grpSpPr>
          <a:xfrm>
            <a:off x="3916838" y="1343651"/>
            <a:ext cx="2192338" cy="919163"/>
            <a:chOff x="2392838" y="1334475"/>
            <a:chExt cx="2192338" cy="919163"/>
          </a:xfrm>
        </p:grpSpPr>
        <p:sp>
          <p:nvSpPr>
            <p:cNvPr id="16" name="Rounded Rectangle 18">
              <a:extLst>
                <a:ext uri="{FF2B5EF4-FFF2-40B4-BE49-F238E27FC236}">
                  <a16:creationId xmlns:a16="http://schemas.microsoft.com/office/drawing/2014/main" id="{D2203C7C-D1DA-4DA3-9F72-41D2C2A9A73D}"/>
                </a:ext>
              </a:extLst>
            </p:cNvPr>
            <p:cNvSpPr/>
            <p:nvPr/>
          </p:nvSpPr>
          <p:spPr>
            <a:xfrm>
              <a:off x="2458402" y="1334475"/>
              <a:ext cx="2069625" cy="919163"/>
            </a:xfrm>
            <a:prstGeom prst="roundRect">
              <a:avLst>
                <a:gd name="adj" fmla="val 10000"/>
              </a:avLst>
            </a:prstGeom>
            <a:solidFill>
              <a:srgbClr val="F4701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39" name="Group 38">
              <a:extLst>
                <a:ext uri="{FF2B5EF4-FFF2-40B4-BE49-F238E27FC236}">
                  <a16:creationId xmlns:a16="http://schemas.microsoft.com/office/drawing/2014/main" id="{F00C8C1D-66A7-4ADB-951D-3D57A589DFC3}"/>
                </a:ext>
              </a:extLst>
            </p:cNvPr>
            <p:cNvGrpSpPr/>
            <p:nvPr/>
          </p:nvGrpSpPr>
          <p:grpSpPr>
            <a:xfrm>
              <a:off x="2392838" y="1411656"/>
              <a:ext cx="2192338" cy="764801"/>
              <a:chOff x="2392838" y="1455639"/>
              <a:chExt cx="2192338" cy="764801"/>
            </a:xfrm>
          </p:grpSpPr>
          <p:sp>
            <p:nvSpPr>
              <p:cNvPr id="18" name="TextBox 20">
                <a:extLst>
                  <a:ext uri="{FF2B5EF4-FFF2-40B4-BE49-F238E27FC236}">
                    <a16:creationId xmlns:a16="http://schemas.microsoft.com/office/drawing/2014/main" id="{75C4B01C-E93D-48AB-AB76-BE740F661AAE}"/>
                  </a:ext>
                </a:extLst>
              </p:cNvPr>
              <p:cNvSpPr txBox="1">
                <a:spLocks noChangeArrowheads="1"/>
              </p:cNvSpPr>
              <p:nvPr/>
            </p:nvSpPr>
            <p:spPr bwMode="auto">
              <a:xfrm>
                <a:off x="2612707" y="1455639"/>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solidFill>
                      <a:schemeClr val="bg1"/>
                    </a:solidFill>
                    <a:effectLst>
                      <a:outerShdw blurRad="38100" dist="38100" dir="2700000" algn="tl">
                        <a:srgbClr val="000000">
                          <a:alpha val="43137"/>
                        </a:srgbClr>
                      </a:outerShdw>
                    </a:effectLst>
                    <a:cs typeface="Arial" panose="020B0604020202020204" pitchFamily="34" charset="0"/>
                  </a:rPr>
                  <a:t>DELAY</a:t>
                </a:r>
              </a:p>
            </p:txBody>
          </p:sp>
          <p:sp>
            <p:nvSpPr>
              <p:cNvPr id="22" name="Rectangle 21">
                <a:extLst>
                  <a:ext uri="{FF2B5EF4-FFF2-40B4-BE49-F238E27FC236}">
                    <a16:creationId xmlns:a16="http://schemas.microsoft.com/office/drawing/2014/main" id="{3BFD5854-FBB1-4779-9D8C-79A7382BA46C}"/>
                  </a:ext>
                </a:extLst>
              </p:cNvPr>
              <p:cNvSpPr/>
              <p:nvPr/>
            </p:nvSpPr>
            <p:spPr>
              <a:xfrm>
                <a:off x="2392838" y="1741015"/>
                <a:ext cx="2192338" cy="479425"/>
              </a:xfrm>
              <a:prstGeom prst="rect">
                <a:avLst/>
              </a:prstGeom>
            </p:spPr>
            <p:txBody>
              <a:bodyPr>
                <a:spAutoFit/>
              </a:bodyPr>
              <a:lstStyle/>
              <a:p>
                <a:pPr algn="ctr" defTabSz="1111250">
                  <a:lnSpc>
                    <a:spcPct val="90000"/>
                  </a:lnSpc>
                  <a:spcAft>
                    <a:spcPct val="35000"/>
                  </a:spcAft>
                  <a:defRPr/>
                </a:pPr>
                <a:r>
                  <a:rPr lang="en-US" sz="1400">
                    <a:solidFill>
                      <a:schemeClr val="bg1"/>
                    </a:solidFill>
                    <a:effectLst>
                      <a:outerShdw blurRad="38100" dist="38100" dir="2700000" algn="tl">
                        <a:srgbClr val="000000">
                          <a:alpha val="43137"/>
                        </a:srgbClr>
                      </a:outerShdw>
                    </a:effectLst>
                    <a:cs typeface="Arial" pitchFamily="34" charset="0"/>
                  </a:rPr>
                  <a:t>Extended Adversary</a:t>
                </a:r>
                <a:br>
                  <a:rPr lang="en-US" sz="1400">
                    <a:solidFill>
                      <a:schemeClr val="bg1"/>
                    </a:solidFill>
                    <a:effectLst>
                      <a:outerShdw blurRad="38100" dist="38100" dir="2700000" algn="tl">
                        <a:srgbClr val="000000">
                          <a:alpha val="43137"/>
                        </a:srgbClr>
                      </a:outerShdw>
                    </a:effectLst>
                    <a:cs typeface="Arial" pitchFamily="34" charset="0"/>
                  </a:rPr>
                </a:br>
                <a:r>
                  <a:rPr lang="en-US" sz="1400">
                    <a:solidFill>
                      <a:schemeClr val="bg1"/>
                    </a:solidFill>
                    <a:effectLst>
                      <a:outerShdw blurRad="38100" dist="38100" dir="2700000" algn="tl">
                        <a:srgbClr val="000000">
                          <a:alpha val="43137"/>
                        </a:srgbClr>
                      </a:outerShdw>
                    </a:effectLst>
                    <a:cs typeface="Arial" pitchFamily="34" charset="0"/>
                  </a:rPr>
                  <a:t>Task Time</a:t>
                </a:r>
              </a:p>
            </p:txBody>
          </p:sp>
        </p:grpSp>
      </p:grpSp>
      <p:grpSp>
        <p:nvGrpSpPr>
          <p:cNvPr id="44" name="Group 43">
            <a:extLst>
              <a:ext uri="{FF2B5EF4-FFF2-40B4-BE49-F238E27FC236}">
                <a16:creationId xmlns:a16="http://schemas.microsoft.com/office/drawing/2014/main" id="{F6229238-50DF-45BC-AB29-059B71378659}"/>
              </a:ext>
            </a:extLst>
          </p:cNvPr>
          <p:cNvGrpSpPr/>
          <p:nvPr/>
        </p:nvGrpSpPr>
        <p:grpSpPr>
          <a:xfrm>
            <a:off x="6213181" y="1343651"/>
            <a:ext cx="2192338" cy="919163"/>
            <a:chOff x="4689181" y="1328261"/>
            <a:chExt cx="2192338" cy="919163"/>
          </a:xfrm>
        </p:grpSpPr>
        <p:sp>
          <p:nvSpPr>
            <p:cNvPr id="17" name="Rounded Rectangle 19">
              <a:extLst>
                <a:ext uri="{FF2B5EF4-FFF2-40B4-BE49-F238E27FC236}">
                  <a16:creationId xmlns:a16="http://schemas.microsoft.com/office/drawing/2014/main" id="{B3ED8BC0-908B-41F3-AB91-D7EBBD15F3E9}"/>
                </a:ext>
              </a:extLst>
            </p:cNvPr>
            <p:cNvSpPr/>
            <p:nvPr/>
          </p:nvSpPr>
          <p:spPr>
            <a:xfrm>
              <a:off x="4708682" y="1328261"/>
              <a:ext cx="2061370" cy="919163"/>
            </a:xfrm>
            <a:prstGeom prst="roundRect">
              <a:avLst>
                <a:gd name="adj" fmla="val 10000"/>
              </a:avLst>
            </a:prstGeom>
            <a:solidFill>
              <a:srgbClr val="F4701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40" name="Group 39">
              <a:extLst>
                <a:ext uri="{FF2B5EF4-FFF2-40B4-BE49-F238E27FC236}">
                  <a16:creationId xmlns:a16="http://schemas.microsoft.com/office/drawing/2014/main" id="{5763A8DA-EF54-4978-A1DC-1A91B8D31355}"/>
                </a:ext>
              </a:extLst>
            </p:cNvPr>
            <p:cNvGrpSpPr/>
            <p:nvPr/>
          </p:nvGrpSpPr>
          <p:grpSpPr>
            <a:xfrm>
              <a:off x="4689181" y="1399211"/>
              <a:ext cx="2192338" cy="777263"/>
              <a:chOff x="4689181" y="1443177"/>
              <a:chExt cx="2192338" cy="777263"/>
            </a:xfrm>
          </p:grpSpPr>
          <p:sp>
            <p:nvSpPr>
              <p:cNvPr id="19" name="TextBox 21">
                <a:extLst>
                  <a:ext uri="{FF2B5EF4-FFF2-40B4-BE49-F238E27FC236}">
                    <a16:creationId xmlns:a16="http://schemas.microsoft.com/office/drawing/2014/main" id="{0CF75FB2-1D5B-4925-B0F8-C55CE658468F}"/>
                  </a:ext>
                </a:extLst>
              </p:cNvPr>
              <p:cNvSpPr txBox="1">
                <a:spLocks noChangeArrowheads="1"/>
              </p:cNvSpPr>
              <p:nvPr/>
            </p:nvSpPr>
            <p:spPr bwMode="auto">
              <a:xfrm>
                <a:off x="4909050" y="1443177"/>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solidFill>
                      <a:schemeClr val="bg1"/>
                    </a:solidFill>
                    <a:effectLst>
                      <a:outerShdw blurRad="38100" dist="38100" dir="2700000" algn="tl">
                        <a:srgbClr val="000000">
                          <a:alpha val="43137"/>
                        </a:srgbClr>
                      </a:outerShdw>
                    </a:effectLst>
                    <a:cs typeface="Arial" panose="020B0604020202020204" pitchFamily="34" charset="0"/>
                  </a:rPr>
                  <a:t>RESPOND</a:t>
                </a:r>
              </a:p>
            </p:txBody>
          </p:sp>
          <p:sp>
            <p:nvSpPr>
              <p:cNvPr id="23" name="Rectangle 22">
                <a:extLst>
                  <a:ext uri="{FF2B5EF4-FFF2-40B4-BE49-F238E27FC236}">
                    <a16:creationId xmlns:a16="http://schemas.microsoft.com/office/drawing/2014/main" id="{A704796B-7245-49DD-A11D-B24A783DE4D4}"/>
                  </a:ext>
                </a:extLst>
              </p:cNvPr>
              <p:cNvSpPr/>
              <p:nvPr/>
            </p:nvSpPr>
            <p:spPr>
              <a:xfrm>
                <a:off x="4689181" y="1741015"/>
                <a:ext cx="2192338" cy="479425"/>
              </a:xfrm>
              <a:prstGeom prst="rect">
                <a:avLst/>
              </a:prstGeom>
            </p:spPr>
            <p:txBody>
              <a:bodyPr>
                <a:spAutoFit/>
              </a:bodyPr>
              <a:lstStyle/>
              <a:p>
                <a:pPr algn="ctr" defTabSz="1111250">
                  <a:lnSpc>
                    <a:spcPct val="90000"/>
                  </a:lnSpc>
                  <a:spcAft>
                    <a:spcPct val="35000"/>
                  </a:spcAft>
                  <a:defRPr/>
                </a:pPr>
                <a:r>
                  <a:rPr lang="en-US" sz="1400">
                    <a:solidFill>
                      <a:schemeClr val="bg1"/>
                    </a:solidFill>
                    <a:effectLst>
                      <a:outerShdw blurRad="38100" dist="38100" dir="2700000" algn="tl">
                        <a:srgbClr val="000000">
                          <a:alpha val="43137"/>
                        </a:srgbClr>
                      </a:outerShdw>
                    </a:effectLst>
                    <a:cs typeface="Arial" pitchFamily="34" charset="0"/>
                  </a:rPr>
                  <a:t>Timely, Aware, Equipped and Trained Response</a:t>
                </a:r>
              </a:p>
            </p:txBody>
          </p:sp>
        </p:grpSp>
      </p:grpSp>
      <p:pic>
        <p:nvPicPr>
          <p:cNvPr id="24" name="Picture 24" descr="O:\NA-21\NA-211\Domestic Threat Reduction\Alarm Response Training\Photos\Pics of CAS &amp; RMS\524902.jpg">
            <a:extLst>
              <a:ext uri="{FF2B5EF4-FFF2-40B4-BE49-F238E27FC236}">
                <a16:creationId xmlns:a16="http://schemas.microsoft.com/office/drawing/2014/main" id="{809FD927-3BFE-4BEF-A95D-1D6C10F3848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0192" y="2355928"/>
            <a:ext cx="13081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4" descr="t_radeye_g copy">
            <a:extLst>
              <a:ext uri="{FF2B5EF4-FFF2-40B4-BE49-F238E27FC236}">
                <a16:creationId xmlns:a16="http://schemas.microsoft.com/office/drawing/2014/main" id="{BCA24A49-9123-47A2-9923-7280E166A6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09276" y="3873627"/>
            <a:ext cx="543266" cy="83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9">
            <a:extLst>
              <a:ext uri="{FF2B5EF4-FFF2-40B4-BE49-F238E27FC236}">
                <a16:creationId xmlns:a16="http://schemas.microsoft.com/office/drawing/2014/main" id="{1DFFA71A-02C2-4EA6-B34B-33A0580458F7}"/>
              </a:ext>
            </a:extLst>
          </p:cNvPr>
          <p:cNvSpPr txBox="1">
            <a:spLocks noChangeArrowheads="1"/>
          </p:cNvSpPr>
          <p:nvPr/>
        </p:nvSpPr>
        <p:spPr bwMode="auto">
          <a:xfrm>
            <a:off x="2506346" y="2394804"/>
            <a:ext cx="12954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100" b="1" u="sng">
                <a:cs typeface="Arial" panose="020B0604020202020204" pitchFamily="34" charset="0"/>
              </a:rPr>
              <a:t>Sentry Remote Monitoring System</a:t>
            </a:r>
            <a:r>
              <a:rPr lang="en-US" altLang="en-US" sz="1100" b="1">
                <a:cs typeface="Arial" panose="020B0604020202020204" pitchFamily="34" charset="0"/>
              </a:rPr>
              <a:t>:</a:t>
            </a:r>
          </a:p>
          <a:p>
            <a:pPr eaLnBrk="1" hangingPunct="1"/>
            <a:r>
              <a:rPr lang="en-US" altLang="en-US" sz="1100" i="1">
                <a:cs typeface="Arial" panose="020B0604020202020204" pitchFamily="34" charset="0"/>
              </a:rPr>
              <a:t>Fully networked, hardened, and encrypted security monitor </a:t>
            </a:r>
          </a:p>
        </p:txBody>
      </p:sp>
      <p:sp>
        <p:nvSpPr>
          <p:cNvPr id="28" name="Text Box 9">
            <a:extLst>
              <a:ext uri="{FF2B5EF4-FFF2-40B4-BE49-F238E27FC236}">
                <a16:creationId xmlns:a16="http://schemas.microsoft.com/office/drawing/2014/main" id="{12424AAD-096B-432F-9432-4F7A19CE4C7A}"/>
              </a:ext>
            </a:extLst>
          </p:cNvPr>
          <p:cNvSpPr txBox="1">
            <a:spLocks noChangeArrowheads="1"/>
          </p:cNvSpPr>
          <p:nvPr/>
        </p:nvSpPr>
        <p:spPr bwMode="auto">
          <a:xfrm>
            <a:off x="6034722" y="3406011"/>
            <a:ext cx="24923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100" b="1" u="sng">
                <a:cs typeface="Arial" panose="020B0604020202020204" pitchFamily="34" charset="0"/>
              </a:rPr>
              <a:t>Centralized Monitoring Stations</a:t>
            </a:r>
          </a:p>
        </p:txBody>
      </p:sp>
      <p:grpSp>
        <p:nvGrpSpPr>
          <p:cNvPr id="48" name="Group 47">
            <a:extLst>
              <a:ext uri="{FF2B5EF4-FFF2-40B4-BE49-F238E27FC236}">
                <a16:creationId xmlns:a16="http://schemas.microsoft.com/office/drawing/2014/main" id="{7691E42B-5908-4581-B7FE-8555586A4ADC}"/>
              </a:ext>
            </a:extLst>
          </p:cNvPr>
          <p:cNvGrpSpPr/>
          <p:nvPr/>
        </p:nvGrpSpPr>
        <p:grpSpPr>
          <a:xfrm>
            <a:off x="3765232" y="2381328"/>
            <a:ext cx="2492375" cy="3174115"/>
            <a:chOff x="2214130" y="2381327"/>
            <a:chExt cx="2492375" cy="3174115"/>
          </a:xfrm>
        </p:grpSpPr>
        <p:grpSp>
          <p:nvGrpSpPr>
            <p:cNvPr id="46" name="Group 45">
              <a:extLst>
                <a:ext uri="{FF2B5EF4-FFF2-40B4-BE49-F238E27FC236}">
                  <a16:creationId xmlns:a16="http://schemas.microsoft.com/office/drawing/2014/main" id="{B32358B8-8B2B-42C2-B033-EABAB5668E97}"/>
                </a:ext>
              </a:extLst>
            </p:cNvPr>
            <p:cNvGrpSpPr/>
            <p:nvPr/>
          </p:nvGrpSpPr>
          <p:grpSpPr>
            <a:xfrm>
              <a:off x="2214130" y="2381327"/>
              <a:ext cx="2492375" cy="1596184"/>
              <a:chOff x="2225517" y="2381327"/>
              <a:chExt cx="2492375" cy="1596184"/>
            </a:xfrm>
          </p:grpSpPr>
          <p:pic>
            <p:nvPicPr>
              <p:cNvPr id="10" name="Picture 22">
                <a:extLst>
                  <a:ext uri="{FF2B5EF4-FFF2-40B4-BE49-F238E27FC236}">
                    <a16:creationId xmlns:a16="http://schemas.microsoft.com/office/drawing/2014/main" id="{468210C1-1087-49C1-A24D-73AC9797CB3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66706" y="2381327"/>
                <a:ext cx="12446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9">
                <a:extLst>
                  <a:ext uri="{FF2B5EF4-FFF2-40B4-BE49-F238E27FC236}">
                    <a16:creationId xmlns:a16="http://schemas.microsoft.com/office/drawing/2014/main" id="{AF3569B7-F72F-49E7-971C-71384569CA91}"/>
                  </a:ext>
                </a:extLst>
              </p:cNvPr>
              <p:cNvSpPr txBox="1">
                <a:spLocks noChangeArrowheads="1"/>
              </p:cNvSpPr>
              <p:nvPr/>
            </p:nvSpPr>
            <p:spPr bwMode="auto">
              <a:xfrm>
                <a:off x="2225517" y="3406011"/>
                <a:ext cx="24923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100" b="1" u="sng">
                    <a:cs typeface="Arial" panose="020B0604020202020204" pitchFamily="34" charset="0"/>
                  </a:rPr>
                  <a:t>Hardened Doors</a:t>
                </a:r>
              </a:p>
            </p:txBody>
          </p:sp>
        </p:grpSp>
        <p:grpSp>
          <p:nvGrpSpPr>
            <p:cNvPr id="47" name="Group 46">
              <a:extLst>
                <a:ext uri="{FF2B5EF4-FFF2-40B4-BE49-F238E27FC236}">
                  <a16:creationId xmlns:a16="http://schemas.microsoft.com/office/drawing/2014/main" id="{04DC0CA0-FCF0-4D16-9758-8A9D53D35595}"/>
                </a:ext>
              </a:extLst>
            </p:cNvPr>
            <p:cNvGrpSpPr/>
            <p:nvPr/>
          </p:nvGrpSpPr>
          <p:grpSpPr>
            <a:xfrm>
              <a:off x="2214130" y="3889470"/>
              <a:ext cx="2492375" cy="1665972"/>
              <a:chOff x="2202742" y="3889470"/>
              <a:chExt cx="2492375" cy="1665972"/>
            </a:xfrm>
          </p:grpSpPr>
          <p:pic>
            <p:nvPicPr>
              <p:cNvPr id="20" name="Picture 2">
                <a:extLst>
                  <a:ext uri="{FF2B5EF4-FFF2-40B4-BE49-F238E27FC236}">
                    <a16:creationId xmlns:a16="http://schemas.microsoft.com/office/drawing/2014/main" id="{9D6842AD-ED35-4259-9DB2-871E8FD4510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16310" y="3889470"/>
                <a:ext cx="1265238"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9">
                <a:extLst>
                  <a:ext uri="{FF2B5EF4-FFF2-40B4-BE49-F238E27FC236}">
                    <a16:creationId xmlns:a16="http://schemas.microsoft.com/office/drawing/2014/main" id="{EA61C5AC-BEF2-459B-8037-85A1849349E3}"/>
                  </a:ext>
                </a:extLst>
              </p:cNvPr>
              <p:cNvSpPr txBox="1">
                <a:spLocks noChangeArrowheads="1"/>
              </p:cNvSpPr>
              <p:nvPr/>
            </p:nvSpPr>
            <p:spPr bwMode="auto">
              <a:xfrm>
                <a:off x="2202742" y="4983942"/>
                <a:ext cx="24923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100" b="1" u="sng">
                    <a:cs typeface="Arial" panose="020B0604020202020204" pitchFamily="34" charset="0"/>
                  </a:rPr>
                  <a:t>Facility Hardening</a:t>
                </a:r>
              </a:p>
            </p:txBody>
          </p:sp>
        </p:grpSp>
      </p:grpSp>
      <p:pic>
        <p:nvPicPr>
          <p:cNvPr id="32" name="Picture 32" descr="O:\NA-21\NA-211\Domestic Threat Reduction\Alarm Response Training\Photos\Photos_July 2010\525826.jpg">
            <a:extLst>
              <a:ext uri="{FF2B5EF4-FFF2-40B4-BE49-F238E27FC236}">
                <a16:creationId xmlns:a16="http://schemas.microsoft.com/office/drawing/2014/main" id="{714BE752-0CC7-496A-8EB3-366F98E7DAB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769624" y="2362278"/>
            <a:ext cx="1371159" cy="968375"/>
          </a:xfrm>
          <a:prstGeom prst="rect">
            <a:avLst/>
          </a:prstGeom>
          <a:ln>
            <a:solidFill>
              <a:schemeClr val="tx1"/>
            </a:solidFill>
          </a:ln>
          <a:effectLst>
            <a:outerShdw blurRad="38100" dist="25400" dir="2700000" algn="tl" rotWithShape="0">
              <a:prstClr val="black">
                <a:alpha val="40000"/>
              </a:prstClr>
            </a:outerShdw>
          </a:effectLst>
        </p:spPr>
      </p:pic>
      <p:grpSp>
        <p:nvGrpSpPr>
          <p:cNvPr id="45" name="Group 44">
            <a:extLst>
              <a:ext uri="{FF2B5EF4-FFF2-40B4-BE49-F238E27FC236}">
                <a16:creationId xmlns:a16="http://schemas.microsoft.com/office/drawing/2014/main" id="{355753E9-816C-4B49-B918-BBB54DBC90CF}"/>
              </a:ext>
            </a:extLst>
          </p:cNvPr>
          <p:cNvGrpSpPr/>
          <p:nvPr/>
        </p:nvGrpSpPr>
        <p:grpSpPr>
          <a:xfrm>
            <a:off x="8328657" y="1343651"/>
            <a:ext cx="2192338" cy="919163"/>
            <a:chOff x="6804657" y="1329793"/>
            <a:chExt cx="2192338" cy="919163"/>
          </a:xfrm>
        </p:grpSpPr>
        <p:sp>
          <p:nvSpPr>
            <p:cNvPr id="30" name="Rounded Rectangle 31">
              <a:extLst>
                <a:ext uri="{FF2B5EF4-FFF2-40B4-BE49-F238E27FC236}">
                  <a16:creationId xmlns:a16="http://schemas.microsoft.com/office/drawing/2014/main" id="{AB735D87-687C-4BE9-9070-A4C0BD9A748E}"/>
                </a:ext>
              </a:extLst>
            </p:cNvPr>
            <p:cNvSpPr/>
            <p:nvPr/>
          </p:nvSpPr>
          <p:spPr>
            <a:xfrm>
              <a:off x="6881519" y="1329793"/>
              <a:ext cx="2061370" cy="919163"/>
            </a:xfrm>
            <a:prstGeom prst="roundRect">
              <a:avLst>
                <a:gd name="adj" fmla="val 10000"/>
              </a:avLst>
            </a:prstGeom>
            <a:solidFill>
              <a:srgbClr val="F4701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41" name="Group 40">
              <a:extLst>
                <a:ext uri="{FF2B5EF4-FFF2-40B4-BE49-F238E27FC236}">
                  <a16:creationId xmlns:a16="http://schemas.microsoft.com/office/drawing/2014/main" id="{25497C1D-8E32-4CB4-A530-CB6FF204A12B}"/>
                </a:ext>
              </a:extLst>
            </p:cNvPr>
            <p:cNvGrpSpPr/>
            <p:nvPr/>
          </p:nvGrpSpPr>
          <p:grpSpPr>
            <a:xfrm>
              <a:off x="6804657" y="1403558"/>
              <a:ext cx="2192338" cy="771632"/>
              <a:chOff x="6804657" y="1448808"/>
              <a:chExt cx="2192338" cy="771632"/>
            </a:xfrm>
          </p:grpSpPr>
          <p:sp>
            <p:nvSpPr>
              <p:cNvPr id="31" name="TextBox 21">
                <a:extLst>
                  <a:ext uri="{FF2B5EF4-FFF2-40B4-BE49-F238E27FC236}">
                    <a16:creationId xmlns:a16="http://schemas.microsoft.com/office/drawing/2014/main" id="{F4DABC0D-8FD5-474D-8DD9-E62A9D2C8240}"/>
                  </a:ext>
                </a:extLst>
              </p:cNvPr>
              <p:cNvSpPr txBox="1">
                <a:spLocks noChangeArrowheads="1"/>
              </p:cNvSpPr>
              <p:nvPr/>
            </p:nvSpPr>
            <p:spPr bwMode="auto">
              <a:xfrm>
                <a:off x="7024526" y="1448808"/>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b="1">
                    <a:solidFill>
                      <a:schemeClr val="bg1"/>
                    </a:solidFill>
                    <a:effectLst>
                      <a:outerShdw blurRad="38100" dist="38100" dir="2700000" algn="tl">
                        <a:srgbClr val="000000">
                          <a:alpha val="43137"/>
                        </a:srgbClr>
                      </a:outerShdw>
                    </a:effectLst>
                    <a:cs typeface="Arial" panose="020B0604020202020204" pitchFamily="34" charset="0"/>
                  </a:rPr>
                  <a:t>TRAIN</a:t>
                </a:r>
              </a:p>
            </p:txBody>
          </p:sp>
          <p:sp>
            <p:nvSpPr>
              <p:cNvPr id="33" name="Rectangle 32">
                <a:extLst>
                  <a:ext uri="{FF2B5EF4-FFF2-40B4-BE49-F238E27FC236}">
                    <a16:creationId xmlns:a16="http://schemas.microsoft.com/office/drawing/2014/main" id="{9362275D-9CBC-4867-A53A-C662C59F392A}"/>
                  </a:ext>
                </a:extLst>
              </p:cNvPr>
              <p:cNvSpPr/>
              <p:nvPr/>
            </p:nvSpPr>
            <p:spPr>
              <a:xfrm>
                <a:off x="6804657" y="1740309"/>
                <a:ext cx="2192338" cy="480131"/>
              </a:xfrm>
              <a:prstGeom prst="rect">
                <a:avLst/>
              </a:prstGeom>
            </p:spPr>
            <p:txBody>
              <a:bodyPr>
                <a:spAutoFit/>
              </a:bodyPr>
              <a:lstStyle/>
              <a:p>
                <a:pPr algn="ctr" defTabSz="1111250">
                  <a:lnSpc>
                    <a:spcPct val="90000"/>
                  </a:lnSpc>
                  <a:spcAft>
                    <a:spcPct val="35000"/>
                  </a:spcAft>
                  <a:defRPr/>
                </a:pPr>
                <a:r>
                  <a:rPr lang="en-US" sz="1400">
                    <a:solidFill>
                      <a:schemeClr val="bg1"/>
                    </a:solidFill>
                    <a:effectLst>
                      <a:outerShdw blurRad="38100" dist="38100" dir="2700000" algn="tl">
                        <a:srgbClr val="000000">
                          <a:alpha val="43137"/>
                        </a:srgbClr>
                      </a:outerShdw>
                    </a:effectLst>
                    <a:cs typeface="Arial" pitchFamily="34" charset="0"/>
                  </a:rPr>
                  <a:t>Security and Response Training</a:t>
                </a:r>
              </a:p>
            </p:txBody>
          </p:sp>
        </p:grpSp>
      </p:grpSp>
      <p:pic>
        <p:nvPicPr>
          <p:cNvPr id="35" name="Picture 34">
            <a:extLst>
              <a:ext uri="{FF2B5EF4-FFF2-40B4-BE49-F238E27FC236}">
                <a16:creationId xmlns:a16="http://schemas.microsoft.com/office/drawing/2014/main" id="{5F6EFF95-EB9D-455F-AA62-CE30A47BF9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93598" y="2469859"/>
            <a:ext cx="812608" cy="815445"/>
          </a:xfrm>
          <a:prstGeom prst="rect">
            <a:avLst/>
          </a:prstGeom>
        </p:spPr>
      </p:pic>
      <p:sp>
        <p:nvSpPr>
          <p:cNvPr id="49" name="Text Box 9">
            <a:extLst>
              <a:ext uri="{FF2B5EF4-FFF2-40B4-BE49-F238E27FC236}">
                <a16:creationId xmlns:a16="http://schemas.microsoft.com/office/drawing/2014/main" id="{71E2BAC3-7293-480C-A0C4-32E4F2DA321C}"/>
              </a:ext>
            </a:extLst>
          </p:cNvPr>
          <p:cNvSpPr txBox="1">
            <a:spLocks noChangeArrowheads="1"/>
          </p:cNvSpPr>
          <p:nvPr/>
        </p:nvSpPr>
        <p:spPr bwMode="auto">
          <a:xfrm>
            <a:off x="8258653" y="3296571"/>
            <a:ext cx="24923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100" b="1" u="sng">
                <a:cs typeface="Arial" panose="020B0604020202020204" pitchFamily="34" charset="0"/>
              </a:rPr>
              <a:t>Alarm Response Training . </a:t>
            </a:r>
          </a:p>
          <a:p>
            <a:pPr algn="ctr" eaLnBrk="1" hangingPunct="1"/>
            <a:r>
              <a:rPr lang="en-US" altLang="en-US" sz="1100" b="1" u="sng">
                <a:cs typeface="Arial" panose="020B0604020202020204" pitchFamily="34" charset="0"/>
              </a:rPr>
              <a:t>Response Planning</a:t>
            </a:r>
          </a:p>
          <a:p>
            <a:pPr algn="ctr" eaLnBrk="1" hangingPunct="1"/>
            <a:r>
              <a:rPr lang="en-US" altLang="en-US" sz="1100" b="1" u="sng">
                <a:cs typeface="Arial" panose="020B0604020202020204" pitchFamily="34" charset="0"/>
              </a:rPr>
              <a:t>PRD Training, Tabletop Exercises</a:t>
            </a:r>
          </a:p>
        </p:txBody>
      </p:sp>
      <p:sp>
        <p:nvSpPr>
          <p:cNvPr id="50" name="Text Box 9">
            <a:extLst>
              <a:ext uri="{FF2B5EF4-FFF2-40B4-BE49-F238E27FC236}">
                <a16:creationId xmlns:a16="http://schemas.microsoft.com/office/drawing/2014/main" id="{3FB5426D-02FF-4AC9-858D-D33922A4254C}"/>
              </a:ext>
            </a:extLst>
          </p:cNvPr>
          <p:cNvSpPr txBox="1">
            <a:spLocks noChangeArrowheads="1"/>
          </p:cNvSpPr>
          <p:nvPr/>
        </p:nvSpPr>
        <p:spPr bwMode="auto">
          <a:xfrm>
            <a:off x="8258653" y="4791024"/>
            <a:ext cx="24923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100" b="1" u="sng">
                <a:cs typeface="Arial" panose="020B0604020202020204" pitchFamily="34" charset="0"/>
              </a:rPr>
              <a:t>Radiological Security</a:t>
            </a:r>
            <a:br>
              <a:rPr lang="en-US" altLang="en-US" sz="1100" b="1" u="sng">
                <a:cs typeface="Arial" panose="020B0604020202020204" pitchFamily="34" charset="0"/>
              </a:rPr>
            </a:br>
            <a:r>
              <a:rPr lang="en-US" altLang="en-US" sz="1100" b="1" u="sng">
                <a:cs typeface="Arial" panose="020B0604020202020204" pitchFamily="34" charset="0"/>
              </a:rPr>
              <a:t>Awareness &amp; Response</a:t>
            </a:r>
          </a:p>
        </p:txBody>
      </p:sp>
      <p:pic>
        <p:nvPicPr>
          <p:cNvPr id="51" name="Picture 50">
            <a:extLst>
              <a:ext uri="{FF2B5EF4-FFF2-40B4-BE49-F238E27FC236}">
                <a16:creationId xmlns:a16="http://schemas.microsoft.com/office/drawing/2014/main" id="{6B38202B-AD63-4994-BDC6-35136651F6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9042034" y="3692278"/>
            <a:ext cx="901457" cy="1296037"/>
          </a:xfrm>
          <a:prstGeom prst="rect">
            <a:avLst/>
          </a:prstGeom>
        </p:spPr>
      </p:pic>
    </p:spTree>
    <p:extLst>
      <p:ext uri="{BB962C8B-B14F-4D97-AF65-F5344CB8AC3E}">
        <p14:creationId xmlns:p14="http://schemas.microsoft.com/office/powerpoint/2010/main" val="2164509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F9569B-E162-C449-A064-FE1349252848}"/>
              </a:ext>
            </a:extLst>
          </p:cNvPr>
          <p:cNvGrpSpPr/>
          <p:nvPr/>
        </p:nvGrpSpPr>
        <p:grpSpPr>
          <a:xfrm>
            <a:off x="8908921" y="4233474"/>
            <a:ext cx="2936364" cy="1957528"/>
            <a:chOff x="8951151" y="4333640"/>
            <a:chExt cx="2706863" cy="1957528"/>
          </a:xfrm>
          <a:solidFill>
            <a:srgbClr val="F2682D"/>
          </a:solidFill>
        </p:grpSpPr>
        <p:sp>
          <p:nvSpPr>
            <p:cNvPr id="13" name="TextBox 21">
              <a:extLst>
                <a:ext uri="{FF2B5EF4-FFF2-40B4-BE49-F238E27FC236}">
                  <a16:creationId xmlns:a16="http://schemas.microsoft.com/office/drawing/2014/main" id="{E7D38C25-FF9C-0548-9DA7-51DD65A4BCBE}"/>
                </a:ext>
              </a:extLst>
            </p:cNvPr>
            <p:cNvSpPr txBox="1">
              <a:spLocks noChangeArrowheads="1"/>
            </p:cNvSpPr>
            <p:nvPr/>
          </p:nvSpPr>
          <p:spPr bwMode="auto">
            <a:xfrm>
              <a:off x="9001377" y="4333640"/>
              <a:ext cx="2451601" cy="638316"/>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F2672C"/>
                  </a:solidFill>
                  <a:cs typeface="Arial" panose="020B0604020202020204" pitchFamily="34" charset="0"/>
                </a:rPr>
                <a:t>Train</a:t>
              </a:r>
            </a:p>
            <a:p>
              <a:pPr>
                <a:lnSpc>
                  <a:spcPct val="80000"/>
                </a:lnSpc>
              </a:pPr>
              <a:r>
                <a:rPr lang="en-US" sz="1400" i="1">
                  <a:solidFill>
                    <a:schemeClr val="tx1">
                      <a:lumMod val="75000"/>
                      <a:lumOff val="25000"/>
                    </a:schemeClr>
                  </a:solidFill>
                  <a:cs typeface="Arial" pitchFamily="34" charset="0"/>
                </a:rPr>
                <a:t>Security and Response </a:t>
              </a:r>
              <a:endParaRPr lang="en-US" sz="1400" b="1">
                <a:solidFill>
                  <a:schemeClr val="tx1">
                    <a:lumMod val="75000"/>
                    <a:lumOff val="25000"/>
                  </a:schemeClr>
                </a:solidFill>
                <a:cs typeface="Arial" pitchFamily="34" charset="0"/>
              </a:endParaRPr>
            </a:p>
          </p:txBody>
        </p:sp>
        <p:sp>
          <p:nvSpPr>
            <p:cNvPr id="14" name="Rectangle 13">
              <a:extLst>
                <a:ext uri="{FF2B5EF4-FFF2-40B4-BE49-F238E27FC236}">
                  <a16:creationId xmlns:a16="http://schemas.microsoft.com/office/drawing/2014/main" id="{9E6E321A-3400-1946-852C-F1789830DD29}"/>
                </a:ext>
              </a:extLst>
            </p:cNvPr>
            <p:cNvSpPr/>
            <p:nvPr/>
          </p:nvSpPr>
          <p:spPr>
            <a:xfrm>
              <a:off x="8951151" y="4906173"/>
              <a:ext cx="2706863" cy="1384995"/>
            </a:xfrm>
            <a:prstGeom prst="rect">
              <a:avLst/>
            </a:prstGeom>
            <a:noFill/>
            <a:ln>
              <a:solidFill>
                <a:schemeClr val="bg1"/>
              </a:solidFill>
            </a:ln>
          </p:spPr>
          <p:txBody>
            <a:bodyPr wrap="square" lIns="91440" tIns="45720" rIns="91440" bIns="45720" anchor="t">
              <a:spAutoFit/>
            </a:bodyPr>
            <a:lstStyle/>
            <a:p>
              <a:r>
                <a:rPr lang="en-US" altLang="en-US" sz="1400">
                  <a:solidFill>
                    <a:schemeClr val="tx1">
                      <a:lumMod val="65000"/>
                      <a:lumOff val="35000"/>
                    </a:schemeClr>
                  </a:solidFill>
                  <a:cs typeface="Arial" panose="020B0604020202020204" pitchFamily="34" charset="0"/>
                </a:rPr>
                <a:t>• Alarm Response Training</a:t>
              </a:r>
            </a:p>
            <a:p>
              <a:r>
                <a:rPr lang="en-US" altLang="en-US" sz="1400">
                  <a:solidFill>
                    <a:schemeClr val="tx1">
                      <a:lumMod val="65000"/>
                      <a:lumOff val="35000"/>
                    </a:schemeClr>
                  </a:solidFill>
                  <a:cs typeface="Arial" panose="020B0604020202020204" pitchFamily="34" charset="0"/>
                </a:rPr>
                <a:t>• Response Planning</a:t>
              </a:r>
            </a:p>
            <a:p>
              <a:r>
                <a:rPr lang="en-US" altLang="en-US" sz="1400">
                  <a:solidFill>
                    <a:schemeClr val="tx1">
                      <a:lumMod val="65000"/>
                      <a:lumOff val="35000"/>
                    </a:schemeClr>
                  </a:solidFill>
                  <a:cs typeface="Arial" panose="020B0604020202020204" pitchFamily="34" charset="0"/>
                </a:rPr>
                <a:t>• PRD Training</a:t>
              </a:r>
            </a:p>
            <a:p>
              <a:r>
                <a:rPr lang="en-US" altLang="en-US" sz="1400">
                  <a:solidFill>
                    <a:schemeClr val="tx1">
                      <a:lumMod val="65000"/>
                      <a:lumOff val="35000"/>
                    </a:schemeClr>
                  </a:solidFill>
                  <a:cs typeface="Arial" panose="020B0604020202020204" pitchFamily="34" charset="0"/>
                </a:rPr>
                <a:t>• Tabletop Exercises</a:t>
              </a:r>
            </a:p>
            <a:p>
              <a:r>
                <a:rPr lang="en-US" altLang="en-US" sz="1400">
                  <a:solidFill>
                    <a:schemeClr val="tx1">
                      <a:lumMod val="65000"/>
                      <a:lumOff val="35000"/>
                    </a:schemeClr>
                  </a:solidFill>
                  <a:cs typeface="Arial" panose="020B0604020202020204" pitchFamily="34" charset="0"/>
                </a:rPr>
                <a:t>• Radiological Security Awareness and Response</a:t>
              </a:r>
            </a:p>
          </p:txBody>
        </p:sp>
      </p:grpSp>
      <p:pic>
        <p:nvPicPr>
          <p:cNvPr id="15" name="Picture 14" descr="Containment Circle Graphic.png">
            <a:extLst>
              <a:ext uri="{FF2B5EF4-FFF2-40B4-BE49-F238E27FC236}">
                <a16:creationId xmlns:a16="http://schemas.microsoft.com/office/drawing/2014/main" id="{8DFAE396-CBBD-4C41-9FBB-E313FD8A8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005" y="939510"/>
            <a:ext cx="5756609" cy="5760720"/>
          </a:xfrm>
          <a:prstGeom prst="rect">
            <a:avLst/>
          </a:prstGeom>
        </p:spPr>
      </p:pic>
      <p:grpSp>
        <p:nvGrpSpPr>
          <p:cNvPr id="3" name="Group 2">
            <a:extLst>
              <a:ext uri="{FF2B5EF4-FFF2-40B4-BE49-F238E27FC236}">
                <a16:creationId xmlns:a16="http://schemas.microsoft.com/office/drawing/2014/main" id="{97046737-8B38-044A-8DB5-C0F88D1012CB}"/>
              </a:ext>
            </a:extLst>
          </p:cNvPr>
          <p:cNvGrpSpPr/>
          <p:nvPr/>
        </p:nvGrpSpPr>
        <p:grpSpPr>
          <a:xfrm>
            <a:off x="8858048" y="2221528"/>
            <a:ext cx="2440035" cy="1016362"/>
            <a:chOff x="9008825" y="1470304"/>
            <a:chExt cx="2440035" cy="1016362"/>
          </a:xfrm>
        </p:grpSpPr>
        <p:sp>
          <p:nvSpPr>
            <p:cNvPr id="18" name="TextBox 21">
              <a:extLst>
                <a:ext uri="{FF2B5EF4-FFF2-40B4-BE49-F238E27FC236}">
                  <a16:creationId xmlns:a16="http://schemas.microsoft.com/office/drawing/2014/main" id="{30D22F31-B82D-EE41-9478-1A355E994810}"/>
                </a:ext>
              </a:extLst>
            </p:cNvPr>
            <p:cNvSpPr txBox="1">
              <a:spLocks noChangeArrowheads="1"/>
            </p:cNvSpPr>
            <p:nvPr/>
          </p:nvSpPr>
          <p:spPr bwMode="auto">
            <a:xfrm>
              <a:off x="9008825" y="1470304"/>
              <a:ext cx="2440035" cy="638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F2672C"/>
                  </a:solidFill>
                  <a:cs typeface="Arial" panose="020B0604020202020204" pitchFamily="34" charset="0"/>
                </a:rPr>
                <a:t>Delay</a:t>
              </a:r>
            </a:p>
            <a:p>
              <a:pPr>
                <a:lnSpc>
                  <a:spcPct val="80000"/>
                </a:lnSpc>
              </a:pPr>
              <a:r>
                <a:rPr lang="en-US" sz="1400" i="1">
                  <a:solidFill>
                    <a:schemeClr val="tx1">
                      <a:lumMod val="75000"/>
                      <a:lumOff val="25000"/>
                    </a:schemeClr>
                  </a:solidFill>
                  <a:cs typeface="Arial" pitchFamily="34" charset="0"/>
                </a:rPr>
                <a:t>Extended Adversary Task Time</a:t>
              </a:r>
            </a:p>
          </p:txBody>
        </p:sp>
        <p:sp>
          <p:nvSpPr>
            <p:cNvPr id="19" name="Rectangle 18">
              <a:extLst>
                <a:ext uri="{FF2B5EF4-FFF2-40B4-BE49-F238E27FC236}">
                  <a16:creationId xmlns:a16="http://schemas.microsoft.com/office/drawing/2014/main" id="{6393EF4A-A42B-5D4F-9AAE-63BB9D8C2A50}"/>
                </a:ext>
              </a:extLst>
            </p:cNvPr>
            <p:cNvSpPr/>
            <p:nvPr/>
          </p:nvSpPr>
          <p:spPr>
            <a:xfrm>
              <a:off x="9008825" y="1963446"/>
              <a:ext cx="2358076" cy="523220"/>
            </a:xfrm>
            <a:prstGeom prst="rect">
              <a:avLst/>
            </a:prstGeom>
            <a:noFill/>
            <a:ln>
              <a:noFill/>
            </a:ln>
          </p:spPr>
          <p:txBody>
            <a:bodyPr wrap="square">
              <a:spAutoFit/>
            </a:bodyPr>
            <a:lstStyle/>
            <a:p>
              <a:r>
                <a:rPr lang="en-US" altLang="en-US" sz="1400">
                  <a:solidFill>
                    <a:schemeClr val="tx1">
                      <a:lumMod val="65000"/>
                      <a:lumOff val="35000"/>
                    </a:schemeClr>
                  </a:solidFill>
                  <a:cs typeface="Arial" panose="020B0604020202020204" pitchFamily="34" charset="0"/>
                </a:rPr>
                <a:t>• Hardened Doors</a:t>
              </a:r>
            </a:p>
            <a:p>
              <a:r>
                <a:rPr lang="en-US" altLang="en-US" sz="1400">
                  <a:solidFill>
                    <a:schemeClr val="tx1">
                      <a:lumMod val="65000"/>
                      <a:lumOff val="35000"/>
                    </a:schemeClr>
                  </a:solidFill>
                  <a:cs typeface="Arial" panose="020B0604020202020204" pitchFamily="34" charset="0"/>
                </a:rPr>
                <a:t>• Facility Hardening</a:t>
              </a:r>
            </a:p>
          </p:txBody>
        </p:sp>
      </p:grpSp>
      <p:grpSp>
        <p:nvGrpSpPr>
          <p:cNvPr id="5" name="Group 4">
            <a:extLst>
              <a:ext uri="{FF2B5EF4-FFF2-40B4-BE49-F238E27FC236}">
                <a16:creationId xmlns:a16="http://schemas.microsoft.com/office/drawing/2014/main" id="{B95C7B13-C8F5-F847-BBD9-9041B4EB165B}"/>
              </a:ext>
            </a:extLst>
          </p:cNvPr>
          <p:cNvGrpSpPr/>
          <p:nvPr/>
        </p:nvGrpSpPr>
        <p:grpSpPr>
          <a:xfrm>
            <a:off x="483729" y="4194146"/>
            <a:ext cx="3780786" cy="1296394"/>
            <a:chOff x="718266" y="4089496"/>
            <a:chExt cx="2612076" cy="1296394"/>
          </a:xfrm>
        </p:grpSpPr>
        <p:sp>
          <p:nvSpPr>
            <p:cNvPr id="21" name="TextBox 21">
              <a:extLst>
                <a:ext uri="{FF2B5EF4-FFF2-40B4-BE49-F238E27FC236}">
                  <a16:creationId xmlns:a16="http://schemas.microsoft.com/office/drawing/2014/main" id="{A3536BF3-F0CA-AB45-9D79-64891F7FA9E9}"/>
                </a:ext>
              </a:extLst>
            </p:cNvPr>
            <p:cNvSpPr txBox="1">
              <a:spLocks noChangeArrowheads="1"/>
            </p:cNvSpPr>
            <p:nvPr/>
          </p:nvSpPr>
          <p:spPr bwMode="auto">
            <a:xfrm>
              <a:off x="718266" y="4089496"/>
              <a:ext cx="2440035" cy="655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F2672C"/>
                  </a:solidFill>
                  <a:cs typeface="Arial" panose="020B0604020202020204" pitchFamily="34" charset="0"/>
                </a:rPr>
                <a:t>Respond</a:t>
              </a:r>
            </a:p>
            <a:p>
              <a:pPr>
                <a:lnSpc>
                  <a:spcPct val="90000"/>
                </a:lnSpc>
              </a:pPr>
              <a:r>
                <a:rPr lang="en-US" sz="1400" i="1">
                  <a:solidFill>
                    <a:schemeClr val="tx1">
                      <a:lumMod val="75000"/>
                      <a:lumOff val="25000"/>
                    </a:schemeClr>
                  </a:solidFill>
                  <a:cs typeface="Arial" pitchFamily="34" charset="0"/>
                </a:rPr>
                <a:t>Timely, Equipped and Prepared</a:t>
              </a:r>
            </a:p>
          </p:txBody>
        </p:sp>
        <p:sp>
          <p:nvSpPr>
            <p:cNvPr id="22" name="Rectangle 21">
              <a:extLst>
                <a:ext uri="{FF2B5EF4-FFF2-40B4-BE49-F238E27FC236}">
                  <a16:creationId xmlns:a16="http://schemas.microsoft.com/office/drawing/2014/main" id="{3F997D7D-2605-2F45-A59E-F490AB211FF4}"/>
                </a:ext>
              </a:extLst>
            </p:cNvPr>
            <p:cNvSpPr/>
            <p:nvPr/>
          </p:nvSpPr>
          <p:spPr>
            <a:xfrm>
              <a:off x="718266" y="4647226"/>
              <a:ext cx="2612076" cy="738664"/>
            </a:xfrm>
            <a:prstGeom prst="rect">
              <a:avLst/>
            </a:prstGeom>
          </p:spPr>
          <p:txBody>
            <a:bodyPr wrap="square">
              <a:spAutoFit/>
            </a:bodyPr>
            <a:lstStyle/>
            <a:p>
              <a:r>
                <a:rPr lang="en-US" altLang="en-US" sz="1400">
                  <a:solidFill>
                    <a:schemeClr val="tx1">
                      <a:lumMod val="65000"/>
                      <a:lumOff val="35000"/>
                    </a:schemeClr>
                  </a:solidFill>
                  <a:cs typeface="Arial" panose="020B0604020202020204" pitchFamily="34" charset="0"/>
                </a:rPr>
                <a:t>• Centralized Monitoring Stations</a:t>
              </a:r>
            </a:p>
            <a:p>
              <a:r>
                <a:rPr lang="en-US" altLang="en-US" sz="1400">
                  <a:solidFill>
                    <a:schemeClr val="tx1">
                      <a:lumMod val="65000"/>
                      <a:lumOff val="35000"/>
                    </a:schemeClr>
                  </a:solidFill>
                  <a:cs typeface="Arial" panose="020B0604020202020204" pitchFamily="34" charset="0"/>
                </a:rPr>
                <a:t>• Personal Radiation Detectors (PRDs) </a:t>
              </a:r>
            </a:p>
            <a:p>
              <a:r>
                <a:rPr lang="en-US" altLang="en-US" sz="1400" i="1">
                  <a:solidFill>
                    <a:schemeClr val="tx1">
                      <a:lumMod val="65000"/>
                      <a:lumOff val="35000"/>
                    </a:schemeClr>
                  </a:solidFill>
                  <a:cs typeface="Arial" panose="020B0604020202020204" pitchFamily="34" charset="0"/>
                </a:rPr>
                <a:t>    </a:t>
              </a:r>
            </a:p>
          </p:txBody>
        </p:sp>
      </p:grpSp>
      <p:grpSp>
        <p:nvGrpSpPr>
          <p:cNvPr id="4" name="Group 3">
            <a:extLst>
              <a:ext uri="{FF2B5EF4-FFF2-40B4-BE49-F238E27FC236}">
                <a16:creationId xmlns:a16="http://schemas.microsoft.com/office/drawing/2014/main" id="{5AC256A2-1B93-0046-B62F-88B91F72D5F7}"/>
              </a:ext>
            </a:extLst>
          </p:cNvPr>
          <p:cNvGrpSpPr/>
          <p:nvPr/>
        </p:nvGrpSpPr>
        <p:grpSpPr>
          <a:xfrm>
            <a:off x="444400" y="2049884"/>
            <a:ext cx="3335497" cy="1088635"/>
            <a:chOff x="1519876" y="1322444"/>
            <a:chExt cx="2909812" cy="1088635"/>
          </a:xfrm>
        </p:grpSpPr>
        <p:sp>
          <p:nvSpPr>
            <p:cNvPr id="24" name="TextBox 21">
              <a:extLst>
                <a:ext uri="{FF2B5EF4-FFF2-40B4-BE49-F238E27FC236}">
                  <a16:creationId xmlns:a16="http://schemas.microsoft.com/office/drawing/2014/main" id="{3DDCFC77-C493-474A-89A1-245D2A9DC5B4}"/>
                </a:ext>
              </a:extLst>
            </p:cNvPr>
            <p:cNvSpPr txBox="1">
              <a:spLocks noChangeArrowheads="1"/>
            </p:cNvSpPr>
            <p:nvPr/>
          </p:nvSpPr>
          <p:spPr bwMode="auto">
            <a:xfrm>
              <a:off x="1534164" y="1322444"/>
              <a:ext cx="2895524" cy="638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F2672C"/>
                  </a:solidFill>
                  <a:cs typeface="Arial" panose="020B0604020202020204" pitchFamily="34" charset="0"/>
                </a:rPr>
                <a:t>Detect</a:t>
              </a:r>
            </a:p>
            <a:p>
              <a:pPr>
                <a:lnSpc>
                  <a:spcPct val="80000"/>
                </a:lnSpc>
              </a:pPr>
              <a:r>
                <a:rPr lang="en-US" sz="1400" i="1">
                  <a:solidFill>
                    <a:schemeClr val="tx1">
                      <a:lumMod val="75000"/>
                      <a:lumOff val="25000"/>
                    </a:schemeClr>
                  </a:solidFill>
                  <a:cs typeface="Arial" pitchFamily="34" charset="0"/>
                </a:rPr>
                <a:t>Prompt Detection, Reliable Notification</a:t>
              </a:r>
            </a:p>
          </p:txBody>
        </p:sp>
        <p:sp>
          <p:nvSpPr>
            <p:cNvPr id="25" name="Rectangle 24">
              <a:extLst>
                <a:ext uri="{FF2B5EF4-FFF2-40B4-BE49-F238E27FC236}">
                  <a16:creationId xmlns:a16="http://schemas.microsoft.com/office/drawing/2014/main" id="{22314F28-32BD-5545-9A38-8F8E1600242E}"/>
                </a:ext>
              </a:extLst>
            </p:cNvPr>
            <p:cNvSpPr/>
            <p:nvPr/>
          </p:nvSpPr>
          <p:spPr>
            <a:xfrm>
              <a:off x="1519876" y="1826304"/>
              <a:ext cx="2844762" cy="584775"/>
            </a:xfrm>
            <a:prstGeom prst="rect">
              <a:avLst/>
            </a:prstGeom>
          </p:spPr>
          <p:txBody>
            <a:bodyPr wrap="square">
              <a:spAutoFit/>
            </a:bodyPr>
            <a:lstStyle/>
            <a:p>
              <a:r>
                <a:rPr lang="en-US" altLang="en-US">
                  <a:solidFill>
                    <a:schemeClr val="tx1">
                      <a:lumMod val="65000"/>
                      <a:lumOff val="35000"/>
                    </a:schemeClr>
                  </a:solidFill>
                  <a:cs typeface="Arial" panose="020B0604020202020204" pitchFamily="34" charset="0"/>
                </a:rPr>
                <a:t>• </a:t>
              </a:r>
              <a:r>
                <a:rPr lang="en-US" altLang="en-US" sz="1400">
                  <a:solidFill>
                    <a:schemeClr val="tx1">
                      <a:lumMod val="65000"/>
                      <a:lumOff val="35000"/>
                    </a:schemeClr>
                  </a:solidFill>
                  <a:cs typeface="Arial" panose="020B0604020202020204" pitchFamily="34" charset="0"/>
                </a:rPr>
                <a:t>Sentry Remote Monitoring System</a:t>
              </a:r>
            </a:p>
            <a:p>
              <a:r>
                <a:rPr lang="en-US" altLang="en-US" sz="1400">
                  <a:solidFill>
                    <a:schemeClr val="tx1">
                      <a:lumMod val="65000"/>
                      <a:lumOff val="35000"/>
                    </a:schemeClr>
                  </a:solidFill>
                  <a:cs typeface="Arial" panose="020B0604020202020204" pitchFamily="34" charset="0"/>
                </a:rPr>
                <a:t>• Multi-Factor Access Control</a:t>
              </a:r>
            </a:p>
          </p:txBody>
        </p:sp>
      </p:grpSp>
      <p:sp>
        <p:nvSpPr>
          <p:cNvPr id="11" name="Title 2">
            <a:extLst>
              <a:ext uri="{FF2B5EF4-FFF2-40B4-BE49-F238E27FC236}">
                <a16:creationId xmlns:a16="http://schemas.microsoft.com/office/drawing/2014/main" id="{E7135D6B-1BCE-B44F-CBB8-84AD99470CF6}"/>
              </a:ext>
            </a:extLst>
          </p:cNvPr>
          <p:cNvSpPr>
            <a:spLocks noGrp="1"/>
          </p:cNvSpPr>
          <p:nvPr>
            <p:ph type="title"/>
          </p:nvPr>
        </p:nvSpPr>
        <p:spPr>
          <a:xfrm>
            <a:off x="1592968" y="241519"/>
            <a:ext cx="10064054" cy="704131"/>
          </a:xfrm>
        </p:spPr>
        <p:txBody>
          <a:bodyPr>
            <a:normAutofit/>
          </a:bodyPr>
          <a:lstStyle/>
          <a:p>
            <a:pPr algn="ctr">
              <a:lnSpc>
                <a:spcPct val="100000"/>
              </a:lnSpc>
            </a:pPr>
            <a:r>
              <a:rPr lang="en-US" sz="2800" b="1">
                <a:solidFill>
                  <a:schemeClr val="tx1">
                    <a:lumMod val="65000"/>
                    <a:lumOff val="35000"/>
                  </a:schemeClr>
                </a:solidFill>
                <a:latin typeface="+mn-lt"/>
              </a:rPr>
              <a:t>Protect:  Security Enhancements</a:t>
            </a:r>
          </a:p>
        </p:txBody>
      </p:sp>
    </p:spTree>
    <p:extLst>
      <p:ext uri="{BB962C8B-B14F-4D97-AF65-F5344CB8AC3E}">
        <p14:creationId xmlns:p14="http://schemas.microsoft.com/office/powerpoint/2010/main" val="610673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ew soldiers in a hallway&#10;&#10;Description automatically generated with low confidence">
            <a:extLst>
              <a:ext uri="{FF2B5EF4-FFF2-40B4-BE49-F238E27FC236}">
                <a16:creationId xmlns:a16="http://schemas.microsoft.com/office/drawing/2014/main" id="{981A80E7-BAB4-0964-A065-280F6B28F8CC}"/>
              </a:ext>
            </a:extLst>
          </p:cNvPr>
          <p:cNvPicPr>
            <a:picLocks noChangeAspect="1"/>
          </p:cNvPicPr>
          <p:nvPr/>
        </p:nvPicPr>
        <p:blipFill rotWithShape="1">
          <a:blip r:embed="rId3"/>
          <a:srcRect l="6874" t="17585" r="31133" b="13962"/>
          <a:stretch/>
        </p:blipFill>
        <p:spPr>
          <a:xfrm>
            <a:off x="8215652" y="364381"/>
            <a:ext cx="1569515" cy="2291033"/>
          </a:xfrm>
          <a:prstGeom prst="rect">
            <a:avLst/>
          </a:prstGeom>
        </p:spPr>
      </p:pic>
      <p:sp>
        <p:nvSpPr>
          <p:cNvPr id="6" name="Title 1">
            <a:extLst>
              <a:ext uri="{FF2B5EF4-FFF2-40B4-BE49-F238E27FC236}">
                <a16:creationId xmlns:a16="http://schemas.microsoft.com/office/drawing/2014/main" id="{BA7B48CD-10AD-EF16-5383-E6613332C78E}"/>
              </a:ext>
            </a:extLst>
          </p:cNvPr>
          <p:cNvSpPr>
            <a:spLocks noGrp="1"/>
          </p:cNvSpPr>
          <p:nvPr>
            <p:ph type="title"/>
          </p:nvPr>
        </p:nvSpPr>
        <p:spPr>
          <a:xfrm>
            <a:off x="-127000" y="364304"/>
            <a:ext cx="11758613" cy="704850"/>
          </a:xfrm>
        </p:spPr>
        <p:txBody>
          <a:bodyPr>
            <a:normAutofit/>
          </a:bodyPr>
          <a:lstStyle/>
          <a:p>
            <a:pPr algn="ctr">
              <a:lnSpc>
                <a:spcPct val="100000"/>
              </a:lnSpc>
            </a:pPr>
            <a:r>
              <a:rPr lang="en-US" sz="2800">
                <a:solidFill>
                  <a:schemeClr val="tx1">
                    <a:lumMod val="65000"/>
                    <a:lumOff val="35000"/>
                  </a:schemeClr>
                </a:solidFill>
                <a:latin typeface="+mn-lt"/>
              </a:rPr>
              <a:t>ORS Response Integration</a:t>
            </a:r>
          </a:p>
        </p:txBody>
      </p:sp>
      <p:sp>
        <p:nvSpPr>
          <p:cNvPr id="7" name="Content Placeholder 2">
            <a:extLst>
              <a:ext uri="{FF2B5EF4-FFF2-40B4-BE49-F238E27FC236}">
                <a16:creationId xmlns:a16="http://schemas.microsoft.com/office/drawing/2014/main" id="{A8DD9D13-8851-D8E9-0B57-EC9B4D5FCE33}"/>
              </a:ext>
            </a:extLst>
          </p:cNvPr>
          <p:cNvSpPr txBox="1">
            <a:spLocks/>
          </p:cNvSpPr>
          <p:nvPr/>
        </p:nvSpPr>
        <p:spPr>
          <a:xfrm>
            <a:off x="417944" y="1073053"/>
            <a:ext cx="7494330" cy="4711894"/>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Clr>
                <a:schemeClr val="accent2"/>
              </a:buClr>
              <a:buFont typeface="Arial" charset="0"/>
              <a:buChar char="•"/>
            </a:pPr>
            <a:r>
              <a:rPr lang="en-US" sz="2400"/>
              <a:t>The ORS Response strategy relies on a timely, well-equipped, and well-trained response from law enforcement </a:t>
            </a:r>
          </a:p>
          <a:p>
            <a:pPr marL="342900" lvl="1" indent="-342900">
              <a:buClr>
                <a:schemeClr val="accent2"/>
              </a:buClr>
              <a:buFont typeface="Arial" charset="0"/>
              <a:buChar char="•"/>
            </a:pPr>
            <a:r>
              <a:rPr lang="en-US" sz="2400"/>
              <a:t>ORS partners with site security officials and local law enforcement officers for training and exercises</a:t>
            </a:r>
            <a:endParaRPr lang="en-US" sz="2400">
              <a:cs typeface="Calibri"/>
            </a:endParaRPr>
          </a:p>
          <a:p>
            <a:pPr marL="742950" lvl="2" indent="-342900">
              <a:buClr>
                <a:schemeClr val="accent2"/>
              </a:buClr>
              <a:buFont typeface="Arial" charset="0"/>
              <a:buChar char="•"/>
            </a:pPr>
            <a:r>
              <a:rPr lang="en-US" sz="2000">
                <a:cs typeface="Calibri"/>
              </a:rPr>
              <a:t>Alarm Response Training: 3-day course at Y12 for licensees that receive Protect enhancements</a:t>
            </a:r>
          </a:p>
          <a:p>
            <a:pPr lvl="1">
              <a:buClr>
                <a:schemeClr val="accent2"/>
              </a:buClr>
              <a:buChar char="•"/>
            </a:pPr>
            <a:r>
              <a:rPr lang="en-US" sz="2000">
                <a:cs typeface="Calibri"/>
              </a:rPr>
              <a:t>Radiological Security Awareness and Response (RSAR): Customized training support, response policy development, and training for local law enforcement agencies</a:t>
            </a:r>
          </a:p>
          <a:p>
            <a:pPr marL="742950" lvl="2" indent="-342900">
              <a:buClr>
                <a:schemeClr val="accent2"/>
              </a:buClr>
              <a:buFont typeface="Arial" charset="0"/>
              <a:buChar char="•"/>
            </a:pPr>
            <a:r>
              <a:rPr lang="en-US" sz="2000">
                <a:cs typeface="Calibri"/>
              </a:rPr>
              <a:t>Silent Thunder and Isotope Crossroads: 6-hour no fault tabletop exercises involving federal, state, and local organizations using crisis / consequence management skills</a:t>
            </a:r>
          </a:p>
          <a:p>
            <a:pPr marL="342900" lvl="1" indent="-342900">
              <a:buClr>
                <a:schemeClr val="accent2"/>
              </a:buClr>
              <a:buFont typeface="Arial" charset="0"/>
              <a:buChar char="•"/>
            </a:pPr>
            <a:r>
              <a:rPr lang="en-US" sz="2400"/>
              <a:t>GOAL: Contain the radioactive materials at the facility</a:t>
            </a:r>
          </a:p>
          <a:p>
            <a:pPr marL="342900" lvl="1" indent="-342900">
              <a:buClr>
                <a:schemeClr val="accent2"/>
              </a:buClr>
              <a:buFont typeface="Arial" charset="0"/>
              <a:buChar char="•"/>
            </a:pPr>
            <a:endParaRPr lang="en-US" sz="1600"/>
          </a:p>
          <a:p>
            <a:pPr marL="342900" lvl="1" indent="-342900">
              <a:buClr>
                <a:schemeClr val="accent2"/>
              </a:buClr>
              <a:buFont typeface="Arial" charset="0"/>
              <a:buChar char="•"/>
            </a:pPr>
            <a:endParaRPr lang="en-US" sz="2400"/>
          </a:p>
        </p:txBody>
      </p:sp>
      <p:pic>
        <p:nvPicPr>
          <p:cNvPr id="5" name="Picture 4">
            <a:extLst>
              <a:ext uri="{FF2B5EF4-FFF2-40B4-BE49-F238E27FC236}">
                <a16:creationId xmlns:a16="http://schemas.microsoft.com/office/drawing/2014/main" id="{F8B5205B-2560-C13F-C640-16B3A71F87C7}"/>
              </a:ext>
            </a:extLst>
          </p:cNvPr>
          <p:cNvPicPr>
            <a:picLocks noChangeAspect="1"/>
          </p:cNvPicPr>
          <p:nvPr/>
        </p:nvPicPr>
        <p:blipFill>
          <a:blip r:embed="rId4"/>
          <a:stretch>
            <a:fillRect/>
          </a:stretch>
        </p:blipFill>
        <p:spPr>
          <a:xfrm>
            <a:off x="8019327" y="4234405"/>
            <a:ext cx="4024132" cy="2286001"/>
          </a:xfrm>
          <a:prstGeom prst="rect">
            <a:avLst/>
          </a:prstGeom>
        </p:spPr>
      </p:pic>
      <p:pic>
        <p:nvPicPr>
          <p:cNvPr id="8" name="Picture 7" descr="A picture containing indoor, person, ceiling, working&#10;&#10;Description automatically generated">
            <a:extLst>
              <a:ext uri="{FF2B5EF4-FFF2-40B4-BE49-F238E27FC236}">
                <a16:creationId xmlns:a16="http://schemas.microsoft.com/office/drawing/2014/main" id="{BE55DD55-3537-8998-5DB5-1245D36C06E2}"/>
              </a:ext>
            </a:extLst>
          </p:cNvPr>
          <p:cNvPicPr>
            <a:picLocks noChangeAspect="1"/>
          </p:cNvPicPr>
          <p:nvPr/>
        </p:nvPicPr>
        <p:blipFill>
          <a:blip r:embed="rId5"/>
          <a:stretch>
            <a:fillRect/>
          </a:stretch>
        </p:blipFill>
        <p:spPr>
          <a:xfrm>
            <a:off x="9222550" y="2058304"/>
            <a:ext cx="2823379" cy="2056557"/>
          </a:xfrm>
          <a:prstGeom prst="rect">
            <a:avLst/>
          </a:prstGeom>
        </p:spPr>
      </p:pic>
    </p:spTree>
    <p:extLst>
      <p:ext uri="{BB962C8B-B14F-4D97-AF65-F5344CB8AC3E}">
        <p14:creationId xmlns:p14="http://schemas.microsoft.com/office/powerpoint/2010/main" val="150821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847CFB-6144-4D17-BF25-3A26BE5534CE}"/>
              </a:ext>
            </a:extLst>
          </p:cNvPr>
          <p:cNvSpPr>
            <a:spLocks noGrp="1"/>
          </p:cNvSpPr>
          <p:nvPr>
            <p:ph type="sldNum" sz="quarter" idx="4"/>
          </p:nvPr>
        </p:nvSpPr>
        <p:spPr/>
        <p:txBody>
          <a:bodyPr/>
          <a:lstStyle/>
          <a:p>
            <a:fld id="{682D55A9-4BA2-4866-9244-6EAA7F9272A7}" type="slidenum">
              <a:rPr lang="en-US" smtClean="0">
                <a:solidFill>
                  <a:prstClr val="black">
                    <a:tint val="75000"/>
                  </a:prstClr>
                </a:solidFill>
              </a:rPr>
              <a:pPr/>
              <a:t>8</a:t>
            </a:fld>
            <a:endParaRPr lang="en-US">
              <a:solidFill>
                <a:prstClr val="black">
                  <a:tint val="75000"/>
                </a:prstClr>
              </a:solidFill>
            </a:endParaRPr>
          </a:p>
        </p:txBody>
      </p:sp>
      <p:sp>
        <p:nvSpPr>
          <p:cNvPr id="3" name="Title 2">
            <a:extLst>
              <a:ext uri="{FF2B5EF4-FFF2-40B4-BE49-F238E27FC236}">
                <a16:creationId xmlns:a16="http://schemas.microsoft.com/office/drawing/2014/main" id="{940B3420-6B9D-413F-98A9-5B32B5BC827B}"/>
              </a:ext>
            </a:extLst>
          </p:cNvPr>
          <p:cNvSpPr>
            <a:spLocks noGrp="1"/>
          </p:cNvSpPr>
          <p:nvPr>
            <p:ph type="title"/>
          </p:nvPr>
        </p:nvSpPr>
        <p:spPr>
          <a:xfrm>
            <a:off x="926879" y="368570"/>
            <a:ext cx="8574299" cy="704131"/>
          </a:xfrm>
        </p:spPr>
        <p:txBody>
          <a:bodyPr>
            <a:normAutofit/>
          </a:bodyPr>
          <a:lstStyle/>
          <a:p>
            <a:pPr algn="ctr">
              <a:lnSpc>
                <a:spcPct val="100000"/>
              </a:lnSpc>
            </a:pPr>
            <a:r>
              <a:rPr lang="en-US" sz="2800">
                <a:solidFill>
                  <a:schemeClr val="tx1">
                    <a:lumMod val="65000"/>
                    <a:lumOff val="35000"/>
                  </a:schemeClr>
                </a:solidFill>
                <a:latin typeface="+mn-lt"/>
              </a:rPr>
              <a:t>Secure Source Removal</a:t>
            </a:r>
          </a:p>
        </p:txBody>
      </p:sp>
      <p:sp>
        <p:nvSpPr>
          <p:cNvPr id="4" name="Rectangle 2">
            <a:extLst>
              <a:ext uri="{FF2B5EF4-FFF2-40B4-BE49-F238E27FC236}">
                <a16:creationId xmlns:a16="http://schemas.microsoft.com/office/drawing/2014/main" id="{CC7CB0A1-54BA-0A65-D0EB-309C4A365E7F}"/>
              </a:ext>
            </a:extLst>
          </p:cNvPr>
          <p:cNvSpPr>
            <a:spLocks noChangeArrowheads="1"/>
          </p:cNvSpPr>
          <p:nvPr/>
        </p:nvSpPr>
        <p:spPr bwMode="auto">
          <a:xfrm>
            <a:off x="354326" y="1160586"/>
            <a:ext cx="6455548"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177800" lvl="1" indent="0">
              <a:buClr>
                <a:srgbClr val="F4701E"/>
              </a:buClr>
            </a:pPr>
            <a:endParaRPr lang="en-US" altLang="en-US" sz="1600" b="1" dirty="0">
              <a:solidFill>
                <a:schemeClr val="tx1">
                  <a:lumMod val="65000"/>
                  <a:lumOff val="35000"/>
                </a:schemeClr>
              </a:solidFill>
            </a:endParaRPr>
          </a:p>
          <a:p>
            <a:pPr marL="177800" lvl="1" indent="0">
              <a:buClr>
                <a:srgbClr val="F4701E"/>
              </a:buClr>
            </a:pPr>
            <a:endParaRPr lang="en-US" altLang="en-US" sz="1600" b="1" dirty="0">
              <a:solidFill>
                <a:schemeClr val="tx1">
                  <a:lumMod val="65000"/>
                  <a:lumOff val="35000"/>
                </a:schemeClr>
              </a:solidFill>
            </a:endParaRPr>
          </a:p>
          <a:p>
            <a:pPr marL="177800" lvl="1" indent="0">
              <a:buClr>
                <a:srgbClr val="F4701E"/>
              </a:buClr>
            </a:pPr>
            <a:endParaRPr lang="en-US" altLang="en-US" sz="1600" b="1" dirty="0">
              <a:solidFill>
                <a:schemeClr val="tx1">
                  <a:lumMod val="65000"/>
                  <a:lumOff val="35000"/>
                </a:schemeClr>
              </a:solidFill>
            </a:endParaRPr>
          </a:p>
          <a:p>
            <a:pPr marL="177800" lvl="1" indent="0">
              <a:buClr>
                <a:srgbClr val="F4701E"/>
              </a:buClr>
            </a:pPr>
            <a:endParaRPr lang="en-US" altLang="en-US" sz="1600" b="1" dirty="0">
              <a:solidFill>
                <a:schemeClr val="tx1">
                  <a:lumMod val="65000"/>
                  <a:lumOff val="35000"/>
                </a:schemeClr>
              </a:solidFill>
            </a:endParaRPr>
          </a:p>
          <a:p>
            <a:pPr marL="177800" lvl="1" indent="0">
              <a:buClr>
                <a:srgbClr val="F4701E"/>
              </a:buClr>
            </a:pPr>
            <a:endParaRPr lang="en-US" altLang="en-US" sz="1600" b="1" dirty="0">
              <a:solidFill>
                <a:schemeClr val="tx1">
                  <a:lumMod val="65000"/>
                  <a:lumOff val="35000"/>
                </a:schemeClr>
              </a:solidFill>
            </a:endParaRPr>
          </a:p>
          <a:p>
            <a:pPr marL="17463" lvl="1" indent="0">
              <a:buClr>
                <a:srgbClr val="F4701E"/>
              </a:buClr>
            </a:pPr>
            <a:r>
              <a:rPr lang="en-US" altLang="en-US" sz="2000" b="1" dirty="0">
                <a:solidFill>
                  <a:schemeClr val="tx1">
                    <a:lumMod val="65000"/>
                    <a:lumOff val="35000"/>
                  </a:schemeClr>
                </a:solidFill>
              </a:rPr>
              <a:t>Source Collection &amp; Threat Reduction (SCATR)</a:t>
            </a:r>
          </a:p>
          <a:p>
            <a:pPr marL="17463" lvl="1" indent="0">
              <a:buClr>
                <a:srgbClr val="F4701E"/>
              </a:buClr>
            </a:pPr>
            <a:r>
              <a:rPr lang="en-US" sz="1600" dirty="0">
                <a:solidFill>
                  <a:schemeClr val="tx1">
                    <a:lumMod val="65000"/>
                    <a:lumOff val="35000"/>
                  </a:schemeClr>
                </a:solidFill>
              </a:rPr>
              <a:t>ORS partners with Conference of Radiation Control Program Directors (CRCPD) to work with state regulators and licensees to round up sources with commercial disposal pathways.</a:t>
            </a:r>
            <a:endParaRPr lang="en-US" altLang="en-US" sz="1600" dirty="0">
              <a:solidFill>
                <a:schemeClr val="tx1">
                  <a:lumMod val="65000"/>
                  <a:lumOff val="35000"/>
                </a:schemeClr>
              </a:solidFill>
            </a:endParaRPr>
          </a:p>
          <a:p>
            <a:endParaRPr lang="en-US" altLang="en-US" sz="1600" b="1" dirty="0">
              <a:solidFill>
                <a:schemeClr val="tx1">
                  <a:lumMod val="65000"/>
                  <a:lumOff val="35000"/>
                </a:schemeClr>
              </a:solidFill>
            </a:endParaRPr>
          </a:p>
          <a:p>
            <a:r>
              <a:rPr lang="en-US" altLang="en-US" sz="2000" b="1" dirty="0">
                <a:solidFill>
                  <a:schemeClr val="tx1">
                    <a:lumMod val="65000"/>
                    <a:lumOff val="35000"/>
                  </a:schemeClr>
                </a:solidFill>
              </a:rPr>
              <a:t>Preparing for the Future</a:t>
            </a:r>
          </a:p>
          <a:p>
            <a:pPr marL="398463" indent="-228600">
              <a:buClr>
                <a:srgbClr val="F2672C"/>
              </a:buClr>
              <a:buFont typeface="Arial" panose="020B0604020202020204" pitchFamily="34" charset="0"/>
              <a:buChar char="•"/>
            </a:pPr>
            <a:r>
              <a:rPr lang="en-US" altLang="en-US" sz="1600" dirty="0">
                <a:solidFill>
                  <a:schemeClr val="tx1">
                    <a:lumMod val="65000"/>
                    <a:lumOff val="35000"/>
                  </a:schemeClr>
                </a:solidFill>
              </a:rPr>
              <a:t>Type B transportation containers (435-B and 380-B).</a:t>
            </a:r>
          </a:p>
          <a:p>
            <a:pPr marL="398463" indent="-228600">
              <a:buClr>
                <a:srgbClr val="F2672C"/>
              </a:buClr>
              <a:buFont typeface="Arial" panose="020B0604020202020204" pitchFamily="34" charset="0"/>
              <a:buChar char="•"/>
            </a:pPr>
            <a:r>
              <a:rPr lang="en-US" altLang="en-US" sz="1600" dirty="0">
                <a:solidFill>
                  <a:schemeClr val="tx1">
                    <a:lumMod val="65000"/>
                    <a:lumOff val="35000"/>
                  </a:schemeClr>
                </a:solidFill>
              </a:rPr>
              <a:t>Training service providers to prepare devices for transport </a:t>
            </a:r>
            <a:br>
              <a:rPr lang="en-US" altLang="en-US" sz="1600" dirty="0">
                <a:solidFill>
                  <a:schemeClr val="tx1">
                    <a:lumMod val="65000"/>
                    <a:lumOff val="35000"/>
                  </a:schemeClr>
                </a:solidFill>
              </a:rPr>
            </a:br>
            <a:r>
              <a:rPr lang="en-US" altLang="en-US" sz="1600" dirty="0">
                <a:solidFill>
                  <a:schemeClr val="tx1">
                    <a:lumMod val="65000"/>
                    <a:lumOff val="35000"/>
                  </a:schemeClr>
                </a:solidFill>
              </a:rPr>
              <a:t>(7 companies trained to date).</a:t>
            </a:r>
          </a:p>
          <a:p>
            <a:pPr marL="398463" indent="-228600">
              <a:buClr>
                <a:srgbClr val="F2672C"/>
              </a:buClr>
              <a:buFont typeface="Arial" panose="020B0604020202020204" pitchFamily="34" charset="0"/>
              <a:buChar char="•"/>
            </a:pPr>
            <a:r>
              <a:rPr lang="en-US" altLang="en-US" sz="1600" dirty="0">
                <a:solidFill>
                  <a:schemeClr val="tx1">
                    <a:lumMod val="65000"/>
                    <a:lumOff val="35000"/>
                  </a:schemeClr>
                </a:solidFill>
              </a:rPr>
              <a:t>End-of-life management options for radioactive sources                         and devices.</a:t>
            </a:r>
          </a:p>
          <a:p>
            <a:pPr marL="177800" lvl="1" indent="0">
              <a:buClr>
                <a:srgbClr val="F4701E"/>
              </a:buClr>
            </a:pPr>
            <a:endParaRPr lang="en-US" altLang="en-US" sz="1400" b="1" i="1" dirty="0">
              <a:solidFill>
                <a:schemeClr val="tx1">
                  <a:lumMod val="65000"/>
                  <a:lumOff val="35000"/>
                </a:schemeClr>
              </a:solidFill>
            </a:endParaRPr>
          </a:p>
        </p:txBody>
      </p:sp>
      <p:pic>
        <p:nvPicPr>
          <p:cNvPr id="6" name="Picture 5" descr="DSCN0960.JPG">
            <a:extLst>
              <a:ext uri="{FF2B5EF4-FFF2-40B4-BE49-F238E27FC236}">
                <a16:creationId xmlns:a16="http://schemas.microsoft.com/office/drawing/2014/main" id="{A54DC949-E3BD-9185-2790-9A92604C9E15}"/>
              </a:ext>
            </a:extLst>
          </p:cNvPr>
          <p:cNvPicPr>
            <a:picLocks noChangeAspect="1"/>
          </p:cNvPicPr>
          <p:nvPr/>
        </p:nvPicPr>
        <p:blipFill>
          <a:blip r:embed="rId3" cstate="print"/>
          <a:stretch>
            <a:fillRect/>
          </a:stretch>
        </p:blipFill>
        <p:spPr>
          <a:xfrm rot="5400000">
            <a:off x="8384039" y="513793"/>
            <a:ext cx="3995677" cy="3017520"/>
          </a:xfrm>
          <a:prstGeom prst="rect">
            <a:avLst/>
          </a:prstGeom>
          <a:ln w="9525">
            <a:solidFill>
              <a:schemeClr val="bg1"/>
            </a:solidFill>
            <a:miter lim="800000"/>
          </a:ln>
          <a:effectLst>
            <a:glow rad="63500">
              <a:schemeClr val="accent3">
                <a:satMod val="175000"/>
                <a:alpha val="40000"/>
              </a:schemeClr>
            </a:glow>
            <a:outerShdw blurRad="50800" dist="38100" dir="2700000" algn="tl" rotWithShape="0">
              <a:prstClr val="black">
                <a:alpha val="40000"/>
              </a:prstClr>
            </a:outerShdw>
          </a:effectLst>
        </p:spPr>
      </p:pic>
      <p:pic>
        <p:nvPicPr>
          <p:cNvPr id="7" name="Picture 6" descr="DSCN0954.JPG">
            <a:extLst>
              <a:ext uri="{FF2B5EF4-FFF2-40B4-BE49-F238E27FC236}">
                <a16:creationId xmlns:a16="http://schemas.microsoft.com/office/drawing/2014/main" id="{F76F92FD-4560-4FEA-2C85-DB5403A84961}"/>
              </a:ext>
            </a:extLst>
          </p:cNvPr>
          <p:cNvPicPr>
            <a:picLocks noChangeAspect="1"/>
          </p:cNvPicPr>
          <p:nvPr/>
        </p:nvPicPr>
        <p:blipFill rotWithShape="1">
          <a:blip r:embed="rId4" cstate="print"/>
          <a:srcRect t="4521" r="15800" b="54215"/>
          <a:stretch/>
        </p:blipFill>
        <p:spPr>
          <a:xfrm>
            <a:off x="8135393" y="3745006"/>
            <a:ext cx="4031893" cy="2569940"/>
          </a:xfrm>
          <a:prstGeom prst="rect">
            <a:avLst/>
          </a:prstGeom>
          <a:ln w="9525">
            <a:solidFill>
              <a:schemeClr val="bg1"/>
            </a:solidFill>
            <a:miter lim="800000"/>
          </a:ln>
          <a:effectLst>
            <a:glow rad="63500">
              <a:schemeClr val="accent3">
                <a:satMod val="175000"/>
                <a:alpha val="40000"/>
              </a:schemeClr>
            </a:glow>
            <a:outerShdw blurRad="50800" dist="38100" dir="2700000" algn="tl" rotWithShape="0">
              <a:prstClr val="black">
                <a:alpha val="40000"/>
              </a:prstClr>
            </a:outerShdw>
          </a:effectLst>
        </p:spPr>
      </p:pic>
      <p:pic>
        <p:nvPicPr>
          <p:cNvPr id="8" name="Picture 7" descr="DSCN0853.JPG">
            <a:extLst>
              <a:ext uri="{FF2B5EF4-FFF2-40B4-BE49-F238E27FC236}">
                <a16:creationId xmlns:a16="http://schemas.microsoft.com/office/drawing/2014/main" id="{D65C917F-94C4-C58C-B9CF-12B333640037}"/>
              </a:ext>
            </a:extLst>
          </p:cNvPr>
          <p:cNvPicPr>
            <a:picLocks noChangeAspect="1"/>
          </p:cNvPicPr>
          <p:nvPr/>
        </p:nvPicPr>
        <p:blipFill rotWithShape="1">
          <a:blip r:embed="rId5" cstate="print"/>
          <a:srcRect l="15511" t="4385"/>
          <a:stretch/>
        </p:blipFill>
        <p:spPr>
          <a:xfrm>
            <a:off x="6303532" y="4906288"/>
            <a:ext cx="2278087" cy="1920240"/>
          </a:xfrm>
          <a:prstGeom prst="rect">
            <a:avLst/>
          </a:prstGeom>
          <a:ln w="9525">
            <a:solidFill>
              <a:schemeClr val="bg1"/>
            </a:solidFill>
            <a:miter lim="800000"/>
          </a:ln>
          <a:effectLst>
            <a:glow rad="63500">
              <a:schemeClr val="accent3">
                <a:satMod val="175000"/>
                <a:alpha val="40000"/>
              </a:schemeClr>
            </a:glow>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2C25BA3A-8532-C248-A116-373921E87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8593" y="2420297"/>
            <a:ext cx="2751105" cy="2751105"/>
          </a:xfrm>
          <a:prstGeom prst="rect">
            <a:avLst/>
          </a:prstGeom>
          <a:ln>
            <a:solidFill>
              <a:schemeClr val="tx1">
                <a:lumMod val="50000"/>
                <a:lumOff val="50000"/>
                <a:alpha val="20000"/>
              </a:schemeClr>
            </a:solidFill>
          </a:ln>
          <a:effectLst>
            <a:glow rad="63500">
              <a:schemeClr val="accent3">
                <a:satMod val="175000"/>
                <a:alpha val="40000"/>
              </a:schemeClr>
            </a:glow>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95E2880E-89C3-AD4E-BAB2-A1D8391AA8F4}"/>
              </a:ext>
            </a:extLst>
          </p:cNvPr>
          <p:cNvSpPr txBox="1"/>
          <p:nvPr/>
        </p:nvSpPr>
        <p:spPr>
          <a:xfrm>
            <a:off x="336884" y="986588"/>
            <a:ext cx="8301790" cy="1569660"/>
          </a:xfrm>
          <a:prstGeom prst="rect">
            <a:avLst/>
          </a:prstGeom>
          <a:noFill/>
        </p:spPr>
        <p:txBody>
          <a:bodyPr wrap="square" rtlCol="0">
            <a:spAutoFit/>
          </a:bodyPr>
          <a:lstStyle/>
          <a:p>
            <a:r>
              <a:rPr lang="en-US" altLang="en-US" sz="2400" b="1">
                <a:solidFill>
                  <a:schemeClr val="tx1">
                    <a:lumMod val="65000"/>
                    <a:lumOff val="35000"/>
                  </a:schemeClr>
                </a:solidFill>
              </a:rPr>
              <a:t>Off-Site Source Recovery Program (OSRP)</a:t>
            </a:r>
          </a:p>
          <a:p>
            <a:r>
              <a:rPr lang="en-US" altLang="en-US">
                <a:solidFill>
                  <a:schemeClr val="tx1">
                    <a:lumMod val="65000"/>
                    <a:lumOff val="35000"/>
                  </a:schemeClr>
                </a:solidFill>
              </a:rPr>
              <a:t>ORS recovers disused and unwanted radioactive sealed sources in the interest of national security at no cost to licensees.</a:t>
            </a:r>
          </a:p>
          <a:p>
            <a:pPr marL="398463" indent="-228600">
              <a:buClr>
                <a:srgbClr val="F2672C"/>
              </a:buClr>
              <a:buFont typeface="Arial" panose="020B0604020202020204" pitchFamily="34" charset="0"/>
              <a:buChar char="•"/>
            </a:pPr>
            <a:r>
              <a:rPr lang="en-US" altLang="en-US" b="1" i="1">
                <a:solidFill>
                  <a:schemeClr val="tx1">
                    <a:lumMod val="65000"/>
                    <a:lumOff val="35000"/>
                  </a:schemeClr>
                </a:solidFill>
              </a:rPr>
              <a:t>Eligible sources should be registered at: </a:t>
            </a:r>
            <a:r>
              <a:rPr lang="en-US" altLang="en-US" b="1" i="1">
                <a:solidFill>
                  <a:schemeClr val="tx1">
                    <a:lumMod val="65000"/>
                    <a:lumOff val="35000"/>
                  </a:schemeClr>
                </a:solidFill>
                <a:hlinkClick r:id="rId7">
                  <a:extLst>
                    <a:ext uri="{A12FA001-AC4F-418D-AE19-62706E023703}">
                      <ahyp:hlinkClr xmlns:ahyp="http://schemas.microsoft.com/office/drawing/2018/hyperlinkcolor" val="tx"/>
                    </a:ext>
                  </a:extLst>
                </a:hlinkClick>
              </a:rPr>
              <a:t>http://osrp.lanl.gov/PickUpSources.aspx</a:t>
            </a:r>
            <a:endParaRPr lang="en-US" altLang="en-US" b="1" i="1">
              <a:solidFill>
                <a:schemeClr val="tx1">
                  <a:lumMod val="65000"/>
                  <a:lumOff val="35000"/>
                </a:schemeClr>
              </a:solidFill>
            </a:endParaRPr>
          </a:p>
          <a:p>
            <a:endParaRPr lang="en-US"/>
          </a:p>
        </p:txBody>
      </p:sp>
    </p:spTree>
    <p:extLst>
      <p:ext uri="{BB962C8B-B14F-4D97-AF65-F5344CB8AC3E}">
        <p14:creationId xmlns:p14="http://schemas.microsoft.com/office/powerpoint/2010/main" val="2159848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847CFB-6144-4D17-BF25-3A26BE5534CE}"/>
              </a:ext>
            </a:extLst>
          </p:cNvPr>
          <p:cNvSpPr>
            <a:spLocks noGrp="1"/>
          </p:cNvSpPr>
          <p:nvPr>
            <p:ph type="sldNum" sz="quarter" idx="4"/>
          </p:nvPr>
        </p:nvSpPr>
        <p:spPr/>
        <p:txBody>
          <a:bodyPr/>
          <a:lstStyle/>
          <a:p>
            <a:fld id="{682D55A9-4BA2-4866-9244-6EAA7F9272A7}" type="slidenum">
              <a:rPr lang="en-US" smtClean="0">
                <a:solidFill>
                  <a:prstClr val="black">
                    <a:tint val="75000"/>
                  </a:prstClr>
                </a:solidFill>
              </a:rPr>
              <a:pPr/>
              <a:t>9</a:t>
            </a:fld>
            <a:endParaRPr lang="en-US" dirty="0">
              <a:solidFill>
                <a:prstClr val="black">
                  <a:tint val="75000"/>
                </a:prstClr>
              </a:solidFill>
            </a:endParaRPr>
          </a:p>
        </p:txBody>
      </p:sp>
      <p:sp>
        <p:nvSpPr>
          <p:cNvPr id="3" name="Title 2">
            <a:extLst>
              <a:ext uri="{FF2B5EF4-FFF2-40B4-BE49-F238E27FC236}">
                <a16:creationId xmlns:a16="http://schemas.microsoft.com/office/drawing/2014/main" id="{940B3420-6B9D-413F-98A9-5B32B5BC827B}"/>
              </a:ext>
            </a:extLst>
          </p:cNvPr>
          <p:cNvSpPr>
            <a:spLocks noGrp="1"/>
          </p:cNvSpPr>
          <p:nvPr>
            <p:ph type="title"/>
          </p:nvPr>
        </p:nvSpPr>
        <p:spPr>
          <a:xfrm>
            <a:off x="1505613" y="262063"/>
            <a:ext cx="8574299" cy="704131"/>
          </a:xfrm>
        </p:spPr>
        <p:txBody>
          <a:bodyPr>
            <a:normAutofit/>
          </a:bodyPr>
          <a:lstStyle/>
          <a:p>
            <a:pPr algn="ctr">
              <a:lnSpc>
                <a:spcPct val="100000"/>
              </a:lnSpc>
            </a:pPr>
            <a:r>
              <a:rPr lang="en-US" sz="2800" dirty="0">
                <a:solidFill>
                  <a:schemeClr val="tx1">
                    <a:lumMod val="65000"/>
                    <a:lumOff val="35000"/>
                  </a:schemeClr>
                </a:solidFill>
                <a:latin typeface="+mn-lt"/>
              </a:rPr>
              <a:t>DOE Source Removal Successes</a:t>
            </a:r>
          </a:p>
        </p:txBody>
      </p:sp>
      <p:pic>
        <p:nvPicPr>
          <p:cNvPr id="10" name="Picture 9" descr="A map of the united states&#10;&#10;Description automatically generated">
            <a:extLst>
              <a:ext uri="{FF2B5EF4-FFF2-40B4-BE49-F238E27FC236}">
                <a16:creationId xmlns:a16="http://schemas.microsoft.com/office/drawing/2014/main" id="{C4923E57-E20B-987B-1E9F-735641542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028" y="1160587"/>
            <a:ext cx="6016312" cy="4255834"/>
          </a:xfrm>
          <a:prstGeom prst="rect">
            <a:avLst/>
          </a:prstGeom>
        </p:spPr>
      </p:pic>
      <p:sp>
        <p:nvSpPr>
          <p:cNvPr id="11" name="Rectangle 2">
            <a:extLst>
              <a:ext uri="{FF2B5EF4-FFF2-40B4-BE49-F238E27FC236}">
                <a16:creationId xmlns:a16="http://schemas.microsoft.com/office/drawing/2014/main" id="{8DEEBE00-36A6-236C-F1D8-E315FDFFD597}"/>
              </a:ext>
            </a:extLst>
          </p:cNvPr>
          <p:cNvSpPr>
            <a:spLocks noChangeArrowheads="1"/>
          </p:cNvSpPr>
          <p:nvPr/>
        </p:nvSpPr>
        <p:spPr bwMode="auto">
          <a:xfrm>
            <a:off x="682572" y="1457233"/>
            <a:ext cx="3725306"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b="1" dirty="0">
                <a:solidFill>
                  <a:schemeClr val="tx1">
                    <a:lumMod val="65000"/>
                    <a:lumOff val="35000"/>
                  </a:schemeClr>
                </a:solidFill>
              </a:rPr>
              <a:t>DOE/NNSA Source Recovery Success</a:t>
            </a:r>
          </a:p>
          <a:p>
            <a:pPr eaLnBrk="1" hangingPunct="1"/>
            <a:endParaRPr lang="en-US" altLang="en-US" sz="1600" dirty="0">
              <a:solidFill>
                <a:schemeClr val="tx1">
                  <a:lumMod val="65000"/>
                  <a:lumOff val="35000"/>
                </a:schemeClr>
              </a:solidFill>
            </a:endParaRPr>
          </a:p>
          <a:p>
            <a:pPr marL="285750" indent="-285750" eaLnBrk="1" hangingPunct="1">
              <a:buClr>
                <a:srgbClr val="F47F4A"/>
              </a:buClr>
              <a:buFont typeface="Arial" panose="020B0604020202020204" pitchFamily="34" charset="0"/>
              <a:buChar char="•"/>
            </a:pPr>
            <a:r>
              <a:rPr lang="en-US" altLang="en-US" sz="1600" dirty="0">
                <a:solidFill>
                  <a:schemeClr val="tx1">
                    <a:lumMod val="65000"/>
                    <a:lumOff val="35000"/>
                  </a:schemeClr>
                </a:solidFill>
              </a:rPr>
              <a:t>As of July 1, 2024, </a:t>
            </a:r>
            <a:r>
              <a:rPr lang="en-US" altLang="en-US" sz="1600" b="1" dirty="0">
                <a:solidFill>
                  <a:schemeClr val="tx1">
                    <a:lumMod val="65000"/>
                    <a:lumOff val="35000"/>
                  </a:schemeClr>
                </a:solidFill>
              </a:rPr>
              <a:t>OSRP</a:t>
            </a:r>
            <a:r>
              <a:rPr lang="en-US" altLang="en-US" sz="1600" dirty="0">
                <a:solidFill>
                  <a:schemeClr val="tx1">
                    <a:lumMod val="65000"/>
                    <a:lumOff val="35000"/>
                  </a:schemeClr>
                </a:solidFill>
              </a:rPr>
              <a:t> has recovered </a:t>
            </a:r>
            <a:r>
              <a:rPr lang="en-US" altLang="en-US" sz="1600" b="1" dirty="0">
                <a:solidFill>
                  <a:schemeClr val="tx1">
                    <a:lumMod val="65000"/>
                    <a:lumOff val="35000"/>
                  </a:schemeClr>
                </a:solidFill>
              </a:rPr>
              <a:t>47,458</a:t>
            </a:r>
            <a:r>
              <a:rPr lang="en-US" altLang="en-US" sz="1600" dirty="0">
                <a:solidFill>
                  <a:schemeClr val="tx1">
                    <a:lumMod val="65000"/>
                    <a:lumOff val="35000"/>
                  </a:schemeClr>
                </a:solidFill>
              </a:rPr>
              <a:t> sealed sources comprising </a:t>
            </a:r>
            <a:r>
              <a:rPr lang="en-US" altLang="en-US" sz="1600" b="1" dirty="0">
                <a:solidFill>
                  <a:schemeClr val="tx1">
                    <a:lumMod val="65000"/>
                    <a:lumOff val="35000"/>
                  </a:schemeClr>
                </a:solidFill>
              </a:rPr>
              <a:t>56,986 </a:t>
            </a:r>
            <a:r>
              <a:rPr lang="en-US" altLang="en-US" sz="1600" b="1" dirty="0" err="1">
                <a:solidFill>
                  <a:schemeClr val="tx1">
                    <a:lumMod val="65000"/>
                    <a:lumOff val="35000"/>
                  </a:schemeClr>
                </a:solidFill>
              </a:rPr>
              <a:t>TBq</a:t>
            </a:r>
            <a:r>
              <a:rPr lang="en-US" altLang="en-US" sz="1600" b="1" dirty="0">
                <a:solidFill>
                  <a:schemeClr val="tx1">
                    <a:lumMod val="65000"/>
                    <a:lumOff val="35000"/>
                  </a:schemeClr>
                </a:solidFill>
              </a:rPr>
              <a:t> </a:t>
            </a:r>
            <a:r>
              <a:rPr lang="en-US" altLang="en-US" sz="1600" dirty="0">
                <a:solidFill>
                  <a:schemeClr val="tx1">
                    <a:lumMod val="65000"/>
                    <a:lumOff val="35000"/>
                  </a:schemeClr>
                </a:solidFill>
              </a:rPr>
              <a:t>of radioactivity</a:t>
            </a:r>
          </a:p>
          <a:p>
            <a:pPr marL="285750" indent="-285750" eaLnBrk="1" hangingPunct="1">
              <a:buFont typeface="Arial" panose="020B0604020202020204" pitchFamily="34" charset="0"/>
              <a:buChar char="•"/>
            </a:pPr>
            <a:endParaRPr lang="en-US" altLang="en-US" sz="1600" dirty="0">
              <a:solidFill>
                <a:schemeClr val="tx1">
                  <a:lumMod val="65000"/>
                  <a:lumOff val="35000"/>
                </a:schemeClr>
              </a:solidFill>
            </a:endParaRPr>
          </a:p>
          <a:p>
            <a:pPr marL="285750" indent="-285750" eaLnBrk="1" hangingPunct="1">
              <a:buFont typeface="Arial" panose="020B0604020202020204" pitchFamily="34" charset="0"/>
              <a:buChar char="•"/>
            </a:pPr>
            <a:endParaRPr lang="en-US" altLang="en-US" sz="1600" dirty="0">
              <a:solidFill>
                <a:schemeClr val="tx1">
                  <a:lumMod val="65000"/>
                  <a:lumOff val="35000"/>
                </a:schemeClr>
              </a:solidFill>
            </a:endParaRPr>
          </a:p>
          <a:p>
            <a:pPr marL="285750" indent="-285750" eaLnBrk="1" hangingPunct="1">
              <a:buClr>
                <a:srgbClr val="F47F4A"/>
              </a:buClr>
              <a:buFont typeface="Arial" panose="020B0604020202020204" pitchFamily="34" charset="0"/>
              <a:buChar char="•"/>
            </a:pPr>
            <a:r>
              <a:rPr lang="en-US" altLang="en-US" sz="1600" dirty="0">
                <a:solidFill>
                  <a:schemeClr val="tx1">
                    <a:lumMod val="65000"/>
                    <a:lumOff val="35000"/>
                  </a:schemeClr>
                </a:solidFill>
              </a:rPr>
              <a:t>Through the </a:t>
            </a:r>
            <a:r>
              <a:rPr lang="en-US" altLang="en-US" sz="1600" b="1" dirty="0">
                <a:solidFill>
                  <a:schemeClr val="tx1">
                    <a:lumMod val="65000"/>
                    <a:lumOff val="35000"/>
                  </a:schemeClr>
                </a:solidFill>
              </a:rPr>
              <a:t>SCATR</a:t>
            </a:r>
            <a:r>
              <a:rPr lang="en-US" altLang="en-US" sz="1600" dirty="0">
                <a:solidFill>
                  <a:schemeClr val="tx1">
                    <a:lumMod val="65000"/>
                    <a:lumOff val="35000"/>
                  </a:schemeClr>
                </a:solidFill>
              </a:rPr>
              <a:t> program, DOE/NNSA has facilitated the disposal of </a:t>
            </a:r>
            <a:r>
              <a:rPr lang="en-US" altLang="en-US" sz="1600" b="1" dirty="0">
                <a:solidFill>
                  <a:schemeClr val="tx1">
                    <a:lumMod val="65000"/>
                    <a:lumOff val="35000"/>
                  </a:schemeClr>
                </a:solidFill>
              </a:rPr>
              <a:t>38,768 </a:t>
            </a:r>
            <a:r>
              <a:rPr lang="en-US" altLang="en-US" sz="1600" dirty="0">
                <a:solidFill>
                  <a:schemeClr val="tx1">
                    <a:lumMod val="65000"/>
                    <a:lumOff val="35000"/>
                  </a:schemeClr>
                </a:solidFill>
              </a:rPr>
              <a:t>sealed sources comprising </a:t>
            </a:r>
            <a:r>
              <a:rPr lang="en-US" altLang="en-US" sz="1600" b="1" dirty="0">
                <a:solidFill>
                  <a:schemeClr val="tx1">
                    <a:lumMod val="65000"/>
                    <a:lumOff val="35000"/>
                  </a:schemeClr>
                </a:solidFill>
              </a:rPr>
              <a:t>53 </a:t>
            </a:r>
            <a:r>
              <a:rPr lang="en-US" altLang="en-US" sz="1600" b="1" dirty="0" err="1">
                <a:solidFill>
                  <a:schemeClr val="tx1">
                    <a:lumMod val="65000"/>
                    <a:lumOff val="35000"/>
                  </a:schemeClr>
                </a:solidFill>
              </a:rPr>
              <a:t>TBq</a:t>
            </a:r>
            <a:r>
              <a:rPr lang="en-US" altLang="en-US" sz="1600" b="1" dirty="0">
                <a:solidFill>
                  <a:schemeClr val="tx1">
                    <a:lumMod val="65000"/>
                    <a:lumOff val="35000"/>
                  </a:schemeClr>
                </a:solidFill>
              </a:rPr>
              <a:t> </a:t>
            </a:r>
            <a:r>
              <a:rPr lang="en-US" altLang="en-US" sz="1600" dirty="0">
                <a:solidFill>
                  <a:schemeClr val="tx1">
                    <a:lumMod val="65000"/>
                    <a:lumOff val="35000"/>
                  </a:schemeClr>
                </a:solidFill>
              </a:rPr>
              <a:t>of radioactivity</a:t>
            </a:r>
            <a:endParaRPr lang="en-US" altLang="en-US" sz="1600" b="1" dirty="0">
              <a:solidFill>
                <a:schemeClr val="tx1">
                  <a:lumMod val="65000"/>
                  <a:lumOff val="35000"/>
                </a:schemeClr>
              </a:solidFill>
            </a:endParaRPr>
          </a:p>
          <a:p>
            <a:pPr marL="285750" indent="-285750" eaLnBrk="1" hangingPunct="1">
              <a:buFont typeface="Arial" panose="020B0604020202020204" pitchFamily="34" charset="0"/>
              <a:buChar char="•"/>
            </a:pPr>
            <a:endParaRPr lang="en-US" altLang="en-US" sz="1600" b="1" dirty="0">
              <a:solidFill>
                <a:schemeClr val="tx1">
                  <a:lumMod val="65000"/>
                  <a:lumOff val="35000"/>
                </a:schemeClr>
              </a:solidFill>
            </a:endParaRPr>
          </a:p>
          <a:p>
            <a:pPr marL="285750" indent="-285750" eaLnBrk="1" hangingPunct="1">
              <a:buFont typeface="Arial" panose="020B0604020202020204" pitchFamily="34" charset="0"/>
              <a:buChar char="•"/>
            </a:pPr>
            <a:endParaRPr lang="en-US" altLang="en-US" sz="1600" b="1" dirty="0">
              <a:solidFill>
                <a:schemeClr val="tx1">
                  <a:lumMod val="65000"/>
                  <a:lumOff val="35000"/>
                </a:schemeClr>
              </a:solidFill>
            </a:endParaRPr>
          </a:p>
        </p:txBody>
      </p:sp>
    </p:spTree>
    <p:extLst>
      <p:ext uri="{BB962C8B-B14F-4D97-AF65-F5344CB8AC3E}">
        <p14:creationId xmlns:p14="http://schemas.microsoft.com/office/powerpoint/2010/main" val="515143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0958B31957894A92BF408BEC75495A" ma:contentTypeVersion="16" ma:contentTypeDescription="Create a new document." ma:contentTypeScope="" ma:versionID="ca9d1aad63dd895bb80ce27384066bea">
  <xsd:schema xmlns:xsd="http://www.w3.org/2001/XMLSchema" xmlns:xs="http://www.w3.org/2001/XMLSchema" xmlns:p="http://schemas.microsoft.com/office/2006/metadata/properties" xmlns:ns2="bc4d3709-fb5e-4ea2-a83d-54a854e6b375" xmlns:ns3="5d109f06-97e0-4f6f-b626-bbf47fcfae7d" targetNamespace="http://schemas.microsoft.com/office/2006/metadata/properties" ma:root="true" ma:fieldsID="0dc320d174f175d14ebaa4542f0ec8f1" ns2:_="" ns3:_="">
    <xsd:import namespace="bc4d3709-fb5e-4ea2-a83d-54a854e6b375"/>
    <xsd:import namespace="5d109f06-97e0-4f6f-b626-bbf47fcfae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4d3709-fb5e-4ea2-a83d-54a854e6b3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6d46bd7-4a58-4bc0-a217-7245e6e70419"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Notes" ma:index="23" nillable="true" ma:displayName="Notes" ma:description="key 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109f06-97e0-4f6f-b626-bbf47fcfae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b5dfc35-b193-4cb8-be40-b46b9a55a667}" ma:internalName="TaxCatchAll" ma:showField="CatchAllData" ma:web="5d109f06-97e0-4f6f-b626-bbf47fcfae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c4d3709-fb5e-4ea2-a83d-54a854e6b375">
      <Terms xmlns="http://schemas.microsoft.com/office/infopath/2007/PartnerControls"/>
    </lcf76f155ced4ddcb4097134ff3c332f>
    <TaxCatchAll xmlns="5d109f06-97e0-4f6f-b626-bbf47fcfae7d" xsi:nil="true"/>
    <Notes xmlns="bc4d3709-fb5e-4ea2-a83d-54a854e6b375" xsi:nil="true"/>
  </documentManagement>
</p:properties>
</file>

<file path=customXml/itemProps1.xml><?xml version="1.0" encoding="utf-8"?>
<ds:datastoreItem xmlns:ds="http://schemas.openxmlformats.org/officeDocument/2006/customXml" ds:itemID="{E9EC160C-1770-42C1-AF17-9F33563CBC59}">
  <ds:schemaRefs>
    <ds:schemaRef ds:uri="http://schemas.microsoft.com/sharepoint/v3/contenttype/forms"/>
  </ds:schemaRefs>
</ds:datastoreItem>
</file>

<file path=customXml/itemProps2.xml><?xml version="1.0" encoding="utf-8"?>
<ds:datastoreItem xmlns:ds="http://schemas.openxmlformats.org/officeDocument/2006/customXml" ds:itemID="{0A23DA42-6B35-47A8-BF70-2C0020C9F3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4d3709-fb5e-4ea2-a83d-54a854e6b375"/>
    <ds:schemaRef ds:uri="5d109f06-97e0-4f6f-b626-bbf47fcfae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D72714-EE9A-435A-8BAC-CFD1C5E298C9}">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infopath/2007/PartnerControls"/>
    <ds:schemaRef ds:uri="http://schemas.openxmlformats.org/package/2006/metadata/core-properties"/>
    <ds:schemaRef ds:uri="5d109f06-97e0-4f6f-b626-bbf47fcfae7d"/>
    <ds:schemaRef ds:uri="bc4d3709-fb5e-4ea2-a83d-54a854e6b37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417</TotalTime>
  <Words>1765</Words>
  <Application>Microsoft Office PowerPoint</Application>
  <PresentationFormat>Widescreen</PresentationFormat>
  <Paragraphs>249</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ＭＳ Ｐゴシック</vt:lpstr>
      <vt:lpstr>Arial</vt:lpstr>
      <vt:lpstr>Arial,Sans-Serif</vt:lpstr>
      <vt:lpstr>Calibri</vt:lpstr>
      <vt:lpstr>Calibri Light</vt:lpstr>
      <vt:lpstr>Iskoola Pota</vt:lpstr>
      <vt:lpstr>Office Theme</vt:lpstr>
      <vt:lpstr>PowerPoint Presentation</vt:lpstr>
      <vt:lpstr>Office of Radiological Security</vt:lpstr>
      <vt:lpstr>Support U.S. Government Policy</vt:lpstr>
      <vt:lpstr>High Activity Sources </vt:lpstr>
      <vt:lpstr>Protect:  Security Enhancements</vt:lpstr>
      <vt:lpstr>Protect:  Security Enhancements</vt:lpstr>
      <vt:lpstr>ORS Response Integration</vt:lpstr>
      <vt:lpstr>Secure Source Removal</vt:lpstr>
      <vt:lpstr>DOE Source Removal Successes</vt:lpstr>
      <vt:lpstr>OSRP Disposal Pathways</vt:lpstr>
      <vt:lpstr>PowerPoint Presentation</vt:lpstr>
      <vt:lpstr>PowerPoint Presentation</vt:lpstr>
      <vt:lpstr>U.S. Partnerships for Irradiator Replacement</vt:lpstr>
      <vt:lpstr>Questions</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Housh, Kurt (FELLOW)</dc:creator>
  <cp:lastModifiedBy>Meyer, Samuel (CONTR)</cp:lastModifiedBy>
  <cp:revision>2</cp:revision>
  <dcterms:created xsi:type="dcterms:W3CDTF">2023-03-15T13:07:07Z</dcterms:created>
  <dcterms:modified xsi:type="dcterms:W3CDTF">2024-10-07T19:58:13Z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0x010100970958B31957894A92BF408BEC75495A</vt:lpwstr>
  </property>
  <property fmtid="{D5CDD505-2E9C-101B-9397-08002B2CF9AE}" pid="3" name="MediaServiceImageTags">
    <vt:lpwstr/>
  </property>
</Properties>
</file>