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79" r:id="rId1"/>
  </p:sldMasterIdLst>
  <p:notesMasterIdLst>
    <p:notesMasterId r:id="rId25"/>
  </p:notesMasterIdLst>
  <p:handoutMasterIdLst>
    <p:handoutMasterId r:id="rId26"/>
  </p:handoutMasterIdLst>
  <p:sldIdLst>
    <p:sldId id="5181" r:id="rId2"/>
    <p:sldId id="2210" r:id="rId3"/>
    <p:sldId id="2025" r:id="rId4"/>
    <p:sldId id="2026" r:id="rId5"/>
    <p:sldId id="5182" r:id="rId6"/>
    <p:sldId id="2045" r:id="rId7"/>
    <p:sldId id="324" r:id="rId8"/>
    <p:sldId id="5176" r:id="rId9"/>
    <p:sldId id="2033" r:id="rId10"/>
    <p:sldId id="5173" r:id="rId11"/>
    <p:sldId id="256" r:id="rId12"/>
    <p:sldId id="5177" r:id="rId13"/>
    <p:sldId id="5178" r:id="rId14"/>
    <p:sldId id="2034" r:id="rId15"/>
    <p:sldId id="2036" r:id="rId16"/>
    <p:sldId id="5179" r:id="rId17"/>
    <p:sldId id="2044" r:id="rId18"/>
    <p:sldId id="2039" r:id="rId19"/>
    <p:sldId id="2038" r:id="rId20"/>
    <p:sldId id="2042" r:id="rId21"/>
    <p:sldId id="2043" r:id="rId22"/>
    <p:sldId id="2040" r:id="rId23"/>
    <p:sldId id="5183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45">
          <p15:clr>
            <a:srgbClr val="A4A3A4"/>
          </p15:clr>
        </p15:guide>
        <p15:guide id="4" pos="5155">
          <p15:clr>
            <a:srgbClr val="A4A3A4"/>
          </p15:clr>
        </p15:guide>
        <p15:guide id="5" pos="1997">
          <p15:clr>
            <a:srgbClr val="A4A3A4"/>
          </p15:clr>
        </p15:guide>
        <p15:guide id="6" pos="2784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7" userDrawn="1">
          <p15:clr>
            <a:srgbClr val="A4A3A4"/>
          </p15:clr>
        </p15:guide>
        <p15:guide id="2" pos="222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Valles" initials="KV" lastIdx="9" clrIdx="0">
    <p:extLst>
      <p:ext uri="{19B8F6BF-5375-455C-9EA6-DF929625EA0E}">
        <p15:presenceInfo xmlns:p15="http://schemas.microsoft.com/office/powerpoint/2012/main" userId="Kevin Valles" providerId="None"/>
      </p:ext>
    </p:extLst>
  </p:cmAuthor>
  <p:cmAuthor id="2" name="Ryan Williams" initials="RW" lastIdx="2" clrIdx="1">
    <p:extLst>
      <p:ext uri="{19B8F6BF-5375-455C-9EA6-DF929625EA0E}">
        <p15:presenceInfo xmlns:p15="http://schemas.microsoft.com/office/powerpoint/2012/main" userId="S-1-5-21-1292428093-1547161642-1417001333-7726" providerId="AD"/>
      </p:ext>
    </p:extLst>
  </p:cmAuthor>
  <p:cmAuthor id="3" name="Elicia Sanchez" initials="ES" lastIdx="3" clrIdx="2">
    <p:extLst>
      <p:ext uri="{19B8F6BF-5375-455C-9EA6-DF929625EA0E}">
        <p15:presenceInfo xmlns:p15="http://schemas.microsoft.com/office/powerpoint/2012/main" userId="S-1-5-21-1292428093-1547161642-1417001333-1121" providerId="AD"/>
      </p:ext>
    </p:extLst>
  </p:cmAuthor>
  <p:cmAuthor id="4" name="David Carlson" initials="DC" lastIdx="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ABCFA1"/>
    <a:srgbClr val="008000"/>
    <a:srgbClr val="23639B"/>
    <a:srgbClr val="FF0000"/>
    <a:srgbClr val="FF00FF"/>
    <a:srgbClr val="D729CF"/>
    <a:srgbClr val="66FF66"/>
    <a:srgbClr val="7EC23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6725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240" y="184"/>
      </p:cViewPr>
      <p:guideLst>
        <p:guide orient="horz" pos="533"/>
        <p:guide orient="horz" pos="2160"/>
        <p:guide pos="2845"/>
        <p:guide pos="5155"/>
        <p:guide pos="1997"/>
        <p:guide pos="2784"/>
        <p:guide pos="168"/>
        <p:guide pos="5568"/>
      </p:guideLst>
    </p:cSldViewPr>
  </p:slideViewPr>
  <p:outlineViewPr>
    <p:cViewPr>
      <p:scale>
        <a:sx n="33" d="100"/>
        <a:sy n="33" d="100"/>
      </p:scale>
      <p:origin x="0" y="-58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65" d="100"/>
        <a:sy n="65" d="100"/>
      </p:scale>
      <p:origin x="0" y="-13216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4488" y="200"/>
      </p:cViewPr>
      <p:guideLst>
        <p:guide orient="horz" pos="2947"/>
        <p:guide pos="2228"/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0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62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algn="r"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62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algn="r" defTabSz="885704">
              <a:defRPr sz="1100">
                <a:latin typeface="Arial" charset="0"/>
              </a:defRPr>
            </a:lvl1pPr>
          </a:lstStyle>
          <a:p>
            <a:pPr>
              <a:defRPr/>
            </a:pPr>
            <a:fld id="{25DBCC7C-9CEF-433D-9FAE-B2AEC90DF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0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2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48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algn="r"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1675"/>
            <a:ext cx="4643437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93" y="4416445"/>
            <a:ext cx="5607050" cy="41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2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48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algn="r" defTabSz="887278">
              <a:defRPr sz="1100">
                <a:latin typeface="Arial" charset="0"/>
              </a:defRPr>
            </a:lvl1pPr>
          </a:lstStyle>
          <a:p>
            <a:pPr>
              <a:defRPr/>
            </a:pPr>
            <a:fld id="{BBF7F1ED-46F8-419C-911D-CE1C6778E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96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4946" indent="-282674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0690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2961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237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7508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3978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2065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433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1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0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087C-48E4-4C73-A5FD-487A9CB3814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4946" indent="-282674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0690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2961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237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7508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3978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2065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433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11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0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 userDrawn="1"/>
        </p:nvSpPr>
        <p:spPr bwMode="auto">
          <a:xfrm>
            <a:off x="927100" y="2590800"/>
            <a:ext cx="7256463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23639B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lIns="91418" tIns="45709" rIns="91418" bIns="45709"/>
          <a:lstStyle/>
          <a:p>
            <a:endParaRPr lang="en-US" dirty="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914400" y="4572000"/>
            <a:ext cx="7269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1147-C3C6-45D7-86D6-D0D632372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9" y="1219200"/>
            <a:ext cx="2612239" cy="12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61125"/>
            <a:ext cx="2133600" cy="320675"/>
          </a:xfrm>
        </p:spPr>
        <p:txBody>
          <a:bodyPr/>
          <a:lstStyle/>
          <a:p>
            <a:fld id="{DF42F1E4-77AF-41FB-ACD2-C5984ECA9241}" type="datetimeFigureOut">
              <a:rPr lang="en-US" smtClean="0"/>
              <a:pPr/>
              <a:t>10/7/24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2895600" cy="3206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y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3820" y="2457974"/>
            <a:ext cx="6677637" cy="510330"/>
          </a:xfrm>
        </p:spPr>
        <p:txBody>
          <a:bodyPr/>
          <a:lstStyle>
            <a:lvl1pPr algn="ctr">
              <a:defRPr sz="4000" b="0" baseline="0"/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847288" y="3363986"/>
            <a:ext cx="7390701" cy="0"/>
          </a:xfrm>
          <a:prstGeom prst="line">
            <a:avLst/>
          </a:prstGeom>
          <a:noFill/>
          <a:ln w="1905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771787" y="2056702"/>
            <a:ext cx="7541703" cy="0"/>
          </a:xfrm>
          <a:prstGeom prst="line">
            <a:avLst/>
          </a:prstGeom>
          <a:noFill/>
          <a:ln w="3810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2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6281600"/>
              </p:ext>
            </p:extLst>
          </p:nvPr>
        </p:nvGraphicFramePr>
        <p:xfrm>
          <a:off x="619456" y="949508"/>
          <a:ext cx="7955048" cy="485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81121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834821"/>
            <a:ext cx="8778934" cy="53244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9357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131412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29309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629939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46033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1481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1184861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588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830511"/>
            <a:ext cx="8752529" cy="2592814"/>
          </a:xfrm>
          <a:ln>
            <a:noFill/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9579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6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96580" y="855676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38113" y="1949740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2002651" y="1949740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8113" y="3043804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002651" y="3043804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138113" y="4137868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2002651" y="4137868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38113" y="5231932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2002651" y="5231932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20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9400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0175" y="834821"/>
            <a:ext cx="8845550" cy="5324475"/>
          </a:xfrm>
          <a:prstGeom prst="rect">
            <a:avLst/>
          </a:prstGeom>
          <a:noFill/>
          <a:ln w="12700">
            <a:solidFill>
              <a:srgbClr val="2363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68" tIns="44440" rIns="90468" bIns="44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50334"/>
            <a:ext cx="8839200" cy="5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6421130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lvl1pPr algn="ctr">
              <a:defRPr sz="1000" b="1" i="0"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Line 3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3"/>
          <p:cNvSpPr>
            <a:spLocks noChangeShapeType="1"/>
          </p:cNvSpPr>
          <p:nvPr userDrawn="1"/>
        </p:nvSpPr>
        <p:spPr bwMode="auto">
          <a:xfrm>
            <a:off x="0" y="6362700"/>
            <a:ext cx="9144000" cy="0"/>
          </a:xfrm>
          <a:prstGeom prst="line">
            <a:avLst/>
          </a:prstGeom>
          <a:noFill/>
          <a:ln w="127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0899D-F8F8-45AA-A48E-74A41BDA2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87792"/>
            <a:ext cx="1143109" cy="45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31" r:id="rId1"/>
    <p:sldLayoutId id="2147485935" r:id="rId2"/>
    <p:sldLayoutId id="2147485934" r:id="rId3"/>
    <p:sldLayoutId id="2147485785" r:id="rId4"/>
    <p:sldLayoutId id="2147485936" r:id="rId5"/>
    <p:sldLayoutId id="2147485938" r:id="rId6"/>
    <p:sldLayoutId id="2147485937" r:id="rId7"/>
    <p:sldLayoutId id="2147485940" r:id="rId8"/>
    <p:sldLayoutId id="2147485939" r:id="rId9"/>
    <p:sldLayoutId id="2147485941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aseline="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9pPr>
    </p:titleStyle>
    <p:bodyStyle>
      <a:lvl1pPr marL="2270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►"/>
        <a:defRPr sz="16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461963" indent="-2349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■"/>
        <a:defRPr sz="1600" baseline="0">
          <a:solidFill>
            <a:schemeClr val="tx1"/>
          </a:solidFill>
          <a:latin typeface="Times New Roman" pitchFamily="18" charset="0"/>
        </a:defRPr>
      </a:lvl2pPr>
      <a:lvl3pPr marL="687388" indent="-225425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Wingdings" pitchFamily="2" charset="2"/>
        <a:buChar char="t"/>
        <a:defRPr sz="1600" baseline="0">
          <a:solidFill>
            <a:schemeClr val="tx1"/>
          </a:solidFill>
          <a:latin typeface="Times New Roman" pitchFamily="18" charset="0"/>
        </a:defRPr>
      </a:lvl3pPr>
      <a:lvl4pPr marL="914400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●"/>
        <a:defRPr sz="1600" baseline="0">
          <a:solidFill>
            <a:schemeClr val="tx1"/>
          </a:solidFill>
          <a:latin typeface="Times New Roman" pitchFamily="18" charset="0"/>
        </a:defRPr>
      </a:lvl4pPr>
      <a:lvl5pPr marL="11414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▪"/>
        <a:defRPr sz="1600" baseline="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45749" y="2836409"/>
            <a:ext cx="5027880" cy="110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Site Overview 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October 2024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ECBF8311-D0C5-D84F-AB45-1A03E564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550" y="5398079"/>
            <a:ext cx="2065750" cy="95408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David Carlson</a:t>
            </a: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President</a:t>
            </a: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865-201-3191</a:t>
            </a:r>
          </a:p>
          <a:p>
            <a:pPr eaLnBrk="1" hangingPunct="1"/>
            <a:r>
              <a:rPr lang="en-US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dcarlson@wcstexas.com</a:t>
            </a:r>
            <a:endParaRPr lang="en-US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CA761-826D-5E40-80C7-E323EB6D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549" y="2732205"/>
            <a:ext cx="1905000" cy="1763719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C8A2EEDF-D7AF-9E41-8BB0-54E006A06709}"/>
              </a:ext>
            </a:extLst>
          </p:cNvPr>
          <p:cNvSpPr/>
          <p:nvPr/>
        </p:nvSpPr>
        <p:spPr bwMode="auto">
          <a:xfrm>
            <a:off x="7040149" y="3284220"/>
            <a:ext cx="182880" cy="18288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WF landfill photo">
            <a:extLst>
              <a:ext uri="{FF2B5EF4-FFF2-40B4-BE49-F238E27FC236}">
                <a16:creationId xmlns:a16="http://schemas.microsoft.com/office/drawing/2014/main" id="{99377197-4852-F489-82FF-152A95D1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6" t="43" r="42954" b="49377"/>
          <a:stretch/>
        </p:blipFill>
        <p:spPr>
          <a:xfrm>
            <a:off x="837051" y="1040950"/>
            <a:ext cx="7469898" cy="4933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0334"/>
            <a:ext cx="85026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MCCs in the Compact Waste Facility (CWF)</a:t>
            </a:r>
          </a:p>
        </p:txBody>
      </p:sp>
    </p:spTree>
    <p:extLst>
      <p:ext uri="{BB962C8B-B14F-4D97-AF65-F5344CB8AC3E}">
        <p14:creationId xmlns:p14="http://schemas.microsoft.com/office/powerpoint/2010/main" val="380879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45749" y="3040810"/>
            <a:ext cx="5027880" cy="110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Crystal River 3 (CR3) </a:t>
            </a:r>
          </a:p>
          <a:p>
            <a:pPr eaLnBrk="1" hangingPunct="1">
              <a:spcAft>
                <a:spcPts val="12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Reactor Vessel Disposal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3FB8-3790-EE3C-5F47-26D654A7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Crystal River Unit 3 Reactor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ABD8D-78B9-624E-CC9D-19596F52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7" y="834821"/>
            <a:ext cx="8559743" cy="5324475"/>
          </a:xfrm>
          <a:ln>
            <a:noFill/>
          </a:ln>
        </p:spPr>
        <p:txBody>
          <a:bodyPr/>
          <a:lstStyle/>
          <a:p>
            <a:r>
              <a:rPr lang="en-US" dirty="0"/>
              <a:t>Pressurized Water Reactor – B&amp;W design</a:t>
            </a:r>
          </a:p>
          <a:p>
            <a:r>
              <a:rPr lang="en-US" dirty="0"/>
              <a:t>860 MW electrical capacity</a:t>
            </a:r>
          </a:p>
          <a:p>
            <a:r>
              <a:rPr lang="en-US" dirty="0"/>
              <a:t>Shutdown September 2009</a:t>
            </a:r>
          </a:p>
          <a:p>
            <a:r>
              <a:rPr lang="en-US" dirty="0"/>
              <a:t>Decommissioning started in October 2020</a:t>
            </a:r>
          </a:p>
        </p:txBody>
      </p:sp>
      <p:pic>
        <p:nvPicPr>
          <p:cNvPr id="1026" name="Picture 2" descr="Duke Energy announces closing of Crystal River nuclear power plant">
            <a:extLst>
              <a:ext uri="{FF2B5EF4-FFF2-40B4-BE49-F238E27FC236}">
                <a16:creationId xmlns:a16="http://schemas.microsoft.com/office/drawing/2014/main" id="{498509A3-BE35-66B1-3385-78738EE8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719" y="2799055"/>
            <a:ext cx="5973762" cy="33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2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04541-3A47-8E20-C66E-CE57DC70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1E35-B837-8B4A-1BC6-ADF03EB2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CR3 – </a:t>
            </a:r>
            <a:r>
              <a:rPr lang="en-US"/>
              <a:t>Reactor Sections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CFB8-2972-C75E-45B4-7480AB028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7" y="834821"/>
            <a:ext cx="4292543" cy="1838041"/>
          </a:xfrm>
          <a:ln>
            <a:noFill/>
          </a:ln>
        </p:spPr>
        <p:txBody>
          <a:bodyPr/>
          <a:lstStyle/>
          <a:p>
            <a:r>
              <a:rPr lang="en-US" dirty="0"/>
              <a:t>The reactor vessel was cut into 4 sections and packaged for transport</a:t>
            </a:r>
          </a:p>
          <a:p>
            <a:r>
              <a:rPr lang="en-US" dirty="0"/>
              <a:t>Mid Section is Class C low-level waste (LLW) and the other 3 sections are Class A LLW</a:t>
            </a:r>
          </a:p>
          <a:p>
            <a:r>
              <a:rPr lang="en-US" dirty="0"/>
              <a:t>Sections meet all NRC and DOT packaging requirements for transportation</a:t>
            </a:r>
          </a:p>
        </p:txBody>
      </p:sp>
      <p:pic>
        <p:nvPicPr>
          <p:cNvPr id="5" name="Picture 4" descr="A large white cylindrical container in a factory&#10;&#10;Description automatically generated">
            <a:extLst>
              <a:ext uri="{FF2B5EF4-FFF2-40B4-BE49-F238E27FC236}">
                <a16:creationId xmlns:a16="http://schemas.microsoft.com/office/drawing/2014/main" id="{8C40A63D-A1A5-2787-1CDB-A162507A3F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766" y="3261848"/>
            <a:ext cx="2445434" cy="3001927"/>
          </a:xfrm>
          <a:prstGeom prst="rect">
            <a:avLst/>
          </a:prstGeom>
        </p:spPr>
      </p:pic>
      <p:pic>
        <p:nvPicPr>
          <p:cNvPr id="7" name="Picture 6" descr="A drawing of a building&#10;&#10;Description automatically generated">
            <a:extLst>
              <a:ext uri="{FF2B5EF4-FFF2-40B4-BE49-F238E27FC236}">
                <a16:creationId xmlns:a16="http://schemas.microsoft.com/office/drawing/2014/main" id="{D61E69C4-2A6B-3FC1-F025-886E71D1AC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04" y="2798433"/>
            <a:ext cx="1299504" cy="3465342"/>
          </a:xfrm>
          <a:prstGeom prst="rect">
            <a:avLst/>
          </a:prstGeom>
        </p:spPr>
      </p:pic>
      <p:pic>
        <p:nvPicPr>
          <p:cNvPr id="9" name="Picture 8" descr="A diagram of a wall&#10;&#10;Description automatically generated with medium confidence">
            <a:extLst>
              <a:ext uri="{FF2B5EF4-FFF2-40B4-BE49-F238E27FC236}">
                <a16:creationId xmlns:a16="http://schemas.microsoft.com/office/drawing/2014/main" id="{E70C9C68-46F9-77E0-B890-ABEA44AEC6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339" y="3199913"/>
            <a:ext cx="1249362" cy="3120134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D6F8D17F-1A30-F312-DB84-CD83BE481EEF}"/>
              </a:ext>
            </a:extLst>
          </p:cNvPr>
          <p:cNvSpPr/>
          <p:nvPr/>
        </p:nvSpPr>
        <p:spPr bwMode="auto">
          <a:xfrm>
            <a:off x="2588454" y="4220308"/>
            <a:ext cx="717452" cy="71745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ABD569E-32D2-80B4-C39D-E030F142BFBF}"/>
              </a:ext>
            </a:extLst>
          </p:cNvPr>
          <p:cNvSpPr/>
          <p:nvPr/>
        </p:nvSpPr>
        <p:spPr bwMode="auto">
          <a:xfrm>
            <a:off x="5298831" y="4220308"/>
            <a:ext cx="717452" cy="71745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AA50C69-E9FC-EA0E-12E0-3AA7BF5E7AF9}"/>
              </a:ext>
            </a:extLst>
          </p:cNvPr>
          <p:cNvGraphicFramePr>
            <a:graphicFrameLocks noGrp="1"/>
          </p:cNvGraphicFramePr>
          <p:nvPr/>
        </p:nvGraphicFramePr>
        <p:xfrm>
          <a:off x="4722607" y="869168"/>
          <a:ext cx="4116594" cy="200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798">
                  <a:extLst>
                    <a:ext uri="{9D8B030D-6E8A-4147-A177-3AD203B41FA5}">
                      <a16:colId xmlns:a16="http://schemas.microsoft.com/office/drawing/2014/main" val="2570049987"/>
                    </a:ext>
                  </a:extLst>
                </a:gridCol>
                <a:gridCol w="880932">
                  <a:extLst>
                    <a:ext uri="{9D8B030D-6E8A-4147-A177-3AD203B41FA5}">
                      <a16:colId xmlns:a16="http://schemas.microsoft.com/office/drawing/2014/main" val="2327937061"/>
                    </a:ext>
                  </a:extLst>
                </a:gridCol>
                <a:gridCol w="880932">
                  <a:extLst>
                    <a:ext uri="{9D8B030D-6E8A-4147-A177-3AD203B41FA5}">
                      <a16:colId xmlns:a16="http://schemas.microsoft.com/office/drawing/2014/main" val="3407846692"/>
                    </a:ext>
                  </a:extLst>
                </a:gridCol>
                <a:gridCol w="880932">
                  <a:extLst>
                    <a:ext uri="{9D8B030D-6E8A-4147-A177-3AD203B41FA5}">
                      <a16:colId xmlns:a16="http://schemas.microsoft.com/office/drawing/2014/main" val="428958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Diameter (feet)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Height (feet)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Weight (tons)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915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Vessel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74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Top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27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Mid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36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Bottom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4828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100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182E-4CDC-07FE-482F-3A52355C9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47D3-AC6B-EF8C-13FD-30D4187A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CR3 Reactor Vessel - Transportation</a:t>
            </a:r>
          </a:p>
        </p:txBody>
      </p:sp>
      <p:pic>
        <p:nvPicPr>
          <p:cNvPr id="8" name="Picture 7" descr="A map of land with a yellow line&#10;&#10;Description automatically generated">
            <a:extLst>
              <a:ext uri="{FF2B5EF4-FFF2-40B4-BE49-F238E27FC236}">
                <a16:creationId xmlns:a16="http://schemas.microsoft.com/office/drawing/2014/main" id="{7FB7C44B-95F7-F317-D0B7-CEF6316CB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5" r="9850"/>
          <a:stretch/>
        </p:blipFill>
        <p:spPr>
          <a:xfrm>
            <a:off x="552508" y="1865213"/>
            <a:ext cx="8038984" cy="44053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D82263-AFA3-D8B5-0E56-D8400771E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7" y="834822"/>
            <a:ext cx="8559743" cy="848506"/>
          </a:xfrm>
          <a:ln>
            <a:noFill/>
          </a:ln>
        </p:spPr>
        <p:txBody>
          <a:bodyPr/>
          <a:lstStyle/>
          <a:p>
            <a:r>
              <a:rPr lang="en-US" dirty="0"/>
              <a:t>Barge from Crystal River, FL to Aransas Pass, TX</a:t>
            </a:r>
          </a:p>
          <a:p>
            <a:r>
              <a:rPr lang="en-US" dirty="0"/>
              <a:t>Truck transport to WCS site in Andrews, TX</a:t>
            </a:r>
          </a:p>
        </p:txBody>
      </p:sp>
    </p:spTree>
    <p:extLst>
      <p:ext uri="{BB962C8B-B14F-4D97-AF65-F5344CB8AC3E}">
        <p14:creationId xmlns:p14="http://schemas.microsoft.com/office/powerpoint/2010/main" val="185101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47D0-0BB9-92F4-CEBA-BCDCDFADE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ED2F-EBBF-80BC-5612-8CDDBAC3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CR3 Reactor Vessel – Barge Transport</a:t>
            </a:r>
          </a:p>
        </p:txBody>
      </p:sp>
      <p:pic>
        <p:nvPicPr>
          <p:cNvPr id="5" name="Picture 4" descr="A blueprint of a machine&#10;&#10;Description automatically generated">
            <a:extLst>
              <a:ext uri="{FF2B5EF4-FFF2-40B4-BE49-F238E27FC236}">
                <a16:creationId xmlns:a16="http://schemas.microsoft.com/office/drawing/2014/main" id="{9EE93AB3-E897-9B68-35B8-0B58A6890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46138"/>
            <a:ext cx="4444943" cy="26064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6DE953-3C32-AC29-AD5B-6A2D2494D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7" y="1111492"/>
            <a:ext cx="3743903" cy="1464548"/>
          </a:xfrm>
          <a:ln>
            <a:noFill/>
          </a:ln>
        </p:spPr>
        <p:txBody>
          <a:bodyPr/>
          <a:lstStyle/>
          <a:p>
            <a:r>
              <a:rPr lang="en-US" dirty="0"/>
              <a:t>Departed Crystal River January 22</a:t>
            </a:r>
          </a:p>
          <a:p>
            <a:r>
              <a:rPr lang="en-US" dirty="0"/>
              <a:t>Arrived Aransas Pass January 29</a:t>
            </a:r>
          </a:p>
        </p:txBody>
      </p:sp>
      <p:pic>
        <p:nvPicPr>
          <p:cNvPr id="8" name="Picture 7" descr="A large ship on the water&#10;&#10;Description automatically generated">
            <a:extLst>
              <a:ext uri="{FF2B5EF4-FFF2-40B4-BE49-F238E27FC236}">
                <a16:creationId xmlns:a16="http://schemas.microsoft.com/office/drawing/2014/main" id="{350CB7D4-19F7-2211-591B-3DB99A7E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702" y="4690748"/>
            <a:ext cx="4190498" cy="149810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4B95A09-B3F0-D06C-18AC-5551F34A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6" y="2606679"/>
            <a:ext cx="4136798" cy="27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18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4199-1466-2E94-5B69-D84951474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8E8D-BA81-9042-DB8C-D0E593B1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CR3 Reactor Vessel – Road Transport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6F3B6-8AA2-E462-DB7F-C5D0DE15E0D1}"/>
              </a:ext>
            </a:extLst>
          </p:cNvPr>
          <p:cNvGrpSpPr/>
          <p:nvPr/>
        </p:nvGrpSpPr>
        <p:grpSpPr>
          <a:xfrm>
            <a:off x="223865" y="2497723"/>
            <a:ext cx="8715319" cy="1240904"/>
            <a:chOff x="266700" y="4443382"/>
            <a:chExt cx="8715319" cy="12409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503593-34CF-0237-4C2E-A2B266A86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700" y="4443382"/>
              <a:ext cx="8715319" cy="963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832FCF-DE70-0011-348A-DEE82E8A13C9}"/>
                </a:ext>
              </a:extLst>
            </p:cNvPr>
            <p:cNvSpPr txBox="1"/>
            <p:nvPr/>
          </p:nvSpPr>
          <p:spPr>
            <a:xfrm>
              <a:off x="1318306" y="5407287"/>
              <a:ext cx="61436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Top and Mid Sections configuration – 32 axle trailer (more than 250 wheels)</a:t>
              </a:r>
            </a:p>
          </p:txBody>
        </p:sp>
      </p:grpSp>
      <p:pic>
        <p:nvPicPr>
          <p:cNvPr id="6" name="Picture 5" descr="A large white truck with blue text on it&#10;&#10;Description automatically generated">
            <a:extLst>
              <a:ext uri="{FF2B5EF4-FFF2-40B4-BE49-F238E27FC236}">
                <a16:creationId xmlns:a16="http://schemas.microsoft.com/office/drawing/2014/main" id="{F31A28BA-D838-9D61-1FF4-2518AD3EA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2"/>
          <a:stretch/>
        </p:blipFill>
        <p:spPr>
          <a:xfrm>
            <a:off x="192557" y="3880022"/>
            <a:ext cx="8718273" cy="2245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8DA3EE-2FE1-5545-95A8-82C65E2FC80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Shipments were all oversize and overweight</a:t>
            </a:r>
          </a:p>
          <a:p>
            <a:r>
              <a:rPr lang="en-US" dirty="0"/>
              <a:t>Routes and transportation parameters were predetermined by TXDOT</a:t>
            </a:r>
          </a:p>
          <a:p>
            <a:r>
              <a:rPr lang="en-US" dirty="0"/>
              <a:t>Avoids major roads and cities</a:t>
            </a:r>
          </a:p>
          <a:p>
            <a:r>
              <a:rPr lang="en-US" dirty="0"/>
              <a:t>Head and Bottom Section required about 4 days each (~700-mile route)</a:t>
            </a:r>
          </a:p>
          <a:p>
            <a:r>
              <a:rPr lang="en-US" dirty="0"/>
              <a:t>Top and Mid Sections required over 30 days each (~900-mile route)</a:t>
            </a:r>
          </a:p>
        </p:txBody>
      </p:sp>
    </p:spTree>
    <p:extLst>
      <p:ext uri="{BB962C8B-B14F-4D97-AF65-F5344CB8AC3E}">
        <p14:creationId xmlns:p14="http://schemas.microsoft.com/office/powerpoint/2010/main" val="85061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36E3-241E-D45E-FDFE-C13AB13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Challenges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F4B380-37F6-AAE7-9973-74899732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8" y="1018309"/>
            <a:ext cx="8232905" cy="4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8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C220-5EA7-D846-AB50-08189B1A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 at WCS</a:t>
            </a:r>
          </a:p>
        </p:txBody>
      </p:sp>
      <p:pic>
        <p:nvPicPr>
          <p:cNvPr id="5" name="Picture 4" descr="Long shot of a truck parked in a field&#10;&#10;Description automatically generated">
            <a:extLst>
              <a:ext uri="{FF2B5EF4-FFF2-40B4-BE49-F238E27FC236}">
                <a16:creationId xmlns:a16="http://schemas.microsoft.com/office/drawing/2014/main" id="{2970B4C6-CCF3-F712-C3E6-72DD39B19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38"/>
          <a:stretch/>
        </p:blipFill>
        <p:spPr>
          <a:xfrm>
            <a:off x="350234" y="1600199"/>
            <a:ext cx="8277290" cy="40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2DEC-2B9F-7AD4-FD8C-1E219CA8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Transport</a:t>
            </a:r>
          </a:p>
        </p:txBody>
      </p:sp>
      <p:pic>
        <p:nvPicPr>
          <p:cNvPr id="5" name="Picture 4" descr="A long shot of a truck&#10;&#10;Description automatically generated">
            <a:extLst>
              <a:ext uri="{FF2B5EF4-FFF2-40B4-BE49-F238E27FC236}">
                <a16:creationId xmlns:a16="http://schemas.microsoft.com/office/drawing/2014/main" id="{E1F77706-A278-0002-D024-3EC6A283B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2" r="5481" b="14558"/>
          <a:stretch/>
        </p:blipFill>
        <p:spPr>
          <a:xfrm>
            <a:off x="563154" y="1148196"/>
            <a:ext cx="8017692" cy="4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8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n aerial view of a desert area&#10;&#10;Description automatically generated">
            <a:extLst>
              <a:ext uri="{FF2B5EF4-FFF2-40B4-BE49-F238E27FC236}">
                <a16:creationId xmlns:a16="http://schemas.microsoft.com/office/drawing/2014/main" id="{AE6BD248-C741-E540-0D7A-8D844910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0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4E04B-9B9D-2BF9-BF99-9BBF8B7A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83" y="5577902"/>
            <a:ext cx="1378378" cy="57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2569D-5779-BADC-0838-84D6417F2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672" y="3472203"/>
            <a:ext cx="1146147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9F2E9-C672-99EF-5DA3-6A615C6F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045" y="4813218"/>
            <a:ext cx="1158340" cy="609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D53DF7-3981-1A8C-B132-8DE5BE3BA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503" y="3956877"/>
            <a:ext cx="1012024" cy="60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D7355D-720E-5165-E9FF-51CFF2ACA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099" y="2640246"/>
            <a:ext cx="902286" cy="6096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0B4F5-BAB6-DAE5-B295-A5E3BD667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500" y="5867860"/>
            <a:ext cx="1255885" cy="609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71A749-3DBB-A597-F4BE-CBDA3E15D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884" y="5867477"/>
            <a:ext cx="841321" cy="6096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110354-E163-6698-07EB-6D4CBD8F5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026" y="0"/>
            <a:ext cx="1450974" cy="1133954"/>
          </a:xfrm>
          <a:prstGeom prst="rect">
            <a:avLst/>
          </a:prstGeom>
          <a:effectLst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192F9D-CAA5-6AB3-AC12-165778DC9CA8}"/>
              </a:ext>
            </a:extLst>
          </p:cNvPr>
          <p:cNvSpPr txBox="1"/>
          <p:nvPr/>
        </p:nvSpPr>
        <p:spPr>
          <a:xfrm>
            <a:off x="1987483" y="2100263"/>
            <a:ext cx="114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Byproduct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435BD-348C-2D87-FFAB-3C950A6B1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8495" y="-81908"/>
            <a:ext cx="42919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4E56-ED1B-B333-546F-7E16BF50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to Disposal</a:t>
            </a:r>
          </a:p>
        </p:txBody>
      </p:sp>
      <p:pic>
        <p:nvPicPr>
          <p:cNvPr id="5" name="Picture 4" descr="A large white container on a trailer&#10;&#10;Description automatically generated">
            <a:extLst>
              <a:ext uri="{FF2B5EF4-FFF2-40B4-BE49-F238E27FC236}">
                <a16:creationId xmlns:a16="http://schemas.microsoft.com/office/drawing/2014/main" id="{3E34B1BD-9DC2-2C53-F29F-FC2B351C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32"/>
          <a:stretch/>
        </p:blipFill>
        <p:spPr>
          <a:xfrm>
            <a:off x="509155" y="971550"/>
            <a:ext cx="8066808" cy="50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1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DAFF2-4F4B-2A35-467E-016E7650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Disposal Placement</a:t>
            </a:r>
          </a:p>
        </p:txBody>
      </p:sp>
      <p:pic>
        <p:nvPicPr>
          <p:cNvPr id="5" name="Picture 4" descr="A large container being loaded with trucks&#10;&#10;Description automatically generated with medium confidence">
            <a:extLst>
              <a:ext uri="{FF2B5EF4-FFF2-40B4-BE49-F238E27FC236}">
                <a16:creationId xmlns:a16="http://schemas.microsoft.com/office/drawing/2014/main" id="{EC4BFB10-144F-EA54-520F-6120225B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6"/>
          <a:stretch/>
        </p:blipFill>
        <p:spPr>
          <a:xfrm>
            <a:off x="562334" y="1033895"/>
            <a:ext cx="8051729" cy="48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6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6414-75A7-C5F1-7B42-707A8473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Disposal</a:t>
            </a:r>
          </a:p>
        </p:txBody>
      </p:sp>
      <p:pic>
        <p:nvPicPr>
          <p:cNvPr id="5" name="Picture 4" descr="A group of people standing around a large white tank&#10;&#10;Description automatically generated">
            <a:extLst>
              <a:ext uri="{FF2B5EF4-FFF2-40B4-BE49-F238E27FC236}">
                <a16:creationId xmlns:a16="http://schemas.microsoft.com/office/drawing/2014/main" id="{B805FAD3-6B06-3D9B-5591-CE4FDBC5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25"/>
          <a:stretch/>
        </p:blipFill>
        <p:spPr>
          <a:xfrm>
            <a:off x="410441" y="1008566"/>
            <a:ext cx="8323118" cy="50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CDCF09-2B15-E774-36D7-E2FF2759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1669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CEEA8-DA87-9A4A-A7FC-65AFB2C8F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12531" r="3815" b="9337"/>
          <a:stretch/>
        </p:blipFill>
        <p:spPr>
          <a:xfrm>
            <a:off x="618185" y="502396"/>
            <a:ext cx="7859726" cy="42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3FE97-AE45-E940-BFF4-69594775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78" y="50334"/>
            <a:ext cx="8653272" cy="510330"/>
          </a:xfrm>
        </p:spPr>
        <p:txBody>
          <a:bodyPr/>
          <a:lstStyle/>
          <a:p>
            <a:r>
              <a:rPr lang="en-US" dirty="0"/>
              <a:t>WCS - Disposal Design </a:t>
            </a:r>
            <a:r>
              <a:rPr lang="en-US" sz="2400" dirty="0"/>
              <a:t>(vs. Generic Facility)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E4C75-C852-3A46-95BB-CD026F04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40" y="4890608"/>
            <a:ext cx="3566922" cy="1464996"/>
          </a:xfrm>
          <a:ln>
            <a:noFill/>
          </a:ln>
        </p:spPr>
        <p:txBody>
          <a:bodyPr/>
          <a:lstStyle/>
          <a:p>
            <a:pPr marL="227013" lvl="1" indent="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u="sng" dirty="0"/>
              <a:t>Key Attributes of WCS site: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sz="1400" dirty="0"/>
              <a:t>Sub-Grade Design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sz="1400" dirty="0"/>
              <a:t>Natural Claystone Barrier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 startAt="3"/>
            </a:pPr>
            <a:r>
              <a:rPr lang="en-US" sz="1400" dirty="0"/>
              <a:t>No viable pathway to groundwater</a:t>
            </a:r>
          </a:p>
          <a:p>
            <a:pPr lvl="2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3BBD2-13BF-F446-A03D-37D5DB976151}"/>
              </a:ext>
            </a:extLst>
          </p:cNvPr>
          <p:cNvSpPr txBox="1"/>
          <p:nvPr/>
        </p:nvSpPr>
        <p:spPr>
          <a:xfrm>
            <a:off x="1743635" y="84940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WCS Disposal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FB7D9-3CD3-8949-86B2-3CA1B9E9DC1A}"/>
              </a:ext>
            </a:extLst>
          </p:cNvPr>
          <p:cNvSpPr/>
          <p:nvPr/>
        </p:nvSpPr>
        <p:spPr>
          <a:xfrm>
            <a:off x="1930401" y="6455800"/>
            <a:ext cx="5007522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dirty="0">
                <a:latin typeface="+mj-lt"/>
              </a:rPr>
              <a:t>WCS is the Newest and Most Robust LLRW facility in the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1E89D-A6A3-6B48-A37A-28B2956C4CA7}"/>
              </a:ext>
            </a:extLst>
          </p:cNvPr>
          <p:cNvSpPr txBox="1"/>
          <p:nvPr/>
        </p:nvSpPr>
        <p:spPr>
          <a:xfrm>
            <a:off x="5938927" y="730047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Facilities</a:t>
            </a:r>
          </a:p>
        </p:txBody>
      </p:sp>
    </p:spTree>
    <p:extLst>
      <p:ext uri="{BB962C8B-B14F-4D97-AF65-F5344CB8AC3E}">
        <p14:creationId xmlns:p14="http://schemas.microsoft.com/office/powerpoint/2010/main" val="52564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area with barrels&#10;&#10;Description automatically generated with medium confidence">
            <a:extLst>
              <a:ext uri="{FF2B5EF4-FFF2-40B4-BE49-F238E27FC236}">
                <a16:creationId xmlns:a16="http://schemas.microsoft.com/office/drawing/2014/main" id="{99377197-4852-F489-82FF-152A95D1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0787"/>
            <a:ext cx="9144000" cy="5522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0334"/>
            <a:ext cx="85026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WCS - Compact Waste Facility (CWF)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80E2D-A396-2E47-9B41-B35AFEE73C2A}"/>
              </a:ext>
            </a:extLst>
          </p:cNvPr>
          <p:cNvSpPr/>
          <p:nvPr/>
        </p:nvSpPr>
        <p:spPr>
          <a:xfrm>
            <a:off x="5400339" y="770787"/>
            <a:ext cx="371138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/>
            <a:r>
              <a:rPr lang="en-US" sz="1200" dirty="0"/>
              <a:t>Regulated by TCEQ (2 on-site inspectors)</a:t>
            </a:r>
          </a:p>
          <a:p>
            <a:pPr indent="-413067"/>
            <a:r>
              <a:rPr lang="en-US" sz="1200" dirty="0"/>
              <a:t>Privately-developed and operated</a:t>
            </a:r>
          </a:p>
          <a:p>
            <a:pPr indent="-413067"/>
            <a:r>
              <a:rPr lang="en-US" sz="1200" dirty="0"/>
              <a:t>Opened in 2012</a:t>
            </a:r>
          </a:p>
          <a:p>
            <a:pPr indent="-413067"/>
            <a:r>
              <a:rPr lang="en-US" sz="1200" dirty="0"/>
              <a:t>Owned by the State of Texas</a:t>
            </a:r>
          </a:p>
        </p:txBody>
      </p:sp>
    </p:spTree>
    <p:extLst>
      <p:ext uri="{BB962C8B-B14F-4D97-AF65-F5344CB8AC3E}">
        <p14:creationId xmlns:p14="http://schemas.microsoft.com/office/powerpoint/2010/main" val="422848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0334"/>
            <a:ext cx="85026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Compact Waste Facility</a:t>
            </a:r>
          </a:p>
        </p:txBody>
      </p:sp>
      <p:pic>
        <p:nvPicPr>
          <p:cNvPr id="6" name="Content Placeholder 5" descr="Aerial view of a construction site&#10;&#10;Description automatically generated">
            <a:extLst>
              <a:ext uri="{FF2B5EF4-FFF2-40B4-BE49-F238E27FC236}">
                <a16:creationId xmlns:a16="http://schemas.microsoft.com/office/drawing/2014/main" id="{A68B8C9E-63CD-221D-D8F8-5DA76785A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2" y="1002974"/>
            <a:ext cx="9062597" cy="50977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0592DE-2714-6565-FA6B-57CE8D81185C}"/>
              </a:ext>
            </a:extLst>
          </p:cNvPr>
          <p:cNvSpPr/>
          <p:nvPr/>
        </p:nvSpPr>
        <p:spPr>
          <a:xfrm>
            <a:off x="40702" y="5624193"/>
            <a:ext cx="2931098" cy="4873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>
              <a:spcAft>
                <a:spcPts val="200"/>
              </a:spcAft>
            </a:pPr>
            <a:r>
              <a:rPr lang="en-US" sz="1200" b="1" u="sng" dirty="0"/>
              <a:t>Phase 2a</a:t>
            </a:r>
            <a:r>
              <a:rPr lang="en-US" sz="1200" dirty="0"/>
              <a:t> – 15,000 cubie feet used</a:t>
            </a:r>
          </a:p>
          <a:p>
            <a:pPr indent="-413067">
              <a:spcAft>
                <a:spcPts val="200"/>
              </a:spcAft>
            </a:pPr>
            <a:r>
              <a:rPr lang="en-US" sz="1200" dirty="0"/>
              <a:t>     410,000 cubic feet available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44297-5FAE-479C-5797-83396827E0BD}"/>
              </a:ext>
            </a:extLst>
          </p:cNvPr>
          <p:cNvSpPr/>
          <p:nvPr/>
        </p:nvSpPr>
        <p:spPr>
          <a:xfrm>
            <a:off x="6172200" y="5629988"/>
            <a:ext cx="2931098" cy="4873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>
              <a:spcAft>
                <a:spcPts val="200"/>
              </a:spcAft>
            </a:pPr>
            <a:r>
              <a:rPr lang="en-US" sz="1200" b="1" u="sng" dirty="0"/>
              <a:t>Phase 1</a:t>
            </a:r>
            <a:r>
              <a:rPr lang="en-US" sz="1200" dirty="0"/>
              <a:t> - 360,000 cubic feet used</a:t>
            </a:r>
          </a:p>
          <a:p>
            <a:pPr indent="-413067">
              <a:spcAft>
                <a:spcPts val="200"/>
              </a:spcAft>
            </a:pPr>
            <a:r>
              <a:rPr lang="en-US" sz="1200" dirty="0"/>
              <a:t>     90,000 cubic feet available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76525-2B12-05DE-3F2C-B8C75C203F8B}"/>
              </a:ext>
            </a:extLst>
          </p:cNvPr>
          <p:cNvSpPr/>
          <p:nvPr/>
        </p:nvSpPr>
        <p:spPr>
          <a:xfrm>
            <a:off x="5472545" y="1002974"/>
            <a:ext cx="3630753" cy="276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>
              <a:spcAft>
                <a:spcPts val="200"/>
              </a:spcAft>
            </a:pPr>
            <a:r>
              <a:rPr lang="en-US" sz="1200" b="1" u="sng" dirty="0"/>
              <a:t>Licensed</a:t>
            </a:r>
            <a:r>
              <a:rPr lang="en-US" sz="1200" dirty="0"/>
              <a:t> – 9,000,000 cubic feet of disposal</a:t>
            </a:r>
          </a:p>
        </p:txBody>
      </p:sp>
    </p:spTree>
    <p:extLst>
      <p:ext uri="{BB962C8B-B14F-4D97-AF65-F5344CB8AC3E}">
        <p14:creationId xmlns:p14="http://schemas.microsoft.com/office/powerpoint/2010/main" val="173914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4D481B-6031-124C-3D7E-77AD4342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820" y="2075379"/>
            <a:ext cx="6677637" cy="127399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dirty="0"/>
              <a:t>CWF Waste Disposal</a:t>
            </a:r>
          </a:p>
        </p:txBody>
      </p:sp>
    </p:spTree>
    <p:extLst>
      <p:ext uri="{BB962C8B-B14F-4D97-AF65-F5344CB8AC3E}">
        <p14:creationId xmlns:p14="http://schemas.microsoft.com/office/powerpoint/2010/main" val="340559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2948-FDFC-7C4C-BD11-9F8785F7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Cask Receipt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A9792-DD0C-21FB-4AE3-4EF794143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05" y="949562"/>
            <a:ext cx="8069589" cy="51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6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5E68F-F03F-2C5F-B304-BC8EDBA2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Offloading a Cask</a:t>
            </a:r>
          </a:p>
        </p:txBody>
      </p:sp>
      <p:pic>
        <p:nvPicPr>
          <p:cNvPr id="5" name="Picture 4" descr="A truck with a crane lifting a cylinder&#10;&#10;Description automatically generated">
            <a:extLst>
              <a:ext uri="{FF2B5EF4-FFF2-40B4-BE49-F238E27FC236}">
                <a16:creationId xmlns:a16="http://schemas.microsoft.com/office/drawing/2014/main" id="{342856EB-9A1A-B97F-05F4-4F8D8E3B6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378" y="2076993"/>
            <a:ext cx="2706130" cy="4192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rane lifting a large container&#10;&#10;Description automatically generated">
            <a:extLst>
              <a:ext uri="{FF2B5EF4-FFF2-40B4-BE49-F238E27FC236}">
                <a16:creationId xmlns:a16="http://schemas.microsoft.com/office/drawing/2014/main" id="{CECD8EEF-0023-56A7-528F-4A27DF964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312" y="2076993"/>
            <a:ext cx="2829345" cy="4192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truck carrying a large blue cylinder&#10;&#10;Description automatically generated">
            <a:extLst>
              <a:ext uri="{FF2B5EF4-FFF2-40B4-BE49-F238E27FC236}">
                <a16:creationId xmlns:a16="http://schemas.microsoft.com/office/drawing/2014/main" id="{FF9BEC3B-2AC9-AF09-E5AB-2491C1B8B8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650" y="2076993"/>
            <a:ext cx="2403567" cy="4192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584705-618C-FCF0-76C2-605EA3F57052}"/>
              </a:ext>
            </a:extLst>
          </p:cNvPr>
          <p:cNvSpPr txBox="1"/>
          <p:nvPr/>
        </p:nvSpPr>
        <p:spPr>
          <a:xfrm>
            <a:off x="420128" y="852614"/>
            <a:ext cx="82666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Liner (blue) is transferred from a transportation cask (grey) to a modular concrete container (MCC)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Liner is fabricated of steel and is bolted shut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Modular concrete container (MCC) is thick reinforced concrete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AB3E-DEAB-9133-B37C-64E5844CDC9C}"/>
              </a:ext>
            </a:extLst>
          </p:cNvPr>
          <p:cNvSpPr txBox="1"/>
          <p:nvPr/>
        </p:nvSpPr>
        <p:spPr>
          <a:xfrm>
            <a:off x="296882" y="2176075"/>
            <a:ext cx="1482811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Lift from cask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AB2B52-2FC6-45E0-C6AF-6F466D5D4320}"/>
              </a:ext>
            </a:extLst>
          </p:cNvPr>
          <p:cNvSpPr txBox="1"/>
          <p:nvPr/>
        </p:nvSpPr>
        <p:spPr>
          <a:xfrm>
            <a:off x="3394753" y="2176075"/>
            <a:ext cx="994367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68B0E-DA46-3AFA-03E1-EF68E6DD20EC}"/>
              </a:ext>
            </a:extLst>
          </p:cNvPr>
          <p:cNvSpPr txBox="1"/>
          <p:nvPr/>
        </p:nvSpPr>
        <p:spPr>
          <a:xfrm>
            <a:off x="6719454" y="2176075"/>
            <a:ext cx="1640775" cy="307777"/>
          </a:xfrm>
          <a:prstGeom prst="rect">
            <a:avLst/>
          </a:prstGeom>
          <a:solidFill>
            <a:schemeClr val="bg1">
              <a:alpha val="5008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Lower into MCC</a:t>
            </a:r>
          </a:p>
        </p:txBody>
      </p:sp>
    </p:spTree>
    <p:extLst>
      <p:ext uri="{BB962C8B-B14F-4D97-AF65-F5344CB8AC3E}">
        <p14:creationId xmlns:p14="http://schemas.microsoft.com/office/powerpoint/2010/main" val="3440026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3E626-92E3-5C92-C9AF-8EAD6CFD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MCC to Disposal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0E2240-3DB4-0C0E-7699-2CDE59D1B0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 descr="A red forklift with a crane&#10;&#10;Description automatically generated">
            <a:extLst>
              <a:ext uri="{FF2B5EF4-FFF2-40B4-BE49-F238E27FC236}">
                <a16:creationId xmlns:a16="http://schemas.microsoft.com/office/drawing/2014/main" id="{7A1875F2-46E8-5E91-CA0D-359F245B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8" y="894271"/>
            <a:ext cx="8359264" cy="53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37637"/>
      </p:ext>
    </p:extLst>
  </p:cSld>
  <p:clrMapOvr>
    <a:masterClrMapping/>
  </p:clrMapOvr>
</p:sld>
</file>

<file path=ppt/theme/theme1.xml><?xml version="1.0" encoding="utf-8"?>
<a:theme xmlns:a="http://schemas.openxmlformats.org/drawingml/2006/main" name="9_Default Design">
  <a:themeElements>
    <a:clrScheme name="JF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399"/>
      </a:accent1>
      <a:accent2>
        <a:srgbClr val="FF0000"/>
      </a:accent2>
      <a:accent3>
        <a:srgbClr val="CCCCCC"/>
      </a:accent3>
      <a:accent4>
        <a:srgbClr val="00B050"/>
      </a:accent4>
      <a:accent5>
        <a:srgbClr val="FFC000"/>
      </a:accent5>
      <a:accent6>
        <a:srgbClr val="8686FF"/>
      </a:accent6>
      <a:hlink>
        <a:srgbClr val="0000D0"/>
      </a:hlink>
      <a:folHlink>
        <a:srgbClr val="99CC0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ln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104243</TotalTime>
  <Words>426</Words>
  <Application>Microsoft Macintosh PowerPoint</Application>
  <PresentationFormat>On-screen Show (4:3)</PresentationFormat>
  <Paragraphs>91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Verdana</vt:lpstr>
      <vt:lpstr>Wingdings</vt:lpstr>
      <vt:lpstr>9_Default Design</vt:lpstr>
      <vt:lpstr>PowerPoint Presentation</vt:lpstr>
      <vt:lpstr>PowerPoint Presentation</vt:lpstr>
      <vt:lpstr>WCS - Disposal Design (vs. Generic Facility)</vt:lpstr>
      <vt:lpstr>WCS - Compact Waste Facility (CWF)</vt:lpstr>
      <vt:lpstr>Compact Waste Facility</vt:lpstr>
      <vt:lpstr>CWF Waste Disposal</vt:lpstr>
      <vt:lpstr>Cask Receipt</vt:lpstr>
      <vt:lpstr>Offloading a Cask</vt:lpstr>
      <vt:lpstr>Transfer MCC to Disposal</vt:lpstr>
      <vt:lpstr>MCCs in the Compact Waste Facility (CWF)</vt:lpstr>
      <vt:lpstr>PowerPoint Presentation</vt:lpstr>
      <vt:lpstr>Crystal River Unit 3 Reactor</vt:lpstr>
      <vt:lpstr>CR3 – Reactor Sections</vt:lpstr>
      <vt:lpstr>CR3 Reactor Vessel - Transportation</vt:lpstr>
      <vt:lpstr>CR3 Reactor Vessel – Barge Transport</vt:lpstr>
      <vt:lpstr>CR3 Reactor Vessel – Road Transport</vt:lpstr>
      <vt:lpstr>Transportation Challenges</vt:lpstr>
      <vt:lpstr>Arrival at WCS</vt:lpstr>
      <vt:lpstr>On-Site Transport</vt:lpstr>
      <vt:lpstr>Transport to Disposal</vt:lpstr>
      <vt:lpstr>Disposal Placement</vt:lpstr>
      <vt:lpstr>Final Disposal</vt:lpstr>
      <vt:lpstr>Thank You</vt:lpstr>
    </vt:vector>
  </TitlesOfParts>
  <Company>J.F. Lehman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 Ng</dc:creator>
  <cp:lastModifiedBy>David Carlson</cp:lastModifiedBy>
  <cp:revision>4114</cp:revision>
  <cp:lastPrinted>2024-10-07T01:52:35Z</cp:lastPrinted>
  <dcterms:created xsi:type="dcterms:W3CDTF">2007-04-05T20:39:28Z</dcterms:created>
  <dcterms:modified xsi:type="dcterms:W3CDTF">2024-10-07T22:13:53Z</dcterms:modified>
</cp:coreProperties>
</file>