
<file path=[Content_Types].xml><?xml version="1.0" encoding="utf-8"?>
<Types xmlns="http://schemas.openxmlformats.org/package/2006/content-types">
  <Default Extension="dng" ContentType="image/png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59" r:id="rId3"/>
    <p:sldId id="448" r:id="rId4"/>
    <p:sldId id="441" r:id="rId5"/>
    <p:sldId id="427" r:id="rId6"/>
    <p:sldId id="435" r:id="rId7"/>
    <p:sldId id="426" r:id="rId8"/>
    <p:sldId id="450" r:id="rId9"/>
    <p:sldId id="419" r:id="rId10"/>
    <p:sldId id="456" r:id="rId11"/>
    <p:sldId id="451" r:id="rId12"/>
    <p:sldId id="457" r:id="rId13"/>
    <p:sldId id="440" r:id="rId14"/>
    <p:sldId id="460" r:id="rId15"/>
    <p:sldId id="313" r:id="rId16"/>
  </p:sldIdLst>
  <p:sldSz cx="9144000" cy="5715000" type="screen16x1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1600">
          <p15:clr>
            <a:srgbClr val="A4A3A4"/>
          </p15:clr>
        </p15:guide>
        <p15:guide id="3" orient="horz" pos="3480">
          <p15:clr>
            <a:srgbClr val="A4A3A4"/>
          </p15:clr>
        </p15:guide>
        <p15:guide id="4" pos="2880">
          <p15:clr>
            <a:srgbClr val="A4A3A4"/>
          </p15:clr>
        </p15:guide>
        <p15:guide id="5" pos="54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D1EA"/>
    <a:srgbClr val="43B02A"/>
    <a:srgbClr val="004168"/>
    <a:srgbClr val="C5E86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9" autoAdjust="0"/>
    <p:restoredTop sz="95182" autoAdjust="0"/>
  </p:normalViewPr>
  <p:slideViewPr>
    <p:cSldViewPr>
      <p:cViewPr varScale="1">
        <p:scale>
          <a:sx n="71" d="100"/>
          <a:sy n="71" d="100"/>
        </p:scale>
        <p:origin x="1128" y="44"/>
      </p:cViewPr>
      <p:guideLst>
        <p:guide orient="horz" pos="1800"/>
        <p:guide orient="horz" pos="1600"/>
        <p:guide orient="horz" pos="3480"/>
        <p:guide pos="2880"/>
        <p:guide pos="54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90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3A1E450F-ED6D-437D-BA82-9A4936D9C1E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45C0D500-EEC8-4A78-AA6A-E58D104B2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8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E36DF326-79E5-49D4-AFC1-3E7EB5D67529}" type="datetimeFigureOut">
              <a:rPr lang="en-US" smtClean="0"/>
              <a:pPr/>
              <a:t>10/6/2024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696913"/>
            <a:ext cx="55753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10D97A5-D213-46D0-B935-C6F092AEAA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6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49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7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4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CD701-D335-B103-9C63-3B780021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BFD8F-FBC7-758E-EA9B-791BC3832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56D09-C6FE-2DB7-5802-F2E57A1F6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7C73E-9586-046D-00CE-E1986C88C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9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97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4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8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6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0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14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5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3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D97A5-D213-46D0-B935-C6F092AEAA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5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508500"/>
            <a:ext cx="9144000" cy="1206500"/>
          </a:xfrm>
          <a:prstGeom prst="rect">
            <a:avLst/>
          </a:prstGeom>
          <a:solidFill>
            <a:srgbClr val="C5E86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27305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921000"/>
            <a:ext cx="4762500" cy="14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0" y="4635501"/>
            <a:ext cx="8305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rgbClr val="43B02A"/>
                </a:solidFill>
                <a:latin typeface="Myriad Pro Cond" pitchFamily="34" charset="0"/>
                <a:cs typeface="+mn-cs"/>
              </a:rPr>
              <a:t>All you need in radioactive and hazardous waste management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44500"/>
            <a:ext cx="7086600" cy="1225021"/>
          </a:xfrm>
        </p:spPr>
        <p:txBody>
          <a:bodyPr>
            <a:noAutofit/>
          </a:bodyPr>
          <a:lstStyle>
            <a:lvl1pPr algn="l">
              <a:defRPr sz="5500" b="0">
                <a:solidFill>
                  <a:schemeClr val="bg1"/>
                </a:solidFill>
                <a:latin typeface="Myriad Pro Ligh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6400800" cy="5080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B9480026-8E92-4FE8-A94B-38122D647952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2229B691-CE55-4739-B8AA-517A288CD6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ED4A4-4DB2-4FE4-BE8B-380E4BC0560A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90D2-E1E9-4385-B194-63A7106A7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66C0-6DC5-41D7-A395-FD3EFDFECCFF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CD0A-74C2-455B-B736-88309F684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3335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1270000"/>
            <a:ext cx="9144000" cy="635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1" y="207699"/>
            <a:ext cx="2030413" cy="41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"/>
            <a:ext cx="6248400" cy="76200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1000"/>
            <a:ext cx="8077200" cy="3327136"/>
          </a:xfrm>
        </p:spPr>
        <p:txBody>
          <a:bodyPr/>
          <a:lstStyle>
            <a:lvl1pPr>
              <a:buClr>
                <a:srgbClr val="43B02A"/>
              </a:buClr>
              <a:buSzPct val="150000"/>
              <a:buFont typeface="Wingdings" pitchFamily="2" charset="2"/>
              <a:buChar char="§"/>
              <a:defRPr sz="2200">
                <a:latin typeface="Myriad Pro Light" pitchFamily="34" charset="0"/>
              </a:defRPr>
            </a:lvl1pPr>
            <a:lvl2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2pPr>
            <a:lvl3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3pPr>
            <a:lvl4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4pPr>
            <a:lvl5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69000"/>
            <a:ext cx="2133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B0B1E-EC0C-484C-BEC9-528817203336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9600" y="5296959"/>
            <a:ext cx="2133600" cy="304271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90C58901-AE77-4DF6-A937-91694B260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9A7A0-E3AE-4FEB-A003-8EC443C2B522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F26C-4592-4F65-942C-E54AA3E8A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F688-783E-4729-AA9F-D45CDBACDADE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8ADC-5FFD-4BDD-89CC-E833B69AF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7AA47-2F86-4F6B-8462-857E3F254F84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F92B-812D-4799-992C-D484ABF17F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43100-08D0-4B90-823C-58E2A1189134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D75-26A2-4871-8BF9-079295E68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C08B9-BBEC-4A43-A278-47BDA863C94D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996B-94CC-4CCA-9D24-765E5FE39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0441D-3AFC-4AC4-B94D-43994AEBAAA9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5AFF-6A82-4A82-A313-F96214D47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9CED3-8D3D-4B6E-91FB-121C05B83DFF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C83F-C345-450E-8A62-B0C5C70F8D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9CB5B0-CDA6-4714-89BC-BDC118A68BC1}" type="datetime1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E25B21-929D-4295-A1BA-038AAD5BB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d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nal%20MM%20Video.wmv" TargetMode="External"/><Relationship Id="rId5" Type="http://schemas.openxmlformats.org/officeDocument/2006/relationships/hyperlink" Target="Shredder%20Test.avi" TargetMode="Externa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266700" y="342901"/>
            <a:ext cx="8610600" cy="1600199"/>
          </a:xfrm>
        </p:spPr>
        <p:txBody>
          <a:bodyPr/>
          <a:lstStyle/>
          <a:p>
            <a:pPr algn="ctr"/>
            <a:r>
              <a:rPr lang="en-US" sz="3400" b="1" dirty="0">
                <a:latin typeface="Myriad Pro"/>
              </a:rPr>
              <a:t>Energy</a:t>
            </a:r>
            <a:r>
              <a:rPr lang="en-US" sz="3400" b="1" i="1" dirty="0">
                <a:latin typeface="Myriad Pro"/>
              </a:rPr>
              <a:t>Solutions’</a:t>
            </a:r>
            <a:r>
              <a:rPr lang="en-US" sz="3400" b="1" dirty="0">
                <a:latin typeface="Myriad Pro"/>
              </a:rPr>
              <a:t> Clive Facility Update</a:t>
            </a:r>
            <a:br>
              <a:rPr lang="en-US" sz="3400" b="1" i="1" dirty="0"/>
            </a:br>
            <a:br>
              <a:rPr lang="en-US" sz="2000" b="1" dirty="0"/>
            </a:br>
            <a:r>
              <a:rPr lang="en-US" sz="2500" b="1" dirty="0"/>
              <a:t>LLW Forum –2024 Fall Meeting</a:t>
            </a:r>
            <a:br>
              <a:rPr lang="en-US" sz="2500" b="1" dirty="0"/>
            </a:b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E8E81-7854-B1F1-2ECA-F73F1FF59ACD}"/>
              </a:ext>
            </a:extLst>
          </p:cNvPr>
          <p:cNvSpPr txBox="1"/>
          <p:nvPr/>
        </p:nvSpPr>
        <p:spPr>
          <a:xfrm>
            <a:off x="762000" y="1943100"/>
            <a:ext cx="794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Light" panose="020B0403030403020204" charset="0"/>
                <a:cs typeface="Arial" panose="020B0604020202020204" pitchFamily="34" charset="0"/>
              </a:rPr>
              <a:t>Vern C. Rogers					         October 9, 2024</a:t>
            </a:r>
          </a:p>
          <a:p>
            <a:r>
              <a:rPr lang="en-US" dirty="0">
                <a:solidFill>
                  <a:schemeClr val="bg1"/>
                </a:solidFill>
                <a:latin typeface="Myriad Pro Light" panose="020B0403030403020204" charset="0"/>
                <a:cs typeface="Arial" panose="020B0604020202020204" pitchFamily="34" charset="0"/>
              </a:rPr>
              <a:t>Director, Regulatory Affairs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9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Licensing Update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E885C9-ED64-8BF3-AADB-06B706A4B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37" y="1331330"/>
            <a:ext cx="4455695" cy="440548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04B32F-8515-BB1E-9AC6-02B6D7160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988" y="1474682"/>
            <a:ext cx="4672012" cy="42481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Capacity Limitation (amendment 26)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Sealed Source disposal (amendment 27)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New Low Activity Waste Cell (amendment under review)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Federal Cell Facility for depleted uranium and federally-generated low level radioactive waste (license application under review)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License and Permit Renewals</a:t>
            </a:r>
          </a:p>
        </p:txBody>
      </p:sp>
    </p:spTree>
    <p:extLst>
      <p:ext uri="{BB962C8B-B14F-4D97-AF65-F5344CB8AC3E}">
        <p14:creationId xmlns:p14="http://schemas.microsoft.com/office/powerpoint/2010/main" val="29143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shore&#10;&#10;Description automatically generated">
            <a:extLst>
              <a:ext uri="{FF2B5EF4-FFF2-40B4-BE49-F238E27FC236}">
                <a16:creationId xmlns:a16="http://schemas.microsoft.com/office/drawing/2014/main" id="{CA0A2C50-AB96-D21D-38E9-62F630981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33501"/>
            <a:ext cx="9144000" cy="4381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85CF77-D6AE-8D17-A5F2-4514F22E6A57}"/>
              </a:ext>
            </a:extLst>
          </p:cNvPr>
          <p:cNvSpPr/>
          <p:nvPr/>
        </p:nvSpPr>
        <p:spPr>
          <a:xfrm>
            <a:off x="228600" y="1485900"/>
            <a:ext cx="3810000" cy="403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1" y="2667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Capital Improvements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6D5FD6D-8096-F7CF-A770-249BC3F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14501"/>
            <a:ext cx="3505200" cy="31627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East Side Rotary Facility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Evaporative storage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LLRW Cover Construction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Mobile equipment fleet upgrades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Long-term Crane Lease</a:t>
            </a:r>
          </a:p>
        </p:txBody>
      </p:sp>
    </p:spTree>
    <p:extLst>
      <p:ext uri="{BB962C8B-B14F-4D97-AF65-F5344CB8AC3E}">
        <p14:creationId xmlns:p14="http://schemas.microsoft.com/office/powerpoint/2010/main" val="146305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79CB-4E0B-829E-0F81-C79A70F68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100B3-C7D2-6EE5-9867-2D7A1A74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2789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Completed D&amp;D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92C04-25B8-997C-BC0B-8D8423AC942A}"/>
              </a:ext>
            </a:extLst>
          </p:cNvPr>
          <p:cNvSpPr txBox="1"/>
          <p:nvPr/>
        </p:nvSpPr>
        <p:spPr>
          <a:xfrm>
            <a:off x="181935" y="1566913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La Crosse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4946643-53C7-AA3B-CCAD-D3F8EF85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15571"/>
            <a:ext cx="2567497" cy="143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AAB832C-EA7B-5C18-6ABD-774F203D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37" y="2960926"/>
            <a:ext cx="2567497" cy="13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367E0-FD43-C37A-CF5F-E8F121BE67EE}"/>
              </a:ext>
            </a:extLst>
          </p:cNvPr>
          <p:cNvSpPr txBox="1"/>
          <p:nvPr/>
        </p:nvSpPr>
        <p:spPr>
          <a:xfrm>
            <a:off x="3050962" y="2726695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SEFOR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132FA68-D4C5-9B13-F638-5F705E75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722" y="3850249"/>
            <a:ext cx="3048000" cy="17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AD3D9-6289-83A6-D331-1D5F20334B49}"/>
              </a:ext>
            </a:extLst>
          </p:cNvPr>
          <p:cNvSpPr txBox="1"/>
          <p:nvPr/>
        </p:nvSpPr>
        <p:spPr>
          <a:xfrm>
            <a:off x="5867400" y="3608863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ZIONS</a:t>
            </a:r>
          </a:p>
        </p:txBody>
      </p:sp>
    </p:spTree>
    <p:extLst>
      <p:ext uri="{BB962C8B-B14F-4D97-AF65-F5344CB8AC3E}">
        <p14:creationId xmlns:p14="http://schemas.microsoft.com/office/powerpoint/2010/main" val="367983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2789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Significant D&amp;D Pipeline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AAE1DB-8959-EB15-CEB0-153C448A6283}"/>
              </a:ext>
            </a:extLst>
          </p:cNvPr>
          <p:cNvGrpSpPr/>
          <p:nvPr/>
        </p:nvGrpSpPr>
        <p:grpSpPr>
          <a:xfrm>
            <a:off x="5703096" y="4272290"/>
            <a:ext cx="3091852" cy="1252210"/>
            <a:chOff x="3886200" y="4196090"/>
            <a:chExt cx="3091852" cy="12522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37565A-6461-2B27-8872-2F758549F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6200" y="4414510"/>
              <a:ext cx="3091852" cy="10337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2E4DEA-43EF-4F38-D933-485016C1E162}"/>
                </a:ext>
              </a:extLst>
            </p:cNvPr>
            <p:cNvSpPr txBox="1"/>
            <p:nvPr/>
          </p:nvSpPr>
          <p:spPr>
            <a:xfrm>
              <a:off x="4032544" y="4196090"/>
              <a:ext cx="27991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San Onofre Nuclear Generating Station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D33D7B-44E1-145F-AB8E-ED9A5FE6F2BE}"/>
              </a:ext>
            </a:extLst>
          </p:cNvPr>
          <p:cNvGrpSpPr/>
          <p:nvPr/>
        </p:nvGrpSpPr>
        <p:grpSpPr>
          <a:xfrm>
            <a:off x="381000" y="1489131"/>
            <a:ext cx="2917786" cy="1363115"/>
            <a:chOff x="310657" y="2763205"/>
            <a:chExt cx="2917786" cy="1363115"/>
          </a:xfrm>
        </p:grpSpPr>
        <p:pic>
          <p:nvPicPr>
            <p:cNvPr id="10" name="Picture 9" descr="A building under construction&#10;&#10;Description automatically generated with low confidence">
              <a:extLst>
                <a:ext uri="{FF2B5EF4-FFF2-40B4-BE49-F238E27FC236}">
                  <a16:creationId xmlns:a16="http://schemas.microsoft.com/office/drawing/2014/main" id="{EADF2C7D-45A3-E821-EFED-4F3002563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517" y="2983320"/>
              <a:ext cx="2900246" cy="114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2EB5D9-5B3C-0707-A909-3931F5D46175}"/>
                </a:ext>
              </a:extLst>
            </p:cNvPr>
            <p:cNvSpPr txBox="1"/>
            <p:nvPr/>
          </p:nvSpPr>
          <p:spPr>
            <a:xfrm>
              <a:off x="310657" y="2763205"/>
              <a:ext cx="2917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Fort Calhoun Nuclear Generating Station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C721C4-010D-FA7B-0F65-482411C3AC7D}"/>
              </a:ext>
            </a:extLst>
          </p:cNvPr>
          <p:cNvGrpSpPr/>
          <p:nvPr/>
        </p:nvGrpSpPr>
        <p:grpSpPr>
          <a:xfrm>
            <a:off x="304800" y="4218287"/>
            <a:ext cx="2908926" cy="1306213"/>
            <a:chOff x="333162" y="4152900"/>
            <a:chExt cx="2908926" cy="1306213"/>
          </a:xfrm>
        </p:grpSpPr>
        <p:pic>
          <p:nvPicPr>
            <p:cNvPr id="14" name="Picture 13" descr="An aerial view of a city&#10;&#10;Description automatically generated with low confidence">
              <a:extLst>
                <a:ext uri="{FF2B5EF4-FFF2-40B4-BE49-F238E27FC236}">
                  <a16:creationId xmlns:a16="http://schemas.microsoft.com/office/drawing/2014/main" id="{8FAC046E-4B74-C4B9-99BC-9D43BCC45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162" y="4389428"/>
              <a:ext cx="2908926" cy="10696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CB7075-B8F9-5C2E-D0A1-1E5E6438C1D9}"/>
                </a:ext>
              </a:extLst>
            </p:cNvPr>
            <p:cNvSpPr txBox="1"/>
            <p:nvPr/>
          </p:nvSpPr>
          <p:spPr>
            <a:xfrm>
              <a:off x="578800" y="4152900"/>
              <a:ext cx="24176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Kewaunee Nuclear Power Station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DCAE3D-2FFE-9FFE-A116-6B05297853F9}"/>
              </a:ext>
            </a:extLst>
          </p:cNvPr>
          <p:cNvGrpSpPr/>
          <p:nvPr/>
        </p:nvGrpSpPr>
        <p:grpSpPr>
          <a:xfrm>
            <a:off x="6477000" y="1409700"/>
            <a:ext cx="2286000" cy="1423396"/>
            <a:chOff x="-2133600" y="4142881"/>
            <a:chExt cx="2286000" cy="142339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20FEAF7-E608-2C5D-65C7-F105975E5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3600" y="4389429"/>
              <a:ext cx="2286000" cy="117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A9C26A-3ED2-3DB9-A191-0D63D44AC382}"/>
                </a:ext>
              </a:extLst>
            </p:cNvPr>
            <p:cNvSpPr txBox="1"/>
            <p:nvPr/>
          </p:nvSpPr>
          <p:spPr>
            <a:xfrm>
              <a:off x="-1534980" y="4142881"/>
              <a:ext cx="1088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NS Savannah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9937D7-AC18-26EC-A4F0-453A36347423}"/>
              </a:ext>
            </a:extLst>
          </p:cNvPr>
          <p:cNvGrpSpPr/>
          <p:nvPr/>
        </p:nvGrpSpPr>
        <p:grpSpPr>
          <a:xfrm>
            <a:off x="2895600" y="2628900"/>
            <a:ext cx="3883107" cy="1650111"/>
            <a:chOff x="-19000" y="1792658"/>
            <a:chExt cx="2881635" cy="12245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57598D-C203-F46F-A037-B3A79293493E}"/>
                </a:ext>
              </a:extLst>
            </p:cNvPr>
            <p:cNvSpPr txBox="1"/>
            <p:nvPr/>
          </p:nvSpPr>
          <p:spPr>
            <a:xfrm>
              <a:off x="431920" y="1792658"/>
              <a:ext cx="1979795" cy="163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Three Mile Island Unit-2 Nuclear Power Plant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DE578F-154F-D681-C98A-1F3B3912D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788" b="16176"/>
            <a:stretch/>
          </p:blipFill>
          <p:spPr>
            <a:xfrm>
              <a:off x="-19000" y="1955211"/>
              <a:ext cx="2881635" cy="1061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528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9A0AC4-D179-BC38-AEC5-093D44C781CA}"/>
              </a:ext>
            </a:extLst>
          </p:cNvPr>
          <p:cNvSpPr/>
          <p:nvPr/>
        </p:nvSpPr>
        <p:spPr>
          <a:xfrm>
            <a:off x="22529" y="4838700"/>
            <a:ext cx="9121471" cy="876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45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2025 Customer Conference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92765B-49E0-7DC3-3EAC-66618DFF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5063435"/>
            <a:ext cx="1562100" cy="38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62F0B-1ECB-CCBE-7B3F-B147C0522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9" t="17901" r="11608" b="24366"/>
          <a:stretch/>
        </p:blipFill>
        <p:spPr>
          <a:xfrm>
            <a:off x="0" y="13335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57200" y="571500"/>
            <a:ext cx="7924800" cy="1777999"/>
          </a:xfrm>
        </p:spPr>
        <p:txBody>
          <a:bodyPr/>
          <a:lstStyle/>
          <a:p>
            <a:pPr algn="ctr"/>
            <a:r>
              <a:rPr lang="en-US" sz="3600" b="1" dirty="0"/>
              <a:t>Thank You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5786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56AA2E-8452-1B16-C9A8-F2AEA3F84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80" b="26282"/>
          <a:stretch/>
        </p:blipFill>
        <p:spPr>
          <a:xfrm>
            <a:off x="0" y="1333501"/>
            <a:ext cx="9144000" cy="4381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9A0AC4-D179-BC38-AEC5-093D44C781CA}"/>
              </a:ext>
            </a:extLst>
          </p:cNvPr>
          <p:cNvSpPr/>
          <p:nvPr/>
        </p:nvSpPr>
        <p:spPr>
          <a:xfrm>
            <a:off x="22529" y="4838700"/>
            <a:ext cx="9121471" cy="876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45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Corporate Service Enhancements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92765B-49E0-7DC3-3EAC-66618DFF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5063435"/>
            <a:ext cx="1562100" cy="38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6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45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Nuclear Services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3E2866-4C0F-34C8-5E3C-FD0E0BB9617E}"/>
              </a:ext>
            </a:extLst>
          </p:cNvPr>
          <p:cNvGrpSpPr/>
          <p:nvPr/>
        </p:nvGrpSpPr>
        <p:grpSpPr>
          <a:xfrm>
            <a:off x="3505200" y="2019300"/>
            <a:ext cx="2252397" cy="3581400"/>
            <a:chOff x="3736387" y="2019300"/>
            <a:chExt cx="2252397" cy="35814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400FFD-9310-5145-51F1-91752317F583}"/>
                </a:ext>
              </a:extLst>
            </p:cNvPr>
            <p:cNvSpPr/>
            <p:nvPr/>
          </p:nvSpPr>
          <p:spPr>
            <a:xfrm>
              <a:off x="3803176" y="2019300"/>
              <a:ext cx="2118818" cy="3581400"/>
            </a:xfrm>
            <a:prstGeom prst="roundRect">
              <a:avLst/>
            </a:prstGeom>
            <a:solidFill>
              <a:srgbClr val="74D1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4" descr="Williams Industrial Services Group">
              <a:extLst>
                <a:ext uri="{FF2B5EF4-FFF2-40B4-BE49-F238E27FC236}">
                  <a16:creationId xmlns:a16="http://schemas.microsoft.com/office/drawing/2014/main" id="{B46FC3E6-ECD6-FBFC-DB7B-C00EA52CC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603" y="2099965"/>
              <a:ext cx="1157965" cy="83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Large New Logo Transparent Flattened 9.p">
              <a:extLst>
                <a:ext uri="{FF2B5EF4-FFF2-40B4-BE49-F238E27FC236}">
                  <a16:creationId xmlns:a16="http://schemas.microsoft.com/office/drawing/2014/main" id="{E7918F3E-096A-4345-4555-D95C233AF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387" y="3009900"/>
              <a:ext cx="2252397" cy="1056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095023-66FB-D445-064D-05DA2F032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598" y="4906322"/>
              <a:ext cx="1323975" cy="54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7B9A701-87BD-73A8-96A6-FD8D873918E3}"/>
              </a:ext>
            </a:extLst>
          </p:cNvPr>
          <p:cNvSpPr txBox="1"/>
          <p:nvPr/>
        </p:nvSpPr>
        <p:spPr>
          <a:xfrm>
            <a:off x="6705600" y="13729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Transportation&amp; Logistics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0BC07C-0E93-D209-F807-2E83C7562C24}"/>
              </a:ext>
            </a:extLst>
          </p:cNvPr>
          <p:cNvGrpSpPr/>
          <p:nvPr/>
        </p:nvGrpSpPr>
        <p:grpSpPr>
          <a:xfrm>
            <a:off x="6629400" y="2019300"/>
            <a:ext cx="2118818" cy="3581400"/>
            <a:chOff x="9829800" y="1866900"/>
            <a:chExt cx="2118818" cy="35814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38ACDBE-E92A-7404-5C57-BEF014C039DE}"/>
                </a:ext>
              </a:extLst>
            </p:cNvPr>
            <p:cNvSpPr/>
            <p:nvPr/>
          </p:nvSpPr>
          <p:spPr>
            <a:xfrm>
              <a:off x="9829800" y="1866900"/>
              <a:ext cx="2118818" cy="358140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398C27F-F436-E17A-0039-1D72E7F81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3490" y="2937527"/>
              <a:ext cx="1571438" cy="416255"/>
            </a:xfrm>
            <a:prstGeom prst="rect">
              <a:avLst/>
            </a:prstGeom>
          </p:spPr>
        </p:pic>
        <p:pic>
          <p:nvPicPr>
            <p:cNvPr id="1034" name="Picture 10" descr="LEARN&amp;LEAD">
              <a:extLst>
                <a:ext uri="{FF2B5EF4-FFF2-40B4-BE49-F238E27FC236}">
                  <a16:creationId xmlns:a16="http://schemas.microsoft.com/office/drawing/2014/main" id="{3E9CF201-E2CD-4535-6943-FBB651865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6040" y="3478825"/>
              <a:ext cx="1546339" cy="97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HTS Logistics">
              <a:extLst>
                <a:ext uri="{FF2B5EF4-FFF2-40B4-BE49-F238E27FC236}">
                  <a16:creationId xmlns:a16="http://schemas.microsoft.com/office/drawing/2014/main" id="{A8C7402E-F5F5-A07B-6B08-19E78DE1B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490" y="4597479"/>
              <a:ext cx="1571438" cy="57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8FFC662-E2B6-6271-8C81-A2F6EA2AE143}"/>
                </a:ext>
              </a:extLst>
            </p:cNvPr>
            <p:cNvGrpSpPr/>
            <p:nvPr/>
          </p:nvGrpSpPr>
          <p:grpSpPr>
            <a:xfrm>
              <a:off x="10103490" y="2242383"/>
              <a:ext cx="1571438" cy="577793"/>
              <a:chOff x="-2774695" y="1206500"/>
              <a:chExt cx="1828800" cy="672420"/>
            </a:xfrm>
          </p:grpSpPr>
          <p:pic>
            <p:nvPicPr>
              <p:cNvPr id="1038" name="Picture 14" descr="EnergySolutions | Nuclear Power Companies">
                <a:extLst>
                  <a:ext uri="{FF2B5EF4-FFF2-40B4-BE49-F238E27FC236}">
                    <a16:creationId xmlns:a16="http://schemas.microsoft.com/office/drawing/2014/main" id="{CD3BF5B3-4971-9562-42B4-09C8F1991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74695" y="1206500"/>
                <a:ext cx="1828800" cy="445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5151EA-4916-266B-BEE8-C0F9A4398910}"/>
                  </a:ext>
                </a:extLst>
              </p:cNvPr>
              <p:cNvSpPr txBox="1"/>
              <p:nvPr/>
            </p:nvSpPr>
            <p:spPr>
              <a:xfrm>
                <a:off x="-2439276" y="1610284"/>
                <a:ext cx="1157965" cy="268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bg1"/>
                    </a:solidFill>
                  </a:rPr>
                  <a:t>Cask Division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F8D7AAE-9DE6-323B-F76B-B32D93BEB9B7}"/>
              </a:ext>
            </a:extLst>
          </p:cNvPr>
          <p:cNvSpPr txBox="1"/>
          <p:nvPr/>
        </p:nvSpPr>
        <p:spPr>
          <a:xfrm>
            <a:off x="533400" y="13729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Nuclear Services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31492C2-69DD-EA1F-7BCA-CB95962CF633}"/>
              </a:ext>
            </a:extLst>
          </p:cNvPr>
          <p:cNvGrpSpPr/>
          <p:nvPr/>
        </p:nvGrpSpPr>
        <p:grpSpPr>
          <a:xfrm>
            <a:off x="435355" y="2019300"/>
            <a:ext cx="2118818" cy="3581400"/>
            <a:chOff x="435355" y="1820313"/>
            <a:chExt cx="2118818" cy="358140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D8AAA3F-1EB6-E0BE-BFE2-618550A802CB}"/>
                </a:ext>
              </a:extLst>
            </p:cNvPr>
            <p:cNvSpPr/>
            <p:nvPr/>
          </p:nvSpPr>
          <p:spPr>
            <a:xfrm>
              <a:off x="435355" y="1820313"/>
              <a:ext cx="2118818" cy="3581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of a company&#10;&#10;Description automatically generated">
              <a:extLst>
                <a:ext uri="{FF2B5EF4-FFF2-40B4-BE49-F238E27FC236}">
                  <a16:creationId xmlns:a16="http://schemas.microsoft.com/office/drawing/2014/main" id="{F89EE503-B4BA-98ED-1F52-E808D29A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241" y="4827032"/>
              <a:ext cx="1473046" cy="43909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8D76A3-FE93-B498-03FE-7EDA42D17831}"/>
                </a:ext>
              </a:extLst>
            </p:cNvPr>
            <p:cNvSpPr txBox="1"/>
            <p:nvPr/>
          </p:nvSpPr>
          <p:spPr>
            <a:xfrm>
              <a:off x="489568" y="2005188"/>
              <a:ext cx="2062368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Decommissioning &amp; Decontamination</a:t>
              </a: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Waste Disposal</a:t>
              </a: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Waste Processing</a:t>
              </a: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Nuclear Plant Waste Solutions</a:t>
              </a: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Onsite Integrated Services</a:t>
              </a: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7C02CF5-F056-4D15-F46E-0E87FE2DD4A0}"/>
              </a:ext>
            </a:extLst>
          </p:cNvPr>
          <p:cNvSpPr txBox="1"/>
          <p:nvPr/>
        </p:nvSpPr>
        <p:spPr>
          <a:xfrm>
            <a:off x="3810000" y="13729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Acquisitions / Partners</a:t>
            </a:r>
          </a:p>
        </p:txBody>
      </p:sp>
      <p:pic>
        <p:nvPicPr>
          <p:cNvPr id="3" name="Picture 2" descr="MCI Logo">
            <a:extLst>
              <a:ext uri="{FF2B5EF4-FFF2-40B4-BE49-F238E27FC236}">
                <a16:creationId xmlns:a16="http://schemas.microsoft.com/office/drawing/2014/main" id="{B4989574-C2DF-B355-44DD-F7E60FBFE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4032984"/>
            <a:ext cx="1828800" cy="5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4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45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Full Integration of WM and D&amp;D Operations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135D3A05-CFDF-EFAA-053C-A5D43D16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3064"/>
            <a:ext cx="9144000" cy="441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56AA2E-8452-1B16-C9A8-F2AEA3F84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80" b="26282"/>
          <a:stretch/>
        </p:blipFill>
        <p:spPr>
          <a:xfrm>
            <a:off x="0" y="1333501"/>
            <a:ext cx="9144000" cy="4381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9A0AC4-D179-BC38-AEC5-093D44C781CA}"/>
              </a:ext>
            </a:extLst>
          </p:cNvPr>
          <p:cNvSpPr/>
          <p:nvPr/>
        </p:nvSpPr>
        <p:spPr>
          <a:xfrm>
            <a:off x="22529" y="4838700"/>
            <a:ext cx="9121471" cy="876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564" y="1943100"/>
            <a:ext cx="7391400" cy="2133600"/>
          </a:xfrm>
          <a:solidFill>
            <a:schemeClr val="bg1">
              <a:alpha val="87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sz="3600" cap="all" dirty="0">
                <a:solidFill>
                  <a:schemeClr val="tx1"/>
                </a:solidFill>
              </a:rPr>
              <a:t>Services Supplier of the Year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by the Utilities Services Alliance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(5 times in 6 years)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92765B-49E0-7DC3-3EAC-66618DFF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5063435"/>
            <a:ext cx="1562100" cy="38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4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ve aerial.jpg">
            <a:extLst>
              <a:ext uri="{FF2B5EF4-FFF2-40B4-BE49-F238E27FC236}">
                <a16:creationId xmlns:a16="http://schemas.microsoft.com/office/drawing/2014/main" id="{0BCF1CFA-9262-B8F6-2DF6-389EF86A5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9"/>
          <a:stretch/>
        </p:blipFill>
        <p:spPr>
          <a:xfrm>
            <a:off x="-381000" y="1333500"/>
            <a:ext cx="9525000" cy="438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Clive Disposal Facility</a:t>
            </a:r>
          </a:p>
        </p:txBody>
      </p:sp>
    </p:spTree>
    <p:extLst>
      <p:ext uri="{BB962C8B-B14F-4D97-AF65-F5344CB8AC3E}">
        <p14:creationId xmlns:p14="http://schemas.microsoft.com/office/powerpoint/2010/main" val="48176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5B39E-53A6-B8D3-E124-B9B0C5C10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2742"/>
            <a:ext cx="9144000" cy="439225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DB1BA0-75DD-8B34-FB98-E1FF57003350}"/>
              </a:ext>
            </a:extLst>
          </p:cNvPr>
          <p:cNvSpPr txBox="1">
            <a:spLocks/>
          </p:cNvSpPr>
          <p:nvPr/>
        </p:nvSpPr>
        <p:spPr>
          <a:xfrm>
            <a:off x="76200" y="419100"/>
            <a:ext cx="8991600" cy="990600"/>
          </a:xfrm>
          <a:prstGeom prst="rect">
            <a:avLst/>
          </a:prstGeom>
          <a:noFill/>
        </p:spPr>
        <p:txBody>
          <a:bodyPr/>
          <a:lstStyle/>
          <a:p>
            <a:pPr defTabSz="761970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ea typeface="Arial" pitchFamily="-96" charset="0"/>
              </a:rPr>
              <a:t>Clive Disposal Facility Reaches Major </a:t>
            </a:r>
          </a:p>
          <a:p>
            <a:pPr defTabSz="761970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ea typeface="Arial" pitchFamily="-96" charset="0"/>
              </a:rPr>
              <a:t>Milestone of 7 Million Person-Hours Safely Worked Over 19 Years</a:t>
            </a:r>
          </a:p>
        </p:txBody>
      </p:sp>
      <p:pic>
        <p:nvPicPr>
          <p:cNvPr id="1028" name="Picture 4" descr="VPP Star Site Door Decal - #403031 – VPPStore">
            <a:extLst>
              <a:ext uri="{FF2B5EF4-FFF2-40B4-BE49-F238E27FC236}">
                <a16:creationId xmlns:a16="http://schemas.microsoft.com/office/drawing/2014/main" id="{50815334-3F1A-F0C3-0B54-B199227B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4686300"/>
            <a:ext cx="1078345" cy="889635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6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8388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Clive Capabilities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04B32F-8515-BB1E-9AC6-02B6D7160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5305"/>
            <a:ext cx="4114800" cy="42481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Class A Low-Level Radioactive Waste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Containerized Waste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Large Components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Bulk Waste</a:t>
            </a:r>
          </a:p>
          <a:p>
            <a:pPr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Class A Mixed Waste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Stabilization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Amalgamation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Macroencapsulation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Thermal Desorption (VTD)</a:t>
            </a:r>
          </a:p>
          <a:p>
            <a:pPr>
              <a:lnSpc>
                <a:spcPct val="80000"/>
              </a:lnSpc>
              <a:spcBef>
                <a:spcPts val="24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Asbestos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PCBs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11e.(2)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endParaRPr lang="en-US" sz="1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7" name="Picture 86" descr="IMG_1641.jpg">
            <a:extLst>
              <a:ext uri="{FF2B5EF4-FFF2-40B4-BE49-F238E27FC236}">
                <a16:creationId xmlns:a16="http://schemas.microsoft.com/office/drawing/2014/main" id="{D48BBEFE-A809-EA19-42C3-818BF062EB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409700"/>
            <a:ext cx="1913466" cy="1483618"/>
          </a:xfrm>
          <a:prstGeom prst="rect">
            <a:avLst/>
          </a:prstGeom>
        </p:spPr>
      </p:pic>
      <p:pic>
        <p:nvPicPr>
          <p:cNvPr id="88" name="Picture 25" descr="MVC-218S">
            <a:extLst>
              <a:ext uri="{FF2B5EF4-FFF2-40B4-BE49-F238E27FC236}">
                <a16:creationId xmlns:a16="http://schemas.microsoft.com/office/drawing/2014/main" id="{3D9F8E10-D907-0E4F-CE36-3171BCEE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776" y="2247900"/>
            <a:ext cx="2384224" cy="152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8" descr="A picture containing outdoor, ground, power shovel, sandy&#10;&#10;Description automatically generated">
            <a:extLst>
              <a:ext uri="{FF2B5EF4-FFF2-40B4-BE49-F238E27FC236}">
                <a16:creationId xmlns:a16="http://schemas.microsoft.com/office/drawing/2014/main" id="{288127C8-C916-1F10-84E0-0D4911435E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519698"/>
            <a:ext cx="1955782" cy="1466837"/>
          </a:xfrm>
          <a:prstGeom prst="rect">
            <a:avLst/>
          </a:prstGeom>
        </p:spPr>
      </p:pic>
      <p:pic>
        <p:nvPicPr>
          <p:cNvPr id="90" name="Picture 3" descr="Dcp_0556">
            <a:extLst>
              <a:ext uri="{FF2B5EF4-FFF2-40B4-BE49-F238E27FC236}">
                <a16:creationId xmlns:a16="http://schemas.microsoft.com/office/drawing/2014/main" id="{810E1B50-A696-899F-963A-E91753F85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129" y="3953310"/>
            <a:ext cx="1842456" cy="16801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1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A86BF4E-72EE-C4A6-5CF1-302EAF99F378}"/>
              </a:ext>
            </a:extLst>
          </p:cNvPr>
          <p:cNvSpPr/>
          <p:nvPr/>
        </p:nvSpPr>
        <p:spPr>
          <a:xfrm>
            <a:off x="2586270" y="1328127"/>
            <a:ext cx="5527453" cy="620742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 w="508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, old, dirty, stone&#10;&#10;Description automatically generated">
            <a:extLst>
              <a:ext uri="{FF2B5EF4-FFF2-40B4-BE49-F238E27FC236}">
                <a16:creationId xmlns:a16="http://schemas.microsoft.com/office/drawing/2014/main" id="{AE152D7B-A37B-6668-A35F-CBD399855B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963408"/>
            <a:ext cx="7036811" cy="35339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FD1DA8-6DE1-4859-B922-C826A3777857}"/>
              </a:ext>
            </a:extLst>
          </p:cNvPr>
          <p:cNvSpPr/>
          <p:nvPr/>
        </p:nvSpPr>
        <p:spPr>
          <a:xfrm>
            <a:off x="5634687" y="2282355"/>
            <a:ext cx="2473128" cy="2988144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765DA-1176-4427-BA4B-FEA84917FCE2}"/>
              </a:ext>
            </a:extLst>
          </p:cNvPr>
          <p:cNvSpPr/>
          <p:nvPr/>
        </p:nvSpPr>
        <p:spPr>
          <a:xfrm>
            <a:off x="2544987" y="2282356"/>
            <a:ext cx="3059809" cy="2988144"/>
          </a:xfrm>
          <a:prstGeom prst="rect">
            <a:avLst/>
          </a:prstGeom>
          <a:solidFill>
            <a:schemeClr val="accent1">
              <a:lumMod val="75000"/>
              <a:alpha val="3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8ADE5B-9223-487E-95F5-9F7696107C9B}"/>
              </a:ext>
            </a:extLst>
          </p:cNvPr>
          <p:cNvGrpSpPr/>
          <p:nvPr/>
        </p:nvGrpSpPr>
        <p:grpSpPr>
          <a:xfrm>
            <a:off x="5819198" y="2413049"/>
            <a:ext cx="449162" cy="1739851"/>
            <a:chOff x="6193488" y="2771192"/>
            <a:chExt cx="566895" cy="17082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32CEE2-E79E-43C0-8920-CC5294E9B45A}"/>
                </a:ext>
              </a:extLst>
            </p:cNvPr>
            <p:cNvSpPr/>
            <p:nvPr/>
          </p:nvSpPr>
          <p:spPr>
            <a:xfrm>
              <a:off x="6238875" y="2771192"/>
              <a:ext cx="476120" cy="170829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52">
              <a:hlinkClick r:id="rId5" action="ppaction://hlinkfile"/>
              <a:extLst>
                <a:ext uri="{FF2B5EF4-FFF2-40B4-BE49-F238E27FC236}">
                  <a16:creationId xmlns:a16="http://schemas.microsoft.com/office/drawing/2014/main" id="{0426A109-453D-4C28-8810-8F9F166CF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3488" y="3276600"/>
              <a:ext cx="566895" cy="24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CRF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37B9C4-41CC-4484-AADC-36AEAE02857E}"/>
              </a:ext>
            </a:extLst>
          </p:cNvPr>
          <p:cNvGrpSpPr/>
          <p:nvPr/>
        </p:nvGrpSpPr>
        <p:grpSpPr>
          <a:xfrm>
            <a:off x="2679767" y="4481859"/>
            <a:ext cx="995473" cy="593924"/>
            <a:chOff x="2249424" y="4982871"/>
            <a:chExt cx="1197864" cy="723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5046B1-0580-4554-810A-64D5CABA8E01}"/>
                </a:ext>
              </a:extLst>
            </p:cNvPr>
            <p:cNvSpPr/>
            <p:nvPr/>
          </p:nvSpPr>
          <p:spPr>
            <a:xfrm>
              <a:off x="2249424" y="4982871"/>
              <a:ext cx="1197864" cy="72390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Box 39">
              <a:extLst>
                <a:ext uri="{FF2B5EF4-FFF2-40B4-BE49-F238E27FC236}">
                  <a16:creationId xmlns:a16="http://schemas.microsoft.com/office/drawing/2014/main" id="{81335DE5-1A43-4AFE-8BC1-4E93E98B2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5845" y="5075549"/>
              <a:ext cx="759298" cy="562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Mixed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Waste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9AE4556-83D7-4BE5-8652-579A07E4A7E4}"/>
              </a:ext>
            </a:extLst>
          </p:cNvPr>
          <p:cNvSpPr/>
          <p:nvPr/>
        </p:nvSpPr>
        <p:spPr>
          <a:xfrm>
            <a:off x="3763475" y="4507166"/>
            <a:ext cx="1506049" cy="56861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38">
            <a:extLst>
              <a:ext uri="{FF2B5EF4-FFF2-40B4-BE49-F238E27FC236}">
                <a16:creationId xmlns:a16="http://schemas.microsoft.com/office/drawing/2014/main" id="{909751DA-09F7-4E32-AF52-082D5287C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126" y="4610100"/>
            <a:ext cx="795069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75" b="1" dirty="0">
                <a:solidFill>
                  <a:schemeClr val="bg1"/>
                </a:solidFill>
              </a:rPr>
              <a:t>Container</a:t>
            </a:r>
          </a:p>
          <a:p>
            <a:pPr algn="ctr"/>
            <a:r>
              <a:rPr lang="en-US" sz="875" b="1" dirty="0">
                <a:solidFill>
                  <a:schemeClr val="bg1"/>
                </a:solidFill>
              </a:rPr>
              <a:t>Handling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17A0E3-0400-4B60-915A-436D17CF13C2}"/>
              </a:ext>
            </a:extLst>
          </p:cNvPr>
          <p:cNvGrpSpPr/>
          <p:nvPr/>
        </p:nvGrpSpPr>
        <p:grpSpPr>
          <a:xfrm>
            <a:off x="2629392" y="2353596"/>
            <a:ext cx="1134082" cy="687009"/>
            <a:chOff x="2192269" y="2615184"/>
            <a:chExt cx="1458476" cy="759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08A09A-4395-4351-AC41-BF595ED38932}"/>
                </a:ext>
              </a:extLst>
            </p:cNvPr>
            <p:cNvSpPr/>
            <p:nvPr/>
          </p:nvSpPr>
          <p:spPr>
            <a:xfrm>
              <a:off x="2249424" y="2615184"/>
              <a:ext cx="1344169" cy="75922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Box 49">
              <a:extLst>
                <a:ext uri="{FF2B5EF4-FFF2-40B4-BE49-F238E27FC236}">
                  <a16:creationId xmlns:a16="http://schemas.microsoft.com/office/drawing/2014/main" id="{658C48E1-BA69-49A5-8489-DAAAE107E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269" y="2763776"/>
              <a:ext cx="1458476" cy="48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Federal Cell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(under licensing)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C88F13-BE86-4947-A626-B6CFCE72D1E6}"/>
              </a:ext>
            </a:extLst>
          </p:cNvPr>
          <p:cNvGrpSpPr/>
          <p:nvPr/>
        </p:nvGrpSpPr>
        <p:grpSpPr>
          <a:xfrm>
            <a:off x="3802570" y="2346960"/>
            <a:ext cx="1455317" cy="1303837"/>
            <a:chOff x="3648458" y="2542032"/>
            <a:chExt cx="1892808" cy="15646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8DDB65-1029-4180-AD11-623D11F00A9F}"/>
                </a:ext>
              </a:extLst>
            </p:cNvPr>
            <p:cNvSpPr/>
            <p:nvPr/>
          </p:nvSpPr>
          <p:spPr>
            <a:xfrm>
              <a:off x="3648458" y="2542032"/>
              <a:ext cx="1892808" cy="1564604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47">
              <a:extLst>
                <a:ext uri="{FF2B5EF4-FFF2-40B4-BE49-F238E27FC236}">
                  <a16:creationId xmlns:a16="http://schemas.microsoft.com/office/drawing/2014/main" id="{79C27E86-97F0-49C5-A4F6-290C8D297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0779" y="3189021"/>
              <a:ext cx="17287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Class A West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A957A-255F-44FC-A37E-ADE2851A5D9B}"/>
              </a:ext>
            </a:extLst>
          </p:cNvPr>
          <p:cNvSpPr/>
          <p:nvPr/>
        </p:nvSpPr>
        <p:spPr>
          <a:xfrm>
            <a:off x="1070163" y="2282355"/>
            <a:ext cx="1422610" cy="2988144"/>
          </a:xfrm>
          <a:prstGeom prst="rect">
            <a:avLst/>
          </a:prstGeom>
          <a:solidFill>
            <a:srgbClr val="FFCC00">
              <a:alpha val="2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Freeform 32">
            <a:hlinkClick r:id="rId6" action="ppaction://hlinkfile"/>
          </p:cNvPr>
          <p:cNvSpPr>
            <a:spLocks/>
          </p:cNvSpPr>
          <p:nvPr/>
        </p:nvSpPr>
        <p:spPr bwMode="auto">
          <a:xfrm>
            <a:off x="5660250" y="3736975"/>
            <a:ext cx="682625" cy="119063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9" name="Freeform 58">
            <a:hlinkClick r:id="rId5" action="ppaction://hlinkfile"/>
          </p:cNvPr>
          <p:cNvSpPr>
            <a:spLocks/>
          </p:cNvSpPr>
          <p:nvPr/>
        </p:nvSpPr>
        <p:spPr bwMode="auto">
          <a:xfrm>
            <a:off x="4740823" y="3730361"/>
            <a:ext cx="682625" cy="119063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35">
            <a:extLst>
              <a:ext uri="{FF2B5EF4-FFF2-40B4-BE49-F238E27FC236}">
                <a16:creationId xmlns:a16="http://schemas.microsoft.com/office/drawing/2014/main" id="{C6BAEFE2-D29E-4FD1-B46E-AE1F7626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112" y="19431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46" name="Text Box 34">
            <a:extLst>
              <a:ext uri="{FF2B5EF4-FFF2-40B4-BE49-F238E27FC236}">
                <a16:creationId xmlns:a16="http://schemas.microsoft.com/office/drawing/2014/main" id="{97BF8FF1-20EB-45CE-94B6-42C0F282D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072" y="1943100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Section 32</a:t>
            </a:r>
          </a:p>
        </p:txBody>
      </p:sp>
      <p:sp>
        <p:nvSpPr>
          <p:cNvPr id="50" name="Text Box 33">
            <a:extLst>
              <a:ext uri="{FF2B5EF4-FFF2-40B4-BE49-F238E27FC236}">
                <a16:creationId xmlns:a16="http://schemas.microsoft.com/office/drawing/2014/main" id="{CB785898-C607-4033-94AD-34EAD5E1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472" y="1943100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Section 29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DB330C-38CA-4E8B-2F97-613E9EE12DD0}"/>
              </a:ext>
            </a:extLst>
          </p:cNvPr>
          <p:cNvCxnSpPr>
            <a:cxnSpLocks/>
          </p:cNvCxnSpPr>
          <p:nvPr/>
        </p:nvCxnSpPr>
        <p:spPr>
          <a:xfrm>
            <a:off x="2586270" y="1343815"/>
            <a:ext cx="0" cy="4333085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EB00A-8692-4189-04D6-438211E1786F}"/>
              </a:ext>
            </a:extLst>
          </p:cNvPr>
          <p:cNvCxnSpPr>
            <a:cxnSpLocks/>
          </p:cNvCxnSpPr>
          <p:nvPr/>
        </p:nvCxnSpPr>
        <p:spPr>
          <a:xfrm>
            <a:off x="5634687" y="1409700"/>
            <a:ext cx="0" cy="4267200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0">
            <a:extLst>
              <a:ext uri="{FF2B5EF4-FFF2-40B4-BE49-F238E27FC236}">
                <a16:creationId xmlns:a16="http://schemas.microsoft.com/office/drawing/2014/main" id="{4A9D73DC-7781-4CCA-AA59-4F3CCE43A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263" y="3881760"/>
            <a:ext cx="9619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LARW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(Closed)</a:t>
            </a:r>
          </a:p>
        </p:txBody>
      </p:sp>
      <p:sp>
        <p:nvSpPr>
          <p:cNvPr id="18" name="Text Box 37">
            <a:extLst>
              <a:ext uri="{FF2B5EF4-FFF2-40B4-BE49-F238E27FC236}">
                <a16:creationId xmlns:a16="http://schemas.microsoft.com/office/drawing/2014/main" id="{BC89B912-A267-4C9E-8080-1A34AC57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745" y="3721264"/>
            <a:ext cx="1693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VITRO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Dept. of Energy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Radioactive Disposal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 from Salt Lake County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(Closed)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92CC03-D65D-4F11-BB53-6B2CDF4BE3A5}"/>
              </a:ext>
            </a:extLst>
          </p:cNvPr>
          <p:cNvSpPr/>
          <p:nvPr/>
        </p:nvSpPr>
        <p:spPr>
          <a:xfrm>
            <a:off x="2673512" y="3111237"/>
            <a:ext cx="1024588" cy="539560"/>
          </a:xfrm>
          <a:prstGeom prst="rect">
            <a:avLst/>
          </a:prstGeom>
          <a:noFill/>
          <a:ln w="38100">
            <a:solidFill>
              <a:srgbClr val="BC1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45">
            <a:extLst>
              <a:ext uri="{FF2B5EF4-FFF2-40B4-BE49-F238E27FC236}">
                <a16:creationId xmlns:a16="http://schemas.microsoft.com/office/drawing/2014/main" id="{05F12A58-91EA-4B8E-80B2-F3756BF5F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764" y="3248552"/>
            <a:ext cx="6303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11e.(2)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56E490-B5CC-7F01-F19C-823CBFA2A3CD}"/>
              </a:ext>
            </a:extLst>
          </p:cNvPr>
          <p:cNvGrpSpPr/>
          <p:nvPr/>
        </p:nvGrpSpPr>
        <p:grpSpPr>
          <a:xfrm>
            <a:off x="1117185" y="2353596"/>
            <a:ext cx="1410880" cy="1320964"/>
            <a:chOff x="2244952" y="2526884"/>
            <a:chExt cx="1422192" cy="7592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24D132-3FAF-30C6-CE57-B0BE9FA2E72D}"/>
                </a:ext>
              </a:extLst>
            </p:cNvPr>
            <p:cNvSpPr/>
            <p:nvPr/>
          </p:nvSpPr>
          <p:spPr>
            <a:xfrm>
              <a:off x="2249424" y="2526884"/>
              <a:ext cx="1344169" cy="759221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 Box 49">
              <a:extLst>
                <a:ext uri="{FF2B5EF4-FFF2-40B4-BE49-F238E27FC236}">
                  <a16:creationId xmlns:a16="http://schemas.microsoft.com/office/drawing/2014/main" id="{ECC8BDC6-0166-6DC6-37BE-04914C943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952" y="2763777"/>
              <a:ext cx="1422192" cy="318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sz="1000" b="1" dirty="0"/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Low Activity South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(under licensing)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E7FE9A9-3B21-6B3A-8158-E73495FF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47" y="241486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Site Layout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602168-8AA9-AE22-FB46-47688326A66C}"/>
              </a:ext>
            </a:extLst>
          </p:cNvPr>
          <p:cNvSpPr/>
          <p:nvPr/>
        </p:nvSpPr>
        <p:spPr>
          <a:xfrm>
            <a:off x="3763475" y="3760437"/>
            <a:ext cx="1506052" cy="6736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86AFAC-2C97-03C3-CE79-1EF026959D7C}"/>
              </a:ext>
            </a:extLst>
          </p:cNvPr>
          <p:cNvSpPr/>
          <p:nvPr/>
        </p:nvSpPr>
        <p:spPr>
          <a:xfrm>
            <a:off x="2676575" y="3774115"/>
            <a:ext cx="1002502" cy="654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172047CB-F3EB-213D-749E-7FAF58F42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836" y="1428744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Section 30</a:t>
            </a: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44A9C53C-C3DE-6C3F-76EA-ACCD2DEF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072" y="1426036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Section 31</a:t>
            </a:r>
          </a:p>
        </p:txBody>
      </p:sp>
      <p:sp>
        <p:nvSpPr>
          <p:cNvPr id="38" name="Right Arrow 3">
            <a:extLst>
              <a:ext uri="{FF2B5EF4-FFF2-40B4-BE49-F238E27FC236}">
                <a16:creationId xmlns:a16="http://schemas.microsoft.com/office/drawing/2014/main" id="{6A2DF6E3-B5F3-7340-3979-E170CAB997DA}"/>
              </a:ext>
            </a:extLst>
          </p:cNvPr>
          <p:cNvSpPr/>
          <p:nvPr/>
        </p:nvSpPr>
        <p:spPr>
          <a:xfrm>
            <a:off x="8443694" y="1435100"/>
            <a:ext cx="547906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dirty="0"/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240101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</Words>
  <Application>Microsoft Office PowerPoint</Application>
  <PresentationFormat>On-screen Show (16:10)</PresentationFormat>
  <Paragraphs>101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Myriad Pro</vt:lpstr>
      <vt:lpstr>Myriad Pro Cond</vt:lpstr>
      <vt:lpstr>Myriad Pro Light</vt:lpstr>
      <vt:lpstr>Wingdings</vt:lpstr>
      <vt:lpstr>Office Theme</vt:lpstr>
      <vt:lpstr>EnergySolutions’ Clive Facility Update  LLW Forum –2024 Fall Meeting </vt:lpstr>
      <vt:lpstr>Corporate Service Enhancements</vt:lpstr>
      <vt:lpstr>Nuclear Services</vt:lpstr>
      <vt:lpstr>Full Integration of WM and D&amp;D Operations</vt:lpstr>
      <vt:lpstr>Services Supplier of the Year  by the Utilities Services Alliance (5 times in 6 years)</vt:lpstr>
      <vt:lpstr>Clive Disposal Facility</vt:lpstr>
      <vt:lpstr>PowerPoint Presentation</vt:lpstr>
      <vt:lpstr>Clive Capabilities</vt:lpstr>
      <vt:lpstr>Site Layout</vt:lpstr>
      <vt:lpstr>Licensing Update</vt:lpstr>
      <vt:lpstr>Capital Improvements</vt:lpstr>
      <vt:lpstr>Completed D&amp;D Projects</vt:lpstr>
      <vt:lpstr>Significant D&amp;D Pipeline</vt:lpstr>
      <vt:lpstr>2025 Customer Conference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2019-03-20T18:36:22Z</dcterms:created>
  <dcterms:modified xsi:type="dcterms:W3CDTF">2024-10-06T20:28:04Z</dcterms:modified>
</cp:coreProperties>
</file>