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24"/>
  </p:notesMasterIdLst>
  <p:sldIdLst>
    <p:sldId id="864" r:id="rId2"/>
    <p:sldId id="865" r:id="rId3"/>
    <p:sldId id="866" r:id="rId4"/>
    <p:sldId id="867" r:id="rId5"/>
    <p:sldId id="890" r:id="rId6"/>
    <p:sldId id="893" r:id="rId7"/>
    <p:sldId id="891" r:id="rId8"/>
    <p:sldId id="889" r:id="rId9"/>
    <p:sldId id="274" r:id="rId10"/>
    <p:sldId id="895" r:id="rId11"/>
    <p:sldId id="878" r:id="rId12"/>
    <p:sldId id="898" r:id="rId13"/>
    <p:sldId id="879" r:id="rId14"/>
    <p:sldId id="894" r:id="rId15"/>
    <p:sldId id="896" r:id="rId16"/>
    <p:sldId id="884" r:id="rId17"/>
    <p:sldId id="886" r:id="rId18"/>
    <p:sldId id="885" r:id="rId19"/>
    <p:sldId id="887" r:id="rId20"/>
    <p:sldId id="888" r:id="rId21"/>
    <p:sldId id="882" r:id="rId22"/>
    <p:sldId id="863" r:id="rId2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F28303E-4CE4-46F4-8426-8FBA66F2065F}">
          <p14:sldIdLst>
            <p14:sldId id="864"/>
            <p14:sldId id="865"/>
            <p14:sldId id="866"/>
            <p14:sldId id="867"/>
            <p14:sldId id="890"/>
            <p14:sldId id="893"/>
            <p14:sldId id="891"/>
            <p14:sldId id="889"/>
            <p14:sldId id="274"/>
            <p14:sldId id="895"/>
            <p14:sldId id="878"/>
            <p14:sldId id="898"/>
            <p14:sldId id="879"/>
            <p14:sldId id="894"/>
            <p14:sldId id="896"/>
            <p14:sldId id="884"/>
            <p14:sldId id="886"/>
            <p14:sldId id="885"/>
            <p14:sldId id="887"/>
            <p14:sldId id="888"/>
            <p14:sldId id="882"/>
            <p14:sldId id="863"/>
          </p14:sldIdLst>
        </p14:section>
        <p14:section name="Untitled Section" id="{30D4ABA2-F171-41E3-B027-B0007709DABC}">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1DDE1F-6B99-BC61-F076-AC164F74B04B}" name="Robinson, Amie" initials="AR" userId="S::amie.robinson@em.doe.gov::59f37265-e318-41f5-905c-cfca1bc1c8b7" providerId="AD"/>
  <p188:author id="{FAB57280-D7B6-0C7E-DC93-1D89B6CA3D63}" name="Prather, Darlene" initials="PD" userId="S::Darlene.Prather@em.doe.gov::55666c61-0d93-4104-94f0-4090813f0cdf" providerId="AD"/>
  <p188:author id="{7E7AF99E-B124-1940-8171-C5449C102743}" name="Howard, Carly (CONTR)" initials="HC(" userId="S::carly.howard@em.doe.gov::7550f71f-ed26-41f3-8f61-a45d0b6cef16" providerId="AD"/>
  <p188:author id="{B816FCBE-ACC5-4186-9120-F7CA365BD686}" name="Hendrix, Kyle" initials="HK" userId="S::kyle.hendrix@em.doe.gov::f4806aa6-d916-40a0-a3e6-8f34203bc5a0" providerId="AD"/>
  <p188:author id="{DA6713F5-6185-4156-0495-0263ECE598EC}" name="Tucker, Lee" initials="TL" userId="S::lee.tucker@hq.doe.gov::aeb8a7fa-aa41-4483-b02b-494de723afb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hnson, Kevin" initials="JK" lastIdx="22" clrIdx="0">
    <p:extLst>
      <p:ext uri="{19B8F6BF-5375-455C-9EA6-DF929625EA0E}">
        <p15:presenceInfo xmlns:p15="http://schemas.microsoft.com/office/powerpoint/2012/main" userId="S::Kevin.Johnson@edelman.com::272e47c8-bf72-415b-b06f-52223e695854" providerId="AD"/>
      </p:ext>
    </p:extLst>
  </p:cmAuthor>
  <p:cmAuthor id="2" name="Iacaruso, Anita" initials="IA" lastIdx="2" clrIdx="1">
    <p:extLst>
      <p:ext uri="{19B8F6BF-5375-455C-9EA6-DF929625EA0E}">
        <p15:presenceInfo xmlns:p15="http://schemas.microsoft.com/office/powerpoint/2012/main" userId="S::anita.iacaruso@em.doe.gov::d0b4871a-fb0c-4644-bcd6-19af1474ed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AD67"/>
    <a:srgbClr val="96C38F"/>
    <a:srgbClr val="003088"/>
    <a:srgbClr val="3D404E"/>
    <a:srgbClr val="9EB0AC"/>
    <a:srgbClr val="717B85"/>
    <a:srgbClr val="499157"/>
    <a:srgbClr val="53884A"/>
    <a:srgbClr val="3E6637"/>
    <a:srgbClr val="BBD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47B079-1373-4FBE-A80D-327EB4EA6552}" v="1" dt="2024-10-07T17:24:15.944"/>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9CDF87AB-CF25-EB44-AD36-1ADFB4C5A0B6}" type="datetimeFigureOut">
              <a:rPr lang="en-US" smtClean="0"/>
              <a:t>10/9/2024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571A400B-D204-FD43-B8D0-D8C2C41B88FC}" type="slidenum">
              <a:rPr lang="en-US" smtClean="0"/>
              <a:t>‹#›</a:t>
            </a:fld>
            <a:endParaRPr lang="en-US"/>
          </a:p>
        </p:txBody>
      </p:sp>
    </p:spTree>
    <p:extLst>
      <p:ext uri="{BB962C8B-B14F-4D97-AF65-F5344CB8AC3E}">
        <p14:creationId xmlns:p14="http://schemas.microsoft.com/office/powerpoint/2010/main" val="3105837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nergy.gov/pfas/articles/addressing-pfas-department-energy"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www.energy.gov/pfas/articles/pfas-strategic-roadmap-doe-commitments-action-2022-2025" TargetMode="External"/><Relationship Id="rId4" Type="http://schemas.openxmlformats.org/officeDocument/2006/relationships/hyperlink" Target="https://www.energy.gov/pfas/articles/initial-assessment-and-polyfluoroalkyl-substances-department-energy-sit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1A400B-D204-FD43-B8D0-D8C2C41B88FC}" type="slidenum">
              <a:rPr lang="en-US" smtClean="0"/>
              <a:t>1</a:t>
            </a:fld>
            <a:endParaRPr lang="en-US"/>
          </a:p>
        </p:txBody>
      </p:sp>
    </p:spTree>
    <p:extLst>
      <p:ext uri="{BB962C8B-B14F-4D97-AF65-F5344CB8AC3E}">
        <p14:creationId xmlns:p14="http://schemas.microsoft.com/office/powerpoint/2010/main" val="692734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A400B-D204-FD43-B8D0-D8C2C41B88FC}" type="slidenum">
              <a:rPr lang="en-US" smtClean="0"/>
              <a:t>2</a:t>
            </a:fld>
            <a:endParaRPr lang="en-US"/>
          </a:p>
        </p:txBody>
      </p:sp>
    </p:spTree>
    <p:extLst>
      <p:ext uri="{BB962C8B-B14F-4D97-AF65-F5344CB8AC3E}">
        <p14:creationId xmlns:p14="http://schemas.microsoft.com/office/powerpoint/2010/main" val="3586564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solidFill>
                  <a:srgbClr val="292929"/>
                </a:solidFill>
                <a:effectLst/>
                <a:highlight>
                  <a:srgbClr val="FFFFFF"/>
                </a:highlight>
                <a:latin typeface="Karla" pitchFamily="2" charset="0"/>
              </a:rPr>
              <a:t>U.S. Department of Energy Office of Environmental Management Senior Advisor Candice Robertson speaks at the 2024 National Cleanup Workshop, focusing on partnerships that lead to progress as the cleanup program marks its 35th year. Photo by Matt Roberts</a:t>
            </a:r>
            <a:endParaRPr lang="en-US"/>
          </a:p>
        </p:txBody>
      </p:sp>
      <p:sp>
        <p:nvSpPr>
          <p:cNvPr id="4" name="Slide Number Placeholder 3"/>
          <p:cNvSpPr>
            <a:spLocks noGrp="1"/>
          </p:cNvSpPr>
          <p:nvPr>
            <p:ph type="sldNum" sz="quarter" idx="5"/>
          </p:nvPr>
        </p:nvSpPr>
        <p:spPr/>
        <p:txBody>
          <a:bodyPr/>
          <a:lstStyle/>
          <a:p>
            <a:fld id="{571A400B-D204-FD43-B8D0-D8C2C41B88FC}" type="slidenum">
              <a:rPr lang="en-US" smtClean="0"/>
              <a:t>5</a:t>
            </a:fld>
            <a:endParaRPr lang="en-US"/>
          </a:p>
        </p:txBody>
      </p:sp>
    </p:spTree>
    <p:extLst>
      <p:ext uri="{BB962C8B-B14F-4D97-AF65-F5344CB8AC3E}">
        <p14:creationId xmlns:p14="http://schemas.microsoft.com/office/powerpoint/2010/main" val="1037008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A400B-D204-FD43-B8D0-D8C2C41B88FC}" type="slidenum">
              <a:rPr lang="en-US" smtClean="0"/>
              <a:t>7</a:t>
            </a:fld>
            <a:endParaRPr lang="en-US"/>
          </a:p>
        </p:txBody>
      </p:sp>
    </p:spTree>
    <p:extLst>
      <p:ext uri="{BB962C8B-B14F-4D97-AF65-F5344CB8AC3E}">
        <p14:creationId xmlns:p14="http://schemas.microsoft.com/office/powerpoint/2010/main" val="3247072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A400B-D204-FD43-B8D0-D8C2C41B88FC}" type="slidenum">
              <a:rPr lang="en-US" smtClean="0"/>
              <a:t>8</a:t>
            </a:fld>
            <a:endParaRPr lang="en-US"/>
          </a:p>
        </p:txBody>
      </p:sp>
    </p:spTree>
    <p:extLst>
      <p:ext uri="{BB962C8B-B14F-4D97-AF65-F5344CB8AC3E}">
        <p14:creationId xmlns:p14="http://schemas.microsoft.com/office/powerpoint/2010/main" val="3155536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1A400B-D204-FD43-B8D0-D8C2C41B88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1464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buFont typeface="+mj-lt"/>
              <a:buNone/>
              <a:defRPr/>
            </a:pPr>
            <a:r>
              <a:rPr lang="en-US" sz="1200">
                <a:ea typeface="Times New Roman" panose="02020603050405020304" pitchFamily="18" charset="0"/>
              </a:rPr>
              <a:t>Jonathan Kang notes:</a:t>
            </a:r>
          </a:p>
          <a:p>
            <a:pPr marL="342900" indent="-342900" algn="l">
              <a:buFont typeface="Arial" panose="020B0604020202020204" pitchFamily="34" charset="0"/>
              <a:buChar char="•"/>
            </a:pPr>
            <a:r>
              <a:rPr lang="en-US" sz="1200"/>
              <a:t>As discussed earlier, DOE relies on use of strategic partnership between onsite capabilities, NNSS, and commercial facilities to manage its waste.</a:t>
            </a:r>
          </a:p>
          <a:p>
            <a:pPr marL="342900" indent="-342900" algn="l">
              <a:buFont typeface="Arial" panose="020B0604020202020204" pitchFamily="34" charset="0"/>
              <a:buChar char="•"/>
            </a:pPr>
            <a:r>
              <a:rPr lang="en-US" sz="1200"/>
              <a:t>Historically speaking, most of DOE generated wastes are disposed on-site (80-90%) and remaining wastes at NNSS and commercial facilities (usually combined 10-20%). </a:t>
            </a:r>
          </a:p>
          <a:p>
            <a:pPr marL="342900" indent="-342900" algn="l">
              <a:buFont typeface="Arial" panose="020B0604020202020204" pitchFamily="34" charset="0"/>
              <a:buChar char="•"/>
            </a:pPr>
            <a:r>
              <a:rPr lang="en-US" sz="1200"/>
              <a:t>We believe this trend will continue in coming years. We don’t necessarily believe this was due to current 435.1 policy and we also don’t expect “leveling the playing field” policy when and if implemented, will significantly change that. </a:t>
            </a:r>
          </a:p>
          <a:p>
            <a:pPr>
              <a:spcBef>
                <a:spcPts val="0"/>
              </a:spcBef>
              <a:spcAft>
                <a:spcPts val="0"/>
              </a:spcAft>
              <a:buFont typeface="+mj-lt"/>
              <a:buNone/>
              <a:defRPr/>
            </a:pPr>
            <a:endParaRPr lang="en-US" sz="1200">
              <a:ea typeface="Times New Roman" panose="02020603050405020304" pitchFamily="18" charset="0"/>
            </a:endParaRPr>
          </a:p>
          <a:p>
            <a:pPr marL="342900" indent="-342900">
              <a:spcBef>
                <a:spcPts val="0"/>
              </a:spcBef>
              <a:spcAft>
                <a:spcPts val="0"/>
              </a:spcAft>
              <a:buFont typeface="+mj-lt"/>
              <a:buAutoNum type="arabicPeriod"/>
              <a:defRPr/>
            </a:pPr>
            <a:r>
              <a:rPr lang="en-US" sz="1200">
                <a:ea typeface="Times New Roman" panose="02020603050405020304" pitchFamily="18" charset="0"/>
              </a:rPr>
              <a:t>In order to present the consistent methodology with prior year bar charts, NNSS generated waste disposed at NNSS is included in “Onsite” bar (vs. NNSS bar);</a:t>
            </a:r>
            <a:endParaRPr lang="en-US" sz="1200">
              <a:ea typeface="Calibri" panose="020F0502020204030204" pitchFamily="34" charset="0"/>
            </a:endParaRPr>
          </a:p>
          <a:p>
            <a:pPr marL="342900" indent="-342900">
              <a:spcBef>
                <a:spcPts val="0"/>
              </a:spcBef>
              <a:spcAft>
                <a:spcPts val="0"/>
              </a:spcAft>
              <a:buFont typeface="+mj-lt"/>
              <a:buAutoNum type="arabicPeriod"/>
              <a:defRPr/>
            </a:pPr>
            <a:r>
              <a:rPr lang="en-US" sz="1200">
                <a:ea typeface="Times New Roman" panose="02020603050405020304" pitchFamily="18" charset="0"/>
              </a:rPr>
              <a:t>Large onsite volume in FY22 is Ports D&amp;D waste (combination of X-326 demo and DUF6 related waste); </a:t>
            </a:r>
          </a:p>
          <a:p>
            <a:pPr marL="342900" indent="-342900">
              <a:spcBef>
                <a:spcPts val="0"/>
              </a:spcBef>
              <a:spcAft>
                <a:spcPts val="0"/>
              </a:spcAft>
              <a:buFont typeface="+mj-lt"/>
              <a:buAutoNum type="arabicPeriod"/>
              <a:defRPr/>
            </a:pPr>
            <a:endParaRPr lang="en-US" sz="120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571A400B-D204-FD43-B8D0-D8C2C41B88FC}" type="slidenum">
              <a:rPr lang="en-US" smtClean="0"/>
              <a:t>19</a:t>
            </a:fld>
            <a:endParaRPr lang="en-US"/>
          </a:p>
        </p:txBody>
      </p:sp>
    </p:spTree>
    <p:extLst>
      <p:ext uri="{BB962C8B-B14F-4D97-AF65-F5344CB8AC3E}">
        <p14:creationId xmlns:p14="http://schemas.microsoft.com/office/powerpoint/2010/main" val="3585091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a:solidFill>
                  <a:schemeClr val="tx1"/>
                </a:solidFill>
                <a:effectLst/>
                <a:latin typeface="+mn-lt"/>
                <a:ea typeface="Times New Roman" panose="02020603050405020304" pitchFamily="18" charset="0"/>
                <a:cs typeface="Times New Roman" panose="02020603050405020304" pitchFamily="18" charset="0"/>
                <a:hlinkClick r:id="rId3" tooltip="Addressing PFAS at the Department of Energy">
                  <a:extLst>
                    <a:ext uri="{A12FA001-AC4F-418D-AE19-62706E023703}">
                      <ahyp:hlinkClr xmlns:ahyp="http://schemas.microsoft.com/office/drawing/2018/hyperlinkcolor" val="tx"/>
                    </a:ext>
                  </a:extLst>
                </a:hlinkClick>
              </a:rPr>
              <a:t>Past initiatives/actions: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u="none" strike="noStrike">
                <a:solidFill>
                  <a:schemeClr val="tx1"/>
                </a:solidFill>
                <a:effectLst/>
                <a:latin typeface="+mn-lt"/>
                <a:ea typeface="Times New Roman" panose="02020603050405020304" pitchFamily="18" charset="0"/>
                <a:cs typeface="Times New Roman" panose="02020603050405020304" pitchFamily="18" charset="0"/>
                <a:hlinkClick r:id="rId3" tooltip="Addressing PFAS at the Department of Energy">
                  <a:extLst>
                    <a:ext uri="{A12FA001-AC4F-418D-AE19-62706E023703}">
                      <ahyp:hlinkClr xmlns:ahyp="http://schemas.microsoft.com/office/drawing/2018/hyperlinkcolor" val="tx"/>
                    </a:ext>
                  </a:extLst>
                </a:hlinkClick>
              </a:rPr>
              <a:t>“Addressing PFAS at the Department of Energy</a:t>
            </a:r>
            <a:r>
              <a:rPr lang="en-US" sz="1200" i="1">
                <a:solidFill>
                  <a:schemeClr val="tx1"/>
                </a:solidFill>
                <a:effectLst/>
                <a:latin typeface="+mn-lt"/>
                <a:ea typeface="Times New Roman" panose="02020603050405020304" pitchFamily="18" charset="0"/>
                <a:cs typeface="Times New Roman" panose="02020603050405020304" pitchFamily="18" charset="0"/>
              </a:rPr>
              <a:t>”: </a:t>
            </a:r>
            <a:r>
              <a:rPr lang="en-US" sz="1200">
                <a:solidFill>
                  <a:schemeClr val="tx1"/>
                </a:solidFill>
                <a:latin typeface="+mn-lt"/>
                <a:ea typeface="Times New Roman" panose="02020603050405020304" pitchFamily="18" charset="0"/>
                <a:cs typeface="Times New Roman" panose="02020603050405020304" pitchFamily="18" charset="0"/>
              </a:rPr>
              <a:t>M</a:t>
            </a:r>
            <a:r>
              <a:rPr lang="en-US" sz="1200">
                <a:solidFill>
                  <a:schemeClr val="tx1"/>
                </a:solidFill>
                <a:effectLst/>
                <a:latin typeface="+mn-lt"/>
                <a:ea typeface="Times New Roman" panose="02020603050405020304" pitchFamily="18" charset="0"/>
                <a:cs typeface="Times New Roman" panose="02020603050405020304" pitchFamily="18" charset="0"/>
              </a:rPr>
              <a:t>emorandum issued by Deputy Secretary guiding DOE efforts to mitigate risk associated with PFAS use, storage/disposal, and reporting of releases at DOE sites.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u="none" strike="noStrike">
                <a:solidFill>
                  <a:schemeClr val="tx1"/>
                </a:solidFill>
                <a:effectLst/>
                <a:latin typeface="+mn-lt"/>
                <a:ea typeface="Times New Roman" panose="02020603050405020304" pitchFamily="18" charset="0"/>
                <a:cs typeface="Times New Roman" panose="02020603050405020304" pitchFamily="18" charset="0"/>
                <a:hlinkClick r:id="rId4" tooltip="Initial Assessment of Per- and Polyfluoroalkyl Substances at Department of Energy Sites">
                  <a:extLst>
                    <a:ext uri="{A12FA001-AC4F-418D-AE19-62706E023703}">
                      <ahyp:hlinkClr xmlns:ahyp="http://schemas.microsoft.com/office/drawing/2018/hyperlinkcolor" val="tx"/>
                    </a:ext>
                  </a:extLst>
                </a:hlinkClick>
              </a:rPr>
              <a:t>Initial Assessment of Per- and Polyfluoroalkyl Substances at Department of Energy Sites</a:t>
            </a:r>
            <a:r>
              <a:rPr lang="en-US" sz="1200" b="1" i="1" u="none" strike="noStrike">
                <a:solidFill>
                  <a:schemeClr val="tx1"/>
                </a:solidFill>
                <a:latin typeface="+mn-lt"/>
                <a:ea typeface="Times New Roman" panose="02020603050405020304" pitchFamily="18" charset="0"/>
                <a:cs typeface="Times New Roman" panose="02020603050405020304" pitchFamily="18" charset="0"/>
              </a:rPr>
              <a:t>: </a:t>
            </a:r>
            <a:r>
              <a:rPr lang="en-US" sz="1200" u="none" strike="noStrike">
                <a:solidFill>
                  <a:schemeClr val="tx1"/>
                </a:solidFill>
                <a:latin typeface="+mn-lt"/>
                <a:ea typeface="Times New Roman" panose="02020603050405020304" pitchFamily="18" charset="0"/>
                <a:cs typeface="Times New Roman" panose="02020603050405020304" pitchFamily="18" charset="0"/>
              </a:rPr>
              <a:t>S</a:t>
            </a:r>
            <a:r>
              <a:rPr lang="en-US" sz="1200">
                <a:solidFill>
                  <a:schemeClr val="tx1"/>
                </a:solidFill>
                <a:effectLst/>
                <a:latin typeface="+mn-lt"/>
                <a:ea typeface="Times New Roman" panose="02020603050405020304" pitchFamily="18" charset="0"/>
                <a:cs typeface="Times New Roman" panose="02020603050405020304" pitchFamily="18" charset="0"/>
              </a:rPr>
              <a:t>ummarizes the results of a preliminary evaluation of known historic or current PFAS uses, PFAS occurrence in the environment, and regulatory and stakeholder interactions at DOE program sites.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a:solidFill>
                  <a:schemeClr val="tx1"/>
                </a:solidFill>
                <a:latin typeface="+mn-lt"/>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PFAS Strategic Roadmap: DOE’s Commitments to Action 2022-2025</a:t>
            </a:r>
            <a:r>
              <a:rPr lang="en-US" sz="1200" b="1" i="1">
                <a:solidFill>
                  <a:schemeClr val="tx1"/>
                </a:solidFill>
                <a:latin typeface="+mn-lt"/>
                <a:ea typeface="Times New Roman" panose="02020603050405020304" pitchFamily="18" charset="0"/>
                <a:cs typeface="Times New Roman" panose="02020603050405020304" pitchFamily="18" charset="0"/>
              </a:rPr>
              <a:t>: </a:t>
            </a:r>
            <a:r>
              <a:rPr lang="en-US" sz="1200">
                <a:solidFill>
                  <a:schemeClr val="tx1"/>
                </a:solidFill>
                <a:effectLst/>
                <a:latin typeface="+mn-lt"/>
                <a:ea typeface="Times New Roman" panose="02020603050405020304" pitchFamily="18" charset="0"/>
                <a:cs typeface="Times New Roman" panose="02020603050405020304" pitchFamily="18" charset="0"/>
              </a:rPr>
              <a:t>Outlines goals, objectives and specific actions DOE is taking to address risk from PFAS.</a:t>
            </a:r>
            <a:endParaRPr lang="en-US" sz="120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effectLst/>
              <a:latin typeface="+mn-lt"/>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571A400B-D204-FD43-B8D0-D8C2C41B88FC}" type="slidenum">
              <a:rPr lang="en-US" smtClean="0"/>
              <a:t>21</a:t>
            </a:fld>
            <a:endParaRPr lang="en-US"/>
          </a:p>
        </p:txBody>
      </p:sp>
    </p:spTree>
    <p:extLst>
      <p:ext uri="{BB962C8B-B14F-4D97-AF65-F5344CB8AC3E}">
        <p14:creationId xmlns:p14="http://schemas.microsoft.com/office/powerpoint/2010/main" val="3286926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E4DC4835-A402-414E-B6B3-48D74854709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358170" y="-1763275"/>
            <a:ext cx="10384550" cy="10384550"/>
          </a:xfrm>
          <a:prstGeom prst="rect">
            <a:avLst/>
          </a:prstGeom>
        </p:spPr>
      </p:pic>
      <p:sp>
        <p:nvSpPr>
          <p:cNvPr id="2" name="Title 1">
            <a:extLst>
              <a:ext uri="{FF2B5EF4-FFF2-40B4-BE49-F238E27FC236}">
                <a16:creationId xmlns:a16="http://schemas.microsoft.com/office/drawing/2014/main" id="{00A15D2D-D246-B443-8E1A-7B34C0DED6FE}"/>
              </a:ext>
            </a:extLst>
          </p:cNvPr>
          <p:cNvSpPr>
            <a:spLocks noGrp="1"/>
          </p:cNvSpPr>
          <p:nvPr>
            <p:ph type="ctrTitle"/>
          </p:nvPr>
        </p:nvSpPr>
        <p:spPr>
          <a:xfrm>
            <a:off x="1048038" y="1824732"/>
            <a:ext cx="10309773" cy="1881579"/>
          </a:xfrm>
          <a:noFill/>
        </p:spPr>
        <p:txBody>
          <a:bodyPr lIns="0" rIns="0" bIns="182880" anchor="b">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438F7D1-B4B4-2E48-A086-EB66E49F543C}"/>
              </a:ext>
            </a:extLst>
          </p:cNvPr>
          <p:cNvSpPr>
            <a:spLocks noGrp="1"/>
          </p:cNvSpPr>
          <p:nvPr>
            <p:ph type="subTitle" idx="1"/>
          </p:nvPr>
        </p:nvSpPr>
        <p:spPr>
          <a:xfrm>
            <a:off x="1048037" y="3706311"/>
            <a:ext cx="10309774" cy="1149720"/>
          </a:xfrm>
          <a:noFill/>
        </p:spPr>
        <p:txBody>
          <a:bodyPr lIns="0" tIns="182880" r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5" name="Graphic 14">
            <a:extLst>
              <a:ext uri="{FF2B5EF4-FFF2-40B4-BE49-F238E27FC236}">
                <a16:creationId xmlns:a16="http://schemas.microsoft.com/office/drawing/2014/main" id="{38963F79-4286-4547-8651-EB33D063B3E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66273" y="314947"/>
            <a:ext cx="3465095" cy="502187"/>
          </a:xfrm>
          <a:prstGeom prst="rect">
            <a:avLst/>
          </a:prstGeom>
        </p:spPr>
      </p:pic>
      <p:cxnSp>
        <p:nvCxnSpPr>
          <p:cNvPr id="8" name="Straight Connector 7">
            <a:extLst>
              <a:ext uri="{FF2B5EF4-FFF2-40B4-BE49-F238E27FC236}">
                <a16:creationId xmlns:a16="http://schemas.microsoft.com/office/drawing/2014/main" id="{8949508F-9D58-1E43-BD0C-21C800D55142}"/>
              </a:ext>
            </a:extLst>
          </p:cNvPr>
          <p:cNvCxnSpPr>
            <a:cxnSpLocks/>
          </p:cNvCxnSpPr>
          <p:nvPr userDrawn="1"/>
        </p:nvCxnSpPr>
        <p:spPr>
          <a:xfrm>
            <a:off x="1048037" y="3706311"/>
            <a:ext cx="10309774"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20C0610-DD23-4249-9AB0-6A136CD97891}"/>
              </a:ext>
            </a:extLst>
          </p:cNvPr>
          <p:cNvSpPr/>
          <p:nvPr userDrawn="1"/>
        </p:nvSpPr>
        <p:spPr>
          <a:xfrm>
            <a:off x="433137" y="0"/>
            <a:ext cx="1817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0461A5BF-009F-B648-BFDF-9EB6FE3E1231}"/>
              </a:ext>
            </a:extLst>
          </p:cNvPr>
          <p:cNvSpPr>
            <a:spLocks noGrp="1"/>
          </p:cNvSpPr>
          <p:nvPr>
            <p:ph type="sldNum" sz="quarter" idx="12"/>
          </p:nvPr>
        </p:nvSpPr>
        <p:spPr>
          <a:xfrm>
            <a:off x="4778423" y="6225235"/>
            <a:ext cx="7202906" cy="313676"/>
          </a:xfrm>
        </p:spPr>
        <p:txBody>
          <a:bodyPr/>
          <a:lstStyle>
            <a:lvl1pPr algn="r">
              <a:defRPr sz="1400" b="1">
                <a:solidFill>
                  <a:schemeClr val="bg1"/>
                </a:solidFill>
              </a:defRPr>
            </a:lvl1pPr>
          </a:lstStyle>
          <a:p>
            <a:r>
              <a:rPr lang="en-US" b="0"/>
              <a:t>Dedicated to safety. Committed to the environment. </a:t>
            </a:r>
            <a:r>
              <a:rPr lang="en-US"/>
              <a:t>|</a:t>
            </a:r>
            <a:r>
              <a:rPr lang="en-US" b="0"/>
              <a:t> energy.gov/EM</a:t>
            </a:r>
          </a:p>
        </p:txBody>
      </p:sp>
    </p:spTree>
    <p:extLst>
      <p:ext uri="{BB962C8B-B14F-4D97-AF65-F5344CB8AC3E}">
        <p14:creationId xmlns:p14="http://schemas.microsoft.com/office/powerpoint/2010/main" val="2841410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AA270-8783-2C46-8D8B-978C64EE33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53D451-0099-A04F-A97B-D774EDF00C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F865A8-3252-5546-BFBD-D279FF5DFF9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0A8CC767-0DDD-7040-B5C2-68DFD25E92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9FDF3F6-E614-BF4A-9286-44344A48B149}"/>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277123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D08504-4F69-C24F-8876-DD19703D36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034253-5A6F-E546-AD28-7A369071D2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8D7C47-5E13-7747-A03C-5F4F7C201D0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69B304E0-2B5C-FE47-8672-B8C4C446F4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0927DEF-9367-4143-8A4D-DE9F52FF477F}"/>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1860540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2285-F352-9541-8330-7DC8FD581F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E32CD3-B617-8E44-B78F-97440E1B20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C94A2B5-D70E-F645-9C3C-E1FA2073931E}"/>
              </a:ext>
            </a:extLst>
          </p:cNvPr>
          <p:cNvSpPr>
            <a:spLocks noGrp="1"/>
          </p:cNvSpPr>
          <p:nvPr>
            <p:ph type="sldNum" sz="quarter" idx="10"/>
          </p:nvPr>
        </p:nvSpPr>
        <p:spPr/>
        <p:txBody>
          <a:bodyPr/>
          <a:lstStyle/>
          <a:p>
            <a:fld id="{E773C8E2-B35B-254F-A137-6F2F570DAACB}" type="slidenum">
              <a:rPr lang="en-US" smtClean="0"/>
              <a:pPr/>
              <a:t>‹#›</a:t>
            </a:fld>
            <a:endParaRPr lang="en-US"/>
          </a:p>
        </p:txBody>
      </p:sp>
    </p:spTree>
    <p:extLst>
      <p:ext uri="{BB962C8B-B14F-4D97-AF65-F5344CB8AC3E}">
        <p14:creationId xmlns:p14="http://schemas.microsoft.com/office/powerpoint/2010/main" val="1817273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F09E8-B747-B84C-A2B2-F829044B9C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3C786F-4AAA-A648-948F-3845C01361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6">
            <a:extLst>
              <a:ext uri="{FF2B5EF4-FFF2-40B4-BE49-F238E27FC236}">
                <a16:creationId xmlns:a16="http://schemas.microsoft.com/office/drawing/2014/main" id="{FD94B43F-3B82-374E-B7B1-1092D697BBBC}"/>
              </a:ext>
            </a:extLst>
          </p:cNvPr>
          <p:cNvSpPr>
            <a:spLocks noGrp="1"/>
          </p:cNvSpPr>
          <p:nvPr>
            <p:ph type="sldNum" sz="quarter" idx="10"/>
          </p:nvPr>
        </p:nvSpPr>
        <p:spPr/>
        <p:txBody>
          <a:bodyPr/>
          <a:lstStyle/>
          <a:p>
            <a:fld id="{E773C8E2-B35B-254F-A137-6F2F570DAACB}" type="slidenum">
              <a:rPr lang="en-US" smtClean="0"/>
              <a:pPr/>
              <a:t>‹#›</a:t>
            </a:fld>
            <a:endParaRPr lang="en-US"/>
          </a:p>
        </p:txBody>
      </p:sp>
    </p:spTree>
    <p:extLst>
      <p:ext uri="{BB962C8B-B14F-4D97-AF65-F5344CB8AC3E}">
        <p14:creationId xmlns:p14="http://schemas.microsoft.com/office/powerpoint/2010/main" val="3341792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0C6C-8264-404A-9228-B584B8D99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4AADC5-8676-9C41-AC90-3D5264FF93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B6B68A-50C8-A444-8685-38233DAAAC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51C963-C785-2F43-B390-FCFF823714C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D951132-F93B-3146-BA0F-2E1CD4CB0F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A7EEE66-0AF6-D447-8D5D-F2E6D2A1E34B}"/>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3976790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DE7AA-7C72-DB4A-85F8-5B66C80194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5BF5D1-AECA-A14A-8BAC-62435DEAEF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738E5F-85D5-7C4B-863C-67E447B824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1AD71A-497C-E34D-A050-8556E1C20C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150AD3-CA61-7649-A053-B6FD282C2C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77DB30-F155-8E4C-A325-A8E88246E55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CD2386A0-AAC7-DE4F-BCA3-C07D9C4799E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9189C19-BFF5-AD4F-8571-332863DCCAFA}"/>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1687716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0F9F7-3641-C14A-B3A4-5528C2C291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63C67A-CC00-C340-9C16-06CFA8CA772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83BEC1FA-C33C-F346-B0F1-70E9E0ABB84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58B5EEF-0D03-7247-907B-D82A7D269864}"/>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218852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09704A-4E2A-0746-81E8-43CDEEEEC67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E1ADD78-4B36-0042-B347-46CF581F7D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F2C7ECC-0AFC-D54D-A9B3-35C8BCDD8800}"/>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2847454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696FF-2F85-C64E-850B-61C0F6F72A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12B552-6C2E-6A4D-97D0-E561087DC0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A6DD02-079A-EF4B-BB7F-AC896956FF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4FB365-676E-8949-913E-8A29DD786B4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065A6927-EFA0-9C45-9E10-A15FF60057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0A13400-FA8A-8243-B9BF-0E15D96A9E96}"/>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4230088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A3F50-632A-4D45-986B-71EEE91FF9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5478EC-32E2-5644-92E4-31EC804ED4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393DD2-3F8D-0841-B436-525A773999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3B324A-C68A-8C40-8087-9F01CF55C87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412C5388-7A7F-2741-8724-30933FC5AA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F1A15E3-5712-F340-AD1C-2E4E54588482}"/>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2149174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578668A-4477-7D41-978D-6547BDB99651}"/>
              </a:ext>
            </a:extLst>
          </p:cNvPr>
          <p:cNvSpPr/>
          <p:nvPr userDrawn="1"/>
        </p:nvSpPr>
        <p:spPr>
          <a:xfrm>
            <a:off x="0" y="6051177"/>
            <a:ext cx="12192000" cy="806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ABCE21D-3B79-2D46-BF34-98F46C997FED}"/>
              </a:ext>
            </a:extLst>
          </p:cNvPr>
          <p:cNvSpPr/>
          <p:nvPr userDrawn="1"/>
        </p:nvSpPr>
        <p:spPr>
          <a:xfrm>
            <a:off x="0" y="1"/>
            <a:ext cx="12192000" cy="1036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83C3C0A-CAC4-2546-8B51-4D0AB74CE73D}"/>
              </a:ext>
            </a:extLst>
          </p:cNvPr>
          <p:cNvSpPr/>
          <p:nvPr userDrawn="1"/>
        </p:nvSpPr>
        <p:spPr>
          <a:xfrm>
            <a:off x="433137" y="1"/>
            <a:ext cx="156143" cy="10363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219D2BD5-7469-C442-8F57-677253FD7D15}"/>
              </a:ext>
            </a:extLst>
          </p:cNvPr>
          <p:cNvSpPr>
            <a:spLocks noGrp="1"/>
          </p:cNvSpPr>
          <p:nvPr>
            <p:ph type="title"/>
          </p:nvPr>
        </p:nvSpPr>
        <p:spPr>
          <a:xfrm>
            <a:off x="838200" y="129061"/>
            <a:ext cx="10515600" cy="907259"/>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8906BF33-2E1A-C34C-82E0-8CB8DEDB33F4}"/>
              </a:ext>
            </a:extLst>
          </p:cNvPr>
          <p:cNvSpPr>
            <a:spLocks noGrp="1"/>
          </p:cNvSpPr>
          <p:nvPr>
            <p:ph type="body" idx="1"/>
          </p:nvPr>
        </p:nvSpPr>
        <p:spPr>
          <a:xfrm>
            <a:off x="838200" y="1165380"/>
            <a:ext cx="10515600" cy="50115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07BBA60-E537-AE4D-9EDA-A6DE122D42DB}"/>
              </a:ext>
            </a:extLst>
          </p:cNvPr>
          <p:cNvSpPr>
            <a:spLocks noGrp="1"/>
          </p:cNvSpPr>
          <p:nvPr>
            <p:ph type="sldNum" sz="quarter" idx="4"/>
          </p:nvPr>
        </p:nvSpPr>
        <p:spPr>
          <a:xfrm>
            <a:off x="11219327" y="6303736"/>
            <a:ext cx="697833" cy="365125"/>
          </a:xfrm>
          <a:prstGeom prst="rect">
            <a:avLst/>
          </a:prstGeom>
        </p:spPr>
        <p:txBody>
          <a:bodyPr vert="horz" lIns="91440" tIns="91440" rIns="91440" bIns="91440" rtlCol="0" anchor="ctr" anchorCtr="0"/>
          <a:lstStyle>
            <a:lvl1pPr algn="r">
              <a:defRPr sz="1200">
                <a:solidFill>
                  <a:schemeClr val="bg1"/>
                </a:solidFill>
              </a:defRPr>
            </a:lvl1pPr>
          </a:lstStyle>
          <a:p>
            <a:fld id="{E773C8E2-B35B-254F-A137-6F2F570DAACB}" type="slidenum">
              <a:rPr lang="en-US" smtClean="0"/>
              <a:pPr/>
              <a:t>‹#›</a:t>
            </a:fld>
            <a:endParaRPr lang="en-US"/>
          </a:p>
        </p:txBody>
      </p:sp>
      <p:pic>
        <p:nvPicPr>
          <p:cNvPr id="11" name="Graphic 10">
            <a:extLst>
              <a:ext uri="{FF2B5EF4-FFF2-40B4-BE49-F238E27FC236}">
                <a16:creationId xmlns:a16="http://schemas.microsoft.com/office/drawing/2014/main" id="{6B1E6BB0-2370-EC43-92B3-74197023E56D}"/>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p:blipFill>
        <p:spPr>
          <a:xfrm>
            <a:off x="274840" y="6208705"/>
            <a:ext cx="2699083" cy="391171"/>
          </a:xfrm>
          <a:prstGeom prst="rect">
            <a:avLst/>
          </a:prstGeom>
        </p:spPr>
      </p:pic>
    </p:spTree>
    <p:extLst>
      <p:ext uri="{BB962C8B-B14F-4D97-AF65-F5344CB8AC3E}">
        <p14:creationId xmlns:p14="http://schemas.microsoft.com/office/powerpoint/2010/main" val="17589033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energy.gov/cmm/what-are-critical-materials-and-critical-mineral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hyperlink" Target="https://www.energy.gov/sites/default/files/2024-08/CX-031091.pdf" TargetMode="External"/><Relationship Id="rId2" Type="http://schemas.openxmlformats.org/officeDocument/2006/relationships/hyperlink" Target="https://www.energy.gov/nep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gcc02.safelinks.protection.outlook.com/?url=https%3A%2F%2Fvmm0dj30.r.us-east-1.awstrack.me%2FL0%2Fhttps%3A%252F%252Fwww.energy.gov%252Fem%252Fsavannah-river-site%2F2%2F01000192484035d3-57f72a6d-526f-477f-9bb3-81e2e4d7de85-000000%2FFuzH_Sao15l9_39gxSzaVAWgfLk%3D394&amp;data=05%7C02%7Clauren.milone%40em.doe.gov%7C07e2de9ddee847642ff608dce21edb60%7C6b183ecc4b554ed5b3f87f64be1c4138%7C0%7C0%7C638633869372230003%7CUnknown%7CTWFpbGZsb3d8eyJWIjoiMC4wLjAwMDAiLCJQIjoiV2luMzIiLCJBTiI6Ik1haWwiLCJXVCI6Mn0%3D%7C0%7C%7C%7C&amp;sdata=1eHk5glhzif7PO%2Fxi19hkR7GmBpHq5IW3PdhqDNVwzM%3D&amp;reserved=0" TargetMode="External"/><Relationship Id="rId7" Type="http://schemas.openxmlformats.org/officeDocument/2006/relationships/image" Target="../media/image19.jpeg"/><Relationship Id="rId2" Type="http://schemas.openxmlformats.org/officeDocument/2006/relationships/hyperlink" Target="https://gcc02.safelinks.protection.outlook.com/?url=https%3A%2F%2Fvmm0dj30.r.us-east-1.awstrack.me%2FL0%2Fhttps%3A%252F%252Fwww.srs.gov%252Fgeneral%252Fprograms%252Fharea%252Findex.htm%2F1%2F01000192484035d3-57f72a6d-526f-477f-9bb3-81e2e4d7de85-000000%2F16MtSvX6URLD4E-mbxCHB7idnXI%3D394&amp;data=05%7C02%7Clauren.milone%40em.doe.gov%7C07e2de9ddee847642ff608dce21edb60%7C6b183ecc4b554ed5b3f87f64be1c4138%7C0%7C0%7C638633869372218105%7CUnknown%7CTWFpbGZsb3d8eyJWIjoiMC4wLjAwMDAiLCJQIjoiV2luMzIiLCJBTiI6Ik1haWwiLCJXVCI6Mn0%3D%7C0%7C%7C%7C&amp;sdata=2XSoDjwFwQwHltyCv%2FEHKkTXVGe0Lraiw90BtYltM38%3D&amp;reserved=0" TargetMode="External"/><Relationship Id="rId1" Type="http://schemas.openxmlformats.org/officeDocument/2006/relationships/slideLayout" Target="../slideLayouts/slideLayout4.xml"/><Relationship Id="rId6" Type="http://schemas.openxmlformats.org/officeDocument/2006/relationships/hyperlink" Target="https://www.energy.gov/em/articles/savannah-river-site-begins-disposition-mission-japans-reactor-fuel" TargetMode="External"/><Relationship Id="rId5" Type="http://schemas.openxmlformats.org/officeDocument/2006/relationships/hyperlink" Target="https://gcc02.safelinks.protection.outlook.com/?url=https%3A%2F%2Fvmm0dj30.r.us-east-1.awstrack.me%2FL0%2Fhttps%3A%252F%252Fwww.jaea.go.jp%252Fenglish%252F04%252Fntokai%252Fanzen%252Fanzen_05.html%2F1%2F01000192484035d3-57f72a6d-526f-477f-9bb3-81e2e4d7de85-000000%2FyyZDY5ktxYBRyfvcsV6pHzSTTEo%3D394&amp;data=05%7C02%7Clauren.milone%40em.doe.gov%7C07e2de9ddee847642ff608dce21edb60%7C6b183ecc4b554ed5b3f87f64be1c4138%7C0%7C0%7C638633869372254000%7CUnknown%7CTWFpbGZsb3d8eyJWIjoiMC4wLjAwMDAiLCJQIjoiV2luMzIiLCJBTiI6Ik1haWwiLCJXVCI6Mn0%3D%7C0%7C%7C%7C&amp;sdata=FHEeoBbs7qTvEmcaxh%2BuIeBBOLBEgjrH5IJ0Lor%2BCj8%3D&amp;reserved=0" TargetMode="External"/><Relationship Id="rId4" Type="http://schemas.openxmlformats.org/officeDocument/2006/relationships/hyperlink" Target="https://gcc02.safelinks.protection.outlook.com/?url=https%3A%2F%2Fvmm0dj30.r.us-east-1.awstrack.me%2FL0%2Fhttps%3A%252F%252Fwww.energy.gov%252Fem%252Foffice-environmental-management%2F6%2F01000192484035d3-57f72a6d-526f-477f-9bb3-81e2e4d7de85-000000%2FOjIFFDy2kSUfIMGVEWDl5y5k5bs%3D394&amp;data=05%7C02%7Clauren.milone%40em.doe.gov%7C07e2de9ddee847642ff608dce21edb60%7C6b183ecc4b554ed5b3f87f64be1c4138%7C0%7C0%7C638633869372241909%7CUnknown%7CTWFpbGZsb3d8eyJWIjoiMC4wLjAwMDAiLCJQIjoiV2luMzIiLCJBTiI6Ik1haWwiLCJXVCI6Mn0%3D%7C0%7C%7C%7C&amp;sdata=wX9QZVJ2NwD6rhO%2FZTWrTImeEYGQaKX%2FXkBTiAarjFY%3D&amp;reserved=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gcc02.safelinks.protection.outlook.com/?url=https%3A%2F%2Femwims.org%2F&amp;data=05%7C01%7Camie.robinson%40em.doe.gov%7C20014084c36b4f0fea1308db2560538a%7C6b183ecc4b554ed5b3f87f64be1c4138%7C0%7C0%7C638144867863484865%7CUnknown%7CTWFpbGZsb3d8eyJWIjoiMC4wLjAwMDAiLCJQIjoiV2luMzIiLCJBTiI6Ik1haWwiLCJXVCI6Mn0%3D%7C3000%7C%7C%7C&amp;sdata=37HlUxF4sMv8w%2FeJvrHiC0UfUNtMjv7FVME1HDxfFn8%3D&amp;reserved=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energy.gov/pfas/articles/environmental-sampling-guidance-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energy.gov/pfas/articles/initial-doe-pfas-research-plan-summary-national-laboratory-research-and-developmen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energy.gov/em/annual-priorities-strategic-vision-and-program-plan"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www.energy.gov/em/intergovernmental-programs"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energy.gov/em/articles/west-valley-workers-safely-remove-large-bridge-crane-main-pla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hyperlink" Target="https://www.energy.gov/em/articles/west-valley-sends-equipment-idaho-reuse-saving-taxpayers-1-million" TargetMode="External"/><Relationship Id="rId4" Type="http://schemas.openxmlformats.org/officeDocument/2006/relationships/hyperlink" Target="https://www.energy.gov/em/articles/vit-facility-demolition-west-valleys-signature-achievement-so-fa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hyperlink" Target="https://www.energy.gov/em/articles/idaho-site-facility-gets-new-lease-life-substantial-upgrades" TargetMode="External"/><Relationship Id="rId5" Type="http://schemas.openxmlformats.org/officeDocument/2006/relationships/hyperlink" Target="https://www.energy.gov/em/idaho-cleanup-project" TargetMode="External"/><Relationship Id="rId4" Type="http://schemas.openxmlformats.org/officeDocument/2006/relationships/hyperlink" Target="https://www.energy.gov/em/office-environmental-managemen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energy.gov/E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B9272-CAEE-4A4C-BE08-DA81E4395172}"/>
              </a:ext>
            </a:extLst>
          </p:cNvPr>
          <p:cNvSpPr>
            <a:spLocks noGrp="1"/>
          </p:cNvSpPr>
          <p:nvPr>
            <p:ph type="ctrTitle"/>
          </p:nvPr>
        </p:nvSpPr>
        <p:spPr>
          <a:xfrm>
            <a:off x="834189" y="1270111"/>
            <a:ext cx="11129211" cy="1881579"/>
          </a:xfrm>
        </p:spPr>
        <p:txBody>
          <a:bodyPr>
            <a:noAutofit/>
          </a:bodyPr>
          <a:lstStyle/>
          <a:p>
            <a:pPr algn="ctr"/>
            <a:r>
              <a:rPr lang="en-US" altLang="en-US" sz="4000">
                <a:latin typeface="+mn-lt"/>
              </a:rPr>
              <a:t>DOE/EM Waste Management Update</a:t>
            </a:r>
            <a:br>
              <a:rPr lang="en-US" altLang="en-US" sz="4000">
                <a:latin typeface="+mn-lt"/>
              </a:rPr>
            </a:br>
            <a:r>
              <a:rPr lang="en-US" altLang="en-US" sz="4000">
                <a:latin typeface="+mn-lt"/>
              </a:rPr>
              <a:t>Low Level Radioactive Waste Forum</a:t>
            </a:r>
            <a:endParaRPr lang="en-US" sz="370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1E2584EE-3F89-7443-B71A-3498ADA94192}"/>
              </a:ext>
            </a:extLst>
          </p:cNvPr>
          <p:cNvSpPr>
            <a:spLocks noGrp="1"/>
          </p:cNvSpPr>
          <p:nvPr>
            <p:ph type="subTitle" idx="1"/>
          </p:nvPr>
        </p:nvSpPr>
        <p:spPr>
          <a:xfrm>
            <a:off x="834189" y="3706310"/>
            <a:ext cx="10626291" cy="2084889"/>
          </a:xfrm>
        </p:spPr>
        <p:txBody>
          <a:bodyPr>
            <a:normAutofit/>
          </a:bodyPr>
          <a:lstStyle/>
          <a:p>
            <a:pPr algn="ctr"/>
            <a:r>
              <a:rPr lang="en-US" sz="2800">
                <a:effectLst>
                  <a:outerShdw blurRad="38100" dist="38100" dir="2700000" algn="tl">
                    <a:srgbClr val="000000">
                      <a:alpha val="43137"/>
                    </a:srgbClr>
                  </a:outerShdw>
                </a:effectLst>
              </a:rPr>
              <a:t>Amie Robinson</a:t>
            </a:r>
          </a:p>
          <a:p>
            <a:pPr algn="ctr"/>
            <a:r>
              <a:rPr lang="en-US" sz="2800">
                <a:effectLst>
                  <a:outerShdw blurRad="38100" dist="38100" dir="2700000" algn="tl">
                    <a:srgbClr val="000000">
                      <a:alpha val="43137"/>
                    </a:srgbClr>
                  </a:outerShdw>
                </a:effectLst>
              </a:rPr>
              <a:t>Office of Waste Disposal</a:t>
            </a:r>
          </a:p>
          <a:p>
            <a:pPr algn="ctr"/>
            <a:r>
              <a:rPr lang="en-US" sz="2800">
                <a:effectLst>
                  <a:outerShdw blurRad="38100" dist="38100" dir="2700000" algn="tl">
                    <a:srgbClr val="000000">
                      <a:alpha val="43137"/>
                    </a:srgbClr>
                  </a:outerShdw>
                </a:effectLst>
              </a:rPr>
              <a:t>October 9-10, 2024</a:t>
            </a:r>
          </a:p>
        </p:txBody>
      </p:sp>
    </p:spTree>
    <p:extLst>
      <p:ext uri="{BB962C8B-B14F-4D97-AF65-F5344CB8AC3E}">
        <p14:creationId xmlns:p14="http://schemas.microsoft.com/office/powerpoint/2010/main" val="167705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ED348-8956-137E-7480-DDD9E11BA2A7}"/>
              </a:ext>
            </a:extLst>
          </p:cNvPr>
          <p:cNvSpPr>
            <a:spLocks noGrp="1"/>
          </p:cNvSpPr>
          <p:nvPr>
            <p:ph type="title"/>
          </p:nvPr>
        </p:nvSpPr>
        <p:spPr>
          <a:xfrm>
            <a:off x="839788" y="238539"/>
            <a:ext cx="3932237" cy="750473"/>
          </a:xfrm>
        </p:spPr>
        <p:txBody>
          <a:bodyPr anchor="ctr">
            <a:normAutofit/>
          </a:bodyPr>
          <a:lstStyle/>
          <a:p>
            <a:r>
              <a:rPr lang="en-US"/>
              <a:t>WIPP</a:t>
            </a:r>
          </a:p>
        </p:txBody>
      </p:sp>
      <p:pic>
        <p:nvPicPr>
          <p:cNvPr id="1028" name="Picture 4" descr="Waste Isolation Pilot Plant WIPP logo">
            <a:extLst>
              <a:ext uri="{FF2B5EF4-FFF2-40B4-BE49-F238E27FC236}">
                <a16:creationId xmlns:a16="http://schemas.microsoft.com/office/drawing/2014/main" id="{0CD73BFC-0484-62FE-9964-0A65556AB8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419977" y="1026194"/>
            <a:ext cx="1493396" cy="1493396"/>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16">
            <a:extLst>
              <a:ext uri="{FF2B5EF4-FFF2-40B4-BE49-F238E27FC236}">
                <a16:creationId xmlns:a16="http://schemas.microsoft.com/office/drawing/2014/main" id="{7AB3952B-1E47-1931-0E2C-29AD0EB113A5}"/>
              </a:ext>
            </a:extLst>
          </p:cNvPr>
          <p:cNvSpPr>
            <a:spLocks noGrp="1"/>
          </p:cNvSpPr>
          <p:nvPr>
            <p:ph type="body" sz="half" idx="2"/>
          </p:nvPr>
        </p:nvSpPr>
        <p:spPr/>
        <p:txBody>
          <a:bodyPr/>
          <a:lstStyle/>
          <a:p>
            <a:r>
              <a:rPr lang="en-US" sz="1800" b="1" i="0">
                <a:solidFill>
                  <a:srgbClr val="A82827"/>
                </a:solidFill>
                <a:effectLst/>
                <a:highlight>
                  <a:srgbClr val="FFFFFF"/>
                </a:highlight>
                <a:latin typeface="+mj-lt"/>
              </a:rPr>
              <a:t>WIPP has been disposing of legacy transuranic (TRU) waste since 1999,</a:t>
            </a:r>
            <a:br>
              <a:rPr lang="en-US" sz="1800" b="1" i="0">
                <a:solidFill>
                  <a:srgbClr val="A82827"/>
                </a:solidFill>
                <a:effectLst/>
                <a:highlight>
                  <a:srgbClr val="FFFFFF"/>
                </a:highlight>
                <a:latin typeface="+mj-lt"/>
              </a:rPr>
            </a:br>
            <a:r>
              <a:rPr lang="en-US" sz="1800" b="1" i="0">
                <a:solidFill>
                  <a:srgbClr val="A82827"/>
                </a:solidFill>
                <a:effectLst/>
                <a:highlight>
                  <a:srgbClr val="FFFFFF"/>
                </a:highlight>
                <a:latin typeface="+mj-lt"/>
              </a:rPr>
              <a:t>cleaning up 22 generator sites nationwide.</a:t>
            </a:r>
          </a:p>
          <a:p>
            <a:r>
              <a:rPr lang="en-US" b="1" i="0" cap="all">
                <a:solidFill>
                  <a:srgbClr val="9E2A1D"/>
                </a:solidFill>
                <a:effectLst/>
                <a:latin typeface="+mj-lt"/>
              </a:rPr>
              <a:t>DOE Selects NextEra Energy for a Large-Scale Solar Project at the WIPP</a:t>
            </a:r>
          </a:p>
          <a:p>
            <a:r>
              <a:rPr lang="en-US" b="1" i="0" cap="all">
                <a:solidFill>
                  <a:srgbClr val="9E2A1D"/>
                </a:solidFill>
                <a:effectLst/>
                <a:latin typeface="+mj-lt"/>
              </a:rPr>
              <a:t>WIPP 14,000 Shipments Marks Milestone</a:t>
            </a:r>
          </a:p>
          <a:p>
            <a:r>
              <a:rPr lang="en-US" b="1" i="0" cap="all">
                <a:solidFill>
                  <a:srgbClr val="9E2A1D"/>
                </a:solidFill>
                <a:effectLst/>
                <a:latin typeface="+mj-lt"/>
              </a:rPr>
              <a:t>WIPP marks pivotal milestone by completing construction of ventilation system</a:t>
            </a:r>
          </a:p>
          <a:p>
            <a:endParaRPr lang="en-US"/>
          </a:p>
        </p:txBody>
      </p:sp>
      <p:sp>
        <p:nvSpPr>
          <p:cNvPr id="4" name="Slide Number Placeholder 3">
            <a:extLst>
              <a:ext uri="{FF2B5EF4-FFF2-40B4-BE49-F238E27FC236}">
                <a16:creationId xmlns:a16="http://schemas.microsoft.com/office/drawing/2014/main" id="{AD5739B1-14FB-6633-9A08-FAE91F0DF4E5}"/>
              </a:ext>
            </a:extLst>
          </p:cNvPr>
          <p:cNvSpPr>
            <a:spLocks noGrp="1"/>
          </p:cNvSpPr>
          <p:nvPr>
            <p:ph type="sldNum" sz="quarter" idx="12"/>
          </p:nvPr>
        </p:nvSpPr>
        <p:spPr/>
        <p:txBody>
          <a:bodyPr anchor="ctr">
            <a:normAutofit/>
          </a:bodyPr>
          <a:lstStyle/>
          <a:p>
            <a:pPr>
              <a:lnSpc>
                <a:spcPct val="90000"/>
              </a:lnSpc>
              <a:spcAft>
                <a:spcPts val="600"/>
              </a:spcAft>
            </a:pPr>
            <a:fld id="{E773C8E2-B35B-254F-A137-6F2F570DAACB}" type="slidenum">
              <a:rPr lang="en-US" smtClean="0"/>
              <a:pPr>
                <a:lnSpc>
                  <a:spcPct val="90000"/>
                </a:lnSpc>
                <a:spcAft>
                  <a:spcPts val="600"/>
                </a:spcAft>
              </a:pPr>
              <a:t>10</a:t>
            </a:fld>
            <a:endParaRPr lang="en-US"/>
          </a:p>
        </p:txBody>
      </p:sp>
    </p:spTree>
    <p:extLst>
      <p:ext uri="{BB962C8B-B14F-4D97-AF65-F5344CB8AC3E}">
        <p14:creationId xmlns:p14="http://schemas.microsoft.com/office/powerpoint/2010/main" val="2600298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3FE73-769F-F636-C3F5-78921B434347}"/>
              </a:ext>
            </a:extLst>
          </p:cNvPr>
          <p:cNvSpPr>
            <a:spLocks noGrp="1"/>
          </p:cNvSpPr>
          <p:nvPr>
            <p:ph type="title"/>
          </p:nvPr>
        </p:nvSpPr>
        <p:spPr/>
        <p:txBody>
          <a:bodyPr/>
          <a:lstStyle/>
          <a:p>
            <a:r>
              <a:rPr lang="en-US"/>
              <a:t>Depleted Uranium (DU)</a:t>
            </a:r>
          </a:p>
        </p:txBody>
      </p:sp>
      <p:sp>
        <p:nvSpPr>
          <p:cNvPr id="4" name="Slide Number Placeholder 3">
            <a:extLst>
              <a:ext uri="{FF2B5EF4-FFF2-40B4-BE49-F238E27FC236}">
                <a16:creationId xmlns:a16="http://schemas.microsoft.com/office/drawing/2014/main" id="{CA466AE8-3DC6-7CB1-7046-696EBB90B71B}"/>
              </a:ext>
            </a:extLst>
          </p:cNvPr>
          <p:cNvSpPr>
            <a:spLocks noGrp="1"/>
          </p:cNvSpPr>
          <p:nvPr>
            <p:ph type="sldNum" sz="quarter" idx="10"/>
          </p:nvPr>
        </p:nvSpPr>
        <p:spPr/>
        <p:txBody>
          <a:bodyPr/>
          <a:lstStyle/>
          <a:p>
            <a:fld id="{E773C8E2-B35B-254F-A137-6F2F570DAACB}" type="slidenum">
              <a:rPr lang="en-US" smtClean="0"/>
              <a:pPr/>
              <a:t>11</a:t>
            </a:fld>
            <a:endParaRPr lang="en-US"/>
          </a:p>
        </p:txBody>
      </p:sp>
      <p:sp>
        <p:nvSpPr>
          <p:cNvPr id="5" name="Content Placeholder 3">
            <a:extLst>
              <a:ext uri="{FF2B5EF4-FFF2-40B4-BE49-F238E27FC236}">
                <a16:creationId xmlns:a16="http://schemas.microsoft.com/office/drawing/2014/main" id="{E76E5DFE-3A14-C2C4-AADE-1E9F13FDF97E}"/>
              </a:ext>
            </a:extLst>
          </p:cNvPr>
          <p:cNvSpPr>
            <a:spLocks noGrp="1"/>
          </p:cNvSpPr>
          <p:nvPr>
            <p:ph idx="1"/>
          </p:nvPr>
        </p:nvSpPr>
        <p:spPr>
          <a:xfrm>
            <a:off x="0" y="1164159"/>
            <a:ext cx="10992293" cy="5011738"/>
          </a:xfrm>
        </p:spPr>
        <p:txBody>
          <a:bodyPr/>
          <a:lstStyle/>
          <a:p>
            <a:pPr marL="630237">
              <a:spcBef>
                <a:spcPts val="0"/>
              </a:spcBef>
              <a:spcAft>
                <a:spcPts val="600"/>
              </a:spcAft>
              <a:defRPr/>
            </a:pPr>
            <a:r>
              <a:rPr sz="2100">
                <a:solidFill>
                  <a:schemeClr val="tx1"/>
                </a:solidFill>
                <a:latin typeface="+mn-lt"/>
                <a:ea typeface="+mn-ea"/>
                <a:cs typeface="+mn-cs"/>
              </a:rPr>
              <a:t>A 2020 DOE Record of Decision based upon </a:t>
            </a:r>
            <a:r>
              <a:rPr lang="en-US" sz="2100">
                <a:solidFill>
                  <a:schemeClr val="tx1"/>
                </a:solidFill>
                <a:latin typeface="+mn-lt"/>
                <a:ea typeface="+mn-ea"/>
                <a:cs typeface="+mn-cs"/>
              </a:rPr>
              <a:t>the Final DU Oxide Supplemental Environmental Impact Statement regarding disposition at one or more of the disposal sites evaluated</a:t>
            </a:r>
            <a:endParaRPr sz="2100">
              <a:solidFill>
                <a:schemeClr val="tx1"/>
              </a:solidFill>
              <a:latin typeface="+mn-lt"/>
              <a:ea typeface="+mn-ea"/>
              <a:cs typeface="+mn-cs"/>
            </a:endParaRPr>
          </a:p>
          <a:p>
            <a:pPr marL="630237">
              <a:spcBef>
                <a:spcPts val="0"/>
              </a:spcBef>
              <a:spcAft>
                <a:spcPts val="600"/>
              </a:spcAft>
              <a:defRPr/>
            </a:pPr>
            <a:r>
              <a:rPr sz="2100">
                <a:solidFill>
                  <a:schemeClr val="tx1"/>
                </a:solidFill>
                <a:latin typeface="+mn-lt"/>
                <a:ea typeface="+mn-ea"/>
                <a:cs typeface="+mn-cs"/>
              </a:rPr>
              <a:t>DOE can </a:t>
            </a:r>
            <a:r>
              <a:rPr lang="en-US" sz="2100">
                <a:solidFill>
                  <a:schemeClr val="tx1"/>
                </a:solidFill>
                <a:latin typeface="+mn-lt"/>
                <a:ea typeface="+mn-ea"/>
                <a:cs typeface="+mn-cs"/>
              </a:rPr>
              <a:t>ship to selected commercial site(s) if the facility is authorized/licensed to receive DU oxide in addition to DOE’s Nevada National Security Site:</a:t>
            </a:r>
            <a:endParaRPr sz="2100">
              <a:solidFill>
                <a:schemeClr val="tx1"/>
              </a:solidFill>
              <a:latin typeface="+mn-lt"/>
              <a:ea typeface="+mn-ea"/>
              <a:cs typeface="+mn-cs"/>
            </a:endParaRPr>
          </a:p>
          <a:p>
            <a:pPr marL="1087437" lvl="1" indent="-285750">
              <a:spcBef>
                <a:spcPts val="0"/>
              </a:spcBef>
              <a:spcAft>
                <a:spcPts val="600"/>
              </a:spcAft>
              <a:defRPr/>
            </a:pPr>
            <a:r>
              <a:rPr sz="1600">
                <a:solidFill>
                  <a:schemeClr val="tx1"/>
                </a:solidFill>
                <a:latin typeface="+mn-lt"/>
              </a:rPr>
              <a:t>Energy</a:t>
            </a:r>
            <a:r>
              <a:rPr sz="1600" i="1">
                <a:solidFill>
                  <a:schemeClr val="tx1"/>
                </a:solidFill>
                <a:latin typeface="+mn-lt"/>
              </a:rPr>
              <a:t>Solutions</a:t>
            </a:r>
            <a:r>
              <a:rPr sz="1600">
                <a:solidFill>
                  <a:schemeClr val="tx1"/>
                </a:solidFill>
                <a:latin typeface="+mn-lt"/>
              </a:rPr>
              <a:t> near Clive, Utah (licensing application in process</a:t>
            </a:r>
            <a:r>
              <a:rPr lang="en-US" sz="1600">
                <a:solidFill>
                  <a:schemeClr val="tx1"/>
                </a:solidFill>
                <a:latin typeface="+mn-lt"/>
              </a:rPr>
              <a:t> meeting regularly with DOE</a:t>
            </a:r>
            <a:r>
              <a:rPr sz="1600">
                <a:solidFill>
                  <a:schemeClr val="tx1"/>
                </a:solidFill>
                <a:latin typeface="+mn-lt"/>
              </a:rPr>
              <a:t>)</a:t>
            </a:r>
          </a:p>
          <a:p>
            <a:pPr marL="1087437" lvl="1" indent="-285750">
              <a:spcBef>
                <a:spcPts val="0"/>
              </a:spcBef>
              <a:spcAft>
                <a:spcPts val="600"/>
              </a:spcAft>
              <a:defRPr/>
            </a:pPr>
            <a:r>
              <a:rPr sz="1600">
                <a:solidFill>
                  <a:schemeClr val="tx1"/>
                </a:solidFill>
                <a:latin typeface="+mn-lt"/>
              </a:rPr>
              <a:t>Waste Control Specialists LLC (WCS) </a:t>
            </a:r>
            <a:r>
              <a:rPr lang="en-US" sz="1600">
                <a:solidFill>
                  <a:schemeClr val="tx1"/>
                </a:solidFill>
                <a:latin typeface="+mn-lt"/>
              </a:rPr>
              <a:t>Federal Waste Facility  (licensed)</a:t>
            </a:r>
          </a:p>
          <a:p>
            <a:pPr marL="401637" indent="0">
              <a:spcBef>
                <a:spcPts val="0"/>
              </a:spcBef>
              <a:spcAft>
                <a:spcPts val="600"/>
              </a:spcAft>
              <a:buNone/>
              <a:defRPr/>
            </a:pPr>
            <a:endParaRPr sz="1700">
              <a:solidFill>
                <a:schemeClr val="tx1"/>
              </a:solidFill>
              <a:latin typeface="+mn-lt"/>
            </a:endParaRPr>
          </a:p>
        </p:txBody>
      </p:sp>
      <p:pic>
        <p:nvPicPr>
          <p:cNvPr id="6" name="Content Placeholder 4">
            <a:extLst>
              <a:ext uri="{FF2B5EF4-FFF2-40B4-BE49-F238E27FC236}">
                <a16:creationId xmlns:a16="http://schemas.microsoft.com/office/drawing/2014/main" id="{42DBFF02-7780-ADB7-79DB-0C7E0EBEECCB}"/>
              </a:ext>
            </a:extLst>
          </p:cNvPr>
          <p:cNvPicPr>
            <a:picLocks noChangeAspect="1"/>
          </p:cNvPicPr>
          <p:nvPr/>
        </p:nvPicPr>
        <p:blipFill rotWithShape="1">
          <a:blip r:embed="rId2"/>
          <a:srcRect l="6535" t="3500" r="7663" b="26614"/>
          <a:stretch/>
        </p:blipFill>
        <p:spPr>
          <a:xfrm>
            <a:off x="6526578" y="3429000"/>
            <a:ext cx="5188729" cy="2579174"/>
          </a:xfrm>
          <a:prstGeom prst="rect">
            <a:avLst/>
          </a:prstGeom>
        </p:spPr>
      </p:pic>
      <p:sp>
        <p:nvSpPr>
          <p:cNvPr id="7" name="TextBox 6">
            <a:extLst>
              <a:ext uri="{FF2B5EF4-FFF2-40B4-BE49-F238E27FC236}">
                <a16:creationId xmlns:a16="http://schemas.microsoft.com/office/drawing/2014/main" id="{96EF2DA1-FF2E-7255-6BBC-681A0C409528}"/>
              </a:ext>
            </a:extLst>
          </p:cNvPr>
          <p:cNvSpPr txBox="1"/>
          <p:nvPr/>
        </p:nvSpPr>
        <p:spPr>
          <a:xfrm>
            <a:off x="460305" y="3438587"/>
            <a:ext cx="5041605" cy="1061829"/>
          </a:xfrm>
          <a:prstGeom prst="rect">
            <a:avLst/>
          </a:prstGeom>
          <a:noFill/>
        </p:spPr>
        <p:txBody>
          <a:bodyPr wrap="square" rtlCol="0">
            <a:spAutoFit/>
          </a:bodyPr>
          <a:lstStyle/>
          <a:p>
            <a:pPr marL="342900" indent="-342900">
              <a:buFont typeface="Arial" panose="020B0604020202020204" pitchFamily="34" charset="0"/>
              <a:buChar char="•"/>
            </a:pPr>
            <a:r>
              <a:rPr lang="en-US" sz="2100">
                <a:latin typeface="+mn-lt"/>
              </a:rPr>
              <a:t>Multiple shipments by rail in 2023-24</a:t>
            </a:r>
          </a:p>
          <a:p>
            <a:endParaRPr lang="en-US" sz="2100">
              <a:latin typeface="+mn-lt"/>
            </a:endParaRPr>
          </a:p>
          <a:p>
            <a:pPr marL="800100" lvl="1" indent="-342900">
              <a:buFont typeface="Arial" panose="020B0604020202020204" pitchFamily="34" charset="0"/>
              <a:buChar char="•"/>
            </a:pPr>
            <a:endParaRPr lang="en-US" sz="2100">
              <a:latin typeface="+mn-lt"/>
            </a:endParaRPr>
          </a:p>
        </p:txBody>
      </p:sp>
    </p:spTree>
    <p:extLst>
      <p:ext uri="{BB962C8B-B14F-4D97-AF65-F5344CB8AC3E}">
        <p14:creationId xmlns:p14="http://schemas.microsoft.com/office/powerpoint/2010/main" val="3418076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45AB1-DF89-F4DB-84B8-09CEB69B629D}"/>
              </a:ext>
            </a:extLst>
          </p:cNvPr>
          <p:cNvSpPr>
            <a:spLocks noGrp="1"/>
          </p:cNvSpPr>
          <p:nvPr>
            <p:ph type="title"/>
          </p:nvPr>
        </p:nvSpPr>
        <p:spPr/>
        <p:txBody>
          <a:bodyPr/>
          <a:lstStyle/>
          <a:p>
            <a:r>
              <a:rPr lang="en-US"/>
              <a:t>PPPO DUF6 Recycle/Reuse Efforts</a:t>
            </a:r>
          </a:p>
        </p:txBody>
      </p:sp>
      <p:sp>
        <p:nvSpPr>
          <p:cNvPr id="3" name="Content Placeholder 2">
            <a:extLst>
              <a:ext uri="{FF2B5EF4-FFF2-40B4-BE49-F238E27FC236}">
                <a16:creationId xmlns:a16="http://schemas.microsoft.com/office/drawing/2014/main" id="{2667A1B8-7469-15C0-D97E-1CC1739DD2F9}"/>
              </a:ext>
            </a:extLst>
          </p:cNvPr>
          <p:cNvSpPr>
            <a:spLocks noGrp="1"/>
          </p:cNvSpPr>
          <p:nvPr>
            <p:ph idx="1"/>
          </p:nvPr>
        </p:nvSpPr>
        <p:spPr/>
        <p:txBody>
          <a:bodyPr>
            <a:normAutofit/>
          </a:bodyPr>
          <a:lstStyle/>
          <a:p>
            <a:pPr marL="457200" marR="0" lvl="1" indent="0">
              <a:lnSpc>
                <a:spcPct val="107000"/>
              </a:lnSpc>
              <a:spcBef>
                <a:spcPts val="0"/>
              </a:spcBef>
              <a:spcAft>
                <a:spcPts val="0"/>
              </a:spcAft>
              <a:buNone/>
            </a:pPr>
            <a:r>
              <a:rPr lang="en-US" sz="1400" kern="100" dirty="0">
                <a:effectLst/>
                <a:latin typeface="+mj-lt"/>
                <a:ea typeface="Aptos" panose="020B0004020202020204" pitchFamily="34" charset="0"/>
                <a:cs typeface="Times New Roman" panose="02020603050405020304" pitchFamily="18" charset="0"/>
              </a:rPr>
              <a:t>Hexafluoride (HF)</a:t>
            </a:r>
          </a:p>
          <a:p>
            <a:pPr lvl="1">
              <a:lnSpc>
                <a:spcPct val="107000"/>
              </a:lnSpc>
              <a:spcBef>
                <a:spcPts val="0"/>
              </a:spcBef>
            </a:pPr>
            <a:r>
              <a:rPr lang="en-US" sz="1400" kern="100" dirty="0">
                <a:effectLst/>
                <a:latin typeface="+mj-lt"/>
                <a:ea typeface="Aptos" panose="020B0004020202020204" pitchFamily="34" charset="0"/>
                <a:cs typeface="Times New Roman" panose="02020603050405020304" pitchFamily="18" charset="0"/>
              </a:rPr>
              <a:t>HF can be converted safely and routinely over 1,000 cylinders per year (~608 at PAD / ~456 at PORTS FY24 goals), which equates to ~2M gallons of Hexafluoride (HF) annually. PPPO office has recycled over ~15M gallons of HF safely into commerce. </a:t>
            </a:r>
            <a:endParaRPr lang="en-US" sz="1400" kern="100" dirty="0">
              <a:latin typeface="+mj-lt"/>
              <a:ea typeface="Aptos" panose="020B0004020202020204" pitchFamily="34" charset="0"/>
              <a:cs typeface="Times New Roman" panose="02020603050405020304" pitchFamily="18" charset="0"/>
            </a:endParaRPr>
          </a:p>
          <a:p>
            <a:pPr lvl="1">
              <a:lnSpc>
                <a:spcPct val="107000"/>
              </a:lnSpc>
              <a:spcBef>
                <a:spcPts val="0"/>
              </a:spcBef>
            </a:pPr>
            <a:r>
              <a:rPr lang="en-US" sz="1400" kern="100" dirty="0">
                <a:effectLst/>
                <a:latin typeface="+mj-lt"/>
                <a:ea typeface="Aptos" panose="020B0004020202020204" pitchFamily="34" charset="0"/>
                <a:cs typeface="Times New Roman" panose="02020603050405020304" pitchFamily="18" charset="0"/>
              </a:rPr>
              <a:t>At Paducah, DOE has entered into a sales agreement with GLE to potentially supply ~25,000 DUF6 cylinders as feed stock for a future laser enrichment facility to be built adjacent to the site.</a:t>
            </a:r>
            <a:endParaRPr lang="en-US" sz="1400" kern="100" dirty="0">
              <a:latin typeface="+mj-lt"/>
              <a:ea typeface="Aptos" panose="020B0004020202020204" pitchFamily="34" charset="0"/>
              <a:cs typeface="Times New Roman" panose="02020603050405020304" pitchFamily="18" charset="0"/>
            </a:endParaRPr>
          </a:p>
          <a:p>
            <a:pPr lvl="1">
              <a:lnSpc>
                <a:spcPct val="107000"/>
              </a:lnSpc>
              <a:spcBef>
                <a:spcPts val="0"/>
              </a:spcBef>
            </a:pPr>
            <a:r>
              <a:rPr lang="en-US" sz="1400" kern="100" dirty="0">
                <a:effectLst/>
                <a:latin typeface="+mj-lt"/>
                <a:ea typeface="Aptos" panose="020B0004020202020204" pitchFamily="34" charset="0"/>
                <a:cs typeface="Times New Roman" panose="02020603050405020304" pitchFamily="18" charset="0"/>
              </a:rPr>
              <a:t>Natural Uranium HF from PORTS also presented a unique opportunity for sharing resources with NNSA for the NNSA feedstock.  A total of 4,172 DU cylinders between both sites meet criteria for high purity depleted uranium metal needs </a:t>
            </a:r>
            <a:r>
              <a:rPr lang="en-US" sz="1400" kern="100" dirty="0">
                <a:latin typeface="+mj-lt"/>
                <a:ea typeface="Aptos" panose="020B0004020202020204" pitchFamily="34" charset="0"/>
                <a:cs typeface="Times New Roman" panose="02020603050405020304" pitchFamily="18" charset="0"/>
              </a:rPr>
              <a:t>NNSA feedstock </a:t>
            </a:r>
          </a:p>
          <a:p>
            <a:pPr lvl="1">
              <a:lnSpc>
                <a:spcPct val="107000"/>
              </a:lnSpc>
              <a:spcBef>
                <a:spcPts val="0"/>
              </a:spcBef>
            </a:pPr>
            <a:r>
              <a:rPr lang="en-US" sz="1400" kern="100" dirty="0">
                <a:latin typeface="+mj-lt"/>
                <a:ea typeface="Aptos" panose="020B0004020202020204" pitchFamily="34" charset="0"/>
                <a:cs typeface="Times New Roman" panose="02020603050405020304" pitchFamily="18" charset="0"/>
              </a:rPr>
              <a:t>Potential Products are circuit board etching and cleaning (Electric Vehicle circuits for example); glass Manufacturing; Analytical Chemistry; and Chemical Synthesis</a:t>
            </a:r>
          </a:p>
          <a:p>
            <a:pPr marL="457200" lvl="1" indent="0">
              <a:lnSpc>
                <a:spcPct val="107000"/>
              </a:lnSpc>
              <a:spcBef>
                <a:spcPts val="0"/>
              </a:spcBef>
              <a:buNone/>
            </a:pPr>
            <a:endParaRPr lang="en-US" sz="1400" kern="100" dirty="0">
              <a:latin typeface="+mj-lt"/>
              <a:ea typeface="Aptos" panose="020B0004020202020204" pitchFamily="34" charset="0"/>
              <a:cs typeface="Times New Roman" panose="02020603050405020304" pitchFamily="18" charset="0"/>
            </a:endParaRPr>
          </a:p>
          <a:p>
            <a:pPr marL="457200" lvl="1" indent="0">
              <a:lnSpc>
                <a:spcPct val="107000"/>
              </a:lnSpc>
              <a:spcBef>
                <a:spcPts val="0"/>
              </a:spcBef>
              <a:buNone/>
            </a:pPr>
            <a:r>
              <a:rPr lang="en-US" sz="1400" kern="100" dirty="0">
                <a:latin typeface="+mj-lt"/>
                <a:ea typeface="Aptos" panose="020B0004020202020204" pitchFamily="34" charset="0"/>
                <a:cs typeface="Times New Roman" panose="02020603050405020304" pitchFamily="18" charset="0"/>
              </a:rPr>
              <a:t>Fluorine</a:t>
            </a:r>
          </a:p>
          <a:p>
            <a:pPr lvl="1">
              <a:lnSpc>
                <a:spcPct val="107000"/>
              </a:lnSpc>
              <a:spcBef>
                <a:spcPts val="0"/>
              </a:spcBef>
            </a:pPr>
            <a:r>
              <a:rPr lang="en-US" sz="1400" kern="100" dirty="0">
                <a:latin typeface="+mj-lt"/>
                <a:ea typeface="Aptos" panose="020B0004020202020204" pitchFamily="34" charset="0"/>
                <a:cs typeface="Times New Roman" panose="02020603050405020304" pitchFamily="18" charset="0"/>
              </a:rPr>
              <a:t>another versatile material and is on the current DOE Critical Materials for Energy list (</a:t>
            </a:r>
            <a:r>
              <a:rPr lang="en-US" sz="1400" u="sng" kern="100" dirty="0">
                <a:solidFill>
                  <a:srgbClr val="467886"/>
                </a:solidFill>
                <a:latin typeface="+mj-lt"/>
                <a:ea typeface="Aptos" panose="020B0004020202020204" pitchFamily="34" charset="0"/>
                <a:cs typeface="Aptos" panose="020B0004020202020204" pitchFamily="34" charset="0"/>
                <a:hlinkClick r:id="rId2"/>
              </a:rPr>
              <a:t>https://www.energy.gov/cmm/what-are-critical-materials-and-critical-minerals</a:t>
            </a:r>
            <a:r>
              <a:rPr lang="en-US" sz="1400" kern="100" dirty="0">
                <a:latin typeface="+mj-lt"/>
                <a:ea typeface="Aptos" panose="020B0004020202020204" pitchFamily="34" charset="0"/>
                <a:cs typeface="Times New Roman" panose="02020603050405020304" pitchFamily="18" charset="0"/>
              </a:rPr>
              <a:t>) </a:t>
            </a:r>
          </a:p>
          <a:p>
            <a:pPr lvl="1">
              <a:lnSpc>
                <a:spcPct val="107000"/>
              </a:lnSpc>
              <a:spcBef>
                <a:spcPts val="0"/>
              </a:spcBef>
            </a:pPr>
            <a:r>
              <a:rPr lang="en-US" sz="1400" kern="100" dirty="0">
                <a:latin typeface="+mj-lt"/>
                <a:ea typeface="Aptos" panose="020B0004020202020204" pitchFamily="34" charset="0"/>
                <a:cs typeface="Times New Roman" panose="02020603050405020304" pitchFamily="18" charset="0"/>
              </a:rPr>
              <a:t>Hydrofluoric Acid (Similar to HF) is A co-product of PPPO’s (Ports and Pad) conversion of 67,000 DUF6 cylinders is Hydrofluoric Acid, which is recycled into industry.</a:t>
            </a:r>
          </a:p>
          <a:p>
            <a:pPr lvl="1">
              <a:lnSpc>
                <a:spcPct val="107000"/>
              </a:lnSpc>
              <a:spcBef>
                <a:spcPts val="0"/>
              </a:spcBef>
            </a:pPr>
            <a:r>
              <a:rPr lang="en-US" sz="1400" kern="100" dirty="0">
                <a:latin typeface="+mj-lt"/>
                <a:ea typeface="Aptos" panose="020B0004020202020204" pitchFamily="34" charset="0"/>
                <a:cs typeface="Times New Roman" panose="02020603050405020304" pitchFamily="18" charset="0"/>
              </a:rPr>
              <a:t>Approximately 2M gallons per year can and is sold for use in pharmaceuticals, glass etching, and circuit board etching (and other ancillary products)</a:t>
            </a:r>
          </a:p>
          <a:p>
            <a:pPr marL="342900" marR="0" lvl="0" indent="-342900">
              <a:lnSpc>
                <a:spcPct val="107000"/>
              </a:lnSpc>
              <a:spcBef>
                <a:spcPts val="0"/>
              </a:spcBef>
              <a:spcAft>
                <a:spcPts val="800"/>
              </a:spcAft>
              <a:buFont typeface="Times New Roman" panose="02020603050405020304" pitchFamily="18" charset="0"/>
              <a:buChar char="-"/>
            </a:pPr>
            <a:endParaRPr lang="en-US" sz="1400" kern="100" dirty="0">
              <a:effectLst/>
              <a:latin typeface="+mj-lt"/>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68CC49F2-439B-DC5D-ABC3-1A816E6A6DF5}"/>
              </a:ext>
            </a:extLst>
          </p:cNvPr>
          <p:cNvSpPr>
            <a:spLocks noGrp="1"/>
          </p:cNvSpPr>
          <p:nvPr>
            <p:ph type="sldNum" sz="quarter" idx="10"/>
          </p:nvPr>
        </p:nvSpPr>
        <p:spPr/>
        <p:txBody>
          <a:bodyPr/>
          <a:lstStyle/>
          <a:p>
            <a:fld id="{E773C8E2-B35B-254F-A137-6F2F570DAACB}" type="slidenum">
              <a:rPr lang="en-US" smtClean="0"/>
              <a:pPr/>
              <a:t>12</a:t>
            </a:fld>
            <a:endParaRPr lang="en-US"/>
          </a:p>
        </p:txBody>
      </p:sp>
    </p:spTree>
    <p:extLst>
      <p:ext uri="{BB962C8B-B14F-4D97-AF65-F5344CB8AC3E}">
        <p14:creationId xmlns:p14="http://schemas.microsoft.com/office/powerpoint/2010/main" val="763156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9D48-789F-8337-9C41-264CDB2BD523}"/>
              </a:ext>
            </a:extLst>
          </p:cNvPr>
          <p:cNvSpPr>
            <a:spLocks noGrp="1"/>
          </p:cNvSpPr>
          <p:nvPr>
            <p:ph type="title"/>
          </p:nvPr>
        </p:nvSpPr>
        <p:spPr/>
        <p:txBody>
          <a:bodyPr>
            <a:normAutofit fontScale="90000"/>
          </a:bodyPr>
          <a:lstStyle/>
          <a:p>
            <a:r>
              <a:rPr lang="en-US"/>
              <a:t>Portsmouth &amp; Paducah – Uranium Oxide Shipments for Disposal</a:t>
            </a:r>
          </a:p>
        </p:txBody>
      </p:sp>
      <p:sp>
        <p:nvSpPr>
          <p:cNvPr id="4" name="Slide Number Placeholder 3">
            <a:extLst>
              <a:ext uri="{FF2B5EF4-FFF2-40B4-BE49-F238E27FC236}">
                <a16:creationId xmlns:a16="http://schemas.microsoft.com/office/drawing/2014/main" id="{B70BBECA-1744-3F9D-EBB7-A5C88E883FFC}"/>
              </a:ext>
            </a:extLst>
          </p:cNvPr>
          <p:cNvSpPr>
            <a:spLocks noGrp="1"/>
          </p:cNvSpPr>
          <p:nvPr>
            <p:ph type="sldNum" sz="quarter" idx="10"/>
          </p:nvPr>
        </p:nvSpPr>
        <p:spPr/>
        <p:txBody>
          <a:bodyPr/>
          <a:lstStyle/>
          <a:p>
            <a:fld id="{E773C8E2-B35B-254F-A137-6F2F570DAACB}" type="slidenum">
              <a:rPr lang="en-US" smtClean="0"/>
              <a:pPr/>
              <a:t>13</a:t>
            </a:fld>
            <a:endParaRPr lang="en-US"/>
          </a:p>
        </p:txBody>
      </p:sp>
      <p:pic>
        <p:nvPicPr>
          <p:cNvPr id="5" name="Content Placeholder 7" descr="A train on the railway tracks&#10;&#10;Description automatically generated with low confidence">
            <a:extLst>
              <a:ext uri="{FF2B5EF4-FFF2-40B4-BE49-F238E27FC236}">
                <a16:creationId xmlns:a16="http://schemas.microsoft.com/office/drawing/2014/main" id="{CF1F1076-C5DD-2F9F-7A65-2FACE142A8A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2415" b="12130"/>
          <a:stretch/>
        </p:blipFill>
        <p:spPr>
          <a:xfrm>
            <a:off x="1986709" y="1173640"/>
            <a:ext cx="4260114" cy="2255360"/>
          </a:xfrm>
        </p:spPr>
      </p:pic>
      <p:pic>
        <p:nvPicPr>
          <p:cNvPr id="6" name="Picture 5" descr="A picture containing text&#10;&#10;Description automatically generated">
            <a:extLst>
              <a:ext uri="{FF2B5EF4-FFF2-40B4-BE49-F238E27FC236}">
                <a16:creationId xmlns:a16="http://schemas.microsoft.com/office/drawing/2014/main" id="{3EA000E8-9AF6-0ED2-EF56-EAE6F58998C0}"/>
              </a:ext>
            </a:extLst>
          </p:cNvPr>
          <p:cNvPicPr>
            <a:picLocks noChangeAspect="1"/>
          </p:cNvPicPr>
          <p:nvPr/>
        </p:nvPicPr>
        <p:blipFill rotWithShape="1">
          <a:blip r:embed="rId3">
            <a:extLst>
              <a:ext uri="{28A0092B-C50C-407E-A947-70E740481C1C}">
                <a14:useLocalDpi xmlns:a14="http://schemas.microsoft.com/office/drawing/2010/main" val="0"/>
              </a:ext>
            </a:extLst>
          </a:blip>
          <a:srcRect l="1310" r="-1" b="8454"/>
          <a:stretch/>
        </p:blipFill>
        <p:spPr>
          <a:xfrm>
            <a:off x="274840" y="2591218"/>
            <a:ext cx="4450742" cy="3269979"/>
          </a:xfrm>
          <a:prstGeom prst="rect">
            <a:avLst/>
          </a:prstGeom>
        </p:spPr>
      </p:pic>
      <p:pic>
        <p:nvPicPr>
          <p:cNvPr id="7" name="Picture 6" descr="A picture containing text, outdoor, way, road&#10;&#10;Description automatically generated">
            <a:extLst>
              <a:ext uri="{FF2B5EF4-FFF2-40B4-BE49-F238E27FC236}">
                <a16:creationId xmlns:a16="http://schemas.microsoft.com/office/drawing/2014/main" id="{02758A0F-C5F2-683C-4222-532C3E7769C5}"/>
              </a:ext>
            </a:extLst>
          </p:cNvPr>
          <p:cNvPicPr>
            <a:picLocks noChangeAspect="1"/>
          </p:cNvPicPr>
          <p:nvPr/>
        </p:nvPicPr>
        <p:blipFill rotWithShape="1">
          <a:blip r:embed="rId4">
            <a:extLst>
              <a:ext uri="{28A0092B-C50C-407E-A947-70E740481C1C}">
                <a14:useLocalDpi xmlns:a14="http://schemas.microsoft.com/office/drawing/2010/main" val="0"/>
              </a:ext>
            </a:extLst>
          </a:blip>
          <a:srcRect l="25657" t="18932" r="18590" b="9033"/>
          <a:stretch/>
        </p:blipFill>
        <p:spPr>
          <a:xfrm>
            <a:off x="6337005" y="1101950"/>
            <a:ext cx="5580155" cy="4759247"/>
          </a:xfrm>
          <a:prstGeom prst="rect">
            <a:avLst/>
          </a:prstGeom>
        </p:spPr>
      </p:pic>
    </p:spTree>
    <p:extLst>
      <p:ext uri="{BB962C8B-B14F-4D97-AF65-F5344CB8AC3E}">
        <p14:creationId xmlns:p14="http://schemas.microsoft.com/office/powerpoint/2010/main" val="836834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601BE-798C-15C5-A8AB-69B3528EBD13}"/>
              </a:ext>
            </a:extLst>
          </p:cNvPr>
          <p:cNvSpPr>
            <a:spLocks noGrp="1"/>
          </p:cNvSpPr>
          <p:nvPr>
            <p:ph type="title"/>
          </p:nvPr>
        </p:nvSpPr>
        <p:spPr>
          <a:xfrm>
            <a:off x="838200" y="1"/>
            <a:ext cx="11078960" cy="1020726"/>
          </a:xfrm>
        </p:spPr>
        <p:txBody>
          <a:bodyPr>
            <a:noAutofit/>
          </a:bodyPr>
          <a:lstStyle/>
          <a:p>
            <a:r>
              <a:rPr lang="en-US" sz="2400" dirty="0"/>
              <a:t>CX-031091: Transport Low Level and Mixed Low Level Rad Waste from the Grand Junction, Colorado Disposal Site to Waste Control Specialists</a:t>
            </a:r>
          </a:p>
        </p:txBody>
      </p:sp>
      <p:sp>
        <p:nvSpPr>
          <p:cNvPr id="3" name="Content Placeholder 2">
            <a:extLst>
              <a:ext uri="{FF2B5EF4-FFF2-40B4-BE49-F238E27FC236}">
                <a16:creationId xmlns:a16="http://schemas.microsoft.com/office/drawing/2014/main" id="{577F63B8-1C25-650A-D6E3-3F85BAB99CEC}"/>
              </a:ext>
            </a:extLst>
          </p:cNvPr>
          <p:cNvSpPr>
            <a:spLocks noGrp="1"/>
          </p:cNvSpPr>
          <p:nvPr>
            <p:ph idx="1"/>
          </p:nvPr>
        </p:nvSpPr>
        <p:spPr/>
        <p:txBody>
          <a:bodyPr/>
          <a:lstStyle/>
          <a:p>
            <a:pPr algn="l">
              <a:buFont typeface="+mj-lt"/>
              <a:buAutoNum type="arabicPeriod"/>
            </a:pPr>
            <a:r>
              <a:rPr lang="en-US" b="0" i="0" u="none" strike="noStrike" dirty="0">
                <a:solidFill>
                  <a:srgbClr val="0070A1"/>
                </a:solidFill>
                <a:effectLst/>
                <a:latin typeface="Karla" pitchFamily="2" charset="0"/>
                <a:hlinkClick r:id="rId2"/>
              </a:rPr>
              <a:t>Office of NEPA Policy and Compliance</a:t>
            </a:r>
            <a:endParaRPr lang="en-US" b="0" i="0" dirty="0">
              <a:solidFill>
                <a:srgbClr val="292929"/>
              </a:solidFill>
              <a:effectLst/>
              <a:latin typeface="Karla" pitchFamily="2" charset="0"/>
            </a:endParaRPr>
          </a:p>
          <a:p>
            <a:pPr algn="l">
              <a:buFont typeface="+mj-lt"/>
              <a:buAutoNum type="arabicPeriod"/>
            </a:pPr>
            <a:r>
              <a:rPr lang="en-US" b="0" i="0" dirty="0">
                <a:solidFill>
                  <a:srgbClr val="292929"/>
                </a:solidFill>
                <a:effectLst/>
                <a:latin typeface="Karla" pitchFamily="2" charset="0"/>
              </a:rPr>
              <a:t> CX-031091: Transport Low Level and Mixed Low Level Radioactive Waste from the Grand Junction, Colorado, Disposal Site to Waste Control Specialists</a:t>
            </a:r>
          </a:p>
          <a:p>
            <a:pPr algn="l"/>
            <a:r>
              <a:rPr lang="en-US" b="0" i="0" dirty="0">
                <a:solidFill>
                  <a:srgbClr val="292929"/>
                </a:solidFill>
                <a:effectLst/>
                <a:latin typeface="Karla" pitchFamily="2" charset="0"/>
              </a:rPr>
              <a:t>DOE-LM is proposing to dispose of low-level radioactive waste (LLRW) and mixed LLRW (subject waste) stored at the Grand Junction, Colorado, Disposal Site (GJDS) to an offsite non-DOE facility, Waste Control Specialists (WCS), located in Andrews, Texas.</a:t>
            </a:r>
          </a:p>
          <a:p>
            <a:pPr algn="just"/>
            <a:r>
              <a:rPr lang="en-US" b="0" i="0" u="none" strike="noStrike" dirty="0">
                <a:solidFill>
                  <a:srgbClr val="0070A1"/>
                </a:solidFill>
                <a:effectLst/>
                <a:latin typeface="Karla" pitchFamily="2" charset="0"/>
                <a:hlinkClick r:id="rId3" tooltip="CX-031091.pdf"/>
              </a:rPr>
              <a:t>CX-031091: Transport Low Level and Mixed Low Level Radioactive Waste from the Grand Junction, Colorado, Disposal Site to Waste Control Specialists</a:t>
            </a:r>
            <a:endParaRPr lang="en-US" b="0" i="0" dirty="0">
              <a:solidFill>
                <a:srgbClr val="292929"/>
              </a:solidFill>
              <a:effectLst/>
              <a:latin typeface="Karla" pitchFamily="2" charset="0"/>
            </a:endParaRPr>
          </a:p>
          <a:p>
            <a:endParaRPr lang="en-US" dirty="0"/>
          </a:p>
        </p:txBody>
      </p:sp>
      <p:sp>
        <p:nvSpPr>
          <p:cNvPr id="4" name="Slide Number Placeholder 3">
            <a:extLst>
              <a:ext uri="{FF2B5EF4-FFF2-40B4-BE49-F238E27FC236}">
                <a16:creationId xmlns:a16="http://schemas.microsoft.com/office/drawing/2014/main" id="{1F3DE8D5-7CA8-6BAD-C8E3-20E23C9654E7}"/>
              </a:ext>
            </a:extLst>
          </p:cNvPr>
          <p:cNvSpPr>
            <a:spLocks noGrp="1"/>
          </p:cNvSpPr>
          <p:nvPr>
            <p:ph type="sldNum" sz="quarter" idx="10"/>
          </p:nvPr>
        </p:nvSpPr>
        <p:spPr/>
        <p:txBody>
          <a:bodyPr/>
          <a:lstStyle/>
          <a:p>
            <a:fld id="{E773C8E2-B35B-254F-A137-6F2F570DAACB}" type="slidenum">
              <a:rPr lang="en-US" smtClean="0"/>
              <a:pPr/>
              <a:t>14</a:t>
            </a:fld>
            <a:endParaRPr lang="en-US"/>
          </a:p>
        </p:txBody>
      </p:sp>
    </p:spTree>
    <p:extLst>
      <p:ext uri="{BB962C8B-B14F-4D97-AF65-F5344CB8AC3E}">
        <p14:creationId xmlns:p14="http://schemas.microsoft.com/office/powerpoint/2010/main" val="1709982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C9F4C-CD3E-00DC-3A1E-FD4B337A13C6}"/>
              </a:ext>
            </a:extLst>
          </p:cNvPr>
          <p:cNvSpPr>
            <a:spLocks noGrp="1"/>
          </p:cNvSpPr>
          <p:nvPr>
            <p:ph type="title"/>
          </p:nvPr>
        </p:nvSpPr>
        <p:spPr>
          <a:xfrm>
            <a:off x="838200" y="129061"/>
            <a:ext cx="10515600" cy="907259"/>
          </a:xfrm>
        </p:spPr>
        <p:txBody>
          <a:bodyPr anchor="ctr">
            <a:normAutofit/>
          </a:bodyPr>
          <a:lstStyle/>
          <a:p>
            <a:r>
              <a:rPr lang="en-US" sz="2800"/>
              <a:t>Savannah River Site </a:t>
            </a:r>
            <a:br>
              <a:rPr lang="en-US" sz="2800"/>
            </a:br>
            <a:r>
              <a:rPr lang="en-US" sz="2800"/>
              <a:t>Begins Disposition Mission for Japan’s Reactor Fuel</a:t>
            </a:r>
          </a:p>
        </p:txBody>
      </p:sp>
      <p:sp>
        <p:nvSpPr>
          <p:cNvPr id="3" name="Content Placeholder 2">
            <a:extLst>
              <a:ext uri="{FF2B5EF4-FFF2-40B4-BE49-F238E27FC236}">
                <a16:creationId xmlns:a16="http://schemas.microsoft.com/office/drawing/2014/main" id="{83AD232C-7147-73FA-AF6F-6E52B1B59524}"/>
              </a:ext>
            </a:extLst>
          </p:cNvPr>
          <p:cNvSpPr>
            <a:spLocks noGrp="1"/>
          </p:cNvSpPr>
          <p:nvPr>
            <p:ph sz="half" idx="1"/>
          </p:nvPr>
        </p:nvSpPr>
        <p:spPr>
          <a:xfrm>
            <a:off x="-1047402" y="2666887"/>
            <a:ext cx="3407665" cy="2673073"/>
          </a:xfrm>
        </p:spPr>
        <p:txBody>
          <a:bodyPr>
            <a:normAutofit/>
          </a:bodyPr>
          <a:lstStyle/>
          <a:p>
            <a:endParaRPr lang="en-US" b="1" i="0">
              <a:effectLst/>
              <a:highlight>
                <a:srgbClr val="EBEFF2"/>
              </a:highlight>
            </a:endParaRPr>
          </a:p>
          <a:p>
            <a:endParaRPr lang="en-US"/>
          </a:p>
        </p:txBody>
      </p:sp>
      <p:sp>
        <p:nvSpPr>
          <p:cNvPr id="10" name="Content Placeholder 3">
            <a:extLst>
              <a:ext uri="{FF2B5EF4-FFF2-40B4-BE49-F238E27FC236}">
                <a16:creationId xmlns:a16="http://schemas.microsoft.com/office/drawing/2014/main" id="{FF13AF9E-2C33-8ACB-B782-74131A777AA5}"/>
              </a:ext>
            </a:extLst>
          </p:cNvPr>
          <p:cNvSpPr>
            <a:spLocks noGrp="1"/>
          </p:cNvSpPr>
          <p:nvPr>
            <p:ph sz="half" idx="2"/>
          </p:nvPr>
        </p:nvSpPr>
        <p:spPr>
          <a:xfrm>
            <a:off x="6172200" y="1825625"/>
            <a:ext cx="5181600" cy="4351338"/>
          </a:xfrm>
        </p:spPr>
        <p:txBody>
          <a:bodyPr>
            <a:normAutofit/>
          </a:bodyPr>
          <a:lstStyle/>
          <a:p>
            <a:r>
              <a:rPr lang="en-US" sz="1400" dirty="0">
                <a:solidFill>
                  <a:srgbClr val="292929"/>
                </a:solidFill>
                <a:highlight>
                  <a:srgbClr val="FFFFFF"/>
                </a:highlight>
              </a:rPr>
              <a:t>T</a:t>
            </a:r>
            <a:r>
              <a:rPr lang="en-US" sz="1400" b="0" i="0" dirty="0">
                <a:solidFill>
                  <a:srgbClr val="292929"/>
                </a:solidFill>
                <a:effectLst/>
                <a:highlight>
                  <a:srgbClr val="FFFFFF"/>
                </a:highlight>
              </a:rPr>
              <a:t>he </a:t>
            </a:r>
            <a:r>
              <a:rPr lang="en-US" sz="1400" b="1" i="0" u="none" strike="noStrike" dirty="0">
                <a:solidFill>
                  <a:srgbClr val="127EA8"/>
                </a:solidFill>
                <a:effectLst/>
                <a:highlight>
                  <a:srgbClr val="FFFFFF"/>
                </a:highlight>
                <a:hlinkClick r:id="rId2"/>
              </a:rPr>
              <a:t>H Canyon</a:t>
            </a:r>
            <a:r>
              <a:rPr lang="en-US" sz="1400" b="0" i="0" dirty="0">
                <a:solidFill>
                  <a:srgbClr val="292929"/>
                </a:solidFill>
                <a:effectLst/>
                <a:highlight>
                  <a:srgbClr val="FFFFFF"/>
                </a:highlight>
              </a:rPr>
              <a:t> Chemical Separations Facility at </a:t>
            </a:r>
            <a:r>
              <a:rPr lang="en-US" sz="1400" b="1" i="0" u="none" strike="noStrike" dirty="0">
                <a:solidFill>
                  <a:srgbClr val="127EA8"/>
                </a:solidFill>
                <a:effectLst/>
                <a:highlight>
                  <a:srgbClr val="FFFFFF"/>
                </a:highlight>
                <a:hlinkClick r:id="rId3"/>
              </a:rPr>
              <a:t>Savannah River Site</a:t>
            </a:r>
            <a:r>
              <a:rPr lang="en-US" sz="1400" b="0" i="0" dirty="0">
                <a:solidFill>
                  <a:srgbClr val="292929"/>
                </a:solidFill>
                <a:effectLst/>
                <a:highlight>
                  <a:srgbClr val="FFFFFF"/>
                </a:highlight>
              </a:rPr>
              <a:t> (SRS) recently started dissolving nuclear material from a Japanese research reactor, leading to its safe disposal.</a:t>
            </a:r>
          </a:p>
          <a:p>
            <a:r>
              <a:rPr lang="en-US" sz="1400" b="0" i="0" dirty="0">
                <a:solidFill>
                  <a:srgbClr val="292929"/>
                </a:solidFill>
                <a:effectLst/>
                <a:highlight>
                  <a:srgbClr val="FFFFFF"/>
                </a:highlight>
              </a:rPr>
              <a:t>The U.S. Department of Energy </a:t>
            </a:r>
            <a:r>
              <a:rPr lang="en-US" sz="1400" b="1" i="0" u="none" strike="noStrike" dirty="0">
                <a:solidFill>
                  <a:srgbClr val="127EA8"/>
                </a:solidFill>
                <a:effectLst/>
                <a:highlight>
                  <a:srgbClr val="FFFFFF"/>
                </a:highlight>
                <a:hlinkClick r:id="rId4"/>
              </a:rPr>
              <a:t>Office of Environmental Management</a:t>
            </a:r>
            <a:r>
              <a:rPr lang="en-US" sz="1400" b="0" i="0" dirty="0">
                <a:solidFill>
                  <a:srgbClr val="292929"/>
                </a:solidFill>
                <a:effectLst/>
                <a:highlight>
                  <a:srgbClr val="FFFFFF"/>
                </a:highlight>
              </a:rPr>
              <a:t> achievement follows years of preparation by multiple site contractors and involved replacement of an electrolytic dissolver and its support equipment to process Japan’s </a:t>
            </a:r>
            <a:r>
              <a:rPr lang="en-US" sz="1400" b="1" i="0" u="none" strike="noStrike" dirty="0">
                <a:solidFill>
                  <a:srgbClr val="127EA8"/>
                </a:solidFill>
                <a:effectLst/>
                <a:highlight>
                  <a:srgbClr val="FFFFFF"/>
                </a:highlight>
                <a:hlinkClick r:id="rId5"/>
              </a:rPr>
              <a:t>Fast Critical Assembly</a:t>
            </a:r>
            <a:r>
              <a:rPr lang="en-US" sz="1400" b="0" i="0" dirty="0">
                <a:solidFill>
                  <a:srgbClr val="292929"/>
                </a:solidFill>
                <a:effectLst/>
                <a:highlight>
                  <a:srgbClr val="FFFFFF"/>
                </a:highlight>
              </a:rPr>
              <a:t> fuel.</a:t>
            </a:r>
          </a:p>
          <a:p>
            <a:r>
              <a:rPr lang="en-US" sz="1100" dirty="0"/>
              <a:t>Pictured -- </a:t>
            </a:r>
            <a:r>
              <a:rPr lang="en-US" sz="1100" b="1" i="0" dirty="0">
                <a:solidFill>
                  <a:srgbClr val="292929"/>
                </a:solidFill>
                <a:effectLst/>
                <a:highlight>
                  <a:srgbClr val="FFFFFF"/>
                </a:highlight>
                <a:latin typeface="Karla" pitchFamily="2" charset="0"/>
              </a:rPr>
              <a:t>Crews installed an electrolytic dissolver in the H Canyon Chemical Separations Facility at the Savannah River Site to dissolve nuclear material and support the U.S. Department of Energy’s nonproliferation mission.</a:t>
            </a:r>
          </a:p>
          <a:p>
            <a:r>
              <a:rPr lang="en-US" sz="1100" dirty="0">
                <a:hlinkClick r:id="rId6"/>
              </a:rPr>
              <a:t>Savannah River Site Begins Disposition Mission for Japan’s Reactor Fuel | Department of Energy</a:t>
            </a:r>
            <a:endParaRPr lang="en-US" sz="1100" dirty="0"/>
          </a:p>
        </p:txBody>
      </p:sp>
      <p:sp>
        <p:nvSpPr>
          <p:cNvPr id="4" name="Slide Number Placeholder 3">
            <a:extLst>
              <a:ext uri="{FF2B5EF4-FFF2-40B4-BE49-F238E27FC236}">
                <a16:creationId xmlns:a16="http://schemas.microsoft.com/office/drawing/2014/main" id="{0761CF10-53A7-7EDA-F86D-0203E0258073}"/>
              </a:ext>
            </a:extLst>
          </p:cNvPr>
          <p:cNvSpPr>
            <a:spLocks noGrp="1"/>
          </p:cNvSpPr>
          <p:nvPr>
            <p:ph type="sldNum" sz="quarter" idx="12"/>
          </p:nvPr>
        </p:nvSpPr>
        <p:spPr>
          <a:xfrm>
            <a:off x="11219327" y="6303736"/>
            <a:ext cx="697833" cy="365125"/>
          </a:xfrm>
        </p:spPr>
        <p:txBody>
          <a:bodyPr anchor="ctr">
            <a:normAutofit/>
          </a:bodyPr>
          <a:lstStyle/>
          <a:p>
            <a:pPr>
              <a:lnSpc>
                <a:spcPct val="90000"/>
              </a:lnSpc>
              <a:spcAft>
                <a:spcPts val="600"/>
              </a:spcAft>
            </a:pPr>
            <a:fld id="{E773C8E2-B35B-254F-A137-6F2F570DAACB}" type="slidenum">
              <a:rPr lang="en-US" smtClean="0"/>
              <a:pPr>
                <a:lnSpc>
                  <a:spcPct val="90000"/>
                </a:lnSpc>
                <a:spcAft>
                  <a:spcPts val="600"/>
                </a:spcAft>
              </a:pPr>
              <a:t>15</a:t>
            </a:fld>
            <a:endParaRPr lang="en-US"/>
          </a:p>
        </p:txBody>
      </p:sp>
      <p:pic>
        <p:nvPicPr>
          <p:cNvPr id="1026" name="Picture 2" descr="Crews installed an electrolytic dissolver in the H Canyon Chemical Separations Facility at the Savannah River Site.">
            <a:extLst>
              <a:ext uri="{FF2B5EF4-FFF2-40B4-BE49-F238E27FC236}">
                <a16:creationId xmlns:a16="http://schemas.microsoft.com/office/drawing/2014/main" id="{60B37DA0-F9D7-B25D-68FA-9CA2DB94EF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5948" y="1669775"/>
            <a:ext cx="4687699" cy="3670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006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C4A4E-9CF6-E986-3C9F-B5065B6CC40E}"/>
              </a:ext>
            </a:extLst>
          </p:cNvPr>
          <p:cNvSpPr>
            <a:spLocks noGrp="1"/>
          </p:cNvSpPr>
          <p:nvPr>
            <p:ph type="title"/>
          </p:nvPr>
        </p:nvSpPr>
        <p:spPr/>
        <p:txBody>
          <a:bodyPr/>
          <a:lstStyle/>
          <a:p>
            <a:r>
              <a:rPr lang="en-US"/>
              <a:t>Waste Disposal Considerations</a:t>
            </a:r>
          </a:p>
        </p:txBody>
      </p:sp>
      <p:sp>
        <p:nvSpPr>
          <p:cNvPr id="4" name="Slide Number Placeholder 3">
            <a:extLst>
              <a:ext uri="{FF2B5EF4-FFF2-40B4-BE49-F238E27FC236}">
                <a16:creationId xmlns:a16="http://schemas.microsoft.com/office/drawing/2014/main" id="{0543F38C-92CC-2561-B2F5-02476F1B0584}"/>
              </a:ext>
            </a:extLst>
          </p:cNvPr>
          <p:cNvSpPr>
            <a:spLocks noGrp="1"/>
          </p:cNvSpPr>
          <p:nvPr>
            <p:ph type="sldNum" sz="quarter" idx="10"/>
          </p:nvPr>
        </p:nvSpPr>
        <p:spPr/>
        <p:txBody>
          <a:bodyPr/>
          <a:lstStyle/>
          <a:p>
            <a:fld id="{E773C8E2-B35B-254F-A137-6F2F570DAACB}" type="slidenum">
              <a:rPr lang="en-US" smtClean="0"/>
              <a:pPr/>
              <a:t>16</a:t>
            </a:fld>
            <a:endParaRPr lang="en-US"/>
          </a:p>
        </p:txBody>
      </p:sp>
      <p:sp>
        <p:nvSpPr>
          <p:cNvPr id="5" name="object 2">
            <a:extLst>
              <a:ext uri="{FF2B5EF4-FFF2-40B4-BE49-F238E27FC236}">
                <a16:creationId xmlns:a16="http://schemas.microsoft.com/office/drawing/2014/main" id="{5F8BC7B8-A9B8-402E-D64B-B7018027BEFD}"/>
              </a:ext>
            </a:extLst>
          </p:cNvPr>
          <p:cNvSpPr txBox="1">
            <a:spLocks noGrp="1" noChangeArrowheads="1"/>
          </p:cNvSpPr>
          <p:nvPr>
            <p:ph idx="1"/>
          </p:nvPr>
        </p:nvSpPr>
        <p:spPr bwMode="auto">
          <a:xfrm>
            <a:off x="551121" y="1179730"/>
            <a:ext cx="10515600" cy="449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355600" indent="-342900">
              <a:tabLst>
                <a:tab pos="354013" algn="l"/>
                <a:tab pos="355600" algn="l"/>
              </a:tabLst>
              <a:defRPr>
                <a:solidFill>
                  <a:schemeClr val="tx1"/>
                </a:solidFill>
                <a:latin typeface="Calibri" panose="020F0502020204030204" pitchFamily="34" charset="0"/>
              </a:defRPr>
            </a:lvl1pPr>
            <a:lvl2pPr marL="742950" indent="-285750">
              <a:tabLst>
                <a:tab pos="354013" algn="l"/>
                <a:tab pos="355600" algn="l"/>
              </a:tabLst>
              <a:defRPr>
                <a:solidFill>
                  <a:schemeClr val="tx1"/>
                </a:solidFill>
                <a:latin typeface="Calibri" panose="020F0502020204030204" pitchFamily="34" charset="0"/>
              </a:defRPr>
            </a:lvl2pPr>
            <a:lvl3pPr marL="1143000" indent="-228600">
              <a:tabLst>
                <a:tab pos="354013" algn="l"/>
                <a:tab pos="355600" algn="l"/>
              </a:tabLst>
              <a:defRPr>
                <a:solidFill>
                  <a:schemeClr val="tx1"/>
                </a:solidFill>
                <a:latin typeface="Calibri" panose="020F0502020204030204" pitchFamily="34" charset="0"/>
              </a:defRPr>
            </a:lvl3pPr>
            <a:lvl4pPr marL="1600200" indent="-228600">
              <a:tabLst>
                <a:tab pos="354013" algn="l"/>
                <a:tab pos="355600" algn="l"/>
              </a:tabLst>
              <a:defRPr>
                <a:solidFill>
                  <a:schemeClr val="tx1"/>
                </a:solidFill>
                <a:latin typeface="Calibri" panose="020F0502020204030204" pitchFamily="34" charset="0"/>
              </a:defRPr>
            </a:lvl4pPr>
            <a:lvl5pPr marL="2057400" indent="-228600">
              <a:tabLst>
                <a:tab pos="354013" algn="l"/>
                <a:tab pos="355600"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354013" algn="l"/>
                <a:tab pos="355600"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354013" algn="l"/>
                <a:tab pos="355600"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354013" algn="l"/>
                <a:tab pos="355600"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354013" algn="l"/>
                <a:tab pos="355600" algn="l"/>
              </a:tabLst>
              <a:defRPr>
                <a:solidFill>
                  <a:schemeClr val="tx1"/>
                </a:solidFill>
                <a:latin typeface="Calibri" panose="020F0502020204030204" pitchFamily="34" charset="0"/>
              </a:defRPr>
            </a:lvl9pPr>
          </a:lstStyle>
          <a:p>
            <a:pPr>
              <a:spcBef>
                <a:spcPts val="100"/>
              </a:spcBef>
              <a:buFont typeface="Arial" panose="020B0604020202020204" pitchFamily="34" charset="0"/>
              <a:buChar char="•"/>
            </a:pPr>
            <a:r>
              <a:rPr lang="en-US" altLang="en-US" sz="2100">
                <a:latin typeface="+mn-lt"/>
                <a:cs typeface="Calibri" panose="020F0502020204030204" pitchFamily="34" charset="0"/>
              </a:rPr>
              <a:t>DOE’s Radioactive Waste Management Manual found in 435.1-1 has a “tiered” policy on treatment, storage, and disposal:</a:t>
            </a:r>
          </a:p>
          <a:p>
            <a:pPr marL="12700" indent="0">
              <a:spcBef>
                <a:spcPts val="100"/>
              </a:spcBef>
              <a:buNone/>
            </a:pPr>
            <a:endParaRPr lang="en-US" altLang="en-US" sz="2100">
              <a:latin typeface="+mn-lt"/>
              <a:cs typeface="Calibri" panose="020F0502020204030204" pitchFamily="34" charset="0"/>
            </a:endParaRPr>
          </a:p>
          <a:p>
            <a:pPr lvl="1">
              <a:spcBef>
                <a:spcPts val="600"/>
              </a:spcBef>
              <a:spcAft>
                <a:spcPts val="600"/>
              </a:spcAft>
            </a:pPr>
            <a:r>
              <a:rPr lang="en-US" altLang="en-US" sz="1600" i="1">
                <a:latin typeface="+mn-lt"/>
                <a:cs typeface="Calibri" panose="020F0502020204030204" pitchFamily="34" charset="0"/>
              </a:rPr>
              <a:t>DOE waste shall be treated, stored, and in the case of low-level waste,  disposed of at the site where the waste is generated, if practical, or at  another DOE facility. If DOE capabilities are not practical or cost effective,  exemptions may be approved to allow use of non-DOE facilities for the  storage, treatment, or disposal of DOE radioactive waste …</a:t>
            </a:r>
            <a:endParaRPr lang="en-US" altLang="en-US" sz="1600">
              <a:latin typeface="+mn-lt"/>
              <a:cs typeface="Calibri" panose="020F0502020204030204" pitchFamily="34" charset="0"/>
            </a:endParaRPr>
          </a:p>
          <a:p>
            <a:pPr>
              <a:spcBef>
                <a:spcPts val="1200"/>
              </a:spcBef>
              <a:buFont typeface="Arial" panose="020B0604020202020204" pitchFamily="34" charset="0"/>
              <a:buChar char="•"/>
            </a:pPr>
            <a:r>
              <a:rPr lang="en-US" altLang="en-US" sz="2100">
                <a:latin typeface="+mn-lt"/>
                <a:cs typeface="Calibri" panose="020F0502020204030204" pitchFamily="34" charset="0"/>
              </a:rPr>
              <a:t>Waste disposal is always fully protective of worker and public health and the environment and in compliance with applicable Federal, state, and local requirements, with necessary permit(s), license(s), and approval(s) for the specific waste.</a:t>
            </a:r>
          </a:p>
          <a:p>
            <a:pPr marL="12700" indent="0">
              <a:spcBef>
                <a:spcPts val="1200"/>
              </a:spcBef>
              <a:buNone/>
            </a:pPr>
            <a:endParaRPr lang="en-US" altLang="en-US" sz="2100">
              <a:latin typeface="+mn-lt"/>
              <a:cs typeface="Calibri" panose="020F0502020204030204" pitchFamily="34" charset="0"/>
            </a:endParaRPr>
          </a:p>
          <a:p>
            <a:pPr>
              <a:spcBef>
                <a:spcPts val="1200"/>
              </a:spcBef>
              <a:buFont typeface="Arial" panose="020B0604020202020204" pitchFamily="34" charset="0"/>
              <a:buChar char="•"/>
            </a:pPr>
            <a:r>
              <a:rPr lang="en-US" altLang="en-US" sz="2100">
                <a:latin typeface="+mn-lt"/>
                <a:cs typeface="Calibri" panose="020F0502020204030204" pitchFamily="34" charset="0"/>
              </a:rPr>
              <a:t>Sufficient LLW/MLLW disposal capacity exists at DOE and commercial facilities to support the EM cleanup mission.    </a:t>
            </a:r>
          </a:p>
          <a:p>
            <a:pPr>
              <a:spcBef>
                <a:spcPts val="600"/>
              </a:spcBef>
            </a:pPr>
            <a:endParaRPr lang="en-US" altLang="en-US" sz="2000">
              <a:cs typeface="Calibri" panose="020F0502020204030204" pitchFamily="34" charset="0"/>
            </a:endParaRPr>
          </a:p>
        </p:txBody>
      </p:sp>
    </p:spTree>
    <p:extLst>
      <p:ext uri="{BB962C8B-B14F-4D97-AF65-F5344CB8AC3E}">
        <p14:creationId xmlns:p14="http://schemas.microsoft.com/office/powerpoint/2010/main" val="3239697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B7FFA-2819-C0D7-576A-CA53916D0195}"/>
              </a:ext>
            </a:extLst>
          </p:cNvPr>
          <p:cNvSpPr>
            <a:spLocks noGrp="1"/>
          </p:cNvSpPr>
          <p:nvPr>
            <p:ph type="title"/>
          </p:nvPr>
        </p:nvSpPr>
        <p:spPr/>
        <p:txBody>
          <a:bodyPr/>
          <a:lstStyle/>
          <a:p>
            <a:r>
              <a:rPr lang="en-US"/>
              <a:t>DOE LLW/MLLW Data</a:t>
            </a:r>
          </a:p>
        </p:txBody>
      </p:sp>
      <p:sp>
        <p:nvSpPr>
          <p:cNvPr id="4" name="Slide Number Placeholder 3">
            <a:extLst>
              <a:ext uri="{FF2B5EF4-FFF2-40B4-BE49-F238E27FC236}">
                <a16:creationId xmlns:a16="http://schemas.microsoft.com/office/drawing/2014/main" id="{B857A0B8-521B-D55F-31BB-C96182F316E0}"/>
              </a:ext>
            </a:extLst>
          </p:cNvPr>
          <p:cNvSpPr>
            <a:spLocks noGrp="1"/>
          </p:cNvSpPr>
          <p:nvPr>
            <p:ph type="sldNum" sz="quarter" idx="10"/>
          </p:nvPr>
        </p:nvSpPr>
        <p:spPr/>
        <p:txBody>
          <a:bodyPr/>
          <a:lstStyle/>
          <a:p>
            <a:fld id="{E773C8E2-B35B-254F-A137-6F2F570DAACB}" type="slidenum">
              <a:rPr lang="en-US" smtClean="0"/>
              <a:pPr/>
              <a:t>17</a:t>
            </a:fld>
            <a:endParaRPr lang="en-US"/>
          </a:p>
        </p:txBody>
      </p:sp>
      <p:sp>
        <p:nvSpPr>
          <p:cNvPr id="5" name="Content Placeholder 2">
            <a:extLst>
              <a:ext uri="{FF2B5EF4-FFF2-40B4-BE49-F238E27FC236}">
                <a16:creationId xmlns:a16="http://schemas.microsoft.com/office/drawing/2014/main" id="{E3F95C31-7034-7F18-446C-1BA198F3C20D}"/>
              </a:ext>
            </a:extLst>
          </p:cNvPr>
          <p:cNvSpPr txBox="1">
            <a:spLocks noGrp="1"/>
          </p:cNvSpPr>
          <p:nvPr>
            <p:ph idx="1"/>
          </p:nvPr>
        </p:nvSpPr>
        <p:spPr>
          <a:xfrm>
            <a:off x="551121" y="1164159"/>
            <a:ext cx="10515600" cy="5011738"/>
          </a:xfrm>
          <a:prstGeom prst="rect">
            <a:avLst/>
          </a:prstGeom>
          <a:noFill/>
          <a:ln>
            <a:noFill/>
          </a:ln>
        </p:spPr>
        <p:txBody>
          <a:bodyPr>
            <a:normAutofit lnSpcReduction="10000"/>
          </a:bodyPr>
          <a:lstStyle>
            <a:lvl1pPr marL="257175" marR="0" lvl="0" indent="-257175" algn="l" defTabSz="685800" rtl="0" eaLnBrk="0" fontAlgn="auto" hangingPunct="0">
              <a:lnSpc>
                <a:spcPct val="100000"/>
              </a:lnSpc>
              <a:spcBef>
                <a:spcPts val="525"/>
              </a:spcBef>
              <a:spcAft>
                <a:spcPts val="0"/>
              </a:spcAft>
              <a:buSzPct val="100000"/>
              <a:buFont typeface="Arial" pitchFamily="34"/>
              <a:buChar char="•"/>
              <a:tabLst/>
              <a:defRPr lang="en-US" sz="2100" b="0" i="0" u="none" strike="noStrike" kern="1200" cap="none" spc="0" baseline="0">
                <a:solidFill>
                  <a:srgbClr val="000000"/>
                </a:solidFill>
                <a:uFillTx/>
                <a:latin typeface="Calibri"/>
              </a:defRPr>
            </a:lvl1pPr>
            <a:lvl2pPr marL="557213" marR="0" lvl="1" indent="-214313" algn="l" defTabSz="685800" rtl="0" eaLnBrk="0" fontAlgn="auto" hangingPunct="0">
              <a:lnSpc>
                <a:spcPct val="100000"/>
              </a:lnSpc>
              <a:spcBef>
                <a:spcPts val="45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2pPr>
            <a:lvl3pPr marL="857250" marR="0" lvl="2" indent="-171450" algn="l" defTabSz="685800" rtl="0" eaLnBrk="0" fontAlgn="auto" hangingPunct="0">
              <a:lnSpc>
                <a:spcPct val="100000"/>
              </a:lnSpc>
              <a:spcBef>
                <a:spcPts val="375"/>
              </a:spcBef>
              <a:spcAft>
                <a:spcPts val="0"/>
              </a:spcAft>
              <a:buSzPct val="100000"/>
              <a:buFont typeface="Arial" pitchFamily="34"/>
              <a:buChar char="•"/>
              <a:tabLst/>
              <a:defRPr lang="en-US" sz="1500" b="0" i="0" u="none" strike="noStrike" kern="1200" cap="none" spc="0" baseline="0">
                <a:solidFill>
                  <a:srgbClr val="000000"/>
                </a:solidFill>
                <a:uFillTx/>
                <a:latin typeface="Calibri"/>
              </a:defRPr>
            </a:lvl3pPr>
            <a:lvl4pPr marL="1200150" marR="0" lvl="3" indent="-171450" algn="l" defTabSz="685800" rtl="0" eaLnBrk="0" fontAlgn="auto" hangingPunct="0">
              <a:lnSpc>
                <a:spcPct val="100000"/>
              </a:lnSpc>
              <a:spcBef>
                <a:spcPts val="300"/>
              </a:spcBef>
              <a:spcAft>
                <a:spcPts val="0"/>
              </a:spcAft>
              <a:buSzPct val="100000"/>
              <a:buFont typeface="Arial" pitchFamily="34"/>
              <a:buChar char="–"/>
              <a:tabLst/>
              <a:defRPr lang="en-US" sz="1350" b="0" i="0" u="none" strike="noStrike" kern="1200" cap="none" spc="0" baseline="0">
                <a:solidFill>
                  <a:srgbClr val="000000"/>
                </a:solidFill>
                <a:uFillTx/>
                <a:latin typeface="Calibri"/>
              </a:defRPr>
            </a:lvl4pPr>
            <a:lvl5pPr marL="1543050" marR="0" lvl="4" indent="-171450" algn="l" defTabSz="685800" rtl="0" eaLnBrk="0" fontAlgn="auto" hangingPunct="0">
              <a:lnSpc>
                <a:spcPct val="100000"/>
              </a:lnSpc>
              <a:spcBef>
                <a:spcPts val="300"/>
              </a:spcBef>
              <a:spcAft>
                <a:spcPts val="0"/>
              </a:spcAft>
              <a:buSzPct val="100000"/>
              <a:buFont typeface="Arial" pitchFamily="34"/>
              <a:buChar char="»"/>
              <a:tabLst/>
              <a:defRPr lang="en-US" sz="1350" b="0" i="0" u="none" strike="noStrike" kern="1200" cap="none" spc="0" baseline="0">
                <a:solidFill>
                  <a:srgbClr val="000000"/>
                </a:solidFill>
                <a:uFillTx/>
                <a:latin typeface="Calibri"/>
              </a:defRPr>
            </a:lvl5pPr>
            <a:lvl6pPr marL="1885950" indent="-171450" algn="l" rtl="0" eaLnBrk="0" fontAlgn="base" hangingPunct="0">
              <a:spcBef>
                <a:spcPct val="20000"/>
              </a:spcBef>
              <a:spcAft>
                <a:spcPct val="0"/>
              </a:spcAft>
              <a:buChar char="»"/>
              <a:defRPr sz="1500">
                <a:solidFill>
                  <a:schemeClr val="tx1"/>
                </a:solidFill>
                <a:latin typeface="Arial" pitchFamily="34" charset="0"/>
              </a:defRPr>
            </a:lvl6pPr>
            <a:lvl7pPr marL="2228850" indent="-171450" algn="l" rtl="0" eaLnBrk="0" fontAlgn="base" hangingPunct="0">
              <a:spcBef>
                <a:spcPct val="20000"/>
              </a:spcBef>
              <a:spcAft>
                <a:spcPct val="0"/>
              </a:spcAft>
              <a:buChar char="»"/>
              <a:defRPr sz="1500">
                <a:solidFill>
                  <a:schemeClr val="tx1"/>
                </a:solidFill>
                <a:latin typeface="Arial" pitchFamily="34" charset="0"/>
              </a:defRPr>
            </a:lvl7pPr>
            <a:lvl8pPr marL="2571750" indent="-171450" algn="l" rtl="0" eaLnBrk="0" fontAlgn="base" hangingPunct="0">
              <a:spcBef>
                <a:spcPct val="20000"/>
              </a:spcBef>
              <a:spcAft>
                <a:spcPct val="0"/>
              </a:spcAft>
              <a:buChar char="»"/>
              <a:defRPr sz="1500">
                <a:solidFill>
                  <a:schemeClr val="tx1"/>
                </a:solidFill>
                <a:latin typeface="Arial" pitchFamily="34" charset="0"/>
              </a:defRPr>
            </a:lvl8pPr>
            <a:lvl9pPr marL="2914650" indent="-171450" algn="l" rtl="0" eaLnBrk="0" fontAlgn="base" hangingPunct="0">
              <a:spcBef>
                <a:spcPct val="20000"/>
              </a:spcBef>
              <a:spcAft>
                <a:spcPct val="0"/>
              </a:spcAft>
              <a:buChar char="»"/>
              <a:defRPr sz="1500">
                <a:solidFill>
                  <a:schemeClr val="tx1"/>
                </a:solidFill>
                <a:latin typeface="Arial" pitchFamily="34" charset="0"/>
              </a:defRPr>
            </a:lvl9pPr>
          </a:lstStyle>
          <a:p>
            <a:pPr marL="0" lvl="1" indent="0">
              <a:spcBef>
                <a:spcPts val="0"/>
              </a:spcBef>
              <a:spcAft>
                <a:spcPts val="400"/>
              </a:spcAft>
              <a:buFont typeface="Arial" pitchFamily="34"/>
              <a:buNone/>
              <a:defRPr/>
            </a:pPr>
            <a:r>
              <a:rPr sz="2400">
                <a:solidFill>
                  <a:schemeClr val="tx1"/>
                </a:solidFill>
                <a:latin typeface="+mn-lt"/>
              </a:rPr>
              <a:t>Waste Information Management System (WIMS) </a:t>
            </a:r>
          </a:p>
          <a:p>
            <a:pPr marL="342900" indent="-342900">
              <a:spcBef>
                <a:spcPts val="2250"/>
              </a:spcBef>
              <a:buFont typeface="Arial" panose="020B0604020202020204" pitchFamily="34" charset="0"/>
              <a:buChar char="•"/>
              <a:tabLst>
                <a:tab pos="457200" algn="l"/>
              </a:tabLst>
              <a:defRPr/>
            </a:pPr>
            <a:r>
              <a:rPr lang="en-US">
                <a:solidFill>
                  <a:schemeClr val="tx1"/>
                </a:solidFill>
                <a:latin typeface="+mn-lt"/>
              </a:rPr>
              <a:t>WIMS is developed to provide stakeholders with the tools necessary to easily visualize, and understand current and future waste volumes, categories, and problems of forecasted waste streams. </a:t>
            </a:r>
          </a:p>
          <a:p>
            <a:pPr marL="342900" indent="-342900">
              <a:spcBef>
                <a:spcPts val="0"/>
              </a:spcBef>
              <a:buFont typeface="Arial" panose="020B0604020202020204" pitchFamily="34" charset="0"/>
              <a:buChar char="•"/>
              <a:tabLst>
                <a:tab pos="457200" algn="l"/>
              </a:tabLst>
              <a:defRPr/>
            </a:pPr>
            <a:r>
              <a:rPr lang="en-US">
                <a:solidFill>
                  <a:schemeClr val="tx1"/>
                </a:solidFill>
                <a:latin typeface="+mn-lt"/>
              </a:rPr>
              <a:t>WIMS meets this need by providing a user-friendly online system to organize, and present waste forecast data from DOE sites.  This system provides a method for identification of waste forecast disposal volumes, waste. classification, disposition pathways, and potential barriers to final disposition. </a:t>
            </a:r>
          </a:p>
          <a:p>
            <a:pPr marL="285750" lvl="1" indent="-285750">
              <a:spcBef>
                <a:spcPts val="0"/>
              </a:spcBef>
              <a:spcAft>
                <a:spcPts val="400"/>
              </a:spcAft>
              <a:buFont typeface="Arial" panose="020B0604020202020204" pitchFamily="34" charset="0"/>
              <a:buChar char="•"/>
              <a:defRPr/>
            </a:pPr>
            <a:r>
              <a:rPr sz="2100">
                <a:solidFill>
                  <a:schemeClr val="tx1"/>
                </a:solidFill>
                <a:latin typeface="+mn-lt"/>
              </a:rPr>
              <a:t>Includes LLW/MLLW treatment/disposal forecast from all DOE sites, not just EM sites.</a:t>
            </a:r>
          </a:p>
          <a:p>
            <a:pPr marL="285750" lvl="1" indent="-285750">
              <a:spcBef>
                <a:spcPts val="0"/>
              </a:spcBef>
              <a:spcAft>
                <a:spcPts val="400"/>
              </a:spcAft>
              <a:buFont typeface="Arial" panose="020B0604020202020204" pitchFamily="34" charset="0"/>
              <a:buChar char="•"/>
              <a:defRPr/>
            </a:pPr>
            <a:r>
              <a:rPr sz="2100">
                <a:solidFill>
                  <a:schemeClr val="tx1"/>
                </a:solidFill>
                <a:latin typeface="+mn-lt"/>
              </a:rPr>
              <a:t>Annually updated and website maintained by Florida International University</a:t>
            </a:r>
          </a:p>
          <a:p>
            <a:pPr marL="285750" lvl="1" indent="-285750">
              <a:spcBef>
                <a:spcPts val="0"/>
              </a:spcBef>
              <a:spcAft>
                <a:spcPts val="400"/>
              </a:spcAft>
              <a:buFont typeface="Arial" panose="020B0604020202020204" pitchFamily="34" charset="0"/>
              <a:buChar char="•"/>
              <a:defRPr/>
            </a:pPr>
            <a:r>
              <a:rPr sz="2100">
                <a:solidFill>
                  <a:schemeClr val="tx1"/>
                </a:solidFill>
                <a:latin typeface="+mn-lt"/>
              </a:rPr>
              <a:t>Out-year data reflects uncertainty due to site funding adjustments, federal budget process, DOE priorities.</a:t>
            </a:r>
          </a:p>
          <a:p>
            <a:pPr marL="0" lvl="1" indent="0">
              <a:spcBef>
                <a:spcPts val="0"/>
              </a:spcBef>
              <a:spcAft>
                <a:spcPts val="400"/>
              </a:spcAft>
              <a:buNone/>
              <a:defRPr/>
            </a:pPr>
            <a:endParaRPr sz="2000">
              <a:solidFill>
                <a:schemeClr val="tx1"/>
              </a:solidFill>
              <a:latin typeface="+mn-lt"/>
            </a:endParaRPr>
          </a:p>
          <a:p>
            <a:pPr marL="0" lvl="1" indent="0">
              <a:spcBef>
                <a:spcPts val="0"/>
              </a:spcBef>
              <a:spcAft>
                <a:spcPts val="400"/>
              </a:spcAft>
              <a:buNone/>
              <a:defRPr/>
            </a:pPr>
            <a:r>
              <a:rPr sz="1600">
                <a:solidFill>
                  <a:schemeClr val="tx1"/>
                </a:solidFill>
                <a:latin typeface="+mn-lt"/>
              </a:rPr>
              <a:t>			Visit WIMS at: </a:t>
            </a:r>
            <a:r>
              <a:rPr sz="1600" u="sng">
                <a:solidFill>
                  <a:srgbClr val="0000FF"/>
                </a:solidFill>
                <a:latin typeface="Calibri" panose="020F0502020204030204" pitchFamily="34" charset="0"/>
                <a:ea typeface="Times New Roman" panose="02020603050405020304" pitchFamily="18" charset="0"/>
                <a:hlinkClick r:id="rId2"/>
              </a:rPr>
              <a:t>Waste Information Management System (emwims.org)</a:t>
            </a:r>
            <a:endParaRPr sz="1600">
              <a:solidFill>
                <a:schemeClr val="tx1"/>
              </a:solidFill>
              <a:latin typeface="+mn-lt"/>
            </a:endParaRPr>
          </a:p>
        </p:txBody>
      </p:sp>
    </p:spTree>
    <p:extLst>
      <p:ext uri="{BB962C8B-B14F-4D97-AF65-F5344CB8AC3E}">
        <p14:creationId xmlns:p14="http://schemas.microsoft.com/office/powerpoint/2010/main" val="1314110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FA3B1-07F1-82D5-1000-4050883364E4}"/>
              </a:ext>
            </a:extLst>
          </p:cNvPr>
          <p:cNvSpPr>
            <a:spLocks noGrp="1"/>
          </p:cNvSpPr>
          <p:nvPr>
            <p:ph type="title"/>
          </p:nvPr>
        </p:nvSpPr>
        <p:spPr/>
        <p:txBody>
          <a:bodyPr>
            <a:normAutofit fontScale="90000"/>
          </a:bodyPr>
          <a:lstStyle/>
          <a:p>
            <a:r>
              <a:rPr lang="en-US"/>
              <a:t>Operating DOE &amp; Commercial LLW Disposal Facilities Used by DOE</a:t>
            </a:r>
          </a:p>
        </p:txBody>
      </p:sp>
      <p:sp>
        <p:nvSpPr>
          <p:cNvPr id="4" name="Slide Number Placeholder 3">
            <a:extLst>
              <a:ext uri="{FF2B5EF4-FFF2-40B4-BE49-F238E27FC236}">
                <a16:creationId xmlns:a16="http://schemas.microsoft.com/office/drawing/2014/main" id="{89CB42EB-4BA9-1EDF-C010-A3B834C49F20}"/>
              </a:ext>
            </a:extLst>
          </p:cNvPr>
          <p:cNvSpPr>
            <a:spLocks noGrp="1"/>
          </p:cNvSpPr>
          <p:nvPr>
            <p:ph type="sldNum" sz="quarter" idx="10"/>
          </p:nvPr>
        </p:nvSpPr>
        <p:spPr/>
        <p:txBody>
          <a:bodyPr/>
          <a:lstStyle/>
          <a:p>
            <a:fld id="{E773C8E2-B35B-254F-A137-6F2F570DAACB}" type="slidenum">
              <a:rPr lang="en-US" smtClean="0"/>
              <a:pPr/>
              <a:t>18</a:t>
            </a:fld>
            <a:endParaRPr lang="en-US"/>
          </a:p>
        </p:txBody>
      </p:sp>
      <p:pic>
        <p:nvPicPr>
          <p:cNvPr id="5" name="Content Placeholder 4">
            <a:extLst>
              <a:ext uri="{FF2B5EF4-FFF2-40B4-BE49-F238E27FC236}">
                <a16:creationId xmlns:a16="http://schemas.microsoft.com/office/drawing/2014/main" id="{43D51311-5BA7-75FA-52EF-DCD30B65FA2E}"/>
              </a:ext>
            </a:extLst>
          </p:cNvPr>
          <p:cNvPicPr>
            <a:picLocks noGrp="1" noChangeAspect="1"/>
          </p:cNvPicPr>
          <p:nvPr>
            <p:ph idx="1"/>
          </p:nvPr>
        </p:nvPicPr>
        <p:blipFill>
          <a:blip r:embed="rId2"/>
          <a:stretch>
            <a:fillRect/>
          </a:stretch>
        </p:blipFill>
        <p:spPr>
          <a:xfrm>
            <a:off x="1871330" y="1131316"/>
            <a:ext cx="8187069" cy="4852968"/>
          </a:xfrm>
          <a:prstGeom prst="rect">
            <a:avLst/>
          </a:prstGeom>
        </p:spPr>
      </p:pic>
    </p:spTree>
    <p:extLst>
      <p:ext uri="{BB962C8B-B14F-4D97-AF65-F5344CB8AC3E}">
        <p14:creationId xmlns:p14="http://schemas.microsoft.com/office/powerpoint/2010/main" val="3530179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01B34-3E27-AAD8-9E33-450E2E121DE5}"/>
              </a:ext>
            </a:extLst>
          </p:cNvPr>
          <p:cNvSpPr>
            <a:spLocks noGrp="1"/>
          </p:cNvSpPr>
          <p:nvPr>
            <p:ph type="title"/>
          </p:nvPr>
        </p:nvSpPr>
        <p:spPr/>
        <p:txBody>
          <a:bodyPr>
            <a:normAutofit fontScale="90000"/>
          </a:bodyPr>
          <a:lstStyle/>
          <a:p>
            <a:r>
              <a:rPr lang="en-US"/>
              <a:t>DOE Complex-wide LLW/MLLW Disposal Volume by Disposal Location</a:t>
            </a:r>
          </a:p>
        </p:txBody>
      </p:sp>
      <p:sp>
        <p:nvSpPr>
          <p:cNvPr id="4" name="Slide Number Placeholder 3">
            <a:extLst>
              <a:ext uri="{FF2B5EF4-FFF2-40B4-BE49-F238E27FC236}">
                <a16:creationId xmlns:a16="http://schemas.microsoft.com/office/drawing/2014/main" id="{B48773D0-E4B0-1244-D103-89BD8DFB9095}"/>
              </a:ext>
            </a:extLst>
          </p:cNvPr>
          <p:cNvSpPr>
            <a:spLocks noGrp="1"/>
          </p:cNvSpPr>
          <p:nvPr>
            <p:ph type="sldNum" sz="quarter" idx="10"/>
          </p:nvPr>
        </p:nvSpPr>
        <p:spPr/>
        <p:txBody>
          <a:bodyPr/>
          <a:lstStyle/>
          <a:p>
            <a:fld id="{E773C8E2-B35B-254F-A137-6F2F570DAACB}" type="slidenum">
              <a:rPr lang="en-US" smtClean="0"/>
              <a:pPr/>
              <a:t>19</a:t>
            </a:fld>
            <a:endParaRPr lang="en-US"/>
          </a:p>
        </p:txBody>
      </p:sp>
      <p:sp>
        <p:nvSpPr>
          <p:cNvPr id="6" name="TextBox 5">
            <a:extLst>
              <a:ext uri="{FF2B5EF4-FFF2-40B4-BE49-F238E27FC236}">
                <a16:creationId xmlns:a16="http://schemas.microsoft.com/office/drawing/2014/main" id="{DF7FE0DD-9807-D2A0-9B0B-F626A43D56BF}"/>
              </a:ext>
            </a:extLst>
          </p:cNvPr>
          <p:cNvSpPr txBox="1"/>
          <p:nvPr/>
        </p:nvSpPr>
        <p:spPr>
          <a:xfrm>
            <a:off x="4238847" y="1163910"/>
            <a:ext cx="7953153" cy="369332"/>
          </a:xfrm>
          <a:prstGeom prst="rect">
            <a:avLst/>
          </a:prstGeom>
          <a:noFill/>
        </p:spPr>
        <p:txBody>
          <a:bodyPr wrap="square" rtlCol="0">
            <a:spAutoFit/>
          </a:bodyPr>
          <a:lstStyle/>
          <a:p>
            <a:r>
              <a:rPr lang="en-US"/>
              <a:t>)</a:t>
            </a:r>
          </a:p>
        </p:txBody>
      </p:sp>
      <p:pic>
        <p:nvPicPr>
          <p:cNvPr id="9" name="Content Placeholder 8" descr="A graph of a number of people&#10;&#10;Description automatically generated with medium confidence">
            <a:extLst>
              <a:ext uri="{FF2B5EF4-FFF2-40B4-BE49-F238E27FC236}">
                <a16:creationId xmlns:a16="http://schemas.microsoft.com/office/drawing/2014/main" id="{23F0FF40-23CA-421B-C2B7-DA4C5BFC2B48}"/>
              </a:ext>
            </a:extLst>
          </p:cNvPr>
          <p:cNvPicPr>
            <a:picLocks noGrp="1" noChangeAspect="1"/>
          </p:cNvPicPr>
          <p:nvPr>
            <p:ph idx="1"/>
          </p:nvPr>
        </p:nvPicPr>
        <p:blipFill>
          <a:blip r:embed="rId3"/>
          <a:stretch>
            <a:fillRect/>
          </a:stretch>
        </p:blipFill>
        <p:spPr>
          <a:xfrm>
            <a:off x="2161064" y="1165225"/>
            <a:ext cx="8626206" cy="4528865"/>
          </a:xfrm>
        </p:spPr>
      </p:pic>
    </p:spTree>
    <p:extLst>
      <p:ext uri="{BB962C8B-B14F-4D97-AF65-F5344CB8AC3E}">
        <p14:creationId xmlns:p14="http://schemas.microsoft.com/office/powerpoint/2010/main" val="2467777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A6388-32C0-0629-BE26-954C823FDBBB}"/>
              </a:ext>
            </a:extLst>
          </p:cNvPr>
          <p:cNvSpPr>
            <a:spLocks noGrp="1"/>
          </p:cNvSpPr>
          <p:nvPr>
            <p:ph type="title"/>
          </p:nvPr>
        </p:nvSpPr>
        <p:spPr/>
        <p:txBody>
          <a:bodyPr/>
          <a:lstStyle/>
          <a:p>
            <a:r>
              <a:rPr lang="en-US"/>
              <a:t>EM Organization Chart (UPDATE!)</a:t>
            </a:r>
          </a:p>
        </p:txBody>
      </p:sp>
      <p:sp>
        <p:nvSpPr>
          <p:cNvPr id="4" name="Slide Number Placeholder 3">
            <a:extLst>
              <a:ext uri="{FF2B5EF4-FFF2-40B4-BE49-F238E27FC236}">
                <a16:creationId xmlns:a16="http://schemas.microsoft.com/office/drawing/2014/main" id="{92B0BEDD-B7B1-CDF5-8338-7C347E3EBDEB}"/>
              </a:ext>
            </a:extLst>
          </p:cNvPr>
          <p:cNvSpPr>
            <a:spLocks noGrp="1"/>
          </p:cNvSpPr>
          <p:nvPr>
            <p:ph type="sldNum" sz="quarter" idx="10"/>
          </p:nvPr>
        </p:nvSpPr>
        <p:spPr/>
        <p:txBody>
          <a:bodyPr/>
          <a:lstStyle/>
          <a:p>
            <a:fld id="{E773C8E2-B35B-254F-A137-6F2F570DAACB}" type="slidenum">
              <a:rPr lang="en-US" smtClean="0"/>
              <a:pPr/>
              <a:t>2</a:t>
            </a:fld>
            <a:endParaRPr lang="en-US"/>
          </a:p>
        </p:txBody>
      </p:sp>
      <p:sp>
        <p:nvSpPr>
          <p:cNvPr id="6" name="Right Brace 5">
            <a:extLst>
              <a:ext uri="{FF2B5EF4-FFF2-40B4-BE49-F238E27FC236}">
                <a16:creationId xmlns:a16="http://schemas.microsoft.com/office/drawing/2014/main" id="{B070110D-57DF-786D-D92F-49693AE365F2}"/>
              </a:ext>
            </a:extLst>
          </p:cNvPr>
          <p:cNvSpPr/>
          <p:nvPr/>
        </p:nvSpPr>
        <p:spPr>
          <a:xfrm>
            <a:off x="5758686" y="4239015"/>
            <a:ext cx="119274" cy="1249683"/>
          </a:xfrm>
          <a:prstGeom prst="rightBrace">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8" name="Straight Arrow Connector 7">
            <a:extLst>
              <a:ext uri="{FF2B5EF4-FFF2-40B4-BE49-F238E27FC236}">
                <a16:creationId xmlns:a16="http://schemas.microsoft.com/office/drawing/2014/main" id="{CA04C1BC-279C-075A-7971-D560CBD9AD50}"/>
              </a:ext>
            </a:extLst>
          </p:cNvPr>
          <p:cNvCxnSpPr>
            <a:cxnSpLocks/>
          </p:cNvCxnSpPr>
          <p:nvPr/>
        </p:nvCxnSpPr>
        <p:spPr>
          <a:xfrm flipV="1">
            <a:off x="5895685" y="3211033"/>
            <a:ext cx="2674157" cy="16528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0" name="Picture 9" descr="A chart with green and grey squares&#10;&#10;Description automatically generated">
            <a:extLst>
              <a:ext uri="{FF2B5EF4-FFF2-40B4-BE49-F238E27FC236}">
                <a16:creationId xmlns:a16="http://schemas.microsoft.com/office/drawing/2014/main" id="{7C44DC98-8DD6-BCE7-6532-2FB1DD4E2939}"/>
              </a:ext>
            </a:extLst>
          </p:cNvPr>
          <p:cNvPicPr>
            <a:picLocks noChangeAspect="1"/>
          </p:cNvPicPr>
          <p:nvPr/>
        </p:nvPicPr>
        <p:blipFill>
          <a:blip r:embed="rId3"/>
          <a:stretch>
            <a:fillRect/>
          </a:stretch>
        </p:blipFill>
        <p:spPr>
          <a:xfrm>
            <a:off x="838200" y="1072416"/>
            <a:ext cx="6861313" cy="4930820"/>
          </a:xfrm>
          <a:prstGeom prst="rect">
            <a:avLst/>
          </a:prstGeom>
        </p:spPr>
      </p:pic>
      <p:pic>
        <p:nvPicPr>
          <p:cNvPr id="12" name="Picture 11" descr="A screenshot of a phone&#10;&#10;Description automatically generated">
            <a:extLst>
              <a:ext uri="{FF2B5EF4-FFF2-40B4-BE49-F238E27FC236}">
                <a16:creationId xmlns:a16="http://schemas.microsoft.com/office/drawing/2014/main" id="{C7F2F99F-E418-73E2-F591-47E58650C088}"/>
              </a:ext>
            </a:extLst>
          </p:cNvPr>
          <p:cNvPicPr>
            <a:picLocks noChangeAspect="1"/>
          </p:cNvPicPr>
          <p:nvPr/>
        </p:nvPicPr>
        <p:blipFill>
          <a:blip r:embed="rId4"/>
          <a:stretch>
            <a:fillRect/>
          </a:stretch>
        </p:blipFill>
        <p:spPr>
          <a:xfrm>
            <a:off x="8700954" y="1604473"/>
            <a:ext cx="2355771" cy="3386237"/>
          </a:xfrm>
          <a:prstGeom prst="rect">
            <a:avLst/>
          </a:prstGeom>
        </p:spPr>
      </p:pic>
      <p:sp>
        <p:nvSpPr>
          <p:cNvPr id="5" name="Content Placeholder 4">
            <a:extLst>
              <a:ext uri="{FF2B5EF4-FFF2-40B4-BE49-F238E27FC236}">
                <a16:creationId xmlns:a16="http://schemas.microsoft.com/office/drawing/2014/main" id="{6EC75E7A-976D-BAEF-6DAF-D276AF50591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18749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50812-C80E-4C99-A442-3CDEA4A68FA8}"/>
              </a:ext>
            </a:extLst>
          </p:cNvPr>
          <p:cNvSpPr>
            <a:spLocks noGrp="1"/>
          </p:cNvSpPr>
          <p:nvPr>
            <p:ph type="title"/>
          </p:nvPr>
        </p:nvSpPr>
        <p:spPr/>
        <p:txBody>
          <a:bodyPr/>
          <a:lstStyle/>
          <a:p>
            <a:r>
              <a:rPr lang="en-US"/>
              <a:t>Commercial LLW Disposal Manifest Data</a:t>
            </a:r>
          </a:p>
        </p:txBody>
      </p:sp>
      <p:sp>
        <p:nvSpPr>
          <p:cNvPr id="4" name="Slide Number Placeholder 3">
            <a:extLst>
              <a:ext uri="{FF2B5EF4-FFF2-40B4-BE49-F238E27FC236}">
                <a16:creationId xmlns:a16="http://schemas.microsoft.com/office/drawing/2014/main" id="{10CE5EDA-D05F-7D86-0E90-B0373DB4FD03}"/>
              </a:ext>
            </a:extLst>
          </p:cNvPr>
          <p:cNvSpPr>
            <a:spLocks noGrp="1"/>
          </p:cNvSpPr>
          <p:nvPr>
            <p:ph type="sldNum" sz="quarter" idx="10"/>
          </p:nvPr>
        </p:nvSpPr>
        <p:spPr/>
        <p:txBody>
          <a:bodyPr/>
          <a:lstStyle/>
          <a:p>
            <a:fld id="{E773C8E2-B35B-254F-A137-6F2F570DAACB}" type="slidenum">
              <a:rPr lang="en-US" smtClean="0"/>
              <a:pPr/>
              <a:t>20</a:t>
            </a:fld>
            <a:endParaRPr lang="en-US"/>
          </a:p>
        </p:txBody>
      </p:sp>
      <p:sp>
        <p:nvSpPr>
          <p:cNvPr id="5" name="Content Placeholder 2">
            <a:extLst>
              <a:ext uri="{FF2B5EF4-FFF2-40B4-BE49-F238E27FC236}">
                <a16:creationId xmlns:a16="http://schemas.microsoft.com/office/drawing/2014/main" id="{A19FF710-2D96-BF28-845B-01F7B4DC5069}"/>
              </a:ext>
            </a:extLst>
          </p:cNvPr>
          <p:cNvSpPr txBox="1">
            <a:spLocks noGrp="1"/>
          </p:cNvSpPr>
          <p:nvPr>
            <p:ph idx="1"/>
          </p:nvPr>
        </p:nvSpPr>
        <p:spPr>
          <a:xfrm>
            <a:off x="838200" y="1165225"/>
            <a:ext cx="10515600" cy="4785001"/>
          </a:xfrm>
          <a:prstGeom prst="rect">
            <a:avLst/>
          </a:prstGeom>
          <a:noFill/>
          <a:ln>
            <a:noFill/>
          </a:ln>
        </p:spPr>
        <p:txBody>
          <a:bodyPr lIns="91440" tIns="45720" rIns="91440" bIns="45720" anchor="t">
            <a:normAutofit lnSpcReduction="10000"/>
          </a:bodyPr>
          <a:lstStyle>
            <a:lvl1pPr marL="257175" marR="0" lvl="0" indent="-257175" algn="l" defTabSz="685800" rtl="0" eaLnBrk="0" fontAlgn="auto" hangingPunct="0">
              <a:lnSpc>
                <a:spcPct val="100000"/>
              </a:lnSpc>
              <a:spcBef>
                <a:spcPts val="525"/>
              </a:spcBef>
              <a:spcAft>
                <a:spcPts val="0"/>
              </a:spcAft>
              <a:buSzPct val="100000"/>
              <a:buFont typeface="Arial" pitchFamily="34"/>
              <a:buChar char="•"/>
              <a:tabLst/>
              <a:defRPr lang="en-US" sz="2100" b="0" i="0" u="none" strike="noStrike" kern="1200" cap="none" spc="0" baseline="0">
                <a:solidFill>
                  <a:srgbClr val="000000"/>
                </a:solidFill>
                <a:uFillTx/>
                <a:latin typeface="Calibri"/>
              </a:defRPr>
            </a:lvl1pPr>
            <a:lvl2pPr marL="557213" marR="0" lvl="1" indent="-214313" algn="l" defTabSz="685800" rtl="0" eaLnBrk="0" fontAlgn="auto" hangingPunct="0">
              <a:lnSpc>
                <a:spcPct val="100000"/>
              </a:lnSpc>
              <a:spcBef>
                <a:spcPts val="45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2pPr>
            <a:lvl3pPr marL="857250" marR="0" lvl="2" indent="-171450" algn="l" defTabSz="685800" rtl="0" eaLnBrk="0" fontAlgn="auto" hangingPunct="0">
              <a:lnSpc>
                <a:spcPct val="100000"/>
              </a:lnSpc>
              <a:spcBef>
                <a:spcPts val="375"/>
              </a:spcBef>
              <a:spcAft>
                <a:spcPts val="0"/>
              </a:spcAft>
              <a:buSzPct val="100000"/>
              <a:buFont typeface="Arial" pitchFamily="34"/>
              <a:buChar char="•"/>
              <a:tabLst/>
              <a:defRPr lang="en-US" sz="1500" b="0" i="0" u="none" strike="noStrike" kern="1200" cap="none" spc="0" baseline="0">
                <a:solidFill>
                  <a:srgbClr val="000000"/>
                </a:solidFill>
                <a:uFillTx/>
                <a:latin typeface="Calibri"/>
              </a:defRPr>
            </a:lvl3pPr>
            <a:lvl4pPr marL="1200150" marR="0" lvl="3" indent="-171450" algn="l" defTabSz="685800" rtl="0" eaLnBrk="0" fontAlgn="auto" hangingPunct="0">
              <a:lnSpc>
                <a:spcPct val="100000"/>
              </a:lnSpc>
              <a:spcBef>
                <a:spcPts val="300"/>
              </a:spcBef>
              <a:spcAft>
                <a:spcPts val="0"/>
              </a:spcAft>
              <a:buSzPct val="100000"/>
              <a:buFont typeface="Arial" pitchFamily="34"/>
              <a:buChar char="–"/>
              <a:tabLst/>
              <a:defRPr lang="en-US" sz="1350" b="0" i="0" u="none" strike="noStrike" kern="1200" cap="none" spc="0" baseline="0">
                <a:solidFill>
                  <a:srgbClr val="000000"/>
                </a:solidFill>
                <a:uFillTx/>
                <a:latin typeface="Calibri"/>
              </a:defRPr>
            </a:lvl4pPr>
            <a:lvl5pPr marL="1543050" marR="0" lvl="4" indent="-171450" algn="l" defTabSz="685800" rtl="0" eaLnBrk="0" fontAlgn="auto" hangingPunct="0">
              <a:lnSpc>
                <a:spcPct val="100000"/>
              </a:lnSpc>
              <a:spcBef>
                <a:spcPts val="300"/>
              </a:spcBef>
              <a:spcAft>
                <a:spcPts val="0"/>
              </a:spcAft>
              <a:buSzPct val="100000"/>
              <a:buFont typeface="Arial" pitchFamily="34"/>
              <a:buChar char="»"/>
              <a:tabLst/>
              <a:defRPr lang="en-US" sz="1350" b="0" i="0" u="none" strike="noStrike" kern="1200" cap="none" spc="0" baseline="0">
                <a:solidFill>
                  <a:srgbClr val="000000"/>
                </a:solidFill>
                <a:uFillTx/>
                <a:latin typeface="Calibri"/>
              </a:defRPr>
            </a:lvl5pPr>
            <a:lvl6pPr marL="1885950" indent="-171450" algn="l" rtl="0" eaLnBrk="0" fontAlgn="base" hangingPunct="0">
              <a:spcBef>
                <a:spcPct val="20000"/>
              </a:spcBef>
              <a:spcAft>
                <a:spcPct val="0"/>
              </a:spcAft>
              <a:buChar char="»"/>
              <a:defRPr sz="1500">
                <a:solidFill>
                  <a:schemeClr val="tx1"/>
                </a:solidFill>
                <a:latin typeface="Arial" pitchFamily="34" charset="0"/>
              </a:defRPr>
            </a:lvl6pPr>
            <a:lvl7pPr marL="2228850" indent="-171450" algn="l" rtl="0" eaLnBrk="0" fontAlgn="base" hangingPunct="0">
              <a:spcBef>
                <a:spcPct val="20000"/>
              </a:spcBef>
              <a:spcAft>
                <a:spcPct val="0"/>
              </a:spcAft>
              <a:buChar char="»"/>
              <a:defRPr sz="1500">
                <a:solidFill>
                  <a:schemeClr val="tx1"/>
                </a:solidFill>
                <a:latin typeface="Arial" pitchFamily="34" charset="0"/>
              </a:defRPr>
            </a:lvl7pPr>
            <a:lvl8pPr marL="2571750" indent="-171450" algn="l" rtl="0" eaLnBrk="0" fontAlgn="base" hangingPunct="0">
              <a:spcBef>
                <a:spcPct val="20000"/>
              </a:spcBef>
              <a:spcAft>
                <a:spcPct val="0"/>
              </a:spcAft>
              <a:buChar char="»"/>
              <a:defRPr sz="1500">
                <a:solidFill>
                  <a:schemeClr val="tx1"/>
                </a:solidFill>
                <a:latin typeface="Arial" pitchFamily="34" charset="0"/>
              </a:defRPr>
            </a:lvl8pPr>
            <a:lvl9pPr marL="2914650" indent="-171450" algn="l" rtl="0" eaLnBrk="0" fontAlgn="base" hangingPunct="0">
              <a:spcBef>
                <a:spcPct val="20000"/>
              </a:spcBef>
              <a:spcAft>
                <a:spcPct val="0"/>
              </a:spcAft>
              <a:buChar char="»"/>
              <a:defRPr sz="1500">
                <a:solidFill>
                  <a:schemeClr val="tx1"/>
                </a:solidFill>
                <a:latin typeface="Arial" pitchFamily="34" charset="0"/>
              </a:defRPr>
            </a:lvl9pPr>
          </a:lstStyle>
          <a:p>
            <a:pPr marL="0" lvl="1" indent="0">
              <a:spcBef>
                <a:spcPts val="0"/>
              </a:spcBef>
              <a:spcAft>
                <a:spcPts val="400"/>
              </a:spcAft>
              <a:buNone/>
              <a:defRPr/>
            </a:pPr>
            <a:r>
              <a:rPr sz="2100">
                <a:solidFill>
                  <a:schemeClr val="tx1"/>
                </a:solidFill>
                <a:latin typeface="+mn-lt"/>
              </a:rPr>
              <a:t>Manifest Information Management System (MIMS)</a:t>
            </a:r>
            <a:r>
              <a:rPr lang="en-US" sz="2100">
                <a:solidFill>
                  <a:schemeClr val="tx1"/>
                </a:solidFill>
                <a:latin typeface="+mn-lt"/>
              </a:rPr>
              <a:t> </a:t>
            </a:r>
            <a:endParaRPr sz="2100">
              <a:solidFill>
                <a:schemeClr val="tx1"/>
              </a:solidFill>
              <a:latin typeface="+mn-lt"/>
              <a:cs typeface="Calibri"/>
            </a:endParaRPr>
          </a:p>
          <a:p>
            <a:pPr marL="0" lvl="1" indent="0">
              <a:spcBef>
                <a:spcPts val="0"/>
              </a:spcBef>
              <a:spcAft>
                <a:spcPts val="400"/>
              </a:spcAft>
              <a:buNone/>
              <a:defRPr/>
            </a:pPr>
            <a:endParaRPr lang="en-US" sz="2100">
              <a:solidFill>
                <a:schemeClr val="tx1"/>
              </a:solidFill>
              <a:latin typeface="+mn-lt"/>
            </a:endParaRPr>
          </a:p>
          <a:p>
            <a:pPr marL="285750" lvl="1" indent="-285750">
              <a:spcBef>
                <a:spcPts val="0"/>
              </a:spcBef>
              <a:spcAft>
                <a:spcPts val="400"/>
              </a:spcAft>
              <a:buFont typeface="Arial" panose="020B0604020202020204" pitchFamily="34" charset="0"/>
              <a:buChar char="•"/>
              <a:defRPr/>
            </a:pPr>
            <a:r>
              <a:rPr sz="2100">
                <a:solidFill>
                  <a:schemeClr val="tx1"/>
                </a:solidFill>
                <a:latin typeface="+mn-lt"/>
              </a:rPr>
              <a:t>MIMS is the public source for manifest data of </a:t>
            </a:r>
            <a:r>
              <a:rPr sz="2100" u="sng">
                <a:solidFill>
                  <a:schemeClr val="tx1"/>
                </a:solidFill>
                <a:latin typeface="+mn-lt"/>
              </a:rPr>
              <a:t>non-DOE LLW shipped to commercial disposal </a:t>
            </a:r>
            <a:r>
              <a:rPr sz="2100">
                <a:solidFill>
                  <a:schemeClr val="tx1"/>
                </a:solidFill>
                <a:latin typeface="+mn-lt"/>
              </a:rPr>
              <a:t>facilities to meet the provisions in 42 U.S.C. 2021g(a</a:t>
            </a:r>
            <a:r>
              <a:rPr lang="en-US" sz="2100">
                <a:solidFill>
                  <a:schemeClr val="tx1"/>
                </a:solidFill>
                <a:latin typeface="+mn-lt"/>
              </a:rPr>
              <a:t>)</a:t>
            </a:r>
            <a:endParaRPr sz="2100">
              <a:solidFill>
                <a:schemeClr val="tx1"/>
              </a:solidFill>
              <a:latin typeface="+mn-lt"/>
              <a:cs typeface="Calibri"/>
            </a:endParaRPr>
          </a:p>
          <a:p>
            <a:pPr marL="0" lvl="1" indent="0">
              <a:spcBef>
                <a:spcPts val="0"/>
              </a:spcBef>
              <a:spcAft>
                <a:spcPts val="400"/>
              </a:spcAft>
              <a:buNone/>
              <a:defRPr/>
            </a:pPr>
            <a:endParaRPr lang="en-US" sz="2100">
              <a:solidFill>
                <a:schemeClr val="tx1"/>
              </a:solidFill>
              <a:latin typeface="+mn-lt"/>
              <a:cs typeface="Calibri"/>
            </a:endParaRPr>
          </a:p>
          <a:p>
            <a:pPr marL="285750" lvl="1" indent="-285750">
              <a:spcBef>
                <a:spcPts val="0"/>
              </a:spcBef>
              <a:spcAft>
                <a:spcPts val="400"/>
              </a:spcAft>
              <a:buFont typeface="Arial" panose="020B0604020202020204" pitchFamily="34" charset="0"/>
              <a:buChar char="•"/>
              <a:defRPr/>
            </a:pPr>
            <a:r>
              <a:rPr sz="2100">
                <a:solidFill>
                  <a:schemeClr val="tx1"/>
                </a:solidFill>
                <a:latin typeface="+mn-lt"/>
              </a:rPr>
              <a:t>States/compacts are the primary stakeholders</a:t>
            </a:r>
            <a:endParaRPr sz="2100">
              <a:solidFill>
                <a:schemeClr val="tx1"/>
              </a:solidFill>
              <a:latin typeface="+mn-lt"/>
              <a:cs typeface="Calibri"/>
            </a:endParaRPr>
          </a:p>
          <a:p>
            <a:pPr marL="0" lvl="1" indent="0">
              <a:spcBef>
                <a:spcPts val="0"/>
              </a:spcBef>
              <a:spcAft>
                <a:spcPts val="400"/>
              </a:spcAft>
              <a:buNone/>
              <a:defRPr/>
            </a:pPr>
            <a:endParaRPr lang="en-US" sz="2100">
              <a:solidFill>
                <a:schemeClr val="tx1"/>
              </a:solidFill>
              <a:latin typeface="+mn-lt"/>
              <a:cs typeface="Calibri"/>
            </a:endParaRPr>
          </a:p>
          <a:p>
            <a:pPr marL="285750" lvl="1" indent="-285750">
              <a:spcBef>
                <a:spcPts val="0"/>
              </a:spcBef>
              <a:spcAft>
                <a:spcPts val="400"/>
              </a:spcAft>
              <a:buFont typeface="Arial" panose="020B0604020202020204" pitchFamily="34" charset="0"/>
              <a:buChar char="•"/>
              <a:defRPr/>
            </a:pPr>
            <a:r>
              <a:rPr sz="2100">
                <a:solidFill>
                  <a:schemeClr val="tx1"/>
                </a:solidFill>
                <a:latin typeface="+mn-lt"/>
              </a:rPr>
              <a:t>Data is available for currently operating commercial LLW disposal facilities</a:t>
            </a:r>
            <a:endParaRPr sz="2100">
              <a:solidFill>
                <a:schemeClr val="tx1"/>
              </a:solidFill>
              <a:latin typeface="+mn-lt"/>
              <a:cs typeface="Calibri"/>
            </a:endParaRPr>
          </a:p>
          <a:p>
            <a:pPr marL="585470" lvl="2" indent="-285750">
              <a:spcBef>
                <a:spcPts val="0"/>
              </a:spcBef>
              <a:spcAft>
                <a:spcPts val="400"/>
              </a:spcAft>
              <a:buFont typeface="Courier New" panose="02070309020205020404" pitchFamily="49" charset="0"/>
              <a:buChar char="o"/>
              <a:defRPr/>
            </a:pPr>
            <a:r>
              <a:rPr sz="2100">
                <a:solidFill>
                  <a:schemeClr val="tx1"/>
                </a:solidFill>
                <a:latin typeface="+mn-lt"/>
              </a:rPr>
              <a:t>Barnwell, Energy</a:t>
            </a:r>
            <a:r>
              <a:rPr sz="2100" i="1">
                <a:solidFill>
                  <a:schemeClr val="tx1"/>
                </a:solidFill>
                <a:latin typeface="+mn-lt"/>
              </a:rPr>
              <a:t>Solutions</a:t>
            </a:r>
            <a:r>
              <a:rPr sz="2100">
                <a:solidFill>
                  <a:schemeClr val="tx1"/>
                </a:solidFill>
                <a:latin typeface="+mn-lt"/>
              </a:rPr>
              <a:t>, US Ecology, and Waste Control Specialists</a:t>
            </a:r>
            <a:endParaRPr sz="2100">
              <a:solidFill>
                <a:schemeClr val="tx1"/>
              </a:solidFill>
              <a:latin typeface="+mn-lt"/>
              <a:cs typeface="Calibri"/>
            </a:endParaRPr>
          </a:p>
          <a:p>
            <a:pPr marL="285750" lvl="1" indent="-285750">
              <a:spcBef>
                <a:spcPts val="0"/>
              </a:spcBef>
              <a:spcAft>
                <a:spcPts val="400"/>
              </a:spcAft>
              <a:buFont typeface="Arial" panose="020B0604020202020204" pitchFamily="34" charset="0"/>
              <a:buChar char="•"/>
              <a:defRPr/>
            </a:pPr>
            <a:endParaRPr lang="en-US" sz="2100">
              <a:solidFill>
                <a:schemeClr val="tx1"/>
              </a:solidFill>
              <a:latin typeface="+mn-lt"/>
            </a:endParaRPr>
          </a:p>
          <a:p>
            <a:pPr marL="285750" lvl="1" indent="-285750">
              <a:spcBef>
                <a:spcPts val="0"/>
              </a:spcBef>
              <a:spcAft>
                <a:spcPts val="400"/>
              </a:spcAft>
              <a:buFont typeface="Arial" panose="020B0604020202020204" pitchFamily="34" charset="0"/>
              <a:buChar char="•"/>
              <a:defRPr/>
            </a:pPr>
            <a:r>
              <a:rPr lang="en-US" sz="2000">
                <a:solidFill>
                  <a:srgbClr val="000000"/>
                </a:solidFill>
                <a:effectLst/>
                <a:latin typeface="+mn-lt"/>
                <a:ea typeface="Aptos" panose="020B0004020202020204" pitchFamily="34" charset="0"/>
                <a:cs typeface="Aptos" panose="020B0004020202020204" pitchFamily="34" charset="0"/>
              </a:rPr>
              <a:t>Currently updated with CY 2023 data. Next update will be January of 2025 (update with CY 2024 data) </a:t>
            </a:r>
            <a:endParaRPr lang="en-US" sz="2000">
              <a:effectLst/>
              <a:latin typeface="+mn-lt"/>
              <a:ea typeface="Aptos" panose="020B0004020202020204" pitchFamily="34" charset="0"/>
              <a:cs typeface="Aptos" panose="020B0004020202020204" pitchFamily="34" charset="0"/>
            </a:endParaRPr>
          </a:p>
          <a:p>
            <a:pPr marL="0" lvl="1" indent="0">
              <a:spcBef>
                <a:spcPts val="0"/>
              </a:spcBef>
              <a:spcAft>
                <a:spcPts val="400"/>
              </a:spcAft>
              <a:buNone/>
              <a:defRPr/>
            </a:pPr>
            <a:endParaRPr lang="en-US" sz="2000">
              <a:solidFill>
                <a:schemeClr val="tx1"/>
              </a:solidFill>
              <a:latin typeface="+mn-lt"/>
              <a:cs typeface="Calibri"/>
            </a:endParaRPr>
          </a:p>
          <a:p>
            <a:pPr marL="0" lvl="1" indent="0">
              <a:spcBef>
                <a:spcPts val="0"/>
              </a:spcBef>
              <a:spcAft>
                <a:spcPts val="400"/>
              </a:spcAft>
              <a:buNone/>
              <a:defRPr/>
            </a:pPr>
            <a:r>
              <a:rPr sz="1600">
                <a:solidFill>
                  <a:schemeClr val="tx1"/>
                </a:solidFill>
                <a:latin typeface="+mn-lt"/>
              </a:rPr>
              <a:t>					Visit MIMS at: </a:t>
            </a:r>
            <a:r>
              <a:rPr sz="1600" u="sng">
                <a:solidFill>
                  <a:srgbClr val="0000FF"/>
                </a:solidFill>
                <a:latin typeface="+mn-lt"/>
              </a:rPr>
              <a:t>mims.doe.gov</a:t>
            </a:r>
            <a:endParaRPr sz="1600" u="sng">
              <a:solidFill>
                <a:srgbClr val="0000FF"/>
              </a:solidFill>
              <a:latin typeface="+mn-lt"/>
              <a:ea typeface="Times New Roman" panose="02020603050405020304" pitchFamily="18" charset="0"/>
            </a:endParaRPr>
          </a:p>
        </p:txBody>
      </p:sp>
    </p:spTree>
    <p:extLst>
      <p:ext uri="{BB962C8B-B14F-4D97-AF65-F5344CB8AC3E}">
        <p14:creationId xmlns:p14="http://schemas.microsoft.com/office/powerpoint/2010/main" val="3036480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59F31-9FCC-7411-0FEF-95107637805B}"/>
              </a:ext>
            </a:extLst>
          </p:cNvPr>
          <p:cNvSpPr>
            <a:spLocks noGrp="1"/>
          </p:cNvSpPr>
          <p:nvPr>
            <p:ph type="title"/>
          </p:nvPr>
        </p:nvSpPr>
        <p:spPr/>
        <p:txBody>
          <a:bodyPr/>
          <a:lstStyle/>
          <a:p>
            <a:r>
              <a:rPr lang="en-US"/>
              <a:t>DOE PFAS Update 2024</a:t>
            </a:r>
          </a:p>
        </p:txBody>
      </p:sp>
      <p:sp>
        <p:nvSpPr>
          <p:cNvPr id="3" name="Content Placeholder 2">
            <a:extLst>
              <a:ext uri="{FF2B5EF4-FFF2-40B4-BE49-F238E27FC236}">
                <a16:creationId xmlns:a16="http://schemas.microsoft.com/office/drawing/2014/main" id="{97D13694-920B-22B3-F4B9-8C4A2FF6B95F}"/>
              </a:ext>
            </a:extLst>
          </p:cNvPr>
          <p:cNvSpPr>
            <a:spLocks noGrp="1"/>
          </p:cNvSpPr>
          <p:nvPr>
            <p:ph idx="1"/>
          </p:nvPr>
        </p:nvSpPr>
        <p:spPr>
          <a:xfrm>
            <a:off x="438593" y="1036320"/>
            <a:ext cx="11314814" cy="5139500"/>
          </a:xfrm>
        </p:spPr>
        <p:txBody>
          <a:bodyPr>
            <a:normAutofit/>
          </a:bodyPr>
          <a:lstStyle/>
          <a:p>
            <a:pPr marL="0" marR="0" lvl="0" indent="0">
              <a:lnSpc>
                <a:spcPct val="107000"/>
              </a:lnSpc>
              <a:spcBef>
                <a:spcPts val="0"/>
              </a:spcBef>
              <a:spcAft>
                <a:spcPts val="600"/>
              </a:spcAft>
              <a:buSzPts val="1000"/>
              <a:buNone/>
              <a:tabLst>
                <a:tab pos="457200" algn="l"/>
              </a:tabLst>
            </a:pPr>
            <a:r>
              <a:rPr lang="en-US" sz="2000" b="1">
                <a:solidFill>
                  <a:schemeClr val="tx1"/>
                </a:solidFill>
                <a:latin typeface="+mn-lt"/>
                <a:ea typeface="Times New Roman" panose="02020603050405020304" pitchFamily="18" charset="0"/>
                <a:cs typeface="Times New Roman" panose="02020603050405020304" pitchFamily="18" charset="0"/>
              </a:rPr>
              <a:t>Recent Updates:</a:t>
            </a:r>
          </a:p>
          <a:p>
            <a:pPr marL="342900" marR="0" lvl="0" indent="-342900">
              <a:lnSpc>
                <a:spcPct val="107000"/>
              </a:lnSpc>
              <a:spcBef>
                <a:spcPts val="0"/>
              </a:spcBef>
              <a:spcAft>
                <a:spcPts val="600"/>
              </a:spcAft>
              <a:buSzPts val="1000"/>
              <a:buFont typeface="Symbol" panose="05050102010706020507" pitchFamily="18" charset="2"/>
              <a:buChar char=""/>
              <a:tabLst>
                <a:tab pos="457200" algn="l"/>
              </a:tabLst>
            </a:pPr>
            <a:r>
              <a:rPr lang="en-US" sz="2000" b="1" i="1">
                <a:solidFill>
                  <a:schemeClr val="tx1"/>
                </a:solidFill>
                <a:latin typeface="+mn-lt"/>
                <a:hlinkClick r:id="rId3">
                  <a:extLst>
                    <a:ext uri="{A12FA001-AC4F-418D-AE19-62706E023703}">
                      <ahyp:hlinkClr xmlns:ahyp="http://schemas.microsoft.com/office/drawing/2018/hyperlinkcolor" val="tx"/>
                    </a:ext>
                  </a:extLst>
                </a:hlinkClick>
              </a:rPr>
              <a:t>PFAS Sampling Guidance</a:t>
            </a:r>
            <a:r>
              <a:rPr lang="en-US" sz="2000" b="1" i="1">
                <a:solidFill>
                  <a:schemeClr val="tx1"/>
                </a:solidFill>
                <a:latin typeface="+mn-lt"/>
              </a:rPr>
              <a:t>: </a:t>
            </a:r>
            <a:r>
              <a:rPr lang="en-US" sz="2000">
                <a:solidFill>
                  <a:schemeClr val="tx1"/>
                </a:solidFill>
                <a:latin typeface="+mn-lt"/>
              </a:rPr>
              <a:t>Published August 2023, presents a framework for investigating PFAS at DOE sites and facilities </a:t>
            </a:r>
            <a:r>
              <a:rPr lang="en-US" sz="2000">
                <a:latin typeface="+mn-lt"/>
              </a:rPr>
              <a:t>and </a:t>
            </a:r>
            <a:r>
              <a:rPr lang="en-US" sz="2000">
                <a:effectLst/>
                <a:latin typeface="+mn-lt"/>
                <a:ea typeface="Calibri" panose="020F0502020204030204" pitchFamily="34" charset="0"/>
                <a:cs typeface="Times New Roman" panose="02020603050405020304" pitchFamily="18" charset="0"/>
              </a:rPr>
              <a:t>describes methods for sampling and analyzing environmental conditions to help identify the nature and extent of contamination, PFAS concentrations in source zones, and the extent and impact of PFAS migration from those zones.</a:t>
            </a:r>
          </a:p>
          <a:p>
            <a:pPr marL="342900" indent="-342900">
              <a:lnSpc>
                <a:spcPct val="107000"/>
              </a:lnSpc>
              <a:spcBef>
                <a:spcPts val="0"/>
              </a:spcBef>
              <a:spcAft>
                <a:spcPts val="600"/>
              </a:spcAft>
              <a:buSzPts val="1000"/>
              <a:buFont typeface="Symbol" panose="05050102010706020507" pitchFamily="18" charset="2"/>
              <a:buChar char=""/>
              <a:tabLst>
                <a:tab pos="457200" algn="l"/>
              </a:tabLst>
            </a:pPr>
            <a:r>
              <a:rPr lang="en-US" sz="2000" b="1" i="1" u="sng">
                <a:cs typeface="Times New Roman" panose="02020603050405020304" pitchFamily="18" charset="0"/>
              </a:rPr>
              <a:t>PFAS R&amp;D Program Review: </a:t>
            </a:r>
            <a:r>
              <a:rPr lang="en-US" sz="2000">
                <a:cs typeface="Times New Roman" panose="02020603050405020304" pitchFamily="18" charset="0"/>
              </a:rPr>
              <a:t>Hosted by Brookhaven National Lab July 2024. L</a:t>
            </a:r>
            <a:r>
              <a:rPr lang="en-US" sz="2000">
                <a:solidFill>
                  <a:schemeClr val="tx1"/>
                </a:solidFill>
                <a:effectLst/>
                <a:latin typeface="+mn-lt"/>
                <a:ea typeface="Times New Roman" panose="02020603050405020304" pitchFamily="18" charset="0"/>
                <a:cs typeface="Times New Roman" panose="02020603050405020304" pitchFamily="18" charset="0"/>
              </a:rPr>
              <a:t>everaged expertise of DOE National Laboratories to enhance PFAS research, inventory ongoing DOE research efforts, and identify potential research needs. </a:t>
            </a:r>
            <a:r>
              <a:rPr lang="en-US" sz="2000">
                <a:ea typeface="Times New Roman" panose="02020603050405020304" pitchFamily="18" charset="0"/>
                <a:cs typeface="Times New Roman" panose="02020603050405020304" pitchFamily="18" charset="0"/>
              </a:rPr>
              <a:t>O</a:t>
            </a:r>
            <a:r>
              <a:rPr lang="en-US" sz="2000">
                <a:cs typeface="Times New Roman" panose="02020603050405020304" pitchFamily="18" charset="0"/>
              </a:rPr>
              <a:t>utcomes will influence an updated report to replace the </a:t>
            </a:r>
            <a:r>
              <a:rPr lang="en-US" sz="2000" i="1" u="sng">
                <a:solidFill>
                  <a:schemeClr val="tx1"/>
                </a:solidFill>
                <a:effectLst/>
                <a:latin typeface="+mn-l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Initial DOE PFAS Research Plan</a:t>
            </a:r>
            <a:r>
              <a:rPr lang="en-US" sz="2000" i="1" u="sng">
                <a:effectLst/>
                <a:ea typeface="Times New Roman" panose="02020603050405020304" pitchFamily="18" charset="0"/>
                <a:cs typeface="Times New Roman" panose="02020603050405020304" pitchFamily="18" charset="0"/>
              </a:rPr>
              <a:t>. </a:t>
            </a:r>
          </a:p>
          <a:p>
            <a:pPr marL="0" indent="0">
              <a:lnSpc>
                <a:spcPct val="107000"/>
              </a:lnSpc>
              <a:spcBef>
                <a:spcPts val="0"/>
              </a:spcBef>
              <a:spcAft>
                <a:spcPts val="600"/>
              </a:spcAft>
              <a:buSzPts val="1000"/>
              <a:buNone/>
              <a:tabLst>
                <a:tab pos="457200" algn="l"/>
              </a:tabLst>
            </a:pPr>
            <a:r>
              <a:rPr lang="en-US" sz="2000" b="1">
                <a:cs typeface="Times New Roman" panose="02020603050405020304" pitchFamily="18" charset="0"/>
              </a:rPr>
              <a:t>Upcoming: </a:t>
            </a:r>
          </a:p>
          <a:p>
            <a:pPr>
              <a:lnSpc>
                <a:spcPct val="107000"/>
              </a:lnSpc>
              <a:spcBef>
                <a:spcPts val="0"/>
              </a:spcBef>
              <a:spcAft>
                <a:spcPts val="600"/>
              </a:spcAft>
              <a:buSzPts val="1000"/>
              <a:tabLst>
                <a:tab pos="457200" algn="l"/>
              </a:tabLst>
            </a:pPr>
            <a:r>
              <a:rPr lang="en-US" sz="2000" b="1" i="1" u="sng">
                <a:cs typeface="Times New Roman" panose="02020603050405020304" pitchFamily="18" charset="0"/>
              </a:rPr>
              <a:t>DOE PFAS Storage &amp; Disposal Guidance:</a:t>
            </a:r>
            <a:r>
              <a:rPr lang="en-US" sz="2000" b="1" i="1">
                <a:cs typeface="Times New Roman" panose="02020603050405020304" pitchFamily="18" charset="0"/>
              </a:rPr>
              <a:t> </a:t>
            </a:r>
            <a:r>
              <a:rPr lang="en-US" sz="2000">
                <a:cs typeface="Times New Roman" panose="02020603050405020304" pitchFamily="18" charset="0"/>
              </a:rPr>
              <a:t>Expected to be published by EOY 2024. Will provide guidance to DOE sites on storage and disposal of materials containing PFAS, whether generated through routine operational processes or from recovery of emergency use discharges or spills of PFAS-containing materials.</a:t>
            </a:r>
          </a:p>
          <a:p>
            <a:pPr>
              <a:lnSpc>
                <a:spcPct val="107000"/>
              </a:lnSpc>
              <a:spcBef>
                <a:spcPts val="0"/>
              </a:spcBef>
              <a:spcAft>
                <a:spcPts val="600"/>
              </a:spcAft>
              <a:buSzPts val="1000"/>
              <a:tabLst>
                <a:tab pos="457200" algn="l"/>
              </a:tabLst>
            </a:pPr>
            <a:endParaRPr lang="en-US" sz="2000">
              <a:cs typeface="Times New Roman" panose="02020603050405020304" pitchFamily="18" charset="0"/>
            </a:endParaRPr>
          </a:p>
          <a:p>
            <a:pPr marL="0" indent="0">
              <a:lnSpc>
                <a:spcPct val="107000"/>
              </a:lnSpc>
              <a:spcBef>
                <a:spcPts val="0"/>
              </a:spcBef>
              <a:spcAft>
                <a:spcPts val="600"/>
              </a:spcAft>
              <a:buSzPts val="1000"/>
              <a:buNone/>
              <a:tabLst>
                <a:tab pos="457200" algn="l"/>
              </a:tabLst>
            </a:pPr>
            <a:endParaRPr lang="en-US" b="1"/>
          </a:p>
        </p:txBody>
      </p:sp>
      <p:sp>
        <p:nvSpPr>
          <p:cNvPr id="4" name="Slide Number Placeholder 3">
            <a:extLst>
              <a:ext uri="{FF2B5EF4-FFF2-40B4-BE49-F238E27FC236}">
                <a16:creationId xmlns:a16="http://schemas.microsoft.com/office/drawing/2014/main" id="{5F5A45F2-A19D-5B63-6EA6-9C89FDAE9BF9}"/>
              </a:ext>
            </a:extLst>
          </p:cNvPr>
          <p:cNvSpPr>
            <a:spLocks noGrp="1"/>
          </p:cNvSpPr>
          <p:nvPr>
            <p:ph type="sldNum" sz="quarter" idx="10"/>
          </p:nvPr>
        </p:nvSpPr>
        <p:spPr/>
        <p:txBody>
          <a:bodyPr/>
          <a:lstStyle/>
          <a:p>
            <a:fld id="{E773C8E2-B35B-254F-A137-6F2F570DAACB}" type="slidenum">
              <a:rPr lang="en-US" smtClean="0"/>
              <a:pPr/>
              <a:t>21</a:t>
            </a:fld>
            <a:endParaRPr lang="en-US"/>
          </a:p>
        </p:txBody>
      </p:sp>
    </p:spTree>
    <p:extLst>
      <p:ext uri="{BB962C8B-B14F-4D97-AF65-F5344CB8AC3E}">
        <p14:creationId xmlns:p14="http://schemas.microsoft.com/office/powerpoint/2010/main" val="1076607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09F90C-87B5-E99A-D28A-CBF33B281706}"/>
              </a:ext>
            </a:extLst>
          </p:cNvPr>
          <p:cNvSpPr>
            <a:spLocks noGrp="1"/>
          </p:cNvSpPr>
          <p:nvPr>
            <p:ph type="title"/>
          </p:nvPr>
        </p:nvSpPr>
        <p:spPr/>
        <p:txBody>
          <a:bodyPr/>
          <a:lstStyle/>
          <a:p>
            <a:r>
              <a:rPr lang="en-US"/>
              <a:t>Thank you for your Attention</a:t>
            </a:r>
          </a:p>
        </p:txBody>
      </p:sp>
      <p:sp>
        <p:nvSpPr>
          <p:cNvPr id="6" name="Content Placeholder 5">
            <a:extLst>
              <a:ext uri="{FF2B5EF4-FFF2-40B4-BE49-F238E27FC236}">
                <a16:creationId xmlns:a16="http://schemas.microsoft.com/office/drawing/2014/main" id="{ADF3155F-2151-88B2-9263-7D9D1FC81BDE}"/>
              </a:ext>
            </a:extLst>
          </p:cNvPr>
          <p:cNvSpPr>
            <a:spLocks noGrp="1"/>
          </p:cNvSpPr>
          <p:nvPr>
            <p:ph idx="1"/>
          </p:nvPr>
        </p:nvSpPr>
        <p:spPr>
          <a:xfrm>
            <a:off x="519223" y="1164236"/>
            <a:ext cx="10515600" cy="5011583"/>
          </a:xfrm>
        </p:spPr>
        <p:txBody>
          <a:bodyPr>
            <a:normAutofit/>
          </a:bodyPr>
          <a:lstStyle/>
          <a:p>
            <a:pPr algn="ctr"/>
            <a:endParaRPr lang="en-US" sz="5400"/>
          </a:p>
          <a:p>
            <a:pPr algn="ctr"/>
            <a:endParaRPr lang="en-US" sz="5400"/>
          </a:p>
          <a:p>
            <a:pPr marL="0" indent="0" algn="ctr">
              <a:buNone/>
            </a:pPr>
            <a:r>
              <a:rPr lang="en-US" sz="5400"/>
              <a:t>Questions?</a:t>
            </a:r>
          </a:p>
        </p:txBody>
      </p:sp>
      <p:sp>
        <p:nvSpPr>
          <p:cNvPr id="3" name="Slide Number Placeholder 2">
            <a:extLst>
              <a:ext uri="{FF2B5EF4-FFF2-40B4-BE49-F238E27FC236}">
                <a16:creationId xmlns:a16="http://schemas.microsoft.com/office/drawing/2014/main" id="{8317FEB5-88B3-0A51-0689-240F1B0C677D}"/>
              </a:ext>
            </a:extLst>
          </p:cNvPr>
          <p:cNvSpPr>
            <a:spLocks noGrp="1"/>
          </p:cNvSpPr>
          <p:nvPr>
            <p:ph type="sldNum" sz="quarter" idx="10"/>
          </p:nvPr>
        </p:nvSpPr>
        <p:spPr/>
        <p:txBody>
          <a:bodyPr/>
          <a:lstStyle/>
          <a:p>
            <a:fld id="{E773C8E2-B35B-254F-A137-6F2F570DAACB}" type="slidenum">
              <a:rPr lang="en-US" smtClean="0"/>
              <a:t>22</a:t>
            </a:fld>
            <a:endParaRPr lang="en-US"/>
          </a:p>
        </p:txBody>
      </p:sp>
    </p:spTree>
    <p:extLst>
      <p:ext uri="{BB962C8B-B14F-4D97-AF65-F5344CB8AC3E}">
        <p14:creationId xmlns:p14="http://schemas.microsoft.com/office/powerpoint/2010/main" val="2948065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9CFB4-0368-C498-9D31-952B0C552936}"/>
              </a:ext>
            </a:extLst>
          </p:cNvPr>
          <p:cNvSpPr>
            <a:spLocks noGrp="1"/>
          </p:cNvSpPr>
          <p:nvPr>
            <p:ph type="title"/>
          </p:nvPr>
        </p:nvSpPr>
        <p:spPr/>
        <p:txBody>
          <a:bodyPr/>
          <a:lstStyle/>
          <a:p>
            <a:r>
              <a:rPr lang="en-US"/>
              <a:t>Budget Request FY 2024 ongoing . . . CR to 12/24 </a:t>
            </a:r>
          </a:p>
        </p:txBody>
      </p:sp>
      <p:sp>
        <p:nvSpPr>
          <p:cNvPr id="4" name="Slide Number Placeholder 3">
            <a:extLst>
              <a:ext uri="{FF2B5EF4-FFF2-40B4-BE49-F238E27FC236}">
                <a16:creationId xmlns:a16="http://schemas.microsoft.com/office/drawing/2014/main" id="{A5B7A8DD-9552-66C7-102D-57EF2126197C}"/>
              </a:ext>
            </a:extLst>
          </p:cNvPr>
          <p:cNvSpPr>
            <a:spLocks noGrp="1"/>
          </p:cNvSpPr>
          <p:nvPr>
            <p:ph type="sldNum" sz="quarter" idx="10"/>
          </p:nvPr>
        </p:nvSpPr>
        <p:spPr/>
        <p:txBody>
          <a:bodyPr/>
          <a:lstStyle/>
          <a:p>
            <a:fld id="{E773C8E2-B35B-254F-A137-6F2F570DAACB}" type="slidenum">
              <a:rPr lang="en-US" smtClean="0"/>
              <a:pPr/>
              <a:t>3</a:t>
            </a:fld>
            <a:endParaRPr lang="en-US"/>
          </a:p>
        </p:txBody>
      </p:sp>
      <p:pic>
        <p:nvPicPr>
          <p:cNvPr id="6" name="Content Placeholder 5" descr="A picture containing diagram&#10;&#10;Description automatically generated">
            <a:extLst>
              <a:ext uri="{FF2B5EF4-FFF2-40B4-BE49-F238E27FC236}">
                <a16:creationId xmlns:a16="http://schemas.microsoft.com/office/drawing/2014/main" id="{D46BD560-F010-50A8-7B69-0A2A7CBBAF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2716" y="1371600"/>
            <a:ext cx="6666614" cy="4604136"/>
          </a:xfrm>
          <a:prstGeom prst="rect">
            <a:avLst/>
          </a:prstGeom>
        </p:spPr>
      </p:pic>
    </p:spTree>
    <p:extLst>
      <p:ext uri="{BB962C8B-B14F-4D97-AF65-F5344CB8AC3E}">
        <p14:creationId xmlns:p14="http://schemas.microsoft.com/office/powerpoint/2010/main" val="2513742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Title 41">
            <a:extLst>
              <a:ext uri="{FF2B5EF4-FFF2-40B4-BE49-F238E27FC236}">
                <a16:creationId xmlns:a16="http://schemas.microsoft.com/office/drawing/2014/main" id="{355A24E2-3AF1-447B-FDDE-7C64F0A20551}"/>
              </a:ext>
            </a:extLst>
          </p:cNvPr>
          <p:cNvSpPr>
            <a:spLocks noGrp="1"/>
          </p:cNvSpPr>
          <p:nvPr>
            <p:ph type="title"/>
          </p:nvPr>
        </p:nvSpPr>
        <p:spPr>
          <a:xfrm>
            <a:off x="876694" y="212036"/>
            <a:ext cx="6438506" cy="834886"/>
          </a:xfrm>
        </p:spPr>
        <p:txBody>
          <a:bodyPr anchor="b">
            <a:normAutofit/>
          </a:bodyPr>
          <a:lstStyle/>
          <a:p>
            <a:r>
              <a:rPr lang="en-US" sz="2000">
                <a:latin typeface="+mj-lt"/>
                <a:cs typeface="Calibri" panose="020F0502020204030204" pitchFamily="34" charset="0"/>
              </a:rPr>
              <a:t>DOE/EM Strategic Planning includes Waste Management </a:t>
            </a:r>
            <a:r>
              <a:rPr lang="en-US" sz="2000">
                <a:cs typeface="Calibri" panose="020F0502020204030204" pitchFamily="34" charset="0"/>
              </a:rPr>
              <a:t>Update Currently in Progress </a:t>
            </a:r>
            <a:endParaRPr lang="en-US" sz="2000">
              <a:latin typeface="+mj-lt"/>
              <a:cs typeface="Calibri" panose="020F0502020204030204" pitchFamily="34" charset="0"/>
            </a:endParaRPr>
          </a:p>
        </p:txBody>
      </p:sp>
      <p:sp>
        <p:nvSpPr>
          <p:cNvPr id="38" name="Text Placeholder 37">
            <a:extLst>
              <a:ext uri="{FF2B5EF4-FFF2-40B4-BE49-F238E27FC236}">
                <a16:creationId xmlns:a16="http://schemas.microsoft.com/office/drawing/2014/main" id="{2EFBC09D-5FD0-46F0-F2B6-989A171F1A88}"/>
              </a:ext>
            </a:extLst>
          </p:cNvPr>
          <p:cNvSpPr>
            <a:spLocks noGrp="1"/>
          </p:cNvSpPr>
          <p:nvPr>
            <p:ph type="body" idx="4294967295"/>
          </p:nvPr>
        </p:nvSpPr>
        <p:spPr>
          <a:xfrm>
            <a:off x="876694" y="2533476"/>
            <a:ext cx="2833324" cy="3447832"/>
          </a:xfrm>
        </p:spPr>
        <p:txBody>
          <a:bodyPr anchor="t">
            <a:normAutofit/>
          </a:bodyPr>
          <a:lstStyle/>
          <a:p>
            <a:pPr marL="457200" indent="-457200">
              <a:spcBef>
                <a:spcPts val="1200"/>
              </a:spcBef>
              <a:buFont typeface="+mj-lt"/>
              <a:buAutoNum type="arabicPeriod"/>
              <a:defRPr/>
            </a:pPr>
            <a:r>
              <a:rPr lang="en-US" sz="1300"/>
              <a:t>EM Program Plan, outlining a decision roadmap the cleanup program will use as a guide over the next two decades </a:t>
            </a:r>
          </a:p>
          <a:p>
            <a:pPr marL="457200" indent="-457200">
              <a:spcBef>
                <a:spcPts val="1200"/>
              </a:spcBef>
              <a:buFont typeface="+mj-lt"/>
              <a:buAutoNum type="arabicPeriod"/>
              <a:defRPr/>
            </a:pPr>
            <a:r>
              <a:rPr lang="en-US" sz="1300"/>
              <a:t>EM Strategic Vision: 2024-34  </a:t>
            </a:r>
          </a:p>
          <a:p>
            <a:pPr marL="457200" indent="-457200">
              <a:spcBef>
                <a:spcPts val="1200"/>
              </a:spcBef>
              <a:buFont typeface="+mj-lt"/>
              <a:buAutoNum type="arabicPeriod"/>
              <a:defRPr/>
            </a:pPr>
            <a:r>
              <a:rPr lang="en-US" sz="1300"/>
              <a:t>CY 2024 Mission Priorities </a:t>
            </a:r>
          </a:p>
          <a:p>
            <a:pPr>
              <a:spcBef>
                <a:spcPts val="600"/>
              </a:spcBef>
            </a:pPr>
            <a:r>
              <a:rPr lang="en-US" altLang="en-US" sz="1300">
                <a:cs typeface="Calibri" panose="020F0502020204030204" pitchFamily="34" charset="0"/>
              </a:rPr>
              <a:t>For more information, visit</a:t>
            </a:r>
          </a:p>
          <a:p>
            <a:pPr>
              <a:spcBef>
                <a:spcPts val="600"/>
              </a:spcBef>
            </a:pPr>
            <a:r>
              <a:rPr lang="en-US" sz="1300">
                <a:cs typeface="Calibri" panose="020F0502020204030204" pitchFamily="34" charset="0"/>
                <a:hlinkClick r:id="rId2">
                  <a:extLst>
                    <a:ext uri="{A12FA001-AC4F-418D-AE19-62706E023703}">
                      <ahyp:hlinkClr xmlns:ahyp="http://schemas.microsoft.com/office/drawing/2018/hyperlinkcolor" val="tx"/>
                    </a:ext>
                  </a:extLst>
                </a:hlinkClick>
              </a:rPr>
              <a:t>Annual Priorities, Strategic Vision, and Program Plan | Department of Energy</a:t>
            </a:r>
            <a:r>
              <a:rPr lang="en-US" altLang="en-US" sz="1300">
                <a:cs typeface="Calibri" panose="020F0502020204030204" pitchFamily="34" charset="0"/>
              </a:rPr>
              <a:t> website at: https://www.energy.gov/em/office-environmental-management</a:t>
            </a:r>
          </a:p>
          <a:p>
            <a:endParaRPr lang="en-US" sz="1300"/>
          </a:p>
        </p:txBody>
      </p:sp>
      <p:pic>
        <p:nvPicPr>
          <p:cNvPr id="37" name="Content Placeholder 36">
            <a:extLst>
              <a:ext uri="{FF2B5EF4-FFF2-40B4-BE49-F238E27FC236}">
                <a16:creationId xmlns:a16="http://schemas.microsoft.com/office/drawing/2014/main" id="{495BE576-C078-0676-34B9-5A406C024EF4}"/>
              </a:ext>
            </a:extLst>
          </p:cNvPr>
          <p:cNvPicPr>
            <a:picLocks noGrp="1" noChangeAspect="1"/>
          </p:cNvPicPr>
          <p:nvPr>
            <p:ph sz="quarter" idx="4294967295"/>
          </p:nvPr>
        </p:nvPicPr>
        <p:blipFill>
          <a:blip r:embed="rId3"/>
          <a:stretch>
            <a:fillRect/>
          </a:stretch>
        </p:blipFill>
        <p:spPr>
          <a:xfrm>
            <a:off x="4522471" y="1301251"/>
            <a:ext cx="3287840" cy="4255497"/>
          </a:xfrm>
          <a:prstGeom prst="rect">
            <a:avLst/>
          </a:prstGeom>
        </p:spPr>
      </p:pic>
      <p:pic>
        <p:nvPicPr>
          <p:cNvPr id="41" name="Content Placeholder 40" descr="A timeline of a construction project&#10;&#10;Description automatically generated with medium confidence">
            <a:extLst>
              <a:ext uri="{FF2B5EF4-FFF2-40B4-BE49-F238E27FC236}">
                <a16:creationId xmlns:a16="http://schemas.microsoft.com/office/drawing/2014/main" id="{5895768A-F7F8-EC31-DC15-5E17D54D787F}"/>
              </a:ext>
            </a:extLst>
          </p:cNvPr>
          <p:cNvPicPr>
            <a:picLocks noGrp="1" noChangeAspect="1"/>
          </p:cNvPicPr>
          <p:nvPr>
            <p:ph idx="1"/>
          </p:nvPr>
        </p:nvPicPr>
        <p:blipFill>
          <a:blip r:embed="rId4"/>
          <a:stretch>
            <a:fillRect/>
          </a:stretch>
        </p:blipFill>
        <p:spPr>
          <a:xfrm>
            <a:off x="7873921" y="1301251"/>
            <a:ext cx="3331526" cy="4227215"/>
          </a:xfrm>
          <a:prstGeom prst="rect">
            <a:avLst/>
          </a:prstGeom>
        </p:spPr>
      </p:pic>
      <p:sp>
        <p:nvSpPr>
          <p:cNvPr id="4" name="Slide Number Placeholder 3">
            <a:extLst>
              <a:ext uri="{FF2B5EF4-FFF2-40B4-BE49-F238E27FC236}">
                <a16:creationId xmlns:a16="http://schemas.microsoft.com/office/drawing/2014/main" id="{36A15BF6-50BC-FE81-7537-8A723A360A5F}"/>
              </a:ext>
            </a:extLst>
          </p:cNvPr>
          <p:cNvSpPr>
            <a:spLocks noGrp="1"/>
          </p:cNvSpPr>
          <p:nvPr>
            <p:ph type="sldNum" sz="quarter" idx="10"/>
          </p:nvPr>
        </p:nvSpPr>
        <p:spPr>
          <a:xfrm>
            <a:off x="8610600" y="6356350"/>
            <a:ext cx="2743200" cy="365125"/>
          </a:xfrm>
        </p:spPr>
        <p:txBody>
          <a:bodyPr>
            <a:normAutofit/>
          </a:bodyPr>
          <a:lstStyle/>
          <a:p>
            <a:pPr>
              <a:lnSpc>
                <a:spcPct val="90000"/>
              </a:lnSpc>
              <a:spcAft>
                <a:spcPts val="600"/>
              </a:spcAft>
            </a:pPr>
            <a:fld id="{E773C8E2-B35B-254F-A137-6F2F570DAACB}" type="slidenum">
              <a:rPr lang="en-US" smtClean="0"/>
              <a:pPr>
                <a:lnSpc>
                  <a:spcPct val="90000"/>
                </a:lnSpc>
                <a:spcAft>
                  <a:spcPts val="600"/>
                </a:spcAft>
              </a:pPr>
              <a:t>4</a:t>
            </a:fld>
            <a:endParaRPr lang="en-US"/>
          </a:p>
        </p:txBody>
      </p:sp>
      <p:grpSp>
        <p:nvGrpSpPr>
          <p:cNvPr id="47" name="Group 46">
            <a:extLst>
              <a:ext uri="{FF2B5EF4-FFF2-40B4-BE49-F238E27FC236}">
                <a16:creationId xmlns:a16="http://schemas.microsoft.com/office/drawing/2014/main" id="{792AA144-DDFF-C43B-6866-516C9091D0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737460"/>
            <a:ext cx="12192000" cy="123364"/>
            <a:chOff x="1" y="6737460"/>
            <a:chExt cx="12192000" cy="123364"/>
          </a:xfrm>
        </p:grpSpPr>
        <p:sp>
          <p:nvSpPr>
            <p:cNvPr id="48" name="Rectangle 47">
              <a:extLst>
                <a:ext uri="{FF2B5EF4-FFF2-40B4-BE49-F238E27FC236}">
                  <a16:creationId xmlns:a16="http://schemas.microsoft.com/office/drawing/2014/main" id="{56557A69-9517-26A8-EF3F-E65057EEC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7C5987E-7AB5-0A21-D727-68B38B342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27559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21C3E-7FBF-03D5-FBBD-A2ACE21530AB}"/>
              </a:ext>
            </a:extLst>
          </p:cNvPr>
          <p:cNvSpPr>
            <a:spLocks noGrp="1"/>
          </p:cNvSpPr>
          <p:nvPr>
            <p:ph type="title"/>
          </p:nvPr>
        </p:nvSpPr>
        <p:spPr/>
        <p:txBody>
          <a:bodyPr>
            <a:normAutofit/>
          </a:bodyPr>
          <a:lstStyle/>
          <a:p>
            <a:r>
              <a:rPr lang="en-US">
                <a:solidFill>
                  <a:srgbClr val="FFFFFF"/>
                </a:solidFill>
              </a:rPr>
              <a:t>New EM-1 Candice Roberts</a:t>
            </a:r>
          </a:p>
        </p:txBody>
      </p:sp>
      <p:sp>
        <p:nvSpPr>
          <p:cNvPr id="6" name="Text Placeholder 5">
            <a:extLst>
              <a:ext uri="{FF2B5EF4-FFF2-40B4-BE49-F238E27FC236}">
                <a16:creationId xmlns:a16="http://schemas.microsoft.com/office/drawing/2014/main" id="{50E789C0-25F2-BA9E-27A9-97FC2FA7E98D}"/>
              </a:ext>
            </a:extLst>
          </p:cNvPr>
          <p:cNvSpPr>
            <a:spLocks noGrp="1"/>
          </p:cNvSpPr>
          <p:nvPr>
            <p:ph type="body" sz="half" idx="2"/>
          </p:nvPr>
        </p:nvSpPr>
        <p:spPr>
          <a:xfrm>
            <a:off x="839788" y="1118937"/>
            <a:ext cx="3932237" cy="4750051"/>
          </a:xfrm>
        </p:spPr>
        <p:txBody>
          <a:bodyPr>
            <a:normAutofit fontScale="32500" lnSpcReduction="20000"/>
          </a:bodyPr>
          <a:lstStyle/>
          <a:p>
            <a:pPr algn="l"/>
            <a:r>
              <a:rPr lang="en-US" sz="4000" b="0" i="0" dirty="0">
                <a:solidFill>
                  <a:srgbClr val="292929"/>
                </a:solidFill>
                <a:effectLst/>
                <a:highlight>
                  <a:srgbClr val="FFFFFF"/>
                </a:highlight>
                <a:latin typeface="Karla" pitchFamily="2" charset="0"/>
              </a:rPr>
              <a:t>“The value of strong partnerships and the work it takes to maintain them is perhaps one of the most important lessons EM has learned over the past 35 years,” Robertson said.</a:t>
            </a:r>
          </a:p>
          <a:p>
            <a:pPr algn="l"/>
            <a:r>
              <a:rPr lang="en-US" sz="4000" b="0" i="0" dirty="0">
                <a:solidFill>
                  <a:srgbClr val="292929"/>
                </a:solidFill>
                <a:effectLst/>
                <a:highlight>
                  <a:srgbClr val="FFFFFF"/>
                </a:highlight>
                <a:latin typeface="Karla" pitchFamily="2" charset="0"/>
              </a:rPr>
              <a:t>“It’s a prime example of what is possible when EM and our cleanup partners remain focused on the long term goals and achieve alignment on key priorities,” Robertson said.</a:t>
            </a:r>
          </a:p>
          <a:p>
            <a:pPr marL="285750" indent="-285750" algn="l">
              <a:buFont typeface="Arial" panose="020B0604020202020204" pitchFamily="34" charset="0"/>
              <a:buChar char="•"/>
            </a:pPr>
            <a:r>
              <a:rPr lang="en-US" sz="4000" b="0" i="0" dirty="0">
                <a:solidFill>
                  <a:srgbClr val="292929"/>
                </a:solidFill>
                <a:effectLst/>
                <a:highlight>
                  <a:srgbClr val="FFFFFF"/>
                </a:highlight>
                <a:latin typeface="Karla" pitchFamily="2" charset="0"/>
              </a:rPr>
              <a:t>Robertson emphasized that such achievements all come down to effective partnerships among all people of EM, including the federal and contractor workforce, labor unions, regulators, the best of American industry, congressional cleanup champions, tribal nations, pueblos, states, </a:t>
            </a:r>
            <a:r>
              <a:rPr lang="en-US" sz="4000" b="1" i="0" u="none" strike="noStrike" dirty="0">
                <a:solidFill>
                  <a:srgbClr val="127EA8"/>
                </a:solidFill>
                <a:effectLst/>
                <a:highlight>
                  <a:srgbClr val="FFFFFF"/>
                </a:highlight>
                <a:latin typeface="Karla" pitchFamily="2" charset="0"/>
                <a:hlinkClick r:id="rId3"/>
              </a:rPr>
              <a:t>intergovernmental groups</a:t>
            </a:r>
            <a:r>
              <a:rPr lang="en-US" sz="4000" b="0" i="0" dirty="0">
                <a:solidFill>
                  <a:srgbClr val="292929"/>
                </a:solidFill>
                <a:effectLst/>
                <a:highlight>
                  <a:srgbClr val="FFFFFF"/>
                </a:highlight>
                <a:latin typeface="Karla" pitchFamily="2" charset="0"/>
              </a:rPr>
              <a:t>, and local communities near EM sites.</a:t>
            </a:r>
          </a:p>
          <a:p>
            <a:pPr algn="l"/>
            <a:r>
              <a:rPr lang="en-US" sz="4000" b="0" i="0" dirty="0">
                <a:solidFill>
                  <a:srgbClr val="292929"/>
                </a:solidFill>
                <a:effectLst/>
                <a:highlight>
                  <a:srgbClr val="FFFFFF"/>
                </a:highlight>
                <a:latin typeface="Karla" pitchFamily="2" charset="0"/>
              </a:rPr>
              <a:t>“As a former local elected official myself, I know how important it is to have that kind of local leadership and engagement,” she added.</a:t>
            </a:r>
          </a:p>
          <a:p>
            <a:pPr algn="l"/>
            <a:r>
              <a:rPr lang="en-US" sz="4000" b="0" i="0" dirty="0">
                <a:solidFill>
                  <a:srgbClr val="292929"/>
                </a:solidFill>
                <a:effectLst/>
                <a:highlight>
                  <a:srgbClr val="FFFFFF"/>
                </a:highlight>
                <a:latin typeface="Karla" pitchFamily="2" charset="0"/>
              </a:rPr>
              <a:t>“I heard firsthand the concerns and priorities of these pueblos, communities, labor unions, workers, which all reinforced the need to foster partnerships built on trust, collaboration and progress as EM maintains cleanup momentum, solves remaining challenges and plans for the future,” Robertson said.</a:t>
            </a:r>
          </a:p>
          <a:p>
            <a:endParaRPr lang="en-US" dirty="0"/>
          </a:p>
        </p:txBody>
      </p:sp>
      <p:sp>
        <p:nvSpPr>
          <p:cNvPr id="4" name="Slide Number Placeholder 3">
            <a:extLst>
              <a:ext uri="{FF2B5EF4-FFF2-40B4-BE49-F238E27FC236}">
                <a16:creationId xmlns:a16="http://schemas.microsoft.com/office/drawing/2014/main" id="{530060CC-5081-E208-700D-5F54AC6D7885}"/>
              </a:ext>
            </a:extLst>
          </p:cNvPr>
          <p:cNvSpPr>
            <a:spLocks noGrp="1"/>
          </p:cNvSpPr>
          <p:nvPr>
            <p:ph type="sldNum" sz="quarter" idx="12"/>
          </p:nvPr>
        </p:nvSpPr>
        <p:spPr/>
        <p:txBody>
          <a:bodyPr>
            <a:normAutofit/>
          </a:bodyPr>
          <a:lstStyle/>
          <a:p>
            <a:pPr>
              <a:lnSpc>
                <a:spcPct val="90000"/>
              </a:lnSpc>
              <a:spcAft>
                <a:spcPts val="600"/>
              </a:spcAft>
            </a:pPr>
            <a:fld id="{E773C8E2-B35B-254F-A137-6F2F570DAACB}" type="slidenum">
              <a:rPr lang="en-US" smtClean="0"/>
              <a:pPr>
                <a:lnSpc>
                  <a:spcPct val="90000"/>
                </a:lnSpc>
                <a:spcAft>
                  <a:spcPts val="600"/>
                </a:spcAft>
              </a:pPr>
              <a:t>5</a:t>
            </a:fld>
            <a:endParaRPr lang="en-US"/>
          </a:p>
        </p:txBody>
      </p:sp>
      <p:pic>
        <p:nvPicPr>
          <p:cNvPr id="1026" name="Picture 2" descr="A woman standing on a stage speaking at a podium while looking out into the audience">
            <a:extLst>
              <a:ext uri="{FF2B5EF4-FFF2-40B4-BE49-F238E27FC236}">
                <a16:creationId xmlns:a16="http://schemas.microsoft.com/office/drawing/2014/main" id="{9BF3B1AD-71FB-5909-B658-84296787F287}"/>
              </a:ext>
            </a:extLst>
          </p:cNvPr>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l="7759" r="775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018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13C94-CDF0-5559-D97C-159480CFF41C}"/>
              </a:ext>
            </a:extLst>
          </p:cNvPr>
          <p:cNvSpPr>
            <a:spLocks noGrp="1"/>
          </p:cNvSpPr>
          <p:nvPr>
            <p:ph type="title"/>
          </p:nvPr>
        </p:nvSpPr>
        <p:spPr/>
        <p:txBody>
          <a:bodyPr/>
          <a:lstStyle/>
          <a:p>
            <a:r>
              <a:rPr lang="en-US"/>
              <a:t>Scorecard: Mission and Priorities 2024</a:t>
            </a:r>
          </a:p>
        </p:txBody>
      </p:sp>
      <p:sp>
        <p:nvSpPr>
          <p:cNvPr id="4" name="Slide Number Placeholder 3">
            <a:extLst>
              <a:ext uri="{FF2B5EF4-FFF2-40B4-BE49-F238E27FC236}">
                <a16:creationId xmlns:a16="http://schemas.microsoft.com/office/drawing/2014/main" id="{9507F212-F524-0304-2FB9-09E951AB258A}"/>
              </a:ext>
            </a:extLst>
          </p:cNvPr>
          <p:cNvSpPr>
            <a:spLocks noGrp="1"/>
          </p:cNvSpPr>
          <p:nvPr>
            <p:ph type="sldNum" sz="quarter" idx="10"/>
          </p:nvPr>
        </p:nvSpPr>
        <p:spPr/>
        <p:txBody>
          <a:bodyPr/>
          <a:lstStyle/>
          <a:p>
            <a:fld id="{E773C8E2-B35B-254F-A137-6F2F570DAACB}" type="slidenum">
              <a:rPr lang="en-US" smtClean="0"/>
              <a:pPr/>
              <a:t>6</a:t>
            </a:fld>
            <a:endParaRPr lang="en-US"/>
          </a:p>
        </p:txBody>
      </p:sp>
      <p:pic>
        <p:nvPicPr>
          <p:cNvPr id="7" name="Picture 2" descr="Visual of the priorities ">
            <a:extLst>
              <a:ext uri="{FF2B5EF4-FFF2-40B4-BE49-F238E27FC236}">
                <a16:creationId xmlns:a16="http://schemas.microsoft.com/office/drawing/2014/main" id="{925A73D3-06A3-33BA-5FC1-5DEEB97A2FB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59325" y="1165225"/>
            <a:ext cx="4335318" cy="4718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909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E3F8E0-791E-7736-9744-9FDB7133253A}"/>
              </a:ext>
            </a:extLst>
          </p:cNvPr>
          <p:cNvSpPr>
            <a:spLocks noGrp="1"/>
          </p:cNvSpPr>
          <p:nvPr>
            <p:ph type="title"/>
          </p:nvPr>
        </p:nvSpPr>
        <p:spPr>
          <a:xfrm>
            <a:off x="839788" y="265043"/>
            <a:ext cx="8436734" cy="844619"/>
          </a:xfrm>
        </p:spPr>
        <p:txBody>
          <a:bodyPr>
            <a:normAutofit fontScale="90000"/>
          </a:bodyPr>
          <a:lstStyle/>
          <a:p>
            <a:r>
              <a:rPr lang="en-US"/>
              <a:t>West Valley Sends Equipment to Idaho</a:t>
            </a:r>
            <a:br>
              <a:rPr lang="en-US"/>
            </a:br>
            <a:r>
              <a:rPr lang="en-US"/>
              <a:t>For Reuse and </a:t>
            </a:r>
            <a:br>
              <a:rPr lang="en-US"/>
            </a:br>
            <a:r>
              <a:rPr lang="en-US"/>
              <a:t>Saves Taxpayers $1Million </a:t>
            </a:r>
          </a:p>
        </p:txBody>
      </p:sp>
      <p:sp>
        <p:nvSpPr>
          <p:cNvPr id="7" name="Text Placeholder 6">
            <a:extLst>
              <a:ext uri="{FF2B5EF4-FFF2-40B4-BE49-F238E27FC236}">
                <a16:creationId xmlns:a16="http://schemas.microsoft.com/office/drawing/2014/main" id="{DF8D4912-9AD4-F16D-BF6C-496D081EC0C8}"/>
              </a:ext>
            </a:extLst>
          </p:cNvPr>
          <p:cNvSpPr>
            <a:spLocks noGrp="1"/>
          </p:cNvSpPr>
          <p:nvPr>
            <p:ph type="body" sz="half" idx="2"/>
          </p:nvPr>
        </p:nvSpPr>
        <p:spPr>
          <a:xfrm>
            <a:off x="839788" y="1616765"/>
            <a:ext cx="3932237" cy="4252223"/>
          </a:xfrm>
        </p:spPr>
        <p:txBody>
          <a:bodyPr>
            <a:normAutofit fontScale="32500" lnSpcReduction="20000"/>
          </a:bodyPr>
          <a:lstStyle/>
          <a:p>
            <a:pPr marL="571500" indent="-571500" algn="l">
              <a:buFont typeface="Wingdings" panose="05000000000000000000" pitchFamily="2" charset="2"/>
              <a:buChar char="§"/>
            </a:pPr>
            <a:r>
              <a:rPr lang="en-US" sz="4000" b="0" i="0" dirty="0">
                <a:solidFill>
                  <a:srgbClr val="292929"/>
                </a:solidFill>
                <a:effectLst/>
                <a:highlight>
                  <a:srgbClr val="FFFFFF"/>
                </a:highlight>
                <a:latin typeface="Karla" pitchFamily="2" charset="0"/>
              </a:rPr>
              <a:t>EM’s INL Site cleanup contractor, Idaho Environmental Coalition (IEC), will receive major components and spare parts from West Valley for several robotic manipulator arms used alongside telemanipulators to process waste.</a:t>
            </a:r>
          </a:p>
          <a:p>
            <a:pPr marL="571500" indent="-571500" algn="l">
              <a:buFont typeface="Wingdings" panose="05000000000000000000" pitchFamily="2" charset="2"/>
              <a:buChar char="§"/>
            </a:pPr>
            <a:r>
              <a:rPr lang="en-US" sz="4000" b="0" i="0" dirty="0">
                <a:solidFill>
                  <a:srgbClr val="292929"/>
                </a:solidFill>
                <a:effectLst/>
                <a:highlight>
                  <a:srgbClr val="FFFFFF"/>
                </a:highlight>
                <a:latin typeface="Karla" pitchFamily="2" charset="0"/>
              </a:rPr>
              <a:t>Telemanipulators allow an operator to control a hand-like mechanism from outside a working cell — similar to claw crane machine arcade games.</a:t>
            </a:r>
          </a:p>
          <a:p>
            <a:pPr marL="571500" indent="-571500" algn="l">
              <a:buFont typeface="Wingdings" panose="05000000000000000000" pitchFamily="2" charset="2"/>
              <a:buChar char="§"/>
            </a:pPr>
            <a:r>
              <a:rPr lang="en-US" sz="4000" b="0" i="0" dirty="0">
                <a:solidFill>
                  <a:srgbClr val="292929"/>
                </a:solidFill>
                <a:effectLst/>
                <a:highlight>
                  <a:srgbClr val="FFFFFF"/>
                </a:highlight>
                <a:latin typeface="Karla" pitchFamily="2" charset="0"/>
              </a:rPr>
              <a:t>That equipment is among a large inventory of parts used to maintain and replace remote-handling equipment no longer needed at West Valley after crews there decommissioned the </a:t>
            </a:r>
            <a:r>
              <a:rPr lang="en-US" sz="4000" b="1" i="0" u="none" strike="noStrike" dirty="0">
                <a:solidFill>
                  <a:srgbClr val="127EA8"/>
                </a:solidFill>
                <a:effectLst/>
                <a:highlight>
                  <a:srgbClr val="FFFFFF"/>
                </a:highlight>
                <a:latin typeface="Karla" pitchFamily="2" charset="0"/>
                <a:hlinkClick r:id="rId3"/>
              </a:rPr>
              <a:t>Main Plant Processing Building</a:t>
            </a:r>
            <a:r>
              <a:rPr lang="en-US" sz="4000" b="0" i="0" dirty="0">
                <a:solidFill>
                  <a:srgbClr val="292929"/>
                </a:solidFill>
                <a:effectLst/>
                <a:highlight>
                  <a:srgbClr val="FFFFFF"/>
                </a:highlight>
                <a:latin typeface="Karla" pitchFamily="2" charset="0"/>
              </a:rPr>
              <a:t> and </a:t>
            </a:r>
            <a:r>
              <a:rPr lang="en-US" sz="4000" b="1" i="0" u="none" strike="noStrike" dirty="0">
                <a:solidFill>
                  <a:srgbClr val="127EA8"/>
                </a:solidFill>
                <a:effectLst/>
                <a:highlight>
                  <a:srgbClr val="FFFFFF"/>
                </a:highlight>
                <a:latin typeface="Karla" pitchFamily="2" charset="0"/>
                <a:hlinkClick r:id="rId4"/>
              </a:rPr>
              <a:t>Vitrification Facility</a:t>
            </a:r>
            <a:r>
              <a:rPr lang="en-US" sz="4000" b="0" i="0" dirty="0">
                <a:solidFill>
                  <a:srgbClr val="292929"/>
                </a:solidFill>
                <a:effectLst/>
                <a:highlight>
                  <a:srgbClr val="FFFFFF"/>
                </a:highlight>
                <a:latin typeface="Karla" pitchFamily="2" charset="0"/>
              </a:rPr>
              <a:t>..</a:t>
            </a:r>
          </a:p>
          <a:p>
            <a:pPr algn="l"/>
            <a:endParaRPr lang="en-US" b="0" i="1" dirty="0">
              <a:solidFill>
                <a:srgbClr val="292929"/>
              </a:solidFill>
              <a:effectLst/>
              <a:highlight>
                <a:srgbClr val="FFFFFF"/>
              </a:highlight>
              <a:latin typeface="Karla" pitchFamily="2" charset="0"/>
            </a:endParaRPr>
          </a:p>
          <a:p>
            <a:pPr algn="l"/>
            <a:r>
              <a:rPr lang="en-US" sz="3200" dirty="0">
                <a:hlinkClick r:id="rId5"/>
              </a:rPr>
              <a:t>West Valley Sends Equipment to Idaho for Reuse, Saving Taxpayers $1 Million | Department of Energy</a:t>
            </a:r>
            <a:endParaRPr lang="en-US" sz="3200" b="0" i="0" dirty="0">
              <a:solidFill>
                <a:srgbClr val="292929"/>
              </a:solidFill>
              <a:effectLst/>
              <a:highlight>
                <a:srgbClr val="FFFFFF"/>
              </a:highlight>
              <a:latin typeface="Karla" pitchFamily="2" charset="0"/>
            </a:endParaRPr>
          </a:p>
          <a:p>
            <a:endParaRPr lang="en-US" dirty="0"/>
          </a:p>
        </p:txBody>
      </p:sp>
      <p:sp>
        <p:nvSpPr>
          <p:cNvPr id="4" name="Slide Number Placeholder 3">
            <a:extLst>
              <a:ext uri="{FF2B5EF4-FFF2-40B4-BE49-F238E27FC236}">
                <a16:creationId xmlns:a16="http://schemas.microsoft.com/office/drawing/2014/main" id="{3EC797BE-A7B9-E123-0D6F-B519176C2EC0}"/>
              </a:ext>
            </a:extLst>
          </p:cNvPr>
          <p:cNvSpPr>
            <a:spLocks noGrp="1"/>
          </p:cNvSpPr>
          <p:nvPr>
            <p:ph type="sldNum" sz="quarter" idx="12"/>
          </p:nvPr>
        </p:nvSpPr>
        <p:spPr/>
        <p:txBody>
          <a:bodyPr/>
          <a:lstStyle/>
          <a:p>
            <a:fld id="{E773C8E2-B35B-254F-A137-6F2F570DAACB}" type="slidenum">
              <a:rPr lang="en-US" smtClean="0"/>
              <a:pPr/>
              <a:t>7</a:t>
            </a:fld>
            <a:endParaRPr lang="en-US"/>
          </a:p>
        </p:txBody>
      </p:sp>
      <p:pic>
        <p:nvPicPr>
          <p:cNvPr id="2050" name="Picture 2" descr="A wooden shipping container opened up to show a metal manipulator machine">
            <a:extLst>
              <a:ext uri="{FF2B5EF4-FFF2-40B4-BE49-F238E27FC236}">
                <a16:creationId xmlns:a16="http://schemas.microsoft.com/office/drawing/2014/main" id="{2BD84CEB-2A1F-9962-C15C-CF762E721562}"/>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5183188" y="1109662"/>
            <a:ext cx="6172200" cy="462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4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B8FD4-D1C8-FED2-56ED-8A9EDE5D436A}"/>
              </a:ext>
            </a:extLst>
          </p:cNvPr>
          <p:cNvSpPr>
            <a:spLocks noGrp="1"/>
          </p:cNvSpPr>
          <p:nvPr>
            <p:ph type="title"/>
          </p:nvPr>
        </p:nvSpPr>
        <p:spPr>
          <a:xfrm>
            <a:off x="839787" y="457200"/>
            <a:ext cx="7946403" cy="828261"/>
          </a:xfrm>
        </p:spPr>
        <p:txBody>
          <a:bodyPr>
            <a:normAutofit fontScale="90000"/>
          </a:bodyPr>
          <a:lstStyle/>
          <a:p>
            <a:r>
              <a:rPr lang="en-US"/>
              <a:t>Crews Resume Liquid Waste Treatment in Idaho</a:t>
            </a:r>
            <a:br>
              <a:rPr lang="en-US"/>
            </a:br>
            <a:endParaRPr lang="en-US"/>
          </a:p>
        </p:txBody>
      </p:sp>
      <p:pic>
        <p:nvPicPr>
          <p:cNvPr id="3074" name="Picture 2" descr="An aerial view of a factory building with two workers in hazmat suits performing work in the middle, the room is covered in yellow tarps">
            <a:extLst>
              <a:ext uri="{FF2B5EF4-FFF2-40B4-BE49-F238E27FC236}">
                <a16:creationId xmlns:a16="http://schemas.microsoft.com/office/drawing/2014/main" id="{6EA247E6-4925-D89A-F467-A316914B447B}"/>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4400" r="14400"/>
          <a:stretch/>
        </p:blipFill>
        <p:spPr bwMode="auto">
          <a:xfrm>
            <a:off x="5183188" y="987425"/>
            <a:ext cx="6172200" cy="4873625"/>
          </a:xfrm>
          <a:noFill/>
          <a:extLst>
            <a:ext uri="{909E8E84-426E-40DD-AFC4-6F175D3DCCD1}">
              <a14:hiddenFill xmlns:a14="http://schemas.microsoft.com/office/drawing/2010/main">
                <a:solidFill>
                  <a:srgbClr val="FFFFFF"/>
                </a:solidFill>
              </a14:hiddenFill>
            </a:ext>
          </a:extLst>
        </p:spPr>
      </p:pic>
      <p:sp>
        <p:nvSpPr>
          <p:cNvPr id="11" name="Text Placeholder 10">
            <a:extLst>
              <a:ext uri="{FF2B5EF4-FFF2-40B4-BE49-F238E27FC236}">
                <a16:creationId xmlns:a16="http://schemas.microsoft.com/office/drawing/2014/main" id="{4BE993EE-5262-76C3-6D52-9232E92A8F75}"/>
              </a:ext>
            </a:extLst>
          </p:cNvPr>
          <p:cNvSpPr>
            <a:spLocks noGrp="1"/>
          </p:cNvSpPr>
          <p:nvPr>
            <p:ph type="body" sz="half" idx="2"/>
          </p:nvPr>
        </p:nvSpPr>
        <p:spPr>
          <a:xfrm>
            <a:off x="839788" y="1285461"/>
            <a:ext cx="3932237" cy="4583527"/>
          </a:xfrm>
        </p:spPr>
        <p:txBody>
          <a:bodyPr>
            <a:normAutofit/>
          </a:bodyPr>
          <a:lstStyle/>
          <a:p>
            <a:pPr marL="171450" indent="-171450" algn="l">
              <a:buFont typeface="Arial" panose="020B0604020202020204" pitchFamily="34" charset="0"/>
              <a:buChar char="•"/>
            </a:pPr>
            <a:r>
              <a:rPr lang="en-US" sz="1200" b="1" i="0" dirty="0">
                <a:solidFill>
                  <a:srgbClr val="292929"/>
                </a:solidFill>
                <a:effectLst/>
                <a:highlight>
                  <a:srgbClr val="FFFFFF"/>
                </a:highlight>
              </a:rPr>
              <a:t>IDAHO FALLS, Idaho</a:t>
            </a:r>
            <a:r>
              <a:rPr lang="en-US" sz="1200" b="0" i="0" dirty="0">
                <a:solidFill>
                  <a:srgbClr val="292929"/>
                </a:solidFill>
                <a:effectLst/>
                <a:highlight>
                  <a:srgbClr val="FFFFFF"/>
                </a:highlight>
              </a:rPr>
              <a:t> — U.S. Department of Energy </a:t>
            </a:r>
            <a:r>
              <a:rPr lang="en-US" sz="1200" b="1" i="0" u="none" strike="noStrike" dirty="0">
                <a:solidFill>
                  <a:srgbClr val="127EA8"/>
                </a:solidFill>
                <a:effectLst/>
                <a:highlight>
                  <a:srgbClr val="FFFFFF"/>
                </a:highlight>
                <a:hlinkClick r:id="rId4"/>
              </a:rPr>
              <a:t>Office of Environmental Management</a:t>
            </a:r>
            <a:r>
              <a:rPr lang="en-US" sz="1200" b="0" i="0" dirty="0">
                <a:solidFill>
                  <a:srgbClr val="292929"/>
                </a:solidFill>
                <a:effectLst/>
                <a:highlight>
                  <a:srgbClr val="FFFFFF"/>
                </a:highlight>
              </a:rPr>
              <a:t> crews have resumed waste processing operations at a radioactive liquid waste treatment facility at the </a:t>
            </a:r>
            <a:r>
              <a:rPr lang="en-US" sz="1200" b="1" i="0" u="none" strike="noStrike" dirty="0">
                <a:solidFill>
                  <a:srgbClr val="127EA8"/>
                </a:solidFill>
                <a:effectLst/>
                <a:highlight>
                  <a:srgbClr val="FFFFFF"/>
                </a:highlight>
                <a:hlinkClick r:id="rId5"/>
              </a:rPr>
              <a:t>Idaho National Laboratory Site</a:t>
            </a:r>
            <a:r>
              <a:rPr lang="en-US" sz="1200" b="0" i="0" dirty="0">
                <a:solidFill>
                  <a:srgbClr val="292929"/>
                </a:solidFill>
                <a:effectLst/>
                <a:highlight>
                  <a:srgbClr val="FFFFFF"/>
                </a:highlight>
              </a:rPr>
              <a:t> following the completion of two maintenance campaigns.</a:t>
            </a:r>
          </a:p>
          <a:p>
            <a:pPr marL="171450" indent="-171450" algn="l">
              <a:buFont typeface="Arial" panose="020B0604020202020204" pitchFamily="34" charset="0"/>
              <a:buChar char="•"/>
            </a:pPr>
            <a:r>
              <a:rPr lang="en-US" sz="1200" b="0" i="0" dirty="0">
                <a:solidFill>
                  <a:srgbClr val="292929"/>
                </a:solidFill>
                <a:effectLst/>
                <a:highlight>
                  <a:srgbClr val="FFFFFF"/>
                </a:highlight>
              </a:rPr>
              <a:t>To date, the facility has treated more than 80,000 gallons of radioactive liquid waste that remains in underground waste tanks at the </a:t>
            </a:r>
            <a:r>
              <a:rPr lang="en-US" sz="1200" b="1" i="0" u="none" strike="noStrike" dirty="0">
                <a:solidFill>
                  <a:srgbClr val="127EA8"/>
                </a:solidFill>
                <a:effectLst/>
                <a:highlight>
                  <a:srgbClr val="FFFFFF"/>
                </a:highlight>
                <a:hlinkClick r:id="rId6"/>
              </a:rPr>
              <a:t>Idaho Nuclear Technology and Engineering Center</a:t>
            </a:r>
            <a:r>
              <a:rPr lang="en-US" sz="1200" b="0" i="0" dirty="0">
                <a:solidFill>
                  <a:srgbClr val="292929"/>
                </a:solidFill>
                <a:effectLst/>
                <a:highlight>
                  <a:srgbClr val="FFFFFF"/>
                </a:highlight>
              </a:rPr>
              <a:t>.</a:t>
            </a:r>
          </a:p>
          <a:p>
            <a:pPr marL="171450" indent="-171450" algn="l">
              <a:buFont typeface="Arial" panose="020B0604020202020204" pitchFamily="34" charset="0"/>
              <a:buChar char="•"/>
            </a:pPr>
            <a:r>
              <a:rPr lang="en-US" sz="1200" b="0" i="0" dirty="0">
                <a:solidFill>
                  <a:srgbClr val="292929"/>
                </a:solidFill>
                <a:effectLst/>
                <a:highlight>
                  <a:srgbClr val="FFFFFF"/>
                </a:highlight>
              </a:rPr>
              <a:t>Sodium-bearing waste is a byproduct of decontamination and rinse campaigns associated with historic spent nuclear fuel reprocessing runs at the center. The waste treatment facility uses a steam-reforming process to convert the liquid waste into a dry, granular solid, which is transferred to stainless steel canisters and placed in concrete vaults for onsite storage.</a:t>
            </a:r>
          </a:p>
          <a:p>
            <a:pPr marL="171450" indent="-171450" algn="l">
              <a:buFont typeface="Arial" panose="020B0604020202020204" pitchFamily="34" charset="0"/>
              <a:buChar char="•"/>
            </a:pPr>
            <a:r>
              <a:rPr lang="en-US" sz="1200" b="0" i="0" dirty="0">
                <a:solidFill>
                  <a:srgbClr val="292929"/>
                </a:solidFill>
                <a:effectLst/>
                <a:highlight>
                  <a:srgbClr val="FFFFFF"/>
                </a:highlight>
              </a:rPr>
              <a:t>Sodium-bearing waste treatment is expected to take three to seven years to complete, accounting for outages to conduct regular maintenance on the facility.</a:t>
            </a:r>
          </a:p>
          <a:p>
            <a:pPr algn="l"/>
            <a:endParaRPr lang="en-US" b="0" i="0" dirty="0">
              <a:solidFill>
                <a:srgbClr val="292929"/>
              </a:solidFill>
              <a:effectLst/>
              <a:highlight>
                <a:srgbClr val="FFFFFF"/>
              </a:highlight>
              <a:latin typeface="Karla" pitchFamily="2" charset="0"/>
            </a:endParaRPr>
          </a:p>
          <a:p>
            <a:pPr algn="l"/>
            <a:endParaRPr lang="en-US" dirty="0">
              <a:solidFill>
                <a:srgbClr val="292929"/>
              </a:solidFill>
              <a:highlight>
                <a:srgbClr val="FFFFFF"/>
              </a:highlight>
              <a:latin typeface="Karla" pitchFamily="2" charset="0"/>
            </a:endParaRPr>
          </a:p>
          <a:p>
            <a:pPr algn="l"/>
            <a:endParaRPr lang="en-US" b="0" i="0" dirty="0">
              <a:solidFill>
                <a:srgbClr val="292929"/>
              </a:solidFill>
              <a:effectLst/>
              <a:highlight>
                <a:srgbClr val="FFFFFF"/>
              </a:highlight>
              <a:latin typeface="Karla" pitchFamily="2" charset="0"/>
            </a:endParaRPr>
          </a:p>
          <a:p>
            <a:endParaRPr lang="en-US" dirty="0"/>
          </a:p>
        </p:txBody>
      </p:sp>
      <p:sp>
        <p:nvSpPr>
          <p:cNvPr id="4" name="Slide Number Placeholder 3">
            <a:extLst>
              <a:ext uri="{FF2B5EF4-FFF2-40B4-BE49-F238E27FC236}">
                <a16:creationId xmlns:a16="http://schemas.microsoft.com/office/drawing/2014/main" id="{24E9BAC8-0515-C177-9081-ACF79522B20B}"/>
              </a:ext>
            </a:extLst>
          </p:cNvPr>
          <p:cNvSpPr>
            <a:spLocks noGrp="1"/>
          </p:cNvSpPr>
          <p:nvPr>
            <p:ph type="sldNum" sz="quarter" idx="12"/>
          </p:nvPr>
        </p:nvSpPr>
        <p:spPr>
          <a:xfrm>
            <a:off x="11219327" y="6303736"/>
            <a:ext cx="697833" cy="365125"/>
          </a:xfrm>
        </p:spPr>
        <p:txBody>
          <a:bodyPr/>
          <a:lstStyle/>
          <a:p>
            <a:fld id="{E773C8E2-B35B-254F-A137-6F2F570DAACB}" type="slidenum">
              <a:rPr lang="en-US" smtClean="0"/>
              <a:pPr/>
              <a:t>8</a:t>
            </a:fld>
            <a:endParaRPr lang="en-US"/>
          </a:p>
        </p:txBody>
      </p:sp>
    </p:spTree>
    <p:extLst>
      <p:ext uri="{BB962C8B-B14F-4D97-AF65-F5344CB8AC3E}">
        <p14:creationId xmlns:p14="http://schemas.microsoft.com/office/powerpoint/2010/main" val="24325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4036" y="101585"/>
            <a:ext cx="11323675" cy="751488"/>
          </a:xfrm>
          <a:prstGeom prst="rect">
            <a:avLst/>
          </a:prstGeom>
        </p:spPr>
        <p:txBody>
          <a:bodyPr vert="horz" wrap="square" lIns="0" tIns="12700" rIns="0" bIns="0" rtlCol="0" anchor="ctr" anchorCtr="0">
            <a:spAutoFit/>
          </a:bodyPr>
          <a:lstStyle/>
          <a:p>
            <a:pPr marR="5080" algn="ctr">
              <a:lnSpc>
                <a:spcPct val="100000"/>
              </a:lnSpc>
              <a:spcBef>
                <a:spcPts val="100"/>
              </a:spcBef>
            </a:pPr>
            <a:r>
              <a:rPr sz="2400" spc="-20"/>
              <a:t>Low-</a:t>
            </a:r>
            <a:r>
              <a:rPr sz="2400"/>
              <a:t>Level</a:t>
            </a:r>
            <a:r>
              <a:rPr sz="2400" spc="-90"/>
              <a:t> </a:t>
            </a:r>
            <a:r>
              <a:rPr sz="2400"/>
              <a:t>Waste</a:t>
            </a:r>
            <a:r>
              <a:rPr sz="2400" spc="-65"/>
              <a:t> </a:t>
            </a:r>
            <a:r>
              <a:rPr sz="2400"/>
              <a:t>Disposal</a:t>
            </a:r>
            <a:r>
              <a:rPr sz="2400" spc="-75"/>
              <a:t> </a:t>
            </a:r>
            <a:r>
              <a:rPr sz="2400" spc="-10"/>
              <a:t>Facility</a:t>
            </a:r>
            <a:endParaRPr sz="2400"/>
          </a:p>
          <a:p>
            <a:pPr marR="12700" algn="ctr">
              <a:lnSpc>
                <a:spcPct val="100000"/>
              </a:lnSpc>
              <a:spcBef>
                <a:spcPts val="5"/>
              </a:spcBef>
            </a:pPr>
            <a:r>
              <a:rPr sz="2400"/>
              <a:t>Federal</a:t>
            </a:r>
            <a:r>
              <a:rPr sz="2400" spc="-65"/>
              <a:t> </a:t>
            </a:r>
            <a:r>
              <a:rPr sz="2400"/>
              <a:t>Review</a:t>
            </a:r>
            <a:r>
              <a:rPr sz="2400" spc="-70"/>
              <a:t> </a:t>
            </a:r>
            <a:r>
              <a:rPr sz="2400" spc="-10"/>
              <a:t>Group</a:t>
            </a:r>
            <a:r>
              <a:rPr lang="en-US" sz="2400" spc="-10"/>
              <a:t> (LFRG) as of 2024</a:t>
            </a:r>
            <a:endParaRPr sz="2400"/>
          </a:p>
        </p:txBody>
      </p:sp>
      <p:sp>
        <p:nvSpPr>
          <p:cNvPr id="3" name="object 3"/>
          <p:cNvSpPr txBox="1"/>
          <p:nvPr/>
        </p:nvSpPr>
        <p:spPr>
          <a:xfrm>
            <a:off x="698610" y="1226441"/>
            <a:ext cx="5283224" cy="1027845"/>
          </a:xfrm>
          <a:prstGeom prst="rect">
            <a:avLst/>
          </a:prstGeom>
        </p:spPr>
        <p:txBody>
          <a:bodyPr vert="horz" wrap="square" lIns="0" tIns="12065" rIns="0" bIns="0" rtlCol="0">
            <a:spAutoFit/>
          </a:bodyPr>
          <a:lstStyle/>
          <a:p>
            <a:pPr marL="354965" marR="0" lvl="0" indent="-342265" algn="l" defTabSz="914400" rtl="0" eaLnBrk="1" fontAlgn="auto" latinLnBrk="0" hangingPunct="1">
              <a:lnSpc>
                <a:spcPct val="100000"/>
              </a:lnSpc>
              <a:spcBef>
                <a:spcPts val="95"/>
              </a:spcBef>
              <a:spcAft>
                <a:spcPts val="0"/>
              </a:spcAft>
              <a:buClrTx/>
              <a:buSzTx/>
              <a:buFont typeface="Arial"/>
              <a:buChar char="•"/>
              <a:tabLst>
                <a:tab pos="354965" algn="l"/>
              </a:tabLst>
              <a:defRPr/>
            </a:pPr>
            <a:r>
              <a:rPr kumimoji="0" lang="en-US" sz="2200" b="0" i="0" u="none" strike="noStrike" kern="1200" cap="none" spc="0" normalizeH="0" baseline="0" noProof="0">
                <a:ln>
                  <a:noFill/>
                </a:ln>
                <a:solidFill>
                  <a:srgbClr val="000000"/>
                </a:solidFill>
                <a:effectLst/>
                <a:uLnTx/>
                <a:uFillTx/>
                <a:latin typeface="Calibri"/>
                <a:ea typeface="+mn-ea"/>
                <a:cs typeface="Calibri"/>
              </a:rPr>
              <a:t>DOE </a:t>
            </a:r>
            <a:r>
              <a:rPr kumimoji="0" sz="2200" b="0" i="0" u="none" strike="noStrike" kern="1200" cap="none" spc="0" normalizeH="0" baseline="0" noProof="0">
                <a:ln>
                  <a:noFill/>
                </a:ln>
                <a:solidFill>
                  <a:srgbClr val="000000"/>
                </a:solidFill>
                <a:effectLst/>
                <a:uLnTx/>
                <a:uFillTx/>
                <a:latin typeface="Calibri"/>
                <a:ea typeface="+mn-ea"/>
                <a:cs typeface="Calibri"/>
              </a:rPr>
              <a:t>panel</a:t>
            </a:r>
            <a:r>
              <a:rPr kumimoji="0" sz="2200" b="0" i="0" u="none" strike="noStrike" kern="1200" cap="none" spc="-20" normalizeH="0" baseline="0" noProof="0">
                <a:ln>
                  <a:noFill/>
                </a:ln>
                <a:solidFill>
                  <a:srgbClr val="000000"/>
                </a:solidFill>
                <a:effectLst/>
                <a:uLnTx/>
                <a:uFillTx/>
                <a:latin typeface="Calibri"/>
                <a:ea typeface="+mn-ea"/>
                <a:cs typeface="Calibri"/>
              </a:rPr>
              <a:t> </a:t>
            </a:r>
            <a:r>
              <a:rPr kumimoji="0" lang="en-US" sz="2200" b="0" i="0" u="none" strike="noStrike" kern="1200" cap="none" spc="-20" normalizeH="0" baseline="0" noProof="0">
                <a:ln>
                  <a:noFill/>
                </a:ln>
                <a:solidFill>
                  <a:srgbClr val="000000"/>
                </a:solidFill>
                <a:effectLst/>
                <a:uLnTx/>
                <a:uFillTx/>
                <a:latin typeface="Calibri"/>
                <a:ea typeface="+mn-ea"/>
                <a:cs typeface="Calibri"/>
              </a:rPr>
              <a:t>that </a:t>
            </a:r>
            <a:r>
              <a:rPr kumimoji="0" sz="2200" b="0" i="0" u="none" strike="noStrike" kern="1200" cap="none" spc="-10" normalizeH="0" baseline="0" noProof="0">
                <a:ln>
                  <a:noFill/>
                </a:ln>
                <a:solidFill>
                  <a:srgbClr val="000000"/>
                </a:solidFill>
                <a:effectLst/>
                <a:uLnTx/>
                <a:uFillTx/>
                <a:latin typeface="Calibri"/>
                <a:ea typeface="+mn-ea"/>
                <a:cs typeface="Calibri"/>
              </a:rPr>
              <a:t>review</a:t>
            </a:r>
            <a:r>
              <a:rPr kumimoji="0" lang="en-US" sz="2200" b="0" i="0" u="none" strike="noStrike" kern="1200" cap="none" spc="-10" normalizeH="0" baseline="0" noProof="0">
                <a:ln>
                  <a:noFill/>
                </a:ln>
                <a:solidFill>
                  <a:srgbClr val="000000"/>
                </a:solidFill>
                <a:effectLst/>
                <a:uLnTx/>
                <a:uFillTx/>
                <a:latin typeface="Calibri"/>
                <a:ea typeface="+mn-ea"/>
                <a:cs typeface="Calibri"/>
              </a:rPr>
              <a:t>s </a:t>
            </a:r>
            <a:r>
              <a:rPr kumimoji="0" lang="en-US" sz="2200" b="0" i="0" u="none" strike="noStrike" kern="1200" cap="none" spc="-20" normalizeH="0" baseline="0" noProof="0">
                <a:ln>
                  <a:noFill/>
                </a:ln>
                <a:solidFill>
                  <a:srgbClr val="000000"/>
                </a:solidFill>
                <a:effectLst/>
                <a:uLnTx/>
                <a:uFillTx/>
                <a:latin typeface="Calibri"/>
                <a:ea typeface="+mn-ea"/>
                <a:cs typeface="Calibri"/>
              </a:rPr>
              <a:t>LLW</a:t>
            </a:r>
            <a:r>
              <a:rPr kumimoji="0" lang="en-US" sz="2200" b="0" i="0" u="none" strike="noStrike" kern="1200" cap="none" spc="-50" normalizeH="0" baseline="0" noProof="0">
                <a:ln>
                  <a:noFill/>
                </a:ln>
                <a:solidFill>
                  <a:srgbClr val="000000"/>
                </a:solidFill>
                <a:effectLst/>
                <a:uLnTx/>
                <a:uFillTx/>
                <a:latin typeface="Calibri"/>
                <a:ea typeface="+mn-ea"/>
                <a:cs typeface="Calibri"/>
              </a:rPr>
              <a:t> </a:t>
            </a:r>
            <a:r>
              <a:rPr kumimoji="0" lang="en-US" sz="2200" b="0" i="0" u="none" strike="noStrike" kern="1200" cap="none" spc="0" normalizeH="0" baseline="0" noProof="0">
                <a:ln>
                  <a:noFill/>
                </a:ln>
                <a:solidFill>
                  <a:srgbClr val="000000"/>
                </a:solidFill>
                <a:effectLst/>
                <a:uLnTx/>
                <a:uFillTx/>
                <a:latin typeface="Calibri"/>
                <a:ea typeface="+mn-ea"/>
                <a:cs typeface="Calibri"/>
              </a:rPr>
              <a:t>disposal</a:t>
            </a:r>
            <a:r>
              <a:rPr kumimoji="0" lang="en-US" sz="2200" b="0" i="0" u="none" strike="noStrike" kern="1200" cap="none" spc="-85" normalizeH="0" baseline="0" noProof="0">
                <a:ln>
                  <a:noFill/>
                </a:ln>
                <a:solidFill>
                  <a:srgbClr val="000000"/>
                </a:solidFill>
                <a:effectLst/>
                <a:uLnTx/>
                <a:uFillTx/>
                <a:latin typeface="Calibri"/>
                <a:ea typeface="+mn-ea"/>
                <a:cs typeface="Calibri"/>
              </a:rPr>
              <a:t> </a:t>
            </a:r>
            <a:r>
              <a:rPr kumimoji="0" lang="en-US" sz="2200" b="0" i="0" u="none" strike="noStrike" kern="1200" cap="none" spc="0" normalizeH="0" baseline="0" noProof="0">
                <a:ln>
                  <a:noFill/>
                </a:ln>
                <a:solidFill>
                  <a:srgbClr val="000000"/>
                </a:solidFill>
                <a:effectLst/>
                <a:uLnTx/>
                <a:uFillTx/>
                <a:latin typeface="Calibri"/>
                <a:ea typeface="+mn-ea"/>
                <a:cs typeface="Calibri"/>
              </a:rPr>
              <a:t>facility</a:t>
            </a:r>
            <a:r>
              <a:rPr kumimoji="0" lang="en-US" sz="2200" b="0" i="0" u="none" strike="noStrike" kern="1200" cap="none" spc="-70" normalizeH="0" baseline="0" noProof="0">
                <a:ln>
                  <a:noFill/>
                </a:ln>
                <a:solidFill>
                  <a:srgbClr val="000000"/>
                </a:solidFill>
                <a:effectLst/>
                <a:uLnTx/>
                <a:uFillTx/>
                <a:latin typeface="Calibri"/>
                <a:ea typeface="+mn-ea"/>
                <a:cs typeface="Calibri"/>
              </a:rPr>
              <a:t> </a:t>
            </a:r>
            <a:r>
              <a:rPr kumimoji="0" lang="en-US" sz="2200" b="0" i="0" u="none" strike="noStrike" kern="1200" cap="none" spc="0" normalizeH="0" baseline="0" noProof="0">
                <a:ln>
                  <a:noFill/>
                </a:ln>
                <a:solidFill>
                  <a:srgbClr val="000000"/>
                </a:solidFill>
                <a:effectLst/>
                <a:uLnTx/>
                <a:uFillTx/>
                <a:latin typeface="Calibri"/>
                <a:ea typeface="+mn-ea"/>
                <a:cs typeface="Calibri"/>
              </a:rPr>
              <a:t>performance at DOE Sites as per DOE O 435.1. </a:t>
            </a:r>
            <a:r>
              <a:rPr kumimoji="0" lang="en-US" sz="2200" b="0" i="1" u="none" strike="noStrike" kern="1200" cap="none" spc="0" normalizeH="0" baseline="0" noProof="0">
                <a:ln>
                  <a:noFill/>
                </a:ln>
                <a:solidFill>
                  <a:srgbClr val="000000"/>
                </a:solidFill>
                <a:effectLst/>
                <a:uLnTx/>
                <a:uFillTx/>
                <a:latin typeface="Calibri"/>
                <a:ea typeface="+mn-ea"/>
                <a:cs typeface="Calibri"/>
              </a:rPr>
              <a:t>Radioactive Waste Management </a:t>
            </a:r>
            <a:endParaRPr kumimoji="0" lang="en-US" sz="2700" b="0" i="1" u="none" strike="noStrike" kern="1200" cap="none" spc="0" normalizeH="0" baseline="26234" noProof="0">
              <a:ln>
                <a:noFill/>
              </a:ln>
              <a:solidFill>
                <a:srgbClr val="000000"/>
              </a:solidFill>
              <a:effectLst/>
              <a:uLnTx/>
              <a:uFillTx/>
              <a:latin typeface="Calibri"/>
              <a:ea typeface="+mn-ea"/>
              <a:cs typeface="Calibri"/>
            </a:endParaRPr>
          </a:p>
        </p:txBody>
      </p:sp>
      <p:sp>
        <p:nvSpPr>
          <p:cNvPr id="4" name="object 4"/>
          <p:cNvSpPr txBox="1"/>
          <p:nvPr/>
        </p:nvSpPr>
        <p:spPr>
          <a:xfrm>
            <a:off x="698610" y="2405251"/>
            <a:ext cx="4965511" cy="695325"/>
          </a:xfrm>
          <a:prstGeom prst="rect">
            <a:avLst/>
          </a:prstGeom>
        </p:spPr>
        <p:txBody>
          <a:bodyPr vert="horz" wrap="square" lIns="0" tIns="12065" rIns="0" bIns="0" rtlCol="0">
            <a:spAutoFit/>
          </a:bodyPr>
          <a:lstStyle/>
          <a:p>
            <a:pPr marL="354965" marR="5080" lvl="0" indent="-342900" algn="l" defTabSz="914400" rtl="0" eaLnBrk="1" fontAlgn="auto" latinLnBrk="0" hangingPunct="1">
              <a:lnSpc>
                <a:spcPct val="100000"/>
              </a:lnSpc>
              <a:spcBef>
                <a:spcPts val="95"/>
              </a:spcBef>
              <a:spcAft>
                <a:spcPts val="0"/>
              </a:spcAft>
              <a:buClrTx/>
              <a:buSzTx/>
              <a:buFont typeface="Arial" panose="020B0604020202020204" pitchFamily="34" charset="0"/>
              <a:buChar char="•"/>
              <a:tabLst>
                <a:tab pos="299085" algn="l"/>
              </a:tabLst>
              <a:defRPr/>
            </a:pPr>
            <a:r>
              <a:rPr kumimoji="0" sz="2200" b="0" i="0" u="none" strike="noStrike" kern="1200" cap="none" spc="0" normalizeH="0" baseline="0" noProof="0">
                <a:ln>
                  <a:noFill/>
                </a:ln>
                <a:solidFill>
                  <a:srgbClr val="000000"/>
                </a:solidFill>
                <a:effectLst/>
                <a:uLnTx/>
                <a:uFillTx/>
                <a:latin typeface="Calibri"/>
                <a:ea typeface="+mn-ea"/>
                <a:cs typeface="Calibri"/>
              </a:rPr>
              <a:t>Comprised</a:t>
            </a:r>
            <a:r>
              <a:rPr kumimoji="0" sz="2200" b="0" i="0" u="none" strike="noStrike" kern="1200" cap="none" spc="-35" normalizeH="0" baseline="0" noProof="0">
                <a:ln>
                  <a:noFill/>
                </a:ln>
                <a:solidFill>
                  <a:srgbClr val="000000"/>
                </a:solidFill>
                <a:effectLst/>
                <a:uLnTx/>
                <a:uFillTx/>
                <a:latin typeface="Calibri"/>
                <a:ea typeface="+mn-ea"/>
                <a:cs typeface="Calibri"/>
              </a:rPr>
              <a:t> </a:t>
            </a:r>
            <a:r>
              <a:rPr kumimoji="0" sz="2200" b="0" i="0" u="none" strike="noStrike" kern="1200" cap="none" spc="0" normalizeH="0" baseline="0" noProof="0">
                <a:ln>
                  <a:noFill/>
                </a:ln>
                <a:solidFill>
                  <a:srgbClr val="000000"/>
                </a:solidFill>
                <a:effectLst/>
                <a:uLnTx/>
                <a:uFillTx/>
                <a:latin typeface="Calibri"/>
                <a:ea typeface="+mn-ea"/>
                <a:cs typeface="Calibri"/>
              </a:rPr>
              <a:t>of</a:t>
            </a:r>
            <a:r>
              <a:rPr kumimoji="0" sz="2200" b="0" i="0" u="none" strike="noStrike" kern="1200" cap="none" spc="-30" normalizeH="0" baseline="0" noProof="0">
                <a:ln>
                  <a:noFill/>
                </a:ln>
                <a:solidFill>
                  <a:srgbClr val="000000"/>
                </a:solidFill>
                <a:effectLst/>
                <a:uLnTx/>
                <a:uFillTx/>
                <a:latin typeface="Calibri"/>
                <a:ea typeface="+mn-ea"/>
                <a:cs typeface="Calibri"/>
              </a:rPr>
              <a:t> </a:t>
            </a:r>
            <a:r>
              <a:rPr kumimoji="0" sz="2200" b="0" i="0" u="none" strike="noStrike" kern="1200" cap="none" spc="-10" normalizeH="0" baseline="0" noProof="0">
                <a:ln>
                  <a:noFill/>
                </a:ln>
                <a:solidFill>
                  <a:srgbClr val="000000"/>
                </a:solidFill>
                <a:effectLst/>
                <a:uLnTx/>
                <a:uFillTx/>
                <a:latin typeface="Calibri"/>
                <a:ea typeface="+mn-ea"/>
                <a:cs typeface="Calibri"/>
              </a:rPr>
              <a:t>Federal </a:t>
            </a:r>
            <a:r>
              <a:rPr kumimoji="0" sz="2200" b="0" i="0" u="none" strike="noStrike" kern="1200" cap="none" spc="0" normalizeH="0" baseline="0" noProof="0">
                <a:ln>
                  <a:noFill/>
                </a:ln>
                <a:solidFill>
                  <a:srgbClr val="000000"/>
                </a:solidFill>
                <a:effectLst/>
                <a:uLnTx/>
                <a:uFillTx/>
                <a:latin typeface="Calibri"/>
                <a:ea typeface="+mn-ea"/>
                <a:cs typeface="Calibri"/>
              </a:rPr>
              <a:t>employees</a:t>
            </a:r>
            <a:r>
              <a:rPr kumimoji="0" sz="2200" b="0" i="0" u="none" strike="noStrike" kern="1200" cap="none" spc="-30" normalizeH="0" baseline="0" noProof="0">
                <a:ln>
                  <a:noFill/>
                </a:ln>
                <a:solidFill>
                  <a:srgbClr val="000000"/>
                </a:solidFill>
                <a:effectLst/>
                <a:uLnTx/>
                <a:uFillTx/>
                <a:latin typeface="Calibri"/>
                <a:ea typeface="+mn-ea"/>
                <a:cs typeface="Calibri"/>
              </a:rPr>
              <a:t> </a:t>
            </a:r>
            <a:r>
              <a:rPr kumimoji="0" sz="2200" b="0" i="0" u="none" strike="noStrike" kern="1200" cap="none" spc="0" normalizeH="0" baseline="0" noProof="0">
                <a:ln>
                  <a:noFill/>
                </a:ln>
                <a:solidFill>
                  <a:srgbClr val="000000"/>
                </a:solidFill>
                <a:effectLst/>
                <a:uLnTx/>
                <a:uFillTx/>
                <a:latin typeface="Calibri"/>
                <a:ea typeface="+mn-ea"/>
                <a:cs typeface="Calibri"/>
              </a:rPr>
              <a:t>led</a:t>
            </a:r>
            <a:r>
              <a:rPr kumimoji="0" sz="2200" b="0" i="0" u="none" strike="noStrike" kern="1200" cap="none" spc="-60" normalizeH="0" baseline="0" noProof="0">
                <a:ln>
                  <a:noFill/>
                </a:ln>
                <a:solidFill>
                  <a:srgbClr val="000000"/>
                </a:solidFill>
                <a:effectLst/>
                <a:uLnTx/>
                <a:uFillTx/>
                <a:latin typeface="Calibri"/>
                <a:ea typeface="+mn-ea"/>
                <a:cs typeface="Calibri"/>
              </a:rPr>
              <a:t> </a:t>
            </a:r>
            <a:r>
              <a:rPr kumimoji="0" sz="2200" b="0" i="0" u="none" strike="noStrike" kern="1200" cap="none" spc="0" normalizeH="0" baseline="0" noProof="0">
                <a:ln>
                  <a:noFill/>
                </a:ln>
                <a:solidFill>
                  <a:srgbClr val="000000"/>
                </a:solidFill>
                <a:effectLst/>
                <a:uLnTx/>
                <a:uFillTx/>
                <a:latin typeface="Calibri"/>
                <a:ea typeface="+mn-ea"/>
                <a:cs typeface="Calibri"/>
              </a:rPr>
              <a:t>by</a:t>
            </a:r>
            <a:r>
              <a:rPr kumimoji="0" sz="2200" b="0" i="0" u="none" strike="noStrike" kern="1200" cap="none" spc="-55" normalizeH="0" baseline="0" noProof="0">
                <a:ln>
                  <a:noFill/>
                </a:ln>
                <a:solidFill>
                  <a:srgbClr val="000000"/>
                </a:solidFill>
                <a:effectLst/>
                <a:uLnTx/>
                <a:uFillTx/>
                <a:latin typeface="Calibri"/>
                <a:ea typeface="+mn-ea"/>
                <a:cs typeface="Calibri"/>
              </a:rPr>
              <a:t> </a:t>
            </a:r>
            <a:r>
              <a:rPr kumimoji="0" sz="2200" b="0" i="0" u="none" strike="noStrike" kern="1200" cap="none" spc="-25" normalizeH="0" baseline="0" noProof="0">
                <a:ln>
                  <a:noFill/>
                </a:ln>
                <a:solidFill>
                  <a:srgbClr val="000000"/>
                </a:solidFill>
                <a:effectLst/>
                <a:uLnTx/>
                <a:uFillTx/>
                <a:latin typeface="Calibri"/>
                <a:ea typeface="+mn-ea"/>
                <a:cs typeface="Calibri"/>
              </a:rPr>
              <a:t>EM</a:t>
            </a:r>
            <a:r>
              <a:rPr kumimoji="0" lang="en-US" sz="2200" b="0" i="0" u="none" strike="noStrike" kern="1200" cap="none" spc="-25" normalizeH="0" baseline="0" noProof="0">
                <a:ln>
                  <a:noFill/>
                </a:ln>
                <a:solidFill>
                  <a:srgbClr val="000000"/>
                </a:solidFill>
                <a:effectLst/>
                <a:uLnTx/>
                <a:uFillTx/>
                <a:latin typeface="Calibri"/>
                <a:ea typeface="+mn-ea"/>
                <a:cs typeface="Calibri"/>
              </a:rPr>
              <a:t>.</a:t>
            </a:r>
            <a:endParaRPr kumimoji="0" sz="2200" b="0" i="0" u="none" strike="noStrike" kern="1200" cap="none" spc="0" normalizeH="0" baseline="0" noProof="0">
              <a:ln>
                <a:noFill/>
              </a:ln>
              <a:solidFill>
                <a:srgbClr val="000000"/>
              </a:solidFill>
              <a:effectLst/>
              <a:uLnTx/>
              <a:uFillTx/>
              <a:latin typeface="Calibri"/>
              <a:ea typeface="+mn-ea"/>
              <a:cs typeface="Calibri"/>
            </a:endParaRPr>
          </a:p>
        </p:txBody>
      </p:sp>
      <p:sp>
        <p:nvSpPr>
          <p:cNvPr id="5" name="object 5"/>
          <p:cNvSpPr txBox="1"/>
          <p:nvPr/>
        </p:nvSpPr>
        <p:spPr>
          <a:xfrm>
            <a:off x="698611" y="3279964"/>
            <a:ext cx="4657038" cy="1027845"/>
          </a:xfrm>
          <a:prstGeom prst="rect">
            <a:avLst/>
          </a:prstGeom>
        </p:spPr>
        <p:txBody>
          <a:bodyPr vert="horz" wrap="square" lIns="0" tIns="12065" rIns="0" bIns="0" rtlCol="0">
            <a:spAutoFit/>
          </a:bodyPr>
          <a:lstStyle/>
          <a:p>
            <a:pPr marL="355600" marR="5080" lvl="0" indent="-342900" algn="l" defTabSz="914400" rtl="0" eaLnBrk="1" fontAlgn="auto" latinLnBrk="0" hangingPunct="1">
              <a:lnSpc>
                <a:spcPct val="100000"/>
              </a:lnSpc>
              <a:spcBef>
                <a:spcPts val="95"/>
              </a:spcBef>
              <a:spcAft>
                <a:spcPts val="0"/>
              </a:spcAft>
              <a:buClrTx/>
              <a:buSzTx/>
              <a:buFont typeface="Arial"/>
              <a:buChar char="•"/>
              <a:tabLst>
                <a:tab pos="355600" algn="l"/>
              </a:tabLst>
              <a:defRPr/>
            </a:pPr>
            <a:r>
              <a:rPr kumimoji="0" sz="2200" b="0" i="0" u="none" strike="noStrike" kern="1200" cap="none" spc="0" normalizeH="0" baseline="0" noProof="0">
                <a:ln>
                  <a:noFill/>
                </a:ln>
                <a:solidFill>
                  <a:srgbClr val="000000"/>
                </a:solidFill>
                <a:effectLst/>
                <a:uLnTx/>
                <a:uFillTx/>
                <a:latin typeface="Calibri"/>
                <a:ea typeface="+mn-ea"/>
                <a:cs typeface="Calibri"/>
              </a:rPr>
              <a:t>Ensures</a:t>
            </a:r>
            <a:r>
              <a:rPr kumimoji="0" sz="2200" b="0" i="0" u="none" strike="noStrike" kern="1200" cap="none" spc="-90" normalizeH="0" baseline="0" noProof="0">
                <a:ln>
                  <a:noFill/>
                </a:ln>
                <a:solidFill>
                  <a:srgbClr val="000000"/>
                </a:solidFill>
                <a:effectLst/>
                <a:uLnTx/>
                <a:uFillTx/>
                <a:latin typeface="Calibri"/>
                <a:ea typeface="+mn-ea"/>
                <a:cs typeface="Calibri"/>
              </a:rPr>
              <a:t> </a:t>
            </a:r>
            <a:r>
              <a:rPr kumimoji="0" sz="2200" b="0" i="0" u="none" strike="noStrike" kern="1200" cap="none" spc="0" normalizeH="0" baseline="0" noProof="0">
                <a:ln>
                  <a:noFill/>
                </a:ln>
                <a:solidFill>
                  <a:srgbClr val="000000"/>
                </a:solidFill>
                <a:effectLst/>
                <a:uLnTx/>
                <a:uFillTx/>
                <a:latin typeface="Calibri"/>
                <a:ea typeface="+mn-ea"/>
                <a:cs typeface="Calibri"/>
              </a:rPr>
              <a:t>compliance</a:t>
            </a:r>
            <a:r>
              <a:rPr kumimoji="0" sz="2200" b="0" i="0" u="none" strike="noStrike" kern="1200" cap="none" spc="-70" normalizeH="0" baseline="0" noProof="0">
                <a:ln>
                  <a:noFill/>
                </a:ln>
                <a:solidFill>
                  <a:srgbClr val="000000"/>
                </a:solidFill>
                <a:effectLst/>
                <a:uLnTx/>
                <a:uFillTx/>
                <a:latin typeface="Calibri"/>
                <a:ea typeface="+mn-ea"/>
                <a:cs typeface="Calibri"/>
              </a:rPr>
              <a:t> </a:t>
            </a:r>
            <a:r>
              <a:rPr kumimoji="0" sz="2200" b="0" i="0" u="none" strike="noStrike" kern="1200" cap="none" spc="-25" normalizeH="0" baseline="0" noProof="0">
                <a:ln>
                  <a:noFill/>
                </a:ln>
                <a:solidFill>
                  <a:srgbClr val="000000"/>
                </a:solidFill>
                <a:effectLst/>
                <a:uLnTx/>
                <a:uFillTx/>
                <a:latin typeface="Calibri"/>
                <a:ea typeface="+mn-ea"/>
                <a:cs typeface="Calibri"/>
              </a:rPr>
              <a:t>and </a:t>
            </a:r>
            <a:r>
              <a:rPr kumimoji="0" sz="2200" b="0" i="0" u="none" strike="noStrike" kern="1200" cap="none" spc="0" normalizeH="0" baseline="0" noProof="0">
                <a:ln>
                  <a:noFill/>
                </a:ln>
                <a:solidFill>
                  <a:srgbClr val="000000"/>
                </a:solidFill>
                <a:effectLst/>
                <a:uLnTx/>
                <a:uFillTx/>
                <a:latin typeface="Calibri"/>
                <a:ea typeface="+mn-ea"/>
                <a:cs typeface="Calibri"/>
              </a:rPr>
              <a:t>consistency</a:t>
            </a:r>
            <a:r>
              <a:rPr kumimoji="0" sz="2200" b="0" i="0" u="none" strike="noStrike" kern="1200" cap="none" spc="-60" normalizeH="0" baseline="0" noProof="0">
                <a:ln>
                  <a:noFill/>
                </a:ln>
                <a:solidFill>
                  <a:srgbClr val="000000"/>
                </a:solidFill>
                <a:effectLst/>
                <a:uLnTx/>
                <a:uFillTx/>
                <a:latin typeface="Calibri"/>
                <a:ea typeface="+mn-ea"/>
                <a:cs typeface="Calibri"/>
              </a:rPr>
              <a:t> </a:t>
            </a:r>
            <a:r>
              <a:rPr kumimoji="0" sz="2200" b="0" i="0" u="none" strike="noStrike" kern="1200" cap="none" spc="0" normalizeH="0" baseline="0" noProof="0">
                <a:ln>
                  <a:noFill/>
                </a:ln>
                <a:solidFill>
                  <a:srgbClr val="000000"/>
                </a:solidFill>
                <a:effectLst/>
                <a:uLnTx/>
                <a:uFillTx/>
                <a:latin typeface="Calibri"/>
                <a:ea typeface="+mn-ea"/>
                <a:cs typeface="Calibri"/>
              </a:rPr>
              <a:t>of</a:t>
            </a:r>
            <a:r>
              <a:rPr kumimoji="0" sz="2200" b="0" i="0" u="none" strike="noStrike" kern="1200" cap="none" spc="-70" normalizeH="0" baseline="0" noProof="0">
                <a:ln>
                  <a:noFill/>
                </a:ln>
                <a:solidFill>
                  <a:srgbClr val="000000"/>
                </a:solidFill>
                <a:effectLst/>
                <a:uLnTx/>
                <a:uFillTx/>
                <a:latin typeface="Calibri"/>
                <a:ea typeface="+mn-ea"/>
                <a:cs typeface="Calibri"/>
              </a:rPr>
              <a:t> </a:t>
            </a:r>
            <a:r>
              <a:rPr kumimoji="0" sz="2200" b="0" i="0" u="none" strike="noStrike" kern="1200" cap="none" spc="0" normalizeH="0" baseline="0" noProof="0">
                <a:ln>
                  <a:noFill/>
                </a:ln>
                <a:solidFill>
                  <a:srgbClr val="000000"/>
                </a:solidFill>
                <a:effectLst/>
                <a:uLnTx/>
                <a:uFillTx/>
                <a:latin typeface="Calibri"/>
                <a:ea typeface="+mn-ea"/>
                <a:cs typeface="Calibri"/>
              </a:rPr>
              <a:t>facility</a:t>
            </a:r>
            <a:r>
              <a:rPr kumimoji="0" sz="2200" b="0" i="0" u="none" strike="noStrike" kern="1200" cap="none" spc="-80" normalizeH="0" baseline="0" noProof="0">
                <a:ln>
                  <a:noFill/>
                </a:ln>
                <a:solidFill>
                  <a:srgbClr val="000000"/>
                </a:solidFill>
                <a:effectLst/>
                <a:uLnTx/>
                <a:uFillTx/>
                <a:latin typeface="Calibri"/>
                <a:ea typeface="+mn-ea"/>
                <a:cs typeface="Calibri"/>
              </a:rPr>
              <a:t> </a:t>
            </a:r>
            <a:r>
              <a:rPr kumimoji="0" sz="2200" b="0" i="0" u="none" strike="noStrike" kern="1200" cap="none" spc="-10" normalizeH="0" baseline="0" noProof="0">
                <a:ln>
                  <a:noFill/>
                </a:ln>
                <a:solidFill>
                  <a:srgbClr val="000000"/>
                </a:solidFill>
                <a:effectLst/>
                <a:uLnTx/>
                <a:uFillTx/>
                <a:latin typeface="Calibri"/>
                <a:ea typeface="+mn-ea"/>
                <a:cs typeface="Calibri"/>
              </a:rPr>
              <a:t>design, construction,</a:t>
            </a:r>
            <a:r>
              <a:rPr kumimoji="0" sz="2200" b="0" i="0" u="none" strike="noStrike" kern="1200" cap="none" spc="-70" normalizeH="0" baseline="0" noProof="0">
                <a:ln>
                  <a:noFill/>
                </a:ln>
                <a:solidFill>
                  <a:srgbClr val="000000"/>
                </a:solidFill>
                <a:effectLst/>
                <a:uLnTx/>
                <a:uFillTx/>
                <a:latin typeface="Calibri"/>
                <a:ea typeface="+mn-ea"/>
                <a:cs typeface="Calibri"/>
              </a:rPr>
              <a:t> </a:t>
            </a:r>
            <a:r>
              <a:rPr kumimoji="0" sz="2200" b="0" i="0" u="none" strike="noStrike" kern="1200" cap="none" spc="0" normalizeH="0" baseline="0" noProof="0">
                <a:ln>
                  <a:noFill/>
                </a:ln>
                <a:solidFill>
                  <a:srgbClr val="000000"/>
                </a:solidFill>
                <a:effectLst/>
                <a:uLnTx/>
                <a:uFillTx/>
                <a:latin typeface="Calibri"/>
                <a:ea typeface="+mn-ea"/>
                <a:cs typeface="Calibri"/>
              </a:rPr>
              <a:t>operation,</a:t>
            </a:r>
            <a:r>
              <a:rPr kumimoji="0" sz="2200" b="0" i="0" u="none" strike="noStrike" kern="1200" cap="none" spc="-55" normalizeH="0" baseline="0" noProof="0">
                <a:ln>
                  <a:noFill/>
                </a:ln>
                <a:solidFill>
                  <a:srgbClr val="000000"/>
                </a:solidFill>
                <a:effectLst/>
                <a:uLnTx/>
                <a:uFillTx/>
                <a:latin typeface="Calibri"/>
                <a:ea typeface="+mn-ea"/>
                <a:cs typeface="Calibri"/>
              </a:rPr>
              <a:t> </a:t>
            </a:r>
            <a:r>
              <a:rPr kumimoji="0" sz="2200" b="0" i="0" u="none" strike="noStrike" kern="1200" cap="none" spc="-25" normalizeH="0" baseline="0" noProof="0">
                <a:ln>
                  <a:noFill/>
                </a:ln>
                <a:solidFill>
                  <a:srgbClr val="000000"/>
                </a:solidFill>
                <a:effectLst/>
                <a:uLnTx/>
                <a:uFillTx/>
                <a:latin typeface="Calibri"/>
                <a:ea typeface="+mn-ea"/>
                <a:cs typeface="Calibri"/>
              </a:rPr>
              <a:t>and </a:t>
            </a:r>
            <a:r>
              <a:rPr kumimoji="0" sz="2200" b="0" i="0" u="none" strike="noStrike" kern="1200" cap="none" spc="-10" normalizeH="0" baseline="0" noProof="0">
                <a:ln>
                  <a:noFill/>
                </a:ln>
                <a:solidFill>
                  <a:srgbClr val="000000"/>
                </a:solidFill>
                <a:effectLst/>
                <a:uLnTx/>
                <a:uFillTx/>
                <a:latin typeface="Calibri"/>
                <a:ea typeface="+mn-ea"/>
                <a:cs typeface="Calibri"/>
              </a:rPr>
              <a:t>closure.</a:t>
            </a:r>
            <a:endParaRPr kumimoji="0" sz="2200" b="0" i="0" u="none" strike="noStrike" kern="1200" cap="none" spc="0" normalizeH="0" baseline="0" noProof="0">
              <a:ln>
                <a:noFill/>
              </a:ln>
              <a:solidFill>
                <a:srgbClr val="000000"/>
              </a:solidFill>
              <a:effectLst/>
              <a:uLnTx/>
              <a:uFillTx/>
              <a:latin typeface="Calibri"/>
              <a:ea typeface="+mn-ea"/>
              <a:cs typeface="Calibri"/>
            </a:endParaRPr>
          </a:p>
        </p:txBody>
      </p:sp>
      <p:sp>
        <p:nvSpPr>
          <p:cNvPr id="6" name="object 6"/>
          <p:cNvSpPr txBox="1"/>
          <p:nvPr/>
        </p:nvSpPr>
        <p:spPr>
          <a:xfrm>
            <a:off x="677590" y="4484484"/>
            <a:ext cx="4507700" cy="1366400"/>
          </a:xfrm>
          <a:prstGeom prst="rect">
            <a:avLst/>
          </a:prstGeom>
        </p:spPr>
        <p:txBody>
          <a:bodyPr vert="horz" wrap="square" lIns="0" tIns="12065" rIns="0" bIns="0" rtlCol="0">
            <a:spAutoFit/>
          </a:bodyPr>
          <a:lstStyle/>
          <a:p>
            <a:pPr marL="355600" marR="5080" lvl="0" indent="-342900" algn="l" defTabSz="914400" rtl="0" eaLnBrk="1" fontAlgn="auto" latinLnBrk="0" hangingPunct="1">
              <a:lnSpc>
                <a:spcPct val="100000"/>
              </a:lnSpc>
              <a:spcBef>
                <a:spcPts val="95"/>
              </a:spcBef>
              <a:spcAft>
                <a:spcPts val="0"/>
              </a:spcAft>
              <a:buClrTx/>
              <a:buSzTx/>
              <a:buFont typeface="Arial"/>
              <a:buChar char="•"/>
              <a:tabLst>
                <a:tab pos="355600" algn="l"/>
              </a:tabLst>
              <a:defRPr/>
            </a:pPr>
            <a:r>
              <a:rPr kumimoji="0" sz="2200" b="0" i="0" u="none" strike="noStrike" kern="1200" cap="none" spc="0" normalizeH="0" baseline="0" noProof="0">
                <a:ln>
                  <a:noFill/>
                </a:ln>
                <a:solidFill>
                  <a:srgbClr val="000000"/>
                </a:solidFill>
                <a:effectLst/>
                <a:uLnTx/>
                <a:uFillTx/>
                <a:latin typeface="Calibri"/>
                <a:ea typeface="+mn-ea"/>
                <a:cs typeface="Calibri"/>
              </a:rPr>
              <a:t>Qualified,</a:t>
            </a:r>
            <a:r>
              <a:rPr kumimoji="0" sz="2200" b="0" i="0" u="none" strike="noStrike" kern="1200" cap="none" spc="-65" normalizeH="0" baseline="0" noProof="0">
                <a:ln>
                  <a:noFill/>
                </a:ln>
                <a:solidFill>
                  <a:srgbClr val="000000"/>
                </a:solidFill>
                <a:effectLst/>
                <a:uLnTx/>
                <a:uFillTx/>
                <a:latin typeface="Calibri"/>
                <a:ea typeface="+mn-ea"/>
                <a:cs typeface="Calibri"/>
              </a:rPr>
              <a:t> </a:t>
            </a:r>
            <a:r>
              <a:rPr kumimoji="0" sz="2200" b="0" i="0" u="none" strike="noStrike" kern="1200" cap="none" spc="-10" normalizeH="0" baseline="0" noProof="0">
                <a:ln>
                  <a:noFill/>
                </a:ln>
                <a:solidFill>
                  <a:srgbClr val="000000"/>
                </a:solidFill>
                <a:effectLst/>
                <a:uLnTx/>
                <a:uFillTx/>
                <a:latin typeface="Calibri"/>
                <a:ea typeface="+mn-ea"/>
                <a:cs typeface="Calibri"/>
              </a:rPr>
              <a:t>experienced,</a:t>
            </a:r>
            <a:r>
              <a:rPr kumimoji="0" sz="2200" b="0" i="0" u="none" strike="noStrike" kern="1200" cap="none" spc="-15" normalizeH="0" baseline="0" noProof="0">
                <a:ln>
                  <a:noFill/>
                </a:ln>
                <a:solidFill>
                  <a:srgbClr val="000000"/>
                </a:solidFill>
                <a:effectLst/>
                <a:uLnTx/>
                <a:uFillTx/>
                <a:latin typeface="Calibri"/>
                <a:ea typeface="+mn-ea"/>
                <a:cs typeface="Calibri"/>
              </a:rPr>
              <a:t> </a:t>
            </a:r>
            <a:r>
              <a:rPr kumimoji="0" sz="2200" b="0" i="0" u="none" strike="noStrike" kern="1200" cap="none" spc="-25" normalizeH="0" baseline="0" noProof="0">
                <a:ln>
                  <a:noFill/>
                </a:ln>
                <a:solidFill>
                  <a:srgbClr val="000000"/>
                </a:solidFill>
                <a:effectLst/>
                <a:uLnTx/>
                <a:uFillTx/>
                <a:latin typeface="Calibri"/>
                <a:ea typeface="+mn-ea"/>
                <a:cs typeface="Calibri"/>
              </a:rPr>
              <a:t>and </a:t>
            </a:r>
            <a:r>
              <a:rPr kumimoji="0" sz="2200" b="0" i="0" u="none" strike="noStrike" kern="1200" cap="none" spc="-10" normalizeH="0" baseline="0" noProof="0">
                <a:ln>
                  <a:noFill/>
                </a:ln>
                <a:solidFill>
                  <a:srgbClr val="000000"/>
                </a:solidFill>
                <a:effectLst/>
                <a:uLnTx/>
                <a:uFillTx/>
                <a:latin typeface="Calibri"/>
                <a:ea typeface="+mn-ea"/>
                <a:cs typeface="Calibri"/>
              </a:rPr>
              <a:t>independent</a:t>
            </a:r>
            <a:r>
              <a:rPr kumimoji="0" sz="2200" b="0" i="0" u="none" strike="noStrike" kern="1200" cap="none" spc="-50" normalizeH="0" baseline="0" noProof="0">
                <a:ln>
                  <a:noFill/>
                </a:ln>
                <a:solidFill>
                  <a:srgbClr val="000000"/>
                </a:solidFill>
                <a:effectLst/>
                <a:uLnTx/>
                <a:uFillTx/>
                <a:latin typeface="Calibri"/>
                <a:ea typeface="+mn-ea"/>
                <a:cs typeface="Calibri"/>
              </a:rPr>
              <a:t> </a:t>
            </a:r>
            <a:r>
              <a:rPr kumimoji="0" sz="2200" b="0" i="0" u="none" strike="noStrike" kern="1200" cap="none" spc="0" normalizeH="0" baseline="0" noProof="0">
                <a:ln>
                  <a:noFill/>
                </a:ln>
                <a:solidFill>
                  <a:srgbClr val="000000"/>
                </a:solidFill>
                <a:effectLst/>
                <a:uLnTx/>
                <a:uFillTx/>
                <a:latin typeface="Calibri"/>
                <a:ea typeface="+mn-ea"/>
                <a:cs typeface="Calibri"/>
              </a:rPr>
              <a:t>review</a:t>
            </a:r>
            <a:r>
              <a:rPr kumimoji="0" sz="2200" b="0" i="0" u="none" strike="noStrike" kern="1200" cap="none" spc="-60" normalizeH="0" baseline="0" noProof="0">
                <a:ln>
                  <a:noFill/>
                </a:ln>
                <a:solidFill>
                  <a:srgbClr val="000000"/>
                </a:solidFill>
                <a:effectLst/>
                <a:uLnTx/>
                <a:uFillTx/>
                <a:latin typeface="Calibri"/>
                <a:ea typeface="+mn-ea"/>
                <a:cs typeface="Calibri"/>
              </a:rPr>
              <a:t> </a:t>
            </a:r>
            <a:r>
              <a:rPr kumimoji="0" sz="2200" b="0" i="0" u="none" strike="noStrike" kern="1200" cap="none" spc="-10" normalizeH="0" baseline="0" noProof="0">
                <a:ln>
                  <a:noFill/>
                </a:ln>
                <a:solidFill>
                  <a:srgbClr val="000000"/>
                </a:solidFill>
                <a:effectLst/>
                <a:uLnTx/>
                <a:uFillTx/>
                <a:latin typeface="Calibri"/>
                <a:ea typeface="+mn-ea"/>
                <a:cs typeface="Calibri"/>
              </a:rPr>
              <a:t>teams</a:t>
            </a:r>
            <a:r>
              <a:rPr kumimoji="0" lang="en-US" sz="2200" b="0" i="0" u="none" strike="noStrike" kern="1200" cap="none" spc="-10" normalizeH="0" baseline="0" noProof="0">
                <a:ln>
                  <a:noFill/>
                </a:ln>
                <a:solidFill>
                  <a:srgbClr val="000000"/>
                </a:solidFill>
                <a:effectLst/>
                <a:uLnTx/>
                <a:uFillTx/>
                <a:latin typeface="Calibri"/>
                <a:ea typeface="+mn-ea"/>
                <a:cs typeface="Calibri"/>
              </a:rPr>
              <a:t> that includes Federal staff and Contracting support.</a:t>
            </a:r>
            <a:endParaRPr kumimoji="0" sz="2200" b="0" i="0" u="none" strike="noStrike" kern="1200" cap="none" spc="0" normalizeH="0" baseline="0" noProof="0">
              <a:ln>
                <a:noFill/>
              </a:ln>
              <a:solidFill>
                <a:srgbClr val="000000"/>
              </a:solidFill>
              <a:effectLst/>
              <a:uLnTx/>
              <a:uFillTx/>
              <a:latin typeface="Calibri"/>
              <a:ea typeface="+mn-ea"/>
              <a:cs typeface="Calibri"/>
            </a:endParaRPr>
          </a:p>
        </p:txBody>
      </p:sp>
      <p:sp>
        <p:nvSpPr>
          <p:cNvPr id="13" name="object 13"/>
          <p:cNvSpPr txBox="1"/>
          <p:nvPr/>
        </p:nvSpPr>
        <p:spPr>
          <a:xfrm>
            <a:off x="2087031" y="6672183"/>
            <a:ext cx="1151255" cy="130036"/>
          </a:xfrm>
          <a:prstGeom prst="rect">
            <a:avLst/>
          </a:prstGeom>
        </p:spPr>
        <p:txBody>
          <a:bodyPr vert="horz" wrap="square" lIns="0" tIns="0" rIns="0" bIns="0" rtlCol="0">
            <a:spAutoFit/>
          </a:bodyPr>
          <a:lstStyle/>
          <a:p>
            <a:pPr marL="12700" marR="0" lvl="0" indent="0" algn="l" defTabSz="914400" rtl="0" eaLnBrk="1" fontAlgn="auto" latinLnBrk="0" hangingPunct="1">
              <a:lnSpc>
                <a:spcPts val="1045"/>
              </a:lnSpc>
              <a:spcBef>
                <a:spcPts val="0"/>
              </a:spcBef>
              <a:spcAft>
                <a:spcPts val="0"/>
              </a:spcAft>
              <a:buClrTx/>
              <a:buSzTx/>
              <a:buFontTx/>
              <a:buNone/>
              <a:tabLst/>
              <a:defRPr/>
            </a:pPr>
            <a:r>
              <a:rPr kumimoji="0" sz="1000" b="1" i="0" u="none" strike="noStrike" kern="1200" cap="none" spc="-10" normalizeH="0" baseline="0" noProof="0">
                <a:ln>
                  <a:noFill/>
                </a:ln>
                <a:solidFill>
                  <a:srgbClr val="FFE8A6"/>
                </a:solidFill>
                <a:effectLst/>
                <a:uLnTx/>
                <a:uFillTx/>
                <a:latin typeface="Calibri"/>
                <a:ea typeface="+mn-ea"/>
                <a:cs typeface="Calibri"/>
                <a:hlinkClick r:id="rId3"/>
              </a:rPr>
              <a:t>www.energy.gov/EM</a:t>
            </a:r>
            <a:endParaRPr kumimoji="0" sz="1000" b="0" i="0" u="none" strike="noStrike" kern="1200" cap="none" spc="0" normalizeH="0" baseline="0" noProof="0">
              <a:ln>
                <a:noFill/>
              </a:ln>
              <a:solidFill>
                <a:srgbClr val="000000"/>
              </a:solidFill>
              <a:effectLst/>
              <a:uLnTx/>
              <a:uFillTx/>
              <a:latin typeface="Calibri"/>
              <a:ea typeface="+mn-ea"/>
              <a:cs typeface="Calibri"/>
            </a:endParaRPr>
          </a:p>
        </p:txBody>
      </p:sp>
      <p:sp>
        <p:nvSpPr>
          <p:cNvPr id="14" name="object 14"/>
          <p:cNvSpPr txBox="1">
            <a:spLocks noGrp="1"/>
          </p:cNvSpPr>
          <p:nvPr>
            <p:ph type="sldNum" sz="quarter" idx="7"/>
          </p:nvPr>
        </p:nvSpPr>
        <p:spPr>
          <a:xfrm>
            <a:off x="8367607" y="6664435"/>
            <a:ext cx="447675" cy="156845"/>
          </a:xfrm>
          <a:prstGeom prst="rect">
            <a:avLst/>
          </a:prstGeom>
        </p:spPr>
        <p:txBody>
          <a:bodyPr vert="horz" wrap="square" lIns="0" tIns="0" rIns="0" bIns="0" rtlCol="0">
            <a:spAutoFit/>
          </a:bodyPr>
          <a:lstStyle>
            <a:defPPr>
              <a:defRPr kern="0"/>
            </a:defPPr>
            <a:lvl1pPr>
              <a:defRPr sz="900" b="0" i="0">
                <a:solidFill>
                  <a:schemeClr val="bg1"/>
                </a:solidFill>
                <a:latin typeface="Arial"/>
                <a:cs typeface="Arial"/>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a:rPr>
              <a:t>p.-</a:t>
            </a:r>
            <a:r>
              <a:rPr kumimoji="0" lang="en-US" sz="900" b="0" i="0" u="none" strike="noStrike" kern="1200" cap="none" spc="225" normalizeH="0" baseline="0" noProof="0">
                <a:ln>
                  <a:noFill/>
                </a:ln>
                <a:solidFill>
                  <a:srgbClr val="FFFFFF"/>
                </a:solidFill>
                <a:effectLst/>
                <a:uLnTx/>
                <a:uFillTx/>
                <a:latin typeface="Arial"/>
                <a:ea typeface="+mn-ea"/>
                <a:cs typeface="Arial"/>
              </a:rPr>
              <a:t>  </a:t>
            </a:r>
            <a:fld id="{81D60167-4931-47E6-BA6A-407CBD079E47}" type="slidenum">
              <a:rPr kumimoji="0" sz="1350" b="0" i="0" u="none" strike="noStrike" kern="1200" cap="none" spc="-37" normalizeH="0" baseline="3086" noProof="0" smtClean="0">
                <a:ln>
                  <a:noFill/>
                </a:ln>
                <a:solidFill>
                  <a:srgbClr val="EDEBE0"/>
                </a:solidFill>
                <a:effectLst/>
                <a:uLnTx/>
                <a:uFillTx/>
                <a:latin typeface="Arial"/>
                <a:ea typeface="+mn-ea"/>
                <a:cs typeface="Arial"/>
              </a:rPr>
              <a:pPr marL="12700" marR="0" lvl="0" indent="0" algn="l" defTabSz="914400" rtl="0" eaLnBrk="1" fontAlgn="auto" latinLnBrk="0" hangingPunct="1">
                <a:lnSpc>
                  <a:spcPct val="100000"/>
                </a:lnSpc>
                <a:spcBef>
                  <a:spcPts val="40"/>
                </a:spcBef>
                <a:spcAft>
                  <a:spcPts val="0"/>
                </a:spcAft>
                <a:buClrTx/>
                <a:buSzTx/>
                <a:buFontTx/>
                <a:buNone/>
                <a:tabLst/>
                <a:defRPr/>
              </a:pPr>
              <a:t>9</a:t>
            </a:fld>
            <a:endParaRPr kumimoji="0" sz="1350" b="0" i="0" u="none" strike="noStrike" kern="1200" cap="none" spc="0" normalizeH="0" baseline="3086" noProof="0">
              <a:ln>
                <a:noFill/>
              </a:ln>
              <a:solidFill>
                <a:srgbClr val="FFFFFF"/>
              </a:solidFill>
              <a:effectLst/>
              <a:uLnTx/>
              <a:uFillTx/>
              <a:latin typeface="Arial"/>
              <a:ea typeface="+mn-ea"/>
              <a:cs typeface="Arial"/>
            </a:endParaRPr>
          </a:p>
        </p:txBody>
      </p:sp>
      <p:sp>
        <p:nvSpPr>
          <p:cNvPr id="7" name="object 7" descr="Components of the LFRG Members."/>
          <p:cNvSpPr/>
          <p:nvPr/>
        </p:nvSpPr>
        <p:spPr>
          <a:xfrm>
            <a:off x="6065873" y="942367"/>
            <a:ext cx="5728790" cy="5200541"/>
          </a:xfrm>
          <a:custGeom>
            <a:avLst/>
            <a:gdLst/>
            <a:ahLst/>
            <a:cxnLst/>
            <a:rect l="l" t="t" r="r" b="b"/>
            <a:pathLst>
              <a:path w="4762500" h="5355590">
                <a:moveTo>
                  <a:pt x="4762500" y="0"/>
                </a:moveTo>
                <a:lnTo>
                  <a:pt x="0" y="0"/>
                </a:lnTo>
                <a:lnTo>
                  <a:pt x="0" y="5355336"/>
                </a:lnTo>
                <a:lnTo>
                  <a:pt x="4762500" y="5355336"/>
                </a:lnTo>
                <a:lnTo>
                  <a:pt x="4762500" y="0"/>
                </a:lnTo>
                <a:close/>
              </a:path>
            </a:pathLst>
          </a:custGeom>
          <a:solidFill>
            <a:srgbClr val="D6E3BC"/>
          </a:solidFill>
          <a:ln w="28575">
            <a:solidFill>
              <a:schemeClr val="accent3">
                <a:lumMod val="60000"/>
                <a:lumOff val="4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object 8"/>
          <p:cNvSpPr txBox="1"/>
          <p:nvPr/>
        </p:nvSpPr>
        <p:spPr>
          <a:xfrm>
            <a:off x="6144189" y="1026658"/>
            <a:ext cx="1759120" cy="29104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0" normalizeH="0" baseline="0" noProof="0">
                <a:ln>
                  <a:noFill/>
                </a:ln>
                <a:solidFill>
                  <a:srgbClr val="000000"/>
                </a:solidFill>
                <a:effectLst/>
                <a:uLnTx/>
                <a:uFillTx/>
                <a:latin typeface="Calibri"/>
                <a:ea typeface="+mn-ea"/>
                <a:cs typeface="Calibri"/>
              </a:rPr>
              <a:t>LFRG</a:t>
            </a:r>
            <a:r>
              <a:rPr kumimoji="0" sz="1800" b="1" i="0" u="none" strike="noStrike" kern="1200" cap="none" spc="-35" normalizeH="0" baseline="0" noProof="0">
                <a:ln>
                  <a:noFill/>
                </a:ln>
                <a:solidFill>
                  <a:srgbClr val="000000"/>
                </a:solidFill>
                <a:effectLst/>
                <a:uLnTx/>
                <a:uFillTx/>
                <a:latin typeface="Calibri"/>
                <a:ea typeface="+mn-ea"/>
                <a:cs typeface="Calibri"/>
              </a:rPr>
              <a:t> </a:t>
            </a:r>
            <a:r>
              <a:rPr kumimoji="0" sz="1800" b="1" i="0" u="none" strike="noStrike" kern="1200" cap="none" spc="-10" normalizeH="0" baseline="0" noProof="0">
                <a:ln>
                  <a:noFill/>
                </a:ln>
                <a:solidFill>
                  <a:srgbClr val="000000"/>
                </a:solidFill>
                <a:effectLst/>
                <a:uLnTx/>
                <a:uFillTx/>
                <a:latin typeface="Calibri"/>
                <a:ea typeface="+mn-ea"/>
                <a:cs typeface="Calibri"/>
              </a:rPr>
              <a:t>Members</a:t>
            </a:r>
            <a:endParaRPr kumimoji="0"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10" name="object 10"/>
          <p:cNvSpPr txBox="1"/>
          <p:nvPr/>
        </p:nvSpPr>
        <p:spPr>
          <a:xfrm>
            <a:off x="6160085" y="1493117"/>
            <a:ext cx="4834335" cy="856645"/>
          </a:xfrm>
          <a:prstGeom prst="rect">
            <a:avLst/>
          </a:prstGeom>
        </p:spPr>
        <p:txBody>
          <a:bodyPr vert="horz" wrap="square" lIns="0" tIns="12700" rIns="0" bIns="0" rtlCol="0">
            <a:spAutoFit/>
          </a:bodyPr>
          <a:lstStyle/>
          <a:p>
            <a:pPr marL="298450" marR="508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sz="1800" b="0" i="0" u="none" strike="noStrike" kern="1200" cap="none" spc="0" normalizeH="0" baseline="0" noProof="0">
                <a:ln>
                  <a:noFill/>
                </a:ln>
                <a:solidFill>
                  <a:srgbClr val="000000"/>
                </a:solidFill>
                <a:effectLst/>
                <a:uLnTx/>
                <a:uFillTx/>
                <a:latin typeface="Calibri"/>
                <a:ea typeface="+mn-ea"/>
                <a:cs typeface="Calibri"/>
              </a:rPr>
              <a:t>Office</a:t>
            </a:r>
            <a:r>
              <a:rPr kumimoji="0" sz="1800" b="0" i="0" u="none" strike="noStrike" kern="1200" cap="none" spc="-30" normalizeH="0" baseline="0" noProof="0">
                <a:ln>
                  <a:noFill/>
                </a:ln>
                <a:solidFill>
                  <a:srgbClr val="000000"/>
                </a:solidFill>
                <a:effectLst/>
                <a:uLnTx/>
                <a:uFillTx/>
                <a:latin typeface="Calibri"/>
                <a:ea typeface="+mn-ea"/>
                <a:cs typeface="Calibri"/>
              </a:rPr>
              <a:t> </a:t>
            </a:r>
            <a:r>
              <a:rPr kumimoji="0" sz="1800" b="0" i="0" u="none" strike="noStrike" kern="1200" cap="none" spc="0" normalizeH="0" baseline="0" noProof="0">
                <a:ln>
                  <a:noFill/>
                </a:ln>
                <a:solidFill>
                  <a:srgbClr val="000000"/>
                </a:solidFill>
                <a:effectLst/>
                <a:uLnTx/>
                <a:uFillTx/>
                <a:latin typeface="Calibri"/>
                <a:ea typeface="+mn-ea"/>
                <a:cs typeface="Calibri"/>
              </a:rPr>
              <a:t>of</a:t>
            </a:r>
            <a:r>
              <a:rPr kumimoji="0" sz="1800" b="0" i="0" u="none" strike="noStrike" kern="1200" cap="none" spc="-15" normalizeH="0" baseline="0" noProof="0">
                <a:ln>
                  <a:noFill/>
                </a:ln>
                <a:solidFill>
                  <a:srgbClr val="000000"/>
                </a:solidFill>
                <a:effectLst/>
                <a:uLnTx/>
                <a:uFillTx/>
                <a:latin typeface="Calibri"/>
                <a:ea typeface="+mn-ea"/>
                <a:cs typeface="Calibri"/>
              </a:rPr>
              <a:t> </a:t>
            </a:r>
            <a:r>
              <a:rPr kumimoji="0" sz="1800" b="0" i="0" u="none" strike="noStrike" kern="1200" cap="none" spc="-10" normalizeH="0" baseline="0" noProof="0">
                <a:ln>
                  <a:noFill/>
                </a:ln>
                <a:solidFill>
                  <a:srgbClr val="000000"/>
                </a:solidFill>
                <a:effectLst/>
                <a:uLnTx/>
                <a:uFillTx/>
                <a:latin typeface="Calibri"/>
                <a:ea typeface="+mn-ea"/>
                <a:cs typeface="Calibri"/>
              </a:rPr>
              <a:t>Environmental</a:t>
            </a:r>
            <a:r>
              <a:rPr kumimoji="0" sz="1800" b="0" i="0" u="none" strike="noStrike" kern="1200" cap="none" spc="-40" normalizeH="0" baseline="0" noProof="0">
                <a:ln>
                  <a:noFill/>
                </a:ln>
                <a:solidFill>
                  <a:srgbClr val="000000"/>
                </a:solidFill>
                <a:effectLst/>
                <a:uLnTx/>
                <a:uFillTx/>
                <a:latin typeface="Calibri"/>
                <a:ea typeface="+mn-ea"/>
                <a:cs typeface="Calibri"/>
              </a:rPr>
              <a:t> </a:t>
            </a:r>
            <a:r>
              <a:rPr kumimoji="0" sz="1800" b="0" i="0" u="none" strike="noStrike" kern="1200" cap="none" spc="-10" normalizeH="0" baseline="0" noProof="0">
                <a:ln>
                  <a:noFill/>
                </a:ln>
                <a:solidFill>
                  <a:srgbClr val="000000"/>
                </a:solidFill>
                <a:effectLst/>
                <a:uLnTx/>
                <a:uFillTx/>
                <a:latin typeface="Calibri"/>
                <a:ea typeface="+mn-ea"/>
                <a:cs typeface="Calibri"/>
              </a:rPr>
              <a:t>Management</a:t>
            </a:r>
            <a:r>
              <a:rPr kumimoji="0" sz="1800" b="0" i="0" u="none" strike="noStrike" kern="1200" cap="none" spc="-45" normalizeH="0" baseline="0" noProof="0">
                <a:ln>
                  <a:noFill/>
                </a:ln>
                <a:solidFill>
                  <a:srgbClr val="000000"/>
                </a:solidFill>
                <a:effectLst/>
                <a:uLnTx/>
                <a:uFillTx/>
                <a:latin typeface="Calibri"/>
                <a:ea typeface="+mn-ea"/>
                <a:cs typeface="Calibri"/>
              </a:rPr>
              <a:t> </a:t>
            </a:r>
            <a:r>
              <a:rPr kumimoji="0" sz="1800" b="0" i="0" u="none" strike="noStrike" kern="1200" cap="none" spc="-20" normalizeH="0" baseline="0" noProof="0">
                <a:ln>
                  <a:noFill/>
                </a:ln>
                <a:solidFill>
                  <a:srgbClr val="000000"/>
                </a:solidFill>
                <a:effectLst/>
                <a:uLnTx/>
                <a:uFillTx/>
                <a:latin typeface="Calibri"/>
                <a:ea typeface="+mn-ea"/>
                <a:cs typeface="Calibri"/>
              </a:rPr>
              <a:t>(EM)</a:t>
            </a:r>
            <a:endParaRPr kumimoji="0" lang="en-US" sz="1800" b="0" i="0" u="none" strike="noStrike" kern="1200" cap="none" spc="-20" normalizeH="0" baseline="0" noProof="0">
              <a:ln>
                <a:noFill/>
              </a:ln>
              <a:solidFill>
                <a:srgbClr val="000000"/>
              </a:solidFill>
              <a:effectLst/>
              <a:uLnTx/>
              <a:uFillTx/>
              <a:latin typeface="Calibri"/>
              <a:ea typeface="+mn-ea"/>
              <a:cs typeface="Calibri"/>
            </a:endParaRPr>
          </a:p>
          <a:p>
            <a:pPr marL="298450" marR="508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sz="1800" b="0" i="0" u="none" strike="noStrike" kern="1200" cap="none" spc="0" normalizeH="0" baseline="0" noProof="0">
                <a:ln>
                  <a:noFill/>
                </a:ln>
                <a:solidFill>
                  <a:srgbClr val="000000"/>
                </a:solidFill>
                <a:effectLst/>
                <a:uLnTx/>
                <a:uFillTx/>
                <a:latin typeface="Calibri"/>
                <a:ea typeface="+mn-ea"/>
                <a:cs typeface="Calibri"/>
              </a:rPr>
              <a:t>Office</a:t>
            </a:r>
            <a:r>
              <a:rPr kumimoji="0" sz="1800" b="0" i="0" u="none" strike="noStrike" kern="1200" cap="none" spc="-40" normalizeH="0" baseline="0" noProof="0">
                <a:ln>
                  <a:noFill/>
                </a:ln>
                <a:solidFill>
                  <a:srgbClr val="000000"/>
                </a:solidFill>
                <a:effectLst/>
                <a:uLnTx/>
                <a:uFillTx/>
                <a:latin typeface="Calibri"/>
                <a:ea typeface="+mn-ea"/>
                <a:cs typeface="Calibri"/>
              </a:rPr>
              <a:t> </a:t>
            </a:r>
            <a:r>
              <a:rPr kumimoji="0" sz="1800" b="0" i="0" u="none" strike="noStrike" kern="1200" cap="none" spc="0" normalizeH="0" baseline="0" noProof="0">
                <a:ln>
                  <a:noFill/>
                </a:ln>
                <a:solidFill>
                  <a:srgbClr val="000000"/>
                </a:solidFill>
                <a:effectLst/>
                <a:uLnTx/>
                <a:uFillTx/>
                <a:latin typeface="Calibri"/>
                <a:ea typeface="+mn-ea"/>
                <a:cs typeface="Calibri"/>
              </a:rPr>
              <a:t>of</a:t>
            </a:r>
            <a:r>
              <a:rPr kumimoji="0" sz="1800" b="0" i="0" u="none" strike="noStrike" kern="1200" cap="none" spc="-30" normalizeH="0" baseline="0" noProof="0">
                <a:ln>
                  <a:noFill/>
                </a:ln>
                <a:solidFill>
                  <a:srgbClr val="000000"/>
                </a:solidFill>
                <a:effectLst/>
                <a:uLnTx/>
                <a:uFillTx/>
                <a:latin typeface="Calibri"/>
                <a:ea typeface="+mn-ea"/>
                <a:cs typeface="Calibri"/>
              </a:rPr>
              <a:t> </a:t>
            </a:r>
            <a:r>
              <a:rPr kumimoji="0" sz="1800" b="0" i="0" u="none" strike="noStrike" kern="1200" cap="none" spc="-10" normalizeH="0" baseline="0" noProof="0">
                <a:ln>
                  <a:noFill/>
                </a:ln>
                <a:solidFill>
                  <a:srgbClr val="000000"/>
                </a:solidFill>
                <a:effectLst/>
                <a:uLnTx/>
                <a:uFillTx/>
                <a:latin typeface="Calibri"/>
                <a:ea typeface="+mn-ea"/>
                <a:cs typeface="Calibri"/>
              </a:rPr>
              <a:t>Environment,</a:t>
            </a:r>
            <a:r>
              <a:rPr kumimoji="0" sz="1800" b="0" i="0" u="none" strike="noStrike" kern="1200" cap="none" spc="-50" normalizeH="0" baseline="0" noProof="0">
                <a:ln>
                  <a:noFill/>
                </a:ln>
                <a:solidFill>
                  <a:srgbClr val="000000"/>
                </a:solidFill>
                <a:effectLst/>
                <a:uLnTx/>
                <a:uFillTx/>
                <a:latin typeface="Calibri"/>
                <a:ea typeface="+mn-ea"/>
                <a:cs typeface="Calibri"/>
              </a:rPr>
              <a:t> </a:t>
            </a:r>
            <a:r>
              <a:rPr kumimoji="0" sz="1800" b="0" i="0" u="none" strike="noStrike" kern="1200" cap="none" spc="0" normalizeH="0" baseline="0" noProof="0">
                <a:ln>
                  <a:noFill/>
                </a:ln>
                <a:solidFill>
                  <a:srgbClr val="000000"/>
                </a:solidFill>
                <a:effectLst/>
                <a:uLnTx/>
                <a:uFillTx/>
                <a:latin typeface="Calibri"/>
                <a:ea typeface="+mn-ea"/>
                <a:cs typeface="Calibri"/>
              </a:rPr>
              <a:t>Health,</a:t>
            </a:r>
            <a:r>
              <a:rPr kumimoji="0" sz="1800" b="0" i="0" u="none" strike="noStrike" kern="1200" cap="none" spc="-25" normalizeH="0" baseline="0" noProof="0">
                <a:ln>
                  <a:noFill/>
                </a:ln>
                <a:solidFill>
                  <a:srgbClr val="000000"/>
                </a:solidFill>
                <a:effectLst/>
                <a:uLnTx/>
                <a:uFillTx/>
                <a:latin typeface="Calibri"/>
                <a:ea typeface="+mn-ea"/>
                <a:cs typeface="Calibri"/>
              </a:rPr>
              <a:t> Safety,</a:t>
            </a:r>
            <a:r>
              <a:rPr kumimoji="0" sz="1800" b="0" i="0" u="none" strike="noStrike" kern="1200" cap="none" spc="-35" normalizeH="0" baseline="0" noProof="0">
                <a:ln>
                  <a:noFill/>
                </a:ln>
                <a:solidFill>
                  <a:srgbClr val="000000"/>
                </a:solidFill>
                <a:effectLst/>
                <a:uLnTx/>
                <a:uFillTx/>
                <a:latin typeface="Calibri"/>
                <a:ea typeface="+mn-ea"/>
                <a:cs typeface="Calibri"/>
              </a:rPr>
              <a:t> </a:t>
            </a:r>
            <a:r>
              <a:rPr kumimoji="0" sz="1800" b="0" i="0" u="none" strike="noStrike" kern="1200" cap="none" spc="-25" normalizeH="0" baseline="0" noProof="0">
                <a:ln>
                  <a:noFill/>
                </a:ln>
                <a:solidFill>
                  <a:srgbClr val="000000"/>
                </a:solidFill>
                <a:effectLst/>
                <a:uLnTx/>
                <a:uFillTx/>
                <a:latin typeface="Calibri"/>
                <a:ea typeface="+mn-ea"/>
                <a:cs typeface="Calibri"/>
              </a:rPr>
              <a:t>and </a:t>
            </a:r>
            <a:r>
              <a:rPr kumimoji="0" sz="1800" b="0" i="0" u="none" strike="noStrike" kern="1200" cap="none" spc="0" normalizeH="0" baseline="0" noProof="0">
                <a:ln>
                  <a:noFill/>
                </a:ln>
                <a:solidFill>
                  <a:srgbClr val="000000"/>
                </a:solidFill>
                <a:effectLst/>
                <a:uLnTx/>
                <a:uFillTx/>
                <a:latin typeface="Calibri"/>
                <a:ea typeface="+mn-ea"/>
                <a:cs typeface="Calibri"/>
              </a:rPr>
              <a:t>Security</a:t>
            </a:r>
            <a:r>
              <a:rPr kumimoji="0" sz="1800" b="0" i="0" u="none" strike="noStrike" kern="1200" cap="none" spc="-50" normalizeH="0" baseline="0" noProof="0">
                <a:ln>
                  <a:noFill/>
                </a:ln>
                <a:solidFill>
                  <a:srgbClr val="000000"/>
                </a:solidFill>
                <a:effectLst/>
                <a:uLnTx/>
                <a:uFillTx/>
                <a:latin typeface="Calibri"/>
                <a:ea typeface="+mn-ea"/>
                <a:cs typeface="Calibri"/>
              </a:rPr>
              <a:t> </a:t>
            </a:r>
            <a:r>
              <a:rPr kumimoji="0" sz="1800" b="0" i="0" u="none" strike="noStrike" kern="1200" cap="none" spc="-10" normalizeH="0" baseline="0" noProof="0">
                <a:ln>
                  <a:noFill/>
                </a:ln>
                <a:solidFill>
                  <a:srgbClr val="000000"/>
                </a:solidFill>
                <a:effectLst/>
                <a:uLnTx/>
                <a:uFillTx/>
                <a:latin typeface="Calibri"/>
                <a:ea typeface="+mn-ea"/>
                <a:cs typeface="Calibri"/>
              </a:rPr>
              <a:t>(EHSS)</a:t>
            </a:r>
            <a:endParaRPr kumimoji="0"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11" name="object 11"/>
          <p:cNvSpPr txBox="1"/>
          <p:nvPr/>
        </p:nvSpPr>
        <p:spPr>
          <a:xfrm>
            <a:off x="6161076" y="2376426"/>
            <a:ext cx="5455336" cy="1120820"/>
          </a:xfrm>
          <a:prstGeom prst="rect">
            <a:avLst/>
          </a:prstGeom>
        </p:spPr>
        <p:txBody>
          <a:bodyPr vert="horz" wrap="square" lIns="0" tIns="12700" rIns="0" bIns="0" rtlCol="0">
            <a:spAutoFit/>
          </a:bodyPr>
          <a:lstStyle/>
          <a:p>
            <a:pPr marL="298450" marR="181102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sz="1800" b="0" i="0" u="none" strike="noStrike" kern="1200" cap="none" spc="0" normalizeH="0" baseline="0" noProof="0">
                <a:ln>
                  <a:noFill/>
                </a:ln>
                <a:solidFill>
                  <a:srgbClr val="000000"/>
                </a:solidFill>
                <a:effectLst/>
                <a:uLnTx/>
                <a:uFillTx/>
                <a:latin typeface="Calibri"/>
                <a:ea typeface="+mn-ea"/>
                <a:cs typeface="Calibri"/>
              </a:rPr>
              <a:t>Office</a:t>
            </a:r>
            <a:r>
              <a:rPr kumimoji="0" sz="1800" b="0" i="0" u="none" strike="noStrike" kern="1200" cap="none" spc="-45" normalizeH="0" baseline="0" noProof="0">
                <a:ln>
                  <a:noFill/>
                </a:ln>
                <a:solidFill>
                  <a:srgbClr val="000000"/>
                </a:solidFill>
                <a:effectLst/>
                <a:uLnTx/>
                <a:uFillTx/>
                <a:latin typeface="Calibri"/>
                <a:ea typeface="+mn-ea"/>
                <a:cs typeface="Calibri"/>
              </a:rPr>
              <a:t> </a:t>
            </a:r>
            <a:r>
              <a:rPr kumimoji="0" sz="1800" b="0" i="0" u="none" strike="noStrike" kern="1200" cap="none" spc="0" normalizeH="0" baseline="0" noProof="0">
                <a:ln>
                  <a:noFill/>
                </a:ln>
                <a:solidFill>
                  <a:srgbClr val="000000"/>
                </a:solidFill>
                <a:effectLst/>
                <a:uLnTx/>
                <a:uFillTx/>
                <a:latin typeface="Calibri"/>
                <a:ea typeface="+mn-ea"/>
                <a:cs typeface="Calibri"/>
              </a:rPr>
              <a:t>of</a:t>
            </a:r>
            <a:r>
              <a:rPr kumimoji="0" sz="1800" b="0" i="0" u="none" strike="noStrike" kern="1200" cap="none" spc="-35" normalizeH="0" baseline="0" noProof="0">
                <a:ln>
                  <a:noFill/>
                </a:ln>
                <a:solidFill>
                  <a:srgbClr val="000000"/>
                </a:solidFill>
                <a:effectLst/>
                <a:uLnTx/>
                <a:uFillTx/>
                <a:latin typeface="Calibri"/>
                <a:ea typeface="+mn-ea"/>
                <a:cs typeface="Calibri"/>
              </a:rPr>
              <a:t> </a:t>
            </a:r>
            <a:r>
              <a:rPr kumimoji="0" sz="1800" b="0" i="0" u="none" strike="noStrike" kern="1200" cap="none" spc="0" normalizeH="0" baseline="0" noProof="0">
                <a:ln>
                  <a:noFill/>
                </a:ln>
                <a:solidFill>
                  <a:srgbClr val="000000"/>
                </a:solidFill>
                <a:effectLst/>
                <a:uLnTx/>
                <a:uFillTx/>
                <a:latin typeface="Calibri"/>
                <a:ea typeface="+mn-ea"/>
                <a:cs typeface="Calibri"/>
              </a:rPr>
              <a:t>Nuclear</a:t>
            </a:r>
            <a:r>
              <a:rPr kumimoji="0" sz="1800" b="0" i="0" u="none" strike="noStrike" kern="1200" cap="none" spc="-45" normalizeH="0" baseline="0" noProof="0">
                <a:ln>
                  <a:noFill/>
                </a:ln>
                <a:solidFill>
                  <a:srgbClr val="000000"/>
                </a:solidFill>
                <a:effectLst/>
                <a:uLnTx/>
                <a:uFillTx/>
                <a:latin typeface="Calibri"/>
                <a:ea typeface="+mn-ea"/>
                <a:cs typeface="Calibri"/>
              </a:rPr>
              <a:t> </a:t>
            </a:r>
            <a:r>
              <a:rPr kumimoji="0" sz="1800" b="0" i="0" u="none" strike="noStrike" kern="1200" cap="none" spc="0" normalizeH="0" baseline="0" noProof="0">
                <a:ln>
                  <a:noFill/>
                </a:ln>
                <a:solidFill>
                  <a:srgbClr val="000000"/>
                </a:solidFill>
                <a:effectLst/>
                <a:uLnTx/>
                <a:uFillTx/>
                <a:latin typeface="Calibri"/>
                <a:ea typeface="+mn-ea"/>
                <a:cs typeface="Calibri"/>
              </a:rPr>
              <a:t>Energy</a:t>
            </a:r>
            <a:r>
              <a:rPr kumimoji="0" sz="1800" b="0" i="0" u="none" strike="noStrike" kern="1200" cap="none" spc="-50" normalizeH="0" baseline="0" noProof="0">
                <a:ln>
                  <a:noFill/>
                </a:ln>
                <a:solidFill>
                  <a:srgbClr val="000000"/>
                </a:solidFill>
                <a:effectLst/>
                <a:uLnTx/>
                <a:uFillTx/>
                <a:latin typeface="Calibri"/>
                <a:ea typeface="+mn-ea"/>
                <a:cs typeface="Calibri"/>
              </a:rPr>
              <a:t> </a:t>
            </a:r>
            <a:r>
              <a:rPr kumimoji="0" sz="1800" b="0" i="0" u="none" strike="noStrike" kern="1200" cap="none" spc="-20" normalizeH="0" baseline="0" noProof="0">
                <a:ln>
                  <a:noFill/>
                </a:ln>
                <a:solidFill>
                  <a:srgbClr val="000000"/>
                </a:solidFill>
                <a:effectLst/>
                <a:uLnTx/>
                <a:uFillTx/>
                <a:latin typeface="Calibri"/>
                <a:ea typeface="+mn-ea"/>
                <a:cs typeface="Calibri"/>
              </a:rPr>
              <a:t>(NE) </a:t>
            </a:r>
            <a:r>
              <a:rPr kumimoji="0" sz="1800" b="0" i="0" u="none" strike="noStrike" kern="1200" cap="none" spc="0" normalizeH="0" baseline="0" noProof="0">
                <a:ln>
                  <a:noFill/>
                </a:ln>
                <a:solidFill>
                  <a:srgbClr val="000000"/>
                </a:solidFill>
                <a:effectLst/>
                <a:uLnTx/>
                <a:uFillTx/>
                <a:latin typeface="Calibri"/>
                <a:ea typeface="+mn-ea"/>
                <a:cs typeface="Calibri"/>
              </a:rPr>
              <a:t>Office</a:t>
            </a:r>
            <a:r>
              <a:rPr kumimoji="0" sz="1800" b="0" i="0" u="none" strike="noStrike" kern="1200" cap="none" spc="-45" normalizeH="0" baseline="0" noProof="0">
                <a:ln>
                  <a:noFill/>
                </a:ln>
                <a:solidFill>
                  <a:srgbClr val="000000"/>
                </a:solidFill>
                <a:effectLst/>
                <a:uLnTx/>
                <a:uFillTx/>
                <a:latin typeface="Calibri"/>
                <a:ea typeface="+mn-ea"/>
                <a:cs typeface="Calibri"/>
              </a:rPr>
              <a:t> </a:t>
            </a:r>
            <a:r>
              <a:rPr kumimoji="0" sz="1800" b="0" i="0" u="none" strike="noStrike" kern="1200" cap="none" spc="0" normalizeH="0" baseline="0" noProof="0">
                <a:ln>
                  <a:noFill/>
                </a:ln>
                <a:solidFill>
                  <a:srgbClr val="000000"/>
                </a:solidFill>
                <a:effectLst/>
                <a:uLnTx/>
                <a:uFillTx/>
                <a:latin typeface="Calibri"/>
                <a:ea typeface="+mn-ea"/>
                <a:cs typeface="Calibri"/>
              </a:rPr>
              <a:t>of</a:t>
            </a:r>
            <a:r>
              <a:rPr kumimoji="0" sz="1800" b="0" i="0" u="none" strike="noStrike" kern="1200" cap="none" spc="-30" normalizeH="0" baseline="0" noProof="0">
                <a:ln>
                  <a:noFill/>
                </a:ln>
                <a:solidFill>
                  <a:srgbClr val="000000"/>
                </a:solidFill>
                <a:effectLst/>
                <a:uLnTx/>
                <a:uFillTx/>
                <a:latin typeface="Calibri"/>
                <a:ea typeface="+mn-ea"/>
                <a:cs typeface="Calibri"/>
              </a:rPr>
              <a:t> </a:t>
            </a:r>
            <a:r>
              <a:rPr kumimoji="0" sz="1800" b="0" i="0" u="none" strike="noStrike" kern="1200" cap="none" spc="0" normalizeH="0" baseline="0" noProof="0">
                <a:ln>
                  <a:noFill/>
                </a:ln>
                <a:solidFill>
                  <a:srgbClr val="000000"/>
                </a:solidFill>
                <a:effectLst/>
                <a:uLnTx/>
                <a:uFillTx/>
                <a:latin typeface="Calibri"/>
                <a:ea typeface="+mn-ea"/>
                <a:cs typeface="Calibri"/>
              </a:rPr>
              <a:t>Science</a:t>
            </a:r>
            <a:r>
              <a:rPr kumimoji="0" sz="1800" b="0" i="0" u="none" strike="noStrike" kern="1200" cap="none" spc="-20" normalizeH="0" baseline="0" noProof="0">
                <a:ln>
                  <a:noFill/>
                </a:ln>
                <a:solidFill>
                  <a:srgbClr val="000000"/>
                </a:solidFill>
                <a:effectLst/>
                <a:uLnTx/>
                <a:uFillTx/>
                <a:latin typeface="Calibri"/>
                <a:ea typeface="+mn-ea"/>
                <a:cs typeface="Calibri"/>
              </a:rPr>
              <a:t> (SC)</a:t>
            </a:r>
            <a:endParaRPr kumimoji="0" sz="1800" b="0" i="0" u="none" strike="noStrike" kern="1200" cap="none" spc="0" normalizeH="0" baseline="0" noProof="0">
              <a:ln>
                <a:noFill/>
              </a:ln>
              <a:solidFill>
                <a:srgbClr val="000000"/>
              </a:solidFill>
              <a:effectLst/>
              <a:uLnTx/>
              <a:uFillTx/>
              <a:latin typeface="Calibri"/>
              <a:ea typeface="+mn-ea"/>
              <a:cs typeface="Calibri"/>
            </a:endParaRPr>
          </a:p>
          <a:p>
            <a:pPr marL="2984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sz="1800" b="0" i="0" u="none" strike="noStrike" kern="1200" cap="none" spc="0" normalizeH="0" baseline="0" noProof="0">
                <a:ln>
                  <a:noFill/>
                </a:ln>
                <a:solidFill>
                  <a:srgbClr val="000000"/>
                </a:solidFill>
                <a:effectLst/>
                <a:uLnTx/>
                <a:uFillTx/>
                <a:latin typeface="Calibri"/>
                <a:ea typeface="+mn-ea"/>
                <a:cs typeface="Calibri"/>
              </a:rPr>
              <a:t>Office</a:t>
            </a:r>
            <a:r>
              <a:rPr kumimoji="0" sz="1800" b="0" i="0" u="none" strike="noStrike" kern="1200" cap="none" spc="-40" normalizeH="0" baseline="0" noProof="0">
                <a:ln>
                  <a:noFill/>
                </a:ln>
                <a:solidFill>
                  <a:srgbClr val="000000"/>
                </a:solidFill>
                <a:effectLst/>
                <a:uLnTx/>
                <a:uFillTx/>
                <a:latin typeface="Calibri"/>
                <a:ea typeface="+mn-ea"/>
                <a:cs typeface="Calibri"/>
              </a:rPr>
              <a:t> </a:t>
            </a:r>
            <a:r>
              <a:rPr kumimoji="0" sz="1800" b="0" i="0" u="none" strike="noStrike" kern="1200" cap="none" spc="0" normalizeH="0" baseline="0" noProof="0">
                <a:ln>
                  <a:noFill/>
                </a:ln>
                <a:solidFill>
                  <a:srgbClr val="000000"/>
                </a:solidFill>
                <a:effectLst/>
                <a:uLnTx/>
                <a:uFillTx/>
                <a:latin typeface="Calibri"/>
                <a:ea typeface="+mn-ea"/>
                <a:cs typeface="Calibri"/>
              </a:rPr>
              <a:t>of</a:t>
            </a:r>
            <a:r>
              <a:rPr kumimoji="0" sz="1800" b="0" i="0" u="none" strike="noStrike" kern="1200" cap="none" spc="-30" normalizeH="0" baseline="0" noProof="0">
                <a:ln>
                  <a:noFill/>
                </a:ln>
                <a:solidFill>
                  <a:srgbClr val="000000"/>
                </a:solidFill>
                <a:effectLst/>
                <a:uLnTx/>
                <a:uFillTx/>
                <a:latin typeface="Calibri"/>
                <a:ea typeface="+mn-ea"/>
                <a:cs typeface="Calibri"/>
              </a:rPr>
              <a:t> </a:t>
            </a:r>
            <a:r>
              <a:rPr kumimoji="0" sz="1800" b="0" i="0" u="none" strike="noStrike" kern="1200" cap="none" spc="0" normalizeH="0" baseline="0" noProof="0">
                <a:ln>
                  <a:noFill/>
                </a:ln>
                <a:solidFill>
                  <a:srgbClr val="000000"/>
                </a:solidFill>
                <a:effectLst/>
                <a:uLnTx/>
                <a:uFillTx/>
                <a:latin typeface="Calibri"/>
                <a:ea typeface="+mn-ea"/>
                <a:cs typeface="Calibri"/>
              </a:rPr>
              <a:t>Legacy</a:t>
            </a:r>
            <a:r>
              <a:rPr kumimoji="0" sz="1800" b="0" i="0" u="none" strike="noStrike" kern="1200" cap="none" spc="-35" normalizeH="0" baseline="0" noProof="0">
                <a:ln>
                  <a:noFill/>
                </a:ln>
                <a:solidFill>
                  <a:srgbClr val="000000"/>
                </a:solidFill>
                <a:effectLst/>
                <a:uLnTx/>
                <a:uFillTx/>
                <a:latin typeface="Calibri"/>
                <a:ea typeface="+mn-ea"/>
                <a:cs typeface="Calibri"/>
              </a:rPr>
              <a:t> </a:t>
            </a:r>
            <a:r>
              <a:rPr kumimoji="0" sz="1800" b="0" i="0" u="none" strike="noStrike" kern="1200" cap="none" spc="-10" normalizeH="0" baseline="0" noProof="0">
                <a:ln>
                  <a:noFill/>
                </a:ln>
                <a:solidFill>
                  <a:srgbClr val="000000"/>
                </a:solidFill>
                <a:effectLst/>
                <a:uLnTx/>
                <a:uFillTx/>
                <a:latin typeface="Calibri"/>
                <a:ea typeface="+mn-ea"/>
                <a:cs typeface="Calibri"/>
              </a:rPr>
              <a:t>Management</a:t>
            </a:r>
            <a:r>
              <a:rPr kumimoji="0" sz="1800" b="0" i="0" u="none" strike="noStrike" kern="1200" cap="none" spc="-50" normalizeH="0" baseline="0" noProof="0">
                <a:ln>
                  <a:noFill/>
                </a:ln>
                <a:solidFill>
                  <a:srgbClr val="000000"/>
                </a:solidFill>
                <a:effectLst/>
                <a:uLnTx/>
                <a:uFillTx/>
                <a:latin typeface="Calibri"/>
                <a:ea typeface="+mn-ea"/>
                <a:cs typeface="Calibri"/>
              </a:rPr>
              <a:t> </a:t>
            </a:r>
            <a:r>
              <a:rPr kumimoji="0" sz="1800" b="0" i="0" u="none" strike="noStrike" kern="1200" cap="none" spc="-20" normalizeH="0" baseline="0" noProof="0">
                <a:ln>
                  <a:noFill/>
                </a:ln>
                <a:solidFill>
                  <a:srgbClr val="000000"/>
                </a:solidFill>
                <a:effectLst/>
                <a:uLnTx/>
                <a:uFillTx/>
                <a:latin typeface="Calibri"/>
                <a:ea typeface="+mn-ea"/>
                <a:cs typeface="Calibri"/>
              </a:rPr>
              <a:t>(LM)</a:t>
            </a:r>
            <a:endParaRPr lang="en-US">
              <a:solidFill>
                <a:srgbClr val="000000"/>
              </a:solidFill>
              <a:latin typeface="Calibri"/>
              <a:cs typeface="Calibri"/>
            </a:endParaRPr>
          </a:p>
          <a:p>
            <a:pPr marL="2984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sz="1800" b="0" i="0" u="none" strike="noStrike" kern="1200" cap="none" spc="0" normalizeH="0" baseline="0" noProof="0">
                <a:ln>
                  <a:noFill/>
                </a:ln>
                <a:solidFill>
                  <a:srgbClr val="000000"/>
                </a:solidFill>
                <a:effectLst/>
                <a:uLnTx/>
                <a:uFillTx/>
                <a:latin typeface="Calibri"/>
                <a:ea typeface="+mn-ea"/>
                <a:cs typeface="Calibri"/>
              </a:rPr>
              <a:t>National</a:t>
            </a:r>
            <a:r>
              <a:rPr kumimoji="0" sz="1800" b="0" i="0" u="none" strike="noStrike" kern="1200" cap="none" spc="-50" normalizeH="0" baseline="0" noProof="0">
                <a:ln>
                  <a:noFill/>
                </a:ln>
                <a:solidFill>
                  <a:srgbClr val="000000"/>
                </a:solidFill>
                <a:effectLst/>
                <a:uLnTx/>
                <a:uFillTx/>
                <a:latin typeface="Calibri"/>
                <a:ea typeface="+mn-ea"/>
                <a:cs typeface="Calibri"/>
              </a:rPr>
              <a:t> </a:t>
            </a:r>
            <a:r>
              <a:rPr kumimoji="0" sz="1800" b="0" i="0" u="none" strike="noStrike" kern="1200" cap="none" spc="0" normalizeH="0" baseline="0" noProof="0">
                <a:ln>
                  <a:noFill/>
                </a:ln>
                <a:solidFill>
                  <a:srgbClr val="000000"/>
                </a:solidFill>
                <a:effectLst/>
                <a:uLnTx/>
                <a:uFillTx/>
                <a:latin typeface="Calibri"/>
                <a:ea typeface="+mn-ea"/>
                <a:cs typeface="Calibri"/>
              </a:rPr>
              <a:t>Nuclear</a:t>
            </a:r>
            <a:r>
              <a:rPr kumimoji="0" sz="1800" b="0" i="0" u="none" strike="noStrike" kern="1200" cap="none" spc="-45" normalizeH="0" baseline="0" noProof="0">
                <a:ln>
                  <a:noFill/>
                </a:ln>
                <a:solidFill>
                  <a:srgbClr val="000000"/>
                </a:solidFill>
                <a:effectLst/>
                <a:uLnTx/>
                <a:uFillTx/>
                <a:latin typeface="Calibri"/>
                <a:ea typeface="+mn-ea"/>
                <a:cs typeface="Calibri"/>
              </a:rPr>
              <a:t> </a:t>
            </a:r>
            <a:r>
              <a:rPr kumimoji="0" sz="1800" b="0" i="0" u="none" strike="noStrike" kern="1200" cap="none" spc="0" normalizeH="0" baseline="0" noProof="0">
                <a:ln>
                  <a:noFill/>
                </a:ln>
                <a:solidFill>
                  <a:srgbClr val="000000"/>
                </a:solidFill>
                <a:effectLst/>
                <a:uLnTx/>
                <a:uFillTx/>
                <a:latin typeface="Calibri"/>
                <a:ea typeface="+mn-ea"/>
                <a:cs typeface="Calibri"/>
              </a:rPr>
              <a:t>Security</a:t>
            </a:r>
            <a:r>
              <a:rPr kumimoji="0" sz="1800" b="0" i="0" u="none" strike="noStrike" kern="1200" cap="none" spc="-45" normalizeH="0" baseline="0" noProof="0">
                <a:ln>
                  <a:noFill/>
                </a:ln>
                <a:solidFill>
                  <a:srgbClr val="000000"/>
                </a:solidFill>
                <a:effectLst/>
                <a:uLnTx/>
                <a:uFillTx/>
                <a:latin typeface="Calibri"/>
                <a:ea typeface="+mn-ea"/>
                <a:cs typeface="Calibri"/>
              </a:rPr>
              <a:t> </a:t>
            </a:r>
            <a:r>
              <a:rPr kumimoji="0" sz="1800" b="0" i="0" u="none" strike="noStrike" kern="1200" cap="none" spc="-10" normalizeH="0" baseline="0" noProof="0">
                <a:ln>
                  <a:noFill/>
                </a:ln>
                <a:solidFill>
                  <a:srgbClr val="000000"/>
                </a:solidFill>
                <a:effectLst/>
                <a:uLnTx/>
                <a:uFillTx/>
                <a:latin typeface="Calibri"/>
                <a:ea typeface="+mn-ea"/>
                <a:cs typeface="Calibri"/>
              </a:rPr>
              <a:t>Administration</a:t>
            </a:r>
            <a:r>
              <a:rPr kumimoji="0" sz="1800" b="0" i="0" u="none" strike="noStrike" kern="1200" cap="none" spc="-40" normalizeH="0" baseline="0" noProof="0">
                <a:ln>
                  <a:noFill/>
                </a:ln>
                <a:solidFill>
                  <a:srgbClr val="000000"/>
                </a:solidFill>
                <a:effectLst/>
                <a:uLnTx/>
                <a:uFillTx/>
                <a:latin typeface="Calibri"/>
                <a:ea typeface="+mn-ea"/>
                <a:cs typeface="Calibri"/>
              </a:rPr>
              <a:t> </a:t>
            </a:r>
            <a:r>
              <a:rPr kumimoji="0" sz="1800" b="0" i="0" u="none" strike="noStrike" kern="1200" cap="none" spc="-10" normalizeH="0" baseline="0" noProof="0">
                <a:ln>
                  <a:noFill/>
                </a:ln>
                <a:solidFill>
                  <a:srgbClr val="000000"/>
                </a:solidFill>
                <a:effectLst/>
                <a:uLnTx/>
                <a:uFillTx/>
                <a:latin typeface="Calibri"/>
                <a:ea typeface="+mn-ea"/>
                <a:cs typeface="Calibri"/>
              </a:rPr>
              <a:t>(NNSA)</a:t>
            </a:r>
            <a:endParaRPr kumimoji="0"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12" name="object 12"/>
          <p:cNvSpPr txBox="1"/>
          <p:nvPr/>
        </p:nvSpPr>
        <p:spPr>
          <a:xfrm>
            <a:off x="6711592" y="3586540"/>
            <a:ext cx="5593142" cy="2505814"/>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0" normalizeH="0" baseline="0" noProof="0">
                <a:ln>
                  <a:noFill/>
                </a:ln>
                <a:solidFill>
                  <a:srgbClr val="000000"/>
                </a:solidFill>
                <a:effectLst/>
                <a:uLnTx/>
                <a:uFillTx/>
                <a:latin typeface="Calibri"/>
                <a:ea typeface="+mn-ea"/>
                <a:cs typeface="Calibri"/>
              </a:rPr>
              <a:t>DOE</a:t>
            </a:r>
            <a:r>
              <a:rPr kumimoji="0" sz="1800" b="1" i="0" u="none" strike="noStrike" kern="1200" cap="none" spc="-25" normalizeH="0" baseline="0" noProof="0">
                <a:ln>
                  <a:noFill/>
                </a:ln>
                <a:solidFill>
                  <a:srgbClr val="000000"/>
                </a:solidFill>
                <a:effectLst/>
                <a:uLnTx/>
                <a:uFillTx/>
                <a:latin typeface="Calibri"/>
                <a:ea typeface="+mn-ea"/>
                <a:cs typeface="Calibri"/>
              </a:rPr>
              <a:t> </a:t>
            </a:r>
            <a:r>
              <a:rPr kumimoji="0" sz="1800" b="1" i="0" u="none" strike="noStrike" kern="1200" cap="none" spc="-10" normalizeH="0" baseline="0" noProof="0">
                <a:ln>
                  <a:noFill/>
                </a:ln>
                <a:solidFill>
                  <a:srgbClr val="000000"/>
                </a:solidFill>
                <a:effectLst/>
                <a:uLnTx/>
                <a:uFillTx/>
                <a:latin typeface="Calibri"/>
                <a:ea typeface="+mn-ea"/>
                <a:cs typeface="Calibri"/>
              </a:rPr>
              <a:t>Sites</a:t>
            </a:r>
            <a:r>
              <a:rPr kumimoji="0" lang="en-US" sz="1800" b="1" i="0" u="none" strike="noStrike" kern="1200" cap="none" spc="-10" normalizeH="0" baseline="0" noProof="0">
                <a:ln>
                  <a:noFill/>
                </a:ln>
                <a:solidFill>
                  <a:srgbClr val="000000"/>
                </a:solidFill>
                <a:effectLst/>
                <a:uLnTx/>
                <a:uFillTx/>
                <a:latin typeface="Calibri"/>
                <a:ea typeface="+mn-ea"/>
                <a:cs typeface="Calibri"/>
              </a:rPr>
              <a:t> with LLW Radioactive Waste Sites</a:t>
            </a:r>
            <a:endParaRPr kumimoji="0" sz="1800" b="0" i="0" u="none" strike="noStrike" kern="1200" cap="none" spc="0" normalizeH="0" baseline="0" noProof="0">
              <a:ln>
                <a:noFill/>
              </a:ln>
              <a:solidFill>
                <a:srgbClr val="000000"/>
              </a:solidFill>
              <a:effectLst/>
              <a:uLnTx/>
              <a:uFillTx/>
              <a:latin typeface="Calibri"/>
              <a:ea typeface="+mn-ea"/>
              <a:cs typeface="Calibri"/>
            </a:endParaRPr>
          </a:p>
          <a:p>
            <a:pPr marL="2984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sz="1800" b="0" i="0" u="none" strike="noStrike" kern="1200" cap="none" spc="-10" normalizeH="0" baseline="0" noProof="0">
                <a:ln>
                  <a:noFill/>
                </a:ln>
                <a:solidFill>
                  <a:srgbClr val="000000"/>
                </a:solidFill>
                <a:effectLst/>
                <a:uLnTx/>
                <a:uFillTx/>
                <a:latin typeface="Calibri"/>
                <a:ea typeface="+mn-ea"/>
                <a:cs typeface="Calibri"/>
              </a:rPr>
              <a:t>Hanford</a:t>
            </a:r>
            <a:r>
              <a:rPr kumimoji="0" lang="en-US" sz="1800" b="0" i="0" u="none" strike="noStrike" kern="1200" cap="none" spc="-10" normalizeH="0" baseline="0" noProof="0">
                <a:ln>
                  <a:noFill/>
                </a:ln>
                <a:solidFill>
                  <a:srgbClr val="000000"/>
                </a:solidFill>
                <a:effectLst/>
                <a:uLnTx/>
                <a:uFillTx/>
                <a:latin typeface="Calibri"/>
                <a:ea typeface="+mn-ea"/>
                <a:cs typeface="Calibri"/>
              </a:rPr>
              <a:t>, Richland, WA</a:t>
            </a:r>
            <a:endParaRPr kumimoji="0" sz="1800" b="0" i="0" u="none" strike="noStrike" kern="1200" cap="none" spc="0" normalizeH="0" baseline="0" noProof="0">
              <a:ln>
                <a:noFill/>
              </a:ln>
              <a:solidFill>
                <a:srgbClr val="000000"/>
              </a:solidFill>
              <a:effectLst/>
              <a:uLnTx/>
              <a:uFillTx/>
              <a:latin typeface="Calibri"/>
              <a:ea typeface="+mn-ea"/>
              <a:cs typeface="Calibri"/>
            </a:endParaRPr>
          </a:p>
          <a:p>
            <a:pPr marL="2984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sz="1800" b="0" i="0" u="none" strike="noStrike" kern="1200" cap="none" spc="0" normalizeH="0" baseline="0" noProof="0">
                <a:ln>
                  <a:noFill/>
                </a:ln>
                <a:solidFill>
                  <a:srgbClr val="000000"/>
                </a:solidFill>
                <a:effectLst/>
                <a:uLnTx/>
                <a:uFillTx/>
                <a:latin typeface="Calibri"/>
                <a:ea typeface="+mn-ea"/>
                <a:cs typeface="Calibri"/>
              </a:rPr>
              <a:t>Idaho</a:t>
            </a:r>
            <a:r>
              <a:rPr kumimoji="0" sz="1800" b="0" i="0" u="none" strike="noStrike" kern="1200" cap="none" spc="-60" normalizeH="0" baseline="0" noProof="0">
                <a:ln>
                  <a:noFill/>
                </a:ln>
                <a:solidFill>
                  <a:srgbClr val="000000"/>
                </a:solidFill>
                <a:effectLst/>
                <a:uLnTx/>
                <a:uFillTx/>
                <a:latin typeface="Calibri"/>
                <a:ea typeface="+mn-ea"/>
                <a:cs typeface="Calibri"/>
              </a:rPr>
              <a:t> </a:t>
            </a:r>
            <a:r>
              <a:rPr kumimoji="0" sz="1800" b="0" i="0" u="none" strike="noStrike" kern="1200" cap="none" spc="0" normalizeH="0" baseline="0" noProof="0">
                <a:ln>
                  <a:noFill/>
                </a:ln>
                <a:solidFill>
                  <a:srgbClr val="000000"/>
                </a:solidFill>
                <a:effectLst/>
                <a:uLnTx/>
                <a:uFillTx/>
                <a:latin typeface="Calibri"/>
                <a:ea typeface="+mn-ea"/>
                <a:cs typeface="Calibri"/>
              </a:rPr>
              <a:t>National</a:t>
            </a:r>
            <a:r>
              <a:rPr kumimoji="0" sz="1800" b="0" i="0" u="none" strike="noStrike" kern="1200" cap="none" spc="-55" normalizeH="0" baseline="0" noProof="0">
                <a:ln>
                  <a:noFill/>
                </a:ln>
                <a:solidFill>
                  <a:srgbClr val="000000"/>
                </a:solidFill>
                <a:effectLst/>
                <a:uLnTx/>
                <a:uFillTx/>
                <a:latin typeface="Calibri"/>
                <a:ea typeface="+mn-ea"/>
                <a:cs typeface="Calibri"/>
              </a:rPr>
              <a:t> </a:t>
            </a:r>
            <a:r>
              <a:rPr kumimoji="0" sz="1800" b="0" i="0" u="none" strike="noStrike" kern="1200" cap="none" spc="-10" normalizeH="0" baseline="0" noProof="0">
                <a:ln>
                  <a:noFill/>
                </a:ln>
                <a:solidFill>
                  <a:srgbClr val="000000"/>
                </a:solidFill>
                <a:effectLst/>
                <a:uLnTx/>
                <a:uFillTx/>
                <a:latin typeface="Calibri"/>
                <a:ea typeface="+mn-ea"/>
                <a:cs typeface="Calibri"/>
              </a:rPr>
              <a:t>Laboratory</a:t>
            </a:r>
            <a:r>
              <a:rPr kumimoji="0" lang="en-US" sz="1800" b="0" i="0" u="none" strike="noStrike" kern="1200" cap="none" spc="-10" normalizeH="0" baseline="0" noProof="0">
                <a:ln>
                  <a:noFill/>
                </a:ln>
                <a:solidFill>
                  <a:srgbClr val="000000"/>
                </a:solidFill>
                <a:effectLst/>
                <a:uLnTx/>
                <a:uFillTx/>
                <a:latin typeface="Calibri"/>
                <a:ea typeface="+mn-ea"/>
                <a:cs typeface="Calibri"/>
              </a:rPr>
              <a:t>, ID</a:t>
            </a:r>
            <a:endParaRPr kumimoji="0" sz="1800" b="0" i="0" u="none" strike="noStrike" kern="1200" cap="none" spc="0" normalizeH="0" baseline="0" noProof="0">
              <a:ln>
                <a:noFill/>
              </a:ln>
              <a:solidFill>
                <a:srgbClr val="000000"/>
              </a:solidFill>
              <a:effectLst/>
              <a:uLnTx/>
              <a:uFillTx/>
              <a:latin typeface="Calibri"/>
              <a:ea typeface="+mn-ea"/>
              <a:cs typeface="Calibri"/>
            </a:endParaRPr>
          </a:p>
          <a:p>
            <a:pPr marL="298450" marR="508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sz="1800" b="0" i="0" u="none" strike="noStrike" kern="1200" cap="none" spc="0" normalizeH="0" baseline="0" noProof="0">
                <a:ln>
                  <a:noFill/>
                </a:ln>
                <a:solidFill>
                  <a:srgbClr val="000000"/>
                </a:solidFill>
                <a:effectLst/>
                <a:uLnTx/>
                <a:uFillTx/>
                <a:latin typeface="Calibri"/>
                <a:ea typeface="+mn-ea"/>
                <a:cs typeface="Calibri"/>
              </a:rPr>
              <a:t>Los</a:t>
            </a:r>
            <a:r>
              <a:rPr kumimoji="0" sz="1800" b="0" i="0" u="none" strike="noStrike" kern="1200" cap="none" spc="-45" normalizeH="0" baseline="0" noProof="0">
                <a:ln>
                  <a:noFill/>
                </a:ln>
                <a:solidFill>
                  <a:srgbClr val="000000"/>
                </a:solidFill>
                <a:effectLst/>
                <a:uLnTx/>
                <a:uFillTx/>
                <a:latin typeface="Calibri"/>
                <a:ea typeface="+mn-ea"/>
                <a:cs typeface="Calibri"/>
              </a:rPr>
              <a:t> </a:t>
            </a:r>
            <a:r>
              <a:rPr kumimoji="0" sz="1800" b="0" i="0" u="none" strike="noStrike" kern="1200" cap="none" spc="0" normalizeH="0" baseline="0" noProof="0">
                <a:ln>
                  <a:noFill/>
                </a:ln>
                <a:solidFill>
                  <a:srgbClr val="000000"/>
                </a:solidFill>
                <a:effectLst/>
                <a:uLnTx/>
                <a:uFillTx/>
                <a:latin typeface="Calibri"/>
                <a:ea typeface="+mn-ea"/>
                <a:cs typeface="Calibri"/>
              </a:rPr>
              <a:t>Alamos</a:t>
            </a:r>
            <a:r>
              <a:rPr kumimoji="0" sz="1800" b="0" i="0" u="none" strike="noStrike" kern="1200" cap="none" spc="-40" normalizeH="0" baseline="0" noProof="0">
                <a:ln>
                  <a:noFill/>
                </a:ln>
                <a:solidFill>
                  <a:srgbClr val="000000"/>
                </a:solidFill>
                <a:effectLst/>
                <a:uLnTx/>
                <a:uFillTx/>
                <a:latin typeface="Calibri"/>
                <a:ea typeface="+mn-ea"/>
                <a:cs typeface="Calibri"/>
              </a:rPr>
              <a:t> </a:t>
            </a:r>
            <a:r>
              <a:rPr kumimoji="0" sz="1800" b="0" i="0" u="none" strike="noStrike" kern="1200" cap="none" spc="0" normalizeH="0" baseline="0" noProof="0">
                <a:ln>
                  <a:noFill/>
                </a:ln>
                <a:solidFill>
                  <a:srgbClr val="000000"/>
                </a:solidFill>
                <a:effectLst/>
                <a:uLnTx/>
                <a:uFillTx/>
                <a:latin typeface="Calibri"/>
                <a:ea typeface="+mn-ea"/>
                <a:cs typeface="Calibri"/>
              </a:rPr>
              <a:t>National</a:t>
            </a:r>
            <a:r>
              <a:rPr kumimoji="0" sz="1800" b="0" i="0" u="none" strike="noStrike" kern="1200" cap="none" spc="-40" normalizeH="0" baseline="0" noProof="0">
                <a:ln>
                  <a:noFill/>
                </a:ln>
                <a:solidFill>
                  <a:srgbClr val="000000"/>
                </a:solidFill>
                <a:effectLst/>
                <a:uLnTx/>
                <a:uFillTx/>
                <a:latin typeface="Calibri"/>
                <a:ea typeface="+mn-ea"/>
                <a:cs typeface="Calibri"/>
              </a:rPr>
              <a:t> </a:t>
            </a:r>
            <a:r>
              <a:rPr kumimoji="0" sz="1800" b="0" i="0" u="none" strike="noStrike" kern="1200" cap="none" spc="-10" normalizeH="0" baseline="0" noProof="0">
                <a:ln>
                  <a:noFill/>
                </a:ln>
                <a:solidFill>
                  <a:srgbClr val="000000"/>
                </a:solidFill>
                <a:effectLst/>
                <a:uLnTx/>
                <a:uFillTx/>
                <a:latin typeface="Calibri"/>
                <a:ea typeface="+mn-ea"/>
                <a:cs typeface="Calibri"/>
              </a:rPr>
              <a:t>Laboratory</a:t>
            </a:r>
            <a:r>
              <a:rPr kumimoji="0" lang="en-US" sz="1800" b="0" i="0" u="none" strike="noStrike" kern="1200" cap="none" spc="-10" normalizeH="0" baseline="0" noProof="0">
                <a:ln>
                  <a:noFill/>
                </a:ln>
                <a:solidFill>
                  <a:srgbClr val="000000"/>
                </a:solidFill>
                <a:effectLst/>
                <a:uLnTx/>
                <a:uFillTx/>
                <a:latin typeface="Calibri"/>
                <a:ea typeface="+mn-ea"/>
                <a:cs typeface="Calibri"/>
              </a:rPr>
              <a:t>, New Mexico</a:t>
            </a:r>
          </a:p>
          <a:p>
            <a:pPr marL="298450" marR="508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sz="1800" b="0" i="0" u="none" strike="noStrike" kern="1200" cap="none" spc="0" normalizeH="0" baseline="0" noProof="0">
                <a:ln>
                  <a:noFill/>
                </a:ln>
                <a:solidFill>
                  <a:srgbClr val="000000"/>
                </a:solidFill>
                <a:effectLst/>
                <a:uLnTx/>
                <a:uFillTx/>
                <a:latin typeface="Calibri"/>
                <a:ea typeface="+mn-ea"/>
                <a:cs typeface="Calibri"/>
              </a:rPr>
              <a:t>Nevada</a:t>
            </a:r>
            <a:r>
              <a:rPr lang="en-US" spc="-75" noProof="0">
                <a:solidFill>
                  <a:srgbClr val="000000"/>
                </a:solidFill>
                <a:latin typeface="Calibri"/>
                <a:cs typeface="Calibri"/>
              </a:rPr>
              <a:t> </a:t>
            </a:r>
            <a:r>
              <a:rPr kumimoji="0" sz="1800" b="0" i="0" u="none" strike="noStrike" kern="1200" cap="none" spc="0" normalizeH="0" baseline="0" noProof="0">
                <a:ln>
                  <a:noFill/>
                </a:ln>
                <a:solidFill>
                  <a:srgbClr val="000000"/>
                </a:solidFill>
                <a:effectLst/>
                <a:uLnTx/>
                <a:uFillTx/>
                <a:latin typeface="Calibri"/>
                <a:ea typeface="+mn-ea"/>
                <a:cs typeface="Calibri"/>
              </a:rPr>
              <a:t>National</a:t>
            </a:r>
            <a:r>
              <a:rPr kumimoji="0" sz="1800" b="0" i="0" u="none" strike="noStrike" kern="1200" cap="none" spc="-65" normalizeH="0" baseline="0" noProof="0">
                <a:ln>
                  <a:noFill/>
                </a:ln>
                <a:solidFill>
                  <a:srgbClr val="000000"/>
                </a:solidFill>
                <a:effectLst/>
                <a:uLnTx/>
                <a:uFillTx/>
                <a:latin typeface="Calibri"/>
                <a:ea typeface="+mn-ea"/>
                <a:cs typeface="Calibri"/>
              </a:rPr>
              <a:t> </a:t>
            </a:r>
            <a:r>
              <a:rPr kumimoji="0" sz="1800" b="0" i="0" u="none" strike="noStrike" kern="1200" cap="none" spc="0" normalizeH="0" baseline="0" noProof="0">
                <a:ln>
                  <a:noFill/>
                </a:ln>
                <a:solidFill>
                  <a:srgbClr val="000000"/>
                </a:solidFill>
                <a:effectLst/>
                <a:uLnTx/>
                <a:uFillTx/>
                <a:latin typeface="Calibri"/>
                <a:ea typeface="+mn-ea"/>
                <a:cs typeface="Calibri"/>
              </a:rPr>
              <a:t>Security</a:t>
            </a:r>
            <a:r>
              <a:rPr kumimoji="0" sz="1800" b="0" i="0" u="none" strike="noStrike" kern="1200" cap="none" spc="-65" normalizeH="0" baseline="0" noProof="0">
                <a:ln>
                  <a:noFill/>
                </a:ln>
                <a:solidFill>
                  <a:srgbClr val="000000"/>
                </a:solidFill>
                <a:effectLst/>
                <a:uLnTx/>
                <a:uFillTx/>
                <a:latin typeface="Calibri"/>
                <a:ea typeface="+mn-ea"/>
                <a:cs typeface="Calibri"/>
              </a:rPr>
              <a:t> </a:t>
            </a:r>
            <a:r>
              <a:rPr kumimoji="0" sz="1800" b="0" i="0" u="none" strike="noStrike" kern="1200" cap="none" spc="-20" normalizeH="0" baseline="0" noProof="0">
                <a:ln>
                  <a:noFill/>
                </a:ln>
                <a:solidFill>
                  <a:srgbClr val="000000"/>
                </a:solidFill>
                <a:effectLst/>
                <a:uLnTx/>
                <a:uFillTx/>
                <a:latin typeface="Calibri"/>
                <a:ea typeface="+mn-ea"/>
                <a:cs typeface="Calibri"/>
              </a:rPr>
              <a:t>Site</a:t>
            </a:r>
            <a:r>
              <a:rPr kumimoji="0" lang="en-US" sz="1800" b="0" i="0" u="none" strike="noStrike" kern="1200" cap="none" spc="-20" normalizeH="0" baseline="0" noProof="0">
                <a:ln>
                  <a:noFill/>
                </a:ln>
                <a:solidFill>
                  <a:srgbClr val="000000"/>
                </a:solidFill>
                <a:effectLst/>
                <a:uLnTx/>
                <a:uFillTx/>
                <a:latin typeface="Calibri"/>
                <a:ea typeface="+mn-ea"/>
                <a:cs typeface="Calibri"/>
              </a:rPr>
              <a:t>, NV</a:t>
            </a:r>
            <a:r>
              <a:rPr kumimoji="0" sz="1800" b="0" i="0" u="none" strike="noStrike" kern="1200" cap="none" spc="-20" normalizeH="0" baseline="0" noProof="0">
                <a:ln>
                  <a:noFill/>
                </a:ln>
                <a:solidFill>
                  <a:srgbClr val="000000"/>
                </a:solidFill>
                <a:effectLst/>
                <a:uLnTx/>
                <a:uFillTx/>
                <a:latin typeface="Calibri"/>
                <a:ea typeface="+mn-ea"/>
                <a:cs typeface="Calibri"/>
              </a:rPr>
              <a:t> </a:t>
            </a:r>
            <a:endParaRPr kumimoji="0" lang="en-US" sz="1800" b="0" i="0" u="none" strike="noStrike" kern="1200" cap="none" spc="-20" normalizeH="0" baseline="0" noProof="0">
              <a:ln>
                <a:noFill/>
              </a:ln>
              <a:solidFill>
                <a:srgbClr val="000000"/>
              </a:solidFill>
              <a:effectLst/>
              <a:uLnTx/>
              <a:uFillTx/>
              <a:latin typeface="Calibri"/>
              <a:ea typeface="+mn-ea"/>
              <a:cs typeface="Calibri"/>
            </a:endParaRPr>
          </a:p>
          <a:p>
            <a:pPr marL="298450" marR="508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sz="1800" b="0" i="0" u="none" strike="noStrike" kern="1200" cap="none" spc="0" normalizeH="0" baseline="0" noProof="0">
                <a:ln>
                  <a:noFill/>
                </a:ln>
                <a:solidFill>
                  <a:srgbClr val="000000"/>
                </a:solidFill>
                <a:effectLst/>
                <a:uLnTx/>
                <a:uFillTx/>
                <a:latin typeface="Calibri"/>
                <a:ea typeface="+mn-ea"/>
                <a:cs typeface="Calibri"/>
              </a:rPr>
              <a:t>Oak</a:t>
            </a:r>
            <a:r>
              <a:rPr kumimoji="0" sz="1800" b="0" i="0" u="none" strike="noStrike" kern="1200" cap="none" spc="-20" normalizeH="0" baseline="0" noProof="0">
                <a:ln>
                  <a:noFill/>
                </a:ln>
                <a:solidFill>
                  <a:srgbClr val="000000"/>
                </a:solidFill>
                <a:effectLst/>
                <a:uLnTx/>
                <a:uFillTx/>
                <a:latin typeface="Calibri"/>
                <a:ea typeface="+mn-ea"/>
                <a:cs typeface="Calibri"/>
              </a:rPr>
              <a:t> </a:t>
            </a:r>
            <a:r>
              <a:rPr kumimoji="0" sz="1800" b="0" i="0" u="none" strike="noStrike" kern="1200" cap="none" spc="-10" normalizeH="0" baseline="0" noProof="0">
                <a:ln>
                  <a:noFill/>
                </a:ln>
                <a:solidFill>
                  <a:srgbClr val="000000"/>
                </a:solidFill>
                <a:effectLst/>
                <a:uLnTx/>
                <a:uFillTx/>
                <a:latin typeface="Calibri"/>
                <a:ea typeface="+mn-ea"/>
                <a:cs typeface="Calibri"/>
              </a:rPr>
              <a:t>Ridge</a:t>
            </a:r>
            <a:r>
              <a:rPr kumimoji="0" lang="en-US" sz="1800" b="0" i="0" u="none" strike="noStrike" kern="1200" cap="none" spc="-10" normalizeH="0" baseline="0" noProof="0">
                <a:ln>
                  <a:noFill/>
                </a:ln>
                <a:solidFill>
                  <a:srgbClr val="000000"/>
                </a:solidFill>
                <a:effectLst/>
                <a:uLnTx/>
                <a:uFillTx/>
                <a:latin typeface="Calibri"/>
                <a:ea typeface="+mn-ea"/>
                <a:cs typeface="Calibri"/>
              </a:rPr>
              <a:t> National Laboratory, Oak Ridge, TN</a:t>
            </a:r>
            <a:endParaRPr kumimoji="0" sz="1800" b="0" i="0" u="none" strike="noStrike" kern="1200" cap="none" spc="0" normalizeH="0" baseline="0" noProof="0">
              <a:ln>
                <a:noFill/>
              </a:ln>
              <a:solidFill>
                <a:srgbClr val="000000"/>
              </a:solidFill>
              <a:effectLst/>
              <a:uLnTx/>
              <a:uFillTx/>
              <a:latin typeface="Calibri"/>
              <a:ea typeface="+mn-ea"/>
              <a:cs typeface="Calibri"/>
            </a:endParaRPr>
          </a:p>
          <a:p>
            <a:pPr marL="298450" marR="153543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sz="1800" b="0" i="0" u="none" strike="noStrike" kern="1200" cap="none" spc="-10" normalizeH="0" baseline="0" noProof="0">
                <a:ln>
                  <a:noFill/>
                </a:ln>
                <a:solidFill>
                  <a:srgbClr val="000000"/>
                </a:solidFill>
                <a:effectLst/>
                <a:uLnTx/>
                <a:uFillTx/>
                <a:latin typeface="Calibri"/>
                <a:ea typeface="+mn-ea"/>
                <a:cs typeface="Calibri"/>
              </a:rPr>
              <a:t>Paducah</a:t>
            </a:r>
            <a:r>
              <a:rPr kumimoji="0" lang="en-US" sz="1800" b="0" i="0" u="none" strike="noStrike" kern="1200" cap="none" spc="-10" normalizeH="0" baseline="0" noProof="0">
                <a:ln>
                  <a:noFill/>
                </a:ln>
                <a:solidFill>
                  <a:srgbClr val="000000"/>
                </a:solidFill>
                <a:effectLst/>
                <a:uLnTx/>
                <a:uFillTx/>
                <a:latin typeface="Calibri"/>
                <a:ea typeface="+mn-ea"/>
                <a:cs typeface="Calibri"/>
              </a:rPr>
              <a:t>, Kentucky</a:t>
            </a:r>
            <a:r>
              <a:rPr kumimoji="0" sz="1800" b="0" i="0" u="none" strike="noStrike" kern="1200" cap="none" spc="-10" normalizeH="0" baseline="0" noProof="0">
                <a:ln>
                  <a:noFill/>
                </a:ln>
                <a:solidFill>
                  <a:srgbClr val="000000"/>
                </a:solidFill>
                <a:effectLst/>
                <a:uLnTx/>
                <a:uFillTx/>
                <a:latin typeface="Calibri"/>
                <a:ea typeface="+mn-ea"/>
                <a:cs typeface="Calibri"/>
              </a:rPr>
              <a:t> </a:t>
            </a:r>
            <a:r>
              <a:rPr kumimoji="0" lang="en-US" sz="1800" b="0" i="0" u="none" strike="noStrike" kern="1200" cap="none" spc="-10" normalizeH="0" baseline="0" noProof="0">
                <a:ln>
                  <a:noFill/>
                </a:ln>
                <a:solidFill>
                  <a:srgbClr val="000000"/>
                </a:solidFill>
                <a:effectLst/>
                <a:uLnTx/>
                <a:uFillTx/>
                <a:latin typeface="Calibri"/>
                <a:ea typeface="+mn-ea"/>
                <a:cs typeface="Calibri"/>
              </a:rPr>
              <a:t>and </a:t>
            </a:r>
            <a:r>
              <a:rPr kumimoji="0" sz="1800" b="0" i="0" u="none" strike="noStrike" kern="1200" cap="none" spc="-10" normalizeH="0" baseline="0" noProof="0">
                <a:ln>
                  <a:noFill/>
                </a:ln>
                <a:solidFill>
                  <a:srgbClr val="000000"/>
                </a:solidFill>
                <a:effectLst/>
                <a:uLnTx/>
                <a:uFillTx/>
                <a:latin typeface="Calibri"/>
                <a:ea typeface="+mn-ea"/>
                <a:cs typeface="Calibri"/>
              </a:rPr>
              <a:t>Portsmouth</a:t>
            </a:r>
            <a:r>
              <a:rPr kumimoji="0" lang="en-US" sz="1800" b="0" i="0" u="none" strike="noStrike" kern="1200" cap="none" spc="-10" normalizeH="0" baseline="0" noProof="0">
                <a:ln>
                  <a:noFill/>
                </a:ln>
                <a:solidFill>
                  <a:srgbClr val="000000"/>
                </a:solidFill>
                <a:effectLst/>
                <a:uLnTx/>
                <a:uFillTx/>
                <a:latin typeface="Calibri"/>
                <a:ea typeface="+mn-ea"/>
                <a:cs typeface="Calibri"/>
              </a:rPr>
              <a:t>, OH, PPPO Office </a:t>
            </a:r>
          </a:p>
          <a:p>
            <a:pPr marL="298450" marR="153543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sz="1800" b="0" i="0" u="none" strike="noStrike" kern="1200" cap="none" spc="-10" normalizeH="0" baseline="0" noProof="0">
                <a:ln>
                  <a:noFill/>
                </a:ln>
                <a:solidFill>
                  <a:srgbClr val="000000"/>
                </a:solidFill>
                <a:effectLst/>
                <a:uLnTx/>
                <a:uFillTx/>
                <a:latin typeface="Calibri"/>
                <a:ea typeface="+mn-ea"/>
                <a:cs typeface="Calibri"/>
              </a:rPr>
              <a:t>Savannah</a:t>
            </a:r>
            <a:r>
              <a:rPr kumimoji="0" sz="1800" b="0" i="0" u="none" strike="noStrike" kern="1200" cap="none" spc="-30" normalizeH="0" baseline="0" noProof="0">
                <a:ln>
                  <a:noFill/>
                </a:ln>
                <a:solidFill>
                  <a:srgbClr val="000000"/>
                </a:solidFill>
                <a:effectLst/>
                <a:uLnTx/>
                <a:uFillTx/>
                <a:latin typeface="Calibri"/>
                <a:ea typeface="+mn-ea"/>
                <a:cs typeface="Calibri"/>
              </a:rPr>
              <a:t> </a:t>
            </a:r>
            <a:r>
              <a:rPr kumimoji="0" sz="1800" b="0" i="0" u="none" strike="noStrike" kern="1200" cap="none" spc="-20" normalizeH="0" baseline="0" noProof="0">
                <a:ln>
                  <a:noFill/>
                </a:ln>
                <a:solidFill>
                  <a:srgbClr val="000000"/>
                </a:solidFill>
                <a:effectLst/>
                <a:uLnTx/>
                <a:uFillTx/>
                <a:latin typeface="Calibri"/>
                <a:ea typeface="+mn-ea"/>
                <a:cs typeface="Calibri"/>
              </a:rPr>
              <a:t>River</a:t>
            </a:r>
            <a:r>
              <a:rPr kumimoji="0" lang="en-US" sz="1800" b="0" i="0" u="none" strike="noStrike" kern="1200" cap="none" spc="-20" normalizeH="0" baseline="0" noProof="0">
                <a:ln>
                  <a:noFill/>
                </a:ln>
                <a:solidFill>
                  <a:srgbClr val="000000"/>
                </a:solidFill>
                <a:effectLst/>
                <a:uLnTx/>
                <a:uFillTx/>
                <a:latin typeface="Calibri"/>
                <a:ea typeface="+mn-ea"/>
                <a:cs typeface="Calibri"/>
              </a:rPr>
              <a:t> Site, SC</a:t>
            </a:r>
            <a:endParaRPr kumimoji="0"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19" name="TextBox 18">
            <a:extLst>
              <a:ext uri="{FF2B5EF4-FFF2-40B4-BE49-F238E27FC236}">
                <a16:creationId xmlns:a16="http://schemas.microsoft.com/office/drawing/2014/main" id="{E46F78F4-03C1-0043-5760-9521A93B6871}"/>
              </a:ext>
            </a:extLst>
          </p:cNvPr>
          <p:cNvSpPr txBox="1"/>
          <p:nvPr/>
        </p:nvSpPr>
        <p:spPr>
          <a:xfrm>
            <a:off x="6065873" y="1222734"/>
            <a:ext cx="733646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26234" noProof="0">
                <a:ln>
                  <a:noFill/>
                </a:ln>
                <a:solidFill>
                  <a:srgbClr val="000000"/>
                </a:solidFill>
                <a:effectLst/>
                <a:uLnTx/>
                <a:uFillTx/>
                <a:latin typeface="Calibri"/>
                <a:ea typeface="+mn-ea"/>
                <a:cs typeface="Calibri"/>
              </a:rPr>
              <a:t>Program</a:t>
            </a:r>
            <a:r>
              <a:rPr kumimoji="0" lang="en-US" sz="2400" b="1" i="0" u="none" strike="noStrike" kern="1200" cap="none" spc="-82" normalizeH="0" baseline="26234" noProof="0">
                <a:ln>
                  <a:noFill/>
                </a:ln>
                <a:solidFill>
                  <a:srgbClr val="000000"/>
                </a:solidFill>
                <a:effectLst/>
                <a:uLnTx/>
                <a:uFillTx/>
                <a:latin typeface="Calibri"/>
                <a:ea typeface="+mn-ea"/>
                <a:cs typeface="Calibri"/>
              </a:rPr>
              <a:t> </a:t>
            </a:r>
            <a:r>
              <a:rPr kumimoji="0" lang="en-US" sz="2400" b="1" i="0" u="none" strike="noStrike" kern="1200" cap="none" spc="-15" normalizeH="0" baseline="26234" noProof="0">
                <a:ln>
                  <a:noFill/>
                </a:ln>
                <a:solidFill>
                  <a:srgbClr val="000000"/>
                </a:solidFill>
                <a:effectLst/>
                <a:uLnTx/>
                <a:uFillTx/>
                <a:latin typeface="Calibri"/>
                <a:ea typeface="+mn-ea"/>
                <a:cs typeface="Calibri"/>
              </a:rPr>
              <a:t>Secretarial</a:t>
            </a:r>
            <a:r>
              <a:rPr kumimoji="0" lang="en-US" sz="2400" b="1" i="0" u="none" strike="noStrike" kern="1200" cap="none" spc="-127" normalizeH="0" baseline="26234" noProof="0">
                <a:ln>
                  <a:noFill/>
                </a:ln>
                <a:solidFill>
                  <a:srgbClr val="000000"/>
                </a:solidFill>
                <a:effectLst/>
                <a:uLnTx/>
                <a:uFillTx/>
                <a:latin typeface="Calibri"/>
                <a:ea typeface="+mn-ea"/>
                <a:cs typeface="Calibri"/>
              </a:rPr>
              <a:t> </a:t>
            </a:r>
            <a:r>
              <a:rPr kumimoji="0" lang="en-US" sz="2400" b="1" i="0" u="none" strike="noStrike" kern="1200" cap="none" spc="-15" normalizeH="0" baseline="26234" noProof="0">
                <a:ln>
                  <a:noFill/>
                </a:ln>
                <a:solidFill>
                  <a:srgbClr val="000000"/>
                </a:solidFill>
                <a:effectLst/>
                <a:uLnTx/>
                <a:uFillTx/>
                <a:latin typeface="Calibri"/>
                <a:ea typeface="+mn-ea"/>
                <a:cs typeface="Calibri"/>
              </a:rPr>
              <a:t>Offices</a:t>
            </a:r>
            <a:endParaRPr kumimoji="0" lang="en-US" sz="2400" b="1"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sld>
</file>

<file path=ppt/theme/theme1.xml><?xml version="1.0" encoding="utf-8"?>
<a:theme xmlns:a="http://schemas.openxmlformats.org/drawingml/2006/main" name="DOE EM Template Option 3">
  <a:themeElements>
    <a:clrScheme name="DOE Color Scheme">
      <a:dk1>
        <a:srgbClr val="000000"/>
      </a:dk1>
      <a:lt1>
        <a:srgbClr val="FFFFFF"/>
      </a:lt1>
      <a:dk2>
        <a:srgbClr val="323265"/>
      </a:dk2>
      <a:lt2>
        <a:srgbClr val="E7E6E6"/>
      </a:lt2>
      <a:accent1>
        <a:srgbClr val="3E6637"/>
      </a:accent1>
      <a:accent2>
        <a:srgbClr val="46568C"/>
      </a:accent2>
      <a:accent3>
        <a:srgbClr val="CBB045"/>
      </a:accent3>
      <a:accent4>
        <a:srgbClr val="337F89"/>
      </a:accent4>
      <a:accent5>
        <a:srgbClr val="96C53B"/>
      </a:accent5>
      <a:accent6>
        <a:srgbClr val="5E666F"/>
      </a:accent6>
      <a:hlink>
        <a:srgbClr val="37A0D8"/>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2414</Words>
  <Application>Microsoft Office PowerPoint</Application>
  <PresentationFormat>Widescreen</PresentationFormat>
  <Paragraphs>171</Paragraphs>
  <Slides>22</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Arial Black</vt:lpstr>
      <vt:lpstr>Calibri</vt:lpstr>
      <vt:lpstr>Courier New</vt:lpstr>
      <vt:lpstr>Karla</vt:lpstr>
      <vt:lpstr>Symbol</vt:lpstr>
      <vt:lpstr>Times New Roman</vt:lpstr>
      <vt:lpstr>Wingdings</vt:lpstr>
      <vt:lpstr>DOE EM Template Option 3</vt:lpstr>
      <vt:lpstr>DOE/EM Waste Management Update Low Level Radioactive Waste Forum</vt:lpstr>
      <vt:lpstr>EM Organization Chart (UPDATE!)</vt:lpstr>
      <vt:lpstr>Budget Request FY 2024 ongoing . . . CR to 12/24 </vt:lpstr>
      <vt:lpstr>DOE/EM Strategic Planning includes Waste Management Update Currently in Progress </vt:lpstr>
      <vt:lpstr>New EM-1 Candice Roberts</vt:lpstr>
      <vt:lpstr>Scorecard: Mission and Priorities 2024</vt:lpstr>
      <vt:lpstr>West Valley Sends Equipment to Idaho For Reuse and  Saves Taxpayers $1Million </vt:lpstr>
      <vt:lpstr>Crews Resume Liquid Waste Treatment in Idaho </vt:lpstr>
      <vt:lpstr>Low-Level Waste Disposal Facility Federal Review Group (LFRG) as of 2024</vt:lpstr>
      <vt:lpstr>WIPP</vt:lpstr>
      <vt:lpstr>Depleted Uranium (DU)</vt:lpstr>
      <vt:lpstr>PPPO DUF6 Recycle/Reuse Efforts</vt:lpstr>
      <vt:lpstr>Portsmouth &amp; Paducah – Uranium Oxide Shipments for Disposal</vt:lpstr>
      <vt:lpstr>CX-031091: Transport Low Level and Mixed Low Level Rad Waste from the Grand Junction, Colorado Disposal Site to Waste Control Specialists</vt:lpstr>
      <vt:lpstr>Savannah River Site  Begins Disposition Mission for Japan’s Reactor Fuel</vt:lpstr>
      <vt:lpstr>Waste Disposal Considerations</vt:lpstr>
      <vt:lpstr>DOE LLW/MLLW Data</vt:lpstr>
      <vt:lpstr>Operating DOE &amp; Commercial LLW Disposal Facilities Used by DOE</vt:lpstr>
      <vt:lpstr>DOE Complex-wide LLW/MLLW Disposal Volume by Disposal Location</vt:lpstr>
      <vt:lpstr>Commercial LLW Disposal Manifest Data</vt:lpstr>
      <vt:lpstr>DOE PFAS Update 2024</vt:lpstr>
      <vt:lpstr>Thank you for your Attention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rita.hollins@em.doe.gov</dc:creator>
  <cp:keywords/>
  <dc:description/>
  <cp:lastModifiedBy>Robinson, Amie</cp:lastModifiedBy>
  <cp:revision>4</cp:revision>
  <cp:lastPrinted>2023-02-10T15:53:34Z</cp:lastPrinted>
  <dcterms:created xsi:type="dcterms:W3CDTF">2021-04-26T15:24:38Z</dcterms:created>
  <dcterms:modified xsi:type="dcterms:W3CDTF">2024-10-09T12:50:16Z</dcterms:modified>
  <cp:category/>
</cp:coreProperties>
</file>