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0" r:id="rId5"/>
    <p:sldId id="268" r:id="rId6"/>
    <p:sldId id="267" r:id="rId7"/>
    <p:sldId id="304" r:id="rId8"/>
    <p:sldId id="266" r:id="rId9"/>
    <p:sldId id="265" r:id="rId10"/>
    <p:sldId id="264" r:id="rId11"/>
    <p:sldId id="269" r:id="rId12"/>
    <p:sldId id="311" r:id="rId13"/>
    <p:sldId id="315" r:id="rId14"/>
    <p:sldId id="312" r:id="rId15"/>
    <p:sldId id="310" r:id="rId16"/>
    <p:sldId id="313" r:id="rId17"/>
    <p:sldId id="314" r:id="rId18"/>
    <p:sldId id="317" r:id="rId19"/>
    <p:sldId id="318" r:id="rId20"/>
    <p:sldId id="319" r:id="rId21"/>
    <p:sldId id="320" r:id="rId22"/>
    <p:sldId id="321" r:id="rId23"/>
    <p:sldId id="296" r:id="rId24"/>
    <p:sldId id="303" r:id="rId25"/>
    <p:sldId id="302" r:id="rId26"/>
    <p:sldId id="301" r:id="rId27"/>
    <p:sldId id="300" r:id="rId28"/>
    <p:sldId id="299" r:id="rId29"/>
    <p:sldId id="309" r:id="rId30"/>
    <p:sldId id="297" r:id="rId31"/>
    <p:sldId id="295" r:id="rId32"/>
    <p:sldId id="294" r:id="rId33"/>
    <p:sldId id="293" r:id="rId34"/>
    <p:sldId id="292" r:id="rId35"/>
    <p:sldId id="291" r:id="rId36"/>
    <p:sldId id="290" r:id="rId37"/>
    <p:sldId id="289" r:id="rId38"/>
    <p:sldId id="288" r:id="rId39"/>
    <p:sldId id="287" r:id="rId40"/>
    <p:sldId id="284" r:id="rId41"/>
    <p:sldId id="283" r:id="rId42"/>
    <p:sldId id="286" r:id="rId43"/>
    <p:sldId id="285" r:id="rId44"/>
    <p:sldId id="282" r:id="rId45"/>
    <p:sldId id="281" r:id="rId46"/>
    <p:sldId id="305" r:id="rId47"/>
    <p:sldId id="280" r:id="rId48"/>
    <p:sldId id="306" r:id="rId49"/>
    <p:sldId id="279" r:id="rId50"/>
    <p:sldId id="278" r:id="rId51"/>
    <p:sldId id="276" r:id="rId52"/>
    <p:sldId id="277" r:id="rId53"/>
    <p:sldId id="275" r:id="rId54"/>
    <p:sldId id="274" r:id="rId55"/>
    <p:sldId id="273" r:id="rId56"/>
    <p:sldId id="272" r:id="rId57"/>
    <p:sldId id="271" r:id="rId58"/>
    <p:sldId id="307" r:id="rId59"/>
    <p:sldId id="263" r:id="rId60"/>
    <p:sldId id="322" r:id="rId61"/>
    <p:sldId id="30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varScale="1">
        <p:scale>
          <a:sx n="108" d="100"/>
          <a:sy n="108" d="100"/>
        </p:scale>
        <p:origin x="232"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78222" b="5333"/>
          <a:stretch/>
        </p:blipFill>
        <p:spPr>
          <a:xfrm>
            <a:off x="0" y="5194449"/>
            <a:ext cx="12207240" cy="1648946"/>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5A1B428-77F4-4694-BAEB-D40AD10CC939}"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780E4-64F7-406B-B7FF-5AFC86C962D4}" type="slidenum">
              <a:rPr lang="en-US" smtClean="0"/>
              <a:t>‹#›</a:t>
            </a:fld>
            <a:endParaRPr lang="en-US"/>
          </a:p>
        </p:txBody>
      </p:sp>
    </p:spTree>
    <p:extLst>
      <p:ext uri="{BB962C8B-B14F-4D97-AF65-F5344CB8AC3E}">
        <p14:creationId xmlns:p14="http://schemas.microsoft.com/office/powerpoint/2010/main" val="58161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1B428-77F4-4694-BAEB-D40AD10CC939}"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780E4-64F7-406B-B7FF-5AFC86C962D4}" type="slidenum">
              <a:rPr lang="en-US" smtClean="0"/>
              <a:t>‹#›</a:t>
            </a:fld>
            <a:endParaRPr lang="en-US"/>
          </a:p>
        </p:txBody>
      </p:sp>
    </p:spTree>
    <p:extLst>
      <p:ext uri="{BB962C8B-B14F-4D97-AF65-F5344CB8AC3E}">
        <p14:creationId xmlns:p14="http://schemas.microsoft.com/office/powerpoint/2010/main" val="1087459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1B428-77F4-4694-BAEB-D40AD10CC939}"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780E4-64F7-406B-B7FF-5AFC86C962D4}" type="slidenum">
              <a:rPr lang="en-US" smtClean="0"/>
              <a:t>‹#›</a:t>
            </a:fld>
            <a:endParaRPr lang="en-US"/>
          </a:p>
        </p:txBody>
      </p:sp>
    </p:spTree>
    <p:extLst>
      <p:ext uri="{BB962C8B-B14F-4D97-AF65-F5344CB8AC3E}">
        <p14:creationId xmlns:p14="http://schemas.microsoft.com/office/powerpoint/2010/main" val="371948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1B428-77F4-4694-BAEB-D40AD10CC939}"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780E4-64F7-406B-B7FF-5AFC86C962D4}" type="slidenum">
              <a:rPr lang="en-US" smtClean="0"/>
              <a:t>‹#›</a:t>
            </a:fld>
            <a:endParaRPr lang="en-US"/>
          </a:p>
        </p:txBody>
      </p:sp>
      <p:cxnSp>
        <p:nvCxnSpPr>
          <p:cNvPr id="7" name="Straight Connector 6"/>
          <p:cNvCxnSpPr/>
          <p:nvPr userDrawn="1"/>
        </p:nvCxnSpPr>
        <p:spPr>
          <a:xfrm>
            <a:off x="381000" y="1690688"/>
            <a:ext cx="1139159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81000" y="1629728"/>
            <a:ext cx="1139159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03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A1B428-77F4-4694-BAEB-D40AD10CC939}"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780E4-64F7-406B-B7FF-5AFC86C962D4}" type="slidenum">
              <a:rPr lang="en-US" smtClean="0"/>
              <a:t>‹#›</a:t>
            </a:fld>
            <a:endParaRPr lang="en-US"/>
          </a:p>
        </p:txBody>
      </p:sp>
    </p:spTree>
    <p:extLst>
      <p:ext uri="{BB962C8B-B14F-4D97-AF65-F5344CB8AC3E}">
        <p14:creationId xmlns:p14="http://schemas.microsoft.com/office/powerpoint/2010/main" val="362395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A1B428-77F4-4694-BAEB-D40AD10CC939}"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780E4-64F7-406B-B7FF-5AFC86C962D4}" type="slidenum">
              <a:rPr lang="en-US" smtClean="0"/>
              <a:t>‹#›</a:t>
            </a:fld>
            <a:endParaRPr lang="en-US"/>
          </a:p>
        </p:txBody>
      </p:sp>
    </p:spTree>
    <p:extLst>
      <p:ext uri="{BB962C8B-B14F-4D97-AF65-F5344CB8AC3E}">
        <p14:creationId xmlns:p14="http://schemas.microsoft.com/office/powerpoint/2010/main" val="3053308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A1B428-77F4-4694-BAEB-D40AD10CC939}" type="datetimeFigureOut">
              <a:rPr lang="en-US" smtClean="0"/>
              <a:t>9/4/24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E780E4-64F7-406B-B7FF-5AFC86C962D4}" type="slidenum">
              <a:rPr lang="en-US" smtClean="0"/>
              <a:t>‹#›</a:t>
            </a:fld>
            <a:endParaRPr lang="en-US"/>
          </a:p>
        </p:txBody>
      </p:sp>
    </p:spTree>
    <p:extLst>
      <p:ext uri="{BB962C8B-B14F-4D97-AF65-F5344CB8AC3E}">
        <p14:creationId xmlns:p14="http://schemas.microsoft.com/office/powerpoint/2010/main" val="154162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A1B428-77F4-4694-BAEB-D40AD10CC939}" type="datetimeFigureOut">
              <a:rPr lang="en-US" smtClean="0"/>
              <a:t>9/4/24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E780E4-64F7-406B-B7FF-5AFC86C962D4}" type="slidenum">
              <a:rPr lang="en-US" smtClean="0"/>
              <a:t>‹#›</a:t>
            </a:fld>
            <a:endParaRPr lang="en-US"/>
          </a:p>
        </p:txBody>
      </p:sp>
    </p:spTree>
    <p:extLst>
      <p:ext uri="{BB962C8B-B14F-4D97-AF65-F5344CB8AC3E}">
        <p14:creationId xmlns:p14="http://schemas.microsoft.com/office/powerpoint/2010/main" val="363067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1B428-77F4-4694-BAEB-D40AD10CC939}" type="datetimeFigureOut">
              <a:rPr lang="en-US" smtClean="0"/>
              <a:t>9/4/24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E780E4-64F7-406B-B7FF-5AFC86C962D4}" type="slidenum">
              <a:rPr lang="en-US" smtClean="0"/>
              <a:t>‹#›</a:t>
            </a:fld>
            <a:endParaRPr lang="en-US"/>
          </a:p>
        </p:txBody>
      </p:sp>
    </p:spTree>
    <p:extLst>
      <p:ext uri="{BB962C8B-B14F-4D97-AF65-F5344CB8AC3E}">
        <p14:creationId xmlns:p14="http://schemas.microsoft.com/office/powerpoint/2010/main" val="133827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A1B428-77F4-4694-BAEB-D40AD10CC939}"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780E4-64F7-406B-B7FF-5AFC86C962D4}" type="slidenum">
              <a:rPr lang="en-US" smtClean="0"/>
              <a:t>‹#›</a:t>
            </a:fld>
            <a:endParaRPr lang="en-US"/>
          </a:p>
        </p:txBody>
      </p:sp>
    </p:spTree>
    <p:extLst>
      <p:ext uri="{BB962C8B-B14F-4D97-AF65-F5344CB8AC3E}">
        <p14:creationId xmlns:p14="http://schemas.microsoft.com/office/powerpoint/2010/main" val="144653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A1B428-77F4-4694-BAEB-D40AD10CC939}"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780E4-64F7-406B-B7FF-5AFC86C962D4}" type="slidenum">
              <a:rPr lang="en-US" smtClean="0"/>
              <a:t>‹#›</a:t>
            </a:fld>
            <a:endParaRPr lang="en-US"/>
          </a:p>
        </p:txBody>
      </p:sp>
    </p:spTree>
    <p:extLst>
      <p:ext uri="{BB962C8B-B14F-4D97-AF65-F5344CB8AC3E}">
        <p14:creationId xmlns:p14="http://schemas.microsoft.com/office/powerpoint/2010/main" val="3251261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1B428-77F4-4694-BAEB-D40AD10CC939}" type="datetimeFigureOut">
              <a:rPr lang="en-US" smtClean="0"/>
              <a:t>9/4/24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p:cNvPicPr>
            <a:picLocks noChangeAspect="1"/>
          </p:cNvPicPr>
          <p:nvPr userDrawn="1"/>
        </p:nvPicPr>
        <p:blipFill rotWithShape="1">
          <a:blip r:embed="rId13">
            <a:extLst>
              <a:ext uri="{28A0092B-C50C-407E-A947-70E740481C1C}">
                <a14:useLocalDpi xmlns:a14="http://schemas.microsoft.com/office/drawing/2010/main" val="0"/>
              </a:ext>
            </a:extLst>
          </a:blip>
          <a:srcRect l="37921" t="37111" r="37346" b="37918"/>
          <a:stretch/>
        </p:blipFill>
        <p:spPr>
          <a:xfrm>
            <a:off x="11353190" y="5746750"/>
            <a:ext cx="838810" cy="1096010"/>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780E4-64F7-406B-B7FF-5AFC86C962D4}" type="slidenum">
              <a:rPr lang="en-US" smtClean="0"/>
              <a:t>‹#›</a:t>
            </a:fld>
            <a:endParaRPr lang="en-US"/>
          </a:p>
        </p:txBody>
      </p:sp>
    </p:spTree>
    <p:extLst>
      <p:ext uri="{BB962C8B-B14F-4D97-AF65-F5344CB8AC3E}">
        <p14:creationId xmlns:p14="http://schemas.microsoft.com/office/powerpoint/2010/main" val="2580570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rgbClr val="002060"/>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hyperlink" Target="Final%20MM%20Video.wmv" TargetMode="External"/><Relationship Id="rId4" Type="http://schemas.openxmlformats.org/officeDocument/2006/relationships/hyperlink" Target="Shredder%20Test.avi"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99218"/>
            <a:ext cx="9144000" cy="1729801"/>
          </a:xfrm>
        </p:spPr>
        <p:txBody>
          <a:bodyPr>
            <a:normAutofit fontScale="90000"/>
          </a:bodyPr>
          <a:lstStyle/>
          <a:p>
            <a:r>
              <a:rPr lang="en-US" dirty="0"/>
              <a:t>LLRW Compact System</a:t>
            </a:r>
          </a:p>
        </p:txBody>
      </p:sp>
      <p:sp>
        <p:nvSpPr>
          <p:cNvPr id="3" name="Subtitle 2"/>
          <p:cNvSpPr>
            <a:spLocks noGrp="1"/>
          </p:cNvSpPr>
          <p:nvPr>
            <p:ph type="subTitle" idx="1"/>
          </p:nvPr>
        </p:nvSpPr>
        <p:spPr>
          <a:xfrm>
            <a:off x="1524000" y="3718774"/>
            <a:ext cx="9144000" cy="1655762"/>
          </a:xfrm>
        </p:spPr>
        <p:txBody>
          <a:bodyPr>
            <a:normAutofit lnSpcReduction="10000"/>
          </a:bodyPr>
          <a:lstStyle/>
          <a:p>
            <a:r>
              <a:rPr lang="en-US" dirty="0"/>
              <a:t>Commercial Disposal of Low-Level Radioactive Waste</a:t>
            </a:r>
          </a:p>
          <a:p>
            <a:r>
              <a:rPr lang="en-US" dirty="0"/>
              <a:t>Daniel B. Shrum</a:t>
            </a:r>
          </a:p>
          <a:p>
            <a:r>
              <a:rPr lang="en-US" dirty="0"/>
              <a:t>Executive Director</a:t>
            </a:r>
          </a:p>
          <a:p>
            <a:r>
              <a:rPr lang="en-US" dirty="0"/>
              <a:t>Low-Level Radioactive Waste Forum</a:t>
            </a:r>
          </a:p>
          <a:p>
            <a:endParaRPr lang="en-US" dirty="0"/>
          </a:p>
        </p:txBody>
      </p:sp>
      <p:cxnSp>
        <p:nvCxnSpPr>
          <p:cNvPr id="4" name="Straight Connector 3"/>
          <p:cNvCxnSpPr/>
          <p:nvPr/>
        </p:nvCxnSpPr>
        <p:spPr>
          <a:xfrm>
            <a:off x="381000" y="3612084"/>
            <a:ext cx="1139159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81000" y="3551124"/>
            <a:ext cx="1139159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F82BD6-0AF8-6DB6-FEFC-2C0B16E32E7B}"/>
              </a:ext>
            </a:extLst>
          </p:cNvPr>
          <p:cNvSpPr txBox="1"/>
          <p:nvPr/>
        </p:nvSpPr>
        <p:spPr>
          <a:xfrm>
            <a:off x="3051959" y="2815929"/>
            <a:ext cx="6103916" cy="646331"/>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Low-Level Radioactive Waste Forum Meeting, </a:t>
            </a:r>
          </a:p>
          <a:p>
            <a:pPr algn="ctr"/>
            <a:r>
              <a:rPr lang="en-US" dirty="0">
                <a:latin typeface="Times New Roman" panose="02020603050405020304" pitchFamily="18" charset="0"/>
                <a:cs typeface="Times New Roman" panose="02020603050405020304" pitchFamily="18" charset="0"/>
              </a:rPr>
              <a:t>October 2024 - Reno, Nevada</a:t>
            </a:r>
          </a:p>
        </p:txBody>
      </p:sp>
    </p:spTree>
    <p:extLst>
      <p:ext uri="{BB962C8B-B14F-4D97-AF65-F5344CB8AC3E}">
        <p14:creationId xmlns:p14="http://schemas.microsoft.com/office/powerpoint/2010/main" val="3569449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2C53F-9617-734C-D564-D589C8027FD3}"/>
              </a:ext>
            </a:extLst>
          </p:cNvPr>
          <p:cNvSpPr>
            <a:spLocks noGrp="1"/>
          </p:cNvSpPr>
          <p:nvPr>
            <p:ph type="title"/>
          </p:nvPr>
        </p:nvSpPr>
        <p:spPr/>
        <p:txBody>
          <a:bodyPr/>
          <a:lstStyle/>
          <a:p>
            <a:r>
              <a:rPr lang="en-US" dirty="0"/>
              <a:t>Nuclear Power Produces Waste</a:t>
            </a:r>
          </a:p>
        </p:txBody>
      </p:sp>
      <p:pic>
        <p:nvPicPr>
          <p:cNvPr id="4" name="Picture 4">
            <a:extLst>
              <a:ext uri="{FF2B5EF4-FFF2-40B4-BE49-F238E27FC236}">
                <a16:creationId xmlns:a16="http://schemas.microsoft.com/office/drawing/2014/main" id="{08A66C3D-B3A3-042E-AC62-C14185B9D2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0468" y="1307441"/>
            <a:ext cx="4631150" cy="22642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adioactive waste disposal in four words: “We do not know” | Energy  Transition">
            <a:extLst>
              <a:ext uri="{FF2B5EF4-FFF2-40B4-BE49-F238E27FC236}">
                <a16:creationId xmlns:a16="http://schemas.microsoft.com/office/drawing/2014/main" id="{2D7D842E-C5FB-F89C-7650-EAE017EF2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530" y="1320055"/>
            <a:ext cx="4907797" cy="23042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1E42E642-6525-40D8-0894-A7FF63832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530" y="3756008"/>
            <a:ext cx="4907797" cy="30673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ransportation by Rail">
            <a:extLst>
              <a:ext uri="{FF2B5EF4-FFF2-40B4-BE49-F238E27FC236}">
                <a16:creationId xmlns:a16="http://schemas.microsoft.com/office/drawing/2014/main" id="{6B7C0917-6581-1E59-87F0-487991A9C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468" y="3790627"/>
            <a:ext cx="4599122" cy="303275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44E1CB5-58FD-3A3A-2CD2-2AF8F7F833FB}"/>
              </a:ext>
            </a:extLst>
          </p:cNvPr>
          <p:cNvSpPr txBox="1">
            <a:spLocks/>
          </p:cNvSpPr>
          <p:nvPr/>
        </p:nvSpPr>
        <p:spPr bwMode="auto">
          <a:xfrm>
            <a:off x="9732330" y="1088526"/>
            <a:ext cx="1828800" cy="46640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algn="l" rtl="0" eaLnBrk="1" fontAlgn="base" hangingPunct="1">
              <a:lnSpc>
                <a:spcPct val="100000"/>
              </a:lnSpc>
              <a:spcBef>
                <a:spcPct val="0"/>
              </a:spcBef>
              <a:spcAft>
                <a:spcPct val="0"/>
              </a:spcAft>
              <a:defRPr sz="3200" b="1">
                <a:solidFill>
                  <a:schemeClr val="tx1"/>
                </a:solidFill>
                <a:latin typeface="+mj-lt"/>
                <a:ea typeface="+mj-ea"/>
                <a:cs typeface="+mj-cs"/>
              </a:defRPr>
            </a:lvl1pPr>
            <a:lvl2pPr algn="l" rtl="0" eaLnBrk="1" fontAlgn="base" hangingPunct="1">
              <a:lnSpc>
                <a:spcPct val="95000"/>
              </a:lnSpc>
              <a:spcBef>
                <a:spcPct val="0"/>
              </a:spcBef>
              <a:spcAft>
                <a:spcPct val="0"/>
              </a:spcAft>
              <a:defRPr sz="2800" b="1">
                <a:solidFill>
                  <a:schemeClr val="tx2"/>
                </a:solidFill>
                <a:latin typeface="Arial" charset="0"/>
              </a:defRPr>
            </a:lvl2pPr>
            <a:lvl3pPr algn="l" rtl="0" eaLnBrk="1" fontAlgn="base" hangingPunct="1">
              <a:lnSpc>
                <a:spcPct val="95000"/>
              </a:lnSpc>
              <a:spcBef>
                <a:spcPct val="0"/>
              </a:spcBef>
              <a:spcAft>
                <a:spcPct val="0"/>
              </a:spcAft>
              <a:defRPr sz="2800" b="1">
                <a:solidFill>
                  <a:schemeClr val="tx2"/>
                </a:solidFill>
                <a:latin typeface="Arial" charset="0"/>
              </a:defRPr>
            </a:lvl3pPr>
            <a:lvl4pPr algn="l" rtl="0" eaLnBrk="1" fontAlgn="base" hangingPunct="1">
              <a:lnSpc>
                <a:spcPct val="95000"/>
              </a:lnSpc>
              <a:spcBef>
                <a:spcPct val="0"/>
              </a:spcBef>
              <a:spcAft>
                <a:spcPct val="0"/>
              </a:spcAft>
              <a:defRPr sz="2800" b="1">
                <a:solidFill>
                  <a:schemeClr val="tx2"/>
                </a:solidFill>
                <a:latin typeface="Arial" charset="0"/>
              </a:defRPr>
            </a:lvl4pPr>
            <a:lvl5pPr algn="l" rtl="0" eaLnBrk="1" fontAlgn="base" hangingPunct="1">
              <a:lnSpc>
                <a:spcPct val="95000"/>
              </a:lnSpc>
              <a:spcBef>
                <a:spcPct val="0"/>
              </a:spcBef>
              <a:spcAft>
                <a:spcPct val="0"/>
              </a:spcAft>
              <a:defRPr sz="2800" b="1">
                <a:solidFill>
                  <a:schemeClr val="tx2"/>
                </a:solidFill>
                <a:latin typeface="Arial" charset="0"/>
              </a:defRPr>
            </a:lvl5pPr>
            <a:lvl6pPr marL="457200" algn="l" rtl="0" eaLnBrk="1" fontAlgn="base" hangingPunct="1">
              <a:lnSpc>
                <a:spcPct val="95000"/>
              </a:lnSpc>
              <a:spcBef>
                <a:spcPct val="0"/>
              </a:spcBef>
              <a:spcAft>
                <a:spcPct val="0"/>
              </a:spcAft>
              <a:defRPr sz="2800" b="1">
                <a:solidFill>
                  <a:schemeClr val="tx2"/>
                </a:solidFill>
                <a:latin typeface="Arial" charset="0"/>
              </a:defRPr>
            </a:lvl6pPr>
            <a:lvl7pPr marL="914400" algn="l" rtl="0" eaLnBrk="1" fontAlgn="base" hangingPunct="1">
              <a:lnSpc>
                <a:spcPct val="95000"/>
              </a:lnSpc>
              <a:spcBef>
                <a:spcPct val="0"/>
              </a:spcBef>
              <a:spcAft>
                <a:spcPct val="0"/>
              </a:spcAft>
              <a:defRPr sz="2800" b="1">
                <a:solidFill>
                  <a:schemeClr val="tx2"/>
                </a:solidFill>
                <a:latin typeface="Arial" charset="0"/>
              </a:defRPr>
            </a:lvl7pPr>
            <a:lvl8pPr marL="1371600" algn="l" rtl="0" eaLnBrk="1" fontAlgn="base" hangingPunct="1">
              <a:lnSpc>
                <a:spcPct val="95000"/>
              </a:lnSpc>
              <a:spcBef>
                <a:spcPct val="0"/>
              </a:spcBef>
              <a:spcAft>
                <a:spcPct val="0"/>
              </a:spcAft>
              <a:defRPr sz="2800" b="1">
                <a:solidFill>
                  <a:schemeClr val="tx2"/>
                </a:solidFill>
                <a:latin typeface="Arial" charset="0"/>
              </a:defRPr>
            </a:lvl8pPr>
            <a:lvl9pPr marL="1828800" algn="l" rtl="0" eaLnBrk="1" fontAlgn="base" hangingPunct="1">
              <a:lnSpc>
                <a:spcPct val="95000"/>
              </a:lnSpc>
              <a:spcBef>
                <a:spcPct val="0"/>
              </a:spcBef>
              <a:spcAft>
                <a:spcPct val="0"/>
              </a:spcAft>
              <a:defRPr sz="2800" b="1">
                <a:solidFill>
                  <a:schemeClr val="tx2"/>
                </a:solidFill>
                <a:latin typeface="Arial" charset="0"/>
              </a:defRPr>
            </a:lvl9pPr>
          </a:lstStyle>
          <a:p>
            <a:r>
              <a:rPr lang="en-US" sz="1100" b="0" kern="0" dirty="0"/>
              <a:t>Public Domain Photos</a:t>
            </a:r>
          </a:p>
        </p:txBody>
      </p:sp>
    </p:spTree>
    <p:extLst>
      <p:ext uri="{BB962C8B-B14F-4D97-AF65-F5344CB8AC3E}">
        <p14:creationId xmlns:p14="http://schemas.microsoft.com/office/powerpoint/2010/main" val="2906878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B62EB-A226-6683-72BB-11C95C093AF7}"/>
              </a:ext>
            </a:extLst>
          </p:cNvPr>
          <p:cNvSpPr>
            <a:spLocks noGrp="1"/>
          </p:cNvSpPr>
          <p:nvPr>
            <p:ph type="title"/>
          </p:nvPr>
        </p:nvSpPr>
        <p:spPr/>
        <p:txBody>
          <a:bodyPr/>
          <a:lstStyle/>
          <a:p>
            <a:r>
              <a:rPr lang="en-US" dirty="0"/>
              <a:t>You have a package of Low-Level waste – Now What?</a:t>
            </a:r>
          </a:p>
        </p:txBody>
      </p:sp>
      <p:sp>
        <p:nvSpPr>
          <p:cNvPr id="3" name="Content Placeholder 2">
            <a:extLst>
              <a:ext uri="{FF2B5EF4-FFF2-40B4-BE49-F238E27FC236}">
                <a16:creationId xmlns:a16="http://schemas.microsoft.com/office/drawing/2014/main" id="{ACED4CB6-CBE1-4A45-0E09-4A1B4603B6D6}"/>
              </a:ext>
            </a:extLst>
          </p:cNvPr>
          <p:cNvSpPr>
            <a:spLocks noGrp="1"/>
          </p:cNvSpPr>
          <p:nvPr>
            <p:ph idx="1"/>
          </p:nvPr>
        </p:nvSpPr>
        <p:spPr/>
        <p:txBody>
          <a:bodyPr>
            <a:normAutofit lnSpcReduction="10000"/>
          </a:bodyPr>
          <a:lstStyle/>
          <a:p>
            <a:r>
              <a:rPr lang="en-US" dirty="0"/>
              <a:t>Store on Site (decay in storage)</a:t>
            </a:r>
          </a:p>
          <a:p>
            <a:r>
              <a:rPr lang="en-US" dirty="0"/>
              <a:t>Send to a Broker/Processor</a:t>
            </a:r>
          </a:p>
          <a:p>
            <a:r>
              <a:rPr lang="en-US" dirty="0"/>
              <a:t>Send directly to a disposal facility</a:t>
            </a:r>
          </a:p>
          <a:p>
            <a:r>
              <a:rPr lang="en-US" dirty="0"/>
              <a:t>Develop your own on-site disposal facility</a:t>
            </a:r>
          </a:p>
          <a:p>
            <a:endParaRPr lang="en-US" dirty="0"/>
          </a:p>
          <a:p>
            <a:pPr marL="0" indent="0">
              <a:buNone/>
            </a:pPr>
            <a:r>
              <a:rPr lang="en-US" dirty="0"/>
              <a:t>These are all regulated activities – some have multiple regulatory bodies and stakeholders</a:t>
            </a:r>
          </a:p>
          <a:p>
            <a:pPr marL="0" indent="0">
              <a:buNone/>
            </a:pPr>
            <a:r>
              <a:rPr lang="en-US" dirty="0"/>
              <a:t>We will focus on sending waste to a disposal facility in the United States.  Most other countries have government developed disposal facilities.</a:t>
            </a:r>
          </a:p>
          <a:p>
            <a:endParaRPr lang="en-US" dirty="0"/>
          </a:p>
        </p:txBody>
      </p:sp>
    </p:spTree>
    <p:extLst>
      <p:ext uri="{BB962C8B-B14F-4D97-AF65-F5344CB8AC3E}">
        <p14:creationId xmlns:p14="http://schemas.microsoft.com/office/powerpoint/2010/main" val="1940376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B62EB-A226-6683-72BB-11C95C093AF7}"/>
              </a:ext>
            </a:extLst>
          </p:cNvPr>
          <p:cNvSpPr>
            <a:spLocks noGrp="1"/>
          </p:cNvSpPr>
          <p:nvPr>
            <p:ph type="title"/>
          </p:nvPr>
        </p:nvSpPr>
        <p:spPr/>
        <p:txBody>
          <a:bodyPr/>
          <a:lstStyle/>
          <a:p>
            <a:r>
              <a:rPr lang="en-US"/>
              <a:t>Early 1940’s and 1950’s</a:t>
            </a:r>
            <a:endParaRPr lang="en-US" dirty="0"/>
          </a:p>
        </p:txBody>
      </p:sp>
      <p:sp>
        <p:nvSpPr>
          <p:cNvPr id="3" name="Content Placeholder 2">
            <a:extLst>
              <a:ext uri="{FF2B5EF4-FFF2-40B4-BE49-F238E27FC236}">
                <a16:creationId xmlns:a16="http://schemas.microsoft.com/office/drawing/2014/main" id="{ACED4CB6-CBE1-4A45-0E09-4A1B4603B6D6}"/>
              </a:ext>
            </a:extLst>
          </p:cNvPr>
          <p:cNvSpPr>
            <a:spLocks noGrp="1"/>
          </p:cNvSpPr>
          <p:nvPr>
            <p:ph idx="1"/>
          </p:nvPr>
        </p:nvSpPr>
        <p:spPr/>
        <p:txBody>
          <a:bodyPr>
            <a:normAutofit/>
          </a:bodyPr>
          <a:lstStyle/>
          <a:p>
            <a:pPr marL="0" indent="0" algn="l">
              <a:buNone/>
            </a:pPr>
            <a:r>
              <a:rPr lang="en-US" b="0" i="0" dirty="0">
                <a:solidFill>
                  <a:srgbClr val="00201A"/>
                </a:solidFill>
                <a:effectLst/>
                <a:highlight>
                  <a:srgbClr val="FFFFFF"/>
                </a:highlight>
              </a:rPr>
              <a:t>1940s and 1950s</a:t>
            </a:r>
          </a:p>
          <a:p>
            <a:pPr algn="l">
              <a:buFont typeface="Arial" panose="020B0604020202020204" pitchFamily="34" charset="0"/>
              <a:buChar char="•"/>
            </a:pPr>
            <a:r>
              <a:rPr lang="en-US" b="0" i="0" dirty="0">
                <a:solidFill>
                  <a:srgbClr val="00201A"/>
                </a:solidFill>
                <a:effectLst/>
                <a:highlight>
                  <a:srgbClr val="FFFFFF"/>
                </a:highlight>
              </a:rPr>
              <a:t>LLW was buried in shallow landfills without liners or dumped into the ocean</a:t>
            </a:r>
          </a:p>
          <a:p>
            <a:pPr marL="0" indent="0" algn="l">
              <a:buNone/>
            </a:pPr>
            <a:r>
              <a:rPr lang="en-US" b="0" i="0" dirty="0">
                <a:solidFill>
                  <a:srgbClr val="00201A"/>
                </a:solidFill>
                <a:effectLst/>
                <a:highlight>
                  <a:srgbClr val="FFFFFF"/>
                </a:highlight>
              </a:rPr>
              <a:t>1959</a:t>
            </a:r>
          </a:p>
          <a:p>
            <a:pPr algn="l">
              <a:buFont typeface="Arial" panose="020B0604020202020204" pitchFamily="34" charset="0"/>
              <a:buChar char="•"/>
            </a:pPr>
            <a:r>
              <a:rPr lang="en-US" b="0" i="0" dirty="0">
                <a:solidFill>
                  <a:srgbClr val="00201A"/>
                </a:solidFill>
                <a:effectLst/>
                <a:highlight>
                  <a:srgbClr val="FFFFFF"/>
                </a:highlight>
              </a:rPr>
              <a:t>The United States Public Health Service (USPHS) and the US Coast Guard developed a method for burying waste in the deep sea, about 90 miles east of Norfolk, to avoid interfering with fishing and beach access</a:t>
            </a:r>
          </a:p>
          <a:p>
            <a:endParaRPr lang="en-US" dirty="0"/>
          </a:p>
          <a:p>
            <a:endParaRPr lang="en-US" dirty="0"/>
          </a:p>
        </p:txBody>
      </p:sp>
    </p:spTree>
    <p:extLst>
      <p:ext uri="{BB962C8B-B14F-4D97-AF65-F5344CB8AC3E}">
        <p14:creationId xmlns:p14="http://schemas.microsoft.com/office/powerpoint/2010/main" val="3011463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B62EB-A226-6683-72BB-11C95C093AF7}"/>
              </a:ext>
            </a:extLst>
          </p:cNvPr>
          <p:cNvSpPr>
            <a:spLocks noGrp="1"/>
          </p:cNvSpPr>
          <p:nvPr>
            <p:ph type="title"/>
          </p:nvPr>
        </p:nvSpPr>
        <p:spPr/>
        <p:txBody>
          <a:bodyPr/>
          <a:lstStyle/>
          <a:p>
            <a:r>
              <a:rPr lang="en-US"/>
              <a:t>Unrelated (but related)</a:t>
            </a:r>
            <a:endParaRPr lang="en-US" dirty="0"/>
          </a:p>
        </p:txBody>
      </p:sp>
      <p:pic>
        <p:nvPicPr>
          <p:cNvPr id="1026" name="Picture 2">
            <a:extLst>
              <a:ext uri="{FF2B5EF4-FFF2-40B4-BE49-F238E27FC236}">
                <a16:creationId xmlns:a16="http://schemas.microsoft.com/office/drawing/2014/main" id="{FF453F71-545C-BBC9-3029-176C8FA26E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8711" y="1847973"/>
            <a:ext cx="5386800" cy="40041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18C398C-5AED-EE78-ECCB-BAD1627FB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63" y="1847974"/>
            <a:ext cx="5374749" cy="400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384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6B62EB-A226-6683-72BB-11C95C093AF7}"/>
              </a:ext>
            </a:extLst>
          </p:cNvPr>
          <p:cNvSpPr>
            <a:spLocks noGrp="1"/>
          </p:cNvSpPr>
          <p:nvPr>
            <p:ph type="title"/>
          </p:nvPr>
        </p:nvSpPr>
        <p:spPr>
          <a:xfrm>
            <a:off x="640080" y="325369"/>
            <a:ext cx="4368602" cy="1956841"/>
          </a:xfrm>
        </p:spPr>
        <p:txBody>
          <a:bodyPr anchor="b">
            <a:normAutofit/>
          </a:bodyPr>
          <a:lstStyle/>
          <a:p>
            <a:r>
              <a:rPr lang="en-US" sz="4200" dirty="0"/>
              <a:t>Ocean Disposal (1946-1970)</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ED4CB6-CBE1-4A45-0E09-4A1B4603B6D6}"/>
              </a:ext>
            </a:extLst>
          </p:cNvPr>
          <p:cNvSpPr>
            <a:spLocks noGrp="1"/>
          </p:cNvSpPr>
          <p:nvPr>
            <p:ph idx="1"/>
          </p:nvPr>
        </p:nvSpPr>
        <p:spPr>
          <a:xfrm>
            <a:off x="640080" y="2872899"/>
            <a:ext cx="4243589" cy="3320668"/>
          </a:xfrm>
        </p:spPr>
        <p:txBody>
          <a:bodyPr>
            <a:normAutofit/>
          </a:bodyPr>
          <a:lstStyle/>
          <a:p>
            <a:endParaRPr lang="en-US" sz="2200"/>
          </a:p>
          <a:p>
            <a:pPr marL="0" indent="0">
              <a:buNone/>
            </a:pPr>
            <a:endParaRPr lang="en-US" sz="2200"/>
          </a:p>
        </p:txBody>
      </p:sp>
      <p:pic>
        <p:nvPicPr>
          <p:cNvPr id="7" name="Picture 6" descr="A close-up of a document&#10;&#10;Description automatically generated">
            <a:extLst>
              <a:ext uri="{FF2B5EF4-FFF2-40B4-BE49-F238E27FC236}">
                <a16:creationId xmlns:a16="http://schemas.microsoft.com/office/drawing/2014/main" id="{93FF495C-44F6-C5A9-57CC-6F584354DB19}"/>
              </a:ext>
            </a:extLst>
          </p:cNvPr>
          <p:cNvPicPr>
            <a:picLocks noChangeAspect="1"/>
          </p:cNvPicPr>
          <p:nvPr/>
        </p:nvPicPr>
        <p:blipFill rotWithShape="1">
          <a:blip r:embed="rId2">
            <a:extLst>
              <a:ext uri="{28A0092B-C50C-407E-A947-70E740481C1C}">
                <a14:useLocalDpi xmlns:a14="http://schemas.microsoft.com/office/drawing/2010/main" val="0"/>
              </a:ext>
            </a:extLst>
          </a:blip>
          <a:srcRect t="2816" r="-1" b="196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50537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B62EB-A226-6683-72BB-11C95C093AF7}"/>
              </a:ext>
            </a:extLst>
          </p:cNvPr>
          <p:cNvSpPr>
            <a:spLocks noGrp="1"/>
          </p:cNvSpPr>
          <p:nvPr>
            <p:ph type="title"/>
          </p:nvPr>
        </p:nvSpPr>
        <p:spPr/>
        <p:txBody>
          <a:bodyPr/>
          <a:lstStyle/>
          <a:p>
            <a:r>
              <a:rPr lang="en-US" dirty="0"/>
              <a:t>1960s and 1970s shallow land burial</a:t>
            </a:r>
          </a:p>
        </p:txBody>
      </p:sp>
      <p:sp>
        <p:nvSpPr>
          <p:cNvPr id="3" name="Content Placeholder 2">
            <a:extLst>
              <a:ext uri="{FF2B5EF4-FFF2-40B4-BE49-F238E27FC236}">
                <a16:creationId xmlns:a16="http://schemas.microsoft.com/office/drawing/2014/main" id="{ACED4CB6-CBE1-4A45-0E09-4A1B4603B6D6}"/>
              </a:ext>
            </a:extLst>
          </p:cNvPr>
          <p:cNvSpPr>
            <a:spLocks noGrp="1"/>
          </p:cNvSpPr>
          <p:nvPr>
            <p:ph idx="1"/>
          </p:nvPr>
        </p:nvSpPr>
        <p:spPr/>
        <p:txBody>
          <a:bodyPr>
            <a:normAutofit/>
          </a:bodyPr>
          <a:lstStyle/>
          <a:p>
            <a:pPr marL="0" indent="0">
              <a:buNone/>
            </a:pPr>
            <a:r>
              <a:rPr lang="en-US" dirty="0"/>
              <a:t>Five Operating Disposal Sites</a:t>
            </a:r>
          </a:p>
          <a:p>
            <a:endParaRPr lang="en-US" dirty="0"/>
          </a:p>
          <a:p>
            <a:r>
              <a:rPr lang="en-US" dirty="0"/>
              <a:t>Richland (1964 to present)</a:t>
            </a:r>
          </a:p>
          <a:p>
            <a:r>
              <a:rPr lang="en-US" dirty="0"/>
              <a:t>Barnwell (1971 to present)</a:t>
            </a:r>
          </a:p>
          <a:p>
            <a:r>
              <a:rPr lang="en-US" dirty="0"/>
              <a:t>Beatty (1962-1992)</a:t>
            </a:r>
          </a:p>
          <a:p>
            <a:r>
              <a:rPr lang="en-US" dirty="0"/>
              <a:t>Maxey Flats (1963-1977)</a:t>
            </a:r>
          </a:p>
          <a:p>
            <a:r>
              <a:rPr lang="en-US" dirty="0"/>
              <a:t>Sheffield (1967-1978)</a:t>
            </a:r>
          </a:p>
          <a:p>
            <a:endParaRPr lang="en-US" dirty="0"/>
          </a:p>
        </p:txBody>
      </p:sp>
    </p:spTree>
    <p:extLst>
      <p:ext uri="{BB962C8B-B14F-4D97-AF65-F5344CB8AC3E}">
        <p14:creationId xmlns:p14="http://schemas.microsoft.com/office/powerpoint/2010/main" val="3535516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B62EB-A226-6683-72BB-11C95C093AF7}"/>
              </a:ext>
            </a:extLst>
          </p:cNvPr>
          <p:cNvSpPr>
            <a:spLocks noGrp="1"/>
          </p:cNvSpPr>
          <p:nvPr>
            <p:ph type="title"/>
          </p:nvPr>
        </p:nvSpPr>
        <p:spPr/>
        <p:txBody>
          <a:bodyPr/>
          <a:lstStyle/>
          <a:p>
            <a:r>
              <a:rPr lang="en-US" dirty="0"/>
              <a:t>Beatty</a:t>
            </a:r>
          </a:p>
        </p:txBody>
      </p:sp>
      <p:sp>
        <p:nvSpPr>
          <p:cNvPr id="3" name="Content Placeholder 2">
            <a:extLst>
              <a:ext uri="{FF2B5EF4-FFF2-40B4-BE49-F238E27FC236}">
                <a16:creationId xmlns:a16="http://schemas.microsoft.com/office/drawing/2014/main" id="{ACED4CB6-CBE1-4A45-0E09-4A1B4603B6D6}"/>
              </a:ext>
            </a:extLst>
          </p:cNvPr>
          <p:cNvSpPr>
            <a:spLocks noGrp="1"/>
          </p:cNvSpPr>
          <p:nvPr>
            <p:ph idx="1"/>
          </p:nvPr>
        </p:nvSpPr>
        <p:spPr/>
        <p:txBody>
          <a:bodyPr>
            <a:normAutofit/>
          </a:bodyPr>
          <a:lstStyle/>
          <a:p>
            <a:pPr marL="0" indent="0">
              <a:buNone/>
            </a:pPr>
            <a:endParaRPr lang="en-US" dirty="0"/>
          </a:p>
          <a:p>
            <a:r>
              <a:rPr lang="en-US" sz="3000" dirty="0"/>
              <a:t>Operated from 1962-1992 by US Ecology</a:t>
            </a:r>
          </a:p>
          <a:p>
            <a:r>
              <a:rPr lang="en-US" sz="3000" b="0" i="0" dirty="0">
                <a:solidFill>
                  <a:srgbClr val="333333"/>
                </a:solidFill>
                <a:effectLst/>
                <a:highlight>
                  <a:srgbClr val="FFFFFF"/>
                </a:highlight>
              </a:rPr>
              <a:t>7 million cubic feet of material were disposed – closed in 1992 following closure plan</a:t>
            </a:r>
          </a:p>
          <a:p>
            <a:r>
              <a:rPr lang="en-US" sz="3000" dirty="0"/>
              <a:t>1997 – site turned over to the State of Nevada</a:t>
            </a:r>
          </a:p>
          <a:p>
            <a:r>
              <a:rPr lang="en-US" sz="3000" dirty="0"/>
              <a:t>October 2015 incident – managed by State of Nevada with US Ecology assistance</a:t>
            </a:r>
          </a:p>
        </p:txBody>
      </p:sp>
    </p:spTree>
    <p:extLst>
      <p:ext uri="{BB962C8B-B14F-4D97-AF65-F5344CB8AC3E}">
        <p14:creationId xmlns:p14="http://schemas.microsoft.com/office/powerpoint/2010/main" val="3208832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B62EB-A226-6683-72BB-11C95C093AF7}"/>
              </a:ext>
            </a:extLst>
          </p:cNvPr>
          <p:cNvSpPr>
            <a:spLocks noGrp="1"/>
          </p:cNvSpPr>
          <p:nvPr>
            <p:ph type="title"/>
          </p:nvPr>
        </p:nvSpPr>
        <p:spPr/>
        <p:txBody>
          <a:bodyPr/>
          <a:lstStyle/>
          <a:p>
            <a:r>
              <a:rPr lang="en-US" dirty="0"/>
              <a:t>Maxey Flats</a:t>
            </a:r>
          </a:p>
        </p:txBody>
      </p:sp>
      <p:sp>
        <p:nvSpPr>
          <p:cNvPr id="3" name="Content Placeholder 2">
            <a:extLst>
              <a:ext uri="{FF2B5EF4-FFF2-40B4-BE49-F238E27FC236}">
                <a16:creationId xmlns:a16="http://schemas.microsoft.com/office/drawing/2014/main" id="{ACED4CB6-CBE1-4A45-0E09-4A1B4603B6D6}"/>
              </a:ext>
            </a:extLst>
          </p:cNvPr>
          <p:cNvSpPr>
            <a:spLocks noGrp="1"/>
          </p:cNvSpPr>
          <p:nvPr>
            <p:ph idx="1"/>
          </p:nvPr>
        </p:nvSpPr>
        <p:spPr/>
        <p:txBody>
          <a:bodyPr>
            <a:normAutofit fontScale="92500" lnSpcReduction="10000"/>
          </a:bodyPr>
          <a:lstStyle/>
          <a:p>
            <a:pPr marL="0" indent="0">
              <a:buNone/>
            </a:pPr>
            <a:endParaRPr lang="en-US" dirty="0"/>
          </a:p>
          <a:p>
            <a:r>
              <a:rPr lang="en-US" sz="3000" dirty="0"/>
              <a:t>Operated from 1963-1977 by the Commonwealth of Kentucky</a:t>
            </a:r>
          </a:p>
          <a:p>
            <a:r>
              <a:rPr lang="en-US" sz="3000" b="0" i="0" dirty="0">
                <a:solidFill>
                  <a:srgbClr val="333333"/>
                </a:solidFill>
                <a:effectLst/>
                <a:highlight>
                  <a:srgbClr val="FFFFFF"/>
                </a:highlight>
              </a:rPr>
              <a:t>4.7 million cubic feet of material were disposed, 2.4 million curies of byproduct material, and 431 kilograms of special nuclear material (plutonium and enriched uranium)</a:t>
            </a:r>
          </a:p>
          <a:p>
            <a:r>
              <a:rPr lang="en-US" sz="3000" dirty="0"/>
              <a:t>1987 to 1991 a Remedial Investigation/Feasibility Study was conducted</a:t>
            </a:r>
          </a:p>
          <a:p>
            <a:r>
              <a:rPr lang="en-US" sz="3000" dirty="0"/>
              <a:t>Record of Decision signed in 1991 - </a:t>
            </a:r>
            <a:r>
              <a:rPr lang="en-US" sz="3000" b="0" i="0" dirty="0">
                <a:solidFill>
                  <a:srgbClr val="333333"/>
                </a:solidFill>
                <a:effectLst/>
                <a:highlight>
                  <a:srgbClr val="FFFFFF"/>
                </a:highlight>
              </a:rPr>
              <a:t>Final Closure Period construction was completed in September 2017 and the permanent surface water controls are functioning as designed</a:t>
            </a:r>
            <a:endParaRPr lang="en-US" sz="3000" dirty="0"/>
          </a:p>
        </p:txBody>
      </p:sp>
    </p:spTree>
    <p:extLst>
      <p:ext uri="{BB962C8B-B14F-4D97-AF65-F5344CB8AC3E}">
        <p14:creationId xmlns:p14="http://schemas.microsoft.com/office/powerpoint/2010/main" val="2561861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A14CD-7ADF-1F6F-4BD5-D9A56490B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FA5B6B-C308-870C-44E0-0312DD6B1733}"/>
              </a:ext>
            </a:extLst>
          </p:cNvPr>
          <p:cNvSpPr>
            <a:spLocks noGrp="1"/>
          </p:cNvSpPr>
          <p:nvPr>
            <p:ph type="title"/>
          </p:nvPr>
        </p:nvSpPr>
        <p:spPr/>
        <p:txBody>
          <a:bodyPr/>
          <a:lstStyle/>
          <a:p>
            <a:r>
              <a:rPr lang="en-US" dirty="0"/>
              <a:t>Sheffield</a:t>
            </a:r>
          </a:p>
        </p:txBody>
      </p:sp>
      <p:sp>
        <p:nvSpPr>
          <p:cNvPr id="3" name="Content Placeholder 2">
            <a:extLst>
              <a:ext uri="{FF2B5EF4-FFF2-40B4-BE49-F238E27FC236}">
                <a16:creationId xmlns:a16="http://schemas.microsoft.com/office/drawing/2014/main" id="{E06D3353-3EB1-23CD-D465-BAEEF98358F5}"/>
              </a:ext>
            </a:extLst>
          </p:cNvPr>
          <p:cNvSpPr>
            <a:spLocks noGrp="1"/>
          </p:cNvSpPr>
          <p:nvPr>
            <p:ph idx="1"/>
          </p:nvPr>
        </p:nvSpPr>
        <p:spPr/>
        <p:txBody>
          <a:bodyPr>
            <a:normAutofit lnSpcReduction="10000"/>
          </a:bodyPr>
          <a:lstStyle/>
          <a:p>
            <a:pPr marL="0" indent="0">
              <a:buNone/>
            </a:pPr>
            <a:endParaRPr lang="en-US" dirty="0"/>
          </a:p>
          <a:p>
            <a:r>
              <a:rPr lang="en-US" sz="3000" dirty="0"/>
              <a:t>Operated from 1967-1978 by Nuclear Engineering Co. (later became U.S. Ecology)</a:t>
            </a:r>
          </a:p>
          <a:p>
            <a:r>
              <a:rPr lang="en-US" sz="3000" dirty="0">
                <a:solidFill>
                  <a:srgbClr val="333333"/>
                </a:solidFill>
                <a:highlight>
                  <a:srgbClr val="FFFFFF"/>
                </a:highlight>
              </a:rPr>
              <a:t>3.2</a:t>
            </a:r>
            <a:r>
              <a:rPr lang="en-US" sz="3000" b="0" i="0" dirty="0">
                <a:solidFill>
                  <a:srgbClr val="333333"/>
                </a:solidFill>
                <a:effectLst/>
                <a:highlight>
                  <a:srgbClr val="FFFFFF"/>
                </a:highlight>
              </a:rPr>
              <a:t> million cubic feet of material were disposed – 21 earthen trenches</a:t>
            </a:r>
          </a:p>
          <a:p>
            <a:r>
              <a:rPr lang="en-US" sz="3000" dirty="0">
                <a:solidFill>
                  <a:srgbClr val="333333"/>
                </a:solidFill>
                <a:highlight>
                  <a:srgbClr val="FFFFFF"/>
                </a:highlight>
              </a:rPr>
              <a:t>1975 - NECO proposes three expansion scenarios; studies suggested to study non-radioactive and radioactive disposal sites, ISGS finds trench 18 has water flowing into it and deems trench 18 unsuitable – NECO proposes fill and compact strategy</a:t>
            </a:r>
            <a:endParaRPr lang="en-US" sz="3000" b="0" i="0" dirty="0">
              <a:solidFill>
                <a:srgbClr val="333333"/>
              </a:solidFill>
              <a:effectLst/>
              <a:highlight>
                <a:srgbClr val="FFFFFF"/>
              </a:highlight>
            </a:endParaRPr>
          </a:p>
        </p:txBody>
      </p:sp>
    </p:spTree>
    <p:extLst>
      <p:ext uri="{BB962C8B-B14F-4D97-AF65-F5344CB8AC3E}">
        <p14:creationId xmlns:p14="http://schemas.microsoft.com/office/powerpoint/2010/main" val="2557024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B1F75-5912-3665-73D5-02127D6D8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68460-DA66-97FD-C636-FF7EE50605F2}"/>
              </a:ext>
            </a:extLst>
          </p:cNvPr>
          <p:cNvSpPr>
            <a:spLocks noGrp="1"/>
          </p:cNvSpPr>
          <p:nvPr>
            <p:ph type="title"/>
          </p:nvPr>
        </p:nvSpPr>
        <p:spPr/>
        <p:txBody>
          <a:bodyPr/>
          <a:lstStyle/>
          <a:p>
            <a:r>
              <a:rPr lang="en-US" dirty="0"/>
              <a:t>Sheffield</a:t>
            </a:r>
          </a:p>
        </p:txBody>
      </p:sp>
      <p:sp>
        <p:nvSpPr>
          <p:cNvPr id="3" name="Content Placeholder 2">
            <a:extLst>
              <a:ext uri="{FF2B5EF4-FFF2-40B4-BE49-F238E27FC236}">
                <a16:creationId xmlns:a16="http://schemas.microsoft.com/office/drawing/2014/main" id="{459B5AAB-143F-2425-C4CC-1694FAF5D3AB}"/>
              </a:ext>
            </a:extLst>
          </p:cNvPr>
          <p:cNvSpPr>
            <a:spLocks noGrp="1"/>
          </p:cNvSpPr>
          <p:nvPr>
            <p:ph idx="1"/>
          </p:nvPr>
        </p:nvSpPr>
        <p:spPr>
          <a:xfrm>
            <a:off x="838200" y="1433741"/>
            <a:ext cx="10515600" cy="4351338"/>
          </a:xfrm>
        </p:spPr>
        <p:txBody>
          <a:bodyPr>
            <a:normAutofit lnSpcReduction="10000"/>
          </a:bodyPr>
          <a:lstStyle/>
          <a:p>
            <a:pPr marL="0" indent="0">
              <a:buNone/>
            </a:pPr>
            <a:endParaRPr lang="en-US" dirty="0"/>
          </a:p>
          <a:p>
            <a:r>
              <a:rPr lang="en-US" sz="3000" dirty="0">
                <a:solidFill>
                  <a:srgbClr val="333333"/>
                </a:solidFill>
                <a:highlight>
                  <a:srgbClr val="FFFFFF"/>
                </a:highlight>
              </a:rPr>
              <a:t>1976 - NECO applies to NRC to expand from 20-188 acres; monitoring wells shown to have detectable levels of tritium, all space meeting IDPH requirements is full, disposal in Trench 14 and 14A using fill and compact – more wells installed</a:t>
            </a:r>
          </a:p>
          <a:p>
            <a:r>
              <a:rPr lang="en-US" sz="3000" b="0" i="0" dirty="0">
                <a:solidFill>
                  <a:srgbClr val="333333"/>
                </a:solidFill>
                <a:effectLst/>
                <a:highlight>
                  <a:srgbClr val="FFFFFF"/>
                </a:highlight>
              </a:rPr>
              <a:t>1977 – 12 more wells installed with detectable tritium – NECO applies for more disposal trenches</a:t>
            </a:r>
          </a:p>
          <a:p>
            <a:r>
              <a:rPr lang="en-US" sz="3000" dirty="0">
                <a:solidFill>
                  <a:srgbClr val="333333"/>
                </a:solidFill>
                <a:highlight>
                  <a:srgbClr val="FFFFFF"/>
                </a:highlight>
              </a:rPr>
              <a:t>1978 – Sheffield LLRWDF closes, USGS studies tritium plume</a:t>
            </a:r>
            <a:endParaRPr lang="en-US" sz="3000" b="0" i="0" dirty="0">
              <a:solidFill>
                <a:srgbClr val="333333"/>
              </a:solidFill>
              <a:effectLst/>
              <a:highlight>
                <a:srgbClr val="FFFFFF"/>
              </a:highlight>
            </a:endParaRPr>
          </a:p>
        </p:txBody>
      </p:sp>
    </p:spTree>
    <p:extLst>
      <p:ext uri="{BB962C8B-B14F-4D97-AF65-F5344CB8AC3E}">
        <p14:creationId xmlns:p14="http://schemas.microsoft.com/office/powerpoint/2010/main" val="844577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Agenda/Objectives</a:t>
            </a:r>
          </a:p>
        </p:txBody>
      </p:sp>
      <p:sp>
        <p:nvSpPr>
          <p:cNvPr id="3" name="Content Placeholder 2"/>
          <p:cNvSpPr>
            <a:spLocks noGrp="1"/>
          </p:cNvSpPr>
          <p:nvPr>
            <p:ph idx="1"/>
          </p:nvPr>
        </p:nvSpPr>
        <p:spPr/>
        <p:txBody>
          <a:bodyPr/>
          <a:lstStyle/>
          <a:p>
            <a:r>
              <a:rPr lang="en-US" dirty="0"/>
              <a:t>Speaker Introduction</a:t>
            </a:r>
          </a:p>
          <a:p>
            <a:r>
              <a:rPr lang="en-US" dirty="0"/>
              <a:t>Objective 1 – Explain why the compact system was formed and the role of the Low-Level Radioactive Waste Forum</a:t>
            </a:r>
          </a:p>
          <a:p>
            <a:r>
              <a:rPr lang="en-US" dirty="0"/>
              <a:t>Objective 2 – Introduce you to the current licensed compact disposal facilities and what is required to access each facility</a:t>
            </a:r>
          </a:p>
          <a:p>
            <a:endParaRPr lang="en-US" dirty="0"/>
          </a:p>
        </p:txBody>
      </p:sp>
    </p:spTree>
    <p:extLst>
      <p:ext uri="{BB962C8B-B14F-4D97-AF65-F5344CB8AC3E}">
        <p14:creationId xmlns:p14="http://schemas.microsoft.com/office/powerpoint/2010/main" val="1219262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53117-609A-E02F-3680-D0D8D67DE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E1B20-0CC6-D791-6260-C293FEA7C182}"/>
              </a:ext>
            </a:extLst>
          </p:cNvPr>
          <p:cNvSpPr>
            <a:spLocks noGrp="1"/>
          </p:cNvSpPr>
          <p:nvPr>
            <p:ph type="title"/>
          </p:nvPr>
        </p:nvSpPr>
        <p:spPr/>
        <p:txBody>
          <a:bodyPr/>
          <a:lstStyle/>
          <a:p>
            <a:r>
              <a:rPr lang="en-US" dirty="0"/>
              <a:t>Sheffield</a:t>
            </a:r>
          </a:p>
        </p:txBody>
      </p:sp>
      <p:sp>
        <p:nvSpPr>
          <p:cNvPr id="3" name="Content Placeholder 2">
            <a:extLst>
              <a:ext uri="{FF2B5EF4-FFF2-40B4-BE49-F238E27FC236}">
                <a16:creationId xmlns:a16="http://schemas.microsoft.com/office/drawing/2014/main" id="{573EB67B-D4C6-0D53-9FE7-4D684D484265}"/>
              </a:ext>
            </a:extLst>
          </p:cNvPr>
          <p:cNvSpPr>
            <a:spLocks noGrp="1"/>
          </p:cNvSpPr>
          <p:nvPr>
            <p:ph idx="1"/>
          </p:nvPr>
        </p:nvSpPr>
        <p:spPr>
          <a:xfrm>
            <a:off x="838200" y="1433741"/>
            <a:ext cx="10515600" cy="4351338"/>
          </a:xfrm>
        </p:spPr>
        <p:txBody>
          <a:bodyPr>
            <a:normAutofit/>
          </a:bodyPr>
          <a:lstStyle/>
          <a:p>
            <a:pPr marL="0" indent="0">
              <a:buNone/>
            </a:pPr>
            <a:endParaRPr lang="en-US" dirty="0"/>
          </a:p>
          <a:p>
            <a:r>
              <a:rPr lang="en-US" sz="3000" dirty="0">
                <a:solidFill>
                  <a:srgbClr val="333333"/>
                </a:solidFill>
                <a:highlight>
                  <a:srgbClr val="FFFFFF"/>
                </a:highlight>
              </a:rPr>
              <a:t>1979 - NECO attempts to terminate license and abandon site; trench cap collapses, </a:t>
            </a:r>
          </a:p>
          <a:p>
            <a:r>
              <a:rPr lang="en-US" sz="3000" b="0" i="0" dirty="0">
                <a:solidFill>
                  <a:srgbClr val="333333"/>
                </a:solidFill>
                <a:effectLst/>
                <a:highlight>
                  <a:srgbClr val="FFFFFF"/>
                </a:highlight>
              </a:rPr>
              <a:t>1988 – Sheffield agreed order signed</a:t>
            </a:r>
          </a:p>
          <a:p>
            <a:r>
              <a:rPr lang="en-US" sz="3000" dirty="0">
                <a:solidFill>
                  <a:srgbClr val="333333"/>
                </a:solidFill>
                <a:highlight>
                  <a:srgbClr val="FFFFFF"/>
                </a:highlight>
              </a:rPr>
              <a:t>1989 – US Ecology constructs new covers</a:t>
            </a:r>
          </a:p>
          <a:p>
            <a:r>
              <a:rPr lang="en-US" sz="3000" b="0" i="0" dirty="0">
                <a:solidFill>
                  <a:srgbClr val="333333"/>
                </a:solidFill>
                <a:effectLst/>
                <a:highlight>
                  <a:srgbClr val="FFFFFF"/>
                </a:highlight>
              </a:rPr>
              <a:t>1990 – tritium exits </a:t>
            </a:r>
            <a:r>
              <a:rPr lang="en-US" sz="3000" dirty="0">
                <a:solidFill>
                  <a:srgbClr val="333333"/>
                </a:solidFill>
                <a:highlight>
                  <a:srgbClr val="FFFFFF"/>
                </a:highlight>
              </a:rPr>
              <a:t>Trout Lake and buffer zone boundary – Signaling event</a:t>
            </a:r>
          </a:p>
          <a:p>
            <a:r>
              <a:rPr lang="en-US" sz="3000" b="0" i="0" dirty="0">
                <a:solidFill>
                  <a:srgbClr val="333333"/>
                </a:solidFill>
                <a:effectLst/>
                <a:highlight>
                  <a:srgbClr val="FFFFFF"/>
                </a:highlight>
              </a:rPr>
              <a:t>Sheffield monitoring program continues</a:t>
            </a:r>
          </a:p>
        </p:txBody>
      </p:sp>
    </p:spTree>
    <p:extLst>
      <p:ext uri="{BB962C8B-B14F-4D97-AF65-F5344CB8AC3E}">
        <p14:creationId xmlns:p14="http://schemas.microsoft.com/office/powerpoint/2010/main" val="594119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1A492-1BAA-AA30-18B3-50381653E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3720E-B764-8643-888C-5E8815BC3483}"/>
              </a:ext>
            </a:extLst>
          </p:cNvPr>
          <p:cNvSpPr>
            <a:spLocks noGrp="1"/>
          </p:cNvSpPr>
          <p:nvPr>
            <p:ph type="title"/>
          </p:nvPr>
        </p:nvSpPr>
        <p:spPr/>
        <p:txBody>
          <a:bodyPr/>
          <a:lstStyle/>
          <a:p>
            <a:r>
              <a:rPr lang="en-US" dirty="0"/>
              <a:t>Meanwhile, back in the Beltway</a:t>
            </a:r>
          </a:p>
        </p:txBody>
      </p:sp>
      <p:sp>
        <p:nvSpPr>
          <p:cNvPr id="3" name="Content Placeholder 2">
            <a:extLst>
              <a:ext uri="{FF2B5EF4-FFF2-40B4-BE49-F238E27FC236}">
                <a16:creationId xmlns:a16="http://schemas.microsoft.com/office/drawing/2014/main" id="{A93814F6-1DEF-F4A3-90CA-24D9CFF773B6}"/>
              </a:ext>
            </a:extLst>
          </p:cNvPr>
          <p:cNvSpPr>
            <a:spLocks noGrp="1"/>
          </p:cNvSpPr>
          <p:nvPr>
            <p:ph idx="1"/>
          </p:nvPr>
        </p:nvSpPr>
        <p:spPr>
          <a:xfrm>
            <a:off x="838200" y="1433741"/>
            <a:ext cx="10515600" cy="4351338"/>
          </a:xfrm>
        </p:spPr>
        <p:txBody>
          <a:bodyPr>
            <a:normAutofit/>
          </a:bodyPr>
          <a:lstStyle/>
          <a:p>
            <a:pPr marL="0" indent="0">
              <a:buNone/>
            </a:pPr>
            <a:endParaRPr lang="en-US" dirty="0"/>
          </a:p>
          <a:p>
            <a:r>
              <a:rPr lang="en-US" sz="3000" dirty="0">
                <a:solidFill>
                  <a:srgbClr val="333333"/>
                </a:solidFill>
                <a:highlight>
                  <a:srgbClr val="FFFFFF"/>
                </a:highlight>
              </a:rPr>
              <a:t>1976 - </a:t>
            </a:r>
            <a:r>
              <a:rPr lang="en-US" sz="2000" dirty="0"/>
              <a:t>the GAO published a report that reviewed existing private and Federal LLW disposal practices in light of the reported operational and performance irregularities identified at some disposal sites</a:t>
            </a:r>
          </a:p>
          <a:p>
            <a:r>
              <a:rPr lang="en-US" sz="3000" dirty="0">
                <a:solidFill>
                  <a:srgbClr val="333333"/>
                </a:solidFill>
                <a:highlight>
                  <a:srgbClr val="FFFFFF"/>
                </a:highlight>
              </a:rPr>
              <a:t>1977 - </a:t>
            </a:r>
            <a:r>
              <a:rPr lang="en-US" sz="2000" dirty="0"/>
              <a:t>In parallel to the GAO review, the NRC had formed a task force to examine Federal and Agreement State programs that regulated commercial LLW disposal. Among other things, the task force recommended that the NRC “accelerate” the development of its LLW regulatory program. Shortly thereafter, the NRC published a program plan that described the elements and schedules for implementing an integrated LLW program. This program plan included the development of an EIS and a yet-</a:t>
            </a:r>
            <a:r>
              <a:rPr lang="en-US" sz="2000" dirty="0" err="1"/>
              <a:t>tobe</a:t>
            </a:r>
            <a:r>
              <a:rPr lang="en-US" sz="2000" dirty="0"/>
              <a:t>-defined LLW regulation</a:t>
            </a:r>
          </a:p>
          <a:p>
            <a:pPr marL="0" indent="0">
              <a:buNone/>
            </a:pPr>
            <a:endParaRPr lang="en-US" sz="3000" b="0" i="0" dirty="0">
              <a:solidFill>
                <a:srgbClr val="333333"/>
              </a:solidFill>
              <a:effectLst/>
              <a:highlight>
                <a:srgbClr val="FFFFFF"/>
              </a:highlight>
            </a:endParaRPr>
          </a:p>
        </p:txBody>
      </p:sp>
    </p:spTree>
    <p:extLst>
      <p:ext uri="{BB962C8B-B14F-4D97-AF65-F5344CB8AC3E}">
        <p14:creationId xmlns:p14="http://schemas.microsoft.com/office/powerpoint/2010/main" val="239508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94BB5-C8E9-03DB-9ED7-20876E5242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142C5-8A97-999D-48AB-AFE92DC2A3ED}"/>
              </a:ext>
            </a:extLst>
          </p:cNvPr>
          <p:cNvSpPr>
            <a:spLocks noGrp="1"/>
          </p:cNvSpPr>
          <p:nvPr>
            <p:ph type="title"/>
          </p:nvPr>
        </p:nvSpPr>
        <p:spPr/>
        <p:txBody>
          <a:bodyPr/>
          <a:lstStyle/>
          <a:p>
            <a:r>
              <a:rPr lang="en-US" dirty="0"/>
              <a:t>Meanwhile, back in the Beltway</a:t>
            </a:r>
          </a:p>
        </p:txBody>
      </p:sp>
      <p:sp>
        <p:nvSpPr>
          <p:cNvPr id="3" name="Content Placeholder 2">
            <a:extLst>
              <a:ext uri="{FF2B5EF4-FFF2-40B4-BE49-F238E27FC236}">
                <a16:creationId xmlns:a16="http://schemas.microsoft.com/office/drawing/2014/main" id="{45850C0F-915C-537D-EE37-A261D53322C9}"/>
              </a:ext>
            </a:extLst>
          </p:cNvPr>
          <p:cNvSpPr>
            <a:spLocks noGrp="1"/>
          </p:cNvSpPr>
          <p:nvPr>
            <p:ph idx="1"/>
          </p:nvPr>
        </p:nvSpPr>
        <p:spPr>
          <a:xfrm>
            <a:off x="838200" y="1433741"/>
            <a:ext cx="10515600" cy="4351338"/>
          </a:xfrm>
        </p:spPr>
        <p:txBody>
          <a:bodyPr>
            <a:normAutofit/>
          </a:bodyPr>
          <a:lstStyle/>
          <a:p>
            <a:pPr marL="0" indent="0">
              <a:buNone/>
            </a:pPr>
            <a:endParaRPr lang="en-US" dirty="0"/>
          </a:p>
          <a:p>
            <a:r>
              <a:rPr lang="en-US" sz="3000" dirty="0">
                <a:solidFill>
                  <a:srgbClr val="333333"/>
                </a:solidFill>
                <a:highlight>
                  <a:srgbClr val="FFFFFF"/>
                </a:highlight>
              </a:rPr>
              <a:t>1982 - </a:t>
            </a:r>
            <a:r>
              <a:rPr lang="en-US" sz="2000" dirty="0"/>
              <a:t>Following several years of development, the Commission issued a final 10 CFR Part 61 rule in December 1982. The “ umbrella” regulation covered all phases of shallow, near-surface LLW disposal from site selection through facility design, licensing, operations, closure, and </a:t>
            </a:r>
            <a:r>
              <a:rPr lang="en-US" sz="2000" dirty="0" err="1"/>
              <a:t>postclosure</a:t>
            </a:r>
            <a:r>
              <a:rPr lang="en-US" sz="2000" dirty="0"/>
              <a:t> stabilization to the period when active institutional controls end. The regulation requires the use of engineered features in concert with the natural characteristics of the disposal site to contain and isolate the wastes. </a:t>
            </a:r>
            <a:endParaRPr lang="en-US" sz="2000" b="0" i="0" dirty="0">
              <a:solidFill>
                <a:srgbClr val="333333"/>
              </a:solidFill>
              <a:effectLst/>
              <a:highlight>
                <a:srgbClr val="FFFFFF"/>
              </a:highlight>
            </a:endParaRPr>
          </a:p>
        </p:txBody>
      </p:sp>
    </p:spTree>
    <p:extLst>
      <p:ext uri="{BB962C8B-B14F-4D97-AF65-F5344CB8AC3E}">
        <p14:creationId xmlns:p14="http://schemas.microsoft.com/office/powerpoint/2010/main" val="834554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A9C0-80D9-5864-10D4-99EED34610EE}"/>
              </a:ext>
            </a:extLst>
          </p:cNvPr>
          <p:cNvSpPr>
            <a:spLocks noGrp="1"/>
          </p:cNvSpPr>
          <p:nvPr>
            <p:ph type="title"/>
          </p:nvPr>
        </p:nvSpPr>
        <p:spPr/>
        <p:txBody>
          <a:bodyPr/>
          <a:lstStyle/>
          <a:p>
            <a:r>
              <a:rPr lang="en-US" dirty="0"/>
              <a:t>Why do we have a Compact System?</a:t>
            </a:r>
          </a:p>
        </p:txBody>
      </p:sp>
      <p:sp>
        <p:nvSpPr>
          <p:cNvPr id="3" name="Content Placeholder 2">
            <a:extLst>
              <a:ext uri="{FF2B5EF4-FFF2-40B4-BE49-F238E27FC236}">
                <a16:creationId xmlns:a16="http://schemas.microsoft.com/office/drawing/2014/main" id="{FC57F148-8E60-13AF-6EF5-3206CB4754E3}"/>
              </a:ext>
            </a:extLst>
          </p:cNvPr>
          <p:cNvSpPr>
            <a:spLocks noGrp="1"/>
          </p:cNvSpPr>
          <p:nvPr>
            <p:ph idx="1"/>
          </p:nvPr>
        </p:nvSpPr>
        <p:spPr/>
        <p:txBody>
          <a:bodyPr/>
          <a:lstStyle/>
          <a:p>
            <a:r>
              <a:rPr lang="en-US" kern="0" dirty="0"/>
              <a:t>There were three operating facilities for disposal Beatty, NV; Barnwell, SC; and Richland, WA. In 1979, the governors of the three existing facilities testified in a subcommittee of Congress that they could not bear all the responsibility of LLRW disposal</a:t>
            </a:r>
          </a:p>
          <a:p>
            <a:endParaRPr lang="en-US" dirty="0"/>
          </a:p>
        </p:txBody>
      </p:sp>
      <p:pic>
        <p:nvPicPr>
          <p:cNvPr id="4" name="Picture 2" descr="NIMBYism and Economic Ignorance">
            <a:extLst>
              <a:ext uri="{FF2B5EF4-FFF2-40B4-BE49-F238E27FC236}">
                <a16:creationId xmlns:a16="http://schemas.microsoft.com/office/drawing/2014/main" id="{791C1EF3-BF77-12C9-A3C7-C3135E1C4B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8545" y="3429000"/>
            <a:ext cx="3123518" cy="31365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storan Semporna Enak - Hello and Good Evening, All of our staffs has been  swabbed and have gotten their results. Staffs who were found negative will  be in quarantine for the next">
            <a:extLst>
              <a:ext uri="{FF2B5EF4-FFF2-40B4-BE49-F238E27FC236}">
                <a16:creationId xmlns:a16="http://schemas.microsoft.com/office/drawing/2014/main" id="{D8DFB975-D830-3088-A558-37A594BE7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251" y="3613825"/>
            <a:ext cx="3052530" cy="305253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a:extLst>
              <a:ext uri="{FF2B5EF4-FFF2-40B4-BE49-F238E27FC236}">
                <a16:creationId xmlns:a16="http://schemas.microsoft.com/office/drawing/2014/main" id="{4D96E163-C25F-0D93-D753-B73CA786823E}"/>
              </a:ext>
            </a:extLst>
          </p:cNvPr>
          <p:cNvSpPr txBox="1">
            <a:spLocks/>
          </p:cNvSpPr>
          <p:nvPr/>
        </p:nvSpPr>
        <p:spPr bwMode="auto">
          <a:xfrm>
            <a:off x="5223754" y="4706090"/>
            <a:ext cx="1285645" cy="10235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231775" indent="-231775" algn="l" rtl="0" eaLnBrk="1" fontAlgn="base" hangingPunct="1">
              <a:lnSpc>
                <a:spcPct val="100000"/>
              </a:lnSpc>
              <a:spcBef>
                <a:spcPct val="0"/>
              </a:spcBef>
              <a:spcAft>
                <a:spcPts val="600"/>
              </a:spcAft>
              <a:buClr>
                <a:schemeClr val="tx1">
                  <a:lumMod val="65000"/>
                  <a:lumOff val="35000"/>
                </a:schemeClr>
              </a:buClr>
              <a:buSzPct val="80000"/>
              <a:buFont typeface="Wingdings" panose="05000000000000000000" pitchFamily="2" charset="2"/>
              <a:buChar char="§"/>
              <a:defRPr sz="3200">
                <a:solidFill>
                  <a:schemeClr val="tx1"/>
                </a:solidFill>
                <a:latin typeface="+mn-lt"/>
                <a:ea typeface="+mn-ea"/>
                <a:cs typeface="+mn-cs"/>
              </a:defRPr>
            </a:lvl1pPr>
            <a:lvl2pPr marL="566738" indent="-279400" algn="l" rtl="0" eaLnBrk="1" fontAlgn="base" hangingPunct="1">
              <a:lnSpc>
                <a:spcPct val="100000"/>
              </a:lnSpc>
              <a:spcBef>
                <a:spcPct val="0"/>
              </a:spcBef>
              <a:spcAft>
                <a:spcPts val="600"/>
              </a:spcAft>
              <a:buClr>
                <a:schemeClr val="tx1">
                  <a:lumMod val="65000"/>
                  <a:lumOff val="35000"/>
                </a:schemeClr>
              </a:buClr>
              <a:buSzPct val="80000"/>
              <a:buChar char="–"/>
              <a:defRPr sz="2800">
                <a:solidFill>
                  <a:schemeClr val="tx1"/>
                </a:solidFill>
                <a:latin typeface="+mn-lt"/>
              </a:defRPr>
            </a:lvl2pPr>
            <a:lvl3pPr marL="855663" indent="-223838" algn="l" rtl="0" eaLnBrk="1" fontAlgn="base" hangingPunct="1">
              <a:lnSpc>
                <a:spcPct val="100000"/>
              </a:lnSpc>
              <a:spcBef>
                <a:spcPct val="0"/>
              </a:spcBef>
              <a:spcAft>
                <a:spcPts val="600"/>
              </a:spcAft>
              <a:buClr>
                <a:schemeClr val="tx1">
                  <a:lumMod val="65000"/>
                  <a:lumOff val="35000"/>
                </a:schemeClr>
              </a:buClr>
              <a:buSzPct val="80000"/>
              <a:buFont typeface="Wingdings" panose="05000000000000000000" pitchFamily="2" charset="2"/>
              <a:buChar char="§"/>
              <a:defRPr sz="2800">
                <a:solidFill>
                  <a:schemeClr val="tx1"/>
                </a:solidFill>
                <a:latin typeface="+mn-lt"/>
              </a:defRPr>
            </a:lvl3pPr>
            <a:lvl4pPr marL="1262063" indent="-288925" algn="l" rtl="0" eaLnBrk="1" fontAlgn="base" hangingPunct="1">
              <a:lnSpc>
                <a:spcPct val="100000"/>
              </a:lnSpc>
              <a:spcBef>
                <a:spcPct val="0"/>
              </a:spcBef>
              <a:spcAft>
                <a:spcPts val="600"/>
              </a:spcAft>
              <a:buClr>
                <a:schemeClr val="tx1">
                  <a:lumMod val="65000"/>
                  <a:lumOff val="35000"/>
                </a:schemeClr>
              </a:buClr>
              <a:buSzPct val="80000"/>
              <a:buChar char="–"/>
              <a:defRPr sz="2800">
                <a:solidFill>
                  <a:schemeClr val="tx1"/>
                </a:solidFill>
                <a:latin typeface="+mn-lt"/>
              </a:defRPr>
            </a:lvl4pPr>
            <a:lvl5pPr marL="1538288" indent="-225425" algn="l" rtl="0" eaLnBrk="1" fontAlgn="base" hangingPunct="1">
              <a:lnSpc>
                <a:spcPct val="100000"/>
              </a:lnSpc>
              <a:spcBef>
                <a:spcPct val="0"/>
              </a:spcBef>
              <a:spcAft>
                <a:spcPts val="600"/>
              </a:spcAft>
              <a:buClr>
                <a:schemeClr val="tx1">
                  <a:lumMod val="65000"/>
                  <a:lumOff val="35000"/>
                </a:schemeClr>
              </a:buClr>
              <a:buSzPct val="80000"/>
              <a:buFont typeface="Wingdings" panose="05000000000000000000" pitchFamily="2" charset="2"/>
              <a:buChar char="§"/>
              <a:defRPr sz="2800">
                <a:solidFill>
                  <a:schemeClr val="tx1"/>
                </a:solidFill>
                <a:latin typeface="+mn-lt"/>
              </a:defRPr>
            </a:lvl5pPr>
            <a:lvl6pPr marL="1944688" indent="-174625" algn="l" rtl="0" eaLnBrk="1" fontAlgn="base" hangingPunct="1">
              <a:lnSpc>
                <a:spcPct val="95000"/>
              </a:lnSpc>
              <a:spcBef>
                <a:spcPct val="0"/>
              </a:spcBef>
              <a:spcAft>
                <a:spcPct val="25000"/>
              </a:spcAft>
              <a:buChar char="•"/>
              <a:defRPr sz="2400">
                <a:solidFill>
                  <a:srgbClr val="000000"/>
                </a:solidFill>
                <a:latin typeface="+mn-lt"/>
              </a:defRPr>
            </a:lvl6pPr>
            <a:lvl7pPr marL="2401888" indent="-174625" algn="l" rtl="0" eaLnBrk="1" fontAlgn="base" hangingPunct="1">
              <a:lnSpc>
                <a:spcPct val="95000"/>
              </a:lnSpc>
              <a:spcBef>
                <a:spcPct val="0"/>
              </a:spcBef>
              <a:spcAft>
                <a:spcPct val="25000"/>
              </a:spcAft>
              <a:buChar char="•"/>
              <a:defRPr sz="2400">
                <a:solidFill>
                  <a:srgbClr val="000000"/>
                </a:solidFill>
                <a:latin typeface="+mn-lt"/>
              </a:defRPr>
            </a:lvl7pPr>
            <a:lvl8pPr marL="2859088" indent="-174625" algn="l" rtl="0" eaLnBrk="1" fontAlgn="base" hangingPunct="1">
              <a:lnSpc>
                <a:spcPct val="95000"/>
              </a:lnSpc>
              <a:spcBef>
                <a:spcPct val="0"/>
              </a:spcBef>
              <a:spcAft>
                <a:spcPct val="25000"/>
              </a:spcAft>
              <a:buChar char="•"/>
              <a:defRPr sz="2400">
                <a:solidFill>
                  <a:srgbClr val="000000"/>
                </a:solidFill>
                <a:latin typeface="+mn-lt"/>
              </a:defRPr>
            </a:lvl8pPr>
            <a:lvl9pPr marL="3316288" indent="-174625" algn="l" rtl="0" eaLnBrk="1" fontAlgn="base" hangingPunct="1">
              <a:lnSpc>
                <a:spcPct val="95000"/>
              </a:lnSpc>
              <a:spcBef>
                <a:spcPct val="0"/>
              </a:spcBef>
              <a:spcAft>
                <a:spcPct val="25000"/>
              </a:spcAft>
              <a:buChar char="•"/>
              <a:defRPr sz="2400">
                <a:solidFill>
                  <a:srgbClr val="000000"/>
                </a:solidFill>
                <a:latin typeface="+mn-lt"/>
              </a:defRPr>
            </a:lvl9pPr>
          </a:lstStyle>
          <a:p>
            <a:pPr marL="0" indent="0" algn="ctr">
              <a:buNone/>
            </a:pPr>
            <a:r>
              <a:rPr lang="en-US" sz="4400" kern="0" dirty="0">
                <a:latin typeface="Arial Black" panose="020B0A04020102020204" pitchFamily="34" charset="0"/>
              </a:rPr>
              <a:t>OR</a:t>
            </a:r>
          </a:p>
          <a:p>
            <a:pPr lvl="1" algn="ctr">
              <a:buFontTx/>
              <a:buNone/>
            </a:pPr>
            <a:endParaRPr lang="en-US" kern="0" dirty="0"/>
          </a:p>
          <a:p>
            <a:pPr algn="ctr"/>
            <a:endParaRPr lang="en-US" kern="0" dirty="0"/>
          </a:p>
        </p:txBody>
      </p:sp>
    </p:spTree>
    <p:extLst>
      <p:ext uri="{BB962C8B-B14F-4D97-AF65-F5344CB8AC3E}">
        <p14:creationId xmlns:p14="http://schemas.microsoft.com/office/powerpoint/2010/main" val="3401846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F3775-2A51-A030-6E55-50897B9C24F3}"/>
              </a:ext>
            </a:extLst>
          </p:cNvPr>
          <p:cNvSpPr>
            <a:spLocks noGrp="1"/>
          </p:cNvSpPr>
          <p:nvPr>
            <p:ph type="title"/>
          </p:nvPr>
        </p:nvSpPr>
        <p:spPr>
          <a:xfrm>
            <a:off x="838200" y="365125"/>
            <a:ext cx="10027596" cy="1325563"/>
          </a:xfrm>
        </p:spPr>
        <p:txBody>
          <a:bodyPr/>
          <a:lstStyle/>
          <a:p>
            <a:r>
              <a:rPr lang="en-US" dirty="0"/>
              <a:t>Low Level Radioactive Waste Policy Act 1980 (85)</a:t>
            </a:r>
          </a:p>
        </p:txBody>
      </p:sp>
      <p:sp>
        <p:nvSpPr>
          <p:cNvPr id="3" name="Content Placeholder 2">
            <a:extLst>
              <a:ext uri="{FF2B5EF4-FFF2-40B4-BE49-F238E27FC236}">
                <a16:creationId xmlns:a16="http://schemas.microsoft.com/office/drawing/2014/main" id="{88D34F1A-6FF4-52F3-84AB-D9C6CE9F9F77}"/>
              </a:ext>
            </a:extLst>
          </p:cNvPr>
          <p:cNvSpPr>
            <a:spLocks noGrp="1"/>
          </p:cNvSpPr>
          <p:nvPr>
            <p:ph idx="1"/>
          </p:nvPr>
        </p:nvSpPr>
        <p:spPr/>
        <p:txBody>
          <a:bodyPr>
            <a:normAutofit lnSpcReduction="10000"/>
          </a:bodyPr>
          <a:lstStyle/>
          <a:p>
            <a:r>
              <a:rPr lang="en-US" b="0" i="0" dirty="0">
                <a:solidFill>
                  <a:srgbClr val="000000"/>
                </a:solidFill>
                <a:effectLst/>
                <a:cs typeface="Times New Roman" panose="02020603050405020304" pitchFamily="18" charset="0"/>
              </a:rPr>
              <a:t>The federal legislation of 1980, and the subsequent Low-Level Radioactive Waste Policy Amendments Act of 1985, were endorsed by the Governors of the 50 states</a:t>
            </a:r>
          </a:p>
          <a:p>
            <a:r>
              <a:rPr lang="en-US" dirty="0">
                <a:cs typeface="Times New Roman" panose="02020603050405020304" pitchFamily="18" charset="0"/>
              </a:rPr>
              <a:t>The purpose of the LLRWPA was to provide for more LLRW disposal capacity and to </a:t>
            </a:r>
            <a:r>
              <a:rPr lang="en-US" i="1" dirty="0">
                <a:cs typeface="Times New Roman" panose="02020603050405020304" pitchFamily="18" charset="0"/>
              </a:rPr>
              <a:t>distribute obligation for disposal on a state or regional basis</a:t>
            </a:r>
          </a:p>
          <a:p>
            <a:r>
              <a:rPr lang="en-US" b="0" i="0" dirty="0">
                <a:solidFill>
                  <a:srgbClr val="000000"/>
                </a:solidFill>
                <a:effectLst/>
                <a:cs typeface="Times New Roman" panose="02020603050405020304" pitchFamily="18" charset="0"/>
              </a:rPr>
              <a:t>This legislation gives states the responsibility to provide for disposal of commercial low-level radioactive waste and encourages states to form interstate agreements, or compacts, to cooperatively implement the law</a:t>
            </a:r>
            <a:endParaRPr lang="en-US" i="1" dirty="0">
              <a:cs typeface="Times New Roman" panose="02020603050405020304" pitchFamily="18" charset="0"/>
            </a:endParaRPr>
          </a:p>
          <a:p>
            <a:r>
              <a:rPr lang="en-US" dirty="0">
                <a:cs typeface="Times New Roman" panose="02020603050405020304" pitchFamily="18" charset="0"/>
              </a:rPr>
              <a:t>Regional disposal is safest and most efficient</a:t>
            </a:r>
            <a:endParaRPr lang="en-US" sz="2800" dirty="0"/>
          </a:p>
          <a:p>
            <a:endParaRPr lang="en-US" dirty="0"/>
          </a:p>
        </p:txBody>
      </p:sp>
    </p:spTree>
    <p:extLst>
      <p:ext uri="{BB962C8B-B14F-4D97-AF65-F5344CB8AC3E}">
        <p14:creationId xmlns:p14="http://schemas.microsoft.com/office/powerpoint/2010/main" val="2551262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442F7-94D9-E657-0AC0-3FDD6A5FF096}"/>
              </a:ext>
            </a:extLst>
          </p:cNvPr>
          <p:cNvSpPr>
            <a:spLocks noGrp="1"/>
          </p:cNvSpPr>
          <p:nvPr>
            <p:ph type="title"/>
          </p:nvPr>
        </p:nvSpPr>
        <p:spPr>
          <a:xfrm>
            <a:off x="838200" y="365125"/>
            <a:ext cx="10163783" cy="1325563"/>
          </a:xfrm>
        </p:spPr>
        <p:txBody>
          <a:bodyPr/>
          <a:lstStyle/>
          <a:p>
            <a:r>
              <a:rPr lang="en-US" dirty="0"/>
              <a:t>Low Level Radioactive Waste Policy Act 1980 (85)</a:t>
            </a:r>
          </a:p>
        </p:txBody>
      </p:sp>
      <p:sp>
        <p:nvSpPr>
          <p:cNvPr id="3" name="Content Placeholder 2">
            <a:extLst>
              <a:ext uri="{FF2B5EF4-FFF2-40B4-BE49-F238E27FC236}">
                <a16:creationId xmlns:a16="http://schemas.microsoft.com/office/drawing/2014/main" id="{904C3EBF-F198-FD47-672A-880595023DC7}"/>
              </a:ext>
            </a:extLst>
          </p:cNvPr>
          <p:cNvSpPr>
            <a:spLocks noGrp="1"/>
          </p:cNvSpPr>
          <p:nvPr>
            <p:ph idx="1"/>
          </p:nvPr>
        </p:nvSpPr>
        <p:spPr/>
        <p:txBody>
          <a:bodyPr/>
          <a:lstStyle/>
          <a:p>
            <a:r>
              <a:rPr lang="en-US" dirty="0"/>
              <a:t>State legislatures and US Congress approve of each compact.  Each compact is responsible for all the waste generated in their compact and for developing a disposal site.  One state volunteers to be the host state for the LLRW disposal facility</a:t>
            </a:r>
          </a:p>
          <a:p>
            <a:r>
              <a:rPr lang="en-US" dirty="0"/>
              <a:t>The Commerce Clause gives Congress the authority to regulate interstate commerce — the LLRWPA gave compacts authority to exclude waste from a compact’s disposal facility</a:t>
            </a:r>
          </a:p>
          <a:p>
            <a:pPr marL="0" indent="0">
              <a:buNone/>
            </a:pPr>
            <a:r>
              <a:rPr lang="en-US" dirty="0">
                <a:cs typeface="Times New Roman" panose="02020603050405020304" pitchFamily="18" charset="0"/>
              </a:rPr>
              <a:t>	“</a:t>
            </a:r>
            <a:r>
              <a:rPr lang="en-US" b="0" i="0" dirty="0">
                <a:solidFill>
                  <a:srgbClr val="333333"/>
                </a:solidFill>
                <a:effectLst/>
              </a:rPr>
              <a:t>To regulate commerce with foreign nations, and among the 	several states, and with the Indian tribes;”, US </a:t>
            </a:r>
            <a:r>
              <a:rPr lang="en-US" dirty="0">
                <a:cs typeface="Times New Roman" panose="02020603050405020304" pitchFamily="18" charset="0"/>
              </a:rPr>
              <a:t>Constitution, 	Article 1, Section 8, Clause 3</a:t>
            </a:r>
          </a:p>
          <a:p>
            <a:endParaRPr lang="en-US" dirty="0"/>
          </a:p>
        </p:txBody>
      </p:sp>
    </p:spTree>
    <p:extLst>
      <p:ext uri="{BB962C8B-B14F-4D97-AF65-F5344CB8AC3E}">
        <p14:creationId xmlns:p14="http://schemas.microsoft.com/office/powerpoint/2010/main" val="2580734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9867B-ACFD-4725-C31A-1CAF0E1FE187}"/>
              </a:ext>
            </a:extLst>
          </p:cNvPr>
          <p:cNvSpPr>
            <a:spLocks noGrp="1"/>
          </p:cNvSpPr>
          <p:nvPr>
            <p:ph type="title"/>
          </p:nvPr>
        </p:nvSpPr>
        <p:spPr/>
        <p:txBody>
          <a:bodyPr/>
          <a:lstStyle/>
          <a:p>
            <a:r>
              <a:rPr lang="en-US" dirty="0"/>
              <a:t>Compacts</a:t>
            </a:r>
          </a:p>
        </p:txBody>
      </p:sp>
      <p:sp>
        <p:nvSpPr>
          <p:cNvPr id="3" name="Content Placeholder 2">
            <a:extLst>
              <a:ext uri="{FF2B5EF4-FFF2-40B4-BE49-F238E27FC236}">
                <a16:creationId xmlns:a16="http://schemas.microsoft.com/office/drawing/2014/main" id="{210B3CA2-6C8A-0253-5700-1E257FB0B22A}"/>
              </a:ext>
            </a:extLst>
          </p:cNvPr>
          <p:cNvSpPr>
            <a:spLocks noGrp="1"/>
          </p:cNvSpPr>
          <p:nvPr>
            <p:ph idx="1"/>
          </p:nvPr>
        </p:nvSpPr>
        <p:spPr/>
        <p:txBody>
          <a:bodyPr/>
          <a:lstStyle/>
          <a:p>
            <a:r>
              <a:rPr lang="en-US" sz="2800" kern="0" dirty="0"/>
              <a:t>Commissions manage the compacts.  The authority of licensing and regulation of a facility is given by the NRC to the state.</a:t>
            </a:r>
          </a:p>
          <a:p>
            <a:r>
              <a:rPr lang="en-US" sz="2800" kern="0" dirty="0"/>
              <a:t>Regulations are found in Code of Federal Regulations under “Energy” in Chapter 1 of Title 10- Parts 61 and 62.  This authority comes from Section 274 of the Atomic Energy Act of 1952- where the NRC gives up portions of its regulatory power to agreement states.</a:t>
            </a:r>
          </a:p>
          <a:p>
            <a:r>
              <a:rPr lang="en-US" sz="2800" kern="0" dirty="0"/>
              <a:t>The EPA, Department of Transportation, and the Department of Health and Human Services also partly regulate LLRW.</a:t>
            </a:r>
          </a:p>
          <a:p>
            <a:endParaRPr lang="en-US" dirty="0"/>
          </a:p>
        </p:txBody>
      </p:sp>
    </p:spTree>
    <p:extLst>
      <p:ext uri="{BB962C8B-B14F-4D97-AF65-F5344CB8AC3E}">
        <p14:creationId xmlns:p14="http://schemas.microsoft.com/office/powerpoint/2010/main" val="1751483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8686-82C2-616D-F734-ECBD4239435E}"/>
              </a:ext>
            </a:extLst>
          </p:cNvPr>
          <p:cNvSpPr>
            <a:spLocks noGrp="1"/>
          </p:cNvSpPr>
          <p:nvPr>
            <p:ph type="title"/>
          </p:nvPr>
        </p:nvSpPr>
        <p:spPr/>
        <p:txBody>
          <a:bodyPr/>
          <a:lstStyle/>
          <a:p>
            <a:r>
              <a:rPr lang="en-US" dirty="0"/>
              <a:t>Developing New Sites within Compacts</a:t>
            </a:r>
          </a:p>
        </p:txBody>
      </p:sp>
      <p:sp>
        <p:nvSpPr>
          <p:cNvPr id="3" name="Content Placeholder 2">
            <a:extLst>
              <a:ext uri="{FF2B5EF4-FFF2-40B4-BE49-F238E27FC236}">
                <a16:creationId xmlns:a16="http://schemas.microsoft.com/office/drawing/2014/main" id="{393603E8-FD43-7D9C-FB16-44DE79F7C1DE}"/>
              </a:ext>
            </a:extLst>
          </p:cNvPr>
          <p:cNvSpPr>
            <a:spLocks noGrp="1"/>
          </p:cNvSpPr>
          <p:nvPr>
            <p:ph idx="1"/>
          </p:nvPr>
        </p:nvSpPr>
        <p:spPr/>
        <p:txBody>
          <a:bodyPr>
            <a:normAutofit fontScale="85000" lnSpcReduction="20000"/>
          </a:bodyPr>
          <a:lstStyle/>
          <a:p>
            <a:r>
              <a:rPr lang="en-US" sz="2800" dirty="0"/>
              <a:t>Texas, Nebraska, California, Pennsylvania and Illinois submitted applications to construct and operate new facilities. Only California was successful (Ward Valley), but ultimately failed. All siting and licensing efforts have failed except Texas who failed (Sierra Blanca) and then reapplied (Andrews).  Over $1 Billion was spent trying to develop failed sites</a:t>
            </a:r>
          </a:p>
          <a:p>
            <a:r>
              <a:rPr lang="en-US" sz="2800" dirty="0"/>
              <a:t>Clive, Utah opened in 1987 to dispose naturally occurring radioactive materials (not discussed under LLRWPA). The facility altered intake over the years to eventually take Class A, Mixed Waste and 11e.(2) mill tailings</a:t>
            </a:r>
          </a:p>
          <a:p>
            <a:r>
              <a:rPr lang="en-US" sz="2800" dirty="0"/>
              <a:t>Andrews Texas facility took 16 years and $500 million to complete (after an additional 16 years and $55 million were spent by the state of Texas in failed efforts to open a facility</a:t>
            </a:r>
          </a:p>
          <a:p>
            <a:r>
              <a:rPr lang="en-US" sz="2800" dirty="0"/>
              <a:t>Both the Clive and Andrews Texas facility were developed by private entities who could make disposal economically viable</a:t>
            </a:r>
          </a:p>
          <a:p>
            <a:endParaRPr lang="en-US" dirty="0"/>
          </a:p>
        </p:txBody>
      </p:sp>
    </p:spTree>
    <p:extLst>
      <p:ext uri="{BB962C8B-B14F-4D97-AF65-F5344CB8AC3E}">
        <p14:creationId xmlns:p14="http://schemas.microsoft.com/office/powerpoint/2010/main" val="1883006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11C1-065F-03E9-3167-C2858CB1FFD7}"/>
              </a:ext>
            </a:extLst>
          </p:cNvPr>
          <p:cNvSpPr>
            <a:spLocks noGrp="1"/>
          </p:cNvSpPr>
          <p:nvPr>
            <p:ph type="title"/>
          </p:nvPr>
        </p:nvSpPr>
        <p:spPr/>
        <p:txBody>
          <a:bodyPr/>
          <a:lstStyle/>
          <a:p>
            <a:r>
              <a:rPr lang="en-US" dirty="0"/>
              <a:t>Current Compact Geography</a:t>
            </a:r>
          </a:p>
        </p:txBody>
      </p:sp>
      <p:pic>
        <p:nvPicPr>
          <p:cNvPr id="4" name="Picture 4">
            <a:extLst>
              <a:ext uri="{FF2B5EF4-FFF2-40B4-BE49-F238E27FC236}">
                <a16:creationId xmlns:a16="http://schemas.microsoft.com/office/drawing/2014/main" id="{263E404F-3820-935F-E77C-CCF1F56C5FC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851"/>
          <a:stretch/>
        </p:blipFill>
        <p:spPr bwMode="auto">
          <a:xfrm>
            <a:off x="1867705" y="1753919"/>
            <a:ext cx="8209029" cy="5133265"/>
          </a:xfrm>
          <a:prstGeom prst="rect">
            <a:avLst/>
          </a:prstGeom>
          <a:solidFill>
            <a:srgbClr val="FFFFFF"/>
          </a:solidFill>
        </p:spPr>
      </p:pic>
      <p:sp>
        <p:nvSpPr>
          <p:cNvPr id="5" name="Title 1">
            <a:extLst>
              <a:ext uri="{FF2B5EF4-FFF2-40B4-BE49-F238E27FC236}">
                <a16:creationId xmlns:a16="http://schemas.microsoft.com/office/drawing/2014/main" id="{1C662442-4004-AF4F-6205-B23FCABCABC0}"/>
              </a:ext>
            </a:extLst>
          </p:cNvPr>
          <p:cNvSpPr txBox="1">
            <a:spLocks/>
          </p:cNvSpPr>
          <p:nvPr/>
        </p:nvSpPr>
        <p:spPr bwMode="auto">
          <a:xfrm>
            <a:off x="524328" y="6185468"/>
            <a:ext cx="1828800" cy="46640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algn="l" rtl="0" eaLnBrk="1" fontAlgn="base" hangingPunct="1">
              <a:lnSpc>
                <a:spcPct val="100000"/>
              </a:lnSpc>
              <a:spcBef>
                <a:spcPct val="0"/>
              </a:spcBef>
              <a:spcAft>
                <a:spcPct val="0"/>
              </a:spcAft>
              <a:defRPr sz="3200" b="1">
                <a:solidFill>
                  <a:schemeClr val="tx1"/>
                </a:solidFill>
                <a:latin typeface="+mj-lt"/>
                <a:ea typeface="+mj-ea"/>
                <a:cs typeface="+mj-cs"/>
              </a:defRPr>
            </a:lvl1pPr>
            <a:lvl2pPr algn="l" rtl="0" eaLnBrk="1" fontAlgn="base" hangingPunct="1">
              <a:lnSpc>
                <a:spcPct val="95000"/>
              </a:lnSpc>
              <a:spcBef>
                <a:spcPct val="0"/>
              </a:spcBef>
              <a:spcAft>
                <a:spcPct val="0"/>
              </a:spcAft>
              <a:defRPr sz="2800" b="1">
                <a:solidFill>
                  <a:schemeClr val="tx2"/>
                </a:solidFill>
                <a:latin typeface="Arial" charset="0"/>
              </a:defRPr>
            </a:lvl2pPr>
            <a:lvl3pPr algn="l" rtl="0" eaLnBrk="1" fontAlgn="base" hangingPunct="1">
              <a:lnSpc>
                <a:spcPct val="95000"/>
              </a:lnSpc>
              <a:spcBef>
                <a:spcPct val="0"/>
              </a:spcBef>
              <a:spcAft>
                <a:spcPct val="0"/>
              </a:spcAft>
              <a:defRPr sz="2800" b="1">
                <a:solidFill>
                  <a:schemeClr val="tx2"/>
                </a:solidFill>
                <a:latin typeface="Arial" charset="0"/>
              </a:defRPr>
            </a:lvl3pPr>
            <a:lvl4pPr algn="l" rtl="0" eaLnBrk="1" fontAlgn="base" hangingPunct="1">
              <a:lnSpc>
                <a:spcPct val="95000"/>
              </a:lnSpc>
              <a:spcBef>
                <a:spcPct val="0"/>
              </a:spcBef>
              <a:spcAft>
                <a:spcPct val="0"/>
              </a:spcAft>
              <a:defRPr sz="2800" b="1">
                <a:solidFill>
                  <a:schemeClr val="tx2"/>
                </a:solidFill>
                <a:latin typeface="Arial" charset="0"/>
              </a:defRPr>
            </a:lvl4pPr>
            <a:lvl5pPr algn="l" rtl="0" eaLnBrk="1" fontAlgn="base" hangingPunct="1">
              <a:lnSpc>
                <a:spcPct val="95000"/>
              </a:lnSpc>
              <a:spcBef>
                <a:spcPct val="0"/>
              </a:spcBef>
              <a:spcAft>
                <a:spcPct val="0"/>
              </a:spcAft>
              <a:defRPr sz="2800" b="1">
                <a:solidFill>
                  <a:schemeClr val="tx2"/>
                </a:solidFill>
                <a:latin typeface="Arial" charset="0"/>
              </a:defRPr>
            </a:lvl5pPr>
            <a:lvl6pPr marL="457200" algn="l" rtl="0" eaLnBrk="1" fontAlgn="base" hangingPunct="1">
              <a:lnSpc>
                <a:spcPct val="95000"/>
              </a:lnSpc>
              <a:spcBef>
                <a:spcPct val="0"/>
              </a:spcBef>
              <a:spcAft>
                <a:spcPct val="0"/>
              </a:spcAft>
              <a:defRPr sz="2800" b="1">
                <a:solidFill>
                  <a:schemeClr val="tx2"/>
                </a:solidFill>
                <a:latin typeface="Arial" charset="0"/>
              </a:defRPr>
            </a:lvl6pPr>
            <a:lvl7pPr marL="914400" algn="l" rtl="0" eaLnBrk="1" fontAlgn="base" hangingPunct="1">
              <a:lnSpc>
                <a:spcPct val="95000"/>
              </a:lnSpc>
              <a:spcBef>
                <a:spcPct val="0"/>
              </a:spcBef>
              <a:spcAft>
                <a:spcPct val="0"/>
              </a:spcAft>
              <a:defRPr sz="2800" b="1">
                <a:solidFill>
                  <a:schemeClr val="tx2"/>
                </a:solidFill>
                <a:latin typeface="Arial" charset="0"/>
              </a:defRPr>
            </a:lvl7pPr>
            <a:lvl8pPr marL="1371600" algn="l" rtl="0" eaLnBrk="1" fontAlgn="base" hangingPunct="1">
              <a:lnSpc>
                <a:spcPct val="95000"/>
              </a:lnSpc>
              <a:spcBef>
                <a:spcPct val="0"/>
              </a:spcBef>
              <a:spcAft>
                <a:spcPct val="0"/>
              </a:spcAft>
              <a:defRPr sz="2800" b="1">
                <a:solidFill>
                  <a:schemeClr val="tx2"/>
                </a:solidFill>
                <a:latin typeface="Arial" charset="0"/>
              </a:defRPr>
            </a:lvl8pPr>
            <a:lvl9pPr marL="1828800" algn="l" rtl="0" eaLnBrk="1" fontAlgn="base" hangingPunct="1">
              <a:lnSpc>
                <a:spcPct val="95000"/>
              </a:lnSpc>
              <a:spcBef>
                <a:spcPct val="0"/>
              </a:spcBef>
              <a:spcAft>
                <a:spcPct val="0"/>
              </a:spcAft>
              <a:defRPr sz="2800" b="1">
                <a:solidFill>
                  <a:schemeClr val="tx2"/>
                </a:solidFill>
                <a:latin typeface="Arial" charset="0"/>
              </a:defRPr>
            </a:lvl9pPr>
          </a:lstStyle>
          <a:p>
            <a:r>
              <a:rPr lang="en-US" sz="1100" b="0" kern="0" dirty="0"/>
              <a:t>From </a:t>
            </a:r>
            <a:r>
              <a:rPr lang="en-US" sz="1100" b="0" kern="0" dirty="0" err="1"/>
              <a:t>NRC.gov</a:t>
            </a:r>
            <a:endParaRPr lang="en-US" sz="1100" b="0" kern="0" dirty="0"/>
          </a:p>
        </p:txBody>
      </p:sp>
    </p:spTree>
    <p:extLst>
      <p:ext uri="{BB962C8B-B14F-4D97-AF65-F5344CB8AC3E}">
        <p14:creationId xmlns:p14="http://schemas.microsoft.com/office/powerpoint/2010/main" val="83617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169B3-7FC0-EADA-B2AE-246958A1E7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F73DC-E028-9B30-2F8A-7FEE8DF5DABA}"/>
              </a:ext>
            </a:extLst>
          </p:cNvPr>
          <p:cNvSpPr>
            <a:spLocks noGrp="1"/>
          </p:cNvSpPr>
          <p:nvPr>
            <p:ph type="title"/>
          </p:nvPr>
        </p:nvSpPr>
        <p:spPr/>
        <p:txBody>
          <a:bodyPr/>
          <a:lstStyle/>
          <a:p>
            <a:r>
              <a:rPr lang="en-US" dirty="0"/>
              <a:t>Map of the 18            schools</a:t>
            </a:r>
          </a:p>
        </p:txBody>
      </p:sp>
      <p:pic>
        <p:nvPicPr>
          <p:cNvPr id="5" name="Picture 4">
            <a:extLst>
              <a:ext uri="{FF2B5EF4-FFF2-40B4-BE49-F238E27FC236}">
                <a16:creationId xmlns:a16="http://schemas.microsoft.com/office/drawing/2014/main" id="{F7B0FEFD-93CA-2808-6DBB-D722E16521D0}"/>
              </a:ext>
            </a:extLst>
          </p:cNvPr>
          <p:cNvPicPr>
            <a:picLocks noChangeAspect="1" noChangeArrowheads="1"/>
          </p:cNvPicPr>
          <p:nvPr/>
        </p:nvPicPr>
        <p:blipFill rotWithShape="1">
          <a:blip r:embed="rId2" cstate="print">
            <a:alphaModFix/>
            <a:extLst>
              <a:ext uri="{28A0092B-C50C-407E-A947-70E740481C1C}">
                <a14:useLocalDpi xmlns:a14="http://schemas.microsoft.com/office/drawing/2010/main" val="0"/>
              </a:ext>
            </a:extLst>
          </a:blip>
          <a:srcRect l="17407" t="24452" r="15808" b="25036"/>
          <a:stretch/>
        </p:blipFill>
        <p:spPr bwMode="auto">
          <a:xfrm>
            <a:off x="4445541" y="573932"/>
            <a:ext cx="1734817" cy="817123"/>
          </a:xfrm>
          <a:prstGeom prst="rect">
            <a:avLst/>
          </a:prstGeom>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6F3D0E1A-87F5-A8E3-41EC-E65F06E70591}"/>
              </a:ext>
            </a:extLst>
          </p:cNvPr>
          <p:cNvSpPr txBox="1">
            <a:spLocks/>
          </p:cNvSpPr>
          <p:nvPr/>
        </p:nvSpPr>
        <p:spPr bwMode="auto">
          <a:xfrm>
            <a:off x="524328" y="6185468"/>
            <a:ext cx="1828800" cy="46640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algn="l" rtl="0" eaLnBrk="1" fontAlgn="base" hangingPunct="1">
              <a:lnSpc>
                <a:spcPct val="100000"/>
              </a:lnSpc>
              <a:spcBef>
                <a:spcPct val="0"/>
              </a:spcBef>
              <a:spcAft>
                <a:spcPct val="0"/>
              </a:spcAft>
              <a:defRPr sz="3200" b="1">
                <a:solidFill>
                  <a:schemeClr val="tx1"/>
                </a:solidFill>
                <a:latin typeface="+mj-lt"/>
                <a:ea typeface="+mj-ea"/>
                <a:cs typeface="+mj-cs"/>
              </a:defRPr>
            </a:lvl1pPr>
            <a:lvl2pPr algn="l" rtl="0" eaLnBrk="1" fontAlgn="base" hangingPunct="1">
              <a:lnSpc>
                <a:spcPct val="95000"/>
              </a:lnSpc>
              <a:spcBef>
                <a:spcPct val="0"/>
              </a:spcBef>
              <a:spcAft>
                <a:spcPct val="0"/>
              </a:spcAft>
              <a:defRPr sz="2800" b="1">
                <a:solidFill>
                  <a:schemeClr val="tx2"/>
                </a:solidFill>
                <a:latin typeface="Arial" charset="0"/>
              </a:defRPr>
            </a:lvl2pPr>
            <a:lvl3pPr algn="l" rtl="0" eaLnBrk="1" fontAlgn="base" hangingPunct="1">
              <a:lnSpc>
                <a:spcPct val="95000"/>
              </a:lnSpc>
              <a:spcBef>
                <a:spcPct val="0"/>
              </a:spcBef>
              <a:spcAft>
                <a:spcPct val="0"/>
              </a:spcAft>
              <a:defRPr sz="2800" b="1">
                <a:solidFill>
                  <a:schemeClr val="tx2"/>
                </a:solidFill>
                <a:latin typeface="Arial" charset="0"/>
              </a:defRPr>
            </a:lvl3pPr>
            <a:lvl4pPr algn="l" rtl="0" eaLnBrk="1" fontAlgn="base" hangingPunct="1">
              <a:lnSpc>
                <a:spcPct val="95000"/>
              </a:lnSpc>
              <a:spcBef>
                <a:spcPct val="0"/>
              </a:spcBef>
              <a:spcAft>
                <a:spcPct val="0"/>
              </a:spcAft>
              <a:defRPr sz="2800" b="1">
                <a:solidFill>
                  <a:schemeClr val="tx2"/>
                </a:solidFill>
                <a:latin typeface="Arial" charset="0"/>
              </a:defRPr>
            </a:lvl4pPr>
            <a:lvl5pPr algn="l" rtl="0" eaLnBrk="1" fontAlgn="base" hangingPunct="1">
              <a:lnSpc>
                <a:spcPct val="95000"/>
              </a:lnSpc>
              <a:spcBef>
                <a:spcPct val="0"/>
              </a:spcBef>
              <a:spcAft>
                <a:spcPct val="0"/>
              </a:spcAft>
              <a:defRPr sz="2800" b="1">
                <a:solidFill>
                  <a:schemeClr val="tx2"/>
                </a:solidFill>
                <a:latin typeface="Arial" charset="0"/>
              </a:defRPr>
            </a:lvl5pPr>
            <a:lvl6pPr marL="457200" algn="l" rtl="0" eaLnBrk="1" fontAlgn="base" hangingPunct="1">
              <a:lnSpc>
                <a:spcPct val="95000"/>
              </a:lnSpc>
              <a:spcBef>
                <a:spcPct val="0"/>
              </a:spcBef>
              <a:spcAft>
                <a:spcPct val="0"/>
              </a:spcAft>
              <a:defRPr sz="2800" b="1">
                <a:solidFill>
                  <a:schemeClr val="tx2"/>
                </a:solidFill>
                <a:latin typeface="Arial" charset="0"/>
              </a:defRPr>
            </a:lvl6pPr>
            <a:lvl7pPr marL="914400" algn="l" rtl="0" eaLnBrk="1" fontAlgn="base" hangingPunct="1">
              <a:lnSpc>
                <a:spcPct val="95000"/>
              </a:lnSpc>
              <a:spcBef>
                <a:spcPct val="0"/>
              </a:spcBef>
              <a:spcAft>
                <a:spcPct val="0"/>
              </a:spcAft>
              <a:defRPr sz="2800" b="1">
                <a:solidFill>
                  <a:schemeClr val="tx2"/>
                </a:solidFill>
                <a:latin typeface="Arial" charset="0"/>
              </a:defRPr>
            </a:lvl7pPr>
            <a:lvl8pPr marL="1371600" algn="l" rtl="0" eaLnBrk="1" fontAlgn="base" hangingPunct="1">
              <a:lnSpc>
                <a:spcPct val="95000"/>
              </a:lnSpc>
              <a:spcBef>
                <a:spcPct val="0"/>
              </a:spcBef>
              <a:spcAft>
                <a:spcPct val="0"/>
              </a:spcAft>
              <a:defRPr sz="2800" b="1">
                <a:solidFill>
                  <a:schemeClr val="tx2"/>
                </a:solidFill>
                <a:latin typeface="Arial" charset="0"/>
              </a:defRPr>
            </a:lvl8pPr>
            <a:lvl9pPr marL="1828800" algn="l" rtl="0" eaLnBrk="1" fontAlgn="base" hangingPunct="1">
              <a:lnSpc>
                <a:spcPct val="95000"/>
              </a:lnSpc>
              <a:spcBef>
                <a:spcPct val="0"/>
              </a:spcBef>
              <a:spcAft>
                <a:spcPct val="0"/>
              </a:spcAft>
              <a:defRPr sz="2800" b="1">
                <a:solidFill>
                  <a:schemeClr val="tx2"/>
                </a:solidFill>
                <a:latin typeface="Arial" charset="0"/>
              </a:defRPr>
            </a:lvl9pPr>
          </a:lstStyle>
          <a:p>
            <a:r>
              <a:rPr lang="en-US" sz="1100" b="0" kern="0" dirty="0"/>
              <a:t>From Fox website</a:t>
            </a:r>
          </a:p>
        </p:txBody>
      </p:sp>
      <p:pic>
        <p:nvPicPr>
          <p:cNvPr id="3074" name="Picture 2" descr="Image">
            <a:extLst>
              <a:ext uri="{FF2B5EF4-FFF2-40B4-BE49-F238E27FC236}">
                <a16:creationId xmlns:a16="http://schemas.microsoft.com/office/drawing/2014/main" id="{DCFBF071-605A-DF49-C8C9-817540C86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568" y="1773807"/>
            <a:ext cx="8558712" cy="481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225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E1F5-13BA-7B57-0BA2-000FFC72E084}"/>
              </a:ext>
            </a:extLst>
          </p:cNvPr>
          <p:cNvSpPr>
            <a:spLocks noGrp="1"/>
          </p:cNvSpPr>
          <p:nvPr>
            <p:ph type="title"/>
          </p:nvPr>
        </p:nvSpPr>
        <p:spPr/>
        <p:txBody>
          <a:bodyPr/>
          <a:lstStyle/>
          <a:p>
            <a:r>
              <a:rPr lang="en-US" dirty="0"/>
              <a:t>Copyright Disclaimer Under Section 107 </a:t>
            </a:r>
            <a:br>
              <a:rPr lang="en-US" dirty="0"/>
            </a:br>
            <a:r>
              <a:rPr lang="en-US" dirty="0"/>
              <a:t>of the Copyright Act 1976</a:t>
            </a:r>
          </a:p>
        </p:txBody>
      </p:sp>
      <p:sp>
        <p:nvSpPr>
          <p:cNvPr id="3" name="Content Placeholder 2">
            <a:extLst>
              <a:ext uri="{FF2B5EF4-FFF2-40B4-BE49-F238E27FC236}">
                <a16:creationId xmlns:a16="http://schemas.microsoft.com/office/drawing/2014/main" id="{77BBA886-B9D6-59D4-8C0E-AC4C52FC6BAB}"/>
              </a:ext>
            </a:extLst>
          </p:cNvPr>
          <p:cNvSpPr>
            <a:spLocks noGrp="1"/>
          </p:cNvSpPr>
          <p:nvPr>
            <p:ph idx="1"/>
          </p:nvPr>
        </p:nvSpPr>
        <p:spPr/>
        <p:txBody>
          <a:bodyPr/>
          <a:lstStyle/>
          <a:p>
            <a:pPr marL="0" indent="0">
              <a:buNone/>
            </a:pPr>
            <a:r>
              <a:rPr lang="en-US" sz="2800" dirty="0"/>
              <a:t>Copyright Disclaimer Under Section 107 of the Copyright Act 1976, allowance is made for “fair use” for purposes such as criticism, comment, news reporting, teaching, scholarship, and research.  Fair use is permitted by copyright statute that might otherwise be infringing.  Non-profit, education or personal use tips the balance in favor of fair use.</a:t>
            </a:r>
          </a:p>
          <a:p>
            <a:pPr marL="0" indent="0">
              <a:buNone/>
            </a:pPr>
            <a:endParaRPr lang="en-US" dirty="0"/>
          </a:p>
        </p:txBody>
      </p:sp>
    </p:spTree>
    <p:extLst>
      <p:ext uri="{BB962C8B-B14F-4D97-AF65-F5344CB8AC3E}">
        <p14:creationId xmlns:p14="http://schemas.microsoft.com/office/powerpoint/2010/main" val="2972891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89CEDC-8F3F-3AE9-563D-04081529EC8B}"/>
              </a:ext>
            </a:extLst>
          </p:cNvPr>
          <p:cNvSpPr>
            <a:spLocks noGrp="1"/>
          </p:cNvSpPr>
          <p:nvPr>
            <p:ph idx="1"/>
          </p:nvPr>
        </p:nvSpPr>
        <p:spPr/>
        <p:txBody>
          <a:bodyPr/>
          <a:lstStyle/>
          <a:p>
            <a:pPr marL="0" indent="0">
              <a:buNone/>
            </a:pPr>
            <a:endParaRPr lang="en-US" dirty="0"/>
          </a:p>
          <a:p>
            <a:pPr marL="0" indent="0">
              <a:buNone/>
            </a:pPr>
            <a:r>
              <a:rPr lang="en-US" dirty="0"/>
              <a:t>Beaver Valley 1 and 2</a:t>
            </a:r>
          </a:p>
          <a:p>
            <a:pPr marL="0" indent="0">
              <a:buNone/>
            </a:pPr>
            <a:r>
              <a:rPr lang="en-US" dirty="0"/>
              <a:t>Hope Creek 1</a:t>
            </a:r>
          </a:p>
          <a:p>
            <a:pPr marL="0" indent="0">
              <a:buNone/>
            </a:pPr>
            <a:r>
              <a:rPr lang="en-US" dirty="0"/>
              <a:t>Limerick 1 and 2</a:t>
            </a:r>
          </a:p>
          <a:p>
            <a:pPr marL="0" indent="0">
              <a:buNone/>
            </a:pPr>
            <a:r>
              <a:rPr lang="en-US" dirty="0"/>
              <a:t>Peach Bottom 2 and 3</a:t>
            </a:r>
          </a:p>
          <a:p>
            <a:pPr marL="0" indent="0">
              <a:buNone/>
            </a:pPr>
            <a:r>
              <a:rPr lang="en-US" dirty="0"/>
              <a:t>Salem 1 and 2</a:t>
            </a:r>
          </a:p>
          <a:p>
            <a:pPr marL="0" indent="0">
              <a:buNone/>
            </a:pPr>
            <a:r>
              <a:rPr lang="en-US" dirty="0"/>
              <a:t>Susquehanna 1 and 2</a:t>
            </a:r>
          </a:p>
        </p:txBody>
      </p:sp>
      <p:pic>
        <p:nvPicPr>
          <p:cNvPr id="4" name="Picture 3">
            <a:extLst>
              <a:ext uri="{FF2B5EF4-FFF2-40B4-BE49-F238E27FC236}">
                <a16:creationId xmlns:a16="http://schemas.microsoft.com/office/drawing/2014/main" id="{58E1662F-9F0D-31F9-142C-A15A614147E6}"/>
              </a:ext>
            </a:extLst>
          </p:cNvPr>
          <p:cNvPicPr>
            <a:picLocks noChangeAspect="1"/>
          </p:cNvPicPr>
          <p:nvPr/>
        </p:nvPicPr>
        <p:blipFill>
          <a:blip r:embed="rId2"/>
          <a:stretch>
            <a:fillRect/>
          </a:stretch>
        </p:blipFill>
        <p:spPr>
          <a:xfrm>
            <a:off x="4125520" y="80222"/>
            <a:ext cx="3201657" cy="1358867"/>
          </a:xfrm>
          <a:prstGeom prst="rect">
            <a:avLst/>
          </a:prstGeom>
        </p:spPr>
      </p:pic>
    </p:spTree>
    <p:extLst>
      <p:ext uri="{BB962C8B-B14F-4D97-AF65-F5344CB8AC3E}">
        <p14:creationId xmlns:p14="http://schemas.microsoft.com/office/powerpoint/2010/main" val="4095837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B91E34-305C-F47E-6A5A-4CC2773F8C47}"/>
              </a:ext>
            </a:extLst>
          </p:cNvPr>
          <p:cNvSpPr>
            <a:spLocks noGrp="1"/>
          </p:cNvSpPr>
          <p:nvPr>
            <p:ph idx="1"/>
          </p:nvPr>
        </p:nvSpPr>
        <p:spPr/>
        <p:txBody>
          <a:bodyPr/>
          <a:lstStyle/>
          <a:p>
            <a:pPr marL="0" indent="0">
              <a:buNone/>
            </a:pPr>
            <a:endParaRPr lang="en-US" dirty="0"/>
          </a:p>
          <a:p>
            <a:pPr marL="0" indent="0">
              <a:buNone/>
            </a:pPr>
            <a:r>
              <a:rPr lang="en-US" dirty="0"/>
              <a:t>Calvert Cliffs 1 and 2</a:t>
            </a:r>
          </a:p>
          <a:p>
            <a:pPr marL="0" indent="0">
              <a:buNone/>
            </a:pPr>
            <a:r>
              <a:rPr lang="en-US" dirty="0"/>
              <a:t>Millstone 2 and 2</a:t>
            </a:r>
          </a:p>
          <a:p>
            <a:pPr marL="0" indent="0">
              <a:buNone/>
            </a:pPr>
            <a:r>
              <a:rPr lang="en-US" dirty="0"/>
              <a:t>Oconee 1, 2, and 2</a:t>
            </a:r>
          </a:p>
          <a:p>
            <a:pPr marL="0" indent="0">
              <a:buNone/>
            </a:pPr>
            <a:r>
              <a:rPr lang="en-US" dirty="0"/>
              <a:t>Robinson 2</a:t>
            </a:r>
          </a:p>
          <a:p>
            <a:pPr marL="0" indent="0">
              <a:buNone/>
            </a:pPr>
            <a:r>
              <a:rPr lang="en-US" dirty="0"/>
              <a:t>Summer</a:t>
            </a:r>
          </a:p>
        </p:txBody>
      </p:sp>
      <p:pic>
        <p:nvPicPr>
          <p:cNvPr id="4" name="Picture 3">
            <a:extLst>
              <a:ext uri="{FF2B5EF4-FFF2-40B4-BE49-F238E27FC236}">
                <a16:creationId xmlns:a16="http://schemas.microsoft.com/office/drawing/2014/main" id="{3EE365C0-F294-8369-FB3C-F670EC5AA20B}"/>
              </a:ext>
            </a:extLst>
          </p:cNvPr>
          <p:cNvPicPr/>
          <p:nvPr/>
        </p:nvPicPr>
        <p:blipFill>
          <a:blip r:embed="rId2"/>
          <a:stretch>
            <a:fillRect/>
          </a:stretch>
        </p:blipFill>
        <p:spPr>
          <a:xfrm>
            <a:off x="1810966" y="0"/>
            <a:ext cx="8570067" cy="2120630"/>
          </a:xfrm>
          <a:prstGeom prst="rect">
            <a:avLst/>
          </a:prstGeom>
        </p:spPr>
      </p:pic>
    </p:spTree>
    <p:extLst>
      <p:ext uri="{BB962C8B-B14F-4D97-AF65-F5344CB8AC3E}">
        <p14:creationId xmlns:p14="http://schemas.microsoft.com/office/powerpoint/2010/main" val="1530318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C33E73-CA6A-2863-205F-AC83D4F5FC45}"/>
              </a:ext>
            </a:extLst>
          </p:cNvPr>
          <p:cNvSpPr>
            <a:spLocks noGrp="1"/>
          </p:cNvSpPr>
          <p:nvPr>
            <p:ph idx="1"/>
          </p:nvPr>
        </p:nvSpPr>
        <p:spPr/>
        <p:txBody>
          <a:bodyPr/>
          <a:lstStyle/>
          <a:p>
            <a:pPr marL="0" indent="0">
              <a:buNone/>
            </a:pPr>
            <a:endParaRPr lang="en-US" dirty="0"/>
          </a:p>
          <a:p>
            <a:pPr marL="0" indent="0">
              <a:buNone/>
            </a:pPr>
            <a:r>
              <a:rPr lang="en-US" dirty="0"/>
              <a:t>Arkansas Nuclear 1 and 2 </a:t>
            </a:r>
          </a:p>
          <a:p>
            <a:pPr marL="0" indent="0">
              <a:buNone/>
            </a:pPr>
            <a:r>
              <a:rPr lang="en-US" dirty="0"/>
              <a:t>Browns Ferry 1, 2 and 3</a:t>
            </a:r>
          </a:p>
          <a:p>
            <a:pPr marL="0" indent="0">
              <a:buNone/>
            </a:pPr>
            <a:r>
              <a:rPr lang="en-US" dirty="0"/>
              <a:t>River Bend 1</a:t>
            </a:r>
          </a:p>
          <a:p>
            <a:pPr marL="0" indent="0">
              <a:buNone/>
            </a:pPr>
            <a:r>
              <a:rPr lang="en-US" dirty="0"/>
              <a:t>Waterford 3</a:t>
            </a:r>
          </a:p>
          <a:p>
            <a:pPr marL="0" indent="0">
              <a:buNone/>
            </a:pPr>
            <a:r>
              <a:rPr lang="en-US" dirty="0"/>
              <a:t>Wolf Creek 1</a:t>
            </a:r>
            <a:br>
              <a:rPr lang="en-US" dirty="0"/>
            </a:br>
            <a:endParaRPr lang="en-US" dirty="0"/>
          </a:p>
        </p:txBody>
      </p:sp>
      <p:pic>
        <p:nvPicPr>
          <p:cNvPr id="4" name="Picture 3">
            <a:extLst>
              <a:ext uri="{FF2B5EF4-FFF2-40B4-BE49-F238E27FC236}">
                <a16:creationId xmlns:a16="http://schemas.microsoft.com/office/drawing/2014/main" id="{F46B6FCA-B059-D2FF-37E5-DA057CFF90B6}"/>
              </a:ext>
            </a:extLst>
          </p:cNvPr>
          <p:cNvPicPr>
            <a:picLocks noChangeAspect="1"/>
          </p:cNvPicPr>
          <p:nvPr/>
        </p:nvPicPr>
        <p:blipFill>
          <a:blip r:embed="rId2"/>
          <a:stretch>
            <a:fillRect/>
          </a:stretch>
        </p:blipFill>
        <p:spPr>
          <a:xfrm>
            <a:off x="4262650" y="100989"/>
            <a:ext cx="2555521" cy="2292015"/>
          </a:xfrm>
          <a:prstGeom prst="rect">
            <a:avLst/>
          </a:prstGeom>
        </p:spPr>
      </p:pic>
    </p:spTree>
    <p:extLst>
      <p:ext uri="{BB962C8B-B14F-4D97-AF65-F5344CB8AC3E}">
        <p14:creationId xmlns:p14="http://schemas.microsoft.com/office/powerpoint/2010/main" val="2347590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0C5072-AAE5-CB62-6E24-FAAD97362A43}"/>
              </a:ext>
            </a:extLst>
          </p:cNvPr>
          <p:cNvSpPr>
            <a:spLocks noGrp="1"/>
          </p:cNvSpPr>
          <p:nvPr>
            <p:ph idx="1"/>
          </p:nvPr>
        </p:nvSpPr>
        <p:spPr/>
        <p:txBody>
          <a:bodyPr/>
          <a:lstStyle/>
          <a:p>
            <a:pPr marL="0" indent="0">
              <a:buNone/>
            </a:pPr>
            <a:endParaRPr lang="en-US" dirty="0"/>
          </a:p>
          <a:p>
            <a:pPr marL="0" indent="0">
              <a:buNone/>
            </a:pPr>
            <a:r>
              <a:rPr lang="en-US" dirty="0"/>
              <a:t>Braidwood 1 and 2</a:t>
            </a:r>
          </a:p>
          <a:p>
            <a:pPr marL="0" indent="0">
              <a:buNone/>
            </a:pPr>
            <a:r>
              <a:rPr lang="en-US" dirty="0"/>
              <a:t>Byron 1 and 2</a:t>
            </a:r>
          </a:p>
          <a:p>
            <a:pPr marL="0" indent="0">
              <a:buNone/>
            </a:pPr>
            <a:r>
              <a:rPr lang="en-US" dirty="0"/>
              <a:t>Clinton</a:t>
            </a:r>
          </a:p>
          <a:p>
            <a:pPr marL="0" indent="0">
              <a:buNone/>
            </a:pPr>
            <a:r>
              <a:rPr lang="en-US" dirty="0"/>
              <a:t>Dresden 2 and 3</a:t>
            </a:r>
          </a:p>
          <a:p>
            <a:pPr marL="0" indent="0">
              <a:buNone/>
            </a:pPr>
            <a:r>
              <a:rPr lang="en-US" dirty="0"/>
              <a:t>La Salle 1 and 2</a:t>
            </a:r>
          </a:p>
          <a:p>
            <a:pPr marL="0" indent="0">
              <a:buNone/>
            </a:pPr>
            <a:r>
              <a:rPr lang="en-US" dirty="0"/>
              <a:t>Quad Cities 1 and 2</a:t>
            </a:r>
          </a:p>
        </p:txBody>
      </p:sp>
      <p:pic>
        <p:nvPicPr>
          <p:cNvPr id="4" name="Picture 3">
            <a:extLst>
              <a:ext uri="{FF2B5EF4-FFF2-40B4-BE49-F238E27FC236}">
                <a16:creationId xmlns:a16="http://schemas.microsoft.com/office/drawing/2014/main" id="{F02544A5-CCB0-0DD1-AA7B-3F3E141AFB79}"/>
              </a:ext>
            </a:extLst>
          </p:cNvPr>
          <p:cNvPicPr/>
          <p:nvPr/>
        </p:nvPicPr>
        <p:blipFill>
          <a:blip r:embed="rId2">
            <a:extLst>
              <a:ext uri="{28A0092B-C50C-407E-A947-70E740481C1C}">
                <a14:useLocalDpi xmlns:a14="http://schemas.microsoft.com/office/drawing/2010/main" val="0"/>
              </a:ext>
            </a:extLst>
          </a:blip>
          <a:stretch>
            <a:fillRect/>
          </a:stretch>
        </p:blipFill>
        <p:spPr>
          <a:xfrm>
            <a:off x="3494256" y="0"/>
            <a:ext cx="4505807" cy="1554819"/>
          </a:xfrm>
          <a:prstGeom prst="rect">
            <a:avLst/>
          </a:prstGeom>
        </p:spPr>
      </p:pic>
    </p:spTree>
    <p:extLst>
      <p:ext uri="{BB962C8B-B14F-4D97-AF65-F5344CB8AC3E}">
        <p14:creationId xmlns:p14="http://schemas.microsoft.com/office/powerpoint/2010/main" val="2788259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9F5642-506A-0112-09CC-403853CFFAEC}"/>
              </a:ext>
            </a:extLst>
          </p:cNvPr>
          <p:cNvSpPr>
            <a:spLocks noGrp="1"/>
          </p:cNvSpPr>
          <p:nvPr>
            <p:ph idx="1"/>
          </p:nvPr>
        </p:nvSpPr>
        <p:spPr/>
        <p:txBody>
          <a:bodyPr/>
          <a:lstStyle/>
          <a:p>
            <a:pPr marL="0" indent="0">
              <a:buNone/>
            </a:pPr>
            <a:endParaRPr lang="en-US" dirty="0"/>
          </a:p>
          <a:p>
            <a:pPr marL="0" indent="0">
              <a:buNone/>
            </a:pPr>
            <a:r>
              <a:rPr lang="en-US" dirty="0"/>
              <a:t>Callaway</a:t>
            </a:r>
          </a:p>
          <a:p>
            <a:pPr marL="0" indent="0">
              <a:buNone/>
            </a:pPr>
            <a:r>
              <a:rPr lang="en-US" dirty="0"/>
              <a:t>Davis-</a:t>
            </a:r>
            <a:r>
              <a:rPr lang="en-US" dirty="0" err="1"/>
              <a:t>Besse</a:t>
            </a:r>
            <a:endParaRPr lang="en-US" dirty="0"/>
          </a:p>
          <a:p>
            <a:pPr marL="0" indent="0">
              <a:buNone/>
            </a:pPr>
            <a:r>
              <a:rPr lang="en-US" dirty="0"/>
              <a:t>Fermi 2</a:t>
            </a:r>
          </a:p>
          <a:p>
            <a:pPr marL="0" indent="0">
              <a:buNone/>
            </a:pPr>
            <a:r>
              <a:rPr lang="en-US" dirty="0"/>
              <a:t>Monticello</a:t>
            </a:r>
          </a:p>
          <a:p>
            <a:pPr marL="0" indent="0">
              <a:buNone/>
            </a:pPr>
            <a:r>
              <a:rPr lang="en-US" dirty="0"/>
              <a:t>Perry 1</a:t>
            </a:r>
          </a:p>
          <a:p>
            <a:pPr marL="0" indent="0">
              <a:buNone/>
            </a:pPr>
            <a:r>
              <a:rPr lang="en-US" dirty="0"/>
              <a:t>Point Beach 1 and 2</a:t>
            </a:r>
          </a:p>
          <a:p>
            <a:pPr marL="0" indent="0">
              <a:buNone/>
            </a:pPr>
            <a:r>
              <a:rPr lang="en-US" dirty="0"/>
              <a:t>Prairie Island 1 and 2</a:t>
            </a:r>
          </a:p>
        </p:txBody>
      </p:sp>
      <p:pic>
        <p:nvPicPr>
          <p:cNvPr id="4" name="Picture 3">
            <a:extLst>
              <a:ext uri="{FF2B5EF4-FFF2-40B4-BE49-F238E27FC236}">
                <a16:creationId xmlns:a16="http://schemas.microsoft.com/office/drawing/2014/main" id="{17F3A294-3AC6-C3D0-1F2D-9EB5181A062B}"/>
              </a:ext>
            </a:extLst>
          </p:cNvPr>
          <p:cNvPicPr>
            <a:picLocks noChangeAspect="1"/>
          </p:cNvPicPr>
          <p:nvPr/>
        </p:nvPicPr>
        <p:blipFill>
          <a:blip r:embed="rId2"/>
          <a:stretch>
            <a:fillRect/>
          </a:stretch>
        </p:blipFill>
        <p:spPr>
          <a:xfrm>
            <a:off x="4148233" y="126822"/>
            <a:ext cx="3127310" cy="1957726"/>
          </a:xfrm>
          <a:prstGeom prst="rect">
            <a:avLst/>
          </a:prstGeom>
        </p:spPr>
      </p:pic>
    </p:spTree>
    <p:extLst>
      <p:ext uri="{BB962C8B-B14F-4D97-AF65-F5344CB8AC3E}">
        <p14:creationId xmlns:p14="http://schemas.microsoft.com/office/powerpoint/2010/main" val="1455334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07857C-F4E8-7DB8-75D9-40E84BD2C3CB}"/>
              </a:ext>
            </a:extLst>
          </p:cNvPr>
          <p:cNvSpPr>
            <a:spLocks noGrp="1"/>
          </p:cNvSpPr>
          <p:nvPr>
            <p:ph idx="1"/>
          </p:nvPr>
        </p:nvSpPr>
        <p:spPr/>
        <p:txBody>
          <a:bodyPr/>
          <a:lstStyle/>
          <a:p>
            <a:pPr marL="0" indent="0">
              <a:buNone/>
            </a:pPr>
            <a:endParaRPr lang="en-US" dirty="0"/>
          </a:p>
          <a:p>
            <a:pPr marL="0" indent="0">
              <a:buNone/>
            </a:pPr>
            <a:r>
              <a:rPr lang="en-US" dirty="0"/>
              <a:t>Columbia Generating Station</a:t>
            </a:r>
          </a:p>
        </p:txBody>
      </p:sp>
      <p:pic>
        <p:nvPicPr>
          <p:cNvPr id="4" name="Picture 3">
            <a:extLst>
              <a:ext uri="{FF2B5EF4-FFF2-40B4-BE49-F238E27FC236}">
                <a16:creationId xmlns:a16="http://schemas.microsoft.com/office/drawing/2014/main" id="{E3801BEE-B551-412F-9D17-78918EF8FC6B}"/>
              </a:ext>
            </a:extLst>
          </p:cNvPr>
          <p:cNvPicPr>
            <a:picLocks noChangeAspect="1"/>
          </p:cNvPicPr>
          <p:nvPr/>
        </p:nvPicPr>
        <p:blipFill>
          <a:blip r:embed="rId2"/>
          <a:stretch>
            <a:fillRect/>
          </a:stretch>
        </p:blipFill>
        <p:spPr>
          <a:xfrm>
            <a:off x="650901" y="3581122"/>
            <a:ext cx="5859655" cy="886142"/>
          </a:xfrm>
          <a:prstGeom prst="rect">
            <a:avLst/>
          </a:prstGeom>
        </p:spPr>
      </p:pic>
      <p:grpSp>
        <p:nvGrpSpPr>
          <p:cNvPr id="5" name="Group 4">
            <a:extLst>
              <a:ext uri="{FF2B5EF4-FFF2-40B4-BE49-F238E27FC236}">
                <a16:creationId xmlns:a16="http://schemas.microsoft.com/office/drawing/2014/main" id="{691AB0C3-7F64-0B4C-055C-362AC4247C9C}"/>
              </a:ext>
            </a:extLst>
          </p:cNvPr>
          <p:cNvGrpSpPr/>
          <p:nvPr/>
        </p:nvGrpSpPr>
        <p:grpSpPr>
          <a:xfrm>
            <a:off x="8307948" y="2529863"/>
            <a:ext cx="2619899" cy="1937401"/>
            <a:chOff x="8662876" y="3868276"/>
            <a:chExt cx="3529124" cy="3101691"/>
          </a:xfrm>
        </p:grpSpPr>
        <p:pic>
          <p:nvPicPr>
            <p:cNvPr id="6" name="Picture 5">
              <a:extLst>
                <a:ext uri="{FF2B5EF4-FFF2-40B4-BE49-F238E27FC236}">
                  <a16:creationId xmlns:a16="http://schemas.microsoft.com/office/drawing/2014/main" id="{182CDAF4-5AC9-D72C-1C39-A066E0A643DA}"/>
                </a:ext>
              </a:extLst>
            </p:cNvPr>
            <p:cNvPicPr/>
            <p:nvPr/>
          </p:nvPicPr>
          <p:blipFill rotWithShape="1">
            <a:blip r:embed="rId3"/>
            <a:srcRect b="5740"/>
            <a:stretch/>
          </p:blipFill>
          <p:spPr>
            <a:xfrm>
              <a:off x="8662876" y="4516016"/>
              <a:ext cx="3529123" cy="2453951"/>
            </a:xfrm>
            <a:prstGeom prst="rect">
              <a:avLst/>
            </a:prstGeom>
          </p:spPr>
        </p:pic>
        <p:pic>
          <p:nvPicPr>
            <p:cNvPr id="7" name="Picture 6">
              <a:extLst>
                <a:ext uri="{FF2B5EF4-FFF2-40B4-BE49-F238E27FC236}">
                  <a16:creationId xmlns:a16="http://schemas.microsoft.com/office/drawing/2014/main" id="{35786D95-F1AE-DC0E-A95D-C0C6FE4FD2BC}"/>
                </a:ext>
              </a:extLst>
            </p:cNvPr>
            <p:cNvPicPr>
              <a:picLocks noChangeAspect="1"/>
            </p:cNvPicPr>
            <p:nvPr/>
          </p:nvPicPr>
          <p:blipFill rotWithShape="1">
            <a:blip r:embed="rId4"/>
            <a:srcRect l="52373" t="26733" r="-1" b="-26733"/>
            <a:stretch/>
          </p:blipFill>
          <p:spPr>
            <a:xfrm>
              <a:off x="8662876" y="4257578"/>
              <a:ext cx="3529123" cy="404188"/>
            </a:xfrm>
            <a:prstGeom prst="rect">
              <a:avLst/>
            </a:prstGeom>
          </p:spPr>
        </p:pic>
        <p:pic>
          <p:nvPicPr>
            <p:cNvPr id="8" name="Picture 7">
              <a:extLst>
                <a:ext uri="{FF2B5EF4-FFF2-40B4-BE49-F238E27FC236}">
                  <a16:creationId xmlns:a16="http://schemas.microsoft.com/office/drawing/2014/main" id="{88812822-70D7-8CA6-224A-A5CE2475E13D}"/>
                </a:ext>
              </a:extLst>
            </p:cNvPr>
            <p:cNvPicPr>
              <a:picLocks noChangeAspect="1"/>
            </p:cNvPicPr>
            <p:nvPr/>
          </p:nvPicPr>
          <p:blipFill rotWithShape="1">
            <a:blip r:embed="rId4"/>
            <a:srcRect r="47375"/>
            <a:stretch/>
          </p:blipFill>
          <p:spPr>
            <a:xfrm>
              <a:off x="8662877" y="3868276"/>
              <a:ext cx="3529123" cy="365792"/>
            </a:xfrm>
            <a:prstGeom prst="rect">
              <a:avLst/>
            </a:prstGeom>
          </p:spPr>
        </p:pic>
      </p:grpSp>
    </p:spTree>
    <p:extLst>
      <p:ext uri="{BB962C8B-B14F-4D97-AF65-F5344CB8AC3E}">
        <p14:creationId xmlns:p14="http://schemas.microsoft.com/office/powerpoint/2010/main" val="2598452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F838C9-FF0A-141E-0A31-87DD0033324B}"/>
              </a:ext>
            </a:extLst>
          </p:cNvPr>
          <p:cNvSpPr>
            <a:spLocks noGrp="1"/>
          </p:cNvSpPr>
          <p:nvPr>
            <p:ph idx="1"/>
          </p:nvPr>
        </p:nvSpPr>
        <p:spPr>
          <a:xfrm>
            <a:off x="838200" y="1825624"/>
            <a:ext cx="10515600" cy="4584903"/>
          </a:xfrm>
        </p:spPr>
        <p:txBody>
          <a:bodyPr>
            <a:normAutofit fontScale="62500" lnSpcReduction="20000"/>
          </a:bodyPr>
          <a:lstStyle/>
          <a:p>
            <a:pPr marL="0" indent="0">
              <a:buNone/>
            </a:pPr>
            <a:endParaRPr lang="en-US" dirty="0"/>
          </a:p>
          <a:p>
            <a:pPr marL="0" indent="0">
              <a:buNone/>
            </a:pPr>
            <a:r>
              <a:rPr lang="en-US" sz="4000" dirty="0"/>
              <a:t>Farley 1 and 2</a:t>
            </a:r>
          </a:p>
          <a:p>
            <a:pPr marL="0" indent="0">
              <a:buNone/>
            </a:pPr>
            <a:r>
              <a:rPr lang="en-US" sz="4000" dirty="0"/>
              <a:t>Grand Gulf 1</a:t>
            </a:r>
          </a:p>
          <a:p>
            <a:pPr marL="0" indent="0">
              <a:buNone/>
            </a:pPr>
            <a:r>
              <a:rPr lang="en-US" sz="4000" dirty="0"/>
              <a:t>Hatch 1 and 2</a:t>
            </a:r>
          </a:p>
          <a:p>
            <a:pPr marL="0" indent="0">
              <a:buNone/>
            </a:pPr>
            <a:r>
              <a:rPr lang="en-US" sz="4000" dirty="0"/>
              <a:t>North Anna 1 and 2</a:t>
            </a:r>
          </a:p>
          <a:p>
            <a:pPr marL="0" indent="0">
              <a:buNone/>
            </a:pPr>
            <a:r>
              <a:rPr lang="en-US" sz="4000" dirty="0"/>
              <a:t>Saint Lucie 1 and 2</a:t>
            </a:r>
          </a:p>
          <a:p>
            <a:pPr marL="0" indent="0">
              <a:buNone/>
            </a:pPr>
            <a:r>
              <a:rPr lang="en-US" sz="4000" dirty="0"/>
              <a:t>Sequoyah 1 and 2</a:t>
            </a:r>
          </a:p>
          <a:p>
            <a:pPr marL="0" indent="0">
              <a:buNone/>
            </a:pPr>
            <a:r>
              <a:rPr lang="en-US" sz="4000" dirty="0"/>
              <a:t>Surry 1 and 2</a:t>
            </a:r>
          </a:p>
          <a:p>
            <a:pPr marL="0" indent="0">
              <a:buNone/>
            </a:pPr>
            <a:r>
              <a:rPr lang="en-US" sz="4000" dirty="0"/>
              <a:t>Turkey Point 3 and 4</a:t>
            </a:r>
          </a:p>
          <a:p>
            <a:pPr marL="0" indent="0">
              <a:buNone/>
            </a:pPr>
            <a:r>
              <a:rPr lang="en-US" sz="4000" dirty="0"/>
              <a:t>Vogtle 1, 2, and 3</a:t>
            </a:r>
          </a:p>
          <a:p>
            <a:pPr marL="0" indent="0">
              <a:buNone/>
            </a:pPr>
            <a:r>
              <a:rPr lang="en-US" sz="4000" dirty="0"/>
              <a:t>Watts Bar 1 and 2</a:t>
            </a:r>
            <a:br>
              <a:rPr lang="en-US" sz="4000" dirty="0"/>
            </a:br>
            <a:endParaRPr lang="en-US" sz="4000" dirty="0"/>
          </a:p>
        </p:txBody>
      </p:sp>
      <p:pic>
        <p:nvPicPr>
          <p:cNvPr id="4" name="Picture 3">
            <a:extLst>
              <a:ext uri="{FF2B5EF4-FFF2-40B4-BE49-F238E27FC236}">
                <a16:creationId xmlns:a16="http://schemas.microsoft.com/office/drawing/2014/main" id="{663028C4-342C-AA97-A9CC-F80A41A72FCD}"/>
              </a:ext>
            </a:extLst>
          </p:cNvPr>
          <p:cNvPicPr>
            <a:picLocks noChangeAspect="1"/>
          </p:cNvPicPr>
          <p:nvPr/>
        </p:nvPicPr>
        <p:blipFill>
          <a:blip r:embed="rId2"/>
          <a:stretch>
            <a:fillRect/>
          </a:stretch>
        </p:blipFill>
        <p:spPr>
          <a:xfrm>
            <a:off x="5881991" y="1906621"/>
            <a:ext cx="3872199" cy="2276273"/>
          </a:xfrm>
          <a:prstGeom prst="rect">
            <a:avLst/>
          </a:prstGeom>
        </p:spPr>
      </p:pic>
    </p:spTree>
    <p:extLst>
      <p:ext uri="{BB962C8B-B14F-4D97-AF65-F5344CB8AC3E}">
        <p14:creationId xmlns:p14="http://schemas.microsoft.com/office/powerpoint/2010/main" val="96706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ABEC5-CE25-6972-4486-AE3946F6F289}"/>
              </a:ext>
            </a:extLst>
          </p:cNvPr>
          <p:cNvSpPr>
            <a:spLocks noGrp="1"/>
          </p:cNvSpPr>
          <p:nvPr>
            <p:ph idx="1"/>
          </p:nvPr>
        </p:nvSpPr>
        <p:spPr/>
        <p:txBody>
          <a:bodyPr/>
          <a:lstStyle/>
          <a:p>
            <a:pPr marL="0" indent="0">
              <a:buNone/>
            </a:pPr>
            <a:endParaRPr lang="en-US" dirty="0"/>
          </a:p>
          <a:p>
            <a:pPr marL="0" indent="0">
              <a:buNone/>
            </a:pPr>
            <a:r>
              <a:rPr lang="en-US" dirty="0"/>
              <a:t>Diablo Canyon 1 and 2</a:t>
            </a:r>
          </a:p>
          <a:p>
            <a:pPr marL="0" indent="0">
              <a:buNone/>
            </a:pPr>
            <a:endParaRPr lang="en-US" dirty="0"/>
          </a:p>
          <a:p>
            <a:pPr marL="0" indent="0">
              <a:buNone/>
            </a:pPr>
            <a:r>
              <a:rPr lang="en-US" dirty="0"/>
              <a:t>Palo Verde 1, 2, and 3</a:t>
            </a:r>
          </a:p>
        </p:txBody>
      </p:sp>
      <p:pic>
        <p:nvPicPr>
          <p:cNvPr id="4" name="Picture 3" descr="swllrwcc logo 2022 04-001">
            <a:extLst>
              <a:ext uri="{FF2B5EF4-FFF2-40B4-BE49-F238E27FC236}">
                <a16:creationId xmlns:a16="http://schemas.microsoft.com/office/drawing/2014/main" id="{775B1971-6B4A-2D6F-DA03-776B1148E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3439" y="2075565"/>
            <a:ext cx="2683496" cy="2486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03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825B15-1F03-1F2A-B084-C56C586281DA}"/>
              </a:ext>
            </a:extLst>
          </p:cNvPr>
          <p:cNvSpPr>
            <a:spLocks noGrp="1"/>
          </p:cNvSpPr>
          <p:nvPr>
            <p:ph idx="1"/>
          </p:nvPr>
        </p:nvSpPr>
        <p:spPr/>
        <p:txBody>
          <a:bodyPr/>
          <a:lstStyle/>
          <a:p>
            <a:pPr marL="0" indent="0">
              <a:buNone/>
            </a:pPr>
            <a:endParaRPr lang="en-US" dirty="0"/>
          </a:p>
          <a:p>
            <a:pPr marL="0" indent="0">
              <a:buNone/>
            </a:pPr>
            <a:r>
              <a:rPr lang="en-US" dirty="0"/>
              <a:t>Comanche Peak 1 and 2</a:t>
            </a:r>
          </a:p>
          <a:p>
            <a:pPr marL="0" indent="0">
              <a:buNone/>
            </a:pPr>
            <a:endParaRPr lang="en-US" dirty="0"/>
          </a:p>
          <a:p>
            <a:pPr marL="0" indent="0">
              <a:buNone/>
            </a:pPr>
            <a:r>
              <a:rPr lang="en-US" dirty="0"/>
              <a:t>South Texas 1 and 2</a:t>
            </a:r>
          </a:p>
        </p:txBody>
      </p:sp>
      <p:pic>
        <p:nvPicPr>
          <p:cNvPr id="4" name="Picture 3">
            <a:extLst>
              <a:ext uri="{FF2B5EF4-FFF2-40B4-BE49-F238E27FC236}">
                <a16:creationId xmlns:a16="http://schemas.microsoft.com/office/drawing/2014/main" id="{A88F241C-E890-1D17-BB35-4A979BE87004}"/>
              </a:ext>
            </a:extLst>
          </p:cNvPr>
          <p:cNvPicPr>
            <a:picLocks noChangeAspect="1"/>
          </p:cNvPicPr>
          <p:nvPr/>
        </p:nvPicPr>
        <p:blipFill>
          <a:blip r:embed="rId2"/>
          <a:stretch>
            <a:fillRect/>
          </a:stretch>
        </p:blipFill>
        <p:spPr>
          <a:xfrm>
            <a:off x="6824893" y="2148968"/>
            <a:ext cx="3917549" cy="2131202"/>
          </a:xfrm>
          <a:prstGeom prst="rect">
            <a:avLst/>
          </a:prstGeom>
        </p:spPr>
      </p:pic>
    </p:spTree>
    <p:extLst>
      <p:ext uri="{BB962C8B-B14F-4D97-AF65-F5344CB8AC3E}">
        <p14:creationId xmlns:p14="http://schemas.microsoft.com/office/powerpoint/2010/main" val="2028780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CC1A-2B64-31F6-A923-030255D51034}"/>
              </a:ext>
            </a:extLst>
          </p:cNvPr>
          <p:cNvSpPr>
            <a:spLocks noGrp="1"/>
          </p:cNvSpPr>
          <p:nvPr>
            <p:ph type="title"/>
          </p:nvPr>
        </p:nvSpPr>
        <p:spPr/>
        <p:txBody>
          <a:bodyPr/>
          <a:lstStyle/>
          <a:p>
            <a:r>
              <a:rPr lang="en-US" dirty="0"/>
              <a:t>Unaffiliated States</a:t>
            </a:r>
          </a:p>
        </p:txBody>
      </p:sp>
      <p:sp>
        <p:nvSpPr>
          <p:cNvPr id="3" name="Content Placeholder 2">
            <a:extLst>
              <a:ext uri="{FF2B5EF4-FFF2-40B4-BE49-F238E27FC236}">
                <a16:creationId xmlns:a16="http://schemas.microsoft.com/office/drawing/2014/main" id="{2EC41649-2A62-21DB-9BF0-9C68C2495CE3}"/>
              </a:ext>
            </a:extLst>
          </p:cNvPr>
          <p:cNvSpPr>
            <a:spLocks noGrp="1"/>
          </p:cNvSpPr>
          <p:nvPr>
            <p:ph idx="1"/>
          </p:nvPr>
        </p:nvSpPr>
        <p:spPr>
          <a:xfrm>
            <a:off x="838200" y="1825624"/>
            <a:ext cx="10515600" cy="4798911"/>
          </a:xfrm>
        </p:spPr>
        <p:txBody>
          <a:bodyPr>
            <a:normAutofit fontScale="92500" lnSpcReduction="20000"/>
          </a:bodyPr>
          <a:lstStyle/>
          <a:p>
            <a:endParaRPr lang="en-US" kern="0" dirty="0"/>
          </a:p>
          <a:p>
            <a:pPr marL="0" indent="0">
              <a:buNone/>
            </a:pPr>
            <a:r>
              <a:rPr lang="en-US" kern="0" dirty="0"/>
              <a:t>Brunswick 1 and 2, North Carolina</a:t>
            </a:r>
          </a:p>
          <a:p>
            <a:pPr marL="0" indent="0">
              <a:buNone/>
            </a:pPr>
            <a:r>
              <a:rPr lang="en-US" kern="0" dirty="0"/>
              <a:t>Catawba 1 and 2, North Carolina</a:t>
            </a:r>
          </a:p>
          <a:p>
            <a:pPr marL="0" indent="0">
              <a:buNone/>
            </a:pPr>
            <a:r>
              <a:rPr lang="en-US" kern="0" dirty="0"/>
              <a:t>Cooper, Nebraska</a:t>
            </a:r>
          </a:p>
          <a:p>
            <a:pPr marL="0" indent="0">
              <a:buNone/>
            </a:pPr>
            <a:r>
              <a:rPr lang="en-US" kern="0" dirty="0"/>
              <a:t>DC Cook 1 and 2, Michigan</a:t>
            </a:r>
          </a:p>
          <a:p>
            <a:pPr marL="0" indent="0">
              <a:buNone/>
            </a:pPr>
            <a:r>
              <a:rPr lang="en-US" kern="0" dirty="0" err="1"/>
              <a:t>FitzPatrick</a:t>
            </a:r>
            <a:r>
              <a:rPr lang="en-US" kern="0" dirty="0"/>
              <a:t>, New York</a:t>
            </a:r>
          </a:p>
          <a:p>
            <a:pPr marL="0" indent="0">
              <a:buNone/>
            </a:pPr>
            <a:r>
              <a:rPr lang="en-US" kern="0" dirty="0"/>
              <a:t>Ginna, New York</a:t>
            </a:r>
          </a:p>
          <a:p>
            <a:pPr marL="0" indent="0">
              <a:buNone/>
            </a:pPr>
            <a:r>
              <a:rPr lang="en-US" kern="0" dirty="0"/>
              <a:t>McGuire 1 and 2, North Carolina</a:t>
            </a:r>
          </a:p>
          <a:p>
            <a:pPr marL="0" indent="0">
              <a:buNone/>
            </a:pPr>
            <a:r>
              <a:rPr lang="en-US" kern="0" dirty="0"/>
              <a:t>Nine Mile Point 1 and 2, New York</a:t>
            </a:r>
          </a:p>
          <a:p>
            <a:pPr marL="0" indent="0">
              <a:buNone/>
            </a:pPr>
            <a:r>
              <a:rPr lang="en-US" kern="0" dirty="0"/>
              <a:t>Seabrook, New Hampshire</a:t>
            </a:r>
          </a:p>
          <a:p>
            <a:pPr marL="0" indent="0">
              <a:buNone/>
            </a:pPr>
            <a:r>
              <a:rPr lang="en-US" kern="0" dirty="0"/>
              <a:t>Shearon Harris 1, North Carolina</a:t>
            </a:r>
            <a:endParaRPr lang="en-US" dirty="0"/>
          </a:p>
        </p:txBody>
      </p:sp>
    </p:spTree>
    <p:extLst>
      <p:ext uri="{BB962C8B-B14F-4D97-AF65-F5344CB8AC3E}">
        <p14:creationId xmlns:p14="http://schemas.microsoft.com/office/powerpoint/2010/main" val="586060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E8C0E-1A3B-0FDE-8BB5-B12356D3156F}"/>
              </a:ext>
            </a:extLst>
          </p:cNvPr>
          <p:cNvSpPr>
            <a:spLocks noGrp="1"/>
          </p:cNvSpPr>
          <p:nvPr>
            <p:ph type="title"/>
          </p:nvPr>
        </p:nvSpPr>
        <p:spPr/>
        <p:txBody>
          <a:bodyPr/>
          <a:lstStyle/>
          <a:p>
            <a:r>
              <a:rPr lang="en-US" dirty="0"/>
              <a:t>Speaker Introduction</a:t>
            </a:r>
          </a:p>
        </p:txBody>
      </p:sp>
      <p:sp>
        <p:nvSpPr>
          <p:cNvPr id="3" name="Content Placeholder 2">
            <a:extLst>
              <a:ext uri="{FF2B5EF4-FFF2-40B4-BE49-F238E27FC236}">
                <a16:creationId xmlns:a16="http://schemas.microsoft.com/office/drawing/2014/main" id="{ECA4F310-ADFD-4E58-5F42-D0655C734A8A}"/>
              </a:ext>
            </a:extLst>
          </p:cNvPr>
          <p:cNvSpPr>
            <a:spLocks noGrp="1"/>
          </p:cNvSpPr>
          <p:nvPr>
            <p:ph idx="1"/>
          </p:nvPr>
        </p:nvSpPr>
        <p:spPr/>
        <p:txBody>
          <a:bodyPr/>
          <a:lstStyle/>
          <a:p>
            <a:r>
              <a:rPr lang="en-US" dirty="0"/>
              <a:t>Dan Shrum</a:t>
            </a:r>
          </a:p>
          <a:p>
            <a:r>
              <a:rPr lang="en-US" dirty="0"/>
              <a:t>BS – Engineering Geology, MS – Hydrogeology, MBA</a:t>
            </a:r>
          </a:p>
          <a:p>
            <a:r>
              <a:rPr lang="en-US" dirty="0"/>
              <a:t>10+ years at JMM, MWH, and Stantec</a:t>
            </a:r>
          </a:p>
          <a:p>
            <a:r>
              <a:rPr lang="en-US" dirty="0"/>
              <a:t>20+ years at </a:t>
            </a:r>
            <a:r>
              <a:rPr lang="en-US" dirty="0" err="1"/>
              <a:t>Envirocare</a:t>
            </a:r>
            <a:r>
              <a:rPr lang="en-US" dirty="0"/>
              <a:t>, Energy</a:t>
            </a:r>
            <a:r>
              <a:rPr lang="en-US" i="1" dirty="0"/>
              <a:t>Solutions</a:t>
            </a:r>
          </a:p>
          <a:p>
            <a:r>
              <a:rPr lang="en-US" dirty="0"/>
              <a:t>5 years at Low-Level Radioactive Waste Forum</a:t>
            </a:r>
          </a:p>
          <a:p>
            <a:r>
              <a:rPr lang="en-US" dirty="0"/>
              <a:t>So many years, ”Gone to waste”</a:t>
            </a:r>
          </a:p>
        </p:txBody>
      </p:sp>
    </p:spTree>
    <p:extLst>
      <p:ext uri="{BB962C8B-B14F-4D97-AF65-F5344CB8AC3E}">
        <p14:creationId xmlns:p14="http://schemas.microsoft.com/office/powerpoint/2010/main" val="3606768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C93E8-535B-A6EF-703E-EA1773B7DDD0}"/>
              </a:ext>
            </a:extLst>
          </p:cNvPr>
          <p:cNvSpPr>
            <a:spLocks noGrp="1"/>
          </p:cNvSpPr>
          <p:nvPr>
            <p:ph type="title"/>
          </p:nvPr>
        </p:nvSpPr>
        <p:spPr/>
        <p:txBody>
          <a:bodyPr/>
          <a:lstStyle/>
          <a:p>
            <a:r>
              <a:rPr lang="en-US" dirty="0"/>
              <a:t>LLRW Forum</a:t>
            </a:r>
          </a:p>
        </p:txBody>
      </p:sp>
      <p:sp>
        <p:nvSpPr>
          <p:cNvPr id="3" name="Content Placeholder 2">
            <a:extLst>
              <a:ext uri="{FF2B5EF4-FFF2-40B4-BE49-F238E27FC236}">
                <a16:creationId xmlns:a16="http://schemas.microsoft.com/office/drawing/2014/main" id="{A9DD63C3-B4BA-E874-B18F-9F226C6254AB}"/>
              </a:ext>
            </a:extLst>
          </p:cNvPr>
          <p:cNvSpPr>
            <a:spLocks noGrp="1"/>
          </p:cNvSpPr>
          <p:nvPr>
            <p:ph idx="1"/>
          </p:nvPr>
        </p:nvSpPr>
        <p:spPr/>
        <p:txBody>
          <a:bodyPr/>
          <a:lstStyle/>
          <a:p>
            <a:r>
              <a:rPr lang="en-US" sz="2800" b="0" i="0" dirty="0">
                <a:solidFill>
                  <a:srgbClr val="000000"/>
                </a:solidFill>
                <a:effectLst/>
                <a:latin typeface="Arial" panose="020B0604020202020204" pitchFamily="34" charset="0"/>
                <a:cs typeface="Arial" panose="020B0604020202020204" pitchFamily="34" charset="0"/>
              </a:rPr>
              <a:t>In 2001, the Low-Level Radioactive Waste Forum became an independent nonprofit organization— the Low-Level Radioactive Waste Forum, Inc. </a:t>
            </a:r>
          </a:p>
          <a:p>
            <a:endParaRPr lang="en-US" sz="2800" dirty="0">
              <a:solidFill>
                <a:srgbClr val="000000"/>
              </a:solidFill>
              <a:latin typeface="Arial" panose="020B0604020202020204" pitchFamily="34" charset="0"/>
              <a:cs typeface="Arial" panose="020B0604020202020204" pitchFamily="34" charset="0"/>
            </a:endParaRPr>
          </a:p>
          <a:p>
            <a:r>
              <a:rPr lang="en-US" sz="2800" b="0" i="0" dirty="0">
                <a:solidFill>
                  <a:srgbClr val="000000"/>
                </a:solidFill>
                <a:effectLst/>
                <a:latin typeface="Arial" panose="020B0604020202020204" pitchFamily="34" charset="0"/>
                <a:cs typeface="Arial" panose="020B0604020202020204" pitchFamily="34" charset="0"/>
              </a:rPr>
              <a:t>The LLW Forum is committed to fiscal transparency and provides up-to-date documents on its summary of assets and budget projections.</a:t>
            </a:r>
            <a:endParaRPr lang="en-US" dirty="0"/>
          </a:p>
          <a:p>
            <a:endParaRPr lang="en-US" dirty="0"/>
          </a:p>
        </p:txBody>
      </p:sp>
    </p:spTree>
    <p:extLst>
      <p:ext uri="{BB962C8B-B14F-4D97-AF65-F5344CB8AC3E}">
        <p14:creationId xmlns:p14="http://schemas.microsoft.com/office/powerpoint/2010/main" val="628997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0C38-4691-4E10-656F-59BE8A462EFC}"/>
              </a:ext>
            </a:extLst>
          </p:cNvPr>
          <p:cNvSpPr>
            <a:spLocks noGrp="1"/>
          </p:cNvSpPr>
          <p:nvPr>
            <p:ph type="title"/>
          </p:nvPr>
        </p:nvSpPr>
        <p:spPr/>
        <p:txBody>
          <a:bodyPr/>
          <a:lstStyle/>
          <a:p>
            <a:r>
              <a:rPr lang="en-US" dirty="0"/>
              <a:t>LLRW Forum Mission</a:t>
            </a:r>
          </a:p>
        </p:txBody>
      </p:sp>
      <p:sp>
        <p:nvSpPr>
          <p:cNvPr id="3" name="Content Placeholder 2">
            <a:extLst>
              <a:ext uri="{FF2B5EF4-FFF2-40B4-BE49-F238E27FC236}">
                <a16:creationId xmlns:a16="http://schemas.microsoft.com/office/drawing/2014/main" id="{6E9590CA-5357-5B21-3084-D1A944F886AD}"/>
              </a:ext>
            </a:extLst>
          </p:cNvPr>
          <p:cNvSpPr>
            <a:spLocks noGrp="1"/>
          </p:cNvSpPr>
          <p:nvPr>
            <p:ph idx="1"/>
          </p:nvPr>
        </p:nvSpPr>
        <p:spPr/>
        <p:txBody>
          <a:bodyPr/>
          <a:lstStyle/>
          <a:p>
            <a:r>
              <a:rPr lang="en-US" sz="2800" b="0" i="0" dirty="0">
                <a:solidFill>
                  <a:srgbClr val="000000"/>
                </a:solidFill>
                <a:effectLst/>
                <a:latin typeface="Arial" panose="020B0604020202020204" pitchFamily="34" charset="0"/>
                <a:cs typeface="Arial" panose="020B0604020202020204" pitchFamily="34" charset="0"/>
              </a:rPr>
              <a:t>To facilitate the implementation of the Low-Level Radioactive Waste Policy Act by serving as the consolidated voice and face for the compacts and states.  </a:t>
            </a:r>
          </a:p>
          <a:p>
            <a:endParaRPr lang="en-US" sz="2800" b="0" i="0" dirty="0">
              <a:solidFill>
                <a:srgbClr val="000000"/>
              </a:solidFill>
              <a:effectLst/>
              <a:latin typeface="Arial" panose="020B0604020202020204" pitchFamily="34" charset="0"/>
              <a:cs typeface="Arial" panose="020B0604020202020204" pitchFamily="34" charset="0"/>
            </a:endParaRPr>
          </a:p>
          <a:p>
            <a:r>
              <a:rPr lang="en-US" sz="2800" b="0" i="0" dirty="0">
                <a:solidFill>
                  <a:srgbClr val="000000"/>
                </a:solidFill>
                <a:effectLst/>
                <a:latin typeface="Arial" panose="020B0604020202020204" pitchFamily="34" charset="0"/>
                <a:cs typeface="Arial" panose="020B0604020202020204" pitchFamily="34" charset="0"/>
              </a:rPr>
              <a:t>As the consolidated voice, we promote the safe and efficient disposal of Low-Level Radioactive Waste by working with a broad spectrum of key stakeholders including regulators, policy makers, the public, and industry to develop national policy that anticipates and resolves problems.</a:t>
            </a:r>
          </a:p>
          <a:p>
            <a:endParaRPr lang="en-US" dirty="0"/>
          </a:p>
        </p:txBody>
      </p:sp>
    </p:spTree>
    <p:extLst>
      <p:ext uri="{BB962C8B-B14F-4D97-AF65-F5344CB8AC3E}">
        <p14:creationId xmlns:p14="http://schemas.microsoft.com/office/powerpoint/2010/main" val="146351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A2CDD-EEB4-58C5-C3ED-785EFF1611E0}"/>
              </a:ext>
            </a:extLst>
          </p:cNvPr>
          <p:cNvSpPr>
            <a:spLocks noGrp="1"/>
          </p:cNvSpPr>
          <p:nvPr>
            <p:ph type="title"/>
          </p:nvPr>
        </p:nvSpPr>
        <p:spPr/>
        <p:txBody>
          <a:bodyPr/>
          <a:lstStyle/>
          <a:p>
            <a:r>
              <a:rPr lang="en-US" dirty="0"/>
              <a:t>Four States</a:t>
            </a:r>
          </a:p>
        </p:txBody>
      </p:sp>
      <p:pic>
        <p:nvPicPr>
          <p:cNvPr id="4" name="Picture 3">
            <a:extLst>
              <a:ext uri="{FF2B5EF4-FFF2-40B4-BE49-F238E27FC236}">
                <a16:creationId xmlns:a16="http://schemas.microsoft.com/office/drawing/2014/main" id="{49AECD53-1DCF-BAEC-EA1A-07399341523D}"/>
              </a:ext>
            </a:extLst>
          </p:cNvPr>
          <p:cNvPicPr/>
          <p:nvPr/>
        </p:nvPicPr>
        <p:blipFill>
          <a:blip r:embed="rId2">
            <a:extLst>
              <a:ext uri="{28A0092B-C50C-407E-A947-70E740481C1C}">
                <a14:useLocalDpi xmlns:a14="http://schemas.microsoft.com/office/drawing/2010/main" val="0"/>
              </a:ext>
            </a:extLst>
          </a:blip>
          <a:stretch>
            <a:fillRect/>
          </a:stretch>
        </p:blipFill>
        <p:spPr>
          <a:xfrm>
            <a:off x="8539261" y="4132195"/>
            <a:ext cx="2588595" cy="2395401"/>
          </a:xfrm>
          <a:prstGeom prst="rect">
            <a:avLst/>
          </a:prstGeom>
        </p:spPr>
      </p:pic>
      <p:pic>
        <p:nvPicPr>
          <p:cNvPr id="5" name="Picture 4" descr="deq color logo rl.png">
            <a:extLst>
              <a:ext uri="{FF2B5EF4-FFF2-40B4-BE49-F238E27FC236}">
                <a16:creationId xmlns:a16="http://schemas.microsoft.com/office/drawing/2014/main" id="{4B5623EB-E26B-3F12-91DF-24362B62A1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476794" y="4038148"/>
            <a:ext cx="2358851" cy="2583493"/>
          </a:xfrm>
          <a:prstGeom prst="rect">
            <a:avLst/>
          </a:prstGeom>
        </p:spPr>
      </p:pic>
      <p:pic>
        <p:nvPicPr>
          <p:cNvPr id="6" name="Picture 2" descr="Seal of Washington - Wikipedia">
            <a:extLst>
              <a:ext uri="{FF2B5EF4-FFF2-40B4-BE49-F238E27FC236}">
                <a16:creationId xmlns:a16="http://schemas.microsoft.com/office/drawing/2014/main" id="{F245B1DB-DD0B-87D5-8E5C-C98DB8E419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534" y="2011990"/>
            <a:ext cx="2597444" cy="25834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03FE381-7FE9-BA05-3033-B0B1802041DA}"/>
              </a:ext>
            </a:extLst>
          </p:cNvPr>
          <p:cNvPicPr>
            <a:picLocks noChangeAspect="1"/>
          </p:cNvPicPr>
          <p:nvPr/>
        </p:nvPicPr>
        <p:blipFill>
          <a:blip r:embed="rId5"/>
          <a:stretch>
            <a:fillRect/>
          </a:stretch>
        </p:blipFill>
        <p:spPr>
          <a:xfrm>
            <a:off x="6257420" y="2011990"/>
            <a:ext cx="2618917" cy="2489446"/>
          </a:xfrm>
          <a:prstGeom prst="rect">
            <a:avLst/>
          </a:prstGeom>
        </p:spPr>
      </p:pic>
    </p:spTree>
    <p:extLst>
      <p:ext uri="{BB962C8B-B14F-4D97-AF65-F5344CB8AC3E}">
        <p14:creationId xmlns:p14="http://schemas.microsoft.com/office/powerpoint/2010/main" val="1876050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CCE5-1531-C8EE-60CD-7C603120D026}"/>
              </a:ext>
            </a:extLst>
          </p:cNvPr>
          <p:cNvSpPr>
            <a:spLocks noGrp="1"/>
          </p:cNvSpPr>
          <p:nvPr>
            <p:ph type="title"/>
          </p:nvPr>
        </p:nvSpPr>
        <p:spPr/>
        <p:txBody>
          <a:bodyPr/>
          <a:lstStyle/>
          <a:p>
            <a:r>
              <a:rPr lang="en-US" dirty="0"/>
              <a:t>Licensed Commercial LLRW Disposal Facilities </a:t>
            </a:r>
          </a:p>
        </p:txBody>
      </p:sp>
      <p:pic>
        <p:nvPicPr>
          <p:cNvPr id="4" name="Content Placeholder 3" descr="Low-Level Waste Disposal Map showing Locations of Low-Level Waste Disposal Facilities">
            <a:extLst>
              <a:ext uri="{FF2B5EF4-FFF2-40B4-BE49-F238E27FC236}">
                <a16:creationId xmlns:a16="http://schemas.microsoft.com/office/drawing/2014/main" id="{9B708C45-C9B3-8B3B-DA4A-CB809E2B5FA4}"/>
              </a:ext>
            </a:extLst>
          </p:cNvPr>
          <p:cNvPicPr>
            <a:picLocks noGrp="1"/>
          </p:cNvPicPr>
          <p:nvPr>
            <p:ph idx="1"/>
          </p:nvPr>
        </p:nvPicPr>
        <p:blipFill>
          <a:blip r:embed="rId2"/>
          <a:srcRect/>
          <a:stretch>
            <a:fillRect/>
          </a:stretch>
        </p:blipFill>
        <p:spPr bwMode="auto">
          <a:xfrm>
            <a:off x="1847252" y="1762301"/>
            <a:ext cx="8117883" cy="5095699"/>
          </a:xfrm>
          <a:prstGeom prst="rect">
            <a:avLst/>
          </a:prstGeom>
          <a:noFill/>
          <a:ln w="9525">
            <a:noFill/>
            <a:miter lim="800000"/>
            <a:headEnd/>
            <a:tailEnd/>
          </a:ln>
        </p:spPr>
      </p:pic>
      <p:sp>
        <p:nvSpPr>
          <p:cNvPr id="5" name="Title 1">
            <a:extLst>
              <a:ext uri="{FF2B5EF4-FFF2-40B4-BE49-F238E27FC236}">
                <a16:creationId xmlns:a16="http://schemas.microsoft.com/office/drawing/2014/main" id="{CD396055-DBD7-C054-3AED-D60A9A05551A}"/>
              </a:ext>
            </a:extLst>
          </p:cNvPr>
          <p:cNvSpPr txBox="1">
            <a:spLocks/>
          </p:cNvSpPr>
          <p:nvPr/>
        </p:nvSpPr>
        <p:spPr bwMode="auto">
          <a:xfrm>
            <a:off x="524328" y="6185468"/>
            <a:ext cx="1828800" cy="46640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algn="l" rtl="0" eaLnBrk="1" fontAlgn="base" hangingPunct="1">
              <a:lnSpc>
                <a:spcPct val="100000"/>
              </a:lnSpc>
              <a:spcBef>
                <a:spcPct val="0"/>
              </a:spcBef>
              <a:spcAft>
                <a:spcPct val="0"/>
              </a:spcAft>
              <a:defRPr sz="3200" b="1">
                <a:solidFill>
                  <a:schemeClr val="tx1"/>
                </a:solidFill>
                <a:latin typeface="+mj-lt"/>
                <a:ea typeface="+mj-ea"/>
                <a:cs typeface="+mj-cs"/>
              </a:defRPr>
            </a:lvl1pPr>
            <a:lvl2pPr algn="l" rtl="0" eaLnBrk="1" fontAlgn="base" hangingPunct="1">
              <a:lnSpc>
                <a:spcPct val="95000"/>
              </a:lnSpc>
              <a:spcBef>
                <a:spcPct val="0"/>
              </a:spcBef>
              <a:spcAft>
                <a:spcPct val="0"/>
              </a:spcAft>
              <a:defRPr sz="2800" b="1">
                <a:solidFill>
                  <a:schemeClr val="tx2"/>
                </a:solidFill>
                <a:latin typeface="Arial" charset="0"/>
              </a:defRPr>
            </a:lvl2pPr>
            <a:lvl3pPr algn="l" rtl="0" eaLnBrk="1" fontAlgn="base" hangingPunct="1">
              <a:lnSpc>
                <a:spcPct val="95000"/>
              </a:lnSpc>
              <a:spcBef>
                <a:spcPct val="0"/>
              </a:spcBef>
              <a:spcAft>
                <a:spcPct val="0"/>
              </a:spcAft>
              <a:defRPr sz="2800" b="1">
                <a:solidFill>
                  <a:schemeClr val="tx2"/>
                </a:solidFill>
                <a:latin typeface="Arial" charset="0"/>
              </a:defRPr>
            </a:lvl3pPr>
            <a:lvl4pPr algn="l" rtl="0" eaLnBrk="1" fontAlgn="base" hangingPunct="1">
              <a:lnSpc>
                <a:spcPct val="95000"/>
              </a:lnSpc>
              <a:spcBef>
                <a:spcPct val="0"/>
              </a:spcBef>
              <a:spcAft>
                <a:spcPct val="0"/>
              </a:spcAft>
              <a:defRPr sz="2800" b="1">
                <a:solidFill>
                  <a:schemeClr val="tx2"/>
                </a:solidFill>
                <a:latin typeface="Arial" charset="0"/>
              </a:defRPr>
            </a:lvl4pPr>
            <a:lvl5pPr algn="l" rtl="0" eaLnBrk="1" fontAlgn="base" hangingPunct="1">
              <a:lnSpc>
                <a:spcPct val="95000"/>
              </a:lnSpc>
              <a:spcBef>
                <a:spcPct val="0"/>
              </a:spcBef>
              <a:spcAft>
                <a:spcPct val="0"/>
              </a:spcAft>
              <a:defRPr sz="2800" b="1">
                <a:solidFill>
                  <a:schemeClr val="tx2"/>
                </a:solidFill>
                <a:latin typeface="Arial" charset="0"/>
              </a:defRPr>
            </a:lvl5pPr>
            <a:lvl6pPr marL="457200" algn="l" rtl="0" eaLnBrk="1" fontAlgn="base" hangingPunct="1">
              <a:lnSpc>
                <a:spcPct val="95000"/>
              </a:lnSpc>
              <a:spcBef>
                <a:spcPct val="0"/>
              </a:spcBef>
              <a:spcAft>
                <a:spcPct val="0"/>
              </a:spcAft>
              <a:defRPr sz="2800" b="1">
                <a:solidFill>
                  <a:schemeClr val="tx2"/>
                </a:solidFill>
                <a:latin typeface="Arial" charset="0"/>
              </a:defRPr>
            </a:lvl6pPr>
            <a:lvl7pPr marL="914400" algn="l" rtl="0" eaLnBrk="1" fontAlgn="base" hangingPunct="1">
              <a:lnSpc>
                <a:spcPct val="95000"/>
              </a:lnSpc>
              <a:spcBef>
                <a:spcPct val="0"/>
              </a:spcBef>
              <a:spcAft>
                <a:spcPct val="0"/>
              </a:spcAft>
              <a:defRPr sz="2800" b="1">
                <a:solidFill>
                  <a:schemeClr val="tx2"/>
                </a:solidFill>
                <a:latin typeface="Arial" charset="0"/>
              </a:defRPr>
            </a:lvl7pPr>
            <a:lvl8pPr marL="1371600" algn="l" rtl="0" eaLnBrk="1" fontAlgn="base" hangingPunct="1">
              <a:lnSpc>
                <a:spcPct val="95000"/>
              </a:lnSpc>
              <a:spcBef>
                <a:spcPct val="0"/>
              </a:spcBef>
              <a:spcAft>
                <a:spcPct val="0"/>
              </a:spcAft>
              <a:defRPr sz="2800" b="1">
                <a:solidFill>
                  <a:schemeClr val="tx2"/>
                </a:solidFill>
                <a:latin typeface="Arial" charset="0"/>
              </a:defRPr>
            </a:lvl8pPr>
            <a:lvl9pPr marL="1828800" algn="l" rtl="0" eaLnBrk="1" fontAlgn="base" hangingPunct="1">
              <a:lnSpc>
                <a:spcPct val="95000"/>
              </a:lnSpc>
              <a:spcBef>
                <a:spcPct val="0"/>
              </a:spcBef>
              <a:spcAft>
                <a:spcPct val="0"/>
              </a:spcAft>
              <a:defRPr sz="2800" b="1">
                <a:solidFill>
                  <a:schemeClr val="tx2"/>
                </a:solidFill>
                <a:latin typeface="Arial" charset="0"/>
              </a:defRPr>
            </a:lvl9pPr>
          </a:lstStyle>
          <a:p>
            <a:r>
              <a:rPr lang="en-US" sz="1100" b="0" kern="0" dirty="0"/>
              <a:t>From </a:t>
            </a:r>
            <a:r>
              <a:rPr lang="en-US" sz="1100" b="0" kern="0" dirty="0" err="1"/>
              <a:t>NRC.gov</a:t>
            </a:r>
            <a:endParaRPr lang="en-US" sz="1100" b="0" kern="0" dirty="0"/>
          </a:p>
        </p:txBody>
      </p:sp>
    </p:spTree>
    <p:extLst>
      <p:ext uri="{BB962C8B-B14F-4D97-AF65-F5344CB8AC3E}">
        <p14:creationId xmlns:p14="http://schemas.microsoft.com/office/powerpoint/2010/main" val="79745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43A34-42A6-70D1-DA7E-706F51A61F4E}"/>
              </a:ext>
            </a:extLst>
          </p:cNvPr>
          <p:cNvPicPr/>
          <p:nvPr/>
        </p:nvPicPr>
        <p:blipFill rotWithShape="1">
          <a:blip r:embed="rId2"/>
          <a:srcRect t="7592" b="6112"/>
          <a:stretch/>
        </p:blipFill>
        <p:spPr bwMode="auto">
          <a:xfrm>
            <a:off x="6820780" y="1859408"/>
            <a:ext cx="5173423" cy="4089211"/>
          </a:xfrm>
          <a:prstGeom prst="rect">
            <a:avLst/>
          </a:prstGeom>
          <a:noFill/>
          <a:ln w="9525">
            <a:noFill/>
            <a:miter lim="800000"/>
            <a:headEnd/>
            <a:tailEnd/>
          </a:ln>
        </p:spPr>
      </p:pic>
      <p:sp>
        <p:nvSpPr>
          <p:cNvPr id="2" name="Title 1">
            <a:extLst>
              <a:ext uri="{FF2B5EF4-FFF2-40B4-BE49-F238E27FC236}">
                <a16:creationId xmlns:a16="http://schemas.microsoft.com/office/drawing/2014/main" id="{132781B2-586F-037E-7F72-9F3F030BD3A1}"/>
              </a:ext>
            </a:extLst>
          </p:cNvPr>
          <p:cNvSpPr>
            <a:spLocks noGrp="1"/>
          </p:cNvSpPr>
          <p:nvPr>
            <p:ph type="title"/>
          </p:nvPr>
        </p:nvSpPr>
        <p:spPr/>
        <p:txBody>
          <a:bodyPr/>
          <a:lstStyle/>
          <a:p>
            <a:r>
              <a:rPr lang="en-US" dirty="0"/>
              <a:t>Barnwell Disposal Facility</a:t>
            </a:r>
          </a:p>
        </p:txBody>
      </p:sp>
      <p:sp>
        <p:nvSpPr>
          <p:cNvPr id="3" name="Content Placeholder 2">
            <a:extLst>
              <a:ext uri="{FF2B5EF4-FFF2-40B4-BE49-F238E27FC236}">
                <a16:creationId xmlns:a16="http://schemas.microsoft.com/office/drawing/2014/main" id="{369599B2-DFBB-9E1C-0F59-F53AC21EA40E}"/>
              </a:ext>
            </a:extLst>
          </p:cNvPr>
          <p:cNvSpPr>
            <a:spLocks noGrp="1"/>
          </p:cNvSpPr>
          <p:nvPr>
            <p:ph idx="1"/>
          </p:nvPr>
        </p:nvSpPr>
        <p:spPr>
          <a:xfrm>
            <a:off x="838200" y="1825625"/>
            <a:ext cx="6574277" cy="4351338"/>
          </a:xfrm>
        </p:spPr>
        <p:txBody>
          <a:bodyPr>
            <a:normAutofit lnSpcReduction="10000"/>
          </a:bodyPr>
          <a:lstStyle/>
          <a:p>
            <a:pPr marL="225425" indent="-225425">
              <a:buFont typeface="Arial" panose="020B0604020202020204" pitchFamily="34" charset="0"/>
              <a:buChar char="•"/>
            </a:pPr>
            <a:r>
              <a:rPr lang="en-US" sz="2800" kern="0" dirty="0"/>
              <a:t>235 acres licensed for disposal</a:t>
            </a:r>
          </a:p>
          <a:p>
            <a:pPr marL="225425" indent="-225425">
              <a:buFont typeface="Arial" panose="020B0604020202020204" pitchFamily="34" charset="0"/>
              <a:buChar char="•"/>
            </a:pPr>
            <a:r>
              <a:rPr lang="en-US" sz="2800" kern="0" dirty="0"/>
              <a:t>123 acres in closed condition</a:t>
            </a:r>
          </a:p>
          <a:p>
            <a:pPr marL="225425" indent="-225425">
              <a:buFont typeface="Arial" panose="020B0604020202020204" pitchFamily="34" charset="0"/>
              <a:buChar char="•"/>
            </a:pPr>
            <a:r>
              <a:rPr lang="en-US" sz="2800" kern="0" dirty="0"/>
              <a:t>16 acres available for future disposal (900,000 cu ft)</a:t>
            </a:r>
          </a:p>
          <a:p>
            <a:pPr marL="225425" indent="-225425">
              <a:buFont typeface="Arial" panose="020B0604020202020204" pitchFamily="34" charset="0"/>
              <a:buChar char="•"/>
            </a:pPr>
            <a:r>
              <a:rPr lang="en-US" sz="2800" kern="0" dirty="0"/>
              <a:t>96 acres for other uses</a:t>
            </a:r>
          </a:p>
          <a:p>
            <a:pPr marL="225425" indent="-225425">
              <a:buFont typeface="Arial" panose="020B0604020202020204" pitchFamily="34" charset="0"/>
              <a:buChar char="•"/>
            </a:pPr>
            <a:r>
              <a:rPr lang="en-US" sz="2800" kern="0" dirty="0"/>
              <a:t>28.4 million cubic feet buried since 1971</a:t>
            </a:r>
          </a:p>
          <a:p>
            <a:pPr marL="225425" indent="-225425">
              <a:buFont typeface="Arial" panose="020B0604020202020204" pitchFamily="34" charset="0"/>
              <a:buChar char="•"/>
            </a:pPr>
            <a:r>
              <a:rPr lang="en-US" sz="2800" kern="0" dirty="0"/>
              <a:t>14.4 million curies buried</a:t>
            </a:r>
          </a:p>
          <a:p>
            <a:pPr marL="225425" indent="-225425">
              <a:buFont typeface="Arial" panose="020B0604020202020204" pitchFamily="34" charset="0"/>
              <a:buChar char="•"/>
            </a:pPr>
            <a:r>
              <a:rPr lang="en-US" sz="2800" kern="0" dirty="0"/>
              <a:t>~3.1 million curies remaining (decay correction)</a:t>
            </a:r>
          </a:p>
          <a:p>
            <a:endParaRPr lang="en-US" dirty="0"/>
          </a:p>
        </p:txBody>
      </p:sp>
      <p:sp>
        <p:nvSpPr>
          <p:cNvPr id="6" name="TextBox 5">
            <a:extLst>
              <a:ext uri="{FF2B5EF4-FFF2-40B4-BE49-F238E27FC236}">
                <a16:creationId xmlns:a16="http://schemas.microsoft.com/office/drawing/2014/main" id="{3AFF6B17-E8AC-E736-3742-9FAC86CC5FB1}"/>
              </a:ext>
            </a:extLst>
          </p:cNvPr>
          <p:cNvSpPr txBox="1"/>
          <p:nvPr/>
        </p:nvSpPr>
        <p:spPr>
          <a:xfrm>
            <a:off x="8514065" y="5986534"/>
            <a:ext cx="2575466" cy="261610"/>
          </a:xfrm>
          <a:prstGeom prst="rect">
            <a:avLst/>
          </a:prstGeom>
          <a:solidFill>
            <a:schemeClr val="bg1">
              <a:alpha val="75000"/>
            </a:schemeClr>
          </a:solidFill>
          <a:ln>
            <a:noFill/>
          </a:ln>
        </p:spPr>
        <p:txBody>
          <a:bodyPr wrap="square" rtlCol="0">
            <a:spAutoFit/>
          </a:bodyPr>
          <a:lstStyle/>
          <a:p>
            <a:pPr algn="l">
              <a:spcAft>
                <a:spcPts val="300"/>
              </a:spcAft>
            </a:pPr>
            <a:r>
              <a:rPr lang="en-US" sz="1100" dirty="0">
                <a:latin typeface="+mn-lt"/>
              </a:rPr>
              <a:t>Slides courtesy of </a:t>
            </a:r>
            <a:r>
              <a:rPr lang="en-US" sz="1100" dirty="0" err="1">
                <a:latin typeface="+mn-lt"/>
              </a:rPr>
              <a:t>Energy</a:t>
            </a:r>
            <a:r>
              <a:rPr lang="en-US" sz="1100" i="1" dirty="0" err="1">
                <a:latin typeface="+mn-lt"/>
              </a:rPr>
              <a:t>Solutions</a:t>
            </a:r>
            <a:endParaRPr lang="en-US" sz="1100" i="1" dirty="0">
              <a:latin typeface="+mn-lt"/>
            </a:endParaRPr>
          </a:p>
        </p:txBody>
      </p:sp>
    </p:spTree>
    <p:extLst>
      <p:ext uri="{BB962C8B-B14F-4D97-AF65-F5344CB8AC3E}">
        <p14:creationId xmlns:p14="http://schemas.microsoft.com/office/powerpoint/2010/main" val="3914599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A6E44-54D9-CC88-CFC6-6557016A2369}"/>
              </a:ext>
            </a:extLst>
          </p:cNvPr>
          <p:cNvSpPr>
            <a:spLocks noGrp="1"/>
          </p:cNvSpPr>
          <p:nvPr>
            <p:ph type="title"/>
          </p:nvPr>
        </p:nvSpPr>
        <p:spPr/>
        <p:txBody>
          <a:bodyPr/>
          <a:lstStyle/>
          <a:p>
            <a:r>
              <a:rPr lang="en-US" b="1" dirty="0"/>
              <a:t>Barnwell Disposal Facility</a:t>
            </a:r>
            <a:endParaRPr lang="en-US" dirty="0"/>
          </a:p>
        </p:txBody>
      </p:sp>
      <p:sp>
        <p:nvSpPr>
          <p:cNvPr id="3" name="Content Placeholder 2">
            <a:extLst>
              <a:ext uri="{FF2B5EF4-FFF2-40B4-BE49-F238E27FC236}">
                <a16:creationId xmlns:a16="http://schemas.microsoft.com/office/drawing/2014/main" id="{21742962-FEA5-CE4D-866B-B1F1012ADB6F}"/>
              </a:ext>
            </a:extLst>
          </p:cNvPr>
          <p:cNvSpPr>
            <a:spLocks noGrp="1"/>
          </p:cNvSpPr>
          <p:nvPr>
            <p:ph idx="1"/>
          </p:nvPr>
        </p:nvSpPr>
        <p:spPr>
          <a:xfrm>
            <a:off x="838200" y="1825625"/>
            <a:ext cx="5727970" cy="4351338"/>
          </a:xfrm>
        </p:spPr>
        <p:txBody>
          <a:bodyPr/>
          <a:lstStyle/>
          <a:p>
            <a:pPr>
              <a:lnSpc>
                <a:spcPct val="90000"/>
              </a:lnSpc>
              <a:spcBef>
                <a:spcPts val="1200"/>
              </a:spcBef>
            </a:pPr>
            <a:r>
              <a:rPr lang="en-US" sz="2800" dirty="0"/>
              <a:t>2000 Atlantic Compact Act</a:t>
            </a:r>
          </a:p>
          <a:p>
            <a:pPr>
              <a:lnSpc>
                <a:spcPct val="90000"/>
              </a:lnSpc>
              <a:spcBef>
                <a:spcPts val="1200"/>
              </a:spcBef>
            </a:pPr>
            <a:r>
              <a:rPr lang="en-US" sz="2800" dirty="0"/>
              <a:t>Atlantic Compact only operations started July 1, 2008 after 8 year transition</a:t>
            </a:r>
          </a:p>
          <a:p>
            <a:pPr>
              <a:lnSpc>
                <a:spcPct val="90000"/>
              </a:lnSpc>
              <a:spcBef>
                <a:spcPts val="1200"/>
              </a:spcBef>
            </a:pPr>
            <a:r>
              <a:rPr lang="en-US" sz="2800" dirty="0"/>
              <a:t>Receive about 9,000 cubic feet average yearly volume (excluding large component and IH volume)</a:t>
            </a:r>
          </a:p>
          <a:p>
            <a:pPr>
              <a:lnSpc>
                <a:spcPct val="90000"/>
              </a:lnSpc>
              <a:spcBef>
                <a:spcPts val="1200"/>
              </a:spcBef>
            </a:pPr>
            <a:r>
              <a:rPr lang="en-US" sz="2800" dirty="0"/>
              <a:t>Average 60-70 containerized (only) shipments per year</a:t>
            </a:r>
          </a:p>
          <a:p>
            <a:endParaRPr lang="en-US" dirty="0"/>
          </a:p>
        </p:txBody>
      </p:sp>
      <p:pic>
        <p:nvPicPr>
          <p:cNvPr id="4" name="Picture 3" descr="O:\BARSC\ADALL\Photos\Aerial of Barnwell Complex\Aerial JPGs\060042412.jpg">
            <a:extLst>
              <a:ext uri="{FF2B5EF4-FFF2-40B4-BE49-F238E27FC236}">
                <a16:creationId xmlns:a16="http://schemas.microsoft.com/office/drawing/2014/main" id="{F54C874C-EAA1-DC9C-9D44-EE0847F6B950}"/>
              </a:ext>
            </a:extLst>
          </p:cNvPr>
          <p:cNvPicPr/>
          <p:nvPr/>
        </p:nvPicPr>
        <p:blipFill rotWithShape="1">
          <a:blip r:embed="rId2" cstate="print"/>
          <a:srcRect l="17571" r="13675" b="1"/>
          <a:stretch/>
        </p:blipFill>
        <p:spPr bwMode="auto">
          <a:xfrm>
            <a:off x="6818507" y="1953643"/>
            <a:ext cx="4446123" cy="4300348"/>
          </a:xfrm>
          <a:prstGeom prst="rect">
            <a:avLst/>
          </a:prstGeom>
          <a:noFill/>
          <a:ln w="88900" cap="sq" cmpd="sng">
            <a:solidFill>
              <a:schemeClr val="tx1"/>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90792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A6E44-54D9-CC88-CFC6-6557016A2369}"/>
              </a:ext>
            </a:extLst>
          </p:cNvPr>
          <p:cNvSpPr>
            <a:spLocks noGrp="1"/>
          </p:cNvSpPr>
          <p:nvPr>
            <p:ph type="title"/>
          </p:nvPr>
        </p:nvSpPr>
        <p:spPr/>
        <p:txBody>
          <a:bodyPr/>
          <a:lstStyle/>
          <a:p>
            <a:r>
              <a:rPr lang="en-US" b="1" dirty="0"/>
              <a:t>Barnwell Disposal Facility</a:t>
            </a:r>
            <a:endParaRPr lang="en-US" dirty="0"/>
          </a:p>
        </p:txBody>
      </p:sp>
      <p:sp>
        <p:nvSpPr>
          <p:cNvPr id="3" name="Content Placeholder 2">
            <a:extLst>
              <a:ext uri="{FF2B5EF4-FFF2-40B4-BE49-F238E27FC236}">
                <a16:creationId xmlns:a16="http://schemas.microsoft.com/office/drawing/2014/main" id="{21742962-FEA5-CE4D-866B-B1F1012ADB6F}"/>
              </a:ext>
            </a:extLst>
          </p:cNvPr>
          <p:cNvSpPr>
            <a:spLocks noGrp="1"/>
          </p:cNvSpPr>
          <p:nvPr>
            <p:ph idx="1"/>
          </p:nvPr>
        </p:nvSpPr>
        <p:spPr>
          <a:xfrm>
            <a:off x="838200" y="1825625"/>
            <a:ext cx="5727970" cy="4351338"/>
          </a:xfrm>
        </p:spPr>
        <p:txBody>
          <a:bodyPr/>
          <a:lstStyle/>
          <a:p>
            <a:pPr>
              <a:lnSpc>
                <a:spcPct val="90000"/>
              </a:lnSpc>
              <a:spcBef>
                <a:spcPts val="1200"/>
              </a:spcBef>
            </a:pPr>
            <a:r>
              <a:rPr lang="en-US" sz="3200" dirty="0"/>
              <a:t>Only waste from Member States permitted</a:t>
            </a:r>
          </a:p>
          <a:p>
            <a:pPr>
              <a:lnSpc>
                <a:spcPct val="90000"/>
              </a:lnSpc>
              <a:spcBef>
                <a:spcPts val="1200"/>
              </a:spcBef>
              <a:spcAft>
                <a:spcPts val="1200"/>
              </a:spcAft>
            </a:pPr>
            <a:r>
              <a:rPr lang="en-US" sz="3200" dirty="0"/>
              <a:t>Membership</a:t>
            </a:r>
          </a:p>
          <a:p>
            <a:pPr lvl="1">
              <a:lnSpc>
                <a:spcPct val="90000"/>
              </a:lnSpc>
              <a:spcBef>
                <a:spcPts val="0"/>
              </a:spcBef>
              <a:buClr>
                <a:schemeClr val="accent6">
                  <a:lumMod val="75000"/>
                </a:schemeClr>
              </a:buClr>
              <a:buFontTx/>
              <a:buChar char="-"/>
            </a:pPr>
            <a:r>
              <a:rPr lang="en-US" sz="3200" dirty="0"/>
              <a:t>South Carolina</a:t>
            </a:r>
          </a:p>
          <a:p>
            <a:pPr lvl="1">
              <a:lnSpc>
                <a:spcPct val="90000"/>
              </a:lnSpc>
              <a:spcBef>
                <a:spcPts val="0"/>
              </a:spcBef>
              <a:buClr>
                <a:schemeClr val="accent6">
                  <a:lumMod val="75000"/>
                </a:schemeClr>
              </a:buClr>
              <a:buFontTx/>
              <a:buChar char="-"/>
            </a:pPr>
            <a:r>
              <a:rPr lang="en-US" sz="3200" dirty="0"/>
              <a:t>New Jersey</a:t>
            </a:r>
          </a:p>
          <a:p>
            <a:pPr lvl="1">
              <a:lnSpc>
                <a:spcPct val="90000"/>
              </a:lnSpc>
              <a:spcBef>
                <a:spcPts val="0"/>
              </a:spcBef>
              <a:buClr>
                <a:schemeClr val="accent6">
                  <a:lumMod val="75000"/>
                </a:schemeClr>
              </a:buClr>
              <a:buFontTx/>
              <a:buChar char="-"/>
            </a:pPr>
            <a:r>
              <a:rPr lang="en-US" sz="3200" dirty="0"/>
              <a:t>Connecticut</a:t>
            </a:r>
          </a:p>
          <a:p>
            <a:pPr>
              <a:lnSpc>
                <a:spcPct val="90000"/>
              </a:lnSpc>
              <a:spcBef>
                <a:spcPts val="1200"/>
              </a:spcBef>
            </a:pPr>
            <a:r>
              <a:rPr lang="en-US" sz="3200" dirty="0"/>
              <a:t>No restriction on exporting waste from Atlantic Compact</a:t>
            </a:r>
          </a:p>
          <a:p>
            <a:endParaRPr lang="en-US" dirty="0"/>
          </a:p>
        </p:txBody>
      </p:sp>
      <p:pic>
        <p:nvPicPr>
          <p:cNvPr id="4" name="Picture 3" descr="O:\BARSC\ADALL\Photos\Aerial of Barnwell Complex\Aerial JPGs\060042412.jpg">
            <a:extLst>
              <a:ext uri="{FF2B5EF4-FFF2-40B4-BE49-F238E27FC236}">
                <a16:creationId xmlns:a16="http://schemas.microsoft.com/office/drawing/2014/main" id="{F54C874C-EAA1-DC9C-9D44-EE0847F6B950}"/>
              </a:ext>
            </a:extLst>
          </p:cNvPr>
          <p:cNvPicPr/>
          <p:nvPr/>
        </p:nvPicPr>
        <p:blipFill rotWithShape="1">
          <a:blip r:embed="rId2" cstate="print"/>
          <a:srcRect l="17571" r="13675" b="1"/>
          <a:stretch/>
        </p:blipFill>
        <p:spPr bwMode="auto">
          <a:xfrm>
            <a:off x="6818507" y="1953643"/>
            <a:ext cx="4446123" cy="4300348"/>
          </a:xfrm>
          <a:prstGeom prst="rect">
            <a:avLst/>
          </a:prstGeom>
          <a:noFill/>
          <a:ln w="88900" cap="sq" cmpd="sng">
            <a:solidFill>
              <a:schemeClr val="tx1"/>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64262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98D0-FF31-1F57-7A68-071FE66ED976}"/>
              </a:ext>
            </a:extLst>
          </p:cNvPr>
          <p:cNvSpPr>
            <a:spLocks noGrp="1"/>
          </p:cNvSpPr>
          <p:nvPr>
            <p:ph type="title"/>
          </p:nvPr>
        </p:nvSpPr>
        <p:spPr/>
        <p:txBody>
          <a:bodyPr/>
          <a:lstStyle/>
          <a:p>
            <a:r>
              <a:rPr lang="en-US" dirty="0"/>
              <a:t>Richland Disposal Facility</a:t>
            </a:r>
          </a:p>
        </p:txBody>
      </p:sp>
      <p:sp>
        <p:nvSpPr>
          <p:cNvPr id="3" name="Content Placeholder 2">
            <a:extLst>
              <a:ext uri="{FF2B5EF4-FFF2-40B4-BE49-F238E27FC236}">
                <a16:creationId xmlns:a16="http://schemas.microsoft.com/office/drawing/2014/main" id="{6A8463E5-9592-D077-7625-A5555D4F68B6}"/>
              </a:ext>
            </a:extLst>
          </p:cNvPr>
          <p:cNvSpPr>
            <a:spLocks noGrp="1"/>
          </p:cNvSpPr>
          <p:nvPr>
            <p:ph idx="1"/>
          </p:nvPr>
        </p:nvSpPr>
        <p:spPr>
          <a:xfrm>
            <a:off x="838200" y="1825625"/>
            <a:ext cx="4696838" cy="4351338"/>
          </a:xfrm>
        </p:spPr>
        <p:txBody>
          <a:bodyPr/>
          <a:lstStyle/>
          <a:p>
            <a:pPr marL="285750" indent="-285750">
              <a:buFont typeface="Arial" panose="020B0604020202020204" pitchFamily="34" charset="0"/>
              <a:buChar char="•"/>
            </a:pPr>
            <a:r>
              <a:rPr lang="en-US" kern="0" dirty="0"/>
              <a:t>Part 61 LLRW Facility</a:t>
            </a:r>
          </a:p>
          <a:p>
            <a:pPr marL="285750" indent="-285750">
              <a:buFont typeface="Arial" panose="020B0604020202020204" pitchFamily="34" charset="0"/>
              <a:buChar char="•"/>
            </a:pPr>
            <a:r>
              <a:rPr lang="en-US" kern="0" dirty="0"/>
              <a:t>Located on 100 acres within the DOE Hanford Reservation near Richland, WA</a:t>
            </a:r>
          </a:p>
          <a:p>
            <a:pPr marL="285750" indent="-285750">
              <a:buFont typeface="Arial" panose="020B0604020202020204" pitchFamily="34" charset="0"/>
              <a:buChar char="•"/>
            </a:pPr>
            <a:r>
              <a:rPr lang="en-US" kern="0" dirty="0"/>
              <a:t>Originally Licensed in 1965</a:t>
            </a:r>
          </a:p>
          <a:p>
            <a:endParaRPr lang="en-US" dirty="0"/>
          </a:p>
        </p:txBody>
      </p:sp>
      <p:pic>
        <p:nvPicPr>
          <p:cNvPr id="4" name="Picture 3">
            <a:extLst>
              <a:ext uri="{FF2B5EF4-FFF2-40B4-BE49-F238E27FC236}">
                <a16:creationId xmlns:a16="http://schemas.microsoft.com/office/drawing/2014/main" id="{863F803D-1EED-51A3-7A05-2E208B56D1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4613" y="1927643"/>
            <a:ext cx="5011366" cy="4249320"/>
          </a:xfrm>
          <a:prstGeom prst="rect">
            <a:avLst/>
          </a:prstGeom>
          <a:noFill/>
          <a:ln w="28575">
            <a:noFill/>
            <a:miter lim="800000"/>
            <a:headEnd/>
            <a:tailEnd/>
          </a:ln>
        </p:spPr>
      </p:pic>
      <p:sp>
        <p:nvSpPr>
          <p:cNvPr id="5" name="TextBox 4">
            <a:extLst>
              <a:ext uri="{FF2B5EF4-FFF2-40B4-BE49-F238E27FC236}">
                <a16:creationId xmlns:a16="http://schemas.microsoft.com/office/drawing/2014/main" id="{50CCDFD5-A280-A49D-B50B-96EAB89E607C}"/>
              </a:ext>
            </a:extLst>
          </p:cNvPr>
          <p:cNvSpPr txBox="1"/>
          <p:nvPr/>
        </p:nvSpPr>
        <p:spPr>
          <a:xfrm>
            <a:off x="8586743" y="6283113"/>
            <a:ext cx="2575466" cy="261610"/>
          </a:xfrm>
          <a:prstGeom prst="rect">
            <a:avLst/>
          </a:prstGeom>
          <a:solidFill>
            <a:schemeClr val="bg1">
              <a:alpha val="75000"/>
            </a:schemeClr>
          </a:solidFill>
          <a:ln>
            <a:noFill/>
          </a:ln>
        </p:spPr>
        <p:txBody>
          <a:bodyPr wrap="square" rtlCol="0">
            <a:spAutoFit/>
          </a:bodyPr>
          <a:lstStyle/>
          <a:p>
            <a:pPr algn="l">
              <a:spcAft>
                <a:spcPts val="300"/>
              </a:spcAft>
            </a:pPr>
            <a:r>
              <a:rPr lang="en-US" sz="1100" dirty="0">
                <a:latin typeface="+mn-lt"/>
              </a:rPr>
              <a:t>Slides courtesy of US Ecology</a:t>
            </a:r>
            <a:endParaRPr lang="en-US" sz="1100" i="1" dirty="0">
              <a:latin typeface="+mn-lt"/>
            </a:endParaRPr>
          </a:p>
        </p:txBody>
      </p:sp>
    </p:spTree>
    <p:extLst>
      <p:ext uri="{BB962C8B-B14F-4D97-AF65-F5344CB8AC3E}">
        <p14:creationId xmlns:p14="http://schemas.microsoft.com/office/powerpoint/2010/main" val="139381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98D0-FF31-1F57-7A68-071FE66ED976}"/>
              </a:ext>
            </a:extLst>
          </p:cNvPr>
          <p:cNvSpPr>
            <a:spLocks noGrp="1"/>
          </p:cNvSpPr>
          <p:nvPr>
            <p:ph type="title"/>
          </p:nvPr>
        </p:nvSpPr>
        <p:spPr/>
        <p:txBody>
          <a:bodyPr/>
          <a:lstStyle/>
          <a:p>
            <a:r>
              <a:rPr lang="en-US" dirty="0"/>
              <a:t>Richland Disposal Facility</a:t>
            </a:r>
          </a:p>
        </p:txBody>
      </p:sp>
      <p:sp>
        <p:nvSpPr>
          <p:cNvPr id="3" name="Content Placeholder 2">
            <a:extLst>
              <a:ext uri="{FF2B5EF4-FFF2-40B4-BE49-F238E27FC236}">
                <a16:creationId xmlns:a16="http://schemas.microsoft.com/office/drawing/2014/main" id="{6A8463E5-9592-D077-7625-A5555D4F68B6}"/>
              </a:ext>
            </a:extLst>
          </p:cNvPr>
          <p:cNvSpPr>
            <a:spLocks noGrp="1"/>
          </p:cNvSpPr>
          <p:nvPr>
            <p:ph idx="1"/>
          </p:nvPr>
        </p:nvSpPr>
        <p:spPr>
          <a:xfrm>
            <a:off x="838200" y="1825625"/>
            <a:ext cx="4696838" cy="4351338"/>
          </a:xfrm>
        </p:spPr>
        <p:txBody>
          <a:bodyPr/>
          <a:lstStyle/>
          <a:p>
            <a:pPr marL="285750" indent="-285750">
              <a:buFont typeface="Arial" panose="020B0604020202020204" pitchFamily="34" charset="0"/>
              <a:buChar char="•"/>
            </a:pPr>
            <a:r>
              <a:rPr lang="en-US" kern="0" dirty="0"/>
              <a:t>Designated NWIC Facility (Accessible to 11 states in NW &amp; RM Compacts - January 1, 1993)</a:t>
            </a:r>
          </a:p>
          <a:p>
            <a:pPr marL="285750" indent="-285750">
              <a:buFont typeface="Arial" panose="020B0604020202020204" pitchFamily="34" charset="0"/>
              <a:buChar char="•"/>
            </a:pPr>
            <a:r>
              <a:rPr lang="en-US" kern="0" dirty="0"/>
              <a:t>Operates through sublease agreement with State of WA</a:t>
            </a:r>
          </a:p>
          <a:p>
            <a:pPr marL="285750" indent="-285750">
              <a:buFont typeface="Arial" panose="020B0604020202020204" pitchFamily="34" charset="0"/>
              <a:buChar char="•"/>
            </a:pPr>
            <a:r>
              <a:rPr lang="en-US" kern="0" dirty="0"/>
              <a:t>Rate-regulated by WA Utility &amp; Transportation Commission</a:t>
            </a:r>
          </a:p>
          <a:p>
            <a:endParaRPr lang="en-US" dirty="0"/>
          </a:p>
        </p:txBody>
      </p:sp>
      <p:pic>
        <p:nvPicPr>
          <p:cNvPr id="6" name="Content Placeholder 3">
            <a:extLst>
              <a:ext uri="{FF2B5EF4-FFF2-40B4-BE49-F238E27FC236}">
                <a16:creationId xmlns:a16="http://schemas.microsoft.com/office/drawing/2014/main" id="{6D1FE3E4-A555-BE8E-8844-AD341E38768B}"/>
              </a:ext>
            </a:extLst>
          </p:cNvPr>
          <p:cNvPicPr>
            <a:picLocks noChangeAspect="1"/>
          </p:cNvPicPr>
          <p:nvPr/>
        </p:nvPicPr>
        <p:blipFill>
          <a:blip r:embed="rId2" cstate="print">
            <a:lum contrast="11000"/>
            <a:extLst>
              <a:ext uri="{28A0092B-C50C-407E-A947-70E740481C1C}">
                <a14:useLocalDpi xmlns:a14="http://schemas.microsoft.com/office/drawing/2010/main" val="0"/>
              </a:ext>
            </a:extLst>
          </a:blip>
          <a:stretch>
            <a:fillRect/>
          </a:stretch>
        </p:blipFill>
        <p:spPr>
          <a:xfrm>
            <a:off x="5853230" y="2163803"/>
            <a:ext cx="5617009" cy="3157227"/>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2246527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79A9-654C-0AE9-F134-1AC56AA034A4}"/>
              </a:ext>
            </a:extLst>
          </p:cNvPr>
          <p:cNvSpPr>
            <a:spLocks noGrp="1"/>
          </p:cNvSpPr>
          <p:nvPr>
            <p:ph type="title"/>
          </p:nvPr>
        </p:nvSpPr>
        <p:spPr/>
        <p:txBody>
          <a:bodyPr/>
          <a:lstStyle/>
          <a:p>
            <a:r>
              <a:rPr lang="en-US" dirty="0"/>
              <a:t>Richland Disposal Facility</a:t>
            </a:r>
          </a:p>
        </p:txBody>
      </p:sp>
      <p:sp>
        <p:nvSpPr>
          <p:cNvPr id="3" name="Content Placeholder 2">
            <a:extLst>
              <a:ext uri="{FF2B5EF4-FFF2-40B4-BE49-F238E27FC236}">
                <a16:creationId xmlns:a16="http://schemas.microsoft.com/office/drawing/2014/main" id="{172CFC5C-B652-DD3A-681E-1987199A74F0}"/>
              </a:ext>
            </a:extLst>
          </p:cNvPr>
          <p:cNvSpPr>
            <a:spLocks noGrp="1"/>
          </p:cNvSpPr>
          <p:nvPr>
            <p:ph idx="1"/>
          </p:nvPr>
        </p:nvSpPr>
        <p:spPr>
          <a:xfrm>
            <a:off x="838200" y="1825625"/>
            <a:ext cx="5572328" cy="4351338"/>
          </a:xfrm>
        </p:spPr>
        <p:txBody>
          <a:bodyPr>
            <a:normAutofit fontScale="92500" lnSpcReduction="20000"/>
          </a:bodyPr>
          <a:lstStyle/>
          <a:p>
            <a:pPr marL="171450" indent="-171450">
              <a:lnSpc>
                <a:spcPct val="100000"/>
              </a:lnSpc>
              <a:spcBef>
                <a:spcPts val="300"/>
              </a:spcBef>
              <a:spcAft>
                <a:spcPts val="300"/>
              </a:spcAft>
              <a:buFont typeface="Arial" panose="020B0604020202020204" pitchFamily="34" charset="0"/>
              <a:buChar char="•"/>
            </a:pPr>
            <a:r>
              <a:rPr lang="en-US" sz="2800" b="0" dirty="0">
                <a:solidFill>
                  <a:schemeClr val="tx1"/>
                </a:solidFill>
              </a:rPr>
              <a:t>Class A, B and C LLRW in the Northwest and Rocky Mountain Compacts</a:t>
            </a:r>
          </a:p>
          <a:p>
            <a:pPr marL="171450" indent="-171450">
              <a:lnSpc>
                <a:spcPct val="100000"/>
              </a:lnSpc>
              <a:spcBef>
                <a:spcPts val="300"/>
              </a:spcBef>
              <a:spcAft>
                <a:spcPts val="300"/>
              </a:spcAft>
              <a:buFont typeface="Arial" panose="020B0604020202020204" pitchFamily="34" charset="0"/>
              <a:buChar char="•"/>
            </a:pPr>
            <a:r>
              <a:rPr lang="en-US" sz="2800" b="0" dirty="0">
                <a:solidFill>
                  <a:schemeClr val="tx1"/>
                </a:solidFill>
              </a:rPr>
              <a:t>NORM/TENORM/NARM acceptable from generators nationwide</a:t>
            </a:r>
          </a:p>
          <a:p>
            <a:pPr marL="171450" indent="-171450">
              <a:lnSpc>
                <a:spcPct val="100000"/>
              </a:lnSpc>
              <a:spcBef>
                <a:spcPts val="300"/>
              </a:spcBef>
              <a:spcAft>
                <a:spcPts val="300"/>
              </a:spcAft>
              <a:buFont typeface="Arial" panose="020B0604020202020204" pitchFamily="34" charset="0"/>
              <a:buChar char="•"/>
            </a:pPr>
            <a:r>
              <a:rPr lang="en-US" sz="2800" b="0" dirty="0">
                <a:solidFill>
                  <a:schemeClr val="tx1"/>
                </a:solidFill>
              </a:rPr>
              <a:t>High-activity sealed source capabilities</a:t>
            </a:r>
          </a:p>
          <a:p>
            <a:pPr marL="171450" indent="-171450">
              <a:lnSpc>
                <a:spcPct val="100000"/>
              </a:lnSpc>
              <a:spcBef>
                <a:spcPts val="300"/>
              </a:spcBef>
              <a:spcAft>
                <a:spcPts val="300"/>
              </a:spcAft>
              <a:buFont typeface="Arial" panose="020B0604020202020204" pitchFamily="34" charset="0"/>
              <a:buChar char="•"/>
            </a:pPr>
            <a:r>
              <a:rPr lang="en-US" sz="2800" b="0" dirty="0">
                <a:solidFill>
                  <a:schemeClr val="tx1"/>
                </a:solidFill>
              </a:rPr>
              <a:t>All waste arrives by truck</a:t>
            </a:r>
          </a:p>
          <a:p>
            <a:pPr marL="171450" indent="-171450">
              <a:lnSpc>
                <a:spcPct val="100000"/>
              </a:lnSpc>
              <a:spcBef>
                <a:spcPts val="300"/>
              </a:spcBef>
              <a:spcAft>
                <a:spcPts val="300"/>
              </a:spcAft>
              <a:buFont typeface="Arial" panose="020B0604020202020204" pitchFamily="34" charset="0"/>
              <a:buChar char="•"/>
            </a:pPr>
            <a:r>
              <a:rPr lang="en-US" sz="2800" b="0" dirty="0">
                <a:solidFill>
                  <a:schemeClr val="tx1"/>
                </a:solidFill>
              </a:rPr>
              <a:t>5,000 to 7,000 CF disposed per year + Waste to RCRA facility in Idaho</a:t>
            </a:r>
          </a:p>
          <a:p>
            <a:endParaRPr lang="en-US" dirty="0"/>
          </a:p>
        </p:txBody>
      </p:sp>
      <p:pic>
        <p:nvPicPr>
          <p:cNvPr id="4" name="Picture 5">
            <a:extLst>
              <a:ext uri="{FF2B5EF4-FFF2-40B4-BE49-F238E27FC236}">
                <a16:creationId xmlns:a16="http://schemas.microsoft.com/office/drawing/2014/main" id="{198FDA6E-830D-B7ED-2DA8-25B9BD729E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54" t="4029" r="3549" b="3487"/>
          <a:stretch/>
        </p:blipFill>
        <p:spPr bwMode="auto">
          <a:xfrm>
            <a:off x="6556441" y="1825625"/>
            <a:ext cx="5073867" cy="4049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69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C8C8E-3BFA-4CB1-4592-493F660F9677}"/>
              </a:ext>
            </a:extLst>
          </p:cNvPr>
          <p:cNvSpPr>
            <a:spLocks noGrp="1"/>
          </p:cNvSpPr>
          <p:nvPr>
            <p:ph type="title"/>
          </p:nvPr>
        </p:nvSpPr>
        <p:spPr/>
        <p:txBody>
          <a:bodyPr/>
          <a:lstStyle/>
          <a:p>
            <a:r>
              <a:rPr lang="en-US" dirty="0"/>
              <a:t>Low-Level vs High Level</a:t>
            </a:r>
          </a:p>
        </p:txBody>
      </p:sp>
      <p:sp>
        <p:nvSpPr>
          <p:cNvPr id="3" name="Content Placeholder 2">
            <a:extLst>
              <a:ext uri="{FF2B5EF4-FFF2-40B4-BE49-F238E27FC236}">
                <a16:creationId xmlns:a16="http://schemas.microsoft.com/office/drawing/2014/main" id="{8CEA4C21-545B-DA9D-6607-949BD59A8BBC}"/>
              </a:ext>
            </a:extLst>
          </p:cNvPr>
          <p:cNvSpPr>
            <a:spLocks noGrp="1"/>
          </p:cNvSpPr>
          <p:nvPr>
            <p:ph idx="1"/>
          </p:nvPr>
        </p:nvSpPr>
        <p:spPr/>
        <p:txBody>
          <a:bodyPr/>
          <a:lstStyle/>
          <a:p>
            <a:pPr marL="0" indent="0">
              <a:buNone/>
            </a:pPr>
            <a:r>
              <a:rPr lang="en-US" b="0" i="0" dirty="0">
                <a:solidFill>
                  <a:srgbClr val="333333"/>
                </a:solidFill>
                <a:effectLst/>
                <a:latin typeface="Helvetica Neue" panose="02000503000000020004" pitchFamily="2" charset="0"/>
              </a:rPr>
              <a:t>There are two broad classifications: </a:t>
            </a:r>
          </a:p>
          <a:p>
            <a:r>
              <a:rPr lang="en-US" dirty="0">
                <a:solidFill>
                  <a:srgbClr val="333333"/>
                </a:solidFill>
                <a:latin typeface="Helvetica Neue" panose="02000503000000020004" pitchFamily="2" charset="0"/>
              </a:rPr>
              <a:t>H</a:t>
            </a:r>
            <a:r>
              <a:rPr lang="en-US" b="0" i="0" dirty="0">
                <a:solidFill>
                  <a:srgbClr val="333333"/>
                </a:solidFill>
                <a:effectLst/>
                <a:latin typeface="Helvetica Neue" panose="02000503000000020004" pitchFamily="2" charset="0"/>
              </a:rPr>
              <a:t>igh-level or low-level waste. </a:t>
            </a:r>
          </a:p>
          <a:p>
            <a:r>
              <a:rPr lang="en-US" b="0" i="0" dirty="0">
                <a:solidFill>
                  <a:srgbClr val="333333"/>
                </a:solidFill>
                <a:effectLst/>
                <a:latin typeface="Helvetica Neue" panose="02000503000000020004" pitchFamily="2" charset="0"/>
              </a:rPr>
              <a:t>High-level waste is primarily spent fuel removed from reactors after producing electricity. </a:t>
            </a:r>
          </a:p>
          <a:p>
            <a:r>
              <a:rPr lang="en-US" b="0" i="0" dirty="0">
                <a:solidFill>
                  <a:srgbClr val="333333"/>
                </a:solidFill>
                <a:effectLst/>
                <a:latin typeface="Helvetica Neue" panose="02000503000000020004" pitchFamily="2" charset="0"/>
              </a:rPr>
              <a:t>Low-level waste comes from reactor operations and from medical, academic, industrial and other commercial uses of radioactive materials.  </a:t>
            </a:r>
          </a:p>
          <a:p>
            <a:r>
              <a:rPr lang="en-US" dirty="0">
                <a:solidFill>
                  <a:srgbClr val="333333"/>
                </a:solidFill>
                <a:latin typeface="Helvetica Neue" panose="02000503000000020004" pitchFamily="2" charset="0"/>
              </a:rPr>
              <a:t>Both are defined by regulation.</a:t>
            </a:r>
          </a:p>
          <a:p>
            <a:r>
              <a:rPr lang="en-US" b="0" i="0" dirty="0">
                <a:solidFill>
                  <a:srgbClr val="333333"/>
                </a:solidFill>
                <a:effectLst/>
                <a:latin typeface="Helvetica Neue" panose="02000503000000020004" pitchFamily="2" charset="0"/>
              </a:rPr>
              <a:t>NRC.gov</a:t>
            </a:r>
            <a:endParaRPr lang="en-US" dirty="0"/>
          </a:p>
          <a:p>
            <a:endParaRPr lang="en-US" dirty="0"/>
          </a:p>
        </p:txBody>
      </p:sp>
    </p:spTree>
    <p:extLst>
      <p:ext uri="{BB962C8B-B14F-4D97-AF65-F5344CB8AC3E}">
        <p14:creationId xmlns:p14="http://schemas.microsoft.com/office/powerpoint/2010/main" val="1244391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F770-8178-4107-0753-07C92562012A}"/>
              </a:ext>
            </a:extLst>
          </p:cNvPr>
          <p:cNvSpPr>
            <a:spLocks noGrp="1"/>
          </p:cNvSpPr>
          <p:nvPr>
            <p:ph type="title"/>
          </p:nvPr>
        </p:nvSpPr>
        <p:spPr/>
        <p:txBody>
          <a:bodyPr/>
          <a:lstStyle/>
          <a:p>
            <a:r>
              <a:rPr lang="en-US" dirty="0"/>
              <a:t>Clive Disposal Facility</a:t>
            </a:r>
          </a:p>
        </p:txBody>
      </p:sp>
      <p:sp>
        <p:nvSpPr>
          <p:cNvPr id="3" name="Content Placeholder 2">
            <a:extLst>
              <a:ext uri="{FF2B5EF4-FFF2-40B4-BE49-F238E27FC236}">
                <a16:creationId xmlns:a16="http://schemas.microsoft.com/office/drawing/2014/main" id="{0EEFEC9D-62CF-0A40-DB9C-A189659E3F83}"/>
              </a:ext>
            </a:extLst>
          </p:cNvPr>
          <p:cNvSpPr>
            <a:spLocks noGrp="1"/>
          </p:cNvSpPr>
          <p:nvPr>
            <p:ph idx="1"/>
          </p:nvPr>
        </p:nvSpPr>
        <p:spPr>
          <a:xfrm>
            <a:off x="838200" y="1825625"/>
            <a:ext cx="4871936" cy="4351338"/>
          </a:xfrm>
        </p:spPr>
        <p:txBody>
          <a:bodyPr/>
          <a:lstStyle/>
          <a:p>
            <a:r>
              <a:rPr lang="en-US" dirty="0"/>
              <a:t>Not a compact facility</a:t>
            </a:r>
          </a:p>
          <a:p>
            <a:r>
              <a:rPr lang="en-US" dirty="0"/>
              <a:t>640 acres of licensed space</a:t>
            </a:r>
          </a:p>
          <a:p>
            <a:r>
              <a:rPr lang="en-US" dirty="0"/>
              <a:t>Class A waste from all compacts with prior export approval</a:t>
            </a:r>
          </a:p>
          <a:p>
            <a:r>
              <a:rPr lang="en-US" dirty="0"/>
              <a:t>Mixed waste from all compacts with prior export approval</a:t>
            </a:r>
          </a:p>
          <a:p>
            <a:r>
              <a:rPr lang="en-US" dirty="0"/>
              <a:t>1 M to 13 M CF per year</a:t>
            </a:r>
          </a:p>
          <a:p>
            <a:endParaRPr lang="en-US" dirty="0"/>
          </a:p>
        </p:txBody>
      </p:sp>
      <p:pic>
        <p:nvPicPr>
          <p:cNvPr id="6" name="Picture 2" descr="Clive, Utah Map 4">
            <a:extLst>
              <a:ext uri="{FF2B5EF4-FFF2-40B4-BE49-F238E27FC236}">
                <a16:creationId xmlns:a16="http://schemas.microsoft.com/office/drawing/2014/main" id="{C0C055C2-458F-D759-AB10-F7C14AF40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8557" y="1893719"/>
            <a:ext cx="3312447" cy="40577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353E2FF-5697-5896-9500-EBF771943B9D}"/>
              </a:ext>
            </a:extLst>
          </p:cNvPr>
          <p:cNvPicPr>
            <a:picLocks noChangeAspect="1"/>
          </p:cNvPicPr>
          <p:nvPr/>
        </p:nvPicPr>
        <p:blipFill>
          <a:blip r:embed="rId3"/>
          <a:stretch>
            <a:fillRect/>
          </a:stretch>
        </p:blipFill>
        <p:spPr>
          <a:xfrm>
            <a:off x="8433833" y="4457811"/>
            <a:ext cx="3586690" cy="2271570"/>
          </a:xfrm>
          <a:prstGeom prst="rect">
            <a:avLst/>
          </a:prstGeom>
        </p:spPr>
      </p:pic>
      <p:sp>
        <p:nvSpPr>
          <p:cNvPr id="8" name="TextBox 7">
            <a:extLst>
              <a:ext uri="{FF2B5EF4-FFF2-40B4-BE49-F238E27FC236}">
                <a16:creationId xmlns:a16="http://schemas.microsoft.com/office/drawing/2014/main" id="{BA4DF04D-BD77-21F9-D054-AD409D42754F}"/>
              </a:ext>
            </a:extLst>
          </p:cNvPr>
          <p:cNvSpPr txBox="1"/>
          <p:nvPr/>
        </p:nvSpPr>
        <p:spPr>
          <a:xfrm>
            <a:off x="6225654" y="6482025"/>
            <a:ext cx="2208179" cy="261610"/>
          </a:xfrm>
          <a:prstGeom prst="rect">
            <a:avLst/>
          </a:prstGeom>
          <a:solidFill>
            <a:schemeClr val="bg1">
              <a:alpha val="75000"/>
            </a:schemeClr>
          </a:solidFill>
          <a:ln>
            <a:noFill/>
          </a:ln>
        </p:spPr>
        <p:txBody>
          <a:bodyPr wrap="square" rtlCol="0">
            <a:spAutoFit/>
          </a:bodyPr>
          <a:lstStyle/>
          <a:p>
            <a:pPr algn="l">
              <a:spcAft>
                <a:spcPts val="300"/>
              </a:spcAft>
            </a:pPr>
            <a:r>
              <a:rPr lang="en-US" sz="1100" dirty="0">
                <a:latin typeface="+mn-lt"/>
              </a:rPr>
              <a:t>Slides courtesy of </a:t>
            </a:r>
            <a:r>
              <a:rPr lang="en-US" sz="1100" dirty="0" err="1">
                <a:latin typeface="+mn-lt"/>
              </a:rPr>
              <a:t>Energy</a:t>
            </a:r>
            <a:r>
              <a:rPr lang="en-US" sz="1100" i="1" dirty="0" err="1">
                <a:latin typeface="+mn-lt"/>
              </a:rPr>
              <a:t>Solutions</a:t>
            </a:r>
            <a:endParaRPr lang="en-US" sz="1100" i="1" dirty="0">
              <a:latin typeface="+mn-lt"/>
            </a:endParaRPr>
          </a:p>
        </p:txBody>
      </p:sp>
    </p:spTree>
    <p:extLst>
      <p:ext uri="{BB962C8B-B14F-4D97-AF65-F5344CB8AC3E}">
        <p14:creationId xmlns:p14="http://schemas.microsoft.com/office/powerpoint/2010/main" val="1605156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95A49-3B9C-A49E-2735-EB8FBEC8CE6C}"/>
              </a:ext>
            </a:extLst>
          </p:cNvPr>
          <p:cNvSpPr>
            <a:spLocks noGrp="1"/>
          </p:cNvSpPr>
          <p:nvPr>
            <p:ph type="title"/>
          </p:nvPr>
        </p:nvSpPr>
        <p:spPr/>
        <p:txBody>
          <a:bodyPr/>
          <a:lstStyle/>
          <a:p>
            <a:r>
              <a:rPr lang="en-US" dirty="0"/>
              <a:t>Clive Disposal Facility</a:t>
            </a:r>
          </a:p>
        </p:txBody>
      </p:sp>
      <p:sp>
        <p:nvSpPr>
          <p:cNvPr id="3" name="Content Placeholder 2">
            <a:extLst>
              <a:ext uri="{FF2B5EF4-FFF2-40B4-BE49-F238E27FC236}">
                <a16:creationId xmlns:a16="http://schemas.microsoft.com/office/drawing/2014/main" id="{268E0056-50B8-7850-129F-45E708761002}"/>
              </a:ext>
            </a:extLst>
          </p:cNvPr>
          <p:cNvSpPr>
            <a:spLocks noGrp="1"/>
          </p:cNvSpPr>
          <p:nvPr>
            <p:ph idx="1"/>
          </p:nvPr>
        </p:nvSpPr>
        <p:spPr>
          <a:xfrm>
            <a:off x="838200" y="1825625"/>
            <a:ext cx="4045085" cy="4351338"/>
          </a:xfrm>
        </p:spPr>
        <p:txBody>
          <a:bodyPr/>
          <a:lstStyle/>
          <a:p>
            <a:pPr marL="0" indent="0">
              <a:buNone/>
            </a:pPr>
            <a:r>
              <a:rPr lang="en-US" dirty="0"/>
              <a:t>Third Amended Resolution and Order</a:t>
            </a:r>
          </a:p>
          <a:p>
            <a:endParaRPr lang="en-US" dirty="0"/>
          </a:p>
        </p:txBody>
      </p:sp>
      <p:pic>
        <p:nvPicPr>
          <p:cNvPr id="4" name="Content Placeholder 4">
            <a:extLst>
              <a:ext uri="{FF2B5EF4-FFF2-40B4-BE49-F238E27FC236}">
                <a16:creationId xmlns:a16="http://schemas.microsoft.com/office/drawing/2014/main" id="{16DCB397-7556-2072-2A20-BCE5F8D2E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809" y="516117"/>
            <a:ext cx="4631987" cy="5976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8292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3A6F-6E98-B8E5-D8E9-2173AA6DC530}"/>
              </a:ext>
            </a:extLst>
          </p:cNvPr>
          <p:cNvSpPr>
            <a:spLocks noGrp="1"/>
          </p:cNvSpPr>
          <p:nvPr>
            <p:ph type="title"/>
          </p:nvPr>
        </p:nvSpPr>
        <p:spPr/>
        <p:txBody>
          <a:bodyPr/>
          <a:lstStyle/>
          <a:p>
            <a:r>
              <a:rPr lang="en-US" dirty="0"/>
              <a:t>Clive Disposal Facility</a:t>
            </a:r>
          </a:p>
        </p:txBody>
      </p:sp>
      <p:grpSp>
        <p:nvGrpSpPr>
          <p:cNvPr id="6" name="Group 5">
            <a:extLst>
              <a:ext uri="{FF2B5EF4-FFF2-40B4-BE49-F238E27FC236}">
                <a16:creationId xmlns:a16="http://schemas.microsoft.com/office/drawing/2014/main" id="{D2BF50AC-8CBB-A756-A585-8E61D6EF7D9B}"/>
              </a:ext>
            </a:extLst>
          </p:cNvPr>
          <p:cNvGrpSpPr/>
          <p:nvPr/>
        </p:nvGrpSpPr>
        <p:grpSpPr>
          <a:xfrm>
            <a:off x="1407318" y="1453975"/>
            <a:ext cx="9377363" cy="5404025"/>
            <a:chOff x="1066800" y="1328127"/>
            <a:chExt cx="9377363" cy="5404025"/>
          </a:xfrm>
        </p:grpSpPr>
        <p:sp>
          <p:nvSpPr>
            <p:cNvPr id="7" name="Rectangle 6">
              <a:extLst>
                <a:ext uri="{FF2B5EF4-FFF2-40B4-BE49-F238E27FC236}">
                  <a16:creationId xmlns:a16="http://schemas.microsoft.com/office/drawing/2014/main" id="{711F987B-C1C0-2544-83E2-64A858848ADE}"/>
                </a:ext>
              </a:extLst>
            </p:cNvPr>
            <p:cNvSpPr/>
            <p:nvPr/>
          </p:nvSpPr>
          <p:spPr>
            <a:xfrm>
              <a:off x="2586270" y="1328127"/>
              <a:ext cx="7365969" cy="771914"/>
            </a:xfrm>
            <a:prstGeom prst="rect">
              <a:avLst/>
            </a:prstGeom>
            <a:blipFill dpi="0" rotWithShape="1">
              <a:blip r:embed="rId2">
                <a:alphaModFix amt="80000"/>
              </a:blip>
              <a:srcRect/>
              <a:tile tx="0" ty="0" sx="100000" sy="100000" flip="none" algn="tl"/>
            </a:blipFill>
            <a:ln w="508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old, dirty, stone&#10;&#10;Description automatically generated">
              <a:extLst>
                <a:ext uri="{FF2B5EF4-FFF2-40B4-BE49-F238E27FC236}">
                  <a16:creationId xmlns:a16="http://schemas.microsoft.com/office/drawing/2014/main" id="{7548082B-30C0-A93E-CE99-9D05D3CDA43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6800" y="1963408"/>
              <a:ext cx="9377363" cy="4709336"/>
            </a:xfrm>
            <a:prstGeom prst="rect">
              <a:avLst/>
            </a:prstGeom>
          </p:spPr>
        </p:pic>
        <p:sp>
          <p:nvSpPr>
            <p:cNvPr id="9" name="Rectangle 8">
              <a:extLst>
                <a:ext uri="{FF2B5EF4-FFF2-40B4-BE49-F238E27FC236}">
                  <a16:creationId xmlns:a16="http://schemas.microsoft.com/office/drawing/2014/main" id="{560A45C9-CEF6-8311-68A5-E3A8B45BE0A7}"/>
                </a:ext>
              </a:extLst>
            </p:cNvPr>
            <p:cNvSpPr/>
            <p:nvPr/>
          </p:nvSpPr>
          <p:spPr>
            <a:xfrm>
              <a:off x="5634686" y="2282355"/>
              <a:ext cx="3295729" cy="3715858"/>
            </a:xfrm>
            <a:prstGeom prst="rect">
              <a:avLst/>
            </a:prstGeom>
            <a:solidFill>
              <a:srgbClr val="FF0000">
                <a:alpha val="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A8A302-843A-C248-5643-FB06977B4D63}"/>
                </a:ext>
              </a:extLst>
            </p:cNvPr>
            <p:cNvSpPr/>
            <p:nvPr/>
          </p:nvSpPr>
          <p:spPr>
            <a:xfrm>
              <a:off x="2544987" y="2282356"/>
              <a:ext cx="4077549" cy="3715858"/>
            </a:xfrm>
            <a:prstGeom prst="rect">
              <a:avLst/>
            </a:prstGeom>
            <a:solidFill>
              <a:schemeClr val="accent1">
                <a:lumMod val="75000"/>
                <a:alpha val="3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28B3EF1-C04C-A632-F812-DE0623047EF3}"/>
                </a:ext>
              </a:extLst>
            </p:cNvPr>
            <p:cNvGrpSpPr/>
            <p:nvPr/>
          </p:nvGrpSpPr>
          <p:grpSpPr>
            <a:xfrm>
              <a:off x="5819198" y="2413049"/>
              <a:ext cx="598560" cy="2163563"/>
              <a:chOff x="6193488" y="2771192"/>
              <a:chExt cx="566895" cy="1708290"/>
            </a:xfrm>
          </p:grpSpPr>
          <p:sp>
            <p:nvSpPr>
              <p:cNvPr id="42" name="Rectangle 41">
                <a:extLst>
                  <a:ext uri="{FF2B5EF4-FFF2-40B4-BE49-F238E27FC236}">
                    <a16:creationId xmlns:a16="http://schemas.microsoft.com/office/drawing/2014/main" id="{349F1BFB-FC9F-3A5B-6727-376C1FACF476}"/>
                  </a:ext>
                </a:extLst>
              </p:cNvPr>
              <p:cNvSpPr/>
              <p:nvPr/>
            </p:nvSpPr>
            <p:spPr>
              <a:xfrm>
                <a:off x="6238875" y="2771192"/>
                <a:ext cx="476120" cy="170829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Box 52">
                <a:hlinkClick r:id="rId4" action="ppaction://hlinkfile"/>
                <a:extLst>
                  <a:ext uri="{FF2B5EF4-FFF2-40B4-BE49-F238E27FC236}">
                    <a16:creationId xmlns:a16="http://schemas.microsoft.com/office/drawing/2014/main" id="{6622FE95-4D8B-EE6C-026A-3B47F393354F}"/>
                  </a:ext>
                </a:extLst>
              </p:cNvPr>
              <p:cNvSpPr txBox="1">
                <a:spLocks noChangeArrowheads="1"/>
              </p:cNvSpPr>
              <p:nvPr/>
            </p:nvSpPr>
            <p:spPr bwMode="auto">
              <a:xfrm>
                <a:off x="6193488" y="3276600"/>
                <a:ext cx="566895" cy="295465"/>
              </a:xfrm>
              <a:prstGeom prst="rect">
                <a:avLst/>
              </a:prstGeom>
              <a:noFill/>
              <a:ln w="9525">
                <a:noFill/>
                <a:miter lim="800000"/>
                <a:headEnd/>
                <a:tailEnd/>
              </a:ln>
            </p:spPr>
            <p:txBody>
              <a:bodyPr wrap="none">
                <a:spAutoFit/>
              </a:bodyPr>
              <a:lstStyle/>
              <a:p>
                <a:pPr algn="ctr"/>
                <a:r>
                  <a:rPr lang="en-US" sz="1000" b="1" dirty="0">
                    <a:solidFill>
                      <a:schemeClr val="bg1"/>
                    </a:solidFill>
                  </a:rPr>
                  <a:t>CRF</a:t>
                </a:r>
              </a:p>
            </p:txBody>
          </p:sp>
        </p:grpSp>
        <p:grpSp>
          <p:nvGrpSpPr>
            <p:cNvPr id="12" name="Group 11">
              <a:extLst>
                <a:ext uri="{FF2B5EF4-FFF2-40B4-BE49-F238E27FC236}">
                  <a16:creationId xmlns:a16="http://schemas.microsoft.com/office/drawing/2014/main" id="{C6538B5D-A97F-62F9-786B-AA4889670B32}"/>
                </a:ext>
              </a:extLst>
            </p:cNvPr>
            <p:cNvGrpSpPr/>
            <p:nvPr/>
          </p:nvGrpSpPr>
          <p:grpSpPr>
            <a:xfrm>
              <a:off x="2679767" y="4481858"/>
              <a:ext cx="1326583" cy="738565"/>
              <a:chOff x="2249424" y="4982871"/>
              <a:chExt cx="1197864" cy="723901"/>
            </a:xfrm>
          </p:grpSpPr>
          <p:sp>
            <p:nvSpPr>
              <p:cNvPr id="40" name="Rectangle 39">
                <a:extLst>
                  <a:ext uri="{FF2B5EF4-FFF2-40B4-BE49-F238E27FC236}">
                    <a16:creationId xmlns:a16="http://schemas.microsoft.com/office/drawing/2014/main" id="{F45190E0-7AB6-8D49-0FAF-5A0C417567D4}"/>
                  </a:ext>
                </a:extLst>
              </p:cNvPr>
              <p:cNvSpPr/>
              <p:nvPr/>
            </p:nvSpPr>
            <p:spPr>
              <a:xfrm>
                <a:off x="2249424" y="4982871"/>
                <a:ext cx="1197864" cy="72390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39">
                <a:extLst>
                  <a:ext uri="{FF2B5EF4-FFF2-40B4-BE49-F238E27FC236}">
                    <a16:creationId xmlns:a16="http://schemas.microsoft.com/office/drawing/2014/main" id="{C62C5DC7-CD69-E9AF-1FA7-88FF786A74B1}"/>
                  </a:ext>
                </a:extLst>
              </p:cNvPr>
              <p:cNvSpPr txBox="1">
                <a:spLocks noChangeArrowheads="1"/>
              </p:cNvSpPr>
              <p:nvPr/>
            </p:nvSpPr>
            <p:spPr bwMode="auto">
              <a:xfrm>
                <a:off x="2485845" y="5075549"/>
                <a:ext cx="759298" cy="562698"/>
              </a:xfrm>
              <a:prstGeom prst="rect">
                <a:avLst/>
              </a:prstGeom>
              <a:noFill/>
              <a:ln w="9525">
                <a:noFill/>
                <a:miter lim="800000"/>
                <a:headEnd/>
                <a:tailEnd/>
              </a:ln>
            </p:spPr>
            <p:txBody>
              <a:bodyPr wrap="none">
                <a:spAutoFit/>
              </a:bodyPr>
              <a:lstStyle/>
              <a:p>
                <a:pPr algn="ctr"/>
                <a:r>
                  <a:rPr lang="en-US" sz="1200" b="1" dirty="0">
                    <a:solidFill>
                      <a:schemeClr val="bg1"/>
                    </a:solidFill>
                  </a:rPr>
                  <a:t>Mixed</a:t>
                </a:r>
              </a:p>
              <a:p>
                <a:pPr algn="ctr"/>
                <a:r>
                  <a:rPr lang="en-US" sz="1200" b="1" dirty="0">
                    <a:solidFill>
                      <a:schemeClr val="bg1"/>
                    </a:solidFill>
                  </a:rPr>
                  <a:t>Waste</a:t>
                </a:r>
              </a:p>
            </p:txBody>
          </p:sp>
        </p:grpSp>
        <p:sp>
          <p:nvSpPr>
            <p:cNvPr id="13" name="Rectangle 12">
              <a:extLst>
                <a:ext uri="{FF2B5EF4-FFF2-40B4-BE49-F238E27FC236}">
                  <a16:creationId xmlns:a16="http://schemas.microsoft.com/office/drawing/2014/main" id="{052106DC-CA14-8686-3385-E4BA4A7B54D0}"/>
                </a:ext>
              </a:extLst>
            </p:cNvPr>
            <p:cNvSpPr/>
            <p:nvPr/>
          </p:nvSpPr>
          <p:spPr>
            <a:xfrm>
              <a:off x="3763475" y="4507166"/>
              <a:ext cx="2006984" cy="70709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38">
              <a:extLst>
                <a:ext uri="{FF2B5EF4-FFF2-40B4-BE49-F238E27FC236}">
                  <a16:creationId xmlns:a16="http://schemas.microsoft.com/office/drawing/2014/main" id="{1CFBE32F-936A-79DA-1D8E-34C6051EBB0D}"/>
                </a:ext>
              </a:extLst>
            </p:cNvPr>
            <p:cNvSpPr txBox="1">
              <a:spLocks noChangeArrowheads="1"/>
            </p:cNvSpPr>
            <p:nvPr/>
          </p:nvSpPr>
          <p:spPr bwMode="auto">
            <a:xfrm>
              <a:off x="4122126" y="4610100"/>
              <a:ext cx="1059521" cy="428964"/>
            </a:xfrm>
            <a:prstGeom prst="rect">
              <a:avLst/>
            </a:prstGeom>
            <a:noFill/>
            <a:ln w="9525">
              <a:noFill/>
              <a:miter lim="800000"/>
              <a:headEnd/>
              <a:tailEnd/>
            </a:ln>
          </p:spPr>
          <p:txBody>
            <a:bodyPr wrap="square">
              <a:spAutoFit/>
            </a:bodyPr>
            <a:lstStyle/>
            <a:p>
              <a:pPr algn="ctr"/>
              <a:r>
                <a:rPr lang="en-US" sz="875" b="1" dirty="0">
                  <a:solidFill>
                    <a:schemeClr val="bg1"/>
                  </a:solidFill>
                </a:rPr>
                <a:t>Container</a:t>
              </a:r>
            </a:p>
            <a:p>
              <a:pPr algn="ctr"/>
              <a:r>
                <a:rPr lang="en-US" sz="875" b="1" dirty="0">
                  <a:solidFill>
                    <a:schemeClr val="bg1"/>
                  </a:solidFill>
                </a:rPr>
                <a:t>Handling</a:t>
              </a:r>
            </a:p>
          </p:txBody>
        </p:sp>
        <p:grpSp>
          <p:nvGrpSpPr>
            <p:cNvPr id="15" name="Group 14">
              <a:extLst>
                <a:ext uri="{FF2B5EF4-FFF2-40B4-BE49-F238E27FC236}">
                  <a16:creationId xmlns:a16="http://schemas.microsoft.com/office/drawing/2014/main" id="{C6659887-8578-E4ED-18C4-1F5182CB8CC6}"/>
                </a:ext>
              </a:extLst>
            </p:cNvPr>
            <p:cNvGrpSpPr/>
            <p:nvPr/>
          </p:nvGrpSpPr>
          <p:grpSpPr>
            <a:xfrm>
              <a:off x="2629391" y="2353596"/>
              <a:ext cx="1511295" cy="854319"/>
              <a:chOff x="2192269" y="2615184"/>
              <a:chExt cx="1458476" cy="759221"/>
            </a:xfrm>
          </p:grpSpPr>
          <p:sp>
            <p:nvSpPr>
              <p:cNvPr id="38" name="Rectangle 37">
                <a:extLst>
                  <a:ext uri="{FF2B5EF4-FFF2-40B4-BE49-F238E27FC236}">
                    <a16:creationId xmlns:a16="http://schemas.microsoft.com/office/drawing/2014/main" id="{9F6BFDA0-1E28-5B71-E1BE-A905222B014A}"/>
                  </a:ext>
                </a:extLst>
              </p:cNvPr>
              <p:cNvSpPr/>
              <p:nvPr/>
            </p:nvSpPr>
            <p:spPr>
              <a:xfrm>
                <a:off x="2249424" y="2615184"/>
                <a:ext cx="1344169" cy="75922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49">
                <a:extLst>
                  <a:ext uri="{FF2B5EF4-FFF2-40B4-BE49-F238E27FC236}">
                    <a16:creationId xmlns:a16="http://schemas.microsoft.com/office/drawing/2014/main" id="{E6684C3A-53A0-36D2-B9D2-8E9DCABFBDCD}"/>
                  </a:ext>
                </a:extLst>
              </p:cNvPr>
              <p:cNvSpPr txBox="1">
                <a:spLocks noChangeArrowheads="1"/>
              </p:cNvSpPr>
              <p:nvPr/>
            </p:nvSpPr>
            <p:spPr bwMode="auto">
              <a:xfrm>
                <a:off x="2192269" y="2763776"/>
                <a:ext cx="1458476" cy="480132"/>
              </a:xfrm>
              <a:prstGeom prst="rect">
                <a:avLst/>
              </a:prstGeom>
              <a:noFill/>
              <a:ln w="9525">
                <a:noFill/>
                <a:miter lim="800000"/>
                <a:headEnd/>
                <a:tailEnd/>
              </a:ln>
            </p:spPr>
            <p:txBody>
              <a:bodyPr wrap="none">
                <a:spAutoFit/>
              </a:bodyPr>
              <a:lstStyle/>
              <a:p>
                <a:pPr algn="ctr"/>
                <a:r>
                  <a:rPr lang="en-US" sz="1000" b="1" dirty="0">
                    <a:solidFill>
                      <a:schemeClr val="bg1"/>
                    </a:solidFill>
                  </a:rPr>
                  <a:t>Federal Cell</a:t>
                </a:r>
              </a:p>
              <a:p>
                <a:pPr algn="ctr"/>
                <a:r>
                  <a:rPr lang="en-US" sz="1000" b="1" dirty="0">
                    <a:solidFill>
                      <a:schemeClr val="bg1"/>
                    </a:solidFill>
                  </a:rPr>
                  <a:t>(under licensing)</a:t>
                </a:r>
              </a:p>
            </p:txBody>
          </p:sp>
        </p:grpSp>
        <p:grpSp>
          <p:nvGrpSpPr>
            <p:cNvPr id="16" name="Group 15">
              <a:extLst>
                <a:ext uri="{FF2B5EF4-FFF2-40B4-BE49-F238E27FC236}">
                  <a16:creationId xmlns:a16="http://schemas.microsoft.com/office/drawing/2014/main" id="{E692660F-C0DC-CF6E-3A4A-037E8126C977}"/>
                </a:ext>
              </a:extLst>
            </p:cNvPr>
            <p:cNvGrpSpPr/>
            <p:nvPr/>
          </p:nvGrpSpPr>
          <p:grpSpPr>
            <a:xfrm>
              <a:off x="3802570" y="2346960"/>
              <a:ext cx="1939378" cy="1621365"/>
              <a:chOff x="3648458" y="2542032"/>
              <a:chExt cx="1892808" cy="1564604"/>
            </a:xfrm>
          </p:grpSpPr>
          <p:sp>
            <p:nvSpPr>
              <p:cNvPr id="36" name="Rectangle 35">
                <a:extLst>
                  <a:ext uri="{FF2B5EF4-FFF2-40B4-BE49-F238E27FC236}">
                    <a16:creationId xmlns:a16="http://schemas.microsoft.com/office/drawing/2014/main" id="{E12DF2E5-0FAE-2E53-18F7-156231FD496B}"/>
                  </a:ext>
                </a:extLst>
              </p:cNvPr>
              <p:cNvSpPr/>
              <p:nvPr/>
            </p:nvSpPr>
            <p:spPr>
              <a:xfrm>
                <a:off x="3648458" y="2542032"/>
                <a:ext cx="1892808" cy="1564604"/>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47">
                <a:extLst>
                  <a:ext uri="{FF2B5EF4-FFF2-40B4-BE49-F238E27FC236}">
                    <a16:creationId xmlns:a16="http://schemas.microsoft.com/office/drawing/2014/main" id="{72E68BE1-1F9E-5C14-631C-E14E3BC43E6C}"/>
                  </a:ext>
                </a:extLst>
              </p:cNvPr>
              <p:cNvSpPr txBox="1">
                <a:spLocks noChangeArrowheads="1"/>
              </p:cNvSpPr>
              <p:nvPr/>
            </p:nvSpPr>
            <p:spPr bwMode="auto">
              <a:xfrm>
                <a:off x="3750779" y="3189021"/>
                <a:ext cx="1728745" cy="369332"/>
              </a:xfrm>
              <a:prstGeom prst="rect">
                <a:avLst/>
              </a:prstGeom>
              <a:noFill/>
              <a:ln w="9525">
                <a:noFill/>
                <a:miter lim="800000"/>
                <a:headEnd/>
                <a:tailEnd/>
              </a:ln>
            </p:spPr>
            <p:txBody>
              <a:bodyPr wrap="none">
                <a:spAutoFit/>
              </a:bodyPr>
              <a:lstStyle/>
              <a:p>
                <a:pPr algn="ctr"/>
                <a:r>
                  <a:rPr lang="en-US" sz="1400" b="1" dirty="0">
                    <a:solidFill>
                      <a:schemeClr val="bg1"/>
                    </a:solidFill>
                  </a:rPr>
                  <a:t>Class A West</a:t>
                </a:r>
              </a:p>
            </p:txBody>
          </p:sp>
        </p:grpSp>
        <p:sp>
          <p:nvSpPr>
            <p:cNvPr id="17" name="Rectangle 16">
              <a:extLst>
                <a:ext uri="{FF2B5EF4-FFF2-40B4-BE49-F238E27FC236}">
                  <a16:creationId xmlns:a16="http://schemas.microsoft.com/office/drawing/2014/main" id="{1C3AE9EC-F7B9-589B-BB32-9196D50A6455}"/>
                </a:ext>
              </a:extLst>
            </p:cNvPr>
            <p:cNvSpPr/>
            <p:nvPr/>
          </p:nvSpPr>
          <p:spPr>
            <a:xfrm>
              <a:off x="1070163" y="2282355"/>
              <a:ext cx="1895792" cy="3715858"/>
            </a:xfrm>
            <a:prstGeom prst="rect">
              <a:avLst/>
            </a:prstGeom>
            <a:solidFill>
              <a:srgbClr val="FFCC00">
                <a:alpha val="2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32">
              <a:hlinkClick r:id="rId5" action="ppaction://hlinkfile"/>
              <a:extLst>
                <a:ext uri="{FF2B5EF4-FFF2-40B4-BE49-F238E27FC236}">
                  <a16:creationId xmlns:a16="http://schemas.microsoft.com/office/drawing/2014/main" id="{AE69E8E3-EE59-CC5C-DB4B-B965D4B31F2A}"/>
                </a:ext>
              </a:extLst>
            </p:cNvPr>
            <p:cNvSpPr>
              <a:spLocks/>
            </p:cNvSpPr>
            <p:nvPr/>
          </p:nvSpPr>
          <p:spPr bwMode="auto">
            <a:xfrm>
              <a:off x="5660250" y="3736975"/>
              <a:ext cx="909677" cy="148059"/>
            </a:xfrm>
            <a:custGeom>
              <a:avLst/>
              <a:gdLst>
                <a:gd name="T0" fmla="*/ 0 w 516"/>
                <a:gd name="T1" fmla="*/ 2147483647 h 90"/>
                <a:gd name="T2" fmla="*/ 2147483647 w 516"/>
                <a:gd name="T3" fmla="*/ 2147483647 h 90"/>
                <a:gd name="T4" fmla="*/ 2147483647 w 516"/>
                <a:gd name="T5" fmla="*/ 2147483647 h 90"/>
                <a:gd name="T6" fmla="*/ 2147483647 w 516"/>
                <a:gd name="T7" fmla="*/ 0 h 90"/>
                <a:gd name="T8" fmla="*/ 0 w 516"/>
                <a:gd name="T9" fmla="*/ 2147483647 h 90"/>
                <a:gd name="T10" fmla="*/ 0 60000 65536"/>
                <a:gd name="T11" fmla="*/ 0 60000 65536"/>
                <a:gd name="T12" fmla="*/ 0 60000 65536"/>
                <a:gd name="T13" fmla="*/ 0 60000 65536"/>
                <a:gd name="T14" fmla="*/ 0 60000 65536"/>
                <a:gd name="T15" fmla="*/ 0 w 516"/>
                <a:gd name="T16" fmla="*/ 0 h 90"/>
                <a:gd name="T17" fmla="*/ 516 w 516"/>
                <a:gd name="T18" fmla="*/ 90 h 90"/>
              </a:gdLst>
              <a:ahLst/>
              <a:cxnLst>
                <a:cxn ang="T10">
                  <a:pos x="T0" y="T1"/>
                </a:cxn>
                <a:cxn ang="T11">
                  <a:pos x="T2" y="T3"/>
                </a:cxn>
                <a:cxn ang="T12">
                  <a:pos x="T4" y="T5"/>
                </a:cxn>
                <a:cxn ang="T13">
                  <a:pos x="T6" y="T7"/>
                </a:cxn>
                <a:cxn ang="T14">
                  <a:pos x="T8" y="T9"/>
                </a:cxn>
              </a:cxnLst>
              <a:rect l="T15" t="T16" r="T17" b="T18"/>
              <a:pathLst>
                <a:path w="516" h="90">
                  <a:moveTo>
                    <a:pt x="0" y="3"/>
                  </a:moveTo>
                  <a:lnTo>
                    <a:pt x="12" y="84"/>
                  </a:lnTo>
                  <a:lnTo>
                    <a:pt x="516" y="90"/>
                  </a:lnTo>
                  <a:lnTo>
                    <a:pt x="495" y="0"/>
                  </a:lnTo>
                  <a:lnTo>
                    <a:pt x="0" y="3"/>
                  </a:lnTo>
                  <a:close/>
                </a:path>
              </a:pathLst>
            </a:custGeom>
            <a:solidFill>
              <a:schemeClr val="accent1">
                <a:alpha val="0"/>
              </a:schemeClr>
            </a:solidFill>
            <a:ln w="9525">
              <a:noFill/>
              <a:round/>
              <a:headEnd/>
              <a:tailEnd/>
            </a:ln>
          </p:spPr>
          <p:txBody>
            <a:bodyPr/>
            <a:lstStyle/>
            <a:p>
              <a:endParaRPr lang="en-US"/>
            </a:p>
          </p:txBody>
        </p:sp>
        <p:sp>
          <p:nvSpPr>
            <p:cNvPr id="19" name="Freeform 58">
              <a:hlinkClick r:id="rId4" action="ppaction://hlinkfile"/>
              <a:extLst>
                <a:ext uri="{FF2B5EF4-FFF2-40B4-BE49-F238E27FC236}">
                  <a16:creationId xmlns:a16="http://schemas.microsoft.com/office/drawing/2014/main" id="{B5FB0F35-5596-A785-7D8C-FC59F77AA0C8}"/>
                </a:ext>
              </a:extLst>
            </p:cNvPr>
            <p:cNvSpPr>
              <a:spLocks/>
            </p:cNvSpPr>
            <p:nvPr/>
          </p:nvSpPr>
          <p:spPr bwMode="auto">
            <a:xfrm>
              <a:off x="4740823" y="3730361"/>
              <a:ext cx="909677" cy="148059"/>
            </a:xfrm>
            <a:custGeom>
              <a:avLst/>
              <a:gdLst>
                <a:gd name="T0" fmla="*/ 0 w 516"/>
                <a:gd name="T1" fmla="*/ 2147483647 h 90"/>
                <a:gd name="T2" fmla="*/ 2147483647 w 516"/>
                <a:gd name="T3" fmla="*/ 2147483647 h 90"/>
                <a:gd name="T4" fmla="*/ 2147483647 w 516"/>
                <a:gd name="T5" fmla="*/ 2147483647 h 90"/>
                <a:gd name="T6" fmla="*/ 2147483647 w 516"/>
                <a:gd name="T7" fmla="*/ 0 h 90"/>
                <a:gd name="T8" fmla="*/ 0 w 516"/>
                <a:gd name="T9" fmla="*/ 2147483647 h 90"/>
                <a:gd name="T10" fmla="*/ 0 60000 65536"/>
                <a:gd name="T11" fmla="*/ 0 60000 65536"/>
                <a:gd name="T12" fmla="*/ 0 60000 65536"/>
                <a:gd name="T13" fmla="*/ 0 60000 65536"/>
                <a:gd name="T14" fmla="*/ 0 60000 65536"/>
                <a:gd name="T15" fmla="*/ 0 w 516"/>
                <a:gd name="T16" fmla="*/ 0 h 90"/>
                <a:gd name="T17" fmla="*/ 516 w 516"/>
                <a:gd name="T18" fmla="*/ 90 h 90"/>
              </a:gdLst>
              <a:ahLst/>
              <a:cxnLst>
                <a:cxn ang="T10">
                  <a:pos x="T0" y="T1"/>
                </a:cxn>
                <a:cxn ang="T11">
                  <a:pos x="T2" y="T3"/>
                </a:cxn>
                <a:cxn ang="T12">
                  <a:pos x="T4" y="T5"/>
                </a:cxn>
                <a:cxn ang="T13">
                  <a:pos x="T6" y="T7"/>
                </a:cxn>
                <a:cxn ang="T14">
                  <a:pos x="T8" y="T9"/>
                </a:cxn>
              </a:cxnLst>
              <a:rect l="T15" t="T16" r="T17" b="T18"/>
              <a:pathLst>
                <a:path w="516" h="90">
                  <a:moveTo>
                    <a:pt x="0" y="3"/>
                  </a:moveTo>
                  <a:lnTo>
                    <a:pt x="12" y="84"/>
                  </a:lnTo>
                  <a:lnTo>
                    <a:pt x="516" y="90"/>
                  </a:lnTo>
                  <a:lnTo>
                    <a:pt x="495" y="0"/>
                  </a:lnTo>
                  <a:lnTo>
                    <a:pt x="0" y="3"/>
                  </a:lnTo>
                  <a:close/>
                </a:path>
              </a:pathLst>
            </a:custGeom>
            <a:solidFill>
              <a:schemeClr val="accent1">
                <a:alpha val="0"/>
              </a:schemeClr>
            </a:solidFill>
            <a:ln w="9525">
              <a:noFill/>
              <a:round/>
              <a:headEnd/>
              <a:tailEnd/>
            </a:ln>
          </p:spPr>
          <p:txBody>
            <a:bodyPr/>
            <a:lstStyle/>
            <a:p>
              <a:endParaRPr lang="en-US"/>
            </a:p>
          </p:txBody>
        </p:sp>
        <p:sp>
          <p:nvSpPr>
            <p:cNvPr id="20" name="Text Box 35">
              <a:extLst>
                <a:ext uri="{FF2B5EF4-FFF2-40B4-BE49-F238E27FC236}">
                  <a16:creationId xmlns:a16="http://schemas.microsoft.com/office/drawing/2014/main" id="{D333DB32-E2A9-9189-9343-0FA25F662A9A}"/>
                </a:ext>
              </a:extLst>
            </p:cNvPr>
            <p:cNvSpPr txBox="1">
              <a:spLocks noChangeArrowheads="1"/>
            </p:cNvSpPr>
            <p:nvPr/>
          </p:nvSpPr>
          <p:spPr bwMode="auto">
            <a:xfrm>
              <a:off x="1192112" y="1943099"/>
              <a:ext cx="1613248" cy="338554"/>
            </a:xfrm>
            <a:prstGeom prst="rect">
              <a:avLst/>
            </a:prstGeom>
            <a:noFill/>
            <a:ln w="9525">
              <a:noFill/>
              <a:miter lim="800000"/>
              <a:headEnd/>
              <a:tailEnd/>
            </a:ln>
          </p:spPr>
          <p:txBody>
            <a:bodyPr wrap="square">
              <a:spAutoFit/>
            </a:bodyPr>
            <a:lstStyle/>
            <a:p>
              <a:r>
                <a:rPr lang="en-US" b="1" dirty="0">
                  <a:solidFill>
                    <a:schemeClr val="bg1"/>
                  </a:solidFill>
                </a:rPr>
                <a:t>Section 5</a:t>
              </a:r>
            </a:p>
          </p:txBody>
        </p:sp>
        <p:sp>
          <p:nvSpPr>
            <p:cNvPr id="21" name="Text Box 34">
              <a:extLst>
                <a:ext uri="{FF2B5EF4-FFF2-40B4-BE49-F238E27FC236}">
                  <a16:creationId xmlns:a16="http://schemas.microsoft.com/office/drawing/2014/main" id="{AC75C68D-9397-5233-EE0B-C066BD394076}"/>
                </a:ext>
              </a:extLst>
            </p:cNvPr>
            <p:cNvSpPr txBox="1">
              <a:spLocks noChangeArrowheads="1"/>
            </p:cNvSpPr>
            <p:nvPr/>
          </p:nvSpPr>
          <p:spPr bwMode="auto">
            <a:xfrm>
              <a:off x="3426071" y="1943099"/>
              <a:ext cx="1784143" cy="338554"/>
            </a:xfrm>
            <a:prstGeom prst="rect">
              <a:avLst/>
            </a:prstGeom>
            <a:noFill/>
            <a:ln w="9525">
              <a:noFill/>
              <a:miter lim="800000"/>
              <a:headEnd/>
              <a:tailEnd/>
            </a:ln>
          </p:spPr>
          <p:txBody>
            <a:bodyPr wrap="square">
              <a:spAutoFit/>
            </a:bodyPr>
            <a:lstStyle/>
            <a:p>
              <a:r>
                <a:rPr lang="en-US" b="1" dirty="0">
                  <a:solidFill>
                    <a:schemeClr val="bg1"/>
                  </a:solidFill>
                </a:rPr>
                <a:t>Section 32</a:t>
              </a:r>
            </a:p>
          </p:txBody>
        </p:sp>
        <p:sp>
          <p:nvSpPr>
            <p:cNvPr id="22" name="Text Box 33">
              <a:extLst>
                <a:ext uri="{FF2B5EF4-FFF2-40B4-BE49-F238E27FC236}">
                  <a16:creationId xmlns:a16="http://schemas.microsoft.com/office/drawing/2014/main" id="{014BD1F4-BDD2-C972-7E65-9022BBE015AF}"/>
                </a:ext>
              </a:extLst>
            </p:cNvPr>
            <p:cNvSpPr txBox="1">
              <a:spLocks noChangeArrowheads="1"/>
            </p:cNvSpPr>
            <p:nvPr/>
          </p:nvSpPr>
          <p:spPr bwMode="auto">
            <a:xfrm>
              <a:off x="6245471" y="1943099"/>
              <a:ext cx="1784143" cy="338554"/>
            </a:xfrm>
            <a:prstGeom prst="rect">
              <a:avLst/>
            </a:prstGeom>
            <a:noFill/>
            <a:ln w="9525">
              <a:noFill/>
              <a:miter lim="800000"/>
              <a:headEnd/>
              <a:tailEnd/>
            </a:ln>
          </p:spPr>
          <p:txBody>
            <a:bodyPr wrap="square">
              <a:spAutoFit/>
            </a:bodyPr>
            <a:lstStyle/>
            <a:p>
              <a:r>
                <a:rPr lang="en-US" b="1" dirty="0">
                  <a:solidFill>
                    <a:schemeClr val="bg1"/>
                  </a:solidFill>
                </a:rPr>
                <a:t>Section 29</a:t>
              </a:r>
            </a:p>
          </p:txBody>
        </p:sp>
        <p:cxnSp>
          <p:nvCxnSpPr>
            <p:cNvPr id="23" name="Straight Connector 22">
              <a:extLst>
                <a:ext uri="{FF2B5EF4-FFF2-40B4-BE49-F238E27FC236}">
                  <a16:creationId xmlns:a16="http://schemas.microsoft.com/office/drawing/2014/main" id="{35CDB570-FA8E-C3ED-8D40-26243E381862}"/>
                </a:ext>
              </a:extLst>
            </p:cNvPr>
            <p:cNvCxnSpPr>
              <a:cxnSpLocks/>
            </p:cNvCxnSpPr>
            <p:nvPr/>
          </p:nvCxnSpPr>
          <p:spPr>
            <a:xfrm>
              <a:off x="2586270" y="1343815"/>
              <a:ext cx="0" cy="5388337"/>
            </a:xfrm>
            <a:prstGeom prst="line">
              <a:avLst/>
            </a:prstGeom>
            <a:ln w="508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D50B75-3733-207A-49FE-E387D1C970AF}"/>
                </a:ext>
              </a:extLst>
            </p:cNvPr>
            <p:cNvCxnSpPr>
              <a:cxnSpLocks/>
            </p:cNvCxnSpPr>
            <p:nvPr/>
          </p:nvCxnSpPr>
          <p:spPr>
            <a:xfrm>
              <a:off x="5634687" y="1409700"/>
              <a:ext cx="0" cy="5306407"/>
            </a:xfrm>
            <a:prstGeom prst="line">
              <a:avLst/>
            </a:prstGeom>
            <a:ln w="508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 name="Text Box 40">
              <a:extLst>
                <a:ext uri="{FF2B5EF4-FFF2-40B4-BE49-F238E27FC236}">
                  <a16:creationId xmlns:a16="http://schemas.microsoft.com/office/drawing/2014/main" id="{702D6285-F230-764E-F8D7-30771D8B9E23}"/>
                </a:ext>
              </a:extLst>
            </p:cNvPr>
            <p:cNvSpPr txBox="1">
              <a:spLocks noChangeArrowheads="1"/>
            </p:cNvSpPr>
            <p:nvPr/>
          </p:nvSpPr>
          <p:spPr bwMode="auto">
            <a:xfrm>
              <a:off x="2709263" y="3881760"/>
              <a:ext cx="1281969" cy="535823"/>
            </a:xfrm>
            <a:prstGeom prst="rect">
              <a:avLst/>
            </a:prstGeom>
            <a:noFill/>
            <a:ln w="9525">
              <a:noFill/>
              <a:miter lim="800000"/>
              <a:headEnd/>
              <a:tailEnd/>
            </a:ln>
          </p:spPr>
          <p:txBody>
            <a:bodyPr wrap="square">
              <a:spAutoFit/>
            </a:bodyPr>
            <a:lstStyle/>
            <a:p>
              <a:pPr algn="ctr"/>
              <a:r>
                <a:rPr lang="en-US" sz="1100" b="1" dirty="0">
                  <a:solidFill>
                    <a:schemeClr val="bg1"/>
                  </a:solidFill>
                </a:rPr>
                <a:t>LARW</a:t>
              </a:r>
            </a:p>
            <a:p>
              <a:pPr algn="ctr"/>
              <a:r>
                <a:rPr lang="en-US" sz="1100" b="1" dirty="0">
                  <a:solidFill>
                    <a:schemeClr val="bg1"/>
                  </a:solidFill>
                </a:rPr>
                <a:t>(Closed)</a:t>
              </a:r>
            </a:p>
          </p:txBody>
        </p:sp>
        <p:sp>
          <p:nvSpPr>
            <p:cNvPr id="26" name="Text Box 37">
              <a:extLst>
                <a:ext uri="{FF2B5EF4-FFF2-40B4-BE49-F238E27FC236}">
                  <a16:creationId xmlns:a16="http://schemas.microsoft.com/office/drawing/2014/main" id="{EA90AB19-AC37-6EAB-D5B8-6E9E2A79EDEB}"/>
                </a:ext>
              </a:extLst>
            </p:cNvPr>
            <p:cNvSpPr txBox="1">
              <a:spLocks noChangeArrowheads="1"/>
            </p:cNvSpPr>
            <p:nvPr/>
          </p:nvSpPr>
          <p:spPr bwMode="auto">
            <a:xfrm>
              <a:off x="3670745" y="3721264"/>
              <a:ext cx="2256566" cy="954107"/>
            </a:xfrm>
            <a:prstGeom prst="rect">
              <a:avLst/>
            </a:prstGeom>
            <a:noFill/>
            <a:ln w="9525">
              <a:noFill/>
              <a:miter lim="800000"/>
              <a:headEnd/>
              <a:tailEnd/>
            </a:ln>
          </p:spPr>
          <p:txBody>
            <a:bodyPr wrap="square">
              <a:spAutoFit/>
            </a:bodyPr>
            <a:lstStyle/>
            <a:p>
              <a:pPr algn="ctr"/>
              <a:r>
                <a:rPr lang="en-US" sz="800" b="1" dirty="0">
                  <a:solidFill>
                    <a:schemeClr val="bg1"/>
                  </a:solidFill>
                </a:rPr>
                <a:t>VITRO</a:t>
              </a:r>
            </a:p>
            <a:p>
              <a:pPr algn="ctr"/>
              <a:r>
                <a:rPr lang="en-US" sz="800" b="1" dirty="0">
                  <a:solidFill>
                    <a:schemeClr val="bg1"/>
                  </a:solidFill>
                </a:rPr>
                <a:t>Dept. of Energy</a:t>
              </a:r>
            </a:p>
            <a:p>
              <a:pPr algn="ctr"/>
              <a:r>
                <a:rPr lang="en-US" sz="800" b="1" dirty="0">
                  <a:solidFill>
                    <a:schemeClr val="bg1"/>
                  </a:solidFill>
                </a:rPr>
                <a:t>Radioactive Disposal</a:t>
              </a:r>
            </a:p>
            <a:p>
              <a:pPr algn="ctr"/>
              <a:r>
                <a:rPr lang="en-US" sz="800" b="1" dirty="0">
                  <a:solidFill>
                    <a:schemeClr val="bg1"/>
                  </a:solidFill>
                </a:rPr>
                <a:t> from Salt Lake County</a:t>
              </a:r>
            </a:p>
            <a:p>
              <a:pPr algn="ctr"/>
              <a:r>
                <a:rPr lang="en-US" sz="800" b="1" dirty="0">
                  <a:solidFill>
                    <a:schemeClr val="bg1"/>
                  </a:solidFill>
                </a:rPr>
                <a:t>(Closed)</a:t>
              </a:r>
            </a:p>
          </p:txBody>
        </p:sp>
        <p:sp>
          <p:nvSpPr>
            <p:cNvPr id="27" name="Rectangle 26">
              <a:extLst>
                <a:ext uri="{FF2B5EF4-FFF2-40B4-BE49-F238E27FC236}">
                  <a16:creationId xmlns:a16="http://schemas.microsoft.com/office/drawing/2014/main" id="{F2E84B92-0E50-5181-D69B-36EF6B8219C6}"/>
                </a:ext>
              </a:extLst>
            </p:cNvPr>
            <p:cNvSpPr/>
            <p:nvPr/>
          </p:nvSpPr>
          <p:spPr>
            <a:xfrm>
              <a:off x="2673512" y="3111236"/>
              <a:ext cx="1365382" cy="670961"/>
            </a:xfrm>
            <a:prstGeom prst="rect">
              <a:avLst/>
            </a:prstGeom>
            <a:noFill/>
            <a:ln w="38100">
              <a:solidFill>
                <a:srgbClr val="BC1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45">
              <a:extLst>
                <a:ext uri="{FF2B5EF4-FFF2-40B4-BE49-F238E27FC236}">
                  <a16:creationId xmlns:a16="http://schemas.microsoft.com/office/drawing/2014/main" id="{BDF210E0-6FBC-0A9E-1130-ADF6851F25F0}"/>
                </a:ext>
              </a:extLst>
            </p:cNvPr>
            <p:cNvSpPr txBox="1">
              <a:spLocks noChangeArrowheads="1"/>
            </p:cNvSpPr>
            <p:nvPr/>
          </p:nvSpPr>
          <p:spPr bwMode="auto">
            <a:xfrm>
              <a:off x="2888764" y="3248551"/>
              <a:ext cx="839949" cy="261610"/>
            </a:xfrm>
            <a:prstGeom prst="rect">
              <a:avLst/>
            </a:prstGeom>
            <a:noFill/>
            <a:ln w="9525">
              <a:noFill/>
              <a:miter lim="800000"/>
              <a:headEnd/>
              <a:tailEnd/>
            </a:ln>
          </p:spPr>
          <p:txBody>
            <a:bodyPr wrap="square">
              <a:spAutoFit/>
            </a:bodyPr>
            <a:lstStyle/>
            <a:p>
              <a:pPr algn="ctr"/>
              <a:r>
                <a:rPr lang="en-US" sz="1100" b="1" dirty="0">
                  <a:solidFill>
                    <a:schemeClr val="bg1"/>
                  </a:solidFill>
                </a:rPr>
                <a:t>11e.(2)</a:t>
              </a:r>
            </a:p>
          </p:txBody>
        </p:sp>
        <p:grpSp>
          <p:nvGrpSpPr>
            <p:cNvPr id="29" name="Group 28">
              <a:extLst>
                <a:ext uri="{FF2B5EF4-FFF2-40B4-BE49-F238E27FC236}">
                  <a16:creationId xmlns:a16="http://schemas.microsoft.com/office/drawing/2014/main" id="{6057F208-2577-4E2A-A677-089F57EF282A}"/>
                </a:ext>
              </a:extLst>
            </p:cNvPr>
            <p:cNvGrpSpPr/>
            <p:nvPr/>
          </p:nvGrpSpPr>
          <p:grpSpPr>
            <a:xfrm>
              <a:off x="1117185" y="2353595"/>
              <a:ext cx="1880160" cy="1642663"/>
              <a:chOff x="2244952" y="2526884"/>
              <a:chExt cx="1422192" cy="759221"/>
            </a:xfrm>
          </p:grpSpPr>
          <p:sp>
            <p:nvSpPr>
              <p:cNvPr id="34" name="Rectangle 33">
                <a:extLst>
                  <a:ext uri="{FF2B5EF4-FFF2-40B4-BE49-F238E27FC236}">
                    <a16:creationId xmlns:a16="http://schemas.microsoft.com/office/drawing/2014/main" id="{DB1D522F-0D4F-1822-131D-67575CD01471}"/>
                  </a:ext>
                </a:extLst>
              </p:cNvPr>
              <p:cNvSpPr/>
              <p:nvPr/>
            </p:nvSpPr>
            <p:spPr>
              <a:xfrm>
                <a:off x="2249424" y="2526884"/>
                <a:ext cx="1344169" cy="759221"/>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Box 49">
                <a:extLst>
                  <a:ext uri="{FF2B5EF4-FFF2-40B4-BE49-F238E27FC236}">
                    <a16:creationId xmlns:a16="http://schemas.microsoft.com/office/drawing/2014/main" id="{76809D05-A3D7-1327-9C5F-725B99C3F1EC}"/>
                  </a:ext>
                </a:extLst>
              </p:cNvPr>
              <p:cNvSpPr txBox="1">
                <a:spLocks noChangeArrowheads="1"/>
              </p:cNvSpPr>
              <p:nvPr/>
            </p:nvSpPr>
            <p:spPr bwMode="auto">
              <a:xfrm>
                <a:off x="2244952" y="2763777"/>
                <a:ext cx="1422192" cy="318409"/>
              </a:xfrm>
              <a:prstGeom prst="rect">
                <a:avLst/>
              </a:prstGeom>
              <a:noFill/>
              <a:ln w="9525">
                <a:noFill/>
                <a:miter lim="800000"/>
                <a:headEnd/>
                <a:tailEnd/>
              </a:ln>
            </p:spPr>
            <p:txBody>
              <a:bodyPr wrap="square">
                <a:spAutoFit/>
              </a:bodyPr>
              <a:lstStyle/>
              <a:p>
                <a:pPr algn="ctr"/>
                <a:endParaRPr lang="en-US" sz="1000" b="1" dirty="0"/>
              </a:p>
              <a:p>
                <a:pPr algn="ctr"/>
                <a:r>
                  <a:rPr lang="en-US" sz="1000" b="1" dirty="0">
                    <a:solidFill>
                      <a:schemeClr val="bg1"/>
                    </a:solidFill>
                  </a:rPr>
                  <a:t>Low Activity South</a:t>
                </a:r>
              </a:p>
              <a:p>
                <a:pPr algn="ctr"/>
                <a:r>
                  <a:rPr lang="en-US" sz="1000" b="1" dirty="0">
                    <a:solidFill>
                      <a:schemeClr val="bg1"/>
                    </a:solidFill>
                  </a:rPr>
                  <a:t>(under licensing)</a:t>
                </a:r>
              </a:p>
            </p:txBody>
          </p:sp>
        </p:grpSp>
        <p:sp>
          <p:nvSpPr>
            <p:cNvPr id="30" name="Rectangle 29">
              <a:extLst>
                <a:ext uri="{FF2B5EF4-FFF2-40B4-BE49-F238E27FC236}">
                  <a16:creationId xmlns:a16="http://schemas.microsoft.com/office/drawing/2014/main" id="{F6420FA0-300F-0A2D-85F9-3A185A9A3FBF}"/>
                </a:ext>
              </a:extLst>
            </p:cNvPr>
            <p:cNvSpPr/>
            <p:nvPr/>
          </p:nvSpPr>
          <p:spPr>
            <a:xfrm>
              <a:off x="3763475" y="3760437"/>
              <a:ext cx="2006988" cy="8377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F0E7449-CEB6-E213-0C6B-FA0323517C34}"/>
                </a:ext>
              </a:extLst>
            </p:cNvPr>
            <p:cNvSpPr/>
            <p:nvPr/>
          </p:nvSpPr>
          <p:spPr>
            <a:xfrm>
              <a:off x="2676575" y="3774115"/>
              <a:ext cx="1335950" cy="8138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Box 33">
              <a:extLst>
                <a:ext uri="{FF2B5EF4-FFF2-40B4-BE49-F238E27FC236}">
                  <a16:creationId xmlns:a16="http://schemas.microsoft.com/office/drawing/2014/main" id="{7E8B8A5F-772B-5FEC-374B-B9367B4CE3E8}"/>
                </a:ext>
              </a:extLst>
            </p:cNvPr>
            <p:cNvSpPr txBox="1">
              <a:spLocks noChangeArrowheads="1"/>
            </p:cNvSpPr>
            <p:nvPr/>
          </p:nvSpPr>
          <p:spPr bwMode="auto">
            <a:xfrm>
              <a:off x="6210835" y="1428743"/>
              <a:ext cx="1784143" cy="338554"/>
            </a:xfrm>
            <a:prstGeom prst="rect">
              <a:avLst/>
            </a:prstGeom>
            <a:noFill/>
            <a:ln w="9525">
              <a:noFill/>
              <a:miter lim="800000"/>
              <a:headEnd/>
              <a:tailEnd/>
            </a:ln>
          </p:spPr>
          <p:txBody>
            <a:bodyPr wrap="square">
              <a:spAutoFit/>
            </a:bodyPr>
            <a:lstStyle/>
            <a:p>
              <a:r>
                <a:rPr lang="en-US" b="1" dirty="0">
                  <a:solidFill>
                    <a:schemeClr val="bg1"/>
                  </a:solidFill>
                </a:rPr>
                <a:t>Section 30</a:t>
              </a:r>
            </a:p>
          </p:txBody>
        </p:sp>
        <p:sp>
          <p:nvSpPr>
            <p:cNvPr id="33" name="Text Box 33">
              <a:extLst>
                <a:ext uri="{FF2B5EF4-FFF2-40B4-BE49-F238E27FC236}">
                  <a16:creationId xmlns:a16="http://schemas.microsoft.com/office/drawing/2014/main" id="{2B9B6CB1-7840-E982-8848-CFBDFA4FF893}"/>
                </a:ext>
              </a:extLst>
            </p:cNvPr>
            <p:cNvSpPr txBox="1">
              <a:spLocks noChangeArrowheads="1"/>
            </p:cNvSpPr>
            <p:nvPr/>
          </p:nvSpPr>
          <p:spPr bwMode="auto">
            <a:xfrm>
              <a:off x="3426071" y="1426035"/>
              <a:ext cx="1784143" cy="338554"/>
            </a:xfrm>
            <a:prstGeom prst="rect">
              <a:avLst/>
            </a:prstGeom>
            <a:noFill/>
            <a:ln w="9525">
              <a:noFill/>
              <a:miter lim="800000"/>
              <a:headEnd/>
              <a:tailEnd/>
            </a:ln>
          </p:spPr>
          <p:txBody>
            <a:bodyPr wrap="square">
              <a:spAutoFit/>
            </a:bodyPr>
            <a:lstStyle/>
            <a:p>
              <a:r>
                <a:rPr lang="en-US" b="1" dirty="0">
                  <a:solidFill>
                    <a:schemeClr val="bg1"/>
                  </a:solidFill>
                </a:rPr>
                <a:t>Section 31</a:t>
              </a:r>
            </a:p>
          </p:txBody>
        </p:sp>
      </p:grpSp>
    </p:spTree>
    <p:extLst>
      <p:ext uri="{BB962C8B-B14F-4D97-AF65-F5344CB8AC3E}">
        <p14:creationId xmlns:p14="http://schemas.microsoft.com/office/powerpoint/2010/main" val="1674434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54E2-EDAE-6B87-3080-9048ACD51748}"/>
              </a:ext>
            </a:extLst>
          </p:cNvPr>
          <p:cNvSpPr>
            <a:spLocks noGrp="1"/>
          </p:cNvSpPr>
          <p:nvPr>
            <p:ph type="title"/>
          </p:nvPr>
        </p:nvSpPr>
        <p:spPr/>
        <p:txBody>
          <a:bodyPr/>
          <a:lstStyle/>
          <a:p>
            <a:r>
              <a:rPr lang="en-US" dirty="0"/>
              <a:t>Clive Disposal Facility</a:t>
            </a:r>
          </a:p>
        </p:txBody>
      </p:sp>
      <p:pic>
        <p:nvPicPr>
          <p:cNvPr id="4" name="Picture 2" descr="Clive Disposal Facility – Energy Solutions">
            <a:extLst>
              <a:ext uri="{FF2B5EF4-FFF2-40B4-BE49-F238E27FC236}">
                <a16:creationId xmlns:a16="http://schemas.microsoft.com/office/drawing/2014/main" id="{AD11A778-DBEC-FE89-02A6-42F7CA3CB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680" y="750922"/>
            <a:ext cx="5281822" cy="33011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live Disposal Facility – Energy Solutions">
            <a:extLst>
              <a:ext uri="{FF2B5EF4-FFF2-40B4-BE49-F238E27FC236}">
                <a16:creationId xmlns:a16="http://schemas.microsoft.com/office/drawing/2014/main" id="{B809093B-EC55-284B-FD71-EA797E01A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1" y="1494940"/>
            <a:ext cx="4510437" cy="2811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live Disposal Facility – Energy Solutions">
            <a:extLst>
              <a:ext uri="{FF2B5EF4-FFF2-40B4-BE49-F238E27FC236}">
                <a16:creationId xmlns:a16="http://schemas.microsoft.com/office/drawing/2014/main" id="{2A2EB1E7-796F-7FDC-FA80-0D8E2DC80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976" y="3892620"/>
            <a:ext cx="4705407" cy="29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993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CD5FE-5359-A65B-1671-D0EA67015BB3}"/>
              </a:ext>
            </a:extLst>
          </p:cNvPr>
          <p:cNvSpPr>
            <a:spLocks noGrp="1"/>
          </p:cNvSpPr>
          <p:nvPr>
            <p:ph type="title"/>
          </p:nvPr>
        </p:nvSpPr>
        <p:spPr/>
        <p:txBody>
          <a:bodyPr/>
          <a:lstStyle/>
          <a:p>
            <a:r>
              <a:rPr lang="en-US" dirty="0"/>
              <a:t>Clive Disposal Facility</a:t>
            </a:r>
          </a:p>
        </p:txBody>
      </p:sp>
      <p:pic>
        <p:nvPicPr>
          <p:cNvPr id="4" name="Content Placeholder 6">
            <a:extLst>
              <a:ext uri="{FF2B5EF4-FFF2-40B4-BE49-F238E27FC236}">
                <a16:creationId xmlns:a16="http://schemas.microsoft.com/office/drawing/2014/main" id="{BAE0A80B-0A81-2C8B-29FE-328390B5EC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201202" y="1024507"/>
            <a:ext cx="5085610" cy="6581377"/>
          </a:xfrm>
        </p:spPr>
      </p:pic>
    </p:spTree>
    <p:extLst>
      <p:ext uri="{BB962C8B-B14F-4D97-AF65-F5344CB8AC3E}">
        <p14:creationId xmlns:p14="http://schemas.microsoft.com/office/powerpoint/2010/main" val="3912280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18036A-E826-D817-6730-445580517DA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91383" y="1769747"/>
            <a:ext cx="4204236" cy="3892436"/>
          </a:xfrm>
          <a:prstGeom prst="rect">
            <a:avLst/>
          </a:prstGeom>
        </p:spPr>
      </p:pic>
      <p:sp>
        <p:nvSpPr>
          <p:cNvPr id="2" name="Title 1">
            <a:extLst>
              <a:ext uri="{FF2B5EF4-FFF2-40B4-BE49-F238E27FC236}">
                <a16:creationId xmlns:a16="http://schemas.microsoft.com/office/drawing/2014/main" id="{38A23DDB-34DB-391F-69D3-DCD4C95ABD7E}"/>
              </a:ext>
            </a:extLst>
          </p:cNvPr>
          <p:cNvSpPr>
            <a:spLocks noGrp="1"/>
          </p:cNvSpPr>
          <p:nvPr>
            <p:ph type="title"/>
          </p:nvPr>
        </p:nvSpPr>
        <p:spPr/>
        <p:txBody>
          <a:bodyPr/>
          <a:lstStyle/>
          <a:p>
            <a:r>
              <a:rPr lang="en-US" dirty="0"/>
              <a:t>WCS Disposal Facility</a:t>
            </a:r>
          </a:p>
        </p:txBody>
      </p:sp>
      <p:sp>
        <p:nvSpPr>
          <p:cNvPr id="3" name="Content Placeholder 2">
            <a:extLst>
              <a:ext uri="{FF2B5EF4-FFF2-40B4-BE49-F238E27FC236}">
                <a16:creationId xmlns:a16="http://schemas.microsoft.com/office/drawing/2014/main" id="{18562C12-34B5-0470-0EEB-769E2B1D1160}"/>
              </a:ext>
            </a:extLst>
          </p:cNvPr>
          <p:cNvSpPr>
            <a:spLocks noGrp="1"/>
          </p:cNvSpPr>
          <p:nvPr>
            <p:ph idx="1"/>
          </p:nvPr>
        </p:nvSpPr>
        <p:spPr>
          <a:xfrm>
            <a:off x="838200" y="3715965"/>
            <a:ext cx="3636523" cy="2460997"/>
          </a:xfrm>
        </p:spPr>
        <p:txBody>
          <a:bodyPr/>
          <a:lstStyle/>
          <a:p>
            <a:r>
              <a:rPr lang="en-US" dirty="0"/>
              <a:t>14,000 acres (licensed/permitted area is 1,400 acres)</a:t>
            </a:r>
          </a:p>
          <a:p>
            <a:r>
              <a:rPr lang="en-US" dirty="0"/>
              <a:t>4 landfills, treatment facilities, rail access</a:t>
            </a:r>
          </a:p>
          <a:p>
            <a:endParaRPr lang="en-US" dirty="0"/>
          </a:p>
        </p:txBody>
      </p:sp>
      <p:sp>
        <p:nvSpPr>
          <p:cNvPr id="6" name="5-Point Star 5">
            <a:extLst>
              <a:ext uri="{FF2B5EF4-FFF2-40B4-BE49-F238E27FC236}">
                <a16:creationId xmlns:a16="http://schemas.microsoft.com/office/drawing/2014/main" id="{426DD81D-2A5D-58BE-CC89-7B8C547736B6}"/>
              </a:ext>
            </a:extLst>
          </p:cNvPr>
          <p:cNvSpPr/>
          <p:nvPr/>
        </p:nvSpPr>
        <p:spPr bwMode="auto">
          <a:xfrm>
            <a:off x="4863299" y="3038041"/>
            <a:ext cx="403607" cy="338292"/>
          </a:xfrm>
          <a:prstGeom prst="star5">
            <a:avLst/>
          </a:prstGeom>
          <a:solidFill>
            <a:srgbClr val="FFC000"/>
          </a:solidFill>
          <a:ln>
            <a:solidFill>
              <a:schemeClr val="tx1"/>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Verdana" pitchFamily="34" charset="0"/>
            </a:endParaRPr>
          </a:p>
        </p:txBody>
      </p:sp>
      <p:pic>
        <p:nvPicPr>
          <p:cNvPr id="7" name="Picture 6" descr="A picture containing ground, outdoor, old, building&#10;&#10;Description automatically generated">
            <a:extLst>
              <a:ext uri="{FF2B5EF4-FFF2-40B4-BE49-F238E27FC236}">
                <a16:creationId xmlns:a16="http://schemas.microsoft.com/office/drawing/2014/main" id="{BC1D51EE-3486-2B5D-DB02-F4F790C502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95619" y="3635715"/>
            <a:ext cx="4296381" cy="3222285"/>
          </a:xfrm>
          <a:prstGeom prst="rect">
            <a:avLst/>
          </a:prstGeom>
        </p:spPr>
      </p:pic>
      <p:sp>
        <p:nvSpPr>
          <p:cNvPr id="8" name="TextBox 7">
            <a:extLst>
              <a:ext uri="{FF2B5EF4-FFF2-40B4-BE49-F238E27FC236}">
                <a16:creationId xmlns:a16="http://schemas.microsoft.com/office/drawing/2014/main" id="{EECD6E19-B303-1807-DAF0-8BB929FFCB5F}"/>
              </a:ext>
            </a:extLst>
          </p:cNvPr>
          <p:cNvSpPr txBox="1"/>
          <p:nvPr/>
        </p:nvSpPr>
        <p:spPr>
          <a:xfrm>
            <a:off x="6225654" y="6492875"/>
            <a:ext cx="1669965" cy="261610"/>
          </a:xfrm>
          <a:prstGeom prst="rect">
            <a:avLst/>
          </a:prstGeom>
          <a:solidFill>
            <a:schemeClr val="bg1">
              <a:alpha val="75000"/>
            </a:schemeClr>
          </a:solidFill>
          <a:ln>
            <a:noFill/>
          </a:ln>
        </p:spPr>
        <p:txBody>
          <a:bodyPr wrap="square" rtlCol="0">
            <a:spAutoFit/>
          </a:bodyPr>
          <a:lstStyle/>
          <a:p>
            <a:pPr algn="l">
              <a:spcAft>
                <a:spcPts val="300"/>
              </a:spcAft>
            </a:pPr>
            <a:r>
              <a:rPr lang="en-US" sz="1100" dirty="0">
                <a:latin typeface="+mn-lt"/>
              </a:rPr>
              <a:t>Slides courtesy of WCS</a:t>
            </a:r>
            <a:endParaRPr lang="en-US" sz="1100" i="1" dirty="0">
              <a:latin typeface="+mn-lt"/>
            </a:endParaRPr>
          </a:p>
        </p:txBody>
      </p:sp>
    </p:spTree>
    <p:extLst>
      <p:ext uri="{BB962C8B-B14F-4D97-AF65-F5344CB8AC3E}">
        <p14:creationId xmlns:p14="http://schemas.microsoft.com/office/powerpoint/2010/main" val="2730671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CAC3-36BB-C098-3630-3FD4207D45EC}"/>
              </a:ext>
            </a:extLst>
          </p:cNvPr>
          <p:cNvSpPr>
            <a:spLocks noGrp="1"/>
          </p:cNvSpPr>
          <p:nvPr>
            <p:ph type="title"/>
          </p:nvPr>
        </p:nvSpPr>
        <p:spPr/>
        <p:txBody>
          <a:bodyPr/>
          <a:lstStyle/>
          <a:p>
            <a:r>
              <a:rPr lang="en-US" dirty="0">
                <a:cs typeface="Times New Roman" pitchFamily="18" charset="0"/>
              </a:rPr>
              <a:t>WCS Compact Waste Facility</a:t>
            </a:r>
            <a:endParaRPr lang="en-US" dirty="0"/>
          </a:p>
        </p:txBody>
      </p:sp>
      <p:pic>
        <p:nvPicPr>
          <p:cNvPr id="4" name="Picture 3">
            <a:extLst>
              <a:ext uri="{FF2B5EF4-FFF2-40B4-BE49-F238E27FC236}">
                <a16:creationId xmlns:a16="http://schemas.microsoft.com/office/drawing/2014/main" id="{8F2838A3-8A7E-5A99-9A1F-53D496C78479}"/>
              </a:ext>
            </a:extLst>
          </p:cNvPr>
          <p:cNvPicPr>
            <a:picLocks noChangeAspect="1"/>
          </p:cNvPicPr>
          <p:nvPr/>
        </p:nvPicPr>
        <p:blipFill>
          <a:blip r:embed="rId2"/>
          <a:stretch>
            <a:fillRect/>
          </a:stretch>
        </p:blipFill>
        <p:spPr>
          <a:xfrm>
            <a:off x="1721796" y="1916038"/>
            <a:ext cx="7995174" cy="4796047"/>
          </a:xfrm>
          <a:prstGeom prst="rect">
            <a:avLst/>
          </a:prstGeom>
        </p:spPr>
      </p:pic>
      <p:sp>
        <p:nvSpPr>
          <p:cNvPr id="5" name="Rectangle 4">
            <a:extLst>
              <a:ext uri="{FF2B5EF4-FFF2-40B4-BE49-F238E27FC236}">
                <a16:creationId xmlns:a16="http://schemas.microsoft.com/office/drawing/2014/main" id="{94C163A3-2EF2-B6EA-6D89-060656205D51}"/>
              </a:ext>
            </a:extLst>
          </p:cNvPr>
          <p:cNvSpPr/>
          <p:nvPr/>
        </p:nvSpPr>
        <p:spPr>
          <a:xfrm>
            <a:off x="5719383" y="1916038"/>
            <a:ext cx="4169965" cy="1200329"/>
          </a:xfrm>
          <a:prstGeom prst="rect">
            <a:avLst/>
          </a:prstGeom>
          <a:solidFill>
            <a:schemeClr val="bg1">
              <a:alpha val="70000"/>
            </a:schemeClr>
          </a:solidFill>
        </p:spPr>
        <p:txBody>
          <a:bodyPr wrap="square">
            <a:spAutoFit/>
          </a:bodyPr>
          <a:lstStyle/>
          <a:p>
            <a:pPr indent="-413067"/>
            <a:r>
              <a:rPr lang="en-US" dirty="0">
                <a:latin typeface="Times New Roman" panose="02020603050405020304" pitchFamily="18" charset="0"/>
                <a:cs typeface="Times New Roman" panose="02020603050405020304" pitchFamily="18" charset="0"/>
              </a:rPr>
              <a:t>Texas owned </a:t>
            </a:r>
          </a:p>
          <a:p>
            <a:pPr indent="-413067"/>
            <a:r>
              <a:rPr lang="en-US" dirty="0">
                <a:latin typeface="Times New Roman" panose="02020603050405020304" pitchFamily="18" charset="0"/>
                <a:cs typeface="Times New Roman" panose="02020603050405020304" pitchFamily="18" charset="0"/>
              </a:rPr>
              <a:t>Privately-developed and operated</a:t>
            </a:r>
          </a:p>
          <a:p>
            <a:pPr indent="-413067"/>
            <a:r>
              <a:rPr lang="en-US" dirty="0">
                <a:latin typeface="Times New Roman" panose="02020603050405020304" pitchFamily="18" charset="0"/>
                <a:cs typeface="Times New Roman" panose="02020603050405020304" pitchFamily="18" charset="0"/>
              </a:rPr>
              <a:t>Regulated by TCEQ (2 on-site inspectors)</a:t>
            </a:r>
          </a:p>
          <a:p>
            <a:pPr indent="-413067"/>
            <a:r>
              <a:rPr lang="en-US" dirty="0">
                <a:latin typeface="Times New Roman" panose="02020603050405020304" pitchFamily="18" charset="0"/>
                <a:cs typeface="Times New Roman" panose="02020603050405020304" pitchFamily="18" charset="0"/>
              </a:rPr>
              <a:t>Opened in 2012</a:t>
            </a:r>
          </a:p>
        </p:txBody>
      </p:sp>
    </p:spTree>
    <p:extLst>
      <p:ext uri="{BB962C8B-B14F-4D97-AF65-F5344CB8AC3E}">
        <p14:creationId xmlns:p14="http://schemas.microsoft.com/office/powerpoint/2010/main" val="966492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2ECE1-6CF7-98A6-FD97-C4145AA4C85A}"/>
              </a:ext>
            </a:extLst>
          </p:cNvPr>
          <p:cNvSpPr>
            <a:spLocks noGrp="1"/>
          </p:cNvSpPr>
          <p:nvPr>
            <p:ph type="title"/>
          </p:nvPr>
        </p:nvSpPr>
        <p:spPr/>
        <p:txBody>
          <a:bodyPr/>
          <a:lstStyle/>
          <a:p>
            <a:r>
              <a:rPr lang="en-US" dirty="0"/>
              <a:t>WCS Disposal Facility</a:t>
            </a:r>
          </a:p>
        </p:txBody>
      </p:sp>
      <p:sp>
        <p:nvSpPr>
          <p:cNvPr id="3" name="Content Placeholder 2">
            <a:extLst>
              <a:ext uri="{FF2B5EF4-FFF2-40B4-BE49-F238E27FC236}">
                <a16:creationId xmlns:a16="http://schemas.microsoft.com/office/drawing/2014/main" id="{2A7E583B-0464-DF08-42D7-8B6B7C4555D8}"/>
              </a:ext>
            </a:extLst>
          </p:cNvPr>
          <p:cNvSpPr>
            <a:spLocks noGrp="1"/>
          </p:cNvSpPr>
          <p:nvPr>
            <p:ph idx="1"/>
          </p:nvPr>
        </p:nvSpPr>
        <p:spPr>
          <a:xfrm>
            <a:off x="838200" y="1825625"/>
            <a:ext cx="10270787" cy="4351338"/>
          </a:xfrm>
        </p:spPr>
        <p:txBody>
          <a:bodyPr>
            <a:normAutofit fontScale="92500" lnSpcReduction="10000"/>
          </a:bodyPr>
          <a:lstStyle/>
          <a:p>
            <a:pPr marL="0" indent="0" algn="l">
              <a:spcAft>
                <a:spcPts val="450"/>
              </a:spcAft>
              <a:buNone/>
            </a:pPr>
            <a:r>
              <a:rPr lang="en-US" sz="2800" b="1" dirty="0"/>
              <a:t>The WCS facility is licensed for LLRW disposal by Texas</a:t>
            </a:r>
          </a:p>
          <a:p>
            <a:pPr marL="742950" lvl="1" indent="-285750">
              <a:spcAft>
                <a:spcPts val="450"/>
              </a:spcAft>
            </a:pPr>
            <a:r>
              <a:rPr lang="en-US" dirty="0"/>
              <a:t>The Texas regulator is the Texas Commission on Environmental Quality (TCEQ)</a:t>
            </a:r>
          </a:p>
          <a:p>
            <a:pPr marL="742950" lvl="1" indent="-285750">
              <a:spcAft>
                <a:spcPts val="450"/>
              </a:spcAft>
            </a:pPr>
            <a:r>
              <a:rPr lang="en-US" dirty="0"/>
              <a:t>Texas has title to the Compact Waste Facility and will take over long-term monitoring following closure</a:t>
            </a:r>
          </a:p>
          <a:p>
            <a:pPr marL="742950" lvl="1" indent="-285750">
              <a:spcAft>
                <a:spcPts val="450"/>
              </a:spcAft>
            </a:pPr>
            <a:r>
              <a:rPr lang="en-US" dirty="0"/>
              <a:t>DOE will take title to the Byproduct Facility and the Federal Waste Facility following closure</a:t>
            </a:r>
          </a:p>
          <a:p>
            <a:pPr marL="0" indent="0" algn="l">
              <a:spcAft>
                <a:spcPts val="450"/>
              </a:spcAft>
              <a:buNone/>
            </a:pPr>
            <a:r>
              <a:rPr lang="en-US" sz="2800" b="1" dirty="0"/>
              <a:t>Texas Low-Level Radioactive Waste Disposal Compact</a:t>
            </a:r>
          </a:p>
          <a:p>
            <a:pPr marL="742950" lvl="1" indent="-285750">
              <a:spcAft>
                <a:spcPts val="450"/>
              </a:spcAft>
            </a:pPr>
            <a:r>
              <a:rPr lang="en-US" dirty="0"/>
              <a:t>Texas is part of the Texas Low-Level Radioactive Waste Disposal Compact (TLLRWDC) established under the THSC §403.006 and Texas Low-Level Radioactive Waste Disposal Compact Consent Act, Public Law Number 105-236 (1998)</a:t>
            </a:r>
          </a:p>
          <a:p>
            <a:endParaRPr lang="en-US" dirty="0"/>
          </a:p>
        </p:txBody>
      </p:sp>
    </p:spTree>
    <p:extLst>
      <p:ext uri="{BB962C8B-B14F-4D97-AF65-F5344CB8AC3E}">
        <p14:creationId xmlns:p14="http://schemas.microsoft.com/office/powerpoint/2010/main" val="471926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2ECE1-6CF7-98A6-FD97-C4145AA4C85A}"/>
              </a:ext>
            </a:extLst>
          </p:cNvPr>
          <p:cNvSpPr>
            <a:spLocks noGrp="1"/>
          </p:cNvSpPr>
          <p:nvPr>
            <p:ph type="title"/>
          </p:nvPr>
        </p:nvSpPr>
        <p:spPr/>
        <p:txBody>
          <a:bodyPr/>
          <a:lstStyle/>
          <a:p>
            <a:r>
              <a:rPr lang="en-US" dirty="0"/>
              <a:t>WCS Disposal Facility</a:t>
            </a:r>
          </a:p>
        </p:txBody>
      </p:sp>
      <p:sp>
        <p:nvSpPr>
          <p:cNvPr id="3" name="Content Placeholder 2">
            <a:extLst>
              <a:ext uri="{FF2B5EF4-FFF2-40B4-BE49-F238E27FC236}">
                <a16:creationId xmlns:a16="http://schemas.microsoft.com/office/drawing/2014/main" id="{2A7E583B-0464-DF08-42D7-8B6B7C4555D8}"/>
              </a:ext>
            </a:extLst>
          </p:cNvPr>
          <p:cNvSpPr>
            <a:spLocks noGrp="1"/>
          </p:cNvSpPr>
          <p:nvPr>
            <p:ph idx="1"/>
          </p:nvPr>
        </p:nvSpPr>
        <p:spPr>
          <a:xfrm>
            <a:off x="838200" y="1825625"/>
            <a:ext cx="10270787" cy="4351338"/>
          </a:xfrm>
        </p:spPr>
        <p:txBody>
          <a:bodyPr>
            <a:normAutofit/>
          </a:bodyPr>
          <a:lstStyle/>
          <a:p>
            <a:pPr marL="0" indent="0" algn="l">
              <a:spcAft>
                <a:spcPts val="450"/>
              </a:spcAft>
              <a:buNone/>
            </a:pPr>
            <a:r>
              <a:rPr lang="en-US" sz="2800" b="1" dirty="0"/>
              <a:t>Texas Low-Level Radioactive Waste Disposal Compact Commission</a:t>
            </a:r>
          </a:p>
          <a:p>
            <a:pPr marL="742950" lvl="1" indent="-285750">
              <a:spcAft>
                <a:spcPts val="450"/>
              </a:spcAft>
            </a:pPr>
            <a:r>
              <a:rPr lang="en-US" dirty="0"/>
              <a:t>Issues agreements to import waste into the Texas/Vermont compact</a:t>
            </a:r>
          </a:p>
          <a:p>
            <a:pPr marL="742950" lvl="1" indent="-285750">
              <a:spcAft>
                <a:spcPts val="450"/>
              </a:spcAft>
            </a:pPr>
            <a:r>
              <a:rPr lang="en-US" dirty="0"/>
              <a:t>Small fee to issue an agreement</a:t>
            </a:r>
          </a:p>
          <a:p>
            <a:pPr marL="742950" lvl="1" indent="-285750">
              <a:spcAft>
                <a:spcPts val="450"/>
              </a:spcAft>
            </a:pPr>
            <a:r>
              <a:rPr lang="en-US" dirty="0"/>
              <a:t>Issues agreement to export waste outside of the Texas/Vermont Compact</a:t>
            </a:r>
          </a:p>
          <a:p>
            <a:pPr marL="742950" lvl="1" indent="-285750">
              <a:spcAft>
                <a:spcPts val="450"/>
              </a:spcAft>
            </a:pPr>
            <a:r>
              <a:rPr lang="en-US" dirty="0"/>
              <a:t>Averaging 23,000 CF per year + Waste at RCRA facility</a:t>
            </a:r>
          </a:p>
          <a:p>
            <a:endParaRPr lang="en-US" dirty="0"/>
          </a:p>
        </p:txBody>
      </p:sp>
    </p:spTree>
    <p:extLst>
      <p:ext uri="{BB962C8B-B14F-4D97-AF65-F5344CB8AC3E}">
        <p14:creationId xmlns:p14="http://schemas.microsoft.com/office/powerpoint/2010/main" val="2900406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77A00-2F47-4561-79AB-1D0D01E0566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49E10313-B580-FFD8-6A66-319EB45F2335}"/>
              </a:ext>
            </a:extLst>
          </p:cNvPr>
          <p:cNvSpPr>
            <a:spLocks noGrp="1"/>
          </p:cNvSpPr>
          <p:nvPr>
            <p:ph idx="1"/>
          </p:nvPr>
        </p:nvSpPr>
        <p:spPr/>
        <p:txBody>
          <a:bodyPr/>
          <a:lstStyle/>
          <a:p>
            <a:r>
              <a:rPr lang="en-US" dirty="0"/>
              <a:t>Compacts exist for a reason – NIMBY is real </a:t>
            </a:r>
            <a:r>
              <a:rPr lang="en-US"/>
              <a:t>as is </a:t>
            </a:r>
            <a:r>
              <a:rPr lang="en-US" dirty="0"/>
              <a:t>exhaustion</a:t>
            </a:r>
          </a:p>
          <a:p>
            <a:r>
              <a:rPr lang="en-US" dirty="0"/>
              <a:t>Argument of whether or not they compacts have been successful – South Carolina, Nevada, and Washington believe they are</a:t>
            </a:r>
          </a:p>
          <a:p>
            <a:r>
              <a:rPr lang="en-US" dirty="0"/>
              <a:t>Four operating sites – all in agreement states</a:t>
            </a:r>
          </a:p>
          <a:p>
            <a:r>
              <a:rPr lang="en-US" dirty="0"/>
              <a:t>Ten Compacts – all with slightly different requirements</a:t>
            </a:r>
          </a:p>
          <a:p>
            <a:r>
              <a:rPr lang="en-US" dirty="0"/>
              <a:t>On-going debate on the authority compacts have with regard to waste going to unlicensed facilities</a:t>
            </a:r>
          </a:p>
          <a:p>
            <a:endParaRPr lang="en-US" dirty="0"/>
          </a:p>
        </p:txBody>
      </p:sp>
    </p:spTree>
    <p:extLst>
      <p:ext uri="{BB962C8B-B14F-4D97-AF65-F5344CB8AC3E}">
        <p14:creationId xmlns:p14="http://schemas.microsoft.com/office/powerpoint/2010/main" val="4266557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BEB07-D6E1-B97A-BA82-60D071C2F36C}"/>
              </a:ext>
            </a:extLst>
          </p:cNvPr>
          <p:cNvSpPr>
            <a:spLocks noGrp="1"/>
          </p:cNvSpPr>
          <p:nvPr>
            <p:ph type="title"/>
          </p:nvPr>
        </p:nvSpPr>
        <p:spPr/>
        <p:txBody>
          <a:bodyPr/>
          <a:lstStyle/>
          <a:p>
            <a:r>
              <a:rPr lang="en-US" dirty="0"/>
              <a:t>The Need for regulation (AEA)</a:t>
            </a:r>
          </a:p>
        </p:txBody>
      </p:sp>
      <p:sp>
        <p:nvSpPr>
          <p:cNvPr id="3" name="Content Placeholder 2">
            <a:extLst>
              <a:ext uri="{FF2B5EF4-FFF2-40B4-BE49-F238E27FC236}">
                <a16:creationId xmlns:a16="http://schemas.microsoft.com/office/drawing/2014/main" id="{4EC46C07-9A3D-4177-ADD3-846CEFD472F5}"/>
              </a:ext>
            </a:extLst>
          </p:cNvPr>
          <p:cNvSpPr>
            <a:spLocks noGrp="1"/>
          </p:cNvSpPr>
          <p:nvPr>
            <p:ph idx="1"/>
          </p:nvPr>
        </p:nvSpPr>
        <p:spPr>
          <a:xfrm>
            <a:off x="838200" y="1825625"/>
            <a:ext cx="9064558" cy="4351338"/>
          </a:xfrm>
        </p:spPr>
        <p:txBody>
          <a:bodyPr>
            <a:normAutofit/>
          </a:bodyPr>
          <a:lstStyle/>
          <a:p>
            <a:r>
              <a:rPr lang="en-US" dirty="0"/>
              <a:t>Law on civilian &amp; military uses of nuclear materials</a:t>
            </a:r>
          </a:p>
          <a:p>
            <a:pPr lvl="1"/>
            <a:r>
              <a:rPr lang="en-US" dirty="0"/>
              <a:t>Amendment to the Atomic Energy Act of 1946</a:t>
            </a:r>
          </a:p>
          <a:p>
            <a:r>
              <a:rPr lang="en-US" dirty="0"/>
              <a:t>Established the Atomic Energy Commission (AEC)</a:t>
            </a:r>
          </a:p>
          <a:p>
            <a:pPr lvl="1"/>
            <a:r>
              <a:rPr lang="en-US" dirty="0"/>
              <a:t>Promote atomic energy for peaceful purposes</a:t>
            </a:r>
          </a:p>
          <a:p>
            <a:pPr marL="457200" lvl="1" indent="0">
              <a:buNone/>
            </a:pPr>
            <a:endParaRPr lang="en-US" dirty="0"/>
          </a:p>
          <a:p>
            <a:r>
              <a:rPr lang="en-US" dirty="0"/>
              <a:t>U.S. Nuclear Regulatory Commission replaced AEC</a:t>
            </a:r>
          </a:p>
          <a:p>
            <a:r>
              <a:rPr lang="en-US" dirty="0"/>
              <a:t>AEC's environmental standards transferred to EPA </a:t>
            </a:r>
          </a:p>
          <a:p>
            <a:r>
              <a:rPr lang="en-US" dirty="0"/>
              <a:t>AEA covers the laws for the development, regulation, &amp; disposal of nuclear materials and facilities</a:t>
            </a:r>
          </a:p>
          <a:p>
            <a:endParaRPr lang="en-US" dirty="0"/>
          </a:p>
        </p:txBody>
      </p:sp>
      <p:pic>
        <p:nvPicPr>
          <p:cNvPr id="4" name="Picture 2" descr="http://cdn.dipity.com/uploads/events/7c626f4357cba1841383689c1a5fe613_1M.png">
            <a:extLst>
              <a:ext uri="{FF2B5EF4-FFF2-40B4-BE49-F238E27FC236}">
                <a16:creationId xmlns:a16="http://schemas.microsoft.com/office/drawing/2014/main" id="{A7979DC8-8E7E-F01F-4F21-E1D3E03462CA}"/>
              </a:ext>
            </a:extLst>
          </p:cNvPr>
          <p:cNvPicPr>
            <a:picLocks noChangeAspect="1" noChangeArrowheads="1"/>
          </p:cNvPicPr>
          <p:nvPr/>
        </p:nvPicPr>
        <p:blipFill>
          <a:blip r:embed="rId2"/>
          <a:srcRect/>
          <a:stretch>
            <a:fillRect/>
          </a:stretch>
        </p:blipFill>
        <p:spPr bwMode="auto">
          <a:xfrm>
            <a:off x="9780745" y="1845077"/>
            <a:ext cx="1325563" cy="1325563"/>
          </a:xfrm>
          <a:prstGeom prst="rect">
            <a:avLst/>
          </a:prstGeom>
          <a:noFill/>
        </p:spPr>
      </p:pic>
      <p:pic>
        <p:nvPicPr>
          <p:cNvPr id="5" name="Picture 4" descr="http://nuclearstreet.com/images/img/nrclogo.jpg">
            <a:extLst>
              <a:ext uri="{FF2B5EF4-FFF2-40B4-BE49-F238E27FC236}">
                <a16:creationId xmlns:a16="http://schemas.microsoft.com/office/drawing/2014/main" id="{EFAF2CFC-405A-10EA-6452-68AEBF7AA814}"/>
              </a:ext>
            </a:extLst>
          </p:cNvPr>
          <p:cNvPicPr>
            <a:picLocks noChangeAspect="1" noChangeArrowheads="1"/>
          </p:cNvPicPr>
          <p:nvPr/>
        </p:nvPicPr>
        <p:blipFill>
          <a:blip r:embed="rId3"/>
          <a:srcRect/>
          <a:stretch>
            <a:fillRect/>
          </a:stretch>
        </p:blipFill>
        <p:spPr bwMode="auto">
          <a:xfrm>
            <a:off x="9753235" y="3269347"/>
            <a:ext cx="1383520" cy="1383520"/>
          </a:xfrm>
          <a:prstGeom prst="rect">
            <a:avLst/>
          </a:prstGeom>
          <a:noFill/>
        </p:spPr>
      </p:pic>
      <p:pic>
        <p:nvPicPr>
          <p:cNvPr id="6" name="Picture 6" descr="http://www.easywaystogogreen.com/wp-content/uploads/2012/02/EPA-Logo.jpg">
            <a:extLst>
              <a:ext uri="{FF2B5EF4-FFF2-40B4-BE49-F238E27FC236}">
                <a16:creationId xmlns:a16="http://schemas.microsoft.com/office/drawing/2014/main" id="{86F3CC4F-8E2B-5020-E904-4009A42EF0FD}"/>
              </a:ext>
            </a:extLst>
          </p:cNvPr>
          <p:cNvPicPr>
            <a:picLocks noChangeAspect="1" noChangeArrowheads="1"/>
          </p:cNvPicPr>
          <p:nvPr/>
        </p:nvPicPr>
        <p:blipFill>
          <a:blip r:embed="rId4"/>
          <a:srcRect/>
          <a:stretch>
            <a:fillRect/>
          </a:stretch>
        </p:blipFill>
        <p:spPr bwMode="auto">
          <a:xfrm>
            <a:off x="9780745" y="4777830"/>
            <a:ext cx="1325563" cy="1325563"/>
          </a:xfrm>
          <a:prstGeom prst="rect">
            <a:avLst/>
          </a:prstGeom>
          <a:noFill/>
        </p:spPr>
      </p:pic>
    </p:spTree>
    <p:extLst>
      <p:ext uri="{BB962C8B-B14F-4D97-AF65-F5344CB8AC3E}">
        <p14:creationId xmlns:p14="http://schemas.microsoft.com/office/powerpoint/2010/main" val="17736847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790CE-7036-B133-513A-81EF107138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9E0265-45BA-B74B-08B9-25AF46F67CF8}"/>
              </a:ext>
            </a:extLst>
          </p:cNvPr>
          <p:cNvSpPr>
            <a:spLocks noGrp="1"/>
          </p:cNvSpPr>
          <p:nvPr>
            <p:ph type="title"/>
          </p:nvPr>
        </p:nvSpPr>
        <p:spPr/>
        <p:txBody>
          <a:bodyPr/>
          <a:lstStyle/>
          <a:p>
            <a:r>
              <a:rPr lang="en-US" dirty="0"/>
              <a:t>Summary</a:t>
            </a:r>
          </a:p>
        </p:txBody>
      </p:sp>
      <p:pic>
        <p:nvPicPr>
          <p:cNvPr id="1028" name="Picture 4" descr="THE ANSWER TO EGYPT'S ISLAMIST THREAT IS NOT MILITARY RULE BUT DEMOCRACY |  DIOSCORUS BOLES ON COPTIC NATIONALISM">
            <a:extLst>
              <a:ext uri="{FF2B5EF4-FFF2-40B4-BE49-F238E27FC236}">
                <a16:creationId xmlns:a16="http://schemas.microsoft.com/office/drawing/2014/main" id="{04B59E1F-B6CE-BD60-A539-A7753C9C1A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625" y="1842533"/>
            <a:ext cx="8128000" cy="420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6386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99218"/>
            <a:ext cx="9144000" cy="1729801"/>
          </a:xfrm>
        </p:spPr>
        <p:txBody>
          <a:bodyPr>
            <a:normAutofit/>
          </a:bodyPr>
          <a:lstStyle/>
          <a:p>
            <a:r>
              <a:rPr lang="en-US" dirty="0"/>
              <a:t>Thank You</a:t>
            </a:r>
          </a:p>
        </p:txBody>
      </p:sp>
      <p:sp>
        <p:nvSpPr>
          <p:cNvPr id="3" name="Subtitle 2"/>
          <p:cNvSpPr>
            <a:spLocks noGrp="1"/>
          </p:cNvSpPr>
          <p:nvPr>
            <p:ph type="subTitle" idx="1"/>
          </p:nvPr>
        </p:nvSpPr>
        <p:spPr>
          <a:xfrm>
            <a:off x="1524000" y="3718774"/>
            <a:ext cx="9144000" cy="1655762"/>
          </a:xfrm>
        </p:spPr>
        <p:txBody>
          <a:bodyPr>
            <a:normAutofit lnSpcReduction="10000"/>
          </a:bodyPr>
          <a:lstStyle/>
          <a:p>
            <a:r>
              <a:rPr lang="en-US" dirty="0"/>
              <a:t>Daniel B. Shrum</a:t>
            </a:r>
          </a:p>
          <a:p>
            <a:r>
              <a:rPr lang="en-US" dirty="0"/>
              <a:t>Executive Director</a:t>
            </a:r>
          </a:p>
          <a:p>
            <a:r>
              <a:rPr lang="en-US" dirty="0"/>
              <a:t>Low-Level Radioactive Waste Forum</a:t>
            </a:r>
          </a:p>
          <a:p>
            <a:r>
              <a:rPr lang="en-US" dirty="0"/>
              <a:t>llwforum.org</a:t>
            </a:r>
          </a:p>
          <a:p>
            <a:endParaRPr lang="en-US" dirty="0"/>
          </a:p>
        </p:txBody>
      </p:sp>
      <p:cxnSp>
        <p:nvCxnSpPr>
          <p:cNvPr id="4" name="Straight Connector 3"/>
          <p:cNvCxnSpPr/>
          <p:nvPr/>
        </p:nvCxnSpPr>
        <p:spPr>
          <a:xfrm>
            <a:off x="381000" y="3612084"/>
            <a:ext cx="1139159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81000" y="3551124"/>
            <a:ext cx="1139159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562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41D-86CF-FD29-1DD7-27D1FF3E00BB}"/>
              </a:ext>
            </a:extLst>
          </p:cNvPr>
          <p:cNvSpPr>
            <a:spLocks noGrp="1"/>
          </p:cNvSpPr>
          <p:nvPr>
            <p:ph type="title"/>
          </p:nvPr>
        </p:nvSpPr>
        <p:spPr/>
        <p:txBody>
          <a:bodyPr/>
          <a:lstStyle/>
          <a:p>
            <a:r>
              <a:rPr lang="en-US" dirty="0"/>
              <a:t>Atomic Energy Act</a:t>
            </a:r>
          </a:p>
        </p:txBody>
      </p:sp>
      <p:pic>
        <p:nvPicPr>
          <p:cNvPr id="4" name="Picture 2" descr="Throwback Thursday: The Signing of the Atomic Energy Act of 1946 – U.S. NRC  Blog">
            <a:extLst>
              <a:ext uri="{FF2B5EF4-FFF2-40B4-BE49-F238E27FC236}">
                <a16:creationId xmlns:a16="http://schemas.microsoft.com/office/drawing/2014/main" id="{D5097776-1AE8-7DF7-5073-A88972A59C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628" y="1809344"/>
            <a:ext cx="6345060" cy="48930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000F64F-0457-1627-C4E5-660A8EC9A7A0}"/>
              </a:ext>
            </a:extLst>
          </p:cNvPr>
          <p:cNvSpPr txBox="1">
            <a:spLocks/>
          </p:cNvSpPr>
          <p:nvPr/>
        </p:nvSpPr>
        <p:spPr bwMode="auto">
          <a:xfrm>
            <a:off x="1662464" y="6391593"/>
            <a:ext cx="1557391" cy="46640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algn="l" rtl="0" eaLnBrk="1" fontAlgn="base" hangingPunct="1">
              <a:lnSpc>
                <a:spcPct val="100000"/>
              </a:lnSpc>
              <a:spcBef>
                <a:spcPct val="0"/>
              </a:spcBef>
              <a:spcAft>
                <a:spcPct val="0"/>
              </a:spcAft>
              <a:defRPr sz="3200" b="1">
                <a:solidFill>
                  <a:schemeClr val="tx1"/>
                </a:solidFill>
                <a:latin typeface="+mj-lt"/>
                <a:ea typeface="+mj-ea"/>
                <a:cs typeface="+mj-cs"/>
              </a:defRPr>
            </a:lvl1pPr>
            <a:lvl2pPr algn="l" rtl="0" eaLnBrk="1" fontAlgn="base" hangingPunct="1">
              <a:lnSpc>
                <a:spcPct val="95000"/>
              </a:lnSpc>
              <a:spcBef>
                <a:spcPct val="0"/>
              </a:spcBef>
              <a:spcAft>
                <a:spcPct val="0"/>
              </a:spcAft>
              <a:defRPr sz="2800" b="1">
                <a:solidFill>
                  <a:schemeClr val="tx2"/>
                </a:solidFill>
                <a:latin typeface="Arial" charset="0"/>
              </a:defRPr>
            </a:lvl2pPr>
            <a:lvl3pPr algn="l" rtl="0" eaLnBrk="1" fontAlgn="base" hangingPunct="1">
              <a:lnSpc>
                <a:spcPct val="95000"/>
              </a:lnSpc>
              <a:spcBef>
                <a:spcPct val="0"/>
              </a:spcBef>
              <a:spcAft>
                <a:spcPct val="0"/>
              </a:spcAft>
              <a:defRPr sz="2800" b="1">
                <a:solidFill>
                  <a:schemeClr val="tx2"/>
                </a:solidFill>
                <a:latin typeface="Arial" charset="0"/>
              </a:defRPr>
            </a:lvl3pPr>
            <a:lvl4pPr algn="l" rtl="0" eaLnBrk="1" fontAlgn="base" hangingPunct="1">
              <a:lnSpc>
                <a:spcPct val="95000"/>
              </a:lnSpc>
              <a:spcBef>
                <a:spcPct val="0"/>
              </a:spcBef>
              <a:spcAft>
                <a:spcPct val="0"/>
              </a:spcAft>
              <a:defRPr sz="2800" b="1">
                <a:solidFill>
                  <a:schemeClr val="tx2"/>
                </a:solidFill>
                <a:latin typeface="Arial" charset="0"/>
              </a:defRPr>
            </a:lvl4pPr>
            <a:lvl5pPr algn="l" rtl="0" eaLnBrk="1" fontAlgn="base" hangingPunct="1">
              <a:lnSpc>
                <a:spcPct val="95000"/>
              </a:lnSpc>
              <a:spcBef>
                <a:spcPct val="0"/>
              </a:spcBef>
              <a:spcAft>
                <a:spcPct val="0"/>
              </a:spcAft>
              <a:defRPr sz="2800" b="1">
                <a:solidFill>
                  <a:schemeClr val="tx2"/>
                </a:solidFill>
                <a:latin typeface="Arial" charset="0"/>
              </a:defRPr>
            </a:lvl5pPr>
            <a:lvl6pPr marL="457200" algn="l" rtl="0" eaLnBrk="1" fontAlgn="base" hangingPunct="1">
              <a:lnSpc>
                <a:spcPct val="95000"/>
              </a:lnSpc>
              <a:spcBef>
                <a:spcPct val="0"/>
              </a:spcBef>
              <a:spcAft>
                <a:spcPct val="0"/>
              </a:spcAft>
              <a:defRPr sz="2800" b="1">
                <a:solidFill>
                  <a:schemeClr val="tx2"/>
                </a:solidFill>
                <a:latin typeface="Arial" charset="0"/>
              </a:defRPr>
            </a:lvl6pPr>
            <a:lvl7pPr marL="914400" algn="l" rtl="0" eaLnBrk="1" fontAlgn="base" hangingPunct="1">
              <a:lnSpc>
                <a:spcPct val="95000"/>
              </a:lnSpc>
              <a:spcBef>
                <a:spcPct val="0"/>
              </a:spcBef>
              <a:spcAft>
                <a:spcPct val="0"/>
              </a:spcAft>
              <a:defRPr sz="2800" b="1">
                <a:solidFill>
                  <a:schemeClr val="tx2"/>
                </a:solidFill>
                <a:latin typeface="Arial" charset="0"/>
              </a:defRPr>
            </a:lvl7pPr>
            <a:lvl8pPr marL="1371600" algn="l" rtl="0" eaLnBrk="1" fontAlgn="base" hangingPunct="1">
              <a:lnSpc>
                <a:spcPct val="95000"/>
              </a:lnSpc>
              <a:spcBef>
                <a:spcPct val="0"/>
              </a:spcBef>
              <a:spcAft>
                <a:spcPct val="0"/>
              </a:spcAft>
              <a:defRPr sz="2800" b="1">
                <a:solidFill>
                  <a:schemeClr val="tx2"/>
                </a:solidFill>
                <a:latin typeface="Arial" charset="0"/>
              </a:defRPr>
            </a:lvl8pPr>
            <a:lvl9pPr marL="1828800" algn="l" rtl="0" eaLnBrk="1" fontAlgn="base" hangingPunct="1">
              <a:lnSpc>
                <a:spcPct val="95000"/>
              </a:lnSpc>
              <a:spcBef>
                <a:spcPct val="0"/>
              </a:spcBef>
              <a:spcAft>
                <a:spcPct val="0"/>
              </a:spcAft>
              <a:defRPr sz="2800" b="1">
                <a:solidFill>
                  <a:schemeClr val="tx2"/>
                </a:solidFill>
                <a:latin typeface="Arial" charset="0"/>
              </a:defRPr>
            </a:lvl9pPr>
          </a:lstStyle>
          <a:p>
            <a:r>
              <a:rPr lang="en-US" sz="1100" b="0" kern="0" dirty="0"/>
              <a:t>Public Domain Photo</a:t>
            </a:r>
          </a:p>
        </p:txBody>
      </p:sp>
    </p:spTree>
    <p:extLst>
      <p:ext uri="{BB962C8B-B14F-4D97-AF65-F5344CB8AC3E}">
        <p14:creationId xmlns:p14="http://schemas.microsoft.com/office/powerpoint/2010/main" val="618284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6D962-DCF5-EA60-89A3-2A04DB49A3CB}"/>
              </a:ext>
            </a:extLst>
          </p:cNvPr>
          <p:cNvSpPr>
            <a:spLocks noGrp="1"/>
          </p:cNvSpPr>
          <p:nvPr>
            <p:ph type="title"/>
          </p:nvPr>
        </p:nvSpPr>
        <p:spPr/>
        <p:txBody>
          <a:bodyPr/>
          <a:lstStyle/>
          <a:p>
            <a:r>
              <a:rPr lang="en-US" dirty="0"/>
              <a:t>Atomic Energy Age</a:t>
            </a:r>
          </a:p>
        </p:txBody>
      </p:sp>
      <p:pic>
        <p:nvPicPr>
          <p:cNvPr id="4" name="Picture 2">
            <a:extLst>
              <a:ext uri="{FF2B5EF4-FFF2-40B4-BE49-F238E27FC236}">
                <a16:creationId xmlns:a16="http://schemas.microsoft.com/office/drawing/2014/main" id="{D666C333-13CC-D006-1F02-1C2AC7D290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73588" y="1747066"/>
            <a:ext cx="6788637" cy="5091478"/>
          </a:xfrm>
          <a:prstGeom prst="rect">
            <a:avLst/>
          </a:prstGeom>
          <a:solidFill>
            <a:srgbClr val="FFFFFF"/>
          </a:solidFill>
        </p:spPr>
      </p:pic>
      <p:sp>
        <p:nvSpPr>
          <p:cNvPr id="5" name="Title 1">
            <a:extLst>
              <a:ext uri="{FF2B5EF4-FFF2-40B4-BE49-F238E27FC236}">
                <a16:creationId xmlns:a16="http://schemas.microsoft.com/office/drawing/2014/main" id="{6B8F18EC-180F-142B-C47A-7618A74EA375}"/>
              </a:ext>
            </a:extLst>
          </p:cNvPr>
          <p:cNvSpPr txBox="1">
            <a:spLocks/>
          </p:cNvSpPr>
          <p:nvPr/>
        </p:nvSpPr>
        <p:spPr bwMode="auto">
          <a:xfrm>
            <a:off x="1662464" y="6391593"/>
            <a:ext cx="1557391" cy="46640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algn="l" rtl="0" eaLnBrk="1" fontAlgn="base" hangingPunct="1">
              <a:lnSpc>
                <a:spcPct val="100000"/>
              </a:lnSpc>
              <a:spcBef>
                <a:spcPct val="0"/>
              </a:spcBef>
              <a:spcAft>
                <a:spcPct val="0"/>
              </a:spcAft>
              <a:defRPr sz="3200" b="1">
                <a:solidFill>
                  <a:schemeClr val="tx1"/>
                </a:solidFill>
                <a:latin typeface="+mj-lt"/>
                <a:ea typeface="+mj-ea"/>
                <a:cs typeface="+mj-cs"/>
              </a:defRPr>
            </a:lvl1pPr>
            <a:lvl2pPr algn="l" rtl="0" eaLnBrk="1" fontAlgn="base" hangingPunct="1">
              <a:lnSpc>
                <a:spcPct val="95000"/>
              </a:lnSpc>
              <a:spcBef>
                <a:spcPct val="0"/>
              </a:spcBef>
              <a:spcAft>
                <a:spcPct val="0"/>
              </a:spcAft>
              <a:defRPr sz="2800" b="1">
                <a:solidFill>
                  <a:schemeClr val="tx2"/>
                </a:solidFill>
                <a:latin typeface="Arial" charset="0"/>
              </a:defRPr>
            </a:lvl2pPr>
            <a:lvl3pPr algn="l" rtl="0" eaLnBrk="1" fontAlgn="base" hangingPunct="1">
              <a:lnSpc>
                <a:spcPct val="95000"/>
              </a:lnSpc>
              <a:spcBef>
                <a:spcPct val="0"/>
              </a:spcBef>
              <a:spcAft>
                <a:spcPct val="0"/>
              </a:spcAft>
              <a:defRPr sz="2800" b="1">
                <a:solidFill>
                  <a:schemeClr val="tx2"/>
                </a:solidFill>
                <a:latin typeface="Arial" charset="0"/>
              </a:defRPr>
            </a:lvl3pPr>
            <a:lvl4pPr algn="l" rtl="0" eaLnBrk="1" fontAlgn="base" hangingPunct="1">
              <a:lnSpc>
                <a:spcPct val="95000"/>
              </a:lnSpc>
              <a:spcBef>
                <a:spcPct val="0"/>
              </a:spcBef>
              <a:spcAft>
                <a:spcPct val="0"/>
              </a:spcAft>
              <a:defRPr sz="2800" b="1">
                <a:solidFill>
                  <a:schemeClr val="tx2"/>
                </a:solidFill>
                <a:latin typeface="Arial" charset="0"/>
              </a:defRPr>
            </a:lvl4pPr>
            <a:lvl5pPr algn="l" rtl="0" eaLnBrk="1" fontAlgn="base" hangingPunct="1">
              <a:lnSpc>
                <a:spcPct val="95000"/>
              </a:lnSpc>
              <a:spcBef>
                <a:spcPct val="0"/>
              </a:spcBef>
              <a:spcAft>
                <a:spcPct val="0"/>
              </a:spcAft>
              <a:defRPr sz="2800" b="1">
                <a:solidFill>
                  <a:schemeClr val="tx2"/>
                </a:solidFill>
                <a:latin typeface="Arial" charset="0"/>
              </a:defRPr>
            </a:lvl5pPr>
            <a:lvl6pPr marL="457200" algn="l" rtl="0" eaLnBrk="1" fontAlgn="base" hangingPunct="1">
              <a:lnSpc>
                <a:spcPct val="95000"/>
              </a:lnSpc>
              <a:spcBef>
                <a:spcPct val="0"/>
              </a:spcBef>
              <a:spcAft>
                <a:spcPct val="0"/>
              </a:spcAft>
              <a:defRPr sz="2800" b="1">
                <a:solidFill>
                  <a:schemeClr val="tx2"/>
                </a:solidFill>
                <a:latin typeface="Arial" charset="0"/>
              </a:defRPr>
            </a:lvl6pPr>
            <a:lvl7pPr marL="914400" algn="l" rtl="0" eaLnBrk="1" fontAlgn="base" hangingPunct="1">
              <a:lnSpc>
                <a:spcPct val="95000"/>
              </a:lnSpc>
              <a:spcBef>
                <a:spcPct val="0"/>
              </a:spcBef>
              <a:spcAft>
                <a:spcPct val="0"/>
              </a:spcAft>
              <a:defRPr sz="2800" b="1">
                <a:solidFill>
                  <a:schemeClr val="tx2"/>
                </a:solidFill>
                <a:latin typeface="Arial" charset="0"/>
              </a:defRPr>
            </a:lvl7pPr>
            <a:lvl8pPr marL="1371600" algn="l" rtl="0" eaLnBrk="1" fontAlgn="base" hangingPunct="1">
              <a:lnSpc>
                <a:spcPct val="95000"/>
              </a:lnSpc>
              <a:spcBef>
                <a:spcPct val="0"/>
              </a:spcBef>
              <a:spcAft>
                <a:spcPct val="0"/>
              </a:spcAft>
              <a:defRPr sz="2800" b="1">
                <a:solidFill>
                  <a:schemeClr val="tx2"/>
                </a:solidFill>
                <a:latin typeface="Arial" charset="0"/>
              </a:defRPr>
            </a:lvl8pPr>
            <a:lvl9pPr marL="1828800" algn="l" rtl="0" eaLnBrk="1" fontAlgn="base" hangingPunct="1">
              <a:lnSpc>
                <a:spcPct val="95000"/>
              </a:lnSpc>
              <a:spcBef>
                <a:spcPct val="0"/>
              </a:spcBef>
              <a:spcAft>
                <a:spcPct val="0"/>
              </a:spcAft>
              <a:defRPr sz="2800" b="1">
                <a:solidFill>
                  <a:schemeClr val="tx2"/>
                </a:solidFill>
                <a:latin typeface="Arial" charset="0"/>
              </a:defRPr>
            </a:lvl9pPr>
          </a:lstStyle>
          <a:p>
            <a:r>
              <a:rPr lang="en-US" sz="1100" b="0" kern="0" dirty="0"/>
              <a:t>Public Domain Photo</a:t>
            </a:r>
          </a:p>
        </p:txBody>
      </p:sp>
    </p:spTree>
    <p:extLst>
      <p:ext uri="{BB962C8B-B14F-4D97-AF65-F5344CB8AC3E}">
        <p14:creationId xmlns:p14="http://schemas.microsoft.com/office/powerpoint/2010/main" val="1465718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E4C6356-DBD1-4AA2-6CE3-1A5DDCB712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362" r="17151"/>
          <a:stretch/>
        </p:blipFill>
        <p:spPr bwMode="auto">
          <a:xfrm>
            <a:off x="198508" y="875490"/>
            <a:ext cx="11794983" cy="4739802"/>
          </a:xfrm>
          <a:prstGeom prst="rect">
            <a:avLst/>
          </a:prstGeom>
          <a:solidFill>
            <a:srgbClr val="FFFFFF"/>
          </a:solidFill>
        </p:spPr>
      </p:pic>
    </p:spTree>
    <p:extLst>
      <p:ext uri="{BB962C8B-B14F-4D97-AF65-F5344CB8AC3E}">
        <p14:creationId xmlns:p14="http://schemas.microsoft.com/office/powerpoint/2010/main" val="3242634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1560</TotalTime>
  <Words>2578</Words>
  <Application>Microsoft Macintosh PowerPoint</Application>
  <PresentationFormat>Widescreen</PresentationFormat>
  <Paragraphs>310</Paragraphs>
  <Slides>61</Slides>
  <Notes>0</Notes>
  <HiddenSlides>12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Arial Black</vt:lpstr>
      <vt:lpstr>Calibri</vt:lpstr>
      <vt:lpstr>Helvetica Neue</vt:lpstr>
      <vt:lpstr>Times New Roman</vt:lpstr>
      <vt:lpstr>Verdana</vt:lpstr>
      <vt:lpstr>Office Theme</vt:lpstr>
      <vt:lpstr>LLRW Compact System</vt:lpstr>
      <vt:lpstr>Agenda/Objectives</vt:lpstr>
      <vt:lpstr>Copyright Disclaimer Under Section 107  of the Copyright Act 1976</vt:lpstr>
      <vt:lpstr>Speaker Introduction</vt:lpstr>
      <vt:lpstr>Low-Level vs High Level</vt:lpstr>
      <vt:lpstr>The Need for regulation (AEA)</vt:lpstr>
      <vt:lpstr>Atomic Energy Act</vt:lpstr>
      <vt:lpstr>Atomic Energy Age</vt:lpstr>
      <vt:lpstr>PowerPoint Presentation</vt:lpstr>
      <vt:lpstr>Nuclear Power Produces Waste</vt:lpstr>
      <vt:lpstr>You have a package of Low-Level waste – Now What?</vt:lpstr>
      <vt:lpstr>Early 1940’s and 1950’s</vt:lpstr>
      <vt:lpstr>Unrelated (but related)</vt:lpstr>
      <vt:lpstr>Ocean Disposal (1946-1970)</vt:lpstr>
      <vt:lpstr>1960s and 1970s shallow land burial</vt:lpstr>
      <vt:lpstr>Beatty</vt:lpstr>
      <vt:lpstr>Maxey Flats</vt:lpstr>
      <vt:lpstr>Sheffield</vt:lpstr>
      <vt:lpstr>Sheffield</vt:lpstr>
      <vt:lpstr>Sheffield</vt:lpstr>
      <vt:lpstr>Meanwhile, back in the Beltway</vt:lpstr>
      <vt:lpstr>Meanwhile, back in the Beltway</vt:lpstr>
      <vt:lpstr>Why do we have a Compact System?</vt:lpstr>
      <vt:lpstr>Low Level Radioactive Waste Policy Act 1980 (85)</vt:lpstr>
      <vt:lpstr>Low Level Radioactive Waste Policy Act 1980 (85)</vt:lpstr>
      <vt:lpstr>Compacts</vt:lpstr>
      <vt:lpstr>Developing New Sites within Compacts</vt:lpstr>
      <vt:lpstr>Current Compact Geography</vt:lpstr>
      <vt:lpstr>Map of the 18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Unaffiliated States</vt:lpstr>
      <vt:lpstr>LLRW Forum</vt:lpstr>
      <vt:lpstr>LLRW Forum Mission</vt:lpstr>
      <vt:lpstr>Four States</vt:lpstr>
      <vt:lpstr>Licensed Commercial LLRW Disposal Facilities </vt:lpstr>
      <vt:lpstr>Barnwell Disposal Facility</vt:lpstr>
      <vt:lpstr>Barnwell Disposal Facility</vt:lpstr>
      <vt:lpstr>Barnwell Disposal Facility</vt:lpstr>
      <vt:lpstr>Richland Disposal Facility</vt:lpstr>
      <vt:lpstr>Richland Disposal Facility</vt:lpstr>
      <vt:lpstr>Richland Disposal Facility</vt:lpstr>
      <vt:lpstr>Clive Disposal Facility</vt:lpstr>
      <vt:lpstr>Clive Disposal Facility</vt:lpstr>
      <vt:lpstr>Clive Disposal Facility</vt:lpstr>
      <vt:lpstr>Clive Disposal Facility</vt:lpstr>
      <vt:lpstr>Clive Disposal Facility</vt:lpstr>
      <vt:lpstr>WCS Disposal Facility</vt:lpstr>
      <vt:lpstr>WCS Compact Waste Facility</vt:lpstr>
      <vt:lpstr>WCS Disposal Facility</vt:lpstr>
      <vt:lpstr>WCS Disposal Facility</vt:lpstr>
      <vt:lpstr>Summary</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Cecilia Snyder</dc:creator>
  <cp:lastModifiedBy>Daniel Shrum</cp:lastModifiedBy>
  <cp:revision>31</cp:revision>
  <dcterms:created xsi:type="dcterms:W3CDTF">2016-01-17T00:04:51Z</dcterms:created>
  <dcterms:modified xsi:type="dcterms:W3CDTF">2024-09-04T17:41:35Z</dcterms:modified>
</cp:coreProperties>
</file>