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345" r:id="rId3"/>
    <p:sldId id="346" r:id="rId4"/>
    <p:sldId id="295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000" autoAdjust="0"/>
    <p:restoredTop sz="94660"/>
  </p:normalViewPr>
  <p:slideViewPr>
    <p:cSldViewPr snapToGrid="0">
      <p:cViewPr varScale="1">
        <p:scale>
          <a:sx n="75" d="100"/>
          <a:sy n="75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2481" y="45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F87EB5-4C64-44F4-A0DB-428FF3E05768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E9EE99-33B2-4EDE-A01E-89D65CAF53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34258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9EE99-33B2-4EDE-A01E-89D65CAF53F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361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6E9EE99-33B2-4EDE-A01E-89D65CAF53F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5432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763ED02-7158-40AA-98F2-FB42BE682AEE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3C0CB-6B67-432B-8C36-93696F18443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539219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3ED02-7158-40AA-98F2-FB42BE682AEE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3C0CB-6B67-432B-8C36-93696F184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0317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3ED02-7158-40AA-98F2-FB42BE682AEE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3C0CB-6B67-432B-8C36-93696F18443A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3076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3ED02-7158-40AA-98F2-FB42BE682AEE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3C0CB-6B67-432B-8C36-93696F184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860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3ED02-7158-40AA-98F2-FB42BE682AEE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3C0CB-6B67-432B-8C36-93696F18443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6482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3ED02-7158-40AA-98F2-FB42BE682AEE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3C0CB-6B67-432B-8C36-93696F184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539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3ED02-7158-40AA-98F2-FB42BE682AEE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3C0CB-6B67-432B-8C36-93696F184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2756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3ED02-7158-40AA-98F2-FB42BE682AEE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3C0CB-6B67-432B-8C36-93696F184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44093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3ED02-7158-40AA-98F2-FB42BE682AEE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3C0CB-6B67-432B-8C36-93696F184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348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3ED02-7158-40AA-98F2-FB42BE682AEE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3C0CB-6B67-432B-8C36-93696F1844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3958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3ED02-7158-40AA-98F2-FB42BE682AEE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3C0CB-6B67-432B-8C36-93696F18443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09462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C763ED02-7158-40AA-98F2-FB42BE682AEE}" type="datetimeFigureOut">
              <a:rPr lang="en-US" smtClean="0"/>
              <a:t>10/8/2024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7253C0CB-6B67-432B-8C36-93696F18443A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46780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4C0648FB-4388-443C-8D4E-4A9FF03360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DB2C0F-8418-B245-63C3-487FC470A1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62671" y="4960137"/>
            <a:ext cx="4148329" cy="1463040"/>
          </a:xfrm>
        </p:spPr>
        <p:txBody>
          <a:bodyPr>
            <a:normAutofit/>
          </a:bodyPr>
          <a:lstStyle/>
          <a:p>
            <a:r>
              <a:rPr lang="en-US" dirty="0"/>
              <a:t>Thomas W. Hansen, Jr., PhD, CHP, RRPT</a:t>
            </a:r>
          </a:p>
          <a:p>
            <a:r>
              <a:rPr lang="en-US" dirty="0"/>
              <a:t>tom@secompact.org</a:t>
            </a:r>
          </a:p>
          <a:p>
            <a:r>
              <a:rPr lang="en-US" dirty="0"/>
              <a:t>865-228-1997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A8D762E-DA8D-419A-BA44-68B93D3D92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2A29176-1CEC-420D-9064-FF18DBD64DF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6933" y="1590070"/>
            <a:ext cx="9618133" cy="2960980"/>
          </a:xfrm>
        </p:spPr>
        <p:txBody>
          <a:bodyPr anchor="b">
            <a:normAutofit fontScale="90000"/>
          </a:bodyPr>
          <a:lstStyle/>
          <a:p>
            <a:pPr algn="l"/>
            <a:r>
              <a:rPr lang="en-US" sz="5600" dirty="0">
                <a:solidFill>
                  <a:srgbClr val="FFFFFF"/>
                </a:solidFill>
              </a:rPr>
              <a:t>Southeast Compact Commission </a:t>
            </a:r>
            <a:br>
              <a:rPr lang="en-US" sz="5600" dirty="0">
                <a:solidFill>
                  <a:srgbClr val="FFFFFF"/>
                </a:solidFill>
              </a:rPr>
            </a:br>
            <a:r>
              <a:rPr lang="en-US" sz="5600" dirty="0">
                <a:solidFill>
                  <a:srgbClr val="FFFFFF"/>
                </a:solidFill>
              </a:rPr>
              <a:t>2024 Strategic Planning Meeting</a:t>
            </a:r>
            <a:br>
              <a:rPr lang="en-US" sz="5600" dirty="0">
                <a:solidFill>
                  <a:srgbClr val="FFFFFF"/>
                </a:solidFill>
              </a:rPr>
            </a:br>
            <a:br>
              <a:rPr lang="en-US" sz="5600" dirty="0">
                <a:solidFill>
                  <a:srgbClr val="FFFFFF"/>
                </a:solidFill>
              </a:rPr>
            </a:br>
            <a:r>
              <a:rPr lang="en-US" sz="5600" dirty="0">
                <a:solidFill>
                  <a:srgbClr val="FFFFFF"/>
                </a:solidFill>
              </a:rPr>
              <a:t>Overview of Southeast Compact’s Disused sources support Program</a:t>
            </a:r>
            <a:br>
              <a:rPr lang="en-US" sz="5600" dirty="0">
                <a:solidFill>
                  <a:srgbClr val="FFFFFF"/>
                </a:solidFill>
              </a:rPr>
            </a:br>
            <a:br>
              <a:rPr lang="en-US" sz="5600" dirty="0">
                <a:solidFill>
                  <a:srgbClr val="FFFFFF"/>
                </a:solidFill>
              </a:rPr>
            </a:br>
            <a:r>
              <a:rPr lang="en-US" sz="5600" dirty="0">
                <a:solidFill>
                  <a:srgbClr val="FFFFFF"/>
                </a:solidFill>
              </a:rPr>
              <a:t>October 10, 2024 | Reno, NV</a:t>
            </a:r>
          </a:p>
        </p:txBody>
      </p: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47F95953-8E19-4C01-997F-0E959B52B7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7552199" y="5234457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1">
            <a:extLst>
              <a:ext uri="{FF2B5EF4-FFF2-40B4-BE49-F238E27FC236}">
                <a16:creationId xmlns:a16="http://schemas.microsoft.com/office/drawing/2014/main" id="{BD37CB15-768A-3EF1-73D4-5EC8A52E2A4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9312" y="4915076"/>
            <a:ext cx="1032872" cy="10217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" name="TextBox 40">
            <a:extLst>
              <a:ext uri="{FF2B5EF4-FFF2-40B4-BE49-F238E27FC236}">
                <a16:creationId xmlns:a16="http://schemas.microsoft.com/office/drawing/2014/main" id="{0895DFF7-6032-76FE-758A-E5AA85C03807}"/>
              </a:ext>
            </a:extLst>
          </p:cNvPr>
          <p:cNvSpPr txBox="1"/>
          <p:nvPr/>
        </p:nvSpPr>
        <p:spPr>
          <a:xfrm>
            <a:off x="331174" y="6053845"/>
            <a:ext cx="700032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i="1" dirty="0">
                <a:solidFill>
                  <a:srgbClr val="008080"/>
                </a:solidFill>
                <a:effectLst/>
                <a:latin typeface="Courier New" panose="02070309020205020404" pitchFamily="49" charset="0"/>
                <a:ea typeface="Calibri" panose="020F0502020204030204" pitchFamily="34" charset="0"/>
              </a:rPr>
              <a:t>"States Working for Responsible Waste Management"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7538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EF70F-B9F8-6276-A28B-B2735E301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995517"/>
            <a:ext cx="9720072" cy="676361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dirty="0"/>
              <a:t>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1BD6B8-9EE0-7AFA-A8BF-0D67D5000A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9542" y="1690034"/>
            <a:ext cx="11024419" cy="4889091"/>
          </a:xfrm>
        </p:spPr>
        <p:txBody>
          <a:bodyPr>
            <a:noAutofit/>
          </a:bodyPr>
          <a:lstStyle/>
          <a:p>
            <a:pPr marL="182880" lvl="2" indent="-18288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“What is the SE Compact’s disused sources program?”</a:t>
            </a:r>
          </a:p>
          <a:p>
            <a:pPr marL="182880" lvl="2" indent="-18288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“How does someone sign up for the program?”</a:t>
            </a:r>
          </a:p>
          <a:p>
            <a:pPr marL="182880" lvl="2" indent="-18288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“How does the Compact decide who gets assistance?”</a:t>
            </a:r>
          </a:p>
          <a:p>
            <a:pPr marL="182880" lvl="2" indent="-18288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“How hard is it to manage the program?”</a:t>
            </a:r>
          </a:p>
          <a:p>
            <a:pPr marL="182880" lvl="2" indent="-18288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“How does the Compact pay its portion of the disposal”? </a:t>
            </a:r>
          </a:p>
          <a:p>
            <a:pPr marL="182880" lvl="2" indent="-18288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“Where does the money come from?”</a:t>
            </a:r>
          </a:p>
          <a:p>
            <a:pPr marL="182880" lvl="2" indent="-18288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“How many sources have you disposed?”</a:t>
            </a:r>
          </a:p>
          <a:p>
            <a:pPr marL="0" lvl="2" indent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sz="22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621582-3DDF-3C4D-1058-2C64FC9EA57F}"/>
              </a:ext>
            </a:extLst>
          </p:cNvPr>
          <p:cNvSpPr txBox="1"/>
          <p:nvPr/>
        </p:nvSpPr>
        <p:spPr>
          <a:xfrm>
            <a:off x="4653755" y="6302999"/>
            <a:ext cx="32359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Data is from May – August 2024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AB51F81E-A832-B5F3-6BA1-C503056E2DF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6681432"/>
              </p:ext>
            </p:extLst>
          </p:nvPr>
        </p:nvGraphicFramePr>
        <p:xfrm>
          <a:off x="1235868" y="5255645"/>
          <a:ext cx="9720264" cy="106377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23657">
                  <a:extLst>
                    <a:ext uri="{9D8B030D-6E8A-4147-A177-3AD203B41FA5}">
                      <a16:colId xmlns:a16="http://schemas.microsoft.com/office/drawing/2014/main" val="1578214910"/>
                    </a:ext>
                  </a:extLst>
                </a:gridCol>
                <a:gridCol w="1523657">
                  <a:extLst>
                    <a:ext uri="{9D8B030D-6E8A-4147-A177-3AD203B41FA5}">
                      <a16:colId xmlns:a16="http://schemas.microsoft.com/office/drawing/2014/main" val="2001416172"/>
                    </a:ext>
                  </a:extLst>
                </a:gridCol>
                <a:gridCol w="800754">
                  <a:extLst>
                    <a:ext uri="{9D8B030D-6E8A-4147-A177-3AD203B41FA5}">
                      <a16:colId xmlns:a16="http://schemas.microsoft.com/office/drawing/2014/main" val="3064506697"/>
                    </a:ext>
                  </a:extLst>
                </a:gridCol>
                <a:gridCol w="800754">
                  <a:extLst>
                    <a:ext uri="{9D8B030D-6E8A-4147-A177-3AD203B41FA5}">
                      <a16:colId xmlns:a16="http://schemas.microsoft.com/office/drawing/2014/main" val="117900903"/>
                    </a:ext>
                  </a:extLst>
                </a:gridCol>
                <a:gridCol w="800754">
                  <a:extLst>
                    <a:ext uri="{9D8B030D-6E8A-4147-A177-3AD203B41FA5}">
                      <a16:colId xmlns:a16="http://schemas.microsoft.com/office/drawing/2014/main" val="947933820"/>
                    </a:ext>
                  </a:extLst>
                </a:gridCol>
                <a:gridCol w="800754">
                  <a:extLst>
                    <a:ext uri="{9D8B030D-6E8A-4147-A177-3AD203B41FA5}">
                      <a16:colId xmlns:a16="http://schemas.microsoft.com/office/drawing/2014/main" val="3867764856"/>
                    </a:ext>
                  </a:extLst>
                </a:gridCol>
                <a:gridCol w="800754">
                  <a:extLst>
                    <a:ext uri="{9D8B030D-6E8A-4147-A177-3AD203B41FA5}">
                      <a16:colId xmlns:a16="http://schemas.microsoft.com/office/drawing/2014/main" val="3141010159"/>
                    </a:ext>
                  </a:extLst>
                </a:gridCol>
                <a:gridCol w="800754">
                  <a:extLst>
                    <a:ext uri="{9D8B030D-6E8A-4147-A177-3AD203B41FA5}">
                      <a16:colId xmlns:a16="http://schemas.microsoft.com/office/drawing/2014/main" val="2165430755"/>
                    </a:ext>
                  </a:extLst>
                </a:gridCol>
                <a:gridCol w="800754">
                  <a:extLst>
                    <a:ext uri="{9D8B030D-6E8A-4147-A177-3AD203B41FA5}">
                      <a16:colId xmlns:a16="http://schemas.microsoft.com/office/drawing/2014/main" val="3174247911"/>
                    </a:ext>
                  </a:extLst>
                </a:gridCol>
                <a:gridCol w="1067672">
                  <a:extLst>
                    <a:ext uri="{9D8B030D-6E8A-4147-A177-3AD203B41FA5}">
                      <a16:colId xmlns:a16="http://schemas.microsoft.com/office/drawing/2014/main" val="1608133981"/>
                    </a:ext>
                  </a:extLst>
                </a:gridCol>
              </a:tblGrid>
              <a:tr h="70900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100" u="none" strike="noStrike">
                          <a:effectLst/>
                        </a:rPr>
                        <a:t>Program </a:t>
                      </a:r>
                      <a:br>
                        <a:rPr lang="en-US" sz="2100" u="none" strike="noStrike">
                          <a:effectLst/>
                        </a:rPr>
                      </a:br>
                      <a:r>
                        <a:rPr lang="en-US" sz="2100" u="none" strike="noStrike">
                          <a:effectLst/>
                        </a:rPr>
                        <a:t>Cost</a:t>
                      </a:r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171" marR="4171" marT="41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100" u="none" strike="noStrike" dirty="0">
                          <a:effectLst/>
                        </a:rPr>
                        <a:t>Number of Locations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171" marR="4171" marT="41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100" u="none" strike="noStrike" dirty="0">
                          <a:effectLst/>
                        </a:rPr>
                        <a:t>AL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171" marR="4171" marT="41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100" u="none" strike="noStrike">
                          <a:effectLst/>
                        </a:rPr>
                        <a:t>FL</a:t>
                      </a:r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171" marR="4171" marT="41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100" u="none" strike="noStrike">
                          <a:effectLst/>
                        </a:rPr>
                        <a:t>GA</a:t>
                      </a:r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171" marR="4171" marT="41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100" u="none" strike="noStrike" dirty="0">
                          <a:effectLst/>
                        </a:rPr>
                        <a:t>MS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171" marR="4171" marT="41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100" u="none" strike="noStrike">
                          <a:effectLst/>
                        </a:rPr>
                        <a:t>TN</a:t>
                      </a:r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171" marR="4171" marT="41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100" u="none" strike="noStrike">
                          <a:effectLst/>
                        </a:rPr>
                        <a:t>VA</a:t>
                      </a:r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171" marR="4171" marT="41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100" u="none" strike="noStrike">
                          <a:effectLst/>
                        </a:rPr>
                        <a:t>Total</a:t>
                      </a:r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171" marR="4171" marT="4171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2100" u="none" strike="noStrike">
                          <a:effectLst/>
                        </a:rPr>
                        <a:t>Activity</a:t>
                      </a:r>
                      <a:br>
                        <a:rPr lang="en-US" sz="2100" u="none" strike="noStrike">
                          <a:effectLst/>
                        </a:rPr>
                      </a:br>
                      <a:r>
                        <a:rPr lang="en-US" sz="2100" u="none" strike="noStrike">
                          <a:effectLst/>
                        </a:rPr>
                        <a:t>(mCi)</a:t>
                      </a:r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171" marR="4171" marT="4171" marB="0" anchor="ctr"/>
                </a:tc>
                <a:extLst>
                  <a:ext uri="{0D108BD9-81ED-4DB2-BD59-A6C34878D82A}">
                    <a16:rowId xmlns:a16="http://schemas.microsoft.com/office/drawing/2014/main" val="3248297774"/>
                  </a:ext>
                </a:extLst>
              </a:tr>
              <a:tr h="354778"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>
                          <a:effectLst/>
                        </a:rPr>
                        <a:t>$18,231 </a:t>
                      </a:r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171" marR="4171" marT="41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>
                          <a:effectLst/>
                        </a:rPr>
                        <a:t>20</a:t>
                      </a:r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171" marR="4171" marT="41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>
                          <a:effectLst/>
                        </a:rPr>
                        <a:t>5</a:t>
                      </a:r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171" marR="4171" marT="41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>
                          <a:effectLst/>
                        </a:rPr>
                        <a:t>63</a:t>
                      </a:r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171" marR="4171" marT="41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>
                          <a:effectLst/>
                        </a:rPr>
                        <a:t>106</a:t>
                      </a:r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171" marR="4171" marT="41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>
                          <a:effectLst/>
                        </a:rPr>
                        <a:t>0</a:t>
                      </a:r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171" marR="4171" marT="41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>
                          <a:effectLst/>
                        </a:rPr>
                        <a:t>47</a:t>
                      </a:r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171" marR="4171" marT="41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>
                          <a:effectLst/>
                        </a:rPr>
                        <a:t>17</a:t>
                      </a:r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171" marR="4171" marT="41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>
                          <a:effectLst/>
                        </a:rPr>
                        <a:t>238</a:t>
                      </a:r>
                      <a:endParaRPr lang="en-US" sz="2100" b="0" i="0" u="none" strike="noStrike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171" marR="4171" marT="4171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100" u="none" strike="noStrike" dirty="0">
                          <a:effectLst/>
                        </a:rPr>
                        <a:t>1,077.9</a:t>
                      </a:r>
                      <a:endParaRPr lang="en-US" sz="2100" b="0" i="0" u="none" strike="noStrike" dirty="0">
                        <a:solidFill>
                          <a:srgbClr val="000000"/>
                        </a:solidFill>
                        <a:effectLst/>
                        <a:latin typeface="Aptos Narrow" panose="020B0004020202020204" pitchFamily="34" charset="0"/>
                      </a:endParaRPr>
                    </a:p>
                  </a:txBody>
                  <a:tcPr marL="4171" marR="4171" marT="4171" marB="0" anchor="b"/>
                </a:tc>
                <a:extLst>
                  <a:ext uri="{0D108BD9-81ED-4DB2-BD59-A6C34878D82A}">
                    <a16:rowId xmlns:a16="http://schemas.microsoft.com/office/drawing/2014/main" val="34037538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384578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FEF70F-B9F8-6276-A28B-B2735E301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4128" y="995517"/>
            <a:ext cx="9720072" cy="676361"/>
          </a:xfrm>
        </p:spPr>
        <p:txBody>
          <a:bodyPr>
            <a:normAutofit fontScale="90000"/>
          </a:bodyPr>
          <a:lstStyle/>
          <a:p>
            <a:pPr>
              <a:lnSpc>
                <a:spcPct val="100000"/>
              </a:lnSpc>
            </a:pPr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1BD6B8-9EE0-7AFA-A8BF-0D67D5000A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9542" y="1690034"/>
            <a:ext cx="11024419" cy="4889091"/>
          </a:xfrm>
        </p:spPr>
        <p:txBody>
          <a:bodyPr>
            <a:noAutofit/>
          </a:bodyPr>
          <a:lstStyle/>
          <a:p>
            <a:pPr marL="182880" lvl="2" indent="-18288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Feedback we have heard via Bionomics is that generators appreciate the support</a:t>
            </a:r>
          </a:p>
          <a:p>
            <a:pPr marL="182880" lvl="2" indent="-18288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Thus far, the Commission considers the program valuable</a:t>
            </a:r>
          </a:p>
          <a:p>
            <a:pPr marL="182880" lvl="2" indent="-18288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There is talk of expanding the program</a:t>
            </a:r>
          </a:p>
          <a:p>
            <a:pPr marL="0" lvl="2" indent="0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7922583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C61657BD-3333-446A-A16A-CBDC77C8E5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4572002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52CAFF06-4D3A-42A5-8614-B1FA47EA0F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467" y="643467"/>
            <a:ext cx="10905066" cy="5571066"/>
          </a:xfrm>
          <a:prstGeom prst="rect">
            <a:avLst/>
          </a:prstGeom>
          <a:solidFill>
            <a:srgbClr val="FFFFFF"/>
          </a:solidFill>
          <a:ln w="9525">
            <a:noFill/>
          </a:ln>
          <a:effectLst>
            <a:outerShdw blurRad="63500" dist="17780" dir="5400000" algn="t" rotWithShape="0">
              <a:prstClr val="black">
                <a:alpha val="4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>
            <a:extLst>
              <a:ext uri="{FF2B5EF4-FFF2-40B4-BE49-F238E27FC236}">
                <a16:creationId xmlns:a16="http://schemas.microsoft.com/office/drawing/2014/main" id="{9099DA30-88D2-1C8A-DC6D-BA1C188194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5498" y="1040026"/>
            <a:ext cx="4903573" cy="4903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522720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14528</TotalTime>
  <Words>190</Words>
  <Application>Microsoft Office PowerPoint</Application>
  <PresentationFormat>Widescreen</PresentationFormat>
  <Paragraphs>40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Aptos Narrow</vt:lpstr>
      <vt:lpstr>Calibri</vt:lpstr>
      <vt:lpstr>Courier New</vt:lpstr>
      <vt:lpstr>Tw Cen MT</vt:lpstr>
      <vt:lpstr>Tw Cen MT Condensed</vt:lpstr>
      <vt:lpstr>Wingdings</vt:lpstr>
      <vt:lpstr>Wingdings 3</vt:lpstr>
      <vt:lpstr>Integral</vt:lpstr>
      <vt:lpstr>Southeast Compact Commission  2024 Strategic Planning Meeting  Overview of Southeast Compact’s Disused sources support Program  October 10, 2024 | Reno, NV</vt:lpstr>
      <vt:lpstr>Overview</vt:lpstr>
      <vt:lpstr>Conclusions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Southeast Compact Commission  Finance, Administrative, and Policy &amp; Planning Committee Meetings  June 27, 2022 Atlanta, GA</dc:title>
  <dc:creator>Tom Hansen</dc:creator>
  <cp:lastModifiedBy>csnyder llwforum.org</cp:lastModifiedBy>
  <cp:revision>36</cp:revision>
  <dcterms:created xsi:type="dcterms:W3CDTF">2022-06-23T14:57:25Z</dcterms:created>
  <dcterms:modified xsi:type="dcterms:W3CDTF">2024-10-08T18:15:44Z</dcterms:modified>
</cp:coreProperties>
</file>