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4" r:id="rId3"/>
    <p:sldId id="261" r:id="rId4"/>
    <p:sldId id="262" r:id="rId5"/>
    <p:sldId id="270" r:id="rId6"/>
    <p:sldId id="303" r:id="rId7"/>
    <p:sldId id="305" r:id="rId8"/>
    <p:sldId id="304" r:id="rId9"/>
    <p:sldId id="306" r:id="rId10"/>
    <p:sldId id="307" r:id="rId11"/>
    <p:sldId id="314" r:id="rId12"/>
    <p:sldId id="315" r:id="rId13"/>
    <p:sldId id="309" r:id="rId14"/>
    <p:sldId id="312" r:id="rId15"/>
    <p:sldId id="313" r:id="rId16"/>
    <p:sldId id="316" r:id="rId17"/>
    <p:sldId id="285" r:id="rId18"/>
    <p:sldId id="2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331DB3-D7A1-4142-B147-002E29E9B9F4}" v="4" dt="2024-10-02T19:38:50.6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2531" autoAdjust="0"/>
  </p:normalViewPr>
  <p:slideViewPr>
    <p:cSldViewPr snapToGrid="0">
      <p:cViewPr varScale="1">
        <p:scale>
          <a:sx n="65" d="100"/>
          <a:sy n="65" d="100"/>
        </p:scale>
        <p:origin x="22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74"/>
    </p:cViewPr>
  </p:sorterViewPr>
  <p:notesViewPr>
    <p:cSldViewPr snapToGrid="0">
      <p:cViewPr varScale="1">
        <p:scale>
          <a:sx n="63" d="100"/>
          <a:sy n="63" d="100"/>
        </p:scale>
        <p:origin x="3134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Klebe" userId="ba8e915071c3858a" providerId="LiveId" clId="{4A331DB3-D7A1-4142-B147-002E29E9B9F4}"/>
    <pc:docChg chg="undo custSel addSld delSld modSld sldOrd">
      <pc:chgData name="Michael Klebe" userId="ba8e915071c3858a" providerId="LiveId" clId="{4A331DB3-D7A1-4142-B147-002E29E9B9F4}" dt="2024-10-04T22:28:04.609" v="1757" actId="20577"/>
      <pc:docMkLst>
        <pc:docMk/>
      </pc:docMkLst>
      <pc:sldChg chg="modSp mod">
        <pc:chgData name="Michael Klebe" userId="ba8e915071c3858a" providerId="LiveId" clId="{4A331DB3-D7A1-4142-B147-002E29E9B9F4}" dt="2024-10-02T14:53:50.924" v="32" actId="6549"/>
        <pc:sldMkLst>
          <pc:docMk/>
          <pc:sldMk cId="3569449131" sldId="256"/>
        </pc:sldMkLst>
        <pc:spChg chg="mod">
          <ac:chgData name="Michael Klebe" userId="ba8e915071c3858a" providerId="LiveId" clId="{4A331DB3-D7A1-4142-B147-002E29E9B9F4}" dt="2024-10-02T14:53:50.924" v="32" actId="6549"/>
          <ac:spMkLst>
            <pc:docMk/>
            <pc:sldMk cId="3569449131" sldId="256"/>
            <ac:spMk id="2" creationId="{00000000-0000-0000-0000-000000000000}"/>
          </ac:spMkLst>
        </pc:spChg>
      </pc:sldChg>
      <pc:sldChg chg="modSp mod">
        <pc:chgData name="Michael Klebe" userId="ba8e915071c3858a" providerId="LiveId" clId="{4A331DB3-D7A1-4142-B147-002E29E9B9F4}" dt="2024-10-02T20:17:21.945" v="1351" actId="20577"/>
        <pc:sldMkLst>
          <pc:docMk/>
          <pc:sldMk cId="1342509045" sldId="284"/>
        </pc:sldMkLst>
        <pc:spChg chg="mod">
          <ac:chgData name="Michael Klebe" userId="ba8e915071c3858a" providerId="LiveId" clId="{4A331DB3-D7A1-4142-B147-002E29E9B9F4}" dt="2024-10-02T20:17:21.945" v="1351" actId="20577"/>
          <ac:spMkLst>
            <pc:docMk/>
            <pc:sldMk cId="1342509045" sldId="284"/>
            <ac:spMk id="3" creationId="{C8382DE0-EA70-4A74-83C8-84D8BE6C5FF9}"/>
          </ac:spMkLst>
        </pc:spChg>
      </pc:sldChg>
      <pc:sldChg chg="modSp mod">
        <pc:chgData name="Michael Klebe" userId="ba8e915071c3858a" providerId="LiveId" clId="{4A331DB3-D7A1-4142-B147-002E29E9B9F4}" dt="2024-10-02T15:00:59.329" v="100" actId="6549"/>
        <pc:sldMkLst>
          <pc:docMk/>
          <pc:sldMk cId="2996327059" sldId="304"/>
        </pc:sldMkLst>
        <pc:spChg chg="mod">
          <ac:chgData name="Michael Klebe" userId="ba8e915071c3858a" providerId="LiveId" clId="{4A331DB3-D7A1-4142-B147-002E29E9B9F4}" dt="2024-10-02T15:00:59.329" v="100" actId="6549"/>
          <ac:spMkLst>
            <pc:docMk/>
            <pc:sldMk cId="2996327059" sldId="304"/>
            <ac:spMk id="3" creationId="{78036393-C127-28D8-F2FC-0CC967DCFB03}"/>
          </ac:spMkLst>
        </pc:spChg>
      </pc:sldChg>
      <pc:sldChg chg="modSp mod">
        <pc:chgData name="Michael Klebe" userId="ba8e915071c3858a" providerId="LiveId" clId="{4A331DB3-D7A1-4142-B147-002E29E9B9F4}" dt="2024-10-04T21:21:01.983" v="1352" actId="12"/>
        <pc:sldMkLst>
          <pc:docMk/>
          <pc:sldMk cId="1925561128" sldId="306"/>
        </pc:sldMkLst>
        <pc:spChg chg="mod">
          <ac:chgData name="Michael Klebe" userId="ba8e915071c3858a" providerId="LiveId" clId="{4A331DB3-D7A1-4142-B147-002E29E9B9F4}" dt="2024-10-02T15:01:21.035" v="109" actId="6549"/>
          <ac:spMkLst>
            <pc:docMk/>
            <pc:sldMk cId="1925561128" sldId="306"/>
            <ac:spMk id="2" creationId="{36B86B99-05CC-3E41-64D0-C18DC874E189}"/>
          </ac:spMkLst>
        </pc:spChg>
        <pc:spChg chg="mod">
          <ac:chgData name="Michael Klebe" userId="ba8e915071c3858a" providerId="LiveId" clId="{4A331DB3-D7A1-4142-B147-002E29E9B9F4}" dt="2024-10-04T21:21:01.983" v="1352" actId="12"/>
          <ac:spMkLst>
            <pc:docMk/>
            <pc:sldMk cId="1925561128" sldId="306"/>
            <ac:spMk id="3" creationId="{17C78D4C-972E-BED9-26ED-4C76F3235150}"/>
          </ac:spMkLst>
        </pc:spChg>
      </pc:sldChg>
      <pc:sldChg chg="modSp mod">
        <pc:chgData name="Michael Klebe" userId="ba8e915071c3858a" providerId="LiveId" clId="{4A331DB3-D7A1-4142-B147-002E29E9B9F4}" dt="2024-10-02T19:39:28.600" v="1182" actId="20577"/>
        <pc:sldMkLst>
          <pc:docMk/>
          <pc:sldMk cId="782176714" sldId="307"/>
        </pc:sldMkLst>
        <pc:spChg chg="mod">
          <ac:chgData name="Michael Klebe" userId="ba8e915071c3858a" providerId="LiveId" clId="{4A331DB3-D7A1-4142-B147-002E29E9B9F4}" dt="2024-10-02T15:08:42.657" v="425" actId="20577"/>
          <ac:spMkLst>
            <pc:docMk/>
            <pc:sldMk cId="782176714" sldId="307"/>
            <ac:spMk id="2" creationId="{8CA71EEC-B90D-3A4E-74BC-1C098B1EE910}"/>
          </ac:spMkLst>
        </pc:spChg>
        <pc:spChg chg="mod">
          <ac:chgData name="Michael Klebe" userId="ba8e915071c3858a" providerId="LiveId" clId="{4A331DB3-D7A1-4142-B147-002E29E9B9F4}" dt="2024-10-02T19:39:28.600" v="1182" actId="20577"/>
          <ac:spMkLst>
            <pc:docMk/>
            <pc:sldMk cId="782176714" sldId="307"/>
            <ac:spMk id="3" creationId="{2F201D10-ED37-B0EA-F1A0-A1E11C412E14}"/>
          </ac:spMkLst>
        </pc:spChg>
      </pc:sldChg>
      <pc:sldChg chg="modSp mod">
        <pc:chgData name="Michael Klebe" userId="ba8e915071c3858a" providerId="LiveId" clId="{4A331DB3-D7A1-4142-B147-002E29E9B9F4}" dt="2024-10-02T14:46:52.980" v="30" actId="6549"/>
        <pc:sldMkLst>
          <pc:docMk/>
          <pc:sldMk cId="3816848588" sldId="309"/>
        </pc:sldMkLst>
        <pc:spChg chg="mod">
          <ac:chgData name="Michael Klebe" userId="ba8e915071c3858a" providerId="LiveId" clId="{4A331DB3-D7A1-4142-B147-002E29E9B9F4}" dt="2024-10-02T14:46:52.980" v="30" actId="6549"/>
          <ac:spMkLst>
            <pc:docMk/>
            <pc:sldMk cId="3816848588" sldId="309"/>
            <ac:spMk id="3" creationId="{3D7C1B2F-6E26-B7CA-C7AF-0A52DF22AE9F}"/>
          </ac:spMkLst>
        </pc:spChg>
      </pc:sldChg>
      <pc:sldChg chg="del">
        <pc:chgData name="Michael Klebe" userId="ba8e915071c3858a" providerId="LiveId" clId="{4A331DB3-D7A1-4142-B147-002E29E9B9F4}" dt="2024-10-04T22:21:10.009" v="1356" actId="47"/>
        <pc:sldMkLst>
          <pc:docMk/>
          <pc:sldMk cId="2924060234" sldId="310"/>
        </pc:sldMkLst>
      </pc:sldChg>
      <pc:sldChg chg="del">
        <pc:chgData name="Michael Klebe" userId="ba8e915071c3858a" providerId="LiveId" clId="{4A331DB3-D7A1-4142-B147-002E29E9B9F4}" dt="2024-10-04T22:21:11.952" v="1357" actId="47"/>
        <pc:sldMkLst>
          <pc:docMk/>
          <pc:sldMk cId="2940729548" sldId="311"/>
        </pc:sldMkLst>
      </pc:sldChg>
      <pc:sldChg chg="modSp mod">
        <pc:chgData name="Michael Klebe" userId="ba8e915071c3858a" providerId="LiveId" clId="{4A331DB3-D7A1-4142-B147-002E29E9B9F4}" dt="2024-10-04T22:22:45.036" v="1432" actId="20577"/>
        <pc:sldMkLst>
          <pc:docMk/>
          <pc:sldMk cId="2645783205" sldId="312"/>
        </pc:sldMkLst>
        <pc:spChg chg="mod">
          <ac:chgData name="Michael Klebe" userId="ba8e915071c3858a" providerId="LiveId" clId="{4A331DB3-D7A1-4142-B147-002E29E9B9F4}" dt="2024-10-04T22:22:45.036" v="1432" actId="20577"/>
          <ac:spMkLst>
            <pc:docMk/>
            <pc:sldMk cId="2645783205" sldId="312"/>
            <ac:spMk id="3" creationId="{80CFE2D3-2452-9DBF-9BBD-83A1CDC0AD99}"/>
          </ac:spMkLst>
        </pc:spChg>
      </pc:sldChg>
      <pc:sldChg chg="modSp mod">
        <pc:chgData name="Michael Klebe" userId="ba8e915071c3858a" providerId="LiveId" clId="{4A331DB3-D7A1-4142-B147-002E29E9B9F4}" dt="2024-10-02T19:38:55.861" v="1129" actId="27636"/>
        <pc:sldMkLst>
          <pc:docMk/>
          <pc:sldMk cId="2284663666" sldId="314"/>
        </pc:sldMkLst>
        <pc:spChg chg="mod">
          <ac:chgData name="Michael Klebe" userId="ba8e915071c3858a" providerId="LiveId" clId="{4A331DB3-D7A1-4142-B147-002E29E9B9F4}" dt="2024-10-02T19:34:57.710" v="746" actId="20577"/>
          <ac:spMkLst>
            <pc:docMk/>
            <pc:sldMk cId="2284663666" sldId="314"/>
            <ac:spMk id="2" creationId="{8CA71EEC-B90D-3A4E-74BC-1C098B1EE910}"/>
          </ac:spMkLst>
        </pc:spChg>
        <pc:spChg chg="mod">
          <ac:chgData name="Michael Klebe" userId="ba8e915071c3858a" providerId="LiveId" clId="{4A331DB3-D7A1-4142-B147-002E29E9B9F4}" dt="2024-10-02T19:38:55.861" v="1129" actId="27636"/>
          <ac:spMkLst>
            <pc:docMk/>
            <pc:sldMk cId="2284663666" sldId="314"/>
            <ac:spMk id="3" creationId="{2F201D10-ED37-B0EA-F1A0-A1E11C412E14}"/>
          </ac:spMkLst>
        </pc:spChg>
      </pc:sldChg>
      <pc:sldChg chg="modSp mod">
        <pc:chgData name="Michael Klebe" userId="ba8e915071c3858a" providerId="LiveId" clId="{4A331DB3-D7A1-4142-B147-002E29E9B9F4}" dt="2024-10-02T19:42:03.214" v="1338" actId="20577"/>
        <pc:sldMkLst>
          <pc:docMk/>
          <pc:sldMk cId="1638520973" sldId="315"/>
        </pc:sldMkLst>
        <pc:spChg chg="mod">
          <ac:chgData name="Michael Klebe" userId="ba8e915071c3858a" providerId="LiveId" clId="{4A331DB3-D7A1-4142-B147-002E29E9B9F4}" dt="2024-10-02T19:40:31.580" v="1183" actId="20577"/>
          <ac:spMkLst>
            <pc:docMk/>
            <pc:sldMk cId="1638520973" sldId="315"/>
            <ac:spMk id="2" creationId="{8CA71EEC-B90D-3A4E-74BC-1C098B1EE910}"/>
          </ac:spMkLst>
        </pc:spChg>
        <pc:spChg chg="mod">
          <ac:chgData name="Michael Klebe" userId="ba8e915071c3858a" providerId="LiveId" clId="{4A331DB3-D7A1-4142-B147-002E29E9B9F4}" dt="2024-10-02T19:42:03.214" v="1338" actId="20577"/>
          <ac:spMkLst>
            <pc:docMk/>
            <pc:sldMk cId="1638520973" sldId="315"/>
            <ac:spMk id="3" creationId="{2F201D10-ED37-B0EA-F1A0-A1E11C412E14}"/>
          </ac:spMkLst>
        </pc:spChg>
      </pc:sldChg>
      <pc:sldChg chg="addSp delSp modSp new mod ord">
        <pc:chgData name="Michael Klebe" userId="ba8e915071c3858a" providerId="LiveId" clId="{4A331DB3-D7A1-4142-B147-002E29E9B9F4}" dt="2024-10-04T22:28:04.609" v="1757" actId="20577"/>
        <pc:sldMkLst>
          <pc:docMk/>
          <pc:sldMk cId="1012322204" sldId="316"/>
        </pc:sldMkLst>
        <pc:spChg chg="mod">
          <ac:chgData name="Michael Klebe" userId="ba8e915071c3858a" providerId="LiveId" clId="{4A331DB3-D7A1-4142-B147-002E29E9B9F4}" dt="2024-10-04T22:23:13.318" v="1460" actId="20577"/>
          <ac:spMkLst>
            <pc:docMk/>
            <pc:sldMk cId="1012322204" sldId="316"/>
            <ac:spMk id="2" creationId="{410F0D8A-4E97-C1B0-660E-1DAEFB228FF3}"/>
          </ac:spMkLst>
        </pc:spChg>
        <pc:spChg chg="add del mod">
          <ac:chgData name="Michael Klebe" userId="ba8e915071c3858a" providerId="LiveId" clId="{4A331DB3-D7A1-4142-B147-002E29E9B9F4}" dt="2024-10-04T22:28:04.609" v="1757" actId="20577"/>
          <ac:spMkLst>
            <pc:docMk/>
            <pc:sldMk cId="1012322204" sldId="316"/>
            <ac:spMk id="3" creationId="{7D591D39-5F6C-5BCE-0B06-6B7DD494079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10A325-690F-479B-B7DA-B569DF9A9C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8EE82E-49B5-4C6E-BD44-B8498AE84D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16B6D-C770-4821-8A42-5A2142EF0D78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39A57E-3A04-4CBB-B0B3-5EB343F0E4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3DE61-0DBB-4C91-9DFE-3E6D2EDDAC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22442-1664-4FC0-B844-DA5A1ABD8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26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38F7D-9429-4DBB-B647-3AA7693E6593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96459-9507-469B-A43E-474AFF79A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5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96459-9507-469B-A43E-474AFF79A7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18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96459-9507-469B-A43E-474AFF79A7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13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 meetings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 months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Stakeholder engagement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Report preparation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Technical Review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Report published – March 2014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 recommendations for improving the security of sealed 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96459-9507-469B-A43E-474AFF79A7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24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96459-9507-469B-A43E-474AFF79A7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92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22" b="5333"/>
          <a:stretch/>
        </p:blipFill>
        <p:spPr>
          <a:xfrm>
            <a:off x="0" y="5194449"/>
            <a:ext cx="12207240" cy="16489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F06B-D47B-4501-9695-6DDB9F649876}" type="datetime1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5A96A-BB08-42B3-8827-47E709BB0A8B}" type="datetime1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5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66DB-86B5-4572-9E5C-8DB506959B43}" type="datetime1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8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fld id="{F4E780E4-64F7-406B-B7FF-5AFC86C962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1000" y="1690688"/>
            <a:ext cx="1139159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81000" y="1629728"/>
            <a:ext cx="1139159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03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6735C-6F5A-427F-94F0-26A507F54A11}" type="datetime1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5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4CA7-B4F3-4B87-8D17-40D2AC77DD4E}" type="datetime1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0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447C-4382-480A-A539-49290F1B96D3}" type="datetime1">
              <a:rPr lang="en-US" smtClean="0"/>
              <a:t>10/4/2024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2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63C2-9D88-4E71-BCC3-0E42EF00B00A}" type="datetime1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71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C800-8CB2-4D85-B6A1-9EDDC6DB0E92}" type="datetime1">
              <a:rPr lang="en-US" smtClean="0"/>
              <a:t>10/4/2024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7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A9AC-1CBC-451C-A33E-FE002E9B0EEB}" type="datetime1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3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76C60-523B-44F2-935E-9E36F01A0629}" type="datetime1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6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6545B-450B-4FED-B06A-54D37771D326}" type="datetime1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1" t="37111" r="37346" b="37918"/>
          <a:stretch/>
        </p:blipFill>
        <p:spPr>
          <a:xfrm>
            <a:off x="11353190" y="5746750"/>
            <a:ext cx="838810" cy="109601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7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2060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3080658"/>
            <a:ext cx="9144000" cy="2375262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Overview of the LLW Forum’s </a:t>
            </a:r>
            <a:br>
              <a:rPr lang="en-US" sz="3600" b="1" dirty="0"/>
            </a:br>
            <a:r>
              <a:rPr lang="en-US" sz="3600" b="1" dirty="0"/>
              <a:t>Disused Sources Working Group</a:t>
            </a:r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Michael Klebe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October 10, 2024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black, food, red, white&#10;&#10;Description automatically generated">
            <a:extLst>
              <a:ext uri="{FF2B5EF4-FFF2-40B4-BE49-F238E27FC236}">
                <a16:creationId xmlns:a16="http://schemas.microsoft.com/office/drawing/2014/main" id="{0540B4E4-183E-446D-A0F8-35CCA923CE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46"/>
          <a:stretch/>
        </p:blipFill>
        <p:spPr>
          <a:xfrm>
            <a:off x="-1" y="-64691"/>
            <a:ext cx="12192001" cy="30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49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71EEC-B90D-3A4E-74BC-1C098B1EE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 </a:t>
            </a:r>
            <a:r>
              <a:rPr lang="en-US"/>
              <a:t>Study Deliverables – Task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01D10-ED37-B0EA-F1A0-A1E11C412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No-name list of entities possessing Cat 3 sources</a:t>
            </a:r>
          </a:p>
          <a:p>
            <a:pPr lvl="1"/>
            <a:r>
              <a:rPr lang="en-US" dirty="0"/>
              <a:t>Industry sector</a:t>
            </a:r>
          </a:p>
          <a:p>
            <a:pPr lvl="1"/>
            <a:r>
              <a:rPr lang="en-US" dirty="0"/>
              <a:t>Whether they already report Cat 1 and/or 2 sources</a:t>
            </a:r>
          </a:p>
          <a:p>
            <a:r>
              <a:rPr lang="en-US" dirty="0"/>
              <a:t>Document describing the process used</a:t>
            </a:r>
          </a:p>
          <a:p>
            <a:r>
              <a:rPr lang="en-US" dirty="0"/>
              <a:t>Identification of personnel resources used in identifying persons possessing Cat 3 sources (staff hours)</a:t>
            </a:r>
          </a:p>
          <a:p>
            <a:pPr lvl="1"/>
            <a:r>
              <a:rPr lang="en-US" dirty="0"/>
              <a:t>Managerial</a:t>
            </a:r>
          </a:p>
          <a:p>
            <a:pPr lvl="1"/>
            <a:r>
              <a:rPr lang="en-US" dirty="0"/>
              <a:t>Technical</a:t>
            </a:r>
          </a:p>
          <a:p>
            <a:pPr lvl="1"/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Administrative support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B8BEE-E92D-AADA-7C48-92363E7C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76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71EEC-B90D-3A4E-74BC-1C098B1EE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 Study Deliverables – Task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01D10-ED37-B0EA-F1A0-A1E11C412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Written document describing how the Agreement State would educate/inform licensees possessing Cat 3 sources</a:t>
            </a:r>
          </a:p>
          <a:p>
            <a:r>
              <a:rPr lang="en-US" dirty="0"/>
              <a:t>Electronic copy of the educational program that would be used</a:t>
            </a:r>
          </a:p>
          <a:p>
            <a:pPr lvl="1"/>
            <a:r>
              <a:rPr lang="en-US" dirty="0"/>
              <a:t>Printed material</a:t>
            </a:r>
          </a:p>
          <a:p>
            <a:pPr lvl="1"/>
            <a:r>
              <a:rPr lang="en-US" dirty="0"/>
              <a:t>Visual media presentations</a:t>
            </a:r>
          </a:p>
          <a:p>
            <a:r>
              <a:rPr lang="en-US" dirty="0"/>
              <a:t>Identification of the resources used in creating the educational program (staff hours)</a:t>
            </a:r>
          </a:p>
          <a:p>
            <a:pPr lvl="1"/>
            <a:r>
              <a:rPr lang="en-US" dirty="0"/>
              <a:t>Managerial</a:t>
            </a:r>
          </a:p>
          <a:p>
            <a:pPr lvl="1"/>
            <a:r>
              <a:rPr lang="en-US" dirty="0"/>
              <a:t>Technical</a:t>
            </a:r>
          </a:p>
          <a:p>
            <a:pPr lvl="1"/>
            <a:r>
              <a:rPr lang="en-US" dirty="0"/>
              <a:t>Administrative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B8BEE-E92D-AADA-7C48-92363E7C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E780E4-64F7-406B-B7FF-5AFC86C962D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663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71EEC-B90D-3A4E-74BC-1C098B1EE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 Study Deliverables – Task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01D10-ED37-B0EA-F1A0-A1E11C412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 describing the process used to amend their regulations to report Cat 3 sources to the NSTS</a:t>
            </a:r>
          </a:p>
          <a:p>
            <a:r>
              <a:rPr lang="en-US" dirty="0"/>
              <a:t>Copy of the draft amendment to the regulations</a:t>
            </a:r>
          </a:p>
          <a:p>
            <a:r>
              <a:rPr lang="en-US" dirty="0"/>
              <a:t>Identification of personnel resources used in creating the draft amendment (staff hours)</a:t>
            </a:r>
          </a:p>
          <a:p>
            <a:pPr lvl="1"/>
            <a:r>
              <a:rPr lang="en-US" dirty="0"/>
              <a:t>Managerial</a:t>
            </a:r>
          </a:p>
          <a:p>
            <a:pPr lvl="1"/>
            <a:r>
              <a:rPr lang="en-US" dirty="0"/>
              <a:t>Technical</a:t>
            </a:r>
          </a:p>
          <a:p>
            <a:pPr lvl="1"/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Administrative support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B8BEE-E92D-AADA-7C48-92363E7C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E780E4-64F7-406B-B7FF-5AFC86C962D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520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32AF8-D2BB-0B89-F746-C6638FCB0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Agreement State Partner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C1B2F-6E26-B7CA-C7AF-0A52DF22A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Looking for an Agreement State program participant</a:t>
            </a:r>
          </a:p>
          <a:p>
            <a:endParaRPr lang="en-US" dirty="0"/>
          </a:p>
          <a:p>
            <a:r>
              <a:rPr lang="en-US" dirty="0"/>
              <a:t>Had discussion with a few, but no takers.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5ABC74-2BAF-A406-575D-FCE84252A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848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26737-3893-19AB-08CD-0D85F3FB1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 Disposal of GTCC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FE2D3-2452-9DBF-9BBD-83A1CDC0A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LLRW Policy Amendments Act makes the Federal Government responsible for the disposal of GTCC waste</a:t>
            </a:r>
          </a:p>
          <a:p>
            <a:r>
              <a:rPr lang="en-US" dirty="0"/>
              <a:t>DOE chose to co-dispose GTCC waste with used fuel</a:t>
            </a:r>
          </a:p>
          <a:p>
            <a:r>
              <a:rPr lang="en-US" dirty="0"/>
              <a:t>DOE is not progressing with developing a permanent repository for used fuel/GTCC</a:t>
            </a:r>
          </a:p>
          <a:p>
            <a:r>
              <a:rPr lang="en-US" dirty="0"/>
              <a:t>GTCC is not suitable for disposal at WIPP</a:t>
            </a:r>
          </a:p>
          <a:p>
            <a:r>
              <a:rPr lang="en-US" dirty="0"/>
              <a:t>Prohibition on DOE accepting foreign-origin material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F1B854-796D-8B39-05AB-0DFBEDB9D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783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03835-E3AD-B346-A042-E366C45A8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 Disposal of GTCC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2C255-3DB4-A7C9-B5EF-907539CC3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0747"/>
            <a:ext cx="10515600" cy="38762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DSWG will begin discussions on how to engage DOE on fulfilling their responsibility under the LLW Policy Amendments 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A8CFC-155D-D8F9-AAD9-29555AF9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048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F0D8A-4E97-C1B0-660E-1DAEFB228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DSWG Resources Webpage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91D39-5F6C-5BCE-0B06-6B7DD4940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Repository of pertinent documents related to the management of sealed sources</a:t>
            </a:r>
          </a:p>
          <a:p>
            <a:r>
              <a:rPr lang="en-US" dirty="0"/>
              <a:t>Reorganizing to make it more user friendly</a:t>
            </a:r>
          </a:p>
          <a:p>
            <a:r>
              <a:rPr lang="en-US" dirty="0"/>
              <a:t>Broad categories with expandable drop-down buttons</a:t>
            </a:r>
          </a:p>
          <a:p>
            <a:r>
              <a:rPr lang="en-US" dirty="0"/>
              <a:t>Launch later this fall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8AA47-8503-E08D-B6F8-E0E630EC5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22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956BB-0EEC-2CE5-6706-7675DB35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32" y="365125"/>
            <a:ext cx="10733868" cy="1325563"/>
          </a:xfrm>
        </p:spPr>
        <p:txBody>
          <a:bodyPr>
            <a:normAutofit/>
          </a:bodyPr>
          <a:lstStyle/>
          <a:p>
            <a:r>
              <a:rPr lang="en-US" dirty="0"/>
              <a:t>Re-evaluation of DSWG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B48EF-60E0-190B-18CC-4176E3DA1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6257"/>
            <a:ext cx="10515600" cy="3960705"/>
          </a:xfrm>
        </p:spPr>
        <p:txBody>
          <a:bodyPr>
            <a:normAutofit/>
          </a:bodyPr>
          <a:lstStyle/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#4 – Require a Specific License (SL) for all Category 3 sources.  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#7 – Robust financial assurance requirements for Cat 1 – 3 sources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#9 – Annual source fee to encourage disposal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#10 – Storage time limit for unused Cat 1 – 3 sources</a:t>
            </a:r>
          </a:p>
          <a:p>
            <a:pPr>
              <a:spcBef>
                <a:spcPts val="0"/>
              </a:spcBef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#12 – Require manufacturers/suppliers to dispose of sources that have 	  no recycle or reuse value on an annual basis.  </a:t>
            </a:r>
          </a:p>
          <a:p>
            <a:pPr>
              <a:spcBef>
                <a:spcPts val="0"/>
              </a:spcBef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#23 – Continue to fund NNSA activities for the collection of orphaned 	   and abandoned sources that don’t have a disposal pathway </a:t>
            </a:r>
          </a:p>
          <a:p>
            <a:pPr>
              <a:spcBef>
                <a:spcPts val="0"/>
              </a:spcBef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E283F-860A-DC67-22E9-F12E6B4C1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031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FB15FE96-9CEA-49C5-9FD5-E1AC2004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Information:</a:t>
            </a:r>
          </a:p>
        </p:txBody>
      </p:sp>
      <p:pic>
        <p:nvPicPr>
          <p:cNvPr id="13" name="Content Placeholder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2DEC2A-459F-4CBB-A76F-D51C8F312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3" b="72847"/>
          <a:stretch/>
        </p:blipFill>
        <p:spPr>
          <a:xfrm>
            <a:off x="908670" y="2395523"/>
            <a:ext cx="4830762" cy="293053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CA62C-994B-4547-8F8C-45A38BE63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5" name="Content Placeholder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DBEA53E-DBF0-49AD-9810-9B946E3D1EE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80" b="73064"/>
          <a:stretch/>
        </p:blipFill>
        <p:spPr>
          <a:xfrm>
            <a:off x="6452568" y="2419349"/>
            <a:ext cx="4830762" cy="2906713"/>
          </a:xfrm>
        </p:spPr>
      </p:pic>
    </p:spTree>
    <p:extLst>
      <p:ext uri="{BB962C8B-B14F-4D97-AF65-F5344CB8AC3E}">
        <p14:creationId xmlns:p14="http://schemas.microsoft.com/office/powerpoint/2010/main" val="1771401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691BF-2F7B-427C-AC9B-EAC67CD8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DSWG Current 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82DE0-EA70-4A74-83C8-84D8BE6C5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Members:</a:t>
            </a:r>
          </a:p>
          <a:p>
            <a:pPr marL="0" indent="0">
              <a:buNone/>
            </a:pPr>
            <a:r>
              <a:rPr lang="en-US" sz="2400" dirty="0"/>
              <a:t>	Joseph Klinger, CMCC – Chair 		Earl Fordham, WA</a:t>
            </a:r>
          </a:p>
          <a:p>
            <a:pPr marL="0" indent="0">
              <a:buNone/>
            </a:pPr>
            <a:r>
              <a:rPr lang="en-US" sz="2400" dirty="0"/>
              <a:t>	Rich Janati, PA 				John Williamson, FL</a:t>
            </a:r>
          </a:p>
          <a:p>
            <a:pPr marL="0" indent="0">
              <a:buNone/>
            </a:pPr>
            <a:r>
              <a:rPr lang="en-US" sz="2400" dirty="0"/>
              <a:t>	Larry Kellum, UT 				Michael Kurth, US Army</a:t>
            </a:r>
          </a:p>
          <a:p>
            <a:pPr marL="0" indent="0">
              <a:buNone/>
            </a:pPr>
            <a:r>
              <a:rPr lang="en-US" sz="2400" dirty="0"/>
              <a:t>	Dane </a:t>
            </a:r>
            <a:r>
              <a:rPr lang="en-US" sz="2400" dirty="0" err="1"/>
              <a:t>Blakinger</a:t>
            </a:r>
            <a:r>
              <a:rPr lang="en-US" sz="2400" dirty="0"/>
              <a:t>, WA				Tom Hansen, SECC</a:t>
            </a:r>
          </a:p>
          <a:p>
            <a:r>
              <a:rPr lang="en-US" dirty="0"/>
              <a:t>Organizational Liaisons</a:t>
            </a:r>
          </a:p>
          <a:p>
            <a:pPr marL="914400" lvl="1" indent="0">
              <a:buNone/>
            </a:pPr>
            <a:r>
              <a:rPr lang="en-US" dirty="0"/>
              <a:t>Craig Little, HPS				Augustinus Ong, OAS</a:t>
            </a:r>
          </a:p>
          <a:p>
            <a:pPr marL="914400" lvl="1" indent="0">
              <a:buNone/>
            </a:pPr>
            <a:r>
              <a:rPr lang="en-US" dirty="0"/>
              <a:t>Mike </a:t>
            </a:r>
            <a:r>
              <a:rPr lang="en-US" dirty="0" err="1"/>
              <a:t>Snee</a:t>
            </a:r>
            <a:r>
              <a:rPr lang="en-US" dirty="0"/>
              <a:t>, CRCPD</a:t>
            </a:r>
          </a:p>
          <a:p>
            <a:r>
              <a:rPr lang="en-US" dirty="0"/>
              <a:t>Staff</a:t>
            </a:r>
          </a:p>
          <a:p>
            <a:pPr marL="914400" indent="0">
              <a:buNone/>
            </a:pPr>
            <a:r>
              <a:rPr lang="en-US" sz="2400" dirty="0"/>
              <a:t>Dan Shrum		Michael Klebe		Cecilia Snyder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1EC6D-B01E-43A4-AD00-7FD99AF32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50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196D5-FFB0-4E7B-8DFE-0777DF57C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Disused Sources Working Group Origin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1C40A-7962-4C6C-BC4A-E5F641391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DSWG formed in 2011 at the request of the NNSA/GTRI to address the problem of disused radioactive sealed sources</a:t>
            </a:r>
          </a:p>
          <a:p>
            <a:pPr lvl="1"/>
            <a:r>
              <a:rPr lang="en-US" dirty="0"/>
              <a:t>Approximately 2 million sealed sources in use</a:t>
            </a:r>
          </a:p>
          <a:p>
            <a:pPr lvl="1"/>
            <a:r>
              <a:rPr lang="en-US" dirty="0"/>
              <a:t>Tens of thousands disused sources with no exact knowledge of number, activity, and storage 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0CCD2-8D39-4FC5-A22D-6C342DB14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89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75639-FD61-4B74-AF97-7F5054634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Disused Source Problem Contributing Factors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355CC-DF52-4593-93DC-164E1AC40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Life-cycle costs for managing and disposing of sources not internalized</a:t>
            </a:r>
          </a:p>
          <a:p>
            <a:r>
              <a:rPr lang="en-US" dirty="0"/>
              <a:t>Inconsistent view of which sources pose a security threat</a:t>
            </a:r>
          </a:p>
          <a:p>
            <a:r>
              <a:rPr lang="en-US" dirty="0"/>
              <a:t>Regulatory system inadequacies for a post-9/11 threat environment</a:t>
            </a:r>
          </a:p>
          <a:p>
            <a:r>
              <a:rPr lang="en-US" dirty="0"/>
              <a:t>No financial incentive for reuse, recycle, or disposal</a:t>
            </a:r>
          </a:p>
          <a:p>
            <a:r>
              <a:rPr lang="en-US" dirty="0"/>
              <a:t>Opportunities for recycling and reusing sources are underutilized</a:t>
            </a:r>
          </a:p>
          <a:p>
            <a:r>
              <a:rPr lang="en-US" dirty="0"/>
              <a:t>Type B shipping container availability and cost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C8B60-8852-4170-8483-E1D7563CB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975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90974-EC2F-46B9-95E5-147443BD7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DSWG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53592-9E66-4D91-BB74-B55E5C979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49CFEB89-3E99-4ACF-A8FB-33FD2B76B6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667103" cy="4351338"/>
          </a:xfrm>
        </p:spPr>
        <p:txBody>
          <a:bodyPr/>
          <a:lstStyle/>
          <a:p>
            <a:r>
              <a:rPr lang="en-US" dirty="0"/>
              <a:t>Report published – March 2014</a:t>
            </a:r>
          </a:p>
          <a:p>
            <a:r>
              <a:rPr lang="en-US" dirty="0"/>
              <a:t>24 recommendations for improving the security of sealed sources</a:t>
            </a:r>
          </a:p>
          <a:p>
            <a:r>
              <a:rPr lang="en-US" dirty="0"/>
              <a:t>Several recommendations have been completed</a:t>
            </a:r>
          </a:p>
          <a:p>
            <a:r>
              <a:rPr lang="en-US" dirty="0"/>
              <a:t>Currently revising the priority of the remaining recommendations</a:t>
            </a:r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FC2A0640-BA26-47A8-9A94-BDBCB1E3D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337" y="1825625"/>
            <a:ext cx="33628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91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02034-0C7D-9776-7DDF-4FC98A7A6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Source Tracking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ACBF8-FCB7-99CD-97D6-97CE1E67E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The NSTS is a secure user-friendly web-based database designed to track Category 1 and 2 radioactive sources.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Tracking spans the life cycle of the source from manufacture through shipment receipt, decay and burial.</a:t>
            </a:r>
          </a:p>
          <a:p>
            <a:r>
              <a:rPr lang="en-US" dirty="0">
                <a:solidFill>
                  <a:srgbClr val="333333"/>
                </a:solidFill>
                <a:latin typeface="Helvetica Neue"/>
              </a:rPr>
              <a:t>About 1,300 licensees began reporting Cat 1 and 2 sources in January 2009</a:t>
            </a:r>
            <a:endParaRPr lang="en-US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0541D-0F37-3B8C-C4DC-AE7EE4DA0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580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1110D-D96C-216C-CEB5-26B32A937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Source Tracking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47EE-0E22-ED4C-E296-47B74184B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333333"/>
                </a:solidFill>
                <a:latin typeface="Helvetica Neue"/>
              </a:rPr>
              <a:t>In 2008, NRC proposed to add Cat 3 sources to NSTS. Failed on a 2-2 Commission vote.</a:t>
            </a:r>
          </a:p>
          <a:p>
            <a:r>
              <a:rPr lang="en-US" dirty="0">
                <a:solidFill>
                  <a:srgbClr val="333333"/>
                </a:solidFill>
                <a:latin typeface="Helvetica Neue"/>
              </a:rPr>
              <a:t>DSWG’s 2014 report recommended adding Cat 3 sources to the NSTS.</a:t>
            </a:r>
          </a:p>
          <a:p>
            <a:pPr lvl="1"/>
            <a:r>
              <a:rPr lang="en-US" dirty="0">
                <a:solidFill>
                  <a:srgbClr val="333333"/>
                </a:solidFill>
                <a:latin typeface="Helvetica Neue"/>
              </a:rPr>
              <a:t>#5 –The NRC should expand the NSTS to track Category 3 sources.</a:t>
            </a:r>
          </a:p>
          <a:p>
            <a:r>
              <a:rPr lang="en-US" dirty="0">
                <a:solidFill>
                  <a:srgbClr val="333333"/>
                </a:solidFill>
                <a:latin typeface="Helvetica Neue"/>
              </a:rPr>
              <a:t>Response received from Agreement States has been the effort is not worth the return without any </a:t>
            </a:r>
            <a:r>
              <a:rPr lang="en-US">
                <a:solidFill>
                  <a:srgbClr val="333333"/>
                </a:solidFill>
                <a:latin typeface="Helvetica Neue"/>
              </a:rPr>
              <a:t>quantification of 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the effort involved.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3267E-2BF3-85BB-4F98-3500A678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664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77774-1021-7DC0-B858-2C0F05B78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 Study for Adding Cat 3 Sources to NSTS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36393-C127-28D8-F2FC-0CC967DCF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DSWG is seeking an Agreement State program partner to evaluate the level of effort associated with adding Cat 3 sources.</a:t>
            </a:r>
          </a:p>
          <a:p>
            <a:r>
              <a:rPr lang="en-US" dirty="0"/>
              <a:t>Revised scope of work</a:t>
            </a:r>
          </a:p>
          <a:p>
            <a:pPr lvl="1"/>
            <a:r>
              <a:rPr lang="en-US" dirty="0"/>
              <a:t>Single phase</a:t>
            </a:r>
          </a:p>
          <a:p>
            <a:pPr lvl="1"/>
            <a:r>
              <a:rPr lang="en-US" dirty="0"/>
              <a:t>Clearly articulated deliverables</a:t>
            </a:r>
          </a:p>
          <a:p>
            <a:r>
              <a:rPr lang="en-US" dirty="0"/>
              <a:t>Funding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1F153-16E0-91BD-8395-58DEDC0BC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327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86B99-05CC-3E41-64D0-C18DC874E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 Study Scope of 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78D4C-972E-BED9-26ED-4C76F3235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Identify licensees (SL &amp; GL) who possess Cat 3 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Develop an informational campaign to educate and inform licensees of reporting requirements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Develop draft regulation to require reporting Cat 3 sources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54D94-8791-8A3A-B551-BF5762F1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561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4169</TotalTime>
  <Words>888</Words>
  <Application>Microsoft Office PowerPoint</Application>
  <PresentationFormat>Widescreen</PresentationFormat>
  <Paragraphs>130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Helvetica Neue</vt:lpstr>
      <vt:lpstr>Times New Roman</vt:lpstr>
      <vt:lpstr>Office Theme</vt:lpstr>
      <vt:lpstr>Overview of the LLW Forum’s  Disused Sources Working Group   Michael Klebe October 10, 2024</vt:lpstr>
      <vt:lpstr>DSWG Current Membership</vt:lpstr>
      <vt:lpstr>Disused Sources Working Group Origin</vt:lpstr>
      <vt:lpstr>Disused Source Problem Contributing Factors </vt:lpstr>
      <vt:lpstr>DSWG Report</vt:lpstr>
      <vt:lpstr>National Source Tracking System</vt:lpstr>
      <vt:lpstr>National Source Tracking System</vt:lpstr>
      <vt:lpstr>Pilot Study for Adding Cat 3 Sources to NSTS</vt:lpstr>
      <vt:lpstr>Pilot Study Scope of Work </vt:lpstr>
      <vt:lpstr>Pilot Study Deliverables – Task 1</vt:lpstr>
      <vt:lpstr>Pilot Study Deliverables – Task 2</vt:lpstr>
      <vt:lpstr>Pilot Study Deliverables – Task 3</vt:lpstr>
      <vt:lpstr>Agreement State Partner</vt:lpstr>
      <vt:lpstr>DOE Disposal of GTCC</vt:lpstr>
      <vt:lpstr>DOE Disposal of GTCC</vt:lpstr>
      <vt:lpstr>DSWG Resources Webpage</vt:lpstr>
      <vt:lpstr>Re-evaluation of DSWG recommendations</vt:lpstr>
      <vt:lpstr>Additional Information: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Cecilia Snyder</dc:creator>
  <cp:lastModifiedBy>Michael Klebe</cp:lastModifiedBy>
  <cp:revision>52</cp:revision>
  <dcterms:created xsi:type="dcterms:W3CDTF">2016-01-17T00:04:51Z</dcterms:created>
  <dcterms:modified xsi:type="dcterms:W3CDTF">2024-10-04T22:28:16Z</dcterms:modified>
</cp:coreProperties>
</file>