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5"/>
  </p:sldMasterIdLst>
  <p:notesMasterIdLst>
    <p:notesMasterId r:id="rId21"/>
  </p:notesMasterIdLst>
  <p:sldIdLst>
    <p:sldId id="256" r:id="rId6"/>
    <p:sldId id="260" r:id="rId7"/>
    <p:sldId id="257" r:id="rId8"/>
    <p:sldId id="271" r:id="rId9"/>
    <p:sldId id="266" r:id="rId10"/>
    <p:sldId id="272" r:id="rId11"/>
    <p:sldId id="264" r:id="rId12"/>
    <p:sldId id="273" r:id="rId13"/>
    <p:sldId id="278" r:id="rId14"/>
    <p:sldId id="274" r:id="rId15"/>
    <p:sldId id="276" r:id="rId16"/>
    <p:sldId id="275" r:id="rId17"/>
    <p:sldId id="267" r:id="rId18"/>
    <p:sldId id="261" r:id="rId19"/>
    <p:sldId id="277" r:id="rId20"/>
  </p:sldIdLst>
  <p:sldSz cx="12192000" cy="7772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9" autoAdjust="0"/>
    <p:restoredTop sz="94660"/>
  </p:normalViewPr>
  <p:slideViewPr>
    <p:cSldViewPr snapToGrid="0">
      <p:cViewPr varScale="1">
        <p:scale>
          <a:sx n="94" d="100"/>
          <a:sy n="94" d="100"/>
        </p:scale>
        <p:origin x="462" y="6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B88124AB-11AC-466F-860C-2660CC848233}" type="datetimeFigureOut">
              <a:rPr lang="en-US" smtClean="0"/>
              <a:t>10/3/2024</a:t>
            </a:fld>
            <a:endParaRPr lang="en-US" dirty="0"/>
          </a:p>
        </p:txBody>
      </p:sp>
      <p:sp>
        <p:nvSpPr>
          <p:cNvPr id="4" name="Slide Image Placeholder 3"/>
          <p:cNvSpPr>
            <a:spLocks noGrp="1" noRot="1" noChangeAspect="1"/>
          </p:cNvSpPr>
          <p:nvPr>
            <p:ph type="sldImg" idx="2"/>
          </p:nvPr>
        </p:nvSpPr>
        <p:spPr>
          <a:xfrm>
            <a:off x="1044575" y="1162050"/>
            <a:ext cx="492125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82CA2F7-17F6-4433-8F64-41AC49B8AE7B}" type="slidenum">
              <a:rPr lang="en-US" smtClean="0"/>
              <a:t>‹#›</a:t>
            </a:fld>
            <a:endParaRPr lang="en-US" dirty="0"/>
          </a:p>
        </p:txBody>
      </p:sp>
    </p:spTree>
    <p:extLst>
      <p:ext uri="{BB962C8B-B14F-4D97-AF65-F5344CB8AC3E}">
        <p14:creationId xmlns:p14="http://schemas.microsoft.com/office/powerpoint/2010/main" val="2339010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44575" y="1162050"/>
            <a:ext cx="492125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2CA2F7-17F6-4433-8F64-41AC49B8AE7B}" type="slidenum">
              <a:rPr lang="en-US" smtClean="0"/>
              <a:t>3</a:t>
            </a:fld>
            <a:endParaRPr lang="en-US" dirty="0"/>
          </a:p>
        </p:txBody>
      </p:sp>
    </p:spTree>
    <p:extLst>
      <p:ext uri="{BB962C8B-B14F-4D97-AF65-F5344CB8AC3E}">
        <p14:creationId xmlns:p14="http://schemas.microsoft.com/office/powerpoint/2010/main" val="36379384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44575" y="1162050"/>
            <a:ext cx="492125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2CA2F7-17F6-4433-8F64-41AC49B8AE7B}" type="slidenum">
              <a:rPr lang="en-US" smtClean="0"/>
              <a:t>4</a:t>
            </a:fld>
            <a:endParaRPr lang="en-US" dirty="0"/>
          </a:p>
        </p:txBody>
      </p:sp>
    </p:spTree>
    <p:extLst>
      <p:ext uri="{BB962C8B-B14F-4D97-AF65-F5344CB8AC3E}">
        <p14:creationId xmlns:p14="http://schemas.microsoft.com/office/powerpoint/2010/main" val="25254087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2CA2F7-17F6-4433-8F64-41AC49B8AE7B}" type="slidenum">
              <a:rPr lang="en-US" smtClean="0"/>
              <a:t>5</a:t>
            </a:fld>
            <a:endParaRPr lang="en-US" dirty="0"/>
          </a:p>
        </p:txBody>
      </p:sp>
    </p:spTree>
    <p:extLst>
      <p:ext uri="{BB962C8B-B14F-4D97-AF65-F5344CB8AC3E}">
        <p14:creationId xmlns:p14="http://schemas.microsoft.com/office/powerpoint/2010/main" val="33481573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44575" y="1162050"/>
            <a:ext cx="492125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2CA2F7-17F6-4433-8F64-41AC49B8AE7B}" type="slidenum">
              <a:rPr lang="en-US" smtClean="0"/>
              <a:t>14</a:t>
            </a:fld>
            <a:endParaRPr lang="en-US" dirty="0"/>
          </a:p>
        </p:txBody>
      </p:sp>
    </p:spTree>
    <p:extLst>
      <p:ext uri="{BB962C8B-B14F-4D97-AF65-F5344CB8AC3E}">
        <p14:creationId xmlns:p14="http://schemas.microsoft.com/office/powerpoint/2010/main" val="3711212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72011"/>
            <a:ext cx="9144000" cy="2705947"/>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4082310"/>
            <a:ext cx="9144000" cy="187653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27CE603-17B1-449C-A090-F7351746B4E8}" type="datetime1">
              <a:rPr lang="en-US" smtClean="0"/>
              <a:t>10/3/2024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915568-5D88-425F-8CB9-DDEA54385287}" type="slidenum">
              <a:rPr lang="en-US" smtClean="0"/>
              <a:t>‹#›</a:t>
            </a:fld>
            <a:endParaRPr lang="en-US" dirty="0"/>
          </a:p>
        </p:txBody>
      </p:sp>
    </p:spTree>
    <p:extLst>
      <p:ext uri="{BB962C8B-B14F-4D97-AF65-F5344CB8AC3E}">
        <p14:creationId xmlns:p14="http://schemas.microsoft.com/office/powerpoint/2010/main" val="2342567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181DCC-FE00-445C-A2EB-D3849DE10AA7}" type="datetime1">
              <a:rPr lang="en-US" smtClean="0"/>
              <a:t>10/3/2024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915568-5D88-425F-8CB9-DDEA54385287}" type="slidenum">
              <a:rPr lang="en-US" smtClean="0"/>
              <a:t>‹#›</a:t>
            </a:fld>
            <a:endParaRPr lang="en-US" dirty="0"/>
          </a:p>
        </p:txBody>
      </p:sp>
    </p:spTree>
    <p:extLst>
      <p:ext uri="{BB962C8B-B14F-4D97-AF65-F5344CB8AC3E}">
        <p14:creationId xmlns:p14="http://schemas.microsoft.com/office/powerpoint/2010/main" val="1408677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413808"/>
            <a:ext cx="2628900"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3808"/>
            <a:ext cx="7734300"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471B4C-FCEA-4174-A9F7-5FA4E727DC38}" type="datetime1">
              <a:rPr lang="en-US" smtClean="0"/>
              <a:t>10/3/2024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915568-5D88-425F-8CB9-DDEA54385287}" type="slidenum">
              <a:rPr lang="en-US" smtClean="0"/>
              <a:t>‹#›</a:t>
            </a:fld>
            <a:endParaRPr lang="en-US" dirty="0"/>
          </a:p>
        </p:txBody>
      </p:sp>
    </p:spTree>
    <p:extLst>
      <p:ext uri="{BB962C8B-B14F-4D97-AF65-F5344CB8AC3E}">
        <p14:creationId xmlns:p14="http://schemas.microsoft.com/office/powerpoint/2010/main" val="304358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7168B9-81B3-45F8-8B61-73545DF21712}" type="datetime1">
              <a:rPr lang="en-US" smtClean="0"/>
              <a:t>10/3/2024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915568-5D88-425F-8CB9-DDEA54385287}" type="slidenum">
              <a:rPr lang="en-US" smtClean="0"/>
              <a:t>‹#›</a:t>
            </a:fld>
            <a:endParaRPr lang="en-US" dirty="0"/>
          </a:p>
        </p:txBody>
      </p:sp>
    </p:spTree>
    <p:extLst>
      <p:ext uri="{BB962C8B-B14F-4D97-AF65-F5344CB8AC3E}">
        <p14:creationId xmlns:p14="http://schemas.microsoft.com/office/powerpoint/2010/main" val="716915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937704"/>
            <a:ext cx="10515600" cy="3233102"/>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5201392"/>
            <a:ext cx="10515600" cy="1700212"/>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AB67097-1655-4987-9857-30116B3AAD0E}" type="datetime1">
              <a:rPr lang="en-US" smtClean="0"/>
              <a:t>10/3/2024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915568-5D88-425F-8CB9-DDEA54385287}" type="slidenum">
              <a:rPr lang="en-US" smtClean="0"/>
              <a:t>‹#›</a:t>
            </a:fld>
            <a:endParaRPr lang="en-US" dirty="0"/>
          </a:p>
        </p:txBody>
      </p:sp>
    </p:spTree>
    <p:extLst>
      <p:ext uri="{BB962C8B-B14F-4D97-AF65-F5344CB8AC3E}">
        <p14:creationId xmlns:p14="http://schemas.microsoft.com/office/powerpoint/2010/main" val="2640799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2069042"/>
            <a:ext cx="518160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069042"/>
            <a:ext cx="518160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298EB3D-C1AC-4DAF-916F-72F04730B1FA}" type="datetime1">
              <a:rPr lang="en-US" smtClean="0"/>
              <a:t>10/3/2024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2915568-5D88-425F-8CB9-DDEA54385287}" type="slidenum">
              <a:rPr lang="en-US" smtClean="0"/>
              <a:t>‹#›</a:t>
            </a:fld>
            <a:endParaRPr lang="en-US" dirty="0"/>
          </a:p>
        </p:txBody>
      </p:sp>
    </p:spTree>
    <p:extLst>
      <p:ext uri="{BB962C8B-B14F-4D97-AF65-F5344CB8AC3E}">
        <p14:creationId xmlns:p14="http://schemas.microsoft.com/office/powerpoint/2010/main" val="1196468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413809"/>
            <a:ext cx="1051560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905318"/>
            <a:ext cx="5157787" cy="9337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839085"/>
            <a:ext cx="5157787"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905318"/>
            <a:ext cx="5183188" cy="9337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839085"/>
            <a:ext cx="5183188"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E7F19E5-5DFB-4BCB-A33C-7BCA806ACDE3}" type="datetime1">
              <a:rPr lang="en-US" smtClean="0"/>
              <a:t>10/3/2024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2915568-5D88-425F-8CB9-DDEA54385287}" type="slidenum">
              <a:rPr lang="en-US" smtClean="0"/>
              <a:t>‹#›</a:t>
            </a:fld>
            <a:endParaRPr lang="en-US" dirty="0"/>
          </a:p>
        </p:txBody>
      </p:sp>
    </p:spTree>
    <p:extLst>
      <p:ext uri="{BB962C8B-B14F-4D97-AF65-F5344CB8AC3E}">
        <p14:creationId xmlns:p14="http://schemas.microsoft.com/office/powerpoint/2010/main" val="2652657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018510-A90B-4EA6-8B34-F57EDCF064EF}" type="datetime1">
              <a:rPr lang="en-US" smtClean="0"/>
              <a:t>10/3/2024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2915568-5D88-425F-8CB9-DDEA54385287}" type="slidenum">
              <a:rPr lang="en-US" smtClean="0"/>
              <a:t>‹#›</a:t>
            </a:fld>
            <a:endParaRPr lang="en-US" dirty="0"/>
          </a:p>
        </p:txBody>
      </p:sp>
    </p:spTree>
    <p:extLst>
      <p:ext uri="{BB962C8B-B14F-4D97-AF65-F5344CB8AC3E}">
        <p14:creationId xmlns:p14="http://schemas.microsoft.com/office/powerpoint/2010/main" val="1439373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9E61AC-A972-4AE0-8671-FF513FF4FC8A}" type="datetime1">
              <a:rPr lang="en-US" smtClean="0"/>
              <a:t>10/3/2024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2915568-5D88-425F-8CB9-DDEA54385287}" type="slidenum">
              <a:rPr lang="en-US" smtClean="0"/>
              <a:t>‹#›</a:t>
            </a:fld>
            <a:endParaRPr lang="en-US" dirty="0"/>
          </a:p>
        </p:txBody>
      </p:sp>
    </p:spTree>
    <p:extLst>
      <p:ext uri="{BB962C8B-B14F-4D97-AF65-F5344CB8AC3E}">
        <p14:creationId xmlns:p14="http://schemas.microsoft.com/office/powerpoint/2010/main" val="3349133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518160"/>
            <a:ext cx="3932237" cy="181356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1119082"/>
            <a:ext cx="6172200" cy="552344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9" y="2331720"/>
            <a:ext cx="3932237" cy="43198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5E334A-6036-4B26-913E-40D02188A84E}" type="datetime1">
              <a:rPr lang="en-US" smtClean="0"/>
              <a:t>10/3/2024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2915568-5D88-425F-8CB9-DDEA54385287}" type="slidenum">
              <a:rPr lang="en-US" smtClean="0"/>
              <a:t>‹#›</a:t>
            </a:fld>
            <a:endParaRPr lang="en-US" dirty="0"/>
          </a:p>
        </p:txBody>
      </p:sp>
    </p:spTree>
    <p:extLst>
      <p:ext uri="{BB962C8B-B14F-4D97-AF65-F5344CB8AC3E}">
        <p14:creationId xmlns:p14="http://schemas.microsoft.com/office/powerpoint/2010/main" val="1478583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518160"/>
            <a:ext cx="3932237" cy="181356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1119082"/>
            <a:ext cx="6172200" cy="552344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9" y="2331720"/>
            <a:ext cx="3932237" cy="43198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53DE62A-A389-4F85-B8F5-4D0681DED840}" type="datetime1">
              <a:rPr lang="en-US" smtClean="0"/>
              <a:t>10/3/2024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2915568-5D88-425F-8CB9-DDEA54385287}" type="slidenum">
              <a:rPr lang="en-US" smtClean="0"/>
              <a:t>‹#›</a:t>
            </a:fld>
            <a:endParaRPr lang="en-US" dirty="0"/>
          </a:p>
        </p:txBody>
      </p:sp>
    </p:spTree>
    <p:extLst>
      <p:ext uri="{BB962C8B-B14F-4D97-AF65-F5344CB8AC3E}">
        <p14:creationId xmlns:p14="http://schemas.microsoft.com/office/powerpoint/2010/main" val="3799300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alpha val="19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13809"/>
            <a:ext cx="10515600" cy="150230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2069042"/>
            <a:ext cx="1051560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7203864"/>
            <a:ext cx="2743200" cy="413808"/>
          </a:xfrm>
          <a:prstGeom prst="rect">
            <a:avLst/>
          </a:prstGeom>
        </p:spPr>
        <p:txBody>
          <a:bodyPr vert="horz" lIns="91440" tIns="45720" rIns="91440" bIns="45720" rtlCol="0" anchor="ctr"/>
          <a:lstStyle>
            <a:lvl1pPr algn="l">
              <a:defRPr sz="1200">
                <a:solidFill>
                  <a:schemeClr val="tx1">
                    <a:tint val="82000"/>
                  </a:schemeClr>
                </a:solidFill>
              </a:defRPr>
            </a:lvl1pPr>
          </a:lstStyle>
          <a:p>
            <a:fld id="{E5A58867-4C62-4DF2-82FA-4D027C561918}" type="datetime1">
              <a:rPr lang="en-US" smtClean="0"/>
              <a:t>10/3/2024</a:t>
            </a:fld>
            <a:endParaRPr lang="en-US" dirty="0"/>
          </a:p>
        </p:txBody>
      </p:sp>
      <p:sp>
        <p:nvSpPr>
          <p:cNvPr id="5" name="Footer Placeholder 4"/>
          <p:cNvSpPr>
            <a:spLocks noGrp="1"/>
          </p:cNvSpPr>
          <p:nvPr>
            <p:ph type="ftr" sz="quarter" idx="3"/>
          </p:nvPr>
        </p:nvSpPr>
        <p:spPr>
          <a:xfrm>
            <a:off x="4038600" y="7203864"/>
            <a:ext cx="4114800" cy="413808"/>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p:cNvSpPr>
            <a:spLocks noGrp="1"/>
          </p:cNvSpPr>
          <p:nvPr>
            <p:ph type="sldNum" sz="quarter" idx="4"/>
          </p:nvPr>
        </p:nvSpPr>
        <p:spPr>
          <a:xfrm>
            <a:off x="8610600" y="7203864"/>
            <a:ext cx="2743200" cy="413808"/>
          </a:xfrm>
          <a:prstGeom prst="rect">
            <a:avLst/>
          </a:prstGeom>
        </p:spPr>
        <p:txBody>
          <a:bodyPr vert="horz" lIns="91440" tIns="45720" rIns="91440" bIns="45720" rtlCol="0" anchor="ctr"/>
          <a:lstStyle>
            <a:lvl1pPr algn="r">
              <a:defRPr sz="1200">
                <a:solidFill>
                  <a:schemeClr val="tx1">
                    <a:tint val="82000"/>
                  </a:schemeClr>
                </a:solidFill>
              </a:defRPr>
            </a:lvl1pPr>
          </a:lstStyle>
          <a:p>
            <a:fld id="{D2915568-5D88-425F-8CB9-DDEA54385287}" type="slidenum">
              <a:rPr lang="en-US" smtClean="0"/>
              <a:t>‹#›</a:t>
            </a:fld>
            <a:endParaRPr lang="en-US" dirty="0"/>
          </a:p>
        </p:txBody>
      </p:sp>
    </p:spTree>
    <p:extLst>
      <p:ext uri="{BB962C8B-B14F-4D97-AF65-F5344CB8AC3E}">
        <p14:creationId xmlns:p14="http://schemas.microsoft.com/office/powerpoint/2010/main" val="16519543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en.wikipedia.org/wiki/Article_One_of_the_United_States_Constitution#Clause_3:_Compact_Clause" TargetMode="Externa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072B-2BB9-8532-5E71-3AB42BE057B9}"/>
              </a:ext>
            </a:extLst>
          </p:cNvPr>
          <p:cNvSpPr>
            <a:spLocks noGrp="1"/>
          </p:cNvSpPr>
          <p:nvPr>
            <p:ph type="ctrTitle"/>
          </p:nvPr>
        </p:nvSpPr>
        <p:spPr>
          <a:xfrm>
            <a:off x="1566930" y="1298620"/>
            <a:ext cx="9144000" cy="1828800"/>
          </a:xfrm>
        </p:spPr>
        <p:txBody>
          <a:bodyPr>
            <a:normAutofit/>
          </a:bodyPr>
          <a:lstStyle/>
          <a:p>
            <a:r>
              <a:rPr lang="en-US" dirty="0"/>
              <a:t>Overview of the Rocky Mountain LLW Compact </a:t>
            </a:r>
          </a:p>
        </p:txBody>
      </p:sp>
      <p:sp>
        <p:nvSpPr>
          <p:cNvPr id="3" name="Subtitle 2">
            <a:extLst>
              <a:ext uri="{FF2B5EF4-FFF2-40B4-BE49-F238E27FC236}">
                <a16:creationId xmlns:a16="http://schemas.microsoft.com/office/drawing/2014/main" id="{8247D3C6-D3D0-A750-1998-F609754B7F00}"/>
              </a:ext>
            </a:extLst>
          </p:cNvPr>
          <p:cNvSpPr>
            <a:spLocks noGrp="1"/>
          </p:cNvSpPr>
          <p:nvPr>
            <p:ph type="subTitle" idx="1"/>
          </p:nvPr>
        </p:nvSpPr>
        <p:spPr/>
        <p:txBody>
          <a:bodyPr/>
          <a:lstStyle/>
          <a:p>
            <a:r>
              <a:rPr lang="en-US" dirty="0"/>
              <a:t>Presented by Leonard Slosky</a:t>
            </a:r>
          </a:p>
          <a:p>
            <a:r>
              <a:rPr lang="en-US" dirty="0"/>
              <a:t>Executive Director</a:t>
            </a:r>
          </a:p>
          <a:p>
            <a:r>
              <a:rPr lang="en-US" dirty="0"/>
              <a:t>Rocky Mountain Low-Level Radioactive Waste Board</a:t>
            </a:r>
          </a:p>
        </p:txBody>
      </p:sp>
      <p:pic>
        <p:nvPicPr>
          <p:cNvPr id="4" name="Picture 3">
            <a:extLst>
              <a:ext uri="{FF2B5EF4-FFF2-40B4-BE49-F238E27FC236}">
                <a16:creationId xmlns:a16="http://schemas.microsoft.com/office/drawing/2014/main" id="{C3AC4FF9-9EF5-DD9C-AA09-2A35DAB0E1AB}"/>
              </a:ext>
            </a:extLst>
          </p:cNvPr>
          <p:cNvPicPr>
            <a:picLocks noChangeAspect="1"/>
          </p:cNvPicPr>
          <p:nvPr/>
        </p:nvPicPr>
        <p:blipFill rotWithShape="1">
          <a:blip r:embed="rId2">
            <a:extLst>
              <a:ext uri="{28A0092B-C50C-407E-A947-70E740481C1C}">
                <a14:useLocalDpi xmlns:a14="http://schemas.microsoft.com/office/drawing/2010/main" val="0"/>
              </a:ext>
            </a:extLst>
          </a:blip>
          <a:srcRect t="86312" r="481"/>
          <a:stretch/>
        </p:blipFill>
        <p:spPr bwMode="auto">
          <a:xfrm>
            <a:off x="2656100" y="5840369"/>
            <a:ext cx="6715125" cy="126682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606033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694B2-CE94-6B6B-C050-381E87932458}"/>
              </a:ext>
            </a:extLst>
          </p:cNvPr>
          <p:cNvSpPr>
            <a:spLocks noGrp="1"/>
          </p:cNvSpPr>
          <p:nvPr>
            <p:ph type="title"/>
          </p:nvPr>
        </p:nvSpPr>
        <p:spPr/>
        <p:txBody>
          <a:bodyPr/>
          <a:lstStyle/>
          <a:p>
            <a:r>
              <a:rPr lang="en-US" dirty="0"/>
              <a:t>RMC Regional Facility</a:t>
            </a:r>
          </a:p>
        </p:txBody>
      </p:sp>
      <p:sp>
        <p:nvSpPr>
          <p:cNvPr id="3" name="Content Placeholder 2">
            <a:extLst>
              <a:ext uri="{FF2B5EF4-FFF2-40B4-BE49-F238E27FC236}">
                <a16:creationId xmlns:a16="http://schemas.microsoft.com/office/drawing/2014/main" id="{EB6AB7E2-581A-6FBD-5572-C89D51102725}"/>
              </a:ext>
            </a:extLst>
          </p:cNvPr>
          <p:cNvSpPr>
            <a:spLocks noGrp="1"/>
          </p:cNvSpPr>
          <p:nvPr>
            <p:ph idx="1"/>
          </p:nvPr>
        </p:nvSpPr>
        <p:spPr>
          <a:xfrm>
            <a:off x="838200" y="1993576"/>
            <a:ext cx="10515600" cy="4351338"/>
          </a:xfrm>
        </p:spPr>
        <p:txBody>
          <a:bodyPr>
            <a:normAutofit fontScale="77500" lnSpcReduction="20000"/>
          </a:bodyPr>
          <a:lstStyle/>
          <a:p>
            <a:pPr>
              <a:lnSpc>
                <a:spcPct val="110000"/>
              </a:lnSpc>
            </a:pPr>
            <a:r>
              <a:rPr lang="en-US" sz="3100" dirty="0"/>
              <a:t>“After January 1, 1986, it shall be unlawful for any person to manage any low-level waste within the region unless the waste was generated within the region or unless authorized to do so both by the board and by the state in which said management takes place.”</a:t>
            </a:r>
          </a:p>
          <a:p>
            <a:pPr>
              <a:lnSpc>
                <a:spcPct val="110000"/>
              </a:lnSpc>
              <a:spcBef>
                <a:spcPts val="1200"/>
              </a:spcBef>
            </a:pPr>
            <a:r>
              <a:rPr lang="en-US" sz="3100" dirty="0"/>
              <a:t>Beatty, NV designated initial Regional Facility in Compact statute</a:t>
            </a:r>
          </a:p>
          <a:p>
            <a:pPr>
              <a:lnSpc>
                <a:spcPct val="110000"/>
              </a:lnSpc>
              <a:spcBef>
                <a:spcPts val="1200"/>
              </a:spcBef>
            </a:pPr>
            <a:r>
              <a:rPr lang="en-US" sz="3100" dirty="0"/>
              <a:t>January 1, 1993, Beatty no longer authorized to dispose any radioactive waste</a:t>
            </a:r>
          </a:p>
          <a:p>
            <a:pPr>
              <a:lnSpc>
                <a:spcPct val="110000"/>
              </a:lnSpc>
              <a:spcBef>
                <a:spcPts val="1200"/>
              </a:spcBef>
            </a:pPr>
            <a:r>
              <a:rPr lang="en-US" sz="3100" dirty="0"/>
              <a:t>2006 RMB designated Clean Harbors Deer Trail Facility as limited, non-exclusive Regional Facility</a:t>
            </a:r>
          </a:p>
          <a:p>
            <a:pPr lvl="1"/>
            <a:r>
              <a:rPr lang="en-US" sz="2600" dirty="0"/>
              <a:t>Originally permitted by CO for hazardous waste</a:t>
            </a:r>
          </a:p>
          <a:p>
            <a:pPr lvl="1"/>
            <a:r>
              <a:rPr lang="en-US" sz="2600" dirty="0"/>
              <a:t>Subsequent CO radioactive materials license limited to NORM/TENORM/NARM</a:t>
            </a:r>
          </a:p>
          <a:p>
            <a:pPr lvl="1"/>
            <a:r>
              <a:rPr lang="en-US" sz="2600" dirty="0"/>
              <a:t>Dispose in-region and out-of-region waste</a:t>
            </a:r>
          </a:p>
          <a:p>
            <a:pPr lvl="1"/>
            <a:r>
              <a:rPr lang="en-US" sz="2600" dirty="0"/>
              <a:t>RMC generators not required to use</a:t>
            </a:r>
          </a:p>
        </p:txBody>
      </p:sp>
      <p:pic>
        <p:nvPicPr>
          <p:cNvPr id="4" name="Picture 3" descr="A black and yellow crown with white text&#10;&#10;Description automatically generated">
            <a:extLst>
              <a:ext uri="{FF2B5EF4-FFF2-40B4-BE49-F238E27FC236}">
                <a16:creationId xmlns:a16="http://schemas.microsoft.com/office/drawing/2014/main" id="{D7E57A20-E41C-2B1C-76FD-5F713A19F1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6513195"/>
            <a:ext cx="3048000" cy="1304925"/>
          </a:xfrm>
          <a:prstGeom prst="rect">
            <a:avLst/>
          </a:prstGeom>
        </p:spPr>
      </p:pic>
      <p:sp>
        <p:nvSpPr>
          <p:cNvPr id="5" name="Slide Number Placeholder 4">
            <a:extLst>
              <a:ext uri="{FF2B5EF4-FFF2-40B4-BE49-F238E27FC236}">
                <a16:creationId xmlns:a16="http://schemas.microsoft.com/office/drawing/2014/main" id="{4B926830-28D7-5E60-58BF-B86350E261AA}"/>
              </a:ext>
            </a:extLst>
          </p:cNvPr>
          <p:cNvSpPr>
            <a:spLocks noGrp="1"/>
          </p:cNvSpPr>
          <p:nvPr>
            <p:ph type="sldNum" sz="quarter" idx="12"/>
          </p:nvPr>
        </p:nvSpPr>
        <p:spPr/>
        <p:txBody>
          <a:bodyPr/>
          <a:lstStyle/>
          <a:p>
            <a:fld id="{D2915568-5D88-425F-8CB9-DDEA54385287}" type="slidenum">
              <a:rPr lang="en-US" smtClean="0"/>
              <a:t>10</a:t>
            </a:fld>
            <a:endParaRPr lang="en-US" dirty="0"/>
          </a:p>
        </p:txBody>
      </p:sp>
    </p:spTree>
    <p:extLst>
      <p:ext uri="{BB962C8B-B14F-4D97-AF65-F5344CB8AC3E}">
        <p14:creationId xmlns:p14="http://schemas.microsoft.com/office/powerpoint/2010/main" val="3193315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A30A7-E718-AE70-3E62-FA6DF381A6CE}"/>
              </a:ext>
            </a:extLst>
          </p:cNvPr>
          <p:cNvSpPr>
            <a:spLocks noGrp="1"/>
          </p:cNvSpPr>
          <p:nvPr>
            <p:ph type="title"/>
          </p:nvPr>
        </p:nvSpPr>
        <p:spPr/>
        <p:txBody>
          <a:bodyPr/>
          <a:lstStyle/>
          <a:p>
            <a:r>
              <a:rPr lang="en-US" dirty="0"/>
              <a:t>Compact Statute Provides for Civil Penalties</a:t>
            </a:r>
          </a:p>
        </p:txBody>
      </p:sp>
      <p:sp>
        <p:nvSpPr>
          <p:cNvPr id="3" name="Content Placeholder 2">
            <a:extLst>
              <a:ext uri="{FF2B5EF4-FFF2-40B4-BE49-F238E27FC236}">
                <a16:creationId xmlns:a16="http://schemas.microsoft.com/office/drawing/2014/main" id="{E6E1B6F1-0F22-C74D-37C6-ED24658489D1}"/>
              </a:ext>
            </a:extLst>
          </p:cNvPr>
          <p:cNvSpPr>
            <a:spLocks noGrp="1"/>
          </p:cNvSpPr>
          <p:nvPr>
            <p:ph idx="1"/>
          </p:nvPr>
        </p:nvSpPr>
        <p:spPr>
          <a:xfrm>
            <a:off x="838200" y="1903413"/>
            <a:ext cx="10515600" cy="4351338"/>
          </a:xfrm>
        </p:spPr>
        <p:txBody>
          <a:bodyPr>
            <a:normAutofit lnSpcReduction="10000"/>
          </a:bodyPr>
          <a:lstStyle/>
          <a:p>
            <a:pPr marR="191770">
              <a:spcAft>
                <a:spcPts val="20"/>
              </a:spcAft>
            </a:pPr>
            <a:r>
              <a:rPr lang="en-US" sz="2600" dirty="0"/>
              <a:t>"(e) Any person who violates [import, export, or disposal requirements] shall be liable to the board for a civil penalty not to exceed ten (10) times the charges which would have been charged for disposal of the waste at a regional facility.”</a:t>
            </a:r>
          </a:p>
          <a:p>
            <a:pPr marR="191770">
              <a:spcBef>
                <a:spcPts val="1800"/>
              </a:spcBef>
              <a:spcAft>
                <a:spcPts val="20"/>
              </a:spcAft>
            </a:pPr>
            <a:r>
              <a:rPr lang="en-US" sz="2600" dirty="0"/>
              <a:t>"(g) The civil penalties provided for in . . . . this article may be enforced and collected in any court of general jurisdiction within the region . . .”</a:t>
            </a:r>
          </a:p>
          <a:p>
            <a:pPr marR="191770">
              <a:spcBef>
                <a:spcPts val="1800"/>
              </a:spcBef>
              <a:spcAft>
                <a:spcPts val="20"/>
              </a:spcAft>
            </a:pPr>
            <a:r>
              <a:rPr lang="en-US" sz="2600" dirty="0"/>
              <a:t>"(j) Violations . . . . of this article may be enjoined by any court of general jurisdiction . . . .”</a:t>
            </a:r>
          </a:p>
          <a:p>
            <a:pPr marR="191770">
              <a:spcBef>
                <a:spcPts val="1800"/>
              </a:spcBef>
              <a:spcAft>
                <a:spcPts val="20"/>
              </a:spcAft>
            </a:pPr>
            <a:r>
              <a:rPr lang="en-US" sz="2600" dirty="0"/>
              <a:t>2 to 4 enforcement actions per year</a:t>
            </a:r>
          </a:p>
          <a:p>
            <a:pPr marR="191770">
              <a:spcBef>
                <a:spcPts val="1800"/>
              </a:spcBef>
              <a:spcAft>
                <a:spcPts val="20"/>
              </a:spcAft>
            </a:pPr>
            <a:r>
              <a:rPr lang="en-US" sz="2600" dirty="0"/>
              <a:t>Collected penalties up to $30,000 each</a:t>
            </a:r>
          </a:p>
          <a:p>
            <a:pPr marL="993775" marR="191770" indent="176530">
              <a:lnSpc>
                <a:spcPct val="93000"/>
              </a:lnSpc>
              <a:spcBef>
                <a:spcPts val="0"/>
              </a:spcBef>
              <a:spcAft>
                <a:spcPts val="20"/>
              </a:spcAft>
            </a:pPr>
            <a:endParaRPr lang="en-US" sz="2000" kern="100" dirty="0">
              <a:solidFill>
                <a:srgbClr val="000000"/>
              </a:solidFill>
              <a:ea typeface="Times New Roman" panose="02020603050405020304" pitchFamily="18" charset="0"/>
            </a:endParaRPr>
          </a:p>
          <a:p>
            <a:endParaRPr lang="en-US" dirty="0"/>
          </a:p>
        </p:txBody>
      </p:sp>
      <p:pic>
        <p:nvPicPr>
          <p:cNvPr id="4" name="Picture 3" descr="A black and yellow crown with white text&#10;&#10;Description automatically generated">
            <a:extLst>
              <a:ext uri="{FF2B5EF4-FFF2-40B4-BE49-F238E27FC236}">
                <a16:creationId xmlns:a16="http://schemas.microsoft.com/office/drawing/2014/main" id="{3E5C0F02-9BB0-A7F1-4147-590E493574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6503037"/>
            <a:ext cx="3048000" cy="1304925"/>
          </a:xfrm>
          <a:prstGeom prst="rect">
            <a:avLst/>
          </a:prstGeom>
        </p:spPr>
      </p:pic>
      <p:sp>
        <p:nvSpPr>
          <p:cNvPr id="5" name="Slide Number Placeholder 4">
            <a:extLst>
              <a:ext uri="{FF2B5EF4-FFF2-40B4-BE49-F238E27FC236}">
                <a16:creationId xmlns:a16="http://schemas.microsoft.com/office/drawing/2014/main" id="{7E27880B-C48A-1AF6-95D2-C126002F8A35}"/>
              </a:ext>
            </a:extLst>
          </p:cNvPr>
          <p:cNvSpPr>
            <a:spLocks noGrp="1"/>
          </p:cNvSpPr>
          <p:nvPr>
            <p:ph type="sldNum" sz="quarter" idx="12"/>
          </p:nvPr>
        </p:nvSpPr>
        <p:spPr/>
        <p:txBody>
          <a:bodyPr/>
          <a:lstStyle/>
          <a:p>
            <a:fld id="{D2915568-5D88-425F-8CB9-DDEA54385287}" type="slidenum">
              <a:rPr lang="en-US" smtClean="0"/>
              <a:t>11</a:t>
            </a:fld>
            <a:endParaRPr lang="en-US" dirty="0"/>
          </a:p>
        </p:txBody>
      </p:sp>
    </p:spTree>
    <p:extLst>
      <p:ext uri="{BB962C8B-B14F-4D97-AF65-F5344CB8AC3E}">
        <p14:creationId xmlns:p14="http://schemas.microsoft.com/office/powerpoint/2010/main" val="2648927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078BD-F942-61BA-C273-EFA5F26E4D9D}"/>
              </a:ext>
            </a:extLst>
          </p:cNvPr>
          <p:cNvSpPr>
            <a:spLocks noGrp="1"/>
          </p:cNvSpPr>
          <p:nvPr>
            <p:ph type="title"/>
          </p:nvPr>
        </p:nvSpPr>
        <p:spPr/>
        <p:txBody>
          <a:bodyPr/>
          <a:lstStyle/>
          <a:p>
            <a:r>
              <a:rPr lang="en-US" dirty="0"/>
              <a:t>RMC Access to NWIC Washington Facility</a:t>
            </a:r>
          </a:p>
        </p:txBody>
      </p:sp>
      <p:sp>
        <p:nvSpPr>
          <p:cNvPr id="3" name="Content Placeholder 2">
            <a:extLst>
              <a:ext uri="{FF2B5EF4-FFF2-40B4-BE49-F238E27FC236}">
                <a16:creationId xmlns:a16="http://schemas.microsoft.com/office/drawing/2014/main" id="{C563E58A-BCFD-2669-DD06-2CF4E0754CA8}"/>
              </a:ext>
            </a:extLst>
          </p:cNvPr>
          <p:cNvSpPr>
            <a:spLocks noGrp="1"/>
          </p:cNvSpPr>
          <p:nvPr>
            <p:ph idx="1"/>
          </p:nvPr>
        </p:nvSpPr>
        <p:spPr>
          <a:xfrm>
            <a:off x="712797" y="2147888"/>
            <a:ext cx="10515600" cy="4351338"/>
          </a:xfrm>
        </p:spPr>
        <p:txBody>
          <a:bodyPr/>
          <a:lstStyle/>
          <a:p>
            <a:r>
              <a:rPr lang="en-US" dirty="0"/>
              <a:t>1992 contract with NWIC/Washington for access</a:t>
            </a:r>
          </a:p>
          <a:p>
            <a:pPr>
              <a:spcBef>
                <a:spcPts val="1200"/>
              </a:spcBef>
            </a:pPr>
            <a:r>
              <a:rPr lang="en-US" dirty="0"/>
              <a:t>Throughout life of facility</a:t>
            </a:r>
          </a:p>
          <a:p>
            <a:pPr>
              <a:spcBef>
                <a:spcPts val="1200"/>
              </a:spcBef>
            </a:pPr>
            <a:r>
              <a:rPr lang="en-US" dirty="0"/>
              <a:t>RMC paid $2.5MM</a:t>
            </a:r>
          </a:p>
          <a:p>
            <a:pPr>
              <a:spcBef>
                <a:spcPts val="1200"/>
              </a:spcBef>
            </a:pPr>
            <a:r>
              <a:rPr lang="en-US" dirty="0"/>
              <a:t>RMC waste same terms/conditions as NWIC waste </a:t>
            </a:r>
          </a:p>
          <a:p>
            <a:pPr>
              <a:spcBef>
                <a:spcPts val="1200"/>
              </a:spcBef>
            </a:pPr>
            <a:r>
              <a:rPr lang="en-US" dirty="0"/>
              <a:t>Annual volume limit on RMC waste</a:t>
            </a:r>
          </a:p>
          <a:p>
            <a:pPr>
              <a:spcBef>
                <a:spcPts val="1200"/>
              </a:spcBef>
            </a:pPr>
            <a:r>
              <a:rPr lang="en-US" dirty="0"/>
              <a:t>RMC no role in WA rate setting process other than public</a:t>
            </a:r>
          </a:p>
          <a:p>
            <a:pPr>
              <a:spcBef>
                <a:spcPts val="1200"/>
              </a:spcBef>
            </a:pPr>
            <a:r>
              <a:rPr lang="en-US" dirty="0"/>
              <a:t>RMC generators currently not required to use NWIC facility</a:t>
            </a:r>
          </a:p>
        </p:txBody>
      </p:sp>
      <p:pic>
        <p:nvPicPr>
          <p:cNvPr id="4" name="Picture 3" descr="A black and yellow crown with white text&#10;&#10;Description automatically generated">
            <a:extLst>
              <a:ext uri="{FF2B5EF4-FFF2-40B4-BE49-F238E27FC236}">
                <a16:creationId xmlns:a16="http://schemas.microsoft.com/office/drawing/2014/main" id="{E63D85BC-F07A-75D9-8B36-079A5B20E3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17720" y="6499226"/>
            <a:ext cx="3048000" cy="1304925"/>
          </a:xfrm>
          <a:prstGeom prst="rect">
            <a:avLst/>
          </a:prstGeom>
        </p:spPr>
      </p:pic>
      <p:sp>
        <p:nvSpPr>
          <p:cNvPr id="5" name="Slide Number Placeholder 4">
            <a:extLst>
              <a:ext uri="{FF2B5EF4-FFF2-40B4-BE49-F238E27FC236}">
                <a16:creationId xmlns:a16="http://schemas.microsoft.com/office/drawing/2014/main" id="{A28C9640-DB78-4558-AA1B-55624C26F574}"/>
              </a:ext>
            </a:extLst>
          </p:cNvPr>
          <p:cNvSpPr>
            <a:spLocks noGrp="1"/>
          </p:cNvSpPr>
          <p:nvPr>
            <p:ph type="sldNum" sz="quarter" idx="12"/>
          </p:nvPr>
        </p:nvSpPr>
        <p:spPr/>
        <p:txBody>
          <a:bodyPr/>
          <a:lstStyle/>
          <a:p>
            <a:fld id="{D2915568-5D88-425F-8CB9-DDEA54385287}" type="slidenum">
              <a:rPr lang="en-US" smtClean="0"/>
              <a:t>12</a:t>
            </a:fld>
            <a:endParaRPr lang="en-US" dirty="0"/>
          </a:p>
        </p:txBody>
      </p:sp>
    </p:spTree>
    <p:extLst>
      <p:ext uri="{BB962C8B-B14F-4D97-AF65-F5344CB8AC3E}">
        <p14:creationId xmlns:p14="http://schemas.microsoft.com/office/powerpoint/2010/main" val="3138886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FC870-563C-0E57-D48B-7221AD2F89E4}"/>
              </a:ext>
            </a:extLst>
          </p:cNvPr>
          <p:cNvSpPr>
            <a:spLocks noGrp="1"/>
          </p:cNvSpPr>
          <p:nvPr>
            <p:ph type="title"/>
          </p:nvPr>
        </p:nvSpPr>
        <p:spPr/>
        <p:txBody>
          <a:bodyPr/>
          <a:lstStyle/>
          <a:p>
            <a:r>
              <a:rPr lang="en-US" dirty="0"/>
              <a:t>Legislative History</a:t>
            </a:r>
          </a:p>
        </p:txBody>
      </p:sp>
      <p:sp>
        <p:nvSpPr>
          <p:cNvPr id="3" name="Content Placeholder 2">
            <a:extLst>
              <a:ext uri="{FF2B5EF4-FFF2-40B4-BE49-F238E27FC236}">
                <a16:creationId xmlns:a16="http://schemas.microsoft.com/office/drawing/2014/main" id="{BE5350AA-1B0C-02A4-96C5-FE4D7C4077D6}"/>
              </a:ext>
            </a:extLst>
          </p:cNvPr>
          <p:cNvSpPr>
            <a:spLocks noGrp="1"/>
          </p:cNvSpPr>
          <p:nvPr>
            <p:ph idx="1"/>
          </p:nvPr>
        </p:nvSpPr>
        <p:spPr>
          <a:xfrm>
            <a:off x="838200" y="1974915"/>
            <a:ext cx="10515600" cy="4351338"/>
          </a:xfrm>
        </p:spPr>
        <p:txBody>
          <a:bodyPr>
            <a:normAutofit/>
          </a:bodyPr>
          <a:lstStyle/>
          <a:p>
            <a:r>
              <a:rPr lang="en-US" dirty="0"/>
              <a:t>1985 Policy Act defined wastes which states are responsible</a:t>
            </a:r>
          </a:p>
          <a:p>
            <a:pPr>
              <a:spcBef>
                <a:spcPts val="1800"/>
              </a:spcBef>
            </a:pPr>
            <a:r>
              <a:rPr lang="en-US" dirty="0"/>
              <a:t>1985 Policy Act not limit wastes which compacts may regulate</a:t>
            </a:r>
          </a:p>
          <a:p>
            <a:pPr>
              <a:spcBef>
                <a:spcPts val="1800"/>
              </a:spcBef>
            </a:pPr>
            <a:r>
              <a:rPr lang="en-US" dirty="0"/>
              <a:t>Committee Report on H.R. 1083</a:t>
            </a:r>
          </a:p>
          <a:p>
            <a:pPr lvl="1"/>
            <a:r>
              <a:rPr lang="en-US" dirty="0"/>
              <a:t>“State compact LLW definitions will be incorporated by Congressional ratification as valid for state compact commissions’ activities….”</a:t>
            </a:r>
          </a:p>
          <a:p>
            <a:pPr>
              <a:spcBef>
                <a:spcPts val="1800"/>
              </a:spcBef>
            </a:pPr>
            <a:r>
              <a:rPr lang="en-US" dirty="0"/>
              <a:t>In ratifying the compacts, Congress found “that each of the Compacts is in furtherance of the Low-Level Radioactive Waste Policy Act.” (P.L. 99-240 SEC. 211) </a:t>
            </a:r>
          </a:p>
        </p:txBody>
      </p:sp>
      <p:pic>
        <p:nvPicPr>
          <p:cNvPr id="4" name="Picture 3" descr="A black and yellow crown with white text&#10;&#10;Description automatically generated">
            <a:extLst>
              <a:ext uri="{FF2B5EF4-FFF2-40B4-BE49-F238E27FC236}">
                <a16:creationId xmlns:a16="http://schemas.microsoft.com/office/drawing/2014/main" id="{BA5DBEDF-397D-66B3-96DC-4054CD0E60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6551401"/>
            <a:ext cx="3048000" cy="1304925"/>
          </a:xfrm>
          <a:prstGeom prst="rect">
            <a:avLst/>
          </a:prstGeom>
        </p:spPr>
      </p:pic>
      <p:sp>
        <p:nvSpPr>
          <p:cNvPr id="5" name="Slide Number Placeholder 4">
            <a:extLst>
              <a:ext uri="{FF2B5EF4-FFF2-40B4-BE49-F238E27FC236}">
                <a16:creationId xmlns:a16="http://schemas.microsoft.com/office/drawing/2014/main" id="{87455E87-DF4E-E270-13AF-08A58A0486EA}"/>
              </a:ext>
            </a:extLst>
          </p:cNvPr>
          <p:cNvSpPr>
            <a:spLocks noGrp="1"/>
          </p:cNvSpPr>
          <p:nvPr>
            <p:ph type="sldNum" sz="quarter" idx="12"/>
          </p:nvPr>
        </p:nvSpPr>
        <p:spPr/>
        <p:txBody>
          <a:bodyPr/>
          <a:lstStyle/>
          <a:p>
            <a:fld id="{D2915568-5D88-425F-8CB9-DDEA54385287}" type="slidenum">
              <a:rPr lang="en-US" smtClean="0"/>
              <a:t>13</a:t>
            </a:fld>
            <a:endParaRPr lang="en-US" dirty="0"/>
          </a:p>
        </p:txBody>
      </p:sp>
    </p:spTree>
    <p:extLst>
      <p:ext uri="{BB962C8B-B14F-4D97-AF65-F5344CB8AC3E}">
        <p14:creationId xmlns:p14="http://schemas.microsoft.com/office/powerpoint/2010/main" val="230638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A9C98-ADB8-5CE8-3104-311A8A193CE1}"/>
              </a:ext>
            </a:extLst>
          </p:cNvPr>
          <p:cNvSpPr>
            <a:spLocks noGrp="1"/>
          </p:cNvSpPr>
          <p:nvPr>
            <p:ph type="title"/>
          </p:nvPr>
        </p:nvSpPr>
        <p:spPr/>
        <p:txBody>
          <a:bodyPr/>
          <a:lstStyle/>
          <a:p>
            <a:r>
              <a:rPr lang="en-US" dirty="0"/>
              <a:t>Compact Authority Upheld by Federal Courts</a:t>
            </a:r>
          </a:p>
        </p:txBody>
      </p:sp>
      <p:sp>
        <p:nvSpPr>
          <p:cNvPr id="3" name="Content Placeholder 2">
            <a:extLst>
              <a:ext uri="{FF2B5EF4-FFF2-40B4-BE49-F238E27FC236}">
                <a16:creationId xmlns:a16="http://schemas.microsoft.com/office/drawing/2014/main" id="{A113B339-BC47-2DD1-4DD2-9A306387042F}"/>
              </a:ext>
            </a:extLst>
          </p:cNvPr>
          <p:cNvSpPr>
            <a:spLocks noGrp="1"/>
          </p:cNvSpPr>
          <p:nvPr>
            <p:ph idx="1"/>
          </p:nvPr>
        </p:nvSpPr>
        <p:spPr>
          <a:xfrm>
            <a:off x="838200" y="1524000"/>
            <a:ext cx="10515600" cy="5660265"/>
          </a:xfrm>
        </p:spPr>
        <p:txBody>
          <a:bodyPr>
            <a:normAutofit/>
          </a:bodyPr>
          <a:lstStyle/>
          <a:p>
            <a:r>
              <a:rPr lang="en-US" dirty="0"/>
              <a:t>U.S. Supreme Court</a:t>
            </a:r>
          </a:p>
          <a:p>
            <a:pPr lvl="1"/>
            <a:r>
              <a:rPr lang="en-US" dirty="0"/>
              <a:t>While the Commerce Clause has long been understood to limit the States' ability to discriminate against interstate commerce, that limit may be lifted, as it has been here, by an expression of the "unambiguous intent" of Congress. Whether or not the States would be permitted to burden the interstate transport of low level radioactive waste in the absence of Congress' approval, the States can clearly do so with Congress' approval, which is what the Act gives them. </a:t>
            </a:r>
            <a:r>
              <a:rPr lang="en-US" sz="2000" dirty="0"/>
              <a:t>(New York v. United States, 505 U.S. 144 (1992))</a:t>
            </a:r>
          </a:p>
          <a:p>
            <a:r>
              <a:rPr lang="en-US" dirty="0">
                <a:latin typeface="Calibri" panose="020F0502020204030204" pitchFamily="34" charset="0"/>
                <a:ea typeface="Times New Roman" panose="02020603050405020304" pitchFamily="18" charset="0"/>
              </a:rPr>
              <a:t>10</a:t>
            </a:r>
            <a:r>
              <a:rPr lang="en-US" baseline="30000" dirty="0">
                <a:latin typeface="Calibri" panose="020F0502020204030204" pitchFamily="34" charset="0"/>
                <a:ea typeface="Times New Roman" panose="02020603050405020304" pitchFamily="18" charset="0"/>
              </a:rPr>
              <a:t>th</a:t>
            </a:r>
            <a:r>
              <a:rPr lang="en-US" dirty="0">
                <a:latin typeface="Calibri" panose="020F0502020204030204" pitchFamily="34" charset="0"/>
                <a:ea typeface="Times New Roman" panose="02020603050405020304" pitchFamily="18" charset="0"/>
              </a:rPr>
              <a:t> Circuit Court of Appeals</a:t>
            </a:r>
          </a:p>
          <a:p>
            <a:pPr lvl="1"/>
            <a:r>
              <a:rPr lang="en-US" dirty="0"/>
              <a:t>Congressional approval of a radioactive waste compact "transformed it from a mere agreement into federal law." Further, "a compact after receiving Congressional consent is treated and interpreted like any other federal statute." </a:t>
            </a:r>
            <a:r>
              <a:rPr lang="en-US" sz="2000" dirty="0"/>
              <a:t>Energy Solutions LLC v. Utah, 625 F.3d 1261, 1267 (10th Cir. 2010).</a:t>
            </a:r>
          </a:p>
        </p:txBody>
      </p:sp>
      <p:pic>
        <p:nvPicPr>
          <p:cNvPr id="4" name="Picture 3" descr="A black and yellow crown with white text&#10;&#10;Description automatically generated">
            <a:extLst>
              <a:ext uri="{FF2B5EF4-FFF2-40B4-BE49-F238E27FC236}">
                <a16:creationId xmlns:a16="http://schemas.microsoft.com/office/drawing/2014/main" id="{1F909981-B9DC-8AE2-1D58-2F84B73D73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0" y="6531802"/>
            <a:ext cx="3048000" cy="1304925"/>
          </a:xfrm>
          <a:prstGeom prst="rect">
            <a:avLst/>
          </a:prstGeom>
        </p:spPr>
      </p:pic>
      <p:sp>
        <p:nvSpPr>
          <p:cNvPr id="5" name="Slide Number Placeholder 4">
            <a:extLst>
              <a:ext uri="{FF2B5EF4-FFF2-40B4-BE49-F238E27FC236}">
                <a16:creationId xmlns:a16="http://schemas.microsoft.com/office/drawing/2014/main" id="{9154B542-22DA-45C4-B084-3C62C3B948B5}"/>
              </a:ext>
            </a:extLst>
          </p:cNvPr>
          <p:cNvSpPr>
            <a:spLocks noGrp="1"/>
          </p:cNvSpPr>
          <p:nvPr>
            <p:ph type="sldNum" sz="quarter" idx="12"/>
          </p:nvPr>
        </p:nvSpPr>
        <p:spPr/>
        <p:txBody>
          <a:bodyPr/>
          <a:lstStyle/>
          <a:p>
            <a:fld id="{D2915568-5D88-425F-8CB9-DDEA54385287}" type="slidenum">
              <a:rPr lang="en-US" smtClean="0"/>
              <a:t>14</a:t>
            </a:fld>
            <a:endParaRPr lang="en-US" dirty="0"/>
          </a:p>
        </p:txBody>
      </p:sp>
    </p:spTree>
    <p:extLst>
      <p:ext uri="{BB962C8B-B14F-4D97-AF65-F5344CB8AC3E}">
        <p14:creationId xmlns:p14="http://schemas.microsoft.com/office/powerpoint/2010/main" val="4168885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837-6918-A2D4-A2D6-C21383C5E2DA}"/>
              </a:ext>
            </a:extLst>
          </p:cNvPr>
          <p:cNvSpPr>
            <a:spLocks noGrp="1"/>
          </p:cNvSpPr>
          <p:nvPr>
            <p:ph type="title"/>
          </p:nvPr>
        </p:nvSpPr>
        <p:spPr/>
        <p:txBody>
          <a:bodyPr/>
          <a:lstStyle/>
          <a:p>
            <a:r>
              <a:rPr lang="en-US" dirty="0"/>
              <a:t>Compact Authority is Defined by Each Compact NOT 1985 Policy Act </a:t>
            </a:r>
          </a:p>
        </p:txBody>
      </p:sp>
      <p:sp>
        <p:nvSpPr>
          <p:cNvPr id="3" name="Content Placeholder 2">
            <a:extLst>
              <a:ext uri="{FF2B5EF4-FFF2-40B4-BE49-F238E27FC236}">
                <a16:creationId xmlns:a16="http://schemas.microsoft.com/office/drawing/2014/main" id="{26BBFCDC-EEF4-3CDC-7714-83144A562DEF}"/>
              </a:ext>
            </a:extLst>
          </p:cNvPr>
          <p:cNvSpPr>
            <a:spLocks noGrp="1"/>
          </p:cNvSpPr>
          <p:nvPr>
            <p:ph idx="1"/>
          </p:nvPr>
        </p:nvSpPr>
        <p:spPr>
          <a:xfrm>
            <a:off x="716280" y="1996546"/>
            <a:ext cx="10515600" cy="5207318"/>
          </a:xfrm>
        </p:spPr>
        <p:txBody>
          <a:bodyPr>
            <a:normAutofit fontScale="77500" lnSpcReduction="20000"/>
          </a:bodyPr>
          <a:lstStyle/>
          <a:p>
            <a:pPr marR="191770">
              <a:lnSpc>
                <a:spcPct val="110000"/>
              </a:lnSpc>
              <a:spcAft>
                <a:spcPts val="20"/>
              </a:spcAft>
            </a:pPr>
            <a:r>
              <a:rPr lang="en-US" sz="3400" dirty="0">
                <a:solidFill>
                  <a:srgbClr val="FF0000"/>
                </a:solidFill>
              </a:rPr>
              <a:t>The U.S. Supreme Court decisions and the 10th Circuit decision all concluded that compact authority is defined by each compact's language and not 1985 Policy Act</a:t>
            </a:r>
          </a:p>
          <a:p>
            <a:pPr marR="191770">
              <a:lnSpc>
                <a:spcPct val="110000"/>
              </a:lnSpc>
              <a:spcAft>
                <a:spcPts val="20"/>
              </a:spcAft>
            </a:pPr>
            <a:r>
              <a:rPr lang="en-US" dirty="0"/>
              <a:t>10th Circuit Court of Appeals </a:t>
            </a:r>
            <a:r>
              <a:rPr lang="en-US" dirty="0">
                <a:solidFill>
                  <a:srgbClr val="FF0000"/>
                </a:solidFill>
              </a:rPr>
              <a:t>citing Alabama v. North Carolina</a:t>
            </a:r>
          </a:p>
          <a:p>
            <a:pPr marL="0" marR="191770" indent="0">
              <a:lnSpc>
                <a:spcPct val="110000"/>
              </a:lnSpc>
              <a:spcAft>
                <a:spcPts val="20"/>
              </a:spcAft>
              <a:buNone/>
            </a:pPr>
            <a:r>
              <a:rPr lang="en-US" dirty="0"/>
              <a:t>Like the Supreme Court, we are hesitant to "order relief inconsistent with the express terms of a compact." (130 S.Ct. at 2313) In this case, the Court was faced with the task of interpreting the Southeast Compact, an LLRW compact approved at the same time as the Northwest Compact. Avoiding any linkage to the 1985 Act, the Court based its holding on the language of the compact itself . . . .”</a:t>
            </a:r>
          </a:p>
          <a:p>
            <a:pPr marL="0" marR="191770" indent="0">
              <a:lnSpc>
                <a:spcPct val="110000"/>
              </a:lnSpc>
              <a:spcAft>
                <a:spcPts val="20"/>
              </a:spcAft>
              <a:buNone/>
            </a:pPr>
            <a:r>
              <a:rPr lang="en-US" dirty="0"/>
              <a:t>“This indicates the Court viewed the entire LLRW interstate compact system as allowing for great flexibility in determining each compact's specific authority, which is defined by each compact's language. Alabama thus indicates compacts are not limited only to authority found in the 1985 Act.”</a:t>
            </a:r>
          </a:p>
          <a:p>
            <a:pPr lvl="1"/>
            <a:endParaRPr lang="en-US" dirty="0">
              <a:solidFill>
                <a:srgbClr val="FF0000"/>
              </a:solidFill>
              <a:effectLst/>
              <a:ea typeface="Times New Roman" panose="02020603050405020304" pitchFamily="18" charset="0"/>
            </a:endParaRPr>
          </a:p>
          <a:p>
            <a:endParaRPr lang="en-US" dirty="0"/>
          </a:p>
        </p:txBody>
      </p:sp>
      <p:pic>
        <p:nvPicPr>
          <p:cNvPr id="4" name="Picture 3" descr="A black and yellow crown with white text&#10;&#10;Description automatically generated">
            <a:extLst>
              <a:ext uri="{FF2B5EF4-FFF2-40B4-BE49-F238E27FC236}">
                <a16:creationId xmlns:a16="http://schemas.microsoft.com/office/drawing/2014/main" id="{6D31E967-884D-AFFC-3A1A-95A299109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3440" y="6501023"/>
            <a:ext cx="3048000" cy="1304925"/>
          </a:xfrm>
          <a:prstGeom prst="rect">
            <a:avLst/>
          </a:prstGeom>
        </p:spPr>
      </p:pic>
      <p:sp>
        <p:nvSpPr>
          <p:cNvPr id="5" name="Slide Number Placeholder 4">
            <a:extLst>
              <a:ext uri="{FF2B5EF4-FFF2-40B4-BE49-F238E27FC236}">
                <a16:creationId xmlns:a16="http://schemas.microsoft.com/office/drawing/2014/main" id="{03800139-3317-9238-1AEE-224C7F866B99}"/>
              </a:ext>
            </a:extLst>
          </p:cNvPr>
          <p:cNvSpPr>
            <a:spLocks noGrp="1"/>
          </p:cNvSpPr>
          <p:nvPr>
            <p:ph type="sldNum" sz="quarter" idx="12"/>
          </p:nvPr>
        </p:nvSpPr>
        <p:spPr/>
        <p:txBody>
          <a:bodyPr/>
          <a:lstStyle/>
          <a:p>
            <a:fld id="{D2915568-5D88-425F-8CB9-DDEA54385287}" type="slidenum">
              <a:rPr lang="en-US" smtClean="0"/>
              <a:t>15</a:t>
            </a:fld>
            <a:endParaRPr lang="en-US" dirty="0"/>
          </a:p>
        </p:txBody>
      </p:sp>
    </p:spTree>
    <p:extLst>
      <p:ext uri="{BB962C8B-B14F-4D97-AF65-F5344CB8AC3E}">
        <p14:creationId xmlns:p14="http://schemas.microsoft.com/office/powerpoint/2010/main" val="2457387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29EFF-EDFF-BA60-611F-CC7D2D0F1C85}"/>
              </a:ext>
            </a:extLst>
          </p:cNvPr>
          <p:cNvSpPr>
            <a:spLocks noGrp="1"/>
          </p:cNvSpPr>
          <p:nvPr>
            <p:ph type="title"/>
          </p:nvPr>
        </p:nvSpPr>
        <p:spPr/>
        <p:txBody>
          <a:bodyPr/>
          <a:lstStyle/>
          <a:p>
            <a:r>
              <a:rPr lang="en-US" dirty="0"/>
              <a:t>Compacts Recognized in U.S. Constitution</a:t>
            </a:r>
          </a:p>
        </p:txBody>
      </p:sp>
      <p:sp>
        <p:nvSpPr>
          <p:cNvPr id="3" name="Content Placeholder 2">
            <a:extLst>
              <a:ext uri="{FF2B5EF4-FFF2-40B4-BE49-F238E27FC236}">
                <a16:creationId xmlns:a16="http://schemas.microsoft.com/office/drawing/2014/main" id="{BE2B2D6B-D0E8-0CE8-49F7-EF9ACC3A5E00}"/>
              </a:ext>
            </a:extLst>
          </p:cNvPr>
          <p:cNvSpPr>
            <a:spLocks noGrp="1"/>
          </p:cNvSpPr>
          <p:nvPr>
            <p:ph idx="1"/>
          </p:nvPr>
        </p:nvSpPr>
        <p:spPr>
          <a:xfrm>
            <a:off x="757912" y="2055342"/>
            <a:ext cx="10515600" cy="4196033"/>
          </a:xfrm>
        </p:spPr>
        <p:txBody>
          <a:bodyPr>
            <a:normAutofit lnSpcReduction="10000"/>
          </a:bodyPr>
          <a:lstStyle/>
          <a:p>
            <a:r>
              <a:rPr lang="en-US" sz="2600" dirty="0"/>
              <a:t>No State shall, without the Consent of Congress,... enter into any Agreement or Compact with another State, or with a foreign Power,...</a:t>
            </a:r>
            <a:r>
              <a:rPr lang="fr-FR" sz="2600" dirty="0"/>
              <a:t> (</a:t>
            </a:r>
            <a:r>
              <a:rPr lang="fr-FR" sz="2600" dirty="0">
                <a:hlinkClick r:id="rId2">
                  <a:extLst>
                    <a:ext uri="{A12FA001-AC4F-418D-AE19-62706E023703}">
                      <ahyp:hlinkClr xmlns:ahyp="http://schemas.microsoft.com/office/drawing/2018/hyperlinkcolor" val="tx"/>
                    </a:ext>
                  </a:extLst>
                </a:hlinkClick>
              </a:rPr>
              <a:t>Article I, Section 10, Clause 3</a:t>
            </a:r>
            <a:r>
              <a:rPr lang="fr-FR" sz="2600" dirty="0"/>
              <a:t>)</a:t>
            </a:r>
          </a:p>
          <a:p>
            <a:r>
              <a:rPr lang="en-US" sz="2600" dirty="0"/>
              <a:t>Enabling statute such as 1980 or 1985 Policy Act* not necessary</a:t>
            </a:r>
          </a:p>
          <a:p>
            <a:r>
              <a:rPr lang="en-US" sz="2600" dirty="0"/>
              <a:t>LLW compacts required Consent of Congress because of authority over interstate commerce</a:t>
            </a:r>
          </a:p>
          <a:p>
            <a:r>
              <a:rPr lang="en-US" sz="2600" dirty="0"/>
              <a:t>Compacts are contracts as well as Federal law, after consent</a:t>
            </a:r>
          </a:p>
          <a:p>
            <a:endParaRPr lang="en-US" dirty="0"/>
          </a:p>
          <a:p>
            <a:endParaRPr lang="en-US" dirty="0"/>
          </a:p>
          <a:p>
            <a:pPr marL="0" indent="0">
              <a:buNone/>
            </a:pPr>
            <a:r>
              <a:rPr lang="en-US" dirty="0"/>
              <a:t>*</a:t>
            </a:r>
            <a:r>
              <a:rPr lang="en-US" sz="2200" dirty="0"/>
              <a:t>Low-Level Radioactive Waste Policy Amendments Act of 1985 </a:t>
            </a:r>
          </a:p>
          <a:p>
            <a:pPr marL="0" indent="0">
              <a:buNone/>
            </a:pPr>
            <a:endParaRPr lang="en-US" dirty="0"/>
          </a:p>
          <a:p>
            <a:pPr marL="0" indent="0">
              <a:buNone/>
            </a:pPr>
            <a:endParaRPr lang="en-US" dirty="0"/>
          </a:p>
        </p:txBody>
      </p:sp>
      <p:pic>
        <p:nvPicPr>
          <p:cNvPr id="4" name="Picture 3">
            <a:extLst>
              <a:ext uri="{FF2B5EF4-FFF2-40B4-BE49-F238E27FC236}">
                <a16:creationId xmlns:a16="http://schemas.microsoft.com/office/drawing/2014/main" id="{C9208DA9-53AB-E1BA-3A28-999AEA6B82FD}"/>
              </a:ext>
            </a:extLst>
          </p:cNvPr>
          <p:cNvPicPr>
            <a:picLocks noChangeAspect="1"/>
          </p:cNvPicPr>
          <p:nvPr/>
        </p:nvPicPr>
        <p:blipFill>
          <a:blip r:embed="rId3"/>
          <a:stretch>
            <a:fillRect/>
          </a:stretch>
        </p:blipFill>
        <p:spPr>
          <a:xfrm>
            <a:off x="10591800" y="4511484"/>
            <a:ext cx="1524000" cy="1609725"/>
          </a:xfrm>
          <a:prstGeom prst="rect">
            <a:avLst/>
          </a:prstGeom>
        </p:spPr>
      </p:pic>
      <p:pic>
        <p:nvPicPr>
          <p:cNvPr id="5" name="Picture 4" descr="A black and yellow crown with white text&#10;&#10;Description automatically generated">
            <a:extLst>
              <a:ext uri="{FF2B5EF4-FFF2-40B4-BE49-F238E27FC236}">
                <a16:creationId xmlns:a16="http://schemas.microsoft.com/office/drawing/2014/main" id="{83FEE8C8-9A2E-D599-CAC0-B879F9A52EC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91712" y="6467475"/>
            <a:ext cx="3048000" cy="1304925"/>
          </a:xfrm>
          <a:prstGeom prst="rect">
            <a:avLst/>
          </a:prstGeom>
        </p:spPr>
      </p:pic>
      <p:sp>
        <p:nvSpPr>
          <p:cNvPr id="6" name="Slide Number Placeholder 5">
            <a:extLst>
              <a:ext uri="{FF2B5EF4-FFF2-40B4-BE49-F238E27FC236}">
                <a16:creationId xmlns:a16="http://schemas.microsoft.com/office/drawing/2014/main" id="{4AA4E1A0-DA9A-0271-258E-F4709B335D6D}"/>
              </a:ext>
            </a:extLst>
          </p:cNvPr>
          <p:cNvSpPr>
            <a:spLocks noGrp="1"/>
          </p:cNvSpPr>
          <p:nvPr>
            <p:ph type="sldNum" sz="quarter" idx="12"/>
          </p:nvPr>
        </p:nvSpPr>
        <p:spPr/>
        <p:txBody>
          <a:bodyPr/>
          <a:lstStyle/>
          <a:p>
            <a:fld id="{D2915568-5D88-425F-8CB9-DDEA54385287}" type="slidenum">
              <a:rPr lang="en-US" smtClean="0"/>
              <a:t>2</a:t>
            </a:fld>
            <a:endParaRPr lang="en-US" dirty="0"/>
          </a:p>
        </p:txBody>
      </p:sp>
    </p:spTree>
    <p:extLst>
      <p:ext uri="{BB962C8B-B14F-4D97-AF65-F5344CB8AC3E}">
        <p14:creationId xmlns:p14="http://schemas.microsoft.com/office/powerpoint/2010/main" val="968717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E845C-1119-4B25-404B-796392C6B312}"/>
              </a:ext>
            </a:extLst>
          </p:cNvPr>
          <p:cNvSpPr>
            <a:spLocks noGrp="1"/>
          </p:cNvSpPr>
          <p:nvPr>
            <p:ph type="title"/>
          </p:nvPr>
        </p:nvSpPr>
        <p:spPr>
          <a:xfrm>
            <a:off x="630936" y="1097280"/>
            <a:ext cx="4818888" cy="1481328"/>
          </a:xfrm>
        </p:spPr>
        <p:txBody>
          <a:bodyPr anchor="b">
            <a:normAutofit/>
          </a:bodyPr>
          <a:lstStyle/>
          <a:p>
            <a:r>
              <a:rPr lang="en-US" sz="5000" dirty="0"/>
              <a:t>State Driven Solution</a:t>
            </a:r>
          </a:p>
        </p:txBody>
      </p:sp>
      <p:sp>
        <p:nvSpPr>
          <p:cNvPr id="9" name="Content Placeholder 8">
            <a:extLst>
              <a:ext uri="{FF2B5EF4-FFF2-40B4-BE49-F238E27FC236}">
                <a16:creationId xmlns:a16="http://schemas.microsoft.com/office/drawing/2014/main" id="{6804C82F-E366-EA80-4AF7-FE2ACC18EC71}"/>
              </a:ext>
            </a:extLst>
          </p:cNvPr>
          <p:cNvSpPr>
            <a:spLocks noGrp="1"/>
          </p:cNvSpPr>
          <p:nvPr>
            <p:ph idx="1"/>
          </p:nvPr>
        </p:nvSpPr>
        <p:spPr>
          <a:xfrm>
            <a:off x="630936" y="3118104"/>
            <a:ext cx="4818888" cy="2434336"/>
          </a:xfrm>
        </p:spPr>
        <p:txBody>
          <a:bodyPr anchor="t">
            <a:noAutofit/>
          </a:bodyPr>
          <a:lstStyle/>
          <a:p>
            <a:r>
              <a:rPr lang="en-US" dirty="0"/>
              <a:t>States did not want another federal program</a:t>
            </a:r>
          </a:p>
          <a:p>
            <a:r>
              <a:rPr lang="en-US" dirty="0"/>
              <a:t>States did not want feds choosing disposal locations</a:t>
            </a:r>
          </a:p>
          <a:p>
            <a:r>
              <a:rPr lang="en-US" dirty="0"/>
              <a:t>Compacts were not intended to be uniform</a:t>
            </a:r>
          </a:p>
        </p:txBody>
      </p:sp>
      <p:pic>
        <p:nvPicPr>
          <p:cNvPr id="5" name="Content Placeholder 4">
            <a:extLst>
              <a:ext uri="{FF2B5EF4-FFF2-40B4-BE49-F238E27FC236}">
                <a16:creationId xmlns:a16="http://schemas.microsoft.com/office/drawing/2014/main" id="{DDA6DED4-0763-DDF5-4B5D-4DBA6E8E25D3}"/>
              </a:ext>
            </a:extLst>
          </p:cNvPr>
          <p:cNvPicPr>
            <a:picLocks noChangeAspect="1"/>
          </p:cNvPicPr>
          <p:nvPr/>
        </p:nvPicPr>
        <p:blipFill>
          <a:blip r:embed="rId3"/>
          <a:stretch>
            <a:fillRect/>
          </a:stretch>
        </p:blipFill>
        <p:spPr>
          <a:xfrm>
            <a:off x="6524974" y="649605"/>
            <a:ext cx="4283269" cy="5577840"/>
          </a:xfrm>
          <a:prstGeom prst="rect">
            <a:avLst/>
          </a:prstGeom>
        </p:spPr>
      </p:pic>
      <p:pic>
        <p:nvPicPr>
          <p:cNvPr id="3" name="Picture 2" descr="A black and yellow crown with white text&#10;&#10;Description automatically generated">
            <a:extLst>
              <a:ext uri="{FF2B5EF4-FFF2-40B4-BE49-F238E27FC236}">
                <a16:creationId xmlns:a16="http://schemas.microsoft.com/office/drawing/2014/main" id="{A9DF24C9-20CA-EC33-4804-6247FF31E15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36440" y="6470332"/>
            <a:ext cx="3048000" cy="1304925"/>
          </a:xfrm>
          <a:prstGeom prst="rect">
            <a:avLst/>
          </a:prstGeom>
        </p:spPr>
      </p:pic>
      <p:sp>
        <p:nvSpPr>
          <p:cNvPr id="4" name="Slide Number Placeholder 3">
            <a:extLst>
              <a:ext uri="{FF2B5EF4-FFF2-40B4-BE49-F238E27FC236}">
                <a16:creationId xmlns:a16="http://schemas.microsoft.com/office/drawing/2014/main" id="{E2263955-C087-6E2D-DE06-AF8F5707121E}"/>
              </a:ext>
            </a:extLst>
          </p:cNvPr>
          <p:cNvSpPr>
            <a:spLocks noGrp="1"/>
          </p:cNvSpPr>
          <p:nvPr>
            <p:ph type="sldNum" sz="quarter" idx="12"/>
          </p:nvPr>
        </p:nvSpPr>
        <p:spPr/>
        <p:txBody>
          <a:bodyPr/>
          <a:lstStyle/>
          <a:p>
            <a:fld id="{D2915568-5D88-425F-8CB9-DDEA54385287}" type="slidenum">
              <a:rPr lang="en-US" smtClean="0"/>
              <a:t>3</a:t>
            </a:fld>
            <a:endParaRPr lang="en-US" dirty="0"/>
          </a:p>
        </p:txBody>
      </p:sp>
    </p:spTree>
    <p:extLst>
      <p:ext uri="{BB962C8B-B14F-4D97-AF65-F5344CB8AC3E}">
        <p14:creationId xmlns:p14="http://schemas.microsoft.com/office/powerpoint/2010/main" val="4099417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DA18B-13EE-CF15-A670-D98EDB3C8F45}"/>
              </a:ext>
            </a:extLst>
          </p:cNvPr>
          <p:cNvSpPr>
            <a:spLocks noGrp="1"/>
          </p:cNvSpPr>
          <p:nvPr>
            <p:ph type="title"/>
          </p:nvPr>
        </p:nvSpPr>
        <p:spPr>
          <a:xfrm>
            <a:off x="1139082" y="984306"/>
            <a:ext cx="10152017" cy="1325563"/>
          </a:xfrm>
        </p:spPr>
        <p:txBody>
          <a:bodyPr/>
          <a:lstStyle/>
          <a:p>
            <a:r>
              <a:rPr lang="en-US" dirty="0"/>
              <a:t>Rocky Mountain Compact (RMC) Beginning</a:t>
            </a:r>
          </a:p>
        </p:txBody>
      </p:sp>
      <p:sp>
        <p:nvSpPr>
          <p:cNvPr id="3" name="Content Placeholder 2">
            <a:extLst>
              <a:ext uri="{FF2B5EF4-FFF2-40B4-BE49-F238E27FC236}">
                <a16:creationId xmlns:a16="http://schemas.microsoft.com/office/drawing/2014/main" id="{4DD7F0AA-F5A4-420A-C7F8-188B25799AB9}"/>
              </a:ext>
            </a:extLst>
          </p:cNvPr>
          <p:cNvSpPr>
            <a:spLocks noGrp="1"/>
          </p:cNvSpPr>
          <p:nvPr>
            <p:ph idx="1"/>
          </p:nvPr>
        </p:nvSpPr>
        <p:spPr>
          <a:xfrm>
            <a:off x="732106" y="2309869"/>
            <a:ext cx="10515600" cy="4351338"/>
          </a:xfrm>
        </p:spPr>
        <p:txBody>
          <a:bodyPr>
            <a:normAutofit fontScale="85000" lnSpcReduction="20000"/>
          </a:bodyPr>
          <a:lstStyle/>
          <a:p>
            <a:pPr>
              <a:lnSpc>
                <a:spcPct val="110000"/>
              </a:lnSpc>
            </a:pPr>
            <a:r>
              <a:rPr lang="en-US" dirty="0"/>
              <a:t>Enacted by member states in 1982 and 1983</a:t>
            </a:r>
          </a:p>
          <a:p>
            <a:pPr>
              <a:lnSpc>
                <a:spcPct val="110000"/>
              </a:lnSpc>
            </a:pPr>
            <a:r>
              <a:rPr lang="en-US" dirty="0"/>
              <a:t>Senate Judiciary Committee March 1983 hearing</a:t>
            </a:r>
          </a:p>
          <a:p>
            <a:pPr lvl="1"/>
            <a:r>
              <a:rPr lang="en-US" dirty="0"/>
              <a:t>Slosky discussed RMC definition of LLW</a:t>
            </a:r>
          </a:p>
          <a:p>
            <a:pPr lvl="1"/>
            <a:r>
              <a:rPr lang="en-US" dirty="0"/>
              <a:t>NRC advocated uniform definition of LLW and concern with management authority</a:t>
            </a:r>
          </a:p>
          <a:p>
            <a:pPr>
              <a:lnSpc>
                <a:spcPct val="110000"/>
              </a:lnSpc>
            </a:pPr>
            <a:r>
              <a:rPr lang="en-US" dirty="0"/>
              <a:t>RMC introduced in Congress (S. 1991) by Senator Alan Simpson (R-WY), member of the Judiciary Committee and Chairman, Subcommittee on Nuclear Regulation in 1983</a:t>
            </a:r>
          </a:p>
          <a:p>
            <a:pPr>
              <a:lnSpc>
                <a:spcPct val="110000"/>
              </a:lnSpc>
            </a:pPr>
            <a:r>
              <a:rPr lang="en-US" dirty="0"/>
              <a:t>Judiciary Committee hearing on RMC January 1984</a:t>
            </a:r>
          </a:p>
          <a:p>
            <a:pPr lvl="1"/>
            <a:r>
              <a:rPr lang="en-US" dirty="0"/>
              <a:t>Discussed RMC LLW definition and civil penalty authority </a:t>
            </a:r>
          </a:p>
          <a:p>
            <a:pPr>
              <a:lnSpc>
                <a:spcPct val="110000"/>
              </a:lnSpc>
            </a:pPr>
            <a:r>
              <a:rPr lang="en-US" dirty="0"/>
              <a:t>Judiciary Committee hearing on Southeast, Midwest, RMC March 1985</a:t>
            </a:r>
          </a:p>
          <a:p>
            <a:pPr lvl="1"/>
            <a:r>
              <a:rPr lang="en-US" dirty="0"/>
              <a:t>Discussed RMC LLW definition, civil penalty authority, authority over management</a:t>
            </a:r>
          </a:p>
        </p:txBody>
      </p:sp>
      <p:pic>
        <p:nvPicPr>
          <p:cNvPr id="4" name="Picture 3" descr="A black and yellow crown with white text&#10;&#10;Description automatically generated">
            <a:extLst>
              <a:ext uri="{FF2B5EF4-FFF2-40B4-BE49-F238E27FC236}">
                <a16:creationId xmlns:a16="http://schemas.microsoft.com/office/drawing/2014/main" id="{BA87BD5B-16C0-C8B6-F195-AB18F78A52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0" y="6521395"/>
            <a:ext cx="3048000" cy="1304925"/>
          </a:xfrm>
          <a:prstGeom prst="rect">
            <a:avLst/>
          </a:prstGeom>
        </p:spPr>
      </p:pic>
      <p:sp>
        <p:nvSpPr>
          <p:cNvPr id="5" name="Slide Number Placeholder 4">
            <a:extLst>
              <a:ext uri="{FF2B5EF4-FFF2-40B4-BE49-F238E27FC236}">
                <a16:creationId xmlns:a16="http://schemas.microsoft.com/office/drawing/2014/main" id="{27E22F36-C23E-4329-E252-2199B24FB959}"/>
              </a:ext>
            </a:extLst>
          </p:cNvPr>
          <p:cNvSpPr>
            <a:spLocks noGrp="1"/>
          </p:cNvSpPr>
          <p:nvPr>
            <p:ph type="sldNum" sz="quarter" idx="12"/>
          </p:nvPr>
        </p:nvSpPr>
        <p:spPr/>
        <p:txBody>
          <a:bodyPr/>
          <a:lstStyle/>
          <a:p>
            <a:fld id="{D2915568-5D88-425F-8CB9-DDEA54385287}" type="slidenum">
              <a:rPr lang="en-US" smtClean="0"/>
              <a:t>4</a:t>
            </a:fld>
            <a:endParaRPr lang="en-US" dirty="0"/>
          </a:p>
        </p:txBody>
      </p:sp>
    </p:spTree>
    <p:extLst>
      <p:ext uri="{BB962C8B-B14F-4D97-AF65-F5344CB8AC3E}">
        <p14:creationId xmlns:p14="http://schemas.microsoft.com/office/powerpoint/2010/main" val="1267166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1B820-6416-B9F8-7293-27EAD45B3DC0}"/>
              </a:ext>
            </a:extLst>
          </p:cNvPr>
          <p:cNvSpPr>
            <a:spLocks noGrp="1"/>
          </p:cNvSpPr>
          <p:nvPr>
            <p:ph type="title"/>
          </p:nvPr>
        </p:nvSpPr>
        <p:spPr/>
        <p:txBody>
          <a:bodyPr/>
          <a:lstStyle/>
          <a:p>
            <a:r>
              <a:rPr lang="en-US" dirty="0"/>
              <a:t>Congress Carefully Reviewed RMC</a:t>
            </a:r>
          </a:p>
        </p:txBody>
      </p:sp>
      <p:sp>
        <p:nvSpPr>
          <p:cNvPr id="3" name="Content Placeholder 2">
            <a:extLst>
              <a:ext uri="{FF2B5EF4-FFF2-40B4-BE49-F238E27FC236}">
                <a16:creationId xmlns:a16="http://schemas.microsoft.com/office/drawing/2014/main" id="{1CDE1677-5EF8-2D88-DD39-EAEC2C715D4A}"/>
              </a:ext>
            </a:extLst>
          </p:cNvPr>
          <p:cNvSpPr>
            <a:spLocks noGrp="1"/>
          </p:cNvSpPr>
          <p:nvPr>
            <p:ph idx="1"/>
          </p:nvPr>
        </p:nvSpPr>
        <p:spPr>
          <a:xfrm>
            <a:off x="863082" y="2012237"/>
            <a:ext cx="10515600" cy="4351338"/>
          </a:xfrm>
        </p:spPr>
        <p:txBody>
          <a:bodyPr>
            <a:normAutofit fontScale="77500" lnSpcReduction="20000"/>
          </a:bodyPr>
          <a:lstStyle/>
          <a:p>
            <a:pPr>
              <a:lnSpc>
                <a:spcPct val="100000"/>
              </a:lnSpc>
            </a:pPr>
            <a:r>
              <a:rPr lang="en-US" sz="3100" dirty="0"/>
              <a:t>House Committee on Energy and Commerce*</a:t>
            </a:r>
          </a:p>
          <a:p>
            <a:pPr lvl="1"/>
            <a:r>
              <a:rPr lang="en-US" sz="2600" dirty="0"/>
              <a:t>Subcommittee on Energy Conservation and Power</a:t>
            </a:r>
          </a:p>
          <a:p>
            <a:pPr lvl="1"/>
            <a:r>
              <a:rPr lang="en-US" sz="2600" dirty="0"/>
              <a:t>Slosky testified</a:t>
            </a:r>
          </a:p>
          <a:p>
            <a:pPr>
              <a:lnSpc>
                <a:spcPct val="100000"/>
              </a:lnSpc>
              <a:spcBef>
                <a:spcPts val="1200"/>
              </a:spcBef>
            </a:pPr>
            <a:r>
              <a:rPr lang="en-US" sz="3100" dirty="0"/>
              <a:t>House Committee on Interior and Insular Affairs*</a:t>
            </a:r>
          </a:p>
          <a:p>
            <a:pPr lvl="1"/>
            <a:r>
              <a:rPr lang="en-US" sz="2600" dirty="0"/>
              <a:t>Subcommittee on Energy and Environment</a:t>
            </a:r>
          </a:p>
          <a:p>
            <a:pPr lvl="1"/>
            <a:r>
              <a:rPr lang="en-US" sz="2600" dirty="0"/>
              <a:t>Slosky testified</a:t>
            </a:r>
          </a:p>
          <a:p>
            <a:pPr>
              <a:lnSpc>
                <a:spcPct val="100000"/>
              </a:lnSpc>
              <a:spcBef>
                <a:spcPts val="1200"/>
              </a:spcBef>
            </a:pPr>
            <a:r>
              <a:rPr lang="en-US" sz="3100" dirty="0"/>
              <a:t>Senate Committee on Energy and Natural Resources</a:t>
            </a:r>
          </a:p>
          <a:p>
            <a:pPr>
              <a:lnSpc>
                <a:spcPct val="100000"/>
              </a:lnSpc>
              <a:spcBef>
                <a:spcPts val="1200"/>
              </a:spcBef>
            </a:pPr>
            <a:r>
              <a:rPr lang="en-US" sz="3100" dirty="0"/>
              <a:t>Senate Committee on Environment and Public Works</a:t>
            </a:r>
          </a:p>
          <a:p>
            <a:pPr lvl="1"/>
            <a:r>
              <a:rPr lang="en-US" sz="2600" dirty="0"/>
              <a:t>Subcommittee on Nuclear Regulation</a:t>
            </a:r>
          </a:p>
          <a:p>
            <a:pPr>
              <a:lnSpc>
                <a:spcPct val="100000"/>
              </a:lnSpc>
              <a:spcBef>
                <a:spcPts val="1200"/>
              </a:spcBef>
            </a:pPr>
            <a:r>
              <a:rPr lang="en-US" sz="3100" dirty="0"/>
              <a:t>Senate Committee on the Judiciary*</a:t>
            </a:r>
          </a:p>
          <a:p>
            <a:pPr lvl="1"/>
            <a:r>
              <a:rPr lang="en-US" sz="2600" dirty="0"/>
              <a:t>Slosky testified</a:t>
            </a:r>
          </a:p>
          <a:p>
            <a:pPr marL="0" indent="0">
              <a:buNone/>
            </a:pPr>
            <a:r>
              <a:rPr lang="en-US" dirty="0"/>
              <a:t>*</a:t>
            </a:r>
            <a:r>
              <a:rPr lang="en-US" sz="1400" dirty="0"/>
              <a:t>Technical jurisdiction over the compacts</a:t>
            </a:r>
          </a:p>
        </p:txBody>
      </p:sp>
      <p:pic>
        <p:nvPicPr>
          <p:cNvPr id="4" name="Picture 3" descr="A black and yellow crown with white text&#10;&#10;Description automatically generated">
            <a:extLst>
              <a:ext uri="{FF2B5EF4-FFF2-40B4-BE49-F238E27FC236}">
                <a16:creationId xmlns:a16="http://schemas.microsoft.com/office/drawing/2014/main" id="{DDEF36F1-9041-671B-E1CF-C027E5798FA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0" y="6513197"/>
            <a:ext cx="3048000" cy="1304925"/>
          </a:xfrm>
          <a:prstGeom prst="rect">
            <a:avLst/>
          </a:prstGeom>
        </p:spPr>
      </p:pic>
      <p:sp>
        <p:nvSpPr>
          <p:cNvPr id="5" name="Slide Number Placeholder 4">
            <a:extLst>
              <a:ext uri="{FF2B5EF4-FFF2-40B4-BE49-F238E27FC236}">
                <a16:creationId xmlns:a16="http://schemas.microsoft.com/office/drawing/2014/main" id="{B954AE6C-D830-A010-7375-F35806E68D95}"/>
              </a:ext>
            </a:extLst>
          </p:cNvPr>
          <p:cNvSpPr>
            <a:spLocks noGrp="1"/>
          </p:cNvSpPr>
          <p:nvPr>
            <p:ph type="sldNum" sz="quarter" idx="12"/>
          </p:nvPr>
        </p:nvSpPr>
        <p:spPr/>
        <p:txBody>
          <a:bodyPr/>
          <a:lstStyle/>
          <a:p>
            <a:fld id="{D2915568-5D88-425F-8CB9-DDEA54385287}" type="slidenum">
              <a:rPr lang="en-US" smtClean="0"/>
              <a:t>5</a:t>
            </a:fld>
            <a:endParaRPr lang="en-US" dirty="0"/>
          </a:p>
        </p:txBody>
      </p:sp>
    </p:spTree>
    <p:extLst>
      <p:ext uri="{BB962C8B-B14F-4D97-AF65-F5344CB8AC3E}">
        <p14:creationId xmlns:p14="http://schemas.microsoft.com/office/powerpoint/2010/main" val="127168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130C5-6DE6-0B1F-89F1-30F515FB1E27}"/>
              </a:ext>
            </a:extLst>
          </p:cNvPr>
          <p:cNvSpPr>
            <a:spLocks noGrp="1"/>
          </p:cNvSpPr>
          <p:nvPr>
            <p:ph type="title"/>
          </p:nvPr>
        </p:nvSpPr>
        <p:spPr/>
        <p:txBody>
          <a:bodyPr/>
          <a:lstStyle/>
          <a:p>
            <a:r>
              <a:rPr lang="en-US" dirty="0"/>
              <a:t>RMC Definition of LLW</a:t>
            </a:r>
          </a:p>
        </p:txBody>
      </p:sp>
      <p:sp>
        <p:nvSpPr>
          <p:cNvPr id="3" name="Content Placeholder 2">
            <a:extLst>
              <a:ext uri="{FF2B5EF4-FFF2-40B4-BE49-F238E27FC236}">
                <a16:creationId xmlns:a16="http://schemas.microsoft.com/office/drawing/2014/main" id="{65C6FE7C-B34D-3D4F-8589-74F75167BC33}"/>
              </a:ext>
            </a:extLst>
          </p:cNvPr>
          <p:cNvSpPr>
            <a:spLocks noGrp="1"/>
          </p:cNvSpPr>
          <p:nvPr>
            <p:ph idx="1"/>
          </p:nvPr>
        </p:nvSpPr>
        <p:spPr>
          <a:xfrm>
            <a:off x="838200" y="1903413"/>
            <a:ext cx="10515600" cy="4351338"/>
          </a:xfrm>
        </p:spPr>
        <p:txBody>
          <a:bodyPr/>
          <a:lstStyle/>
          <a:p>
            <a:r>
              <a:rPr lang="en-US" dirty="0"/>
              <a:t>Radioactive waste </a:t>
            </a:r>
            <a:r>
              <a:rPr lang="en-US" dirty="0">
                <a:solidFill>
                  <a:srgbClr val="FF0000"/>
                </a:solidFill>
              </a:rPr>
              <a:t>other than</a:t>
            </a:r>
            <a:r>
              <a:rPr lang="en-US" dirty="0"/>
              <a:t>:</a:t>
            </a:r>
          </a:p>
          <a:p>
            <a:pPr lvl="1"/>
            <a:r>
              <a:rPr lang="en-US" dirty="0"/>
              <a:t>DOE nuclear weapons waste</a:t>
            </a:r>
          </a:p>
          <a:p>
            <a:pPr lvl="1"/>
            <a:r>
              <a:rPr lang="en-US" dirty="0"/>
              <a:t>HLW</a:t>
            </a:r>
          </a:p>
          <a:p>
            <a:pPr lvl="1"/>
            <a:r>
              <a:rPr lang="en-US" dirty="0"/>
              <a:t>TRU</a:t>
            </a:r>
          </a:p>
          <a:p>
            <a:pPr lvl="1"/>
            <a:r>
              <a:rPr lang="en-US" dirty="0"/>
              <a:t>Uranium/Thorium mill tailings</a:t>
            </a:r>
          </a:p>
          <a:p>
            <a:pPr lvl="1"/>
            <a:r>
              <a:rPr lang="en-US" dirty="0"/>
              <a:t>Mining wastes from mineral production primarily other than for radium</a:t>
            </a:r>
          </a:p>
          <a:p>
            <a:pPr lvl="2"/>
            <a:r>
              <a:rPr lang="en-US" dirty="0"/>
              <a:t>Excludes coal, molybdenum mining waste, etc.</a:t>
            </a:r>
          </a:p>
          <a:p>
            <a:pPr lvl="2"/>
            <a:r>
              <a:rPr lang="en-US" dirty="0"/>
              <a:t>Oil and gas are not minerals</a:t>
            </a:r>
          </a:p>
          <a:p>
            <a:r>
              <a:rPr lang="en-US" dirty="0"/>
              <a:t>Does not incorporate NRC definition of LLW or 10 C.F.R. Part 61</a:t>
            </a:r>
          </a:p>
          <a:p>
            <a:r>
              <a:rPr lang="en-US" dirty="0"/>
              <a:t>Since NORM/TENORM/NARM are not excluded, </a:t>
            </a:r>
            <a:r>
              <a:rPr lang="en-US" dirty="0">
                <a:solidFill>
                  <a:srgbClr val="FF0000"/>
                </a:solidFill>
              </a:rPr>
              <a:t>they are included</a:t>
            </a:r>
          </a:p>
        </p:txBody>
      </p:sp>
      <p:pic>
        <p:nvPicPr>
          <p:cNvPr id="4" name="Picture 3" descr="A black and yellow crown with white text&#10;&#10;Description automatically generated">
            <a:extLst>
              <a:ext uri="{FF2B5EF4-FFF2-40B4-BE49-F238E27FC236}">
                <a16:creationId xmlns:a16="http://schemas.microsoft.com/office/drawing/2014/main" id="{0218A2F1-8639-044E-F331-69ED81AAD4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0720" y="6503037"/>
            <a:ext cx="3048000" cy="1304925"/>
          </a:xfrm>
          <a:prstGeom prst="rect">
            <a:avLst/>
          </a:prstGeom>
        </p:spPr>
      </p:pic>
      <p:sp>
        <p:nvSpPr>
          <p:cNvPr id="5" name="Slide Number Placeholder 4">
            <a:extLst>
              <a:ext uri="{FF2B5EF4-FFF2-40B4-BE49-F238E27FC236}">
                <a16:creationId xmlns:a16="http://schemas.microsoft.com/office/drawing/2014/main" id="{7767A935-6D37-D983-AD71-47840368A86E}"/>
              </a:ext>
            </a:extLst>
          </p:cNvPr>
          <p:cNvSpPr>
            <a:spLocks noGrp="1"/>
          </p:cNvSpPr>
          <p:nvPr>
            <p:ph type="sldNum" sz="quarter" idx="12"/>
          </p:nvPr>
        </p:nvSpPr>
        <p:spPr>
          <a:xfrm>
            <a:off x="8610600" y="7188624"/>
            <a:ext cx="2743200" cy="413808"/>
          </a:xfrm>
        </p:spPr>
        <p:txBody>
          <a:bodyPr/>
          <a:lstStyle/>
          <a:p>
            <a:fld id="{D2915568-5D88-425F-8CB9-DDEA54385287}" type="slidenum">
              <a:rPr lang="en-US" smtClean="0"/>
              <a:t>6</a:t>
            </a:fld>
            <a:endParaRPr lang="en-US" dirty="0"/>
          </a:p>
        </p:txBody>
      </p:sp>
    </p:spTree>
    <p:extLst>
      <p:ext uri="{BB962C8B-B14F-4D97-AF65-F5344CB8AC3E}">
        <p14:creationId xmlns:p14="http://schemas.microsoft.com/office/powerpoint/2010/main" val="782022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88B1E-E23A-EC9E-E68F-9E8A4D07AB47}"/>
              </a:ext>
            </a:extLst>
          </p:cNvPr>
          <p:cNvSpPr>
            <a:spLocks noGrp="1"/>
          </p:cNvSpPr>
          <p:nvPr>
            <p:ph type="title"/>
          </p:nvPr>
        </p:nvSpPr>
        <p:spPr/>
        <p:txBody>
          <a:bodyPr/>
          <a:lstStyle/>
          <a:p>
            <a:r>
              <a:rPr lang="en-US" dirty="0"/>
              <a:t>RMC LLW Definition Intentionally Broader</a:t>
            </a:r>
          </a:p>
        </p:txBody>
      </p:sp>
      <p:sp>
        <p:nvSpPr>
          <p:cNvPr id="3" name="Content Placeholder 2">
            <a:extLst>
              <a:ext uri="{FF2B5EF4-FFF2-40B4-BE49-F238E27FC236}">
                <a16:creationId xmlns:a16="http://schemas.microsoft.com/office/drawing/2014/main" id="{A3F71595-5E45-3940-108F-52E1BF6CC335}"/>
              </a:ext>
            </a:extLst>
          </p:cNvPr>
          <p:cNvSpPr>
            <a:spLocks noGrp="1"/>
          </p:cNvSpPr>
          <p:nvPr>
            <p:ph idx="1"/>
          </p:nvPr>
        </p:nvSpPr>
        <p:spPr>
          <a:xfrm>
            <a:off x="838200" y="1903413"/>
            <a:ext cx="10515600" cy="4351338"/>
          </a:xfrm>
        </p:spPr>
        <p:txBody>
          <a:bodyPr>
            <a:normAutofit/>
          </a:bodyPr>
          <a:lstStyle/>
          <a:p>
            <a:r>
              <a:rPr lang="en-US" sz="2600" dirty="0"/>
              <a:t>NORM/TENORM/NARM inclusion not accidental</a:t>
            </a:r>
          </a:p>
          <a:p>
            <a:pPr>
              <a:spcBef>
                <a:spcPts val="1800"/>
              </a:spcBef>
            </a:pPr>
            <a:r>
              <a:rPr lang="en-US" sz="2600" dirty="0"/>
              <a:t>When RMC drafted “Denver Radium Waste” (diffuse) issue</a:t>
            </a:r>
          </a:p>
          <a:p>
            <a:pPr lvl="1"/>
            <a:r>
              <a:rPr lang="en-US" dirty="0"/>
              <a:t>First Colorado NPL site designated by Governor Lamm 1981</a:t>
            </a:r>
          </a:p>
          <a:p>
            <a:pPr>
              <a:spcBef>
                <a:spcPts val="1800"/>
              </a:spcBef>
            </a:pPr>
            <a:r>
              <a:rPr lang="en-US" sz="2600" dirty="0"/>
              <a:t>RMC definition of LLW broader than NRC two reasons</a:t>
            </a:r>
          </a:p>
          <a:p>
            <a:pPr lvl="1"/>
            <a:r>
              <a:rPr lang="en-US" dirty="0"/>
              <a:t>Authority provide home for Denver Radium Waste</a:t>
            </a:r>
          </a:p>
          <a:p>
            <a:pPr lvl="1"/>
            <a:r>
              <a:rPr lang="en-US" dirty="0"/>
              <a:t>Avoid RMC states becoming dumping ground radioactive waste</a:t>
            </a:r>
          </a:p>
          <a:p>
            <a:pPr>
              <a:spcBef>
                <a:spcPts val="1200"/>
              </a:spcBef>
            </a:pPr>
            <a:r>
              <a:rPr lang="en-US" sz="2600" dirty="0"/>
              <a:t>Rocky Mountain Board (RMB) consistently regulated NORM since 1986</a:t>
            </a:r>
          </a:p>
          <a:p>
            <a:pPr>
              <a:spcBef>
                <a:spcPts val="1200"/>
              </a:spcBef>
            </a:pPr>
            <a:r>
              <a:rPr lang="en-US" sz="2600" dirty="0"/>
              <a:t>NJ applied to import 202,500 cu ft radium waste in 1986</a:t>
            </a:r>
          </a:p>
          <a:p>
            <a:pPr>
              <a:spcBef>
                <a:spcPts val="1200"/>
              </a:spcBef>
            </a:pPr>
            <a:r>
              <a:rPr lang="en-US" sz="2600" dirty="0"/>
              <a:t>1988 enforcement against Regional Facility action $9,500 penalty</a:t>
            </a:r>
          </a:p>
          <a:p>
            <a:pPr marL="457200" lvl="1" indent="0">
              <a:buNone/>
            </a:pPr>
            <a:endParaRPr lang="en-US" dirty="0"/>
          </a:p>
          <a:p>
            <a:pPr marL="0" indent="0">
              <a:buNone/>
            </a:pPr>
            <a:endParaRPr lang="en-US" dirty="0"/>
          </a:p>
        </p:txBody>
      </p:sp>
      <p:pic>
        <p:nvPicPr>
          <p:cNvPr id="4" name="Picture 3" descr="A black and yellow crown with white text&#10;&#10;Description automatically generated">
            <a:extLst>
              <a:ext uri="{FF2B5EF4-FFF2-40B4-BE49-F238E27FC236}">
                <a16:creationId xmlns:a16="http://schemas.microsoft.com/office/drawing/2014/main" id="{CC6CCDCD-4295-2B80-52DD-3F12C10149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6508117"/>
            <a:ext cx="3048000" cy="1304925"/>
          </a:xfrm>
          <a:prstGeom prst="rect">
            <a:avLst/>
          </a:prstGeom>
        </p:spPr>
      </p:pic>
      <p:sp>
        <p:nvSpPr>
          <p:cNvPr id="5" name="Slide Number Placeholder 4">
            <a:extLst>
              <a:ext uri="{FF2B5EF4-FFF2-40B4-BE49-F238E27FC236}">
                <a16:creationId xmlns:a16="http://schemas.microsoft.com/office/drawing/2014/main" id="{81AFAF12-0AFA-984A-08B7-6C600D063824}"/>
              </a:ext>
            </a:extLst>
          </p:cNvPr>
          <p:cNvSpPr>
            <a:spLocks noGrp="1"/>
          </p:cNvSpPr>
          <p:nvPr>
            <p:ph type="sldNum" sz="quarter" idx="12"/>
          </p:nvPr>
        </p:nvSpPr>
        <p:spPr/>
        <p:txBody>
          <a:bodyPr/>
          <a:lstStyle/>
          <a:p>
            <a:fld id="{D2915568-5D88-425F-8CB9-DDEA54385287}" type="slidenum">
              <a:rPr lang="en-US" smtClean="0"/>
              <a:t>7</a:t>
            </a:fld>
            <a:endParaRPr lang="en-US" dirty="0"/>
          </a:p>
        </p:txBody>
      </p:sp>
    </p:spTree>
    <p:extLst>
      <p:ext uri="{BB962C8B-B14F-4D97-AF65-F5344CB8AC3E}">
        <p14:creationId xmlns:p14="http://schemas.microsoft.com/office/powerpoint/2010/main" val="4256500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39015-8B5E-7A7E-32E0-39780F61B813}"/>
              </a:ext>
            </a:extLst>
          </p:cNvPr>
          <p:cNvSpPr>
            <a:spLocks noGrp="1"/>
          </p:cNvSpPr>
          <p:nvPr>
            <p:ph type="title"/>
          </p:nvPr>
        </p:nvSpPr>
        <p:spPr/>
        <p:txBody>
          <a:bodyPr>
            <a:normAutofit/>
          </a:bodyPr>
          <a:lstStyle/>
          <a:p>
            <a:r>
              <a:rPr lang="en-US" dirty="0"/>
              <a:t>RMC Authority to Regulate Export and Import</a:t>
            </a:r>
          </a:p>
        </p:txBody>
      </p:sp>
      <p:sp>
        <p:nvSpPr>
          <p:cNvPr id="3" name="Content Placeholder 2">
            <a:extLst>
              <a:ext uri="{FF2B5EF4-FFF2-40B4-BE49-F238E27FC236}">
                <a16:creationId xmlns:a16="http://schemas.microsoft.com/office/drawing/2014/main" id="{DFAEAF88-7507-32BA-68FD-9A1E836FE6DC}"/>
              </a:ext>
            </a:extLst>
          </p:cNvPr>
          <p:cNvSpPr>
            <a:spLocks noGrp="1"/>
          </p:cNvSpPr>
          <p:nvPr>
            <p:ph idx="1"/>
          </p:nvPr>
        </p:nvSpPr>
        <p:spPr>
          <a:xfrm>
            <a:off x="838200" y="1961670"/>
            <a:ext cx="10515600" cy="4351338"/>
          </a:xfrm>
        </p:spPr>
        <p:txBody>
          <a:bodyPr>
            <a:normAutofit/>
          </a:bodyPr>
          <a:lstStyle/>
          <a:p>
            <a:r>
              <a:rPr lang="en-US" dirty="0"/>
              <a:t>“After January 1, 1986, it shall be unlawful for any person to export low-level waste which was generated within the region outside the region unless authorized to do so by the board.” </a:t>
            </a:r>
          </a:p>
          <a:p>
            <a:pPr>
              <a:spcBef>
                <a:spcPts val="1800"/>
              </a:spcBef>
            </a:pPr>
            <a:r>
              <a:rPr lang="en-US" dirty="0"/>
              <a:t> “After January 1, 1986, it shall be unlawful for any person to manage any low-level waste within the region unless the waste was generated within the region or unless authorized to do so by the both the board and by the state in which said management takes place.” </a:t>
            </a:r>
          </a:p>
          <a:p>
            <a:pPr>
              <a:spcBef>
                <a:spcPts val="1800"/>
              </a:spcBef>
            </a:pPr>
            <a:r>
              <a:rPr lang="en-US" dirty="0"/>
              <a:t>Manage defined broadly, including disposal</a:t>
            </a:r>
          </a:p>
          <a:p>
            <a:endParaRPr lang="en-US" dirty="0"/>
          </a:p>
        </p:txBody>
      </p:sp>
      <p:pic>
        <p:nvPicPr>
          <p:cNvPr id="4" name="Picture 3" descr="A black and yellow crown with white text&#10;&#10;Description automatically generated">
            <a:extLst>
              <a:ext uri="{FF2B5EF4-FFF2-40B4-BE49-F238E27FC236}">
                <a16:creationId xmlns:a16="http://schemas.microsoft.com/office/drawing/2014/main" id="{E8ABE97E-D491-47D1-3067-2B298B3E88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6551401"/>
            <a:ext cx="3048000" cy="1304925"/>
          </a:xfrm>
          <a:prstGeom prst="rect">
            <a:avLst/>
          </a:prstGeom>
        </p:spPr>
      </p:pic>
      <p:sp>
        <p:nvSpPr>
          <p:cNvPr id="5" name="Slide Number Placeholder 4">
            <a:extLst>
              <a:ext uri="{FF2B5EF4-FFF2-40B4-BE49-F238E27FC236}">
                <a16:creationId xmlns:a16="http://schemas.microsoft.com/office/drawing/2014/main" id="{1F08FA70-ABEC-A337-2BA8-E3AB55331F39}"/>
              </a:ext>
            </a:extLst>
          </p:cNvPr>
          <p:cNvSpPr>
            <a:spLocks noGrp="1"/>
          </p:cNvSpPr>
          <p:nvPr>
            <p:ph type="sldNum" sz="quarter" idx="12"/>
          </p:nvPr>
        </p:nvSpPr>
        <p:spPr/>
        <p:txBody>
          <a:bodyPr/>
          <a:lstStyle/>
          <a:p>
            <a:fld id="{D2915568-5D88-425F-8CB9-DDEA54385287}" type="slidenum">
              <a:rPr lang="en-US" smtClean="0"/>
              <a:t>8</a:t>
            </a:fld>
            <a:endParaRPr lang="en-US" dirty="0"/>
          </a:p>
        </p:txBody>
      </p:sp>
    </p:spTree>
    <p:extLst>
      <p:ext uri="{BB962C8B-B14F-4D97-AF65-F5344CB8AC3E}">
        <p14:creationId xmlns:p14="http://schemas.microsoft.com/office/powerpoint/2010/main" val="585168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E9F66-32C8-1DC9-3F15-B4075E4EC9D2}"/>
              </a:ext>
            </a:extLst>
          </p:cNvPr>
          <p:cNvSpPr>
            <a:spLocks noGrp="1"/>
          </p:cNvSpPr>
          <p:nvPr>
            <p:ph type="title"/>
          </p:nvPr>
        </p:nvSpPr>
        <p:spPr/>
        <p:txBody>
          <a:bodyPr/>
          <a:lstStyle/>
          <a:p>
            <a:r>
              <a:rPr lang="en-US" dirty="0"/>
              <a:t>ALL Waste Export and Import Requires Permit</a:t>
            </a:r>
          </a:p>
        </p:txBody>
      </p:sp>
      <p:sp>
        <p:nvSpPr>
          <p:cNvPr id="3" name="Content Placeholder 2">
            <a:extLst>
              <a:ext uri="{FF2B5EF4-FFF2-40B4-BE49-F238E27FC236}">
                <a16:creationId xmlns:a16="http://schemas.microsoft.com/office/drawing/2014/main" id="{F7375394-D675-573F-00C4-144F3F9E8751}"/>
              </a:ext>
            </a:extLst>
          </p:cNvPr>
          <p:cNvSpPr>
            <a:spLocks noGrp="1"/>
          </p:cNvSpPr>
          <p:nvPr>
            <p:ph idx="1"/>
          </p:nvPr>
        </p:nvSpPr>
        <p:spPr>
          <a:xfrm>
            <a:off x="838200" y="2049559"/>
            <a:ext cx="10515600" cy="4351338"/>
          </a:xfrm>
        </p:spPr>
        <p:txBody>
          <a:bodyPr/>
          <a:lstStyle/>
          <a:p>
            <a:r>
              <a:rPr lang="en-US" sz="2600" dirty="0"/>
              <a:t>RMB implemented these authorities through waste-specific permitting system like RCRA cradle-to-grave tracking</a:t>
            </a:r>
          </a:p>
          <a:p>
            <a:pPr>
              <a:spcBef>
                <a:spcPts val="1800"/>
              </a:spcBef>
            </a:pPr>
            <a:r>
              <a:rPr lang="en-US" sz="2600" dirty="0"/>
              <a:t>Permits required for export to ALL management/treatment and disposal facilities</a:t>
            </a:r>
          </a:p>
          <a:p>
            <a:pPr>
              <a:spcBef>
                <a:spcPts val="1800"/>
              </a:spcBef>
            </a:pPr>
            <a:r>
              <a:rPr lang="en-US" sz="2600" dirty="0"/>
              <a:t>Export permits authorize specific treatment/management facilities</a:t>
            </a:r>
          </a:p>
          <a:p>
            <a:pPr lvl="1"/>
            <a:r>
              <a:rPr lang="en-US" dirty="0"/>
              <a:t>Use of facility not authorized in permit is violation</a:t>
            </a:r>
          </a:p>
          <a:p>
            <a:pPr>
              <a:spcBef>
                <a:spcPts val="1800"/>
              </a:spcBef>
            </a:pPr>
            <a:r>
              <a:rPr lang="en-US" sz="2600" dirty="0"/>
              <a:t>About 100 export permits issued per year</a:t>
            </a:r>
          </a:p>
          <a:p>
            <a:pPr>
              <a:spcBef>
                <a:spcPts val="1800"/>
              </a:spcBef>
            </a:pPr>
            <a:r>
              <a:rPr lang="en-US" sz="2600" dirty="0"/>
              <a:t>Most waste import to Regional Facility through annual permit to Clean Harbors</a:t>
            </a:r>
          </a:p>
          <a:p>
            <a:endParaRPr lang="en-US" dirty="0"/>
          </a:p>
        </p:txBody>
      </p:sp>
      <p:pic>
        <p:nvPicPr>
          <p:cNvPr id="4" name="Picture 3" descr="A black and yellow crown with white text&#10;&#10;Description automatically generated">
            <a:extLst>
              <a:ext uri="{FF2B5EF4-FFF2-40B4-BE49-F238E27FC236}">
                <a16:creationId xmlns:a16="http://schemas.microsoft.com/office/drawing/2014/main" id="{0DCEBF50-5055-FB4C-5379-C2558E9AD5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6534342"/>
            <a:ext cx="3048000" cy="1304925"/>
          </a:xfrm>
          <a:prstGeom prst="rect">
            <a:avLst/>
          </a:prstGeom>
        </p:spPr>
      </p:pic>
      <p:sp>
        <p:nvSpPr>
          <p:cNvPr id="5" name="Slide Number Placeholder 4">
            <a:extLst>
              <a:ext uri="{FF2B5EF4-FFF2-40B4-BE49-F238E27FC236}">
                <a16:creationId xmlns:a16="http://schemas.microsoft.com/office/drawing/2014/main" id="{09C02491-FF58-24AA-0959-FDFA655E47F6}"/>
              </a:ext>
            </a:extLst>
          </p:cNvPr>
          <p:cNvSpPr>
            <a:spLocks noGrp="1"/>
          </p:cNvSpPr>
          <p:nvPr>
            <p:ph type="sldNum" sz="quarter" idx="12"/>
          </p:nvPr>
        </p:nvSpPr>
        <p:spPr/>
        <p:txBody>
          <a:bodyPr/>
          <a:lstStyle/>
          <a:p>
            <a:fld id="{D2915568-5D88-425F-8CB9-DDEA54385287}" type="slidenum">
              <a:rPr lang="en-US" smtClean="0"/>
              <a:t>9</a:t>
            </a:fld>
            <a:endParaRPr lang="en-US" dirty="0"/>
          </a:p>
        </p:txBody>
      </p:sp>
    </p:spTree>
    <p:extLst>
      <p:ext uri="{BB962C8B-B14F-4D97-AF65-F5344CB8AC3E}">
        <p14:creationId xmlns:p14="http://schemas.microsoft.com/office/powerpoint/2010/main" val="37366423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TaxCatchAll xmlns="b4a6498a-b681-421b-966c-b50c21be9112" xsi:nil="true"/>
    <lcf76f155ced4ddcb4097134ff3c332f xmlns="7a369abd-a993-464d-9022-69c1d65e9c0d">
      <Terms xmlns="http://schemas.microsoft.com/office/infopath/2007/PartnerControls"/>
    </lcf76f155ced4ddcb4097134ff3c332f>
    <_dlc_DocId xmlns="b4a6498a-b681-421b-966c-b50c21be9112">AY7DH6SCACA4-1053450060-282378</_dlc_DocId>
    <_dlc_DocIdUrl xmlns="b4a6498a-b681-421b-966c-b50c21be9112">
      <Url>https://slosky1.sharepoint.com/sites/DocCenter/_layouts/15/DocIdRedir.aspx?ID=AY7DH6SCACA4-1053450060-282378</Url>
      <Description>AY7DH6SCACA4-1053450060-282378</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71D45C808E70441938AA9A5D02580AF" ma:contentTypeVersion="18" ma:contentTypeDescription="Create a new document." ma:contentTypeScope="" ma:versionID="8bd55c4ed531fa9a7cf60dc95549f1bb">
  <xsd:schema xmlns:xsd="http://www.w3.org/2001/XMLSchema" xmlns:xs="http://www.w3.org/2001/XMLSchema" xmlns:p="http://schemas.microsoft.com/office/2006/metadata/properties" xmlns:ns2="b4a6498a-b681-421b-966c-b50c21be9112" xmlns:ns3="7a369abd-a993-464d-9022-69c1d65e9c0d" targetNamespace="http://schemas.microsoft.com/office/2006/metadata/properties" ma:root="true" ma:fieldsID="3a8a6677769da353f9d73392c72c9a45" ns2:_="" ns3:_="">
    <xsd:import namespace="b4a6498a-b681-421b-966c-b50c21be9112"/>
    <xsd:import namespace="7a369abd-a993-464d-9022-69c1d65e9c0d"/>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LengthInSeconds" minOccurs="0"/>
                <xsd:element ref="ns2:SharedWithUsers" minOccurs="0"/>
                <xsd:element ref="ns2:SharedWithDetail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a6498a-b681-421b-966c-b50c21be911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b3875065-261b-475a-9da6-431c648382a5}" ma:internalName="TaxCatchAll" ma:showField="CatchAllData" ma:web="b4a6498a-b681-421b-966c-b50c21be911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7a369abd-a993-464d-9022-69c1d65e9c0d"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8911c7a0-b094-4eaa-9bbb-472f9762e69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5308AB9-10EA-4EDA-A5FE-0FD4AE484CB2}">
  <ds:schemaRefs>
    <ds:schemaRef ds:uri="http://schemas.microsoft.com/sharepoint/events"/>
  </ds:schemaRefs>
</ds:datastoreItem>
</file>

<file path=customXml/itemProps2.xml><?xml version="1.0" encoding="utf-8"?>
<ds:datastoreItem xmlns:ds="http://schemas.openxmlformats.org/officeDocument/2006/customXml" ds:itemID="{497D7B80-901B-421A-93F2-5C9B4FD4DAAF}">
  <ds:schemaRefs>
    <ds:schemaRef ds:uri="http://purl.org/dc/terms/"/>
    <ds:schemaRef ds:uri="http://purl.org/dc/dcmitype/"/>
    <ds:schemaRef ds:uri="http://schemas.openxmlformats.org/package/2006/metadata/core-properties"/>
    <ds:schemaRef ds:uri="7a369abd-a993-464d-9022-69c1d65e9c0d"/>
    <ds:schemaRef ds:uri="http://schemas.microsoft.com/office/2006/documentManagement/types"/>
    <ds:schemaRef ds:uri="http://purl.org/dc/elements/1.1/"/>
    <ds:schemaRef ds:uri="http://schemas.microsoft.com/office/infopath/2007/PartnerControls"/>
    <ds:schemaRef ds:uri="b4a6498a-b681-421b-966c-b50c21be9112"/>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E6A03ED0-3CFC-4011-B552-E1AA9D0A50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4a6498a-b681-421b-966c-b50c21be9112"/>
    <ds:schemaRef ds:uri="7a369abd-a993-464d-9022-69c1d65e9c0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D0DC3798-5D7E-4B7A-8406-8E099F940C7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1132</TotalTime>
  <Words>1407</Words>
  <Application>Microsoft Office PowerPoint</Application>
  <PresentationFormat>Custom</PresentationFormat>
  <Paragraphs>128</Paragraphs>
  <Slides>15</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Aptos</vt:lpstr>
      <vt:lpstr>Aptos Display</vt:lpstr>
      <vt:lpstr>Arial</vt:lpstr>
      <vt:lpstr>Calibri</vt:lpstr>
      <vt:lpstr>Times New Roman</vt:lpstr>
      <vt:lpstr>Office Theme</vt:lpstr>
      <vt:lpstr>Overview of the Rocky Mountain LLW Compact </vt:lpstr>
      <vt:lpstr>Compacts Recognized in U.S. Constitution</vt:lpstr>
      <vt:lpstr>State Driven Solution</vt:lpstr>
      <vt:lpstr>Rocky Mountain Compact (RMC) Beginning</vt:lpstr>
      <vt:lpstr>Congress Carefully Reviewed RMC</vt:lpstr>
      <vt:lpstr>RMC Definition of LLW</vt:lpstr>
      <vt:lpstr>RMC LLW Definition Intentionally Broader</vt:lpstr>
      <vt:lpstr>RMC Authority to Regulate Export and Import</vt:lpstr>
      <vt:lpstr>ALL Waste Export and Import Requires Permit</vt:lpstr>
      <vt:lpstr>RMC Regional Facility</vt:lpstr>
      <vt:lpstr>Compact Statute Provides for Civil Penalties</vt:lpstr>
      <vt:lpstr>RMC Access to NWIC Washington Facility</vt:lpstr>
      <vt:lpstr>Legislative History</vt:lpstr>
      <vt:lpstr>Compact Authority Upheld by Federal Courts</vt:lpstr>
      <vt:lpstr>Compact Authority is Defined by Each Compact NOT 1985 Policy Act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Leonard Slosky</dc:creator>
  <cp:lastModifiedBy>Leonard Slosky</cp:lastModifiedBy>
  <cp:revision>6</cp:revision>
  <cp:lastPrinted>2024-10-03T18:46:02Z</cp:lastPrinted>
  <dcterms:created xsi:type="dcterms:W3CDTF">2024-06-21T18:40:49Z</dcterms:created>
  <dcterms:modified xsi:type="dcterms:W3CDTF">2024-10-03T20:42:44Z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89b99446-179a-4526-aea5-4762738ebb5c</vt:lpwstr>
  </property>
  <property fmtid="{D5CDD505-2E9C-101B-9397-08002B2CF9AE}" pid="3" name="ContentTypeId">
    <vt:lpwstr>0x010100E71D45C808E70441938AA9A5D02580AF</vt:lpwstr>
  </property>
  <property fmtid="{D5CDD505-2E9C-101B-9397-08002B2CF9AE}" pid="4" name="MediaServiceImageTags">
    <vt:lpwstr/>
  </property>
</Properties>
</file>