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86" r:id="rId2"/>
    <p:sldId id="265" r:id="rId3"/>
    <p:sldId id="264" r:id="rId4"/>
    <p:sldId id="291" r:id="rId5"/>
    <p:sldId id="279" r:id="rId6"/>
    <p:sldId id="280" r:id="rId7"/>
    <p:sldId id="287" r:id="rId8"/>
    <p:sldId id="288" r:id="rId9"/>
    <p:sldId id="289" r:id="rId10"/>
    <p:sldId id="292" r:id="rId11"/>
    <p:sldId id="293" r:id="rId12"/>
    <p:sldId id="290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75BF9-4A63-4A92-9CE8-76A0B701127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A44055-F041-4A02-8D69-4A0FC0DE02E7}">
      <dgm:prSet/>
      <dgm:spPr/>
      <dgm:t>
        <a:bodyPr/>
        <a:lstStyle/>
        <a:p>
          <a:r>
            <a:rPr lang="en-US" b="0" i="0"/>
            <a:t>Regularly scheduled, periodic review of Texas State regulatory agencies</a:t>
          </a:r>
          <a:endParaRPr lang="en-US"/>
        </a:p>
      </dgm:t>
    </dgm:pt>
    <dgm:pt modelId="{B3934428-4F8E-402C-B665-9D9751E51246}" type="parTrans" cxnId="{F8EBEEFE-077A-49CE-97F0-925FB6C5229A}">
      <dgm:prSet/>
      <dgm:spPr/>
      <dgm:t>
        <a:bodyPr/>
        <a:lstStyle/>
        <a:p>
          <a:endParaRPr lang="en-US"/>
        </a:p>
      </dgm:t>
    </dgm:pt>
    <dgm:pt modelId="{91B9956F-6076-4BD4-AFB7-AE95D4A3C5B2}" type="sibTrans" cxnId="{F8EBEEFE-077A-49CE-97F0-925FB6C5229A}">
      <dgm:prSet/>
      <dgm:spPr/>
      <dgm:t>
        <a:bodyPr/>
        <a:lstStyle/>
        <a:p>
          <a:endParaRPr lang="en-US"/>
        </a:p>
      </dgm:t>
    </dgm:pt>
    <dgm:pt modelId="{61DDBC9A-F051-4419-AEA6-9D72DCFCFCD0}">
      <dgm:prSet/>
      <dgm:spPr/>
      <dgm:t>
        <a:bodyPr/>
        <a:lstStyle/>
        <a:p>
          <a:r>
            <a:rPr lang="en-US" b="0" i="0"/>
            <a:t>Designed to make sure an agency is still needed and/or is not duplicating the functions of another agency or entity</a:t>
          </a:r>
          <a:endParaRPr lang="en-US"/>
        </a:p>
      </dgm:t>
    </dgm:pt>
    <dgm:pt modelId="{5C66A24F-D4DD-4A20-A310-A0AEE2A5105C}" type="parTrans" cxnId="{553D0FE9-746D-4782-8CE8-7027EEE3F0B2}">
      <dgm:prSet/>
      <dgm:spPr/>
      <dgm:t>
        <a:bodyPr/>
        <a:lstStyle/>
        <a:p>
          <a:endParaRPr lang="en-US"/>
        </a:p>
      </dgm:t>
    </dgm:pt>
    <dgm:pt modelId="{9B25AEDA-68FA-47CE-A072-734C429FFF4F}" type="sibTrans" cxnId="{553D0FE9-746D-4782-8CE8-7027EEE3F0B2}">
      <dgm:prSet/>
      <dgm:spPr/>
      <dgm:t>
        <a:bodyPr/>
        <a:lstStyle/>
        <a:p>
          <a:endParaRPr lang="en-US"/>
        </a:p>
      </dgm:t>
    </dgm:pt>
    <dgm:pt modelId="{D5480829-6EA0-4402-A56E-269BFFE73EC9}">
      <dgm:prSet/>
      <dgm:spPr/>
      <dgm:t>
        <a:bodyPr/>
        <a:lstStyle/>
        <a:p>
          <a:r>
            <a:rPr lang="en-US" b="0" i="0"/>
            <a:t>Overseen by a 12-member Sunset Commission (10 legislators and two members of the public)</a:t>
          </a:r>
          <a:endParaRPr lang="en-US"/>
        </a:p>
      </dgm:t>
    </dgm:pt>
    <dgm:pt modelId="{9E6A9FD7-EE73-49E5-B6DB-E70B049FB111}" type="parTrans" cxnId="{23E458C0-2403-49D1-A86C-56950694CBF2}">
      <dgm:prSet/>
      <dgm:spPr/>
      <dgm:t>
        <a:bodyPr/>
        <a:lstStyle/>
        <a:p>
          <a:endParaRPr lang="en-US"/>
        </a:p>
      </dgm:t>
    </dgm:pt>
    <dgm:pt modelId="{3264DACA-0846-4423-ADEF-04E6836C7468}" type="sibTrans" cxnId="{23E458C0-2403-49D1-A86C-56950694CBF2}">
      <dgm:prSet/>
      <dgm:spPr/>
      <dgm:t>
        <a:bodyPr/>
        <a:lstStyle/>
        <a:p>
          <a:endParaRPr lang="en-US"/>
        </a:p>
      </dgm:t>
    </dgm:pt>
    <dgm:pt modelId="{8084156F-6AD7-4616-9455-C72C889066EB}" type="pres">
      <dgm:prSet presAssocID="{B8975BF9-4A63-4A92-9CE8-76A0B7011279}" presName="linear" presStyleCnt="0">
        <dgm:presLayoutVars>
          <dgm:animLvl val="lvl"/>
          <dgm:resizeHandles val="exact"/>
        </dgm:presLayoutVars>
      </dgm:prSet>
      <dgm:spPr/>
    </dgm:pt>
    <dgm:pt modelId="{B18393F4-C580-47AC-A506-E5768ECAB56A}" type="pres">
      <dgm:prSet presAssocID="{22A44055-F041-4A02-8D69-4A0FC0DE02E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E799283-0F67-4C75-805E-2920DD986DAC}" type="pres">
      <dgm:prSet presAssocID="{91B9956F-6076-4BD4-AFB7-AE95D4A3C5B2}" presName="spacer" presStyleCnt="0"/>
      <dgm:spPr/>
    </dgm:pt>
    <dgm:pt modelId="{FE01FD29-076D-436B-85E1-DAC196BD7777}" type="pres">
      <dgm:prSet presAssocID="{61DDBC9A-F051-4419-AEA6-9D72DCFCFCD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20CD5D-8907-40F5-8246-9782AFE112E2}" type="pres">
      <dgm:prSet presAssocID="{9B25AEDA-68FA-47CE-A072-734C429FFF4F}" presName="spacer" presStyleCnt="0"/>
      <dgm:spPr/>
    </dgm:pt>
    <dgm:pt modelId="{B5EA3DDE-4415-4DEA-A0EB-BB1392D00803}" type="pres">
      <dgm:prSet presAssocID="{D5480829-6EA0-4402-A56E-269BFFE73EC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0FDF90F-D1BD-4594-97C2-62673BEF1129}" type="presOf" srcId="{22A44055-F041-4A02-8D69-4A0FC0DE02E7}" destId="{B18393F4-C580-47AC-A506-E5768ECAB56A}" srcOrd="0" destOrd="0" presId="urn:microsoft.com/office/officeart/2005/8/layout/vList2"/>
    <dgm:cxn modelId="{153E4E5E-678F-43CF-852B-D405B175BC09}" type="presOf" srcId="{D5480829-6EA0-4402-A56E-269BFFE73EC9}" destId="{B5EA3DDE-4415-4DEA-A0EB-BB1392D00803}" srcOrd="0" destOrd="0" presId="urn:microsoft.com/office/officeart/2005/8/layout/vList2"/>
    <dgm:cxn modelId="{F7650F94-B511-486B-A7AB-6873C0E528A5}" type="presOf" srcId="{61DDBC9A-F051-4419-AEA6-9D72DCFCFCD0}" destId="{FE01FD29-076D-436B-85E1-DAC196BD7777}" srcOrd="0" destOrd="0" presId="urn:microsoft.com/office/officeart/2005/8/layout/vList2"/>
    <dgm:cxn modelId="{23E458C0-2403-49D1-A86C-56950694CBF2}" srcId="{B8975BF9-4A63-4A92-9CE8-76A0B7011279}" destId="{D5480829-6EA0-4402-A56E-269BFFE73EC9}" srcOrd="2" destOrd="0" parTransId="{9E6A9FD7-EE73-49E5-B6DB-E70B049FB111}" sibTransId="{3264DACA-0846-4423-ADEF-04E6836C7468}"/>
    <dgm:cxn modelId="{553D0FE9-746D-4782-8CE8-7027EEE3F0B2}" srcId="{B8975BF9-4A63-4A92-9CE8-76A0B7011279}" destId="{61DDBC9A-F051-4419-AEA6-9D72DCFCFCD0}" srcOrd="1" destOrd="0" parTransId="{5C66A24F-D4DD-4A20-A310-A0AEE2A5105C}" sibTransId="{9B25AEDA-68FA-47CE-A072-734C429FFF4F}"/>
    <dgm:cxn modelId="{41345AF5-B6B4-4711-9106-6B65B8E5F06F}" type="presOf" srcId="{B8975BF9-4A63-4A92-9CE8-76A0B7011279}" destId="{8084156F-6AD7-4616-9455-C72C889066EB}" srcOrd="0" destOrd="0" presId="urn:microsoft.com/office/officeart/2005/8/layout/vList2"/>
    <dgm:cxn modelId="{F8EBEEFE-077A-49CE-97F0-925FB6C5229A}" srcId="{B8975BF9-4A63-4A92-9CE8-76A0B7011279}" destId="{22A44055-F041-4A02-8D69-4A0FC0DE02E7}" srcOrd="0" destOrd="0" parTransId="{B3934428-4F8E-402C-B665-9D9751E51246}" sibTransId="{91B9956F-6076-4BD4-AFB7-AE95D4A3C5B2}"/>
    <dgm:cxn modelId="{9D728787-5ADB-43B0-BF11-4EC77EE89BA5}" type="presParOf" srcId="{8084156F-6AD7-4616-9455-C72C889066EB}" destId="{B18393F4-C580-47AC-A506-E5768ECAB56A}" srcOrd="0" destOrd="0" presId="urn:microsoft.com/office/officeart/2005/8/layout/vList2"/>
    <dgm:cxn modelId="{1CADAC60-576A-4A46-B296-5D397C38B394}" type="presParOf" srcId="{8084156F-6AD7-4616-9455-C72C889066EB}" destId="{FE799283-0F67-4C75-805E-2920DD986DAC}" srcOrd="1" destOrd="0" presId="urn:microsoft.com/office/officeart/2005/8/layout/vList2"/>
    <dgm:cxn modelId="{2C110F60-672F-407D-9CC1-AA1B06D4AA64}" type="presParOf" srcId="{8084156F-6AD7-4616-9455-C72C889066EB}" destId="{FE01FD29-076D-436B-85E1-DAC196BD7777}" srcOrd="2" destOrd="0" presId="urn:microsoft.com/office/officeart/2005/8/layout/vList2"/>
    <dgm:cxn modelId="{86DFF53F-B67F-4361-B61B-6C518E107894}" type="presParOf" srcId="{8084156F-6AD7-4616-9455-C72C889066EB}" destId="{B020CD5D-8907-40F5-8246-9782AFE112E2}" srcOrd="3" destOrd="0" presId="urn:microsoft.com/office/officeart/2005/8/layout/vList2"/>
    <dgm:cxn modelId="{251CC407-58DD-47EF-A385-D9B46352DBB1}" type="presParOf" srcId="{8084156F-6AD7-4616-9455-C72C889066EB}" destId="{B5EA3DDE-4415-4DEA-A0EB-BB1392D0080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356B55-5F1E-4977-9452-2D235658140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FC68E0-02BA-43A4-B05A-EE066375C3B3}">
      <dgm:prSet/>
      <dgm:spPr/>
      <dgm:t>
        <a:bodyPr/>
        <a:lstStyle/>
        <a:p>
          <a:r>
            <a:rPr lang="en-US" b="0" i="0"/>
            <a:t>Transport of nuclear waste, both high-level and low-level, across Texas should be stopped.</a:t>
          </a:r>
          <a:endParaRPr lang="en-US"/>
        </a:p>
      </dgm:t>
    </dgm:pt>
    <dgm:pt modelId="{B757A688-16D2-4236-8667-241B5B1DE84E}" type="parTrans" cxnId="{72683F7A-9711-4A29-9894-569DFD826A07}">
      <dgm:prSet/>
      <dgm:spPr/>
      <dgm:t>
        <a:bodyPr/>
        <a:lstStyle/>
        <a:p>
          <a:endParaRPr lang="en-US"/>
        </a:p>
      </dgm:t>
    </dgm:pt>
    <dgm:pt modelId="{002E66D5-85C7-48C7-AC5F-9FE716BC7CF6}" type="sibTrans" cxnId="{72683F7A-9711-4A29-9894-569DFD826A07}">
      <dgm:prSet/>
      <dgm:spPr/>
      <dgm:t>
        <a:bodyPr/>
        <a:lstStyle/>
        <a:p>
          <a:endParaRPr lang="en-US"/>
        </a:p>
      </dgm:t>
    </dgm:pt>
    <dgm:pt modelId="{0498F6FD-F8AB-4843-9DD8-0320643526F5}">
      <dgm:prSet/>
      <dgm:spPr/>
      <dgm:t>
        <a:bodyPr/>
        <a:lstStyle/>
        <a:p>
          <a:r>
            <a:rPr lang="en-US" b="0" i="0"/>
            <a:t>Government agencies at all levels should plan for a terrorist attack or other emergencies at the WCS site.</a:t>
          </a:r>
          <a:endParaRPr lang="en-US"/>
        </a:p>
      </dgm:t>
    </dgm:pt>
    <dgm:pt modelId="{1783802B-97C4-410A-A8ED-C4B2EB60DB30}" type="parTrans" cxnId="{7523DE62-9F96-40FE-B9BB-754DED1D8FE8}">
      <dgm:prSet/>
      <dgm:spPr/>
      <dgm:t>
        <a:bodyPr/>
        <a:lstStyle/>
        <a:p>
          <a:endParaRPr lang="en-US"/>
        </a:p>
      </dgm:t>
    </dgm:pt>
    <dgm:pt modelId="{42DD77D3-80B0-49B1-A859-7B0BA8B14E4E}" type="sibTrans" cxnId="{7523DE62-9F96-40FE-B9BB-754DED1D8FE8}">
      <dgm:prSet/>
      <dgm:spPr/>
      <dgm:t>
        <a:bodyPr/>
        <a:lstStyle/>
        <a:p>
          <a:endParaRPr lang="en-US"/>
        </a:p>
      </dgm:t>
    </dgm:pt>
    <dgm:pt modelId="{08AC8729-DAD7-4C3E-A595-745F32570B9F}">
      <dgm:prSet/>
      <dgm:spPr/>
      <dgm:t>
        <a:bodyPr/>
        <a:lstStyle/>
        <a:p>
          <a:r>
            <a:rPr lang="en-US" b="0" i="0"/>
            <a:t>The Compact Commission should develop a contingency plan that applies to the whole site, not just the CWF</a:t>
          </a:r>
          <a:endParaRPr lang="en-US"/>
        </a:p>
      </dgm:t>
    </dgm:pt>
    <dgm:pt modelId="{A36F7351-9094-479D-BC45-F39B60928363}" type="parTrans" cxnId="{D7251450-DAC8-4FF1-B247-D23FDBC3AE29}">
      <dgm:prSet/>
      <dgm:spPr/>
      <dgm:t>
        <a:bodyPr/>
        <a:lstStyle/>
        <a:p>
          <a:endParaRPr lang="en-US"/>
        </a:p>
      </dgm:t>
    </dgm:pt>
    <dgm:pt modelId="{5CE568BB-EB66-4A21-88A6-5A0C63B4421E}" type="sibTrans" cxnId="{D7251450-DAC8-4FF1-B247-D23FDBC3AE29}">
      <dgm:prSet/>
      <dgm:spPr/>
      <dgm:t>
        <a:bodyPr/>
        <a:lstStyle/>
        <a:p>
          <a:endParaRPr lang="en-US"/>
        </a:p>
      </dgm:t>
    </dgm:pt>
    <dgm:pt modelId="{BE1A00C7-BB59-42B9-ABEA-00DFDB13776E}">
      <dgm:prSet/>
      <dgm:spPr/>
      <dgm:t>
        <a:bodyPr/>
        <a:lstStyle/>
        <a:p>
          <a:r>
            <a:rPr lang="en-US" b="0" i="0"/>
            <a:t>The Compact Commission should study the long-term clean-up costs of the WCS facility and recommend fee changes</a:t>
          </a:r>
          <a:endParaRPr lang="en-US"/>
        </a:p>
      </dgm:t>
    </dgm:pt>
    <dgm:pt modelId="{E53266FF-7EFC-446E-BF85-F3D300078EC4}" type="parTrans" cxnId="{77F4B5B1-EB51-4B09-8BAC-7B74D36ABA5C}">
      <dgm:prSet/>
      <dgm:spPr/>
      <dgm:t>
        <a:bodyPr/>
        <a:lstStyle/>
        <a:p>
          <a:endParaRPr lang="en-US"/>
        </a:p>
      </dgm:t>
    </dgm:pt>
    <dgm:pt modelId="{EB69480C-9219-4CD3-85FC-B5D70851763C}" type="sibTrans" cxnId="{77F4B5B1-EB51-4B09-8BAC-7B74D36ABA5C}">
      <dgm:prSet/>
      <dgm:spPr/>
      <dgm:t>
        <a:bodyPr/>
        <a:lstStyle/>
        <a:p>
          <a:endParaRPr lang="en-US"/>
        </a:p>
      </dgm:t>
    </dgm:pt>
    <dgm:pt modelId="{1277D741-4B31-4BBF-B1C9-8753B8B5DD84}" type="pres">
      <dgm:prSet presAssocID="{A1356B55-5F1E-4977-9452-2D2356581402}" presName="linear" presStyleCnt="0">
        <dgm:presLayoutVars>
          <dgm:animLvl val="lvl"/>
          <dgm:resizeHandles val="exact"/>
        </dgm:presLayoutVars>
      </dgm:prSet>
      <dgm:spPr/>
    </dgm:pt>
    <dgm:pt modelId="{F67EEAF1-1513-4FD7-A71F-9AF67808C001}" type="pres">
      <dgm:prSet presAssocID="{2BFC68E0-02BA-43A4-B05A-EE066375C3B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110CB7-188C-4E23-8072-7F9F119C194E}" type="pres">
      <dgm:prSet presAssocID="{002E66D5-85C7-48C7-AC5F-9FE716BC7CF6}" presName="spacer" presStyleCnt="0"/>
      <dgm:spPr/>
    </dgm:pt>
    <dgm:pt modelId="{1FC631B3-D752-44E2-A64A-DB40DA89631C}" type="pres">
      <dgm:prSet presAssocID="{0498F6FD-F8AB-4843-9DD8-0320643526F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0DBFDCF-0FFD-4F84-B7B8-E0F7A5FC10DE}" type="pres">
      <dgm:prSet presAssocID="{42DD77D3-80B0-49B1-A859-7B0BA8B14E4E}" presName="spacer" presStyleCnt="0"/>
      <dgm:spPr/>
    </dgm:pt>
    <dgm:pt modelId="{39A2C0D8-7E2B-4850-9346-DF918490D393}" type="pres">
      <dgm:prSet presAssocID="{08AC8729-DAD7-4C3E-A595-745F32570B9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EAB15B-0F38-406F-A5CF-A3EB9DF13B55}" type="pres">
      <dgm:prSet presAssocID="{5CE568BB-EB66-4A21-88A6-5A0C63B4421E}" presName="spacer" presStyleCnt="0"/>
      <dgm:spPr/>
    </dgm:pt>
    <dgm:pt modelId="{8B049759-3360-44FA-8A65-0F13CD286132}" type="pres">
      <dgm:prSet presAssocID="{BE1A00C7-BB59-42B9-ABEA-00DFDB13776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9D68107-7A57-418A-AF9E-122CA569164F}" type="presOf" srcId="{A1356B55-5F1E-4977-9452-2D2356581402}" destId="{1277D741-4B31-4BBF-B1C9-8753B8B5DD84}" srcOrd="0" destOrd="0" presId="urn:microsoft.com/office/officeart/2005/8/layout/vList2"/>
    <dgm:cxn modelId="{64460D0B-AF39-4CB1-9FB6-80D1F7A3F20B}" type="presOf" srcId="{2BFC68E0-02BA-43A4-B05A-EE066375C3B3}" destId="{F67EEAF1-1513-4FD7-A71F-9AF67808C001}" srcOrd="0" destOrd="0" presId="urn:microsoft.com/office/officeart/2005/8/layout/vList2"/>
    <dgm:cxn modelId="{7523DE62-9F96-40FE-B9BB-754DED1D8FE8}" srcId="{A1356B55-5F1E-4977-9452-2D2356581402}" destId="{0498F6FD-F8AB-4843-9DD8-0320643526F5}" srcOrd="1" destOrd="0" parTransId="{1783802B-97C4-410A-A8ED-C4B2EB60DB30}" sibTransId="{42DD77D3-80B0-49B1-A859-7B0BA8B14E4E}"/>
    <dgm:cxn modelId="{D7251450-DAC8-4FF1-B247-D23FDBC3AE29}" srcId="{A1356B55-5F1E-4977-9452-2D2356581402}" destId="{08AC8729-DAD7-4C3E-A595-745F32570B9F}" srcOrd="2" destOrd="0" parTransId="{A36F7351-9094-479D-BC45-F39B60928363}" sibTransId="{5CE568BB-EB66-4A21-88A6-5A0C63B4421E}"/>
    <dgm:cxn modelId="{72683F7A-9711-4A29-9894-569DFD826A07}" srcId="{A1356B55-5F1E-4977-9452-2D2356581402}" destId="{2BFC68E0-02BA-43A4-B05A-EE066375C3B3}" srcOrd="0" destOrd="0" parTransId="{B757A688-16D2-4236-8667-241B5B1DE84E}" sibTransId="{002E66D5-85C7-48C7-AC5F-9FE716BC7CF6}"/>
    <dgm:cxn modelId="{77F4B5B1-EB51-4B09-8BAC-7B74D36ABA5C}" srcId="{A1356B55-5F1E-4977-9452-2D2356581402}" destId="{BE1A00C7-BB59-42B9-ABEA-00DFDB13776E}" srcOrd="3" destOrd="0" parTransId="{E53266FF-7EFC-446E-BF85-F3D300078EC4}" sibTransId="{EB69480C-9219-4CD3-85FC-B5D70851763C}"/>
    <dgm:cxn modelId="{5F08AFB6-46BC-42D1-9C67-F326BF5F6B42}" type="presOf" srcId="{0498F6FD-F8AB-4843-9DD8-0320643526F5}" destId="{1FC631B3-D752-44E2-A64A-DB40DA89631C}" srcOrd="0" destOrd="0" presId="urn:microsoft.com/office/officeart/2005/8/layout/vList2"/>
    <dgm:cxn modelId="{71690DEA-D195-45FD-87D7-9C169EC50874}" type="presOf" srcId="{BE1A00C7-BB59-42B9-ABEA-00DFDB13776E}" destId="{8B049759-3360-44FA-8A65-0F13CD286132}" srcOrd="0" destOrd="0" presId="urn:microsoft.com/office/officeart/2005/8/layout/vList2"/>
    <dgm:cxn modelId="{0797AEEA-7325-442D-92C5-57DD77504900}" type="presOf" srcId="{08AC8729-DAD7-4C3E-A595-745F32570B9F}" destId="{39A2C0D8-7E2B-4850-9346-DF918490D393}" srcOrd="0" destOrd="0" presId="urn:microsoft.com/office/officeart/2005/8/layout/vList2"/>
    <dgm:cxn modelId="{6496F4A1-B819-4B15-B68D-B386956555F2}" type="presParOf" srcId="{1277D741-4B31-4BBF-B1C9-8753B8B5DD84}" destId="{F67EEAF1-1513-4FD7-A71F-9AF67808C001}" srcOrd="0" destOrd="0" presId="urn:microsoft.com/office/officeart/2005/8/layout/vList2"/>
    <dgm:cxn modelId="{5A1BFC7E-9AC3-4968-8863-9956FF5A2885}" type="presParOf" srcId="{1277D741-4B31-4BBF-B1C9-8753B8B5DD84}" destId="{89110CB7-188C-4E23-8072-7F9F119C194E}" srcOrd="1" destOrd="0" presId="urn:microsoft.com/office/officeart/2005/8/layout/vList2"/>
    <dgm:cxn modelId="{B55A6F9E-4FB8-4DDE-A4B3-2FB63D3AA31F}" type="presParOf" srcId="{1277D741-4B31-4BBF-B1C9-8753B8B5DD84}" destId="{1FC631B3-D752-44E2-A64A-DB40DA89631C}" srcOrd="2" destOrd="0" presId="urn:microsoft.com/office/officeart/2005/8/layout/vList2"/>
    <dgm:cxn modelId="{CF2EC52B-08DB-40FE-9FF2-C7B9F3124645}" type="presParOf" srcId="{1277D741-4B31-4BBF-B1C9-8753B8B5DD84}" destId="{20DBFDCF-0FFD-4F84-B7B8-E0F7A5FC10DE}" srcOrd="3" destOrd="0" presId="urn:microsoft.com/office/officeart/2005/8/layout/vList2"/>
    <dgm:cxn modelId="{D9B10942-48D7-4AA6-8D65-3F32142ED1C5}" type="presParOf" srcId="{1277D741-4B31-4BBF-B1C9-8753B8B5DD84}" destId="{39A2C0D8-7E2B-4850-9346-DF918490D393}" srcOrd="4" destOrd="0" presId="urn:microsoft.com/office/officeart/2005/8/layout/vList2"/>
    <dgm:cxn modelId="{446BB5F9-CC50-4831-BC75-85BCF6A24C14}" type="presParOf" srcId="{1277D741-4B31-4BBF-B1C9-8753B8B5DD84}" destId="{38EAB15B-0F38-406F-A5CF-A3EB9DF13B55}" srcOrd="5" destOrd="0" presId="urn:microsoft.com/office/officeart/2005/8/layout/vList2"/>
    <dgm:cxn modelId="{294B8DF3-7E2D-45B5-BB7C-1A4128D4ECCC}" type="presParOf" srcId="{1277D741-4B31-4BBF-B1C9-8753B8B5DD84}" destId="{8B049759-3360-44FA-8A65-0F13CD28613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393F4-C580-47AC-A506-E5768ECAB56A}">
      <dsp:nvSpPr>
        <dsp:cNvPr id="0" name=""/>
        <dsp:cNvSpPr/>
      </dsp:nvSpPr>
      <dsp:spPr>
        <a:xfrm>
          <a:off x="0" y="116226"/>
          <a:ext cx="6496050" cy="13985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Regularly scheduled, periodic review of Texas State regulatory agencies</a:t>
          </a:r>
          <a:endParaRPr lang="en-US" sz="2500" kern="1200"/>
        </a:p>
      </dsp:txBody>
      <dsp:txXfrm>
        <a:off x="68270" y="184496"/>
        <a:ext cx="6359510" cy="1261975"/>
      </dsp:txXfrm>
    </dsp:sp>
    <dsp:sp modelId="{FE01FD29-076D-436B-85E1-DAC196BD7777}">
      <dsp:nvSpPr>
        <dsp:cNvPr id="0" name=""/>
        <dsp:cNvSpPr/>
      </dsp:nvSpPr>
      <dsp:spPr>
        <a:xfrm>
          <a:off x="0" y="1586742"/>
          <a:ext cx="6496050" cy="1398515"/>
        </a:xfrm>
        <a:prstGeom prst="roundRect">
          <a:avLst/>
        </a:prstGeom>
        <a:gradFill rotWithShape="0">
          <a:gsLst>
            <a:gs pos="0">
              <a:schemeClr val="accent2">
                <a:hueOff val="-661686"/>
                <a:satOff val="746"/>
                <a:lumOff val="1765"/>
                <a:alphaOff val="0"/>
                <a:tint val="98000"/>
                <a:lumMod val="114000"/>
              </a:schemeClr>
            </a:gs>
            <a:gs pos="100000">
              <a:schemeClr val="accent2">
                <a:hueOff val="-661686"/>
                <a:satOff val="746"/>
                <a:lumOff val="176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Designed to make sure an agency is still needed and/or is not duplicating the functions of another agency or entity</a:t>
          </a:r>
          <a:endParaRPr lang="en-US" sz="2500" kern="1200"/>
        </a:p>
      </dsp:txBody>
      <dsp:txXfrm>
        <a:off x="68270" y="1655012"/>
        <a:ext cx="6359510" cy="1261975"/>
      </dsp:txXfrm>
    </dsp:sp>
    <dsp:sp modelId="{B5EA3DDE-4415-4DEA-A0EB-BB1392D00803}">
      <dsp:nvSpPr>
        <dsp:cNvPr id="0" name=""/>
        <dsp:cNvSpPr/>
      </dsp:nvSpPr>
      <dsp:spPr>
        <a:xfrm>
          <a:off x="0" y="3057257"/>
          <a:ext cx="6496050" cy="1398515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tint val="98000"/>
                <a:lumMod val="114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Overseen by a 12-member Sunset Commission (10 legislators and two members of the public)</a:t>
          </a:r>
          <a:endParaRPr lang="en-US" sz="2500" kern="1200"/>
        </a:p>
      </dsp:txBody>
      <dsp:txXfrm>
        <a:off x="68270" y="3125527"/>
        <a:ext cx="6359510" cy="1261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EEAF1-1513-4FD7-A71F-9AF67808C001}">
      <dsp:nvSpPr>
        <dsp:cNvPr id="0" name=""/>
        <dsp:cNvSpPr/>
      </dsp:nvSpPr>
      <dsp:spPr>
        <a:xfrm>
          <a:off x="0" y="78176"/>
          <a:ext cx="6496050" cy="10628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Transport of nuclear waste, both high-level and low-level, across Texas should be stopped.</a:t>
          </a:r>
          <a:endParaRPr lang="en-US" sz="1900" kern="1200"/>
        </a:p>
      </dsp:txBody>
      <dsp:txXfrm>
        <a:off x="51885" y="130061"/>
        <a:ext cx="6392280" cy="959101"/>
      </dsp:txXfrm>
    </dsp:sp>
    <dsp:sp modelId="{1FC631B3-D752-44E2-A64A-DB40DA89631C}">
      <dsp:nvSpPr>
        <dsp:cNvPr id="0" name=""/>
        <dsp:cNvSpPr/>
      </dsp:nvSpPr>
      <dsp:spPr>
        <a:xfrm>
          <a:off x="0" y="1195768"/>
          <a:ext cx="6496050" cy="1062871"/>
        </a:xfrm>
        <a:prstGeom prst="roundRect">
          <a:avLst/>
        </a:prstGeom>
        <a:gradFill rotWithShape="0">
          <a:gsLst>
            <a:gs pos="0">
              <a:schemeClr val="accent2">
                <a:hueOff val="-441124"/>
                <a:satOff val="497"/>
                <a:lumOff val="1177"/>
                <a:alphaOff val="0"/>
                <a:tint val="98000"/>
                <a:lumMod val="114000"/>
              </a:schemeClr>
            </a:gs>
            <a:gs pos="100000">
              <a:schemeClr val="accent2">
                <a:hueOff val="-441124"/>
                <a:satOff val="497"/>
                <a:lumOff val="1177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Government agencies at all levels should plan for a terrorist attack or other emergencies at the WCS site.</a:t>
          </a:r>
          <a:endParaRPr lang="en-US" sz="1900" kern="1200"/>
        </a:p>
      </dsp:txBody>
      <dsp:txXfrm>
        <a:off x="51885" y="1247653"/>
        <a:ext cx="6392280" cy="959101"/>
      </dsp:txXfrm>
    </dsp:sp>
    <dsp:sp modelId="{39A2C0D8-7E2B-4850-9346-DF918490D393}">
      <dsp:nvSpPr>
        <dsp:cNvPr id="0" name=""/>
        <dsp:cNvSpPr/>
      </dsp:nvSpPr>
      <dsp:spPr>
        <a:xfrm>
          <a:off x="0" y="2313360"/>
          <a:ext cx="6496050" cy="1062871"/>
        </a:xfrm>
        <a:prstGeom prst="roundRect">
          <a:avLst/>
        </a:prstGeom>
        <a:gradFill rotWithShape="0">
          <a:gsLst>
            <a:gs pos="0">
              <a:schemeClr val="accent2">
                <a:hueOff val="-882249"/>
                <a:satOff val="995"/>
                <a:lumOff val="2353"/>
                <a:alphaOff val="0"/>
                <a:tint val="98000"/>
                <a:lumMod val="114000"/>
              </a:schemeClr>
            </a:gs>
            <a:gs pos="100000">
              <a:schemeClr val="accent2">
                <a:hueOff val="-882249"/>
                <a:satOff val="995"/>
                <a:lumOff val="235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The Compact Commission should develop a contingency plan that applies to the whole site, not just the CWF</a:t>
          </a:r>
          <a:endParaRPr lang="en-US" sz="1900" kern="1200"/>
        </a:p>
      </dsp:txBody>
      <dsp:txXfrm>
        <a:off x="51885" y="2365245"/>
        <a:ext cx="6392280" cy="959101"/>
      </dsp:txXfrm>
    </dsp:sp>
    <dsp:sp modelId="{8B049759-3360-44FA-8A65-0F13CD286132}">
      <dsp:nvSpPr>
        <dsp:cNvPr id="0" name=""/>
        <dsp:cNvSpPr/>
      </dsp:nvSpPr>
      <dsp:spPr>
        <a:xfrm>
          <a:off x="0" y="3430951"/>
          <a:ext cx="6496050" cy="1062871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tint val="98000"/>
                <a:lumMod val="114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The Compact Commission should study the long-term clean-up costs of the WCS facility and recommend fee changes</a:t>
          </a:r>
          <a:endParaRPr lang="en-US" sz="1900" kern="1200"/>
        </a:p>
      </dsp:txBody>
      <dsp:txXfrm>
        <a:off x="51885" y="3482836"/>
        <a:ext cx="6392280" cy="959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0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0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386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4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0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64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7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1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4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4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2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2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08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6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7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04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bchristian@ardt.org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eselig@ardt.or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F4E7-01D2-4AFC-8B98-F35E5AD64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25" y="1352774"/>
            <a:ext cx="3108512" cy="3066507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chemeClr val="tx1"/>
                </a:solidFill>
              </a:rPr>
              <a:t>LLW Forum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D178E-22F8-4D1E-A8AF-169AFC59B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25" y="4588329"/>
            <a:ext cx="3352375" cy="1621508"/>
          </a:xfrm>
        </p:spPr>
        <p:txBody>
          <a:bodyPr>
            <a:normAutofit/>
          </a:bodyPr>
          <a:lstStyle/>
          <a:p>
            <a:r>
              <a:rPr lang="en-US" sz="1800" i="1">
                <a:solidFill>
                  <a:schemeClr val="tx1"/>
                </a:solidFill>
              </a:rPr>
              <a:t>Lake Buena vista, fl</a:t>
            </a:r>
          </a:p>
          <a:p>
            <a:r>
              <a:rPr lang="en-US" sz="1800" i="1">
                <a:solidFill>
                  <a:schemeClr val="tx1"/>
                </a:solidFill>
              </a:rPr>
              <a:t>April 3-4, 2024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3218A49-BCBF-4DAE-8DD6-2B539C368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4" y="2143281"/>
            <a:ext cx="6270662" cy="25709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502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4B1D-CB8F-CFA7-E334-A1B24D3C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816" y="179341"/>
            <a:ext cx="4765226" cy="1400530"/>
          </a:xfrm>
        </p:spPr>
        <p:txBody>
          <a:bodyPr>
            <a:normAutofit/>
          </a:bodyPr>
          <a:lstStyle/>
          <a:p>
            <a:r>
              <a:rPr lang="en-US" sz="3600" b="1" dirty="0"/>
              <a:t>WCS Phase 2a and License Renewal</a:t>
            </a:r>
          </a:p>
        </p:txBody>
      </p:sp>
      <p:pic>
        <p:nvPicPr>
          <p:cNvPr id="7" name="Picture 6" descr="A sign with white text&#10;&#10;Description automatically generated">
            <a:extLst>
              <a:ext uri="{FF2B5EF4-FFF2-40B4-BE49-F238E27FC236}">
                <a16:creationId xmlns:a16="http://schemas.microsoft.com/office/drawing/2014/main" id="{77A35288-EC11-9D3A-540C-7CFD90FDE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355"/>
          <a:stretch/>
        </p:blipFill>
        <p:spPr>
          <a:xfrm>
            <a:off x="-1" y="10"/>
            <a:ext cx="4634681" cy="3428990"/>
          </a:xfrm>
          <a:prstGeom prst="rect">
            <a:avLst/>
          </a:prstGeom>
        </p:spPr>
      </p:pic>
      <p:pic>
        <p:nvPicPr>
          <p:cNvPr id="5" name="Content Placeholder 4" descr="A construction site with a large area of land&#10;&#10;Description automatically generated with medium confidence">
            <a:extLst>
              <a:ext uri="{FF2B5EF4-FFF2-40B4-BE49-F238E27FC236}">
                <a16:creationId xmlns:a16="http://schemas.microsoft.com/office/drawing/2014/main" id="{AF0226CF-6E70-1E31-9CF8-B66BCBE8E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6" r="3" b="3"/>
          <a:stretch/>
        </p:blipFill>
        <p:spPr>
          <a:xfrm>
            <a:off x="3222" y="3429001"/>
            <a:ext cx="4634681" cy="3428538"/>
          </a:xfrm>
          <a:prstGeom prst="rect">
            <a:avLst/>
          </a:prstGeom>
        </p:spPr>
      </p:pic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EDBAA4CF-2F6D-2215-0487-9B0C4A01C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07" y="1635550"/>
            <a:ext cx="6923987" cy="4897225"/>
          </a:xfrm>
        </p:spPr>
        <p:txBody>
          <a:bodyPr>
            <a:normAutofit/>
          </a:bodyPr>
          <a:lstStyle/>
          <a:p>
            <a:r>
              <a:rPr lang="en-US" dirty="0"/>
              <a:t>WCS has opened Phase 2a of the Compact Waste Facility</a:t>
            </a:r>
          </a:p>
          <a:p>
            <a:pPr lvl="1"/>
            <a:r>
              <a:rPr lang="en-US" sz="2000" dirty="0"/>
              <a:t>Open for business</a:t>
            </a:r>
          </a:p>
          <a:p>
            <a:pPr lvl="1"/>
            <a:r>
              <a:rPr lang="en-US" sz="2000" dirty="0"/>
              <a:t>WCS estimates around 10 years as-built capacity</a:t>
            </a:r>
          </a:p>
          <a:p>
            <a:r>
              <a:rPr lang="en-US" dirty="0"/>
              <a:t>Renewal of Radioactive Material License R04100</a:t>
            </a:r>
          </a:p>
          <a:p>
            <a:pPr lvl="1"/>
            <a:r>
              <a:rPr lang="en-US" sz="2000" dirty="0"/>
              <a:t>No major amendments</a:t>
            </a:r>
          </a:p>
          <a:p>
            <a:pPr lvl="1"/>
            <a:r>
              <a:rPr lang="en-US" sz="2000" dirty="0"/>
              <a:t>Undergoing technical review</a:t>
            </a:r>
          </a:p>
          <a:p>
            <a:pPr lvl="1"/>
            <a:r>
              <a:rPr lang="en-US" sz="2000" dirty="0"/>
              <a:t>Public notice</a:t>
            </a:r>
          </a:p>
          <a:p>
            <a:pPr lvl="1"/>
            <a:r>
              <a:rPr lang="en-US" sz="2000" dirty="0"/>
              <a:t>Possibly a two-year process</a:t>
            </a:r>
          </a:p>
          <a:p>
            <a:pPr lvl="1"/>
            <a:r>
              <a:rPr lang="en-US" sz="2000" dirty="0"/>
              <a:t>Would be renewed for an additional 10 years</a:t>
            </a:r>
          </a:p>
        </p:txBody>
      </p:sp>
    </p:spTree>
    <p:extLst>
      <p:ext uri="{BB962C8B-B14F-4D97-AF65-F5344CB8AC3E}">
        <p14:creationId xmlns:p14="http://schemas.microsoft.com/office/powerpoint/2010/main" val="3799602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5E8D-6504-8979-04E3-E457D583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70" y="327212"/>
            <a:ext cx="9404723" cy="900953"/>
          </a:xfrm>
        </p:spPr>
        <p:txBody>
          <a:bodyPr/>
          <a:lstStyle/>
          <a:p>
            <a:r>
              <a:rPr lang="en-US" b="1" dirty="0"/>
              <a:t>TLLRWDCC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E3663-FCB8-743A-E616-88F5D6743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35" y="1299882"/>
            <a:ext cx="10367029" cy="5123329"/>
          </a:xfrm>
        </p:spPr>
        <p:txBody>
          <a:bodyPr>
            <a:normAutofit/>
          </a:bodyPr>
          <a:lstStyle/>
          <a:p>
            <a:r>
              <a:rPr lang="en-US" sz="2400" dirty="0"/>
              <a:t>Focus on capacity for in-compact generators</a:t>
            </a:r>
          </a:p>
          <a:p>
            <a:pPr lvl="1"/>
            <a:r>
              <a:rPr lang="en-US" sz="2400" i="1" dirty="0">
                <a:solidFill>
                  <a:srgbClr val="FFC000"/>
                </a:solidFill>
              </a:rPr>
              <a:t>Research into whether to set-aside, or reserve, capacity for in-compact generators</a:t>
            </a:r>
          </a:p>
          <a:p>
            <a:pPr lvl="1"/>
            <a:r>
              <a:rPr lang="en-US" sz="2400" i="1" dirty="0">
                <a:solidFill>
                  <a:srgbClr val="FFC000"/>
                </a:solidFill>
              </a:rPr>
              <a:t>Temporary “contingent volume program” (discontinued when Phase 2a opened)</a:t>
            </a:r>
          </a:p>
          <a:p>
            <a:r>
              <a:rPr lang="en-US" sz="2400" dirty="0"/>
              <a:t>Proposed “management rule” to provide for more frequent accounting of material imported into Texas that is either LLRW or could become LLRW because of treatment and processing</a:t>
            </a:r>
          </a:p>
          <a:p>
            <a:pPr lvl="1"/>
            <a:r>
              <a:rPr lang="en-US" sz="2400" i="1" dirty="0">
                <a:solidFill>
                  <a:srgbClr val="FFC000"/>
                </a:solidFill>
              </a:rPr>
              <a:t>Could be considered for adoption in May</a:t>
            </a:r>
          </a:p>
          <a:p>
            <a:r>
              <a:rPr lang="en-US" sz="2400" dirty="0"/>
              <a:t>CPNPP and STPNOC file annual export petitions for exigent events</a:t>
            </a:r>
          </a:p>
          <a:p>
            <a:pPr lvl="1"/>
            <a:r>
              <a:rPr lang="en-US" sz="2200" i="1" dirty="0">
                <a:solidFill>
                  <a:srgbClr val="FFC000"/>
                </a:solidFill>
              </a:rPr>
              <a:t>Apply only to Class 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3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10E1A-4399-130C-06B2-DF65002F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327212"/>
            <a:ext cx="9404723" cy="140053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C89A4-6A11-508A-B22F-CBD8E8595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1304365"/>
            <a:ext cx="11559987" cy="494403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ARDT preparing for LLRW issues to appear during the 2025 Legislative Session</a:t>
            </a:r>
          </a:p>
          <a:p>
            <a:pPr lvl="1"/>
            <a:r>
              <a:rPr lang="en-US" sz="3000" i="1" dirty="0">
                <a:solidFill>
                  <a:srgbClr val="FFC000"/>
                </a:solidFill>
              </a:rPr>
              <a:t>Andrews County Resolution on GTCC</a:t>
            </a:r>
          </a:p>
          <a:p>
            <a:pPr lvl="1"/>
            <a:r>
              <a:rPr lang="en-US" sz="3000" i="1" dirty="0">
                <a:solidFill>
                  <a:srgbClr val="FFC000"/>
                </a:solidFill>
              </a:rPr>
              <a:t>Budget requests from both TCEQ and TLLRWDCC</a:t>
            </a:r>
          </a:p>
          <a:p>
            <a:r>
              <a:rPr lang="en-US" sz="3200" dirty="0"/>
              <a:t>Governor Abbott’s initiative on nuclear technology, particularly for dispatchable power generation</a:t>
            </a:r>
          </a:p>
          <a:p>
            <a:r>
              <a:rPr lang="en-US" sz="3200" dirty="0"/>
              <a:t>Coal-to-Nuclear electric generating facility conversion</a:t>
            </a:r>
          </a:p>
          <a:p>
            <a:r>
              <a:rPr lang="en-US" sz="3200" dirty="0"/>
              <a:t>Streamlining uranium mining regulation</a:t>
            </a:r>
          </a:p>
          <a:p>
            <a:r>
              <a:rPr lang="en-US" sz="3200" dirty="0"/>
              <a:t>Texas Nuclear Caucus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5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BD45F5-D9E8-4A02-9AED-75B97C19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70" y="304629"/>
            <a:ext cx="3466824" cy="118351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Connect with ARDT</a:t>
            </a:r>
          </a:p>
        </p:txBody>
      </p:sp>
      <p:sp>
        <p:nvSpPr>
          <p:cNvPr id="94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38444-CF4C-453A-8782-087B079A0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493" y="1600200"/>
            <a:ext cx="4290865" cy="4188315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www.ardt.org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7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Edward Selig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Government Relations Consultant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eselig@ardt.org</a:t>
            </a:r>
            <a:endParaRPr lang="en-US" sz="7200" dirty="0"/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512.413.0902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7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Brian Christian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Environmental Policy Specialist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bchristian@ardt.org</a:t>
            </a:r>
            <a:endParaRPr lang="en-US" sz="7200" dirty="0"/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7200" dirty="0">
                <a:solidFill>
                  <a:schemeClr val="tx1"/>
                </a:solidFill>
              </a:rPr>
              <a:t>512.937.2490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D8AFD2-A682-4DCC-9841-4AFEF5CBF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451" y="2394031"/>
            <a:ext cx="6495847" cy="26795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488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DA6B4C-2107-48FB-A0AE-4E2F3653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0" y="248266"/>
            <a:ext cx="6249784" cy="818534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30 Years of ARDT</a:t>
            </a:r>
          </a:p>
        </p:txBody>
      </p:sp>
      <p:pic>
        <p:nvPicPr>
          <p:cNvPr id="8" name="Picture 7" descr="A picture containing building, metal, close, ceiling&#10;&#10;Description automatically generated">
            <a:extLst>
              <a:ext uri="{FF2B5EF4-FFF2-40B4-BE49-F238E27FC236}">
                <a16:creationId xmlns:a16="http://schemas.microsoft.com/office/drawing/2014/main" id="{ACFD58E1-1A68-45E2-A49D-8B365A7D9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" r="6079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F049B09-93BA-40D3-8B80-788A87C8F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CF0C6-331F-4726-B395-44F08A06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1" y="1021976"/>
            <a:ext cx="7476565" cy="578671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Formed by LLRW generators to support the Texas Low-Level Radioactive Waste Disposal Authority</a:t>
            </a:r>
          </a:p>
          <a:p>
            <a:pPr>
              <a:lnSpc>
                <a:spcPct val="90000"/>
              </a:lnSpc>
            </a:pPr>
            <a:r>
              <a:rPr lang="en-US" dirty="0"/>
              <a:t>Remains a stakeholder in the development of LLRW policy and regulations</a:t>
            </a:r>
          </a:p>
          <a:p>
            <a:pPr>
              <a:lnSpc>
                <a:spcPct val="90000"/>
              </a:lnSpc>
            </a:pPr>
            <a:r>
              <a:rPr lang="en-US" dirty="0"/>
              <a:t>Interfaces with state and federal agencies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Compact Commission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Export petitions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Monitoring import applications and CWF capacity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TCEQ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Contracts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Monitoring WCS Licensing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Federal Agencies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NRC Rulemaking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DOE, DOD, and EPA policy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297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80CC40-27F8-4A80-812B-5F9E9419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3" y="401362"/>
            <a:ext cx="5561080" cy="652723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ARDT’s Commitment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F17C83D9-9078-4771-A725-18F540F41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9611" y="907638"/>
            <a:ext cx="3839605" cy="108025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EF5E4E-8E8E-4D11-BD1A-BBDE968C1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814" y="1258337"/>
            <a:ext cx="4924367" cy="2432257"/>
          </a:xfrm>
        </p:spPr>
        <p:txBody>
          <a:bodyPr>
            <a:normAutofit/>
          </a:bodyPr>
          <a:lstStyle/>
          <a:p>
            <a:r>
              <a:rPr lang="en-US" sz="2400" dirty="0"/>
              <a:t>Help scientists and engineers share their expertise in radiation issues with legislators, decision-makers, local governments and the public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779D65-E5AC-4D73-8838-97A92B625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37" y="3319908"/>
            <a:ext cx="3441073" cy="218184"/>
          </a:xfrm>
          <a:prstGeom prst="rect">
            <a:avLst/>
          </a:prstGeom>
        </p:spPr>
      </p:pic>
      <p:pic>
        <p:nvPicPr>
          <p:cNvPr id="20" name="Picture 19" descr="An aerial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81E206C5-40CB-40F3-9804-2DDFA8F3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206" y="2396397"/>
            <a:ext cx="2230284" cy="1650410"/>
          </a:xfrm>
          <a:prstGeom prst="rect">
            <a:avLst/>
          </a:prstGeom>
        </p:spPr>
      </p:pic>
      <p:pic>
        <p:nvPicPr>
          <p:cNvPr id="22" name="Picture 21" descr="A picture containing outdoor, building, dome, flock&#10;&#10;Description automatically generated">
            <a:extLst>
              <a:ext uri="{FF2B5EF4-FFF2-40B4-BE49-F238E27FC236}">
                <a16:creationId xmlns:a16="http://schemas.microsoft.com/office/drawing/2014/main" id="{F88E5641-2111-4A2B-9AA5-DA99BC0D0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13" y="4252714"/>
            <a:ext cx="2266589" cy="1697648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8B7B653E-0A9C-4518-B947-BF8BAD434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770" y="4997079"/>
            <a:ext cx="2383208" cy="953283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C61D31F4-47A6-4621-81F7-69A431AB8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937" y="2396397"/>
            <a:ext cx="2619522" cy="903283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74C23824-D7DB-404E-8C70-79C3567D9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1199" y="4125879"/>
            <a:ext cx="1201755" cy="1824483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A54C15C8-4A12-4A53-89ED-6C446DA0F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01" y="4160959"/>
            <a:ext cx="1793355" cy="174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68718-0C99-3013-7FA0-24340654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0" y="285188"/>
            <a:ext cx="624978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Lone Star State Happenings—A Legislative and Regulatory Update</a:t>
            </a:r>
          </a:p>
        </p:txBody>
      </p:sp>
      <p:pic>
        <p:nvPicPr>
          <p:cNvPr id="5" name="Picture 4" descr="A statue on top of a building&#10;&#10;Description automatically generated">
            <a:extLst>
              <a:ext uri="{FF2B5EF4-FFF2-40B4-BE49-F238E27FC236}">
                <a16:creationId xmlns:a16="http://schemas.microsoft.com/office/drawing/2014/main" id="{AD163659-7BCF-24E5-43DE-3FD18C474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1" r="1358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95B33-B420-9227-575E-A0CB492F6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19" y="2055044"/>
            <a:ext cx="6829719" cy="4308050"/>
          </a:xfrm>
        </p:spPr>
        <p:txBody>
          <a:bodyPr>
            <a:normAutofit/>
          </a:bodyPr>
          <a:lstStyle/>
          <a:p>
            <a:r>
              <a:rPr lang="en-US" sz="2800" dirty="0"/>
              <a:t>Re-cap of the 88</a:t>
            </a:r>
            <a:r>
              <a:rPr lang="en-US" sz="2800" baseline="30000" dirty="0"/>
              <a:t>th</a:t>
            </a:r>
            <a:r>
              <a:rPr lang="en-US" sz="2800" dirty="0"/>
              <a:t> Regular Session of the Texas Legislature</a:t>
            </a:r>
          </a:p>
          <a:p>
            <a:r>
              <a:rPr lang="en-US" sz="2800" dirty="0"/>
              <a:t>Phase 2a of the Compact Waste Facility and WCS Renewal at TCEQ</a:t>
            </a:r>
          </a:p>
          <a:p>
            <a:r>
              <a:rPr lang="en-US" sz="2800" dirty="0"/>
              <a:t>Compact Commission Update</a:t>
            </a:r>
          </a:p>
          <a:p>
            <a:r>
              <a:rPr lang="en-US" sz="2800" dirty="0"/>
              <a:t>Looking Downrange at Emerging Issues and the Next Legislative Session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58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694B7-7AAC-4993-91EB-2E1E4A45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Texas Sunset Review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9CE3E4A-FBDA-43D6-9D20-99367EA8A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004109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9541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D880-033E-4D1C-81B4-863E5F5E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7" y="197224"/>
            <a:ext cx="5629222" cy="140053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Why We Care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6526AC5-B69B-47B3-AFD9-961DC6CBA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0A09FC-0CA0-4C21-BE1C-1463F1CFC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F638F10-EE56-40D0-BF90-58420C1B5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DA2DED2-50A7-40C3-8DB7-1FB4EDD53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016" y="1143000"/>
            <a:ext cx="3123873" cy="3242202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007ECD-0DF8-4267-B2FD-CF7B64CD1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103B3-7298-4B72-B323-55B79F24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6" y="1331258"/>
            <a:ext cx="6249820" cy="528469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TCEQ and the Texas Low-Level Radioactive Waste Disposal Compact Commission were both up for review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Both agencies elevated LLRW issues for examination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TCEQ’s role in rate-making and disposal contracts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TLLRWDCC’s enforcement authority and contingency plan for the WCS site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BB70F6F-0087-4CAE-8B03-8D97C7902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742" y="4425060"/>
            <a:ext cx="3980139" cy="14841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3985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3C94F-D08C-A008-7578-22B25D0E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Public Comments During the Sunset Process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3242D0-89DA-8114-6013-A4796B0EB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942330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3986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21D6-5829-5E64-CD21-5C916D8B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Sunset Commission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ED6ED-9432-4DE0-69A2-93FB47FDD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829" y="2415988"/>
            <a:ext cx="9802253" cy="4195481"/>
          </a:xfrm>
        </p:spPr>
        <p:txBody>
          <a:bodyPr>
            <a:normAutofit/>
          </a:bodyPr>
          <a:lstStyle/>
          <a:p>
            <a:r>
              <a:rPr lang="en-US" sz="4000" dirty="0"/>
              <a:t>Continue TCEQ and, by extension the Compact Commission, to 2035</a:t>
            </a:r>
          </a:p>
          <a:p>
            <a:r>
              <a:rPr lang="en-US" sz="4000" dirty="0"/>
              <a:t>None related to LLRW</a:t>
            </a:r>
          </a:p>
        </p:txBody>
      </p:sp>
    </p:spTree>
    <p:extLst>
      <p:ext uri="{BB962C8B-B14F-4D97-AF65-F5344CB8AC3E}">
        <p14:creationId xmlns:p14="http://schemas.microsoft.com/office/powerpoint/2010/main" val="141546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98167B-0451-1809-6A6B-3B43D001D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88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Legislative Session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18DE99-8C13-2F14-EEFB-B843CDDDC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72" y="1515035"/>
            <a:ext cx="11165540" cy="519952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Senate Bill 1397 (TCEQ Sunset Bill)</a:t>
            </a:r>
          </a:p>
          <a:p>
            <a:pPr lvl="1"/>
            <a:r>
              <a:rPr lang="en-US" sz="2400" dirty="0"/>
              <a:t>No proposed amendments related to LLRW</a:t>
            </a:r>
          </a:p>
          <a:p>
            <a:pPr lvl="1"/>
            <a:r>
              <a:rPr lang="en-US" sz="2400" dirty="0"/>
              <a:t>Included enhanced public participation in TCEQ permitting</a:t>
            </a:r>
          </a:p>
          <a:p>
            <a:pPr lvl="1"/>
            <a:r>
              <a:rPr lang="en-US" sz="2400" dirty="0"/>
              <a:t>Increased penalties for most egregious violations</a:t>
            </a:r>
            <a:endParaRPr lang="en-US" sz="2400" b="1" i="1" dirty="0">
              <a:solidFill>
                <a:srgbClr val="FFC000"/>
              </a:solidFill>
            </a:endParaRPr>
          </a:p>
          <a:p>
            <a:r>
              <a:rPr lang="en-US" sz="2400" dirty="0"/>
              <a:t>Texas Nuclear Caucus</a:t>
            </a:r>
          </a:p>
          <a:p>
            <a:r>
              <a:rPr lang="en-US" sz="2400" dirty="0"/>
              <a:t>Uranium Deposit Study by TCEQ and Texas A&amp;M Kingsville</a:t>
            </a:r>
          </a:p>
          <a:p>
            <a:r>
              <a:rPr lang="en-US" sz="2400" dirty="0"/>
              <a:t>Other environmental issues raised but not enacted</a:t>
            </a:r>
          </a:p>
          <a:p>
            <a:pPr lvl="1"/>
            <a:r>
              <a:rPr lang="en-US" sz="2400" dirty="0"/>
              <a:t>Environmental Justice</a:t>
            </a:r>
          </a:p>
          <a:p>
            <a:pPr lvl="1"/>
            <a:r>
              <a:rPr lang="en-US" sz="2400" dirty="0"/>
              <a:t>Climate change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600" b="1" i="1" dirty="0">
                <a:solidFill>
                  <a:srgbClr val="FFC000"/>
                </a:solidFill>
              </a:rPr>
              <a:t>NO BILLS OR AMENDMENTS RELATED TO LLRW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730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2615</TotalTime>
  <Words>606</Words>
  <Application>Microsoft Office PowerPoint</Application>
  <PresentationFormat>Widescreen</PresentationFormat>
  <Paragraphs>94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Ion</vt:lpstr>
      <vt:lpstr>LLW Forum</vt:lpstr>
      <vt:lpstr>30 Years of ARDT</vt:lpstr>
      <vt:lpstr>ARDT’s Commitment</vt:lpstr>
      <vt:lpstr>Lone Star State Happenings—A Legislative and Regulatory Update</vt:lpstr>
      <vt:lpstr>Texas Sunset Review </vt:lpstr>
      <vt:lpstr>Why We Care</vt:lpstr>
      <vt:lpstr>Public Comments During the Sunset Process</vt:lpstr>
      <vt:lpstr>Sunset Commission Recommendations</vt:lpstr>
      <vt:lpstr>88th Legislative Session</vt:lpstr>
      <vt:lpstr>WCS Phase 2a and License Renewal</vt:lpstr>
      <vt:lpstr>TLLRWDCC</vt:lpstr>
      <vt:lpstr>The Future?</vt:lpstr>
      <vt:lpstr>Connect with ARDT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Technical Issues to the Public</dc:title>
  <dc:creator>Brian Christian</dc:creator>
  <cp:lastModifiedBy>csnyder llwforum.org</cp:lastModifiedBy>
  <cp:revision>81</cp:revision>
  <dcterms:created xsi:type="dcterms:W3CDTF">2021-09-23T20:51:52Z</dcterms:created>
  <dcterms:modified xsi:type="dcterms:W3CDTF">2024-04-02T11:10:30Z</dcterms:modified>
</cp:coreProperties>
</file>