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4">
  <p:sldMasterIdLst>
    <p:sldMasterId id="2147483679" r:id="rId1"/>
  </p:sldMasterIdLst>
  <p:notesMasterIdLst>
    <p:notesMasterId r:id="rId20"/>
  </p:notesMasterIdLst>
  <p:handoutMasterIdLst>
    <p:handoutMasterId r:id="rId21"/>
  </p:handoutMasterIdLst>
  <p:sldIdLst>
    <p:sldId id="256" r:id="rId2"/>
    <p:sldId id="2030" r:id="rId3"/>
    <p:sldId id="2032" r:id="rId4"/>
    <p:sldId id="1883" r:id="rId5"/>
    <p:sldId id="2025" r:id="rId6"/>
    <p:sldId id="5172" r:id="rId7"/>
    <p:sldId id="2026" r:id="rId8"/>
    <p:sldId id="2034" r:id="rId9"/>
    <p:sldId id="421" r:id="rId10"/>
    <p:sldId id="410" r:id="rId11"/>
    <p:sldId id="2028" r:id="rId12"/>
    <p:sldId id="403" r:id="rId13"/>
    <p:sldId id="395" r:id="rId14"/>
    <p:sldId id="5160" r:id="rId15"/>
    <p:sldId id="1614" r:id="rId16"/>
    <p:sldId id="5173" r:id="rId17"/>
    <p:sldId id="306" r:id="rId18"/>
    <p:sldId id="2031" r:id="rId1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33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pos="2845">
          <p15:clr>
            <a:srgbClr val="A4A3A4"/>
          </p15:clr>
        </p15:guide>
        <p15:guide id="4" pos="5155">
          <p15:clr>
            <a:srgbClr val="A4A3A4"/>
          </p15:clr>
        </p15:guide>
        <p15:guide id="5" pos="1997">
          <p15:clr>
            <a:srgbClr val="A4A3A4"/>
          </p15:clr>
        </p15:guide>
        <p15:guide id="6" pos="2784" userDrawn="1">
          <p15:clr>
            <a:srgbClr val="A4A3A4"/>
          </p15:clr>
        </p15:guide>
        <p15:guide id="7" pos="168" userDrawn="1">
          <p15:clr>
            <a:srgbClr val="A4A3A4"/>
          </p15:clr>
        </p15:guide>
        <p15:guide id="8" pos="5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7" userDrawn="1">
          <p15:clr>
            <a:srgbClr val="A4A3A4"/>
          </p15:clr>
        </p15:guide>
        <p15:guide id="2" pos="2228" userDrawn="1">
          <p15:clr>
            <a:srgbClr val="A4A3A4"/>
          </p15:clr>
        </p15:guide>
        <p15:guide id="3" orient="horz" pos="2928" userDrawn="1">
          <p15:clr>
            <a:srgbClr val="A4A3A4"/>
          </p15:clr>
        </p15:guide>
        <p15:guide id="4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vin Valles" initials="KV" lastIdx="9" clrIdx="0">
    <p:extLst>
      <p:ext uri="{19B8F6BF-5375-455C-9EA6-DF929625EA0E}">
        <p15:presenceInfo xmlns:p15="http://schemas.microsoft.com/office/powerpoint/2012/main" userId="Kevin Valles" providerId="None"/>
      </p:ext>
    </p:extLst>
  </p:cmAuthor>
  <p:cmAuthor id="2" name="Ryan Williams" initials="RW" lastIdx="2" clrIdx="1">
    <p:extLst>
      <p:ext uri="{19B8F6BF-5375-455C-9EA6-DF929625EA0E}">
        <p15:presenceInfo xmlns:p15="http://schemas.microsoft.com/office/powerpoint/2012/main" userId="S-1-5-21-1292428093-1547161642-1417001333-7726" providerId="AD"/>
      </p:ext>
    </p:extLst>
  </p:cmAuthor>
  <p:cmAuthor id="3" name="Elicia Sanchez" initials="ES" lastIdx="3" clrIdx="2">
    <p:extLst>
      <p:ext uri="{19B8F6BF-5375-455C-9EA6-DF929625EA0E}">
        <p15:presenceInfo xmlns:p15="http://schemas.microsoft.com/office/powerpoint/2012/main" userId="S-1-5-21-1292428093-1547161642-1417001333-1121" providerId="AD"/>
      </p:ext>
    </p:extLst>
  </p:cmAuthor>
  <p:cmAuthor id="4" name="David Carlson" initials="DC" lastIdx="7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ABCFA1"/>
    <a:srgbClr val="008000"/>
    <a:srgbClr val="23639B"/>
    <a:srgbClr val="FF0000"/>
    <a:srgbClr val="FF00FF"/>
    <a:srgbClr val="D729CF"/>
    <a:srgbClr val="66FF66"/>
    <a:srgbClr val="7EC23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270" autoAdjust="0"/>
    <p:restoredTop sz="96725" autoAdjust="0"/>
  </p:normalViewPr>
  <p:slideViewPr>
    <p:cSldViewPr snapToGrid="0" snapToObjects="1" showGuides="1">
      <p:cViewPr varScale="1">
        <p:scale>
          <a:sx n="79" d="100"/>
          <a:sy n="79" d="100"/>
        </p:scale>
        <p:origin x="917" y="72"/>
      </p:cViewPr>
      <p:guideLst>
        <p:guide orient="horz" pos="533"/>
        <p:guide orient="horz" pos="2160"/>
        <p:guide pos="2845"/>
        <p:guide pos="5155"/>
        <p:guide pos="1997"/>
        <p:guide pos="2784"/>
        <p:guide pos="168"/>
        <p:guide pos="5568"/>
      </p:guideLst>
    </p:cSldViewPr>
  </p:slideViewPr>
  <p:outlineViewPr>
    <p:cViewPr>
      <p:scale>
        <a:sx n="33" d="100"/>
        <a:sy n="33" d="100"/>
      </p:scale>
      <p:origin x="0" y="-5872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65" d="100"/>
        <a:sy n="65" d="100"/>
      </p:scale>
      <p:origin x="0" y="-13216"/>
    </p:cViewPr>
  </p:sorterViewPr>
  <p:notesViewPr>
    <p:cSldViewPr snapToGrid="0" snapToObjects="1" showGuides="1">
      <p:cViewPr varScale="1">
        <p:scale>
          <a:sx n="122" d="100"/>
          <a:sy n="122" d="100"/>
        </p:scale>
        <p:origin x="4488" y="200"/>
      </p:cViewPr>
      <p:guideLst>
        <p:guide orient="horz" pos="2947"/>
        <p:guide pos="2228"/>
        <p:guide orient="horz" pos="2928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0" y="17"/>
            <a:ext cx="3038477" cy="4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499" tIns="44240" rIns="88499" bIns="44240" numCol="1" anchor="t" anchorCtr="0" compatLnSpc="1">
            <a:prstTxWarp prst="textNoShape">
              <a:avLst/>
            </a:prstTxWarp>
          </a:bodyPr>
          <a:lstStyle>
            <a:lvl1pPr defTabSz="885704">
              <a:defRPr sz="11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62" y="17"/>
            <a:ext cx="3038477" cy="4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499" tIns="44240" rIns="88499" bIns="44240" numCol="1" anchor="t" anchorCtr="0" compatLnSpc="1">
            <a:prstTxWarp prst="textNoShape">
              <a:avLst/>
            </a:prstTxWarp>
          </a:bodyPr>
          <a:lstStyle>
            <a:lvl1pPr algn="r" defTabSz="885704">
              <a:defRPr sz="11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0" y="8834465"/>
            <a:ext cx="3038477" cy="4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499" tIns="44240" rIns="88499" bIns="44240" numCol="1" anchor="b" anchorCtr="0" compatLnSpc="1">
            <a:prstTxWarp prst="textNoShape">
              <a:avLst/>
            </a:prstTxWarp>
          </a:bodyPr>
          <a:lstStyle>
            <a:lvl1pPr defTabSz="885704">
              <a:defRPr sz="11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62" y="8834465"/>
            <a:ext cx="3038477" cy="4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499" tIns="44240" rIns="88499" bIns="44240" numCol="1" anchor="b" anchorCtr="0" compatLnSpc="1">
            <a:prstTxWarp prst="textNoShape">
              <a:avLst/>
            </a:prstTxWarp>
          </a:bodyPr>
          <a:lstStyle>
            <a:lvl1pPr algn="r" defTabSz="885704">
              <a:defRPr sz="1100">
                <a:latin typeface="Arial" charset="0"/>
              </a:defRPr>
            </a:lvl1pPr>
          </a:lstStyle>
          <a:p>
            <a:pPr>
              <a:defRPr/>
            </a:pPr>
            <a:fld id="{25DBCC7C-9CEF-433D-9FAE-B2AEC90DF0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105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2" y="17"/>
            <a:ext cx="3036888" cy="4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691" tIns="44349" rIns="88691" bIns="44349" numCol="1" anchor="t" anchorCtr="0" compatLnSpc="1">
            <a:prstTxWarp prst="textNoShape">
              <a:avLst/>
            </a:prstTxWarp>
          </a:bodyPr>
          <a:lstStyle>
            <a:lvl1pPr defTabSz="887278">
              <a:defRPr sz="11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48" y="17"/>
            <a:ext cx="3036888" cy="4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691" tIns="44349" rIns="88691" bIns="44349" numCol="1" anchor="t" anchorCtr="0" compatLnSpc="1">
            <a:prstTxWarp prst="textNoShape">
              <a:avLst/>
            </a:prstTxWarp>
          </a:bodyPr>
          <a:lstStyle>
            <a:lvl1pPr algn="r" defTabSz="887278">
              <a:defRPr sz="11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4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701675"/>
            <a:ext cx="4643437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93" y="4416445"/>
            <a:ext cx="5607050" cy="417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691" tIns="44349" rIns="88691" bIns="443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2" y="8834465"/>
            <a:ext cx="3036888" cy="4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691" tIns="44349" rIns="88691" bIns="44349" numCol="1" anchor="b" anchorCtr="0" compatLnSpc="1">
            <a:prstTxWarp prst="textNoShape">
              <a:avLst/>
            </a:prstTxWarp>
          </a:bodyPr>
          <a:lstStyle>
            <a:lvl1pPr defTabSz="887278">
              <a:defRPr sz="11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48" y="8834465"/>
            <a:ext cx="3036888" cy="46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691" tIns="44349" rIns="88691" bIns="44349" numCol="1" anchor="b" anchorCtr="0" compatLnSpc="1">
            <a:prstTxWarp prst="textNoShape">
              <a:avLst/>
            </a:prstTxWarp>
          </a:bodyPr>
          <a:lstStyle>
            <a:lvl1pPr algn="r" defTabSz="887278">
              <a:defRPr sz="1100">
                <a:latin typeface="Arial" charset="0"/>
              </a:defRPr>
            </a:lvl1pPr>
          </a:lstStyle>
          <a:p>
            <a:pPr>
              <a:defRPr/>
            </a:pPr>
            <a:fld id="{BBF7F1ED-46F8-419C-911D-CE1C6778E7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2962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87278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4946" indent="-282674" defTabSz="887278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0690" indent="-226138" defTabSz="887278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2961" indent="-226138" defTabSz="887278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237" indent="-226138" defTabSz="887278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7508" indent="-226138" defTabSz="88727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39784" indent="-226138" defTabSz="88727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2065" indent="-226138" defTabSz="88727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4334" indent="-226138" defTabSz="88727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E8725B8D-F0DA-49D5-8A99-32E6565C33F2}" type="slidenum">
              <a:rPr lang="en-US" sz="1100">
                <a:latin typeface="Arial" pitchFamily="34" charset="0"/>
              </a:rPr>
              <a:pPr eaLnBrk="1" hangingPunct="1"/>
              <a:t>1</a:t>
            </a:fld>
            <a:endParaRPr lang="en-US" sz="1100" dirty="0">
              <a:latin typeface="Arial" pitchFamily="34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108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450072-8C38-442F-95E5-9997E43986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334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RCRA for the last several years we average approximately two million </a:t>
            </a:r>
            <a:r>
              <a:rPr lang="en-US" dirty="0" err="1"/>
              <a:t>cuft</a:t>
            </a:r>
            <a:r>
              <a:rPr lang="en-US" dirty="0"/>
              <a:t> a year. In last 5 years we have used approximately nine million </a:t>
            </a:r>
            <a:r>
              <a:rPr lang="en-US" dirty="0" err="1"/>
              <a:t>cuft</a:t>
            </a:r>
            <a:r>
              <a:rPr lang="en-US" dirty="0"/>
              <a:t>. Also, this report had it at 62,000,000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9CF65-6103-4CD7-92B1-2FEAAAFFB57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22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B087C-48E4-4C73-A5FD-487A9CB3814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28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 userDrawn="1"/>
        </p:nvSpPr>
        <p:spPr bwMode="auto">
          <a:xfrm>
            <a:off x="927100" y="2590800"/>
            <a:ext cx="7256463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23639B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lIns="91418" tIns="45709" rIns="91418" bIns="45709"/>
          <a:lstStyle/>
          <a:p>
            <a:endParaRPr lang="en-US" dirty="0"/>
          </a:p>
        </p:txBody>
      </p:sp>
      <p:sp>
        <p:nvSpPr>
          <p:cNvPr id="5" name="Line 13"/>
          <p:cNvSpPr>
            <a:spLocks noChangeShapeType="1"/>
          </p:cNvSpPr>
          <p:nvPr userDrawn="1"/>
        </p:nvSpPr>
        <p:spPr bwMode="auto">
          <a:xfrm>
            <a:off x="914400" y="4572000"/>
            <a:ext cx="7269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AA1147-C3C6-45D7-86D6-D0D6323727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099" y="1219200"/>
            <a:ext cx="2612239" cy="125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95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61125"/>
            <a:ext cx="2133600" cy="320675"/>
          </a:xfrm>
        </p:spPr>
        <p:txBody>
          <a:bodyPr/>
          <a:lstStyle/>
          <a:p>
            <a:fld id="{DF42F1E4-77AF-41FB-ACD2-C5984ECA9241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61125"/>
            <a:ext cx="2895600" cy="3206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320675"/>
          </a:xfrm>
        </p:spPr>
        <p:txBody>
          <a:bodyPr/>
          <a:lstStyle/>
          <a:p>
            <a:fld id="{2830A194-8F98-4ED7-87E6-BFA2E14CF0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88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y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03820" y="2457974"/>
            <a:ext cx="6677637" cy="510330"/>
          </a:xfrm>
        </p:spPr>
        <p:txBody>
          <a:bodyPr/>
          <a:lstStyle>
            <a:lvl1pPr algn="ctr">
              <a:defRPr sz="4000" b="0" baseline="0"/>
            </a:lvl1pPr>
          </a:lstStyle>
          <a:p>
            <a:r>
              <a:rPr lang="en-US" dirty="0"/>
              <a:t>Click to edit</a:t>
            </a:r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847288" y="3363986"/>
            <a:ext cx="7390701" cy="0"/>
          </a:xfrm>
          <a:prstGeom prst="line">
            <a:avLst/>
          </a:prstGeom>
          <a:noFill/>
          <a:ln w="19050" cap="flat" cmpd="sng" algn="ctr">
            <a:solidFill>
              <a:srgbClr val="23639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 userDrawn="1"/>
        </p:nvCxnSpPr>
        <p:spPr bwMode="auto">
          <a:xfrm>
            <a:off x="771787" y="2056702"/>
            <a:ext cx="7541703" cy="0"/>
          </a:xfrm>
          <a:prstGeom prst="line">
            <a:avLst/>
          </a:prstGeom>
          <a:noFill/>
          <a:ln w="38100" cap="flat" cmpd="sng" algn="ctr">
            <a:solidFill>
              <a:srgbClr val="23639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pPr>
              <a:defRPr/>
            </a:pPr>
            <a:fld id="{E2171D9C-CAE3-4B39-BFDD-45CC9752C4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29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16281600"/>
              </p:ext>
            </p:extLst>
          </p:nvPr>
        </p:nvGraphicFramePr>
        <p:xfrm>
          <a:off x="619456" y="949508"/>
          <a:ext cx="7955048" cy="48513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26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103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latin typeface="Times New Roman" pitchFamily="18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imes New Roman" pitchFamily="18" charset="0"/>
                        </a:rPr>
                        <a:t>[  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811219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175" y="834821"/>
            <a:ext cx="8778934" cy="5324475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defRPr/>
            </a:lvl1pPr>
            <a:lvl2pPr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defRPr/>
            </a:lvl2pPr>
            <a:lvl3pPr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defRPr/>
            </a:lvl3pPr>
            <a:lvl4pPr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defRPr/>
            </a:lvl4pPr>
            <a:lvl5pPr>
              <a:spcBef>
                <a:spcPts val="0"/>
              </a:spcBef>
              <a:spcAft>
                <a:spcPts val="600"/>
              </a:spcAft>
              <a:buClr>
                <a:srgbClr val="2363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193577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1412" y="1184861"/>
            <a:ext cx="4245004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629309" y="1182847"/>
            <a:ext cx="4245004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131412" y="3952612"/>
            <a:ext cx="4245004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629309" y="3952612"/>
            <a:ext cx="4245004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32042" y="855677"/>
            <a:ext cx="4243745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629939" y="857075"/>
            <a:ext cx="4243745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4629939" y="3628238"/>
            <a:ext cx="4243745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32042" y="3628238"/>
            <a:ext cx="4243745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3460336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1412" y="1184861"/>
            <a:ext cx="4245004" cy="4863601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29309" y="1182847"/>
            <a:ext cx="4245004" cy="4863601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32042" y="855677"/>
            <a:ext cx="4243745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629939" y="857075"/>
            <a:ext cx="4243745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014810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1411" y="1184861"/>
            <a:ext cx="8752529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131411" y="3952612"/>
            <a:ext cx="8752529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32042" y="855677"/>
            <a:ext cx="8749933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32042" y="3628238"/>
            <a:ext cx="8749933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5883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box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1411" y="830511"/>
            <a:ext cx="8752529" cy="2592814"/>
          </a:xfrm>
          <a:ln>
            <a:noFill/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131411" y="3952612"/>
            <a:ext cx="8752529" cy="2238463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600" baseline="0"/>
            </a:lvl2pPr>
            <a:lvl3pPr marL="687388" indent="-225425">
              <a:defRPr sz="1600" baseline="0"/>
            </a:lvl3pPr>
            <a:lvl4pPr marL="914400" indent="-227013">
              <a:defRPr sz="1600" baseline="0"/>
            </a:lvl4pPr>
            <a:lvl5pPr marL="1141413" indent="-227013"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32042" y="3628238"/>
            <a:ext cx="8749933" cy="329184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957909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32042" y="855676"/>
            <a:ext cx="1864537" cy="637563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96580" y="855676"/>
            <a:ext cx="6887360" cy="640080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200" baseline="0"/>
            </a:lvl2pPr>
            <a:lvl3pPr marL="687388" indent="-225425">
              <a:defRPr sz="1200" baseline="0"/>
            </a:lvl3pPr>
            <a:lvl4pPr marL="914400" indent="-227013">
              <a:defRPr sz="1200" baseline="0"/>
            </a:lvl4pPr>
            <a:lvl5pPr marL="1141413" indent="-227013"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138113" y="1949740"/>
            <a:ext cx="1864537" cy="637563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2002651" y="1949740"/>
            <a:ext cx="6887360" cy="640080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200" baseline="0"/>
            </a:lvl2pPr>
            <a:lvl3pPr marL="687388" indent="-225425">
              <a:defRPr sz="1200" baseline="0"/>
            </a:lvl3pPr>
            <a:lvl4pPr marL="914400" indent="-227013">
              <a:defRPr sz="1200" baseline="0"/>
            </a:lvl4pPr>
            <a:lvl5pPr marL="1141413" indent="-227013"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138113" y="3043804"/>
            <a:ext cx="1864537" cy="637563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8"/>
          </p:nvPr>
        </p:nvSpPr>
        <p:spPr>
          <a:xfrm>
            <a:off x="2002651" y="3043804"/>
            <a:ext cx="6887360" cy="640080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200" baseline="0"/>
            </a:lvl2pPr>
            <a:lvl3pPr marL="687388" indent="-225425">
              <a:defRPr sz="1200" baseline="0"/>
            </a:lvl3pPr>
            <a:lvl4pPr marL="914400" indent="-227013">
              <a:defRPr sz="1200" baseline="0"/>
            </a:lvl4pPr>
            <a:lvl5pPr marL="1141413" indent="-227013"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9"/>
          </p:nvPr>
        </p:nvSpPr>
        <p:spPr>
          <a:xfrm>
            <a:off x="138113" y="4137868"/>
            <a:ext cx="1864537" cy="637563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20"/>
          </p:nvPr>
        </p:nvSpPr>
        <p:spPr>
          <a:xfrm>
            <a:off x="2002651" y="4137868"/>
            <a:ext cx="6887360" cy="640080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200" baseline="0"/>
            </a:lvl2pPr>
            <a:lvl3pPr marL="687388" indent="-225425">
              <a:defRPr sz="1200" baseline="0"/>
            </a:lvl3pPr>
            <a:lvl4pPr marL="914400" indent="-227013">
              <a:defRPr sz="1200" baseline="0"/>
            </a:lvl4pPr>
            <a:lvl5pPr marL="1141413" indent="-227013"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138113" y="5231932"/>
            <a:ext cx="1864537" cy="637563"/>
          </a:xfrm>
          <a:solidFill>
            <a:srgbClr val="23639B"/>
          </a:solidFill>
          <a:ln>
            <a:solidFill>
              <a:srgbClr val="23639B"/>
            </a:solidFill>
          </a:ln>
        </p:spPr>
        <p:txBody>
          <a:bodyPr/>
          <a:lstStyle>
            <a:lvl1pPr marL="0" indent="0">
              <a:buNone/>
              <a:defRPr sz="1600" b="1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22"/>
          </p:nvPr>
        </p:nvSpPr>
        <p:spPr>
          <a:xfrm>
            <a:off x="2002651" y="5231932"/>
            <a:ext cx="6887360" cy="640080"/>
          </a:xfrm>
          <a:ln>
            <a:solidFill>
              <a:srgbClr val="23639B"/>
            </a:solidFill>
          </a:ln>
        </p:spPr>
        <p:txBody>
          <a:bodyPr/>
          <a:lstStyle>
            <a:lvl1pPr marL="227013" indent="-227013">
              <a:defRPr sz="1600" baseline="0"/>
            </a:lvl1pPr>
            <a:lvl2pPr marL="461963" indent="-234950">
              <a:defRPr sz="1200" baseline="0"/>
            </a:lvl2pPr>
            <a:lvl3pPr marL="687388" indent="-225425">
              <a:defRPr sz="1200" baseline="0"/>
            </a:lvl3pPr>
            <a:lvl4pPr marL="914400" indent="-227013">
              <a:defRPr sz="1200" baseline="0"/>
            </a:lvl4pPr>
            <a:lvl5pPr marL="1141413" indent="-227013">
              <a:defRPr sz="1200"/>
            </a:lvl5pPr>
          </a:lstStyle>
          <a:p>
            <a:pPr lvl="0"/>
            <a:endParaRPr lang="en-US" dirty="0"/>
          </a:p>
        </p:txBody>
      </p:sp>
      <p:sp>
        <p:nvSpPr>
          <p:cNvPr id="20" name="Rectangle 9"/>
          <p:cNvSpPr txBox="1">
            <a:spLocks noChangeArrowheads="1"/>
          </p:cNvSpPr>
          <p:nvPr userDrawn="1"/>
        </p:nvSpPr>
        <p:spPr>
          <a:xfrm>
            <a:off x="8382000" y="6426428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i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2171D9C-CAE3-4B39-BFDD-45CC9752C418}" type="slidenum">
              <a:rPr lang="en-US" i="0" smtClean="0"/>
              <a:pPr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94004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30175" y="834821"/>
            <a:ext cx="8845550" cy="5324475"/>
          </a:xfrm>
          <a:prstGeom prst="rect">
            <a:avLst/>
          </a:prstGeom>
          <a:noFill/>
          <a:ln w="12700">
            <a:solidFill>
              <a:srgbClr val="23639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68" tIns="44440" rIns="90468" bIns="44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Test</a:t>
            </a:r>
          </a:p>
          <a:p>
            <a:pPr lvl="1"/>
            <a:r>
              <a:rPr lang="en-US" dirty="0"/>
              <a:t>Test</a:t>
            </a:r>
          </a:p>
          <a:p>
            <a:pPr lvl="2"/>
            <a:r>
              <a:rPr lang="en-US" dirty="0"/>
              <a:t>Test</a:t>
            </a:r>
          </a:p>
          <a:p>
            <a:pPr lvl="3"/>
            <a:r>
              <a:rPr lang="en-US" dirty="0"/>
              <a:t>Test</a:t>
            </a:r>
          </a:p>
          <a:p>
            <a:pPr lvl="4"/>
            <a:r>
              <a:rPr lang="en-US" dirty="0"/>
              <a:t>Test</a:t>
            </a:r>
          </a:p>
        </p:txBody>
      </p:sp>
      <p:sp>
        <p:nvSpPr>
          <p:cNvPr id="103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57150" y="50334"/>
            <a:ext cx="8839200" cy="51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382000" y="6421130"/>
            <a:ext cx="762000" cy="381000"/>
          </a:xfrm>
          <a:prstGeom prst="rect">
            <a:avLst/>
          </a:prstGeom>
          <a:ln/>
        </p:spPr>
        <p:txBody>
          <a:bodyPr anchor="ctr" anchorCtr="0"/>
          <a:lstStyle>
            <a:lvl1pPr algn="ctr">
              <a:defRPr sz="1000" b="1" i="0">
                <a:latin typeface="+mj-lt"/>
              </a:defRPr>
            </a:lvl1pPr>
          </a:lstStyle>
          <a:p>
            <a:pPr>
              <a:defRPr/>
            </a:pPr>
            <a:fld id="{E2171D9C-CAE3-4B39-BFDD-45CC9752C4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Line 3"/>
          <p:cNvSpPr>
            <a:spLocks noChangeShapeType="1"/>
          </p:cNvSpPr>
          <p:nvPr userDrawn="1"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8100">
            <a:solidFill>
              <a:srgbClr val="2363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3"/>
          <p:cNvSpPr>
            <a:spLocks noChangeShapeType="1"/>
          </p:cNvSpPr>
          <p:nvPr userDrawn="1"/>
        </p:nvSpPr>
        <p:spPr bwMode="auto">
          <a:xfrm>
            <a:off x="0" y="6362700"/>
            <a:ext cx="9144000" cy="0"/>
          </a:xfrm>
          <a:prstGeom prst="line">
            <a:avLst/>
          </a:prstGeom>
          <a:noFill/>
          <a:ln w="12700">
            <a:solidFill>
              <a:srgbClr val="2363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70899D-F8F8-45AA-A48E-74A41BDA26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87792"/>
            <a:ext cx="1143109" cy="4516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931" r:id="rId1"/>
    <p:sldLayoutId id="2147485935" r:id="rId2"/>
    <p:sldLayoutId id="2147485934" r:id="rId3"/>
    <p:sldLayoutId id="2147485785" r:id="rId4"/>
    <p:sldLayoutId id="2147485936" r:id="rId5"/>
    <p:sldLayoutId id="2147485938" r:id="rId6"/>
    <p:sldLayoutId id="2147485937" r:id="rId7"/>
    <p:sldLayoutId id="2147485940" r:id="rId8"/>
    <p:sldLayoutId id="2147485939" r:id="rId9"/>
    <p:sldLayoutId id="2147485941" r:id="rId10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aseline="0">
          <a:solidFill>
            <a:schemeClr val="tx2"/>
          </a:solidFill>
          <a:latin typeface="Times New Roman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Verdana" pitchFamily="34" charset="0"/>
        </a:defRPr>
      </a:lvl9pPr>
    </p:titleStyle>
    <p:bodyStyle>
      <a:lvl1pPr marL="227013" indent="-227013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23639B"/>
        </a:buClr>
        <a:buSzPct val="80000"/>
        <a:buFont typeface="Arial" pitchFamily="34" charset="0"/>
        <a:buChar char="►"/>
        <a:defRPr sz="1600" baseline="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461963" indent="-234950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23639B"/>
        </a:buClr>
        <a:buSzPct val="80000"/>
        <a:buFont typeface="Arial" pitchFamily="34" charset="0"/>
        <a:buChar char="■"/>
        <a:defRPr sz="1600" baseline="0">
          <a:solidFill>
            <a:schemeClr val="tx1"/>
          </a:solidFill>
          <a:latin typeface="Times New Roman" pitchFamily="18" charset="0"/>
        </a:defRPr>
      </a:lvl2pPr>
      <a:lvl3pPr marL="687388" indent="-225425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23639B"/>
        </a:buClr>
        <a:buSzPct val="75000"/>
        <a:buFont typeface="Wingdings" pitchFamily="2" charset="2"/>
        <a:buChar char="t"/>
        <a:defRPr sz="1600" baseline="0">
          <a:solidFill>
            <a:schemeClr val="tx1"/>
          </a:solidFill>
          <a:latin typeface="Times New Roman" pitchFamily="18" charset="0"/>
        </a:defRPr>
      </a:lvl3pPr>
      <a:lvl4pPr marL="914400" indent="-227013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23639B"/>
        </a:buClr>
        <a:buSzPct val="75000"/>
        <a:buFont typeface="Arial" pitchFamily="34" charset="0"/>
        <a:buChar char="●"/>
        <a:defRPr sz="1600" baseline="0">
          <a:solidFill>
            <a:schemeClr val="tx1"/>
          </a:solidFill>
          <a:latin typeface="Times New Roman" pitchFamily="18" charset="0"/>
        </a:defRPr>
      </a:lvl4pPr>
      <a:lvl5pPr marL="1141413" indent="-227013" algn="l" rtl="0" eaLnBrk="0" fontAlgn="base" hangingPunct="0">
        <a:lnSpc>
          <a:spcPct val="100000"/>
        </a:lnSpc>
        <a:spcBef>
          <a:spcPts val="0"/>
        </a:spcBef>
        <a:spcAft>
          <a:spcPts val="600"/>
        </a:spcAft>
        <a:buClr>
          <a:srgbClr val="23639B"/>
        </a:buClr>
        <a:buSzPct val="75000"/>
        <a:buFont typeface="Arial" pitchFamily="34" charset="0"/>
        <a:buChar char="▪"/>
        <a:defRPr sz="1600" baseline="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lnSpc>
          <a:spcPct val="90000"/>
        </a:lnSpc>
        <a:spcBef>
          <a:spcPct val="5000"/>
        </a:spcBef>
        <a:spcAft>
          <a:spcPct val="0"/>
        </a:spcAft>
        <a:buClr>
          <a:srgbClr val="003399"/>
        </a:buClr>
        <a:buSzPct val="75000"/>
        <a:buFont typeface="Arial" charset="0"/>
        <a:buChar char="▪"/>
        <a:defRPr sz="1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5000"/>
        </a:spcBef>
        <a:spcAft>
          <a:spcPct val="0"/>
        </a:spcAft>
        <a:buClr>
          <a:srgbClr val="003399"/>
        </a:buClr>
        <a:buSzPct val="75000"/>
        <a:buFont typeface="Arial" charset="0"/>
        <a:buChar char="▪"/>
        <a:defRPr sz="1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5000"/>
        </a:spcBef>
        <a:spcAft>
          <a:spcPct val="0"/>
        </a:spcAft>
        <a:buClr>
          <a:srgbClr val="003399"/>
        </a:buClr>
        <a:buSzPct val="75000"/>
        <a:buFont typeface="Arial" charset="0"/>
        <a:buChar char="▪"/>
        <a:defRPr sz="1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5000"/>
        </a:spcBef>
        <a:spcAft>
          <a:spcPct val="0"/>
        </a:spcAft>
        <a:buClr>
          <a:srgbClr val="003399"/>
        </a:buClr>
        <a:buSzPct val="75000"/>
        <a:buFont typeface="Arial" charset="0"/>
        <a:buChar char="▪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45749" y="2836409"/>
            <a:ext cx="5027880" cy="1107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Site Overview </a:t>
            </a:r>
          </a:p>
          <a:p>
            <a:pPr eaLnBrk="1" hangingPunct="1">
              <a:spcAft>
                <a:spcPts val="120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March 2024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ECBF8311-D0C5-D84F-AB45-1A03E564D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7550" y="5398079"/>
            <a:ext cx="2065750" cy="954085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09" rIns="91418" bIns="4570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dirty="0">
                <a:latin typeface="Times New Roman" pitchFamily="18" charset="0"/>
                <a:cs typeface="Times New Roman" pitchFamily="18" charset="0"/>
              </a:rPr>
              <a:t>David Carlson</a:t>
            </a:r>
          </a:p>
          <a:p>
            <a:pPr eaLnBrk="1" hangingPunct="1"/>
            <a:r>
              <a:rPr lang="en-US" dirty="0">
                <a:latin typeface="Times New Roman" pitchFamily="18" charset="0"/>
                <a:cs typeface="Times New Roman" pitchFamily="18" charset="0"/>
              </a:rPr>
              <a:t>President</a:t>
            </a:r>
          </a:p>
          <a:p>
            <a:pPr eaLnBrk="1" hangingPunct="1"/>
            <a:r>
              <a:rPr lang="en-US" dirty="0">
                <a:latin typeface="Times New Roman" pitchFamily="18" charset="0"/>
                <a:cs typeface="Times New Roman" pitchFamily="18" charset="0"/>
              </a:rPr>
              <a:t>865-201-3191</a:t>
            </a:r>
          </a:p>
          <a:p>
            <a:pPr eaLnBrk="1" hangingPunct="1"/>
            <a:r>
              <a:rPr lang="en-US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dcarlson@wcstexas.com</a:t>
            </a:r>
            <a:endParaRPr lang="en-US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7CA761-826D-5E40-80C7-E323EB6DC2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549" y="2732205"/>
            <a:ext cx="1905000" cy="1763719"/>
          </a:xfrm>
          <a:prstGeom prst="rect">
            <a:avLst/>
          </a:prstGeom>
        </p:spPr>
      </p:pic>
      <p:sp>
        <p:nvSpPr>
          <p:cNvPr id="6" name="5-Point Star 5">
            <a:extLst>
              <a:ext uri="{FF2B5EF4-FFF2-40B4-BE49-F238E27FC236}">
                <a16:creationId xmlns:a16="http://schemas.microsoft.com/office/drawing/2014/main" id="{C8A2EEDF-D7AF-9E41-8BB0-54E006A06709}"/>
              </a:ext>
            </a:extLst>
          </p:cNvPr>
          <p:cNvSpPr/>
          <p:nvPr/>
        </p:nvSpPr>
        <p:spPr bwMode="auto">
          <a:xfrm>
            <a:off x="7040149" y="3284220"/>
            <a:ext cx="182880" cy="182880"/>
          </a:xfrm>
          <a:prstGeom prst="star5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4" y="75734"/>
            <a:ext cx="8505825" cy="510330"/>
          </a:xfrm>
        </p:spPr>
        <p:txBody>
          <a:bodyPr/>
          <a:lstStyle/>
          <a:p>
            <a:r>
              <a:rPr lang="en-US" dirty="0"/>
              <a:t>CWF - Irradiated Hardware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0525" y="876300"/>
            <a:ext cx="8362950" cy="1371600"/>
          </a:xfrm>
          <a:ln>
            <a:noFill/>
          </a:ln>
        </p:spPr>
        <p:txBody>
          <a:bodyPr>
            <a:normAutofit lnSpcReduction="10000"/>
          </a:bodyPr>
          <a:lstStyle/>
          <a:p>
            <a:pPr>
              <a:spcAft>
                <a:spcPct val="25000"/>
              </a:spcAft>
              <a:buFontTx/>
              <a:buChar char="•"/>
            </a:pPr>
            <a:r>
              <a:rPr lang="en-US" sz="1800" dirty="0"/>
              <a:t>WCS routinely disposes of IH with dose rates &gt;20,000 R/hr. on contact 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sz="1800" dirty="0"/>
              <a:t>Collective team dose is typically less than 0.02 person-rem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sz="1800" dirty="0"/>
              <a:t>State-of-the-Art transfer system with complete remote handling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sz="1800" dirty="0"/>
              <a:t>IH casks are routinely offloaded, reassembled and shipped back the same day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30A194-8F98-4ED7-87E6-BFA2E14CF0A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999" y="2247900"/>
            <a:ext cx="7698002" cy="407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16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dam with a large concrete wall&#10;&#10;Description automatically generated with medium confidence">
            <a:extLst>
              <a:ext uri="{FF2B5EF4-FFF2-40B4-BE49-F238E27FC236}">
                <a16:creationId xmlns:a16="http://schemas.microsoft.com/office/drawing/2014/main" id="{965271C1-B93A-9372-4737-98EBBB059F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66" y="814218"/>
            <a:ext cx="9134420" cy="5425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8434"/>
            <a:ext cx="8515350" cy="510330"/>
          </a:xfrm>
        </p:spPr>
        <p:txBody>
          <a:bodyPr>
            <a:noAutofit/>
          </a:bodyPr>
          <a:lstStyle/>
          <a:p>
            <a:r>
              <a:rPr lang="en-US" dirty="0">
                <a:cs typeface="Times New Roman" pitchFamily="18" charset="0"/>
              </a:rPr>
              <a:t>WCS - Federal Waste Facility (FWF)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28CC7A-ADF6-F94E-AA9F-18246CD81BCA}"/>
              </a:ext>
            </a:extLst>
          </p:cNvPr>
          <p:cNvSpPr/>
          <p:nvPr/>
        </p:nvSpPr>
        <p:spPr>
          <a:xfrm>
            <a:off x="5116928" y="822959"/>
            <a:ext cx="402707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indent="-914400"/>
            <a:r>
              <a:rPr lang="en-US" sz="1200" dirty="0"/>
              <a:t>Regulated by TCEQ</a:t>
            </a:r>
          </a:p>
          <a:p>
            <a:pPr indent="-914400"/>
            <a:r>
              <a:rPr lang="en-US" sz="1200" dirty="0"/>
              <a:t>Privately-developed and operated</a:t>
            </a:r>
          </a:p>
          <a:p>
            <a:pPr indent="-914400"/>
            <a:r>
              <a:rPr lang="en-US" sz="1200" dirty="0"/>
              <a:t>Opened in 2013</a:t>
            </a:r>
          </a:p>
          <a:p>
            <a:pPr indent="-914400"/>
            <a:r>
              <a:rPr lang="en-US" sz="1200" dirty="0"/>
              <a:t>Federal government takes ownership post-closure</a:t>
            </a:r>
          </a:p>
        </p:txBody>
      </p:sp>
    </p:spTree>
    <p:extLst>
      <p:ext uri="{BB962C8B-B14F-4D97-AF65-F5344CB8AC3E}">
        <p14:creationId xmlns:p14="http://schemas.microsoft.com/office/powerpoint/2010/main" val="1992607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50334"/>
            <a:ext cx="8451850" cy="510330"/>
          </a:xfrm>
        </p:spPr>
        <p:txBody>
          <a:bodyPr>
            <a:noAutofit/>
          </a:bodyPr>
          <a:lstStyle/>
          <a:p>
            <a:r>
              <a:rPr lang="en-US" dirty="0"/>
              <a:t>RCRA Subtitle C Landfill </a:t>
            </a:r>
            <a:r>
              <a:rPr lang="en-US"/>
              <a:t>for Low Activity Waste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30A194-8F98-4ED7-87E6-BFA2E14CF0A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932"/>
            <a:ext cx="9144000" cy="5181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767EA4-826A-8D17-5307-DCF59305003D}"/>
              </a:ext>
            </a:extLst>
          </p:cNvPr>
          <p:cNvSpPr/>
          <p:nvPr/>
        </p:nvSpPr>
        <p:spPr>
          <a:xfrm>
            <a:off x="5116928" y="889932"/>
            <a:ext cx="4027072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indent="-914400"/>
            <a:r>
              <a:rPr lang="en-US" sz="1200" dirty="0"/>
              <a:t>Regulated by TCEQ</a:t>
            </a:r>
          </a:p>
          <a:p>
            <a:pPr indent="-914400"/>
            <a:r>
              <a:rPr lang="en-US" sz="1200" dirty="0"/>
              <a:t>Privately-developed and operated</a:t>
            </a:r>
          </a:p>
          <a:p>
            <a:pPr indent="-914400"/>
            <a:r>
              <a:rPr lang="en-US" sz="1200" dirty="0"/>
              <a:t>Opened in 1990s</a:t>
            </a:r>
          </a:p>
        </p:txBody>
      </p:sp>
    </p:spTree>
    <p:extLst>
      <p:ext uri="{BB962C8B-B14F-4D97-AF65-F5344CB8AC3E}">
        <p14:creationId xmlns:p14="http://schemas.microsoft.com/office/powerpoint/2010/main" val="777664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88434"/>
            <a:ext cx="8540750" cy="510330"/>
          </a:xfrm>
        </p:spPr>
        <p:txBody>
          <a:bodyPr>
            <a:noAutofit/>
          </a:bodyPr>
          <a:lstStyle/>
          <a:p>
            <a:r>
              <a:rPr lang="en-US" dirty="0"/>
              <a:t>RCRA Landfill - Low Activity Waste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30A194-8F98-4ED7-87E6-BFA2E14CF0A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Rectangle 2"/>
          <p:cNvSpPr>
            <a:spLocks noRot="1" noChangeArrowheads="1"/>
          </p:cNvSpPr>
          <p:nvPr/>
        </p:nvSpPr>
        <p:spPr bwMode="auto">
          <a:xfrm>
            <a:off x="152400" y="1752600"/>
            <a:ext cx="4724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455" tIns="51728" rIns="103455" bIns="51728"/>
          <a:lstStyle/>
          <a:p>
            <a:pPr marL="342900" indent="-342900">
              <a:spcBef>
                <a:spcPct val="20000"/>
              </a:spcBef>
              <a:spcAft>
                <a:spcPct val="25000"/>
              </a:spcAft>
              <a:buFontTx/>
              <a:buChar char="•"/>
            </a:pPr>
            <a:endParaRPr lang="en-US" sz="2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895194"/>
            <a:ext cx="8331200" cy="5171075"/>
          </a:xfrm>
          <a:ln>
            <a:noFill/>
          </a:ln>
        </p:spPr>
        <p:txBody>
          <a:bodyPr>
            <a:noAutofit/>
          </a:bodyPr>
          <a:lstStyle/>
          <a:p>
            <a:pPr marL="334963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/>
              <a:t>Texas-approved process allows radioactive waste to be exempted and disposed in the Hazardous Waste landfill</a:t>
            </a:r>
          </a:p>
          <a:p>
            <a:pPr marL="334963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/>
              <a:t>No Import Agreement needed for waste shipped to LAW cell</a:t>
            </a:r>
          </a:p>
          <a:p>
            <a:pPr marL="334963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/>
              <a:t>Streamlined process for large-volume waste streams </a:t>
            </a:r>
          </a:p>
          <a:p>
            <a:pPr marL="334963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/>
              <a:t>More than 90% of operational and decommissioning waste qualify for exemption</a:t>
            </a:r>
          </a:p>
          <a:p>
            <a:pPr marL="334963" indent="-342900">
              <a:buFont typeface="Wingdings" pitchFamily="2" charset="2"/>
              <a:buChar char="§"/>
            </a:pPr>
            <a:r>
              <a:rPr lang="en-US" sz="2000" dirty="0"/>
              <a:t>Reduces risk and future liability compared to disposal in a municipal landfill </a:t>
            </a:r>
          </a:p>
          <a:p>
            <a:pPr marL="804863" lvl="2" indent="-342900">
              <a:buFont typeface="Wingdings" pitchFamily="2" charset="2"/>
              <a:buChar char="§"/>
            </a:pPr>
            <a:r>
              <a:rPr lang="en-US" sz="1800" dirty="0"/>
              <a:t>100’ cell depth</a:t>
            </a:r>
          </a:p>
          <a:p>
            <a:pPr marL="804863" lvl="2" indent="-342900">
              <a:buFont typeface="Wingdings" pitchFamily="2" charset="2"/>
              <a:buChar char="§"/>
            </a:pPr>
            <a:r>
              <a:rPr lang="en-US" sz="1800" dirty="0"/>
              <a:t>RCRA Subtitle C design/construction/cover</a:t>
            </a:r>
          </a:p>
          <a:p>
            <a:pPr marL="804863" lvl="2" indent="-342900">
              <a:buFont typeface="Wingdings" pitchFamily="2" charset="2"/>
              <a:buChar char="§"/>
            </a:pPr>
            <a:r>
              <a:rPr lang="en-US" sz="1800" dirty="0"/>
              <a:t>600’ thick red bed clay geology</a:t>
            </a:r>
          </a:p>
          <a:p>
            <a:pPr marL="804863" lvl="2" indent="-342900">
              <a:buFont typeface="Wingdings" pitchFamily="2" charset="2"/>
              <a:buChar char="§"/>
            </a:pPr>
            <a:r>
              <a:rPr lang="en-US" sz="1800" dirty="0"/>
              <a:t>Rad trained and qualified operations staff</a:t>
            </a:r>
          </a:p>
          <a:p>
            <a:pPr marL="804863" lvl="2" indent="-342900">
              <a:buFont typeface="Wingdings" pitchFamily="2" charset="2"/>
              <a:buChar char="§"/>
            </a:pPr>
            <a:r>
              <a:rPr lang="en-US" sz="1800" dirty="0"/>
              <a:t>Included in integrated site Performance Assessment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2415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104" y="115960"/>
            <a:ext cx="7572074" cy="476624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RCRA Landfill - Cell I Construction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619285"/>
            <a:ext cx="3617103" cy="2056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b="1" kern="1200" cap="none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CONFIDENTIAL - NorthStar Group Services, Inc.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619285"/>
            <a:ext cx="984019" cy="2056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482DC-2269-4F26-9D2A-7E44B1A4CD85}" type="slidenum">
              <a:rPr lang="en-US" smtClean="0"/>
              <a:pPr/>
              <a:t>14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105" y="958190"/>
            <a:ext cx="303993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800" dirty="0">
                <a:latin typeface="+mn-lt"/>
              </a:rPr>
              <a:t>Started 9/5/2022</a:t>
            </a:r>
          </a:p>
          <a:p>
            <a:pPr marL="0" lvl="1">
              <a:spcAft>
                <a:spcPts val="600"/>
              </a:spcAft>
            </a:pPr>
            <a:r>
              <a:rPr lang="en-US" sz="1800" dirty="0">
                <a:latin typeface="+mn-lt"/>
              </a:rPr>
              <a:t>Completed 2/11/2023</a:t>
            </a:r>
          </a:p>
          <a:p>
            <a:pPr marL="0" lvl="1">
              <a:spcAft>
                <a:spcPts val="600"/>
              </a:spcAft>
            </a:pPr>
            <a:r>
              <a:rPr lang="en-US" sz="1800" dirty="0">
                <a:latin typeface="+mn-lt"/>
              </a:rPr>
              <a:t>Project duration = 6 months</a:t>
            </a:r>
          </a:p>
          <a:p>
            <a:pPr marL="688975" lvl="3" indent="-231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NorthStar</a:t>
            </a:r>
          </a:p>
          <a:p>
            <a:pPr marL="688975" lvl="3" indent="-231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Independent QA</a:t>
            </a:r>
          </a:p>
          <a:p>
            <a:pPr marL="688975" lvl="3" indent="-231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New well installation</a:t>
            </a:r>
          </a:p>
          <a:p>
            <a:pPr marL="0" lvl="2">
              <a:spcAft>
                <a:spcPts val="600"/>
              </a:spcAft>
            </a:pPr>
            <a:r>
              <a:rPr lang="en-US" sz="1800" dirty="0">
                <a:latin typeface="+mn-lt"/>
              </a:rPr>
              <a:t>Volume = 10.6 million ft</a:t>
            </a:r>
            <a:r>
              <a:rPr lang="en-US" sz="1800" baseline="30000" dirty="0">
                <a:latin typeface="+mn-lt"/>
              </a:rPr>
              <a:t>3</a:t>
            </a:r>
          </a:p>
          <a:p>
            <a:pPr marL="0" lvl="1">
              <a:spcAft>
                <a:spcPts val="600"/>
              </a:spcAft>
            </a:pPr>
            <a:r>
              <a:rPr lang="en-US" sz="1800" dirty="0">
                <a:latin typeface="+mn-lt"/>
              </a:rPr>
              <a:t>Approved and in use</a:t>
            </a:r>
          </a:p>
          <a:p>
            <a:pPr marL="0" lvl="1">
              <a:spcAft>
                <a:spcPts val="600"/>
              </a:spcAft>
            </a:pPr>
            <a:endParaRPr lang="en-US" sz="1800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88AF52-12E0-40AE-0707-A06566A305F6}"/>
              </a:ext>
            </a:extLst>
          </p:cNvPr>
          <p:cNvSpPr txBox="1"/>
          <p:nvPr/>
        </p:nvSpPr>
        <p:spPr>
          <a:xfrm>
            <a:off x="6009281" y="3158012"/>
            <a:ext cx="1838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/>
              <a:t>RCRA Construction Complete – Cell 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7C00C8-96B7-F91C-10FF-07E89A308C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5472" y="2086985"/>
            <a:ext cx="5347941" cy="41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87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B60E-01FC-3F45-AA6B-03733C1A9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8470"/>
            <a:ext cx="8439150" cy="510330"/>
          </a:xfrm>
        </p:spPr>
        <p:txBody>
          <a:bodyPr/>
          <a:lstStyle/>
          <a:p>
            <a:r>
              <a:rPr lang="en-US" dirty="0"/>
              <a:t>Licensed Capacity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B44BA-0D75-9E45-9596-261DF2C92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27100"/>
            <a:ext cx="8229600" cy="5194300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dirty="0"/>
              <a:t>CWF Capacity – 9,000,000 ft</a:t>
            </a:r>
            <a:r>
              <a:rPr lang="en-US" sz="2200" baseline="30000" dirty="0"/>
              <a:t>3</a:t>
            </a:r>
            <a:r>
              <a:rPr lang="en-US" sz="2200" dirty="0"/>
              <a:t>  </a:t>
            </a:r>
          </a:p>
          <a:p>
            <a:pPr lvl="1"/>
            <a:r>
              <a:rPr lang="en-US" sz="1700" dirty="0"/>
              <a:t>Currently used = 325,000 ft</a:t>
            </a:r>
            <a:r>
              <a:rPr lang="en-US" sz="1700" baseline="30000" dirty="0"/>
              <a:t>3 </a:t>
            </a:r>
            <a:r>
              <a:rPr lang="en-US" sz="1700" dirty="0"/>
              <a:t>(3.6% of capacity)</a:t>
            </a:r>
          </a:p>
          <a:p>
            <a:pPr lvl="1"/>
            <a:r>
              <a:rPr lang="en-US" sz="1700" dirty="0"/>
              <a:t>Phase 1 - 450,000 ft</a:t>
            </a:r>
            <a:r>
              <a:rPr lang="en-US" sz="1700" baseline="30000" dirty="0"/>
              <a:t>3 </a:t>
            </a:r>
            <a:endParaRPr lang="en-US" sz="1700" dirty="0"/>
          </a:p>
          <a:p>
            <a:pPr lvl="1"/>
            <a:r>
              <a:rPr lang="en-US" sz="1700" dirty="0"/>
              <a:t>Phase 2 – 425,000 ft</a:t>
            </a:r>
            <a:r>
              <a:rPr lang="en-US" sz="1700" baseline="30000" dirty="0"/>
              <a:t>3</a:t>
            </a:r>
          </a:p>
          <a:p>
            <a:pPr lvl="2"/>
            <a:r>
              <a:rPr lang="en-US" sz="1500" dirty="0"/>
              <a:t>Started Feb 2023</a:t>
            </a:r>
          </a:p>
          <a:p>
            <a:pPr lvl="2"/>
            <a:r>
              <a:rPr lang="en-US" sz="1500" dirty="0"/>
              <a:t>Completed Nov 2023</a:t>
            </a:r>
          </a:p>
          <a:p>
            <a:pPr lvl="2"/>
            <a:r>
              <a:rPr lang="en-US" sz="1500" dirty="0"/>
              <a:t>State authorization Feb 2024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200" dirty="0"/>
              <a:t>FWF Capacity – 26,000,000 ft</a:t>
            </a:r>
            <a:r>
              <a:rPr lang="en-US" sz="2200" baseline="30000" dirty="0"/>
              <a:t>3</a:t>
            </a:r>
          </a:p>
          <a:p>
            <a:pPr lvl="1"/>
            <a:r>
              <a:rPr lang="en-US" sz="1700" dirty="0"/>
              <a:t>Currently used = 520,362 ft</a:t>
            </a:r>
            <a:r>
              <a:rPr lang="en-US" sz="1700" baseline="30000" dirty="0"/>
              <a:t>3</a:t>
            </a:r>
            <a:r>
              <a:rPr lang="en-US" sz="1700" dirty="0"/>
              <a:t> (2% of capacity)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200" dirty="0"/>
              <a:t>RCRA (LAW) Capacity – 62,000,000 ft</a:t>
            </a:r>
            <a:r>
              <a:rPr lang="en-US" sz="2200" baseline="30000" dirty="0"/>
              <a:t>3</a:t>
            </a:r>
            <a:r>
              <a:rPr lang="en-US" sz="2200" dirty="0"/>
              <a:t> </a:t>
            </a:r>
          </a:p>
          <a:p>
            <a:pPr lvl="1"/>
            <a:r>
              <a:rPr lang="en-US" sz="1700" dirty="0"/>
              <a:t>Currently used = 29,300,000 ft</a:t>
            </a:r>
            <a:r>
              <a:rPr lang="en-US" sz="1700" baseline="30000" dirty="0"/>
              <a:t>3</a:t>
            </a:r>
            <a:r>
              <a:rPr lang="en-US" sz="1700" dirty="0"/>
              <a:t> (48% of capacity)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200" dirty="0"/>
              <a:t>Site is 14,000 acres with space for additional future expansion 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1300" dirty="0">
                <a:solidFill>
                  <a:schemeClr val="accent1">
                    <a:lumMod val="75000"/>
                  </a:schemeClr>
                </a:solidFill>
              </a:rPr>
              <a:t>RCRA and FWF volume numbers are as of 6/30/2023</a:t>
            </a:r>
          </a:p>
        </p:txBody>
      </p:sp>
    </p:spTree>
    <p:extLst>
      <p:ext uri="{BB962C8B-B14F-4D97-AF65-F5344CB8AC3E}">
        <p14:creationId xmlns:p14="http://schemas.microsoft.com/office/powerpoint/2010/main" val="2005059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6D038-D565-0A45-9F96-32435F3C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64" y="50334"/>
            <a:ext cx="8510685" cy="510330"/>
          </a:xfrm>
        </p:spPr>
        <p:txBody>
          <a:bodyPr/>
          <a:lstStyle/>
          <a:p>
            <a:r>
              <a:rPr lang="en-US" dirty="0"/>
              <a:t>Rail Access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296423-BC8B-394C-A42B-372AD79BE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352" y="787672"/>
            <a:ext cx="3732449" cy="3739080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Shape 208">
            <a:extLst>
              <a:ext uri="{FF2B5EF4-FFF2-40B4-BE49-F238E27FC236}">
                <a16:creationId xmlns:a16="http://schemas.microsoft.com/office/drawing/2014/main" id="{D9453368-39CB-EF44-BB05-039472B8184C}"/>
              </a:ext>
            </a:extLst>
          </p:cNvPr>
          <p:cNvSpPr txBox="1">
            <a:spLocks/>
          </p:cNvSpPr>
          <p:nvPr/>
        </p:nvSpPr>
        <p:spPr>
          <a:xfrm>
            <a:off x="385665" y="966404"/>
            <a:ext cx="3863605" cy="51878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 sz="2800"/>
            </a:pPr>
            <a:r>
              <a:rPr lang="en-US" sz="1600" dirty="0">
                <a:latin typeface="+mj-lt"/>
              </a:rPr>
              <a:t>WCS has has the only rail line in Andrews County and operates 2 locomotives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 sz="2800"/>
            </a:pPr>
            <a:r>
              <a:rPr lang="en-US" sz="1600" dirty="0">
                <a:latin typeface="+mj-lt"/>
              </a:rPr>
              <a:t>5 miles of owned rail line from site to Eunice, NM </a:t>
            </a:r>
            <a:endParaRPr lang="en-US" sz="1600" u="sng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800"/>
            </a:pPr>
            <a:r>
              <a:rPr lang="en-US" sz="1600" u="sng" dirty="0">
                <a:latin typeface="+mn-lt"/>
              </a:rPr>
              <a:t>Direct Rail: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 sz="2800"/>
            </a:pPr>
            <a:r>
              <a:rPr lang="en-US" sz="1600" dirty="0">
                <a:latin typeface="+mn-lt"/>
              </a:rPr>
              <a:t>Texas and New Mexico Railway </a:t>
            </a:r>
            <a:r>
              <a:rPr lang="en-US" sz="1600" dirty="0">
                <a:solidFill>
                  <a:srgbClr val="FCA525"/>
                </a:solidFill>
                <a:latin typeface="+mn-lt"/>
              </a:rPr>
              <a:t>(TXN) </a:t>
            </a:r>
            <a:r>
              <a:rPr lang="en-US" sz="1600" dirty="0">
                <a:latin typeface="+mn-lt"/>
              </a:rPr>
              <a:t>interchange to Union Pacific </a:t>
            </a:r>
            <a:r>
              <a:rPr lang="en-US" sz="1600" dirty="0">
                <a:solidFill>
                  <a:srgbClr val="00B0F0"/>
                </a:solidFill>
                <a:latin typeface="+mn-lt"/>
              </a:rPr>
              <a:t>(UP) </a:t>
            </a:r>
            <a:r>
              <a:rPr lang="en-US" sz="1600" dirty="0">
                <a:latin typeface="+mn-lt"/>
              </a:rPr>
              <a:t>at </a:t>
            </a:r>
            <a:r>
              <a:rPr lang="en-US" sz="1600" dirty="0" err="1">
                <a:latin typeface="+mn-lt"/>
              </a:rPr>
              <a:t>Monahans</a:t>
            </a:r>
            <a:endParaRPr lang="en-US" sz="1600" u="sng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2800"/>
            </a:pPr>
            <a:r>
              <a:rPr lang="en-US" sz="1600" u="sng" dirty="0">
                <a:latin typeface="+mn-lt"/>
              </a:rPr>
              <a:t>Transload to Truck: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 sz="2800"/>
            </a:pPr>
            <a:r>
              <a:rPr lang="en-US" sz="1600" dirty="0">
                <a:latin typeface="+mn-lt"/>
              </a:rPr>
              <a:t>Lubbock and Western Railway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(LBWR)</a:t>
            </a:r>
            <a:r>
              <a:rPr lang="en-US" sz="1600" dirty="0">
                <a:latin typeface="+mn-lt"/>
              </a:rPr>
              <a:t> interchange to BNSF at Lubbock and transload at Seagraves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 sz="2800"/>
            </a:pPr>
            <a:endParaRPr lang="en-US" sz="1600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900"/>
              </a:spcAft>
              <a:defRPr sz="2800"/>
            </a:pPr>
            <a:r>
              <a:rPr lang="en-US" sz="1600" dirty="0">
                <a:latin typeface="+mn-lt"/>
              </a:rPr>
              <a:t>WCS has the infrastructure to support transportation of heavy loads</a:t>
            </a:r>
          </a:p>
          <a:p>
            <a:pPr>
              <a:spcBef>
                <a:spcPts val="0"/>
              </a:spcBef>
              <a:spcAft>
                <a:spcPts val="900"/>
              </a:spcAft>
              <a:defRPr sz="2800"/>
            </a:pPr>
            <a:r>
              <a:rPr lang="en-US" sz="1600" dirty="0">
                <a:latin typeface="+mn-lt"/>
              </a:rPr>
              <a:t>Rail lines upgraded to support shipments over 450,000 </a:t>
            </a:r>
            <a:r>
              <a:rPr lang="en-US" sz="1600" dirty="0" err="1">
                <a:latin typeface="+mn-lt"/>
              </a:rPr>
              <a:t>lbs</a:t>
            </a:r>
            <a:endParaRPr lang="en-US" sz="16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defRPr sz="2800"/>
            </a:pPr>
            <a:endParaRPr lang="en-US" sz="16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31F8AB-8243-2A97-1364-3F3B03D89A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1966" y="4578427"/>
            <a:ext cx="4139415" cy="17051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48E9FD0-29A0-06B1-1E16-A25923EC7F66}"/>
              </a:ext>
            </a:extLst>
          </p:cNvPr>
          <p:cNvGrpSpPr/>
          <p:nvPr/>
        </p:nvGrpSpPr>
        <p:grpSpPr>
          <a:xfrm>
            <a:off x="6461589" y="2139970"/>
            <a:ext cx="660928" cy="300082"/>
            <a:chOff x="6482137" y="2296703"/>
            <a:chExt cx="660928" cy="30008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D1BC00-FCEA-5D4F-8B3E-B0E6EE9C1C07}"/>
                </a:ext>
              </a:extLst>
            </p:cNvPr>
            <p:cNvSpPr txBox="1"/>
            <p:nvPr/>
          </p:nvSpPr>
          <p:spPr>
            <a:xfrm>
              <a:off x="6633246" y="2296703"/>
              <a:ext cx="509819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WCS</a:t>
              </a:r>
            </a:p>
          </p:txBody>
        </p:sp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E87BF704-1800-1340-B1CE-04E9B845123A}"/>
                </a:ext>
              </a:extLst>
            </p:cNvPr>
            <p:cNvSpPr/>
            <p:nvPr/>
          </p:nvSpPr>
          <p:spPr>
            <a:xfrm>
              <a:off x="6482137" y="2354821"/>
              <a:ext cx="197603" cy="16273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7045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85844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85844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857250"/>
            <a:ext cx="119063" cy="119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300" dirty="0">
              <a:latin typeface="Avenir"/>
              <a:ea typeface="+mj-ea"/>
              <a:cs typeface="+mj-cs"/>
              <a:sym typeface="Avenir Roman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485A87-448C-D247-82FD-FED0E6AE5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0" y="50334"/>
            <a:ext cx="8474319" cy="510330"/>
          </a:xfrm>
        </p:spPr>
        <p:txBody>
          <a:bodyPr/>
          <a:lstStyle/>
          <a:p>
            <a:r>
              <a:rPr lang="en-US" dirty="0"/>
              <a:t>Transportation Casks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030" y="834821"/>
            <a:ext cx="5125330" cy="242044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Times New Roman" panose="02020603050405020304" pitchFamily="18" charset="0"/>
              </a:rPr>
              <a:t>The most modern and state-of-the-art casks in service</a:t>
            </a:r>
          </a:p>
          <a:p>
            <a:r>
              <a:rPr lang="en-US" dirty="0">
                <a:latin typeface="+mj-lt"/>
                <a:cs typeface="Times New Roman" panose="02020603050405020304" pitchFamily="18" charset="0"/>
              </a:rPr>
              <a:t>Provides protection of the public and the environment in the event of the most severe accident scenarios</a:t>
            </a:r>
          </a:p>
          <a:p>
            <a:r>
              <a:rPr lang="en-US" dirty="0">
                <a:latin typeface="+mj-lt"/>
                <a:cs typeface="Times New Roman" panose="02020603050405020304" pitchFamily="18" charset="0"/>
              </a:rPr>
              <a:t>Regulated by the Nuclear Regulatory Commission and the Department of Transportation</a:t>
            </a:r>
          </a:p>
          <a:p>
            <a:r>
              <a:rPr lang="en-US" dirty="0">
                <a:latin typeface="+mj-lt"/>
                <a:cs typeface="Times New Roman" panose="02020603050405020304" pitchFamily="18" charset="0"/>
              </a:rPr>
              <a:t>WCS-160 Type B casks – 3 units</a:t>
            </a:r>
          </a:p>
          <a:p>
            <a:r>
              <a:rPr lang="en-US" dirty="0">
                <a:latin typeface="+mj-lt"/>
                <a:cs typeface="Times New Roman" panose="02020603050405020304" pitchFamily="18" charset="0"/>
              </a:rPr>
              <a:t>WCS-215 Type A casks – 2 units</a:t>
            </a:r>
          </a:p>
        </p:txBody>
      </p:sp>
      <p:pic>
        <p:nvPicPr>
          <p:cNvPr id="7" name="Picture 3" descr="U:\RBALTZER\Waste Control\Special Projects\Casks\Robatel\Pictures - New RT-100 Model\RT-100 Maiden Journey 1.jpg">
            <a:extLst>
              <a:ext uri="{FF2B5EF4-FFF2-40B4-BE49-F238E27FC236}">
                <a16:creationId xmlns:a16="http://schemas.microsoft.com/office/drawing/2014/main" id="{BF81DA63-3185-8543-97AD-E83F340F3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8"/>
          <a:stretch/>
        </p:blipFill>
        <p:spPr bwMode="auto">
          <a:xfrm>
            <a:off x="1055139" y="3423499"/>
            <a:ext cx="7033722" cy="28901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large room&#10;&#10;Description automatically generated">
            <a:extLst>
              <a:ext uri="{FF2B5EF4-FFF2-40B4-BE49-F238E27FC236}">
                <a16:creationId xmlns:a16="http://schemas.microsoft.com/office/drawing/2014/main" id="{F2D3FCB4-CD9E-F94D-8DA2-65D6721349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920" y="834821"/>
            <a:ext cx="2678430" cy="23145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5F8BD1-6E8F-1C47-85F4-7814E1AD452C}"/>
              </a:ext>
            </a:extLst>
          </p:cNvPr>
          <p:cNvSpPr txBox="1"/>
          <p:nvPr/>
        </p:nvSpPr>
        <p:spPr>
          <a:xfrm>
            <a:off x="3681371" y="6067426"/>
            <a:ext cx="1635384" cy="24622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WCS-160 Type B Cask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42C815-0B3F-DE45-8A2D-270115AEA98D}"/>
              </a:ext>
            </a:extLst>
          </p:cNvPr>
          <p:cNvSpPr txBox="1"/>
          <p:nvPr/>
        </p:nvSpPr>
        <p:spPr>
          <a:xfrm>
            <a:off x="6739443" y="2917089"/>
            <a:ext cx="1635384" cy="24622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WCS-215 Type A Cask</a:t>
            </a:r>
          </a:p>
        </p:txBody>
      </p:sp>
    </p:spTree>
    <p:extLst>
      <p:ext uri="{BB962C8B-B14F-4D97-AF65-F5344CB8AC3E}">
        <p14:creationId xmlns:p14="http://schemas.microsoft.com/office/powerpoint/2010/main" val="942733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E4FFF-CFB5-7540-9CC7-3EEA18AD7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0334"/>
            <a:ext cx="8629650" cy="510330"/>
          </a:xfrm>
        </p:spPr>
        <p:txBody>
          <a:bodyPr/>
          <a:lstStyle/>
          <a:p>
            <a:r>
              <a:rPr lang="en-US" dirty="0"/>
              <a:t>WCS - Local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33383-8CBC-D741-8B60-75DF11EC4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76" y="749978"/>
            <a:ext cx="4623114" cy="5625422"/>
          </a:xfrm>
          <a:ln>
            <a:noFill/>
          </a:ln>
        </p:spPr>
        <p:txBody>
          <a:bodyPr/>
          <a:lstStyle/>
          <a:p>
            <a:pPr marL="0" indent="0">
              <a:spcAft>
                <a:spcPts val="400"/>
              </a:spcAft>
              <a:buNone/>
            </a:pPr>
            <a:r>
              <a:rPr lang="en-US" b="1" dirty="0"/>
              <a:t>Our Staff Lives in the Community</a:t>
            </a:r>
          </a:p>
          <a:p>
            <a:pPr lvl="1">
              <a:spcAft>
                <a:spcPts val="400"/>
              </a:spcAft>
            </a:pPr>
            <a:r>
              <a:rPr lang="en-US" sz="1400" dirty="0"/>
              <a:t>Largest private employer in Andrews county</a:t>
            </a:r>
          </a:p>
          <a:p>
            <a:pPr lvl="1">
              <a:spcAft>
                <a:spcPts val="400"/>
              </a:spcAft>
            </a:pPr>
            <a:r>
              <a:rPr lang="en-US" sz="1400" dirty="0"/>
              <a:t>Over 120 site employees, $15 million payroll</a:t>
            </a:r>
          </a:p>
          <a:p>
            <a:pPr lvl="1">
              <a:spcAft>
                <a:spcPts val="0"/>
              </a:spcAft>
            </a:pPr>
            <a:r>
              <a:rPr lang="en-US" sz="1400" dirty="0"/>
              <a:t>Employees are involved in the community </a:t>
            </a:r>
          </a:p>
          <a:p>
            <a:pPr marL="460375" lvl="2" indent="0">
              <a:spcAft>
                <a:spcPts val="400"/>
              </a:spcAft>
              <a:buNone/>
            </a:pPr>
            <a:r>
              <a:rPr lang="en-US" sz="1400" dirty="0"/>
              <a:t>(schools, chambers of commerce, churches, sports, etc.)</a:t>
            </a:r>
          </a:p>
          <a:p>
            <a:pPr marL="0" indent="0">
              <a:spcAft>
                <a:spcPts val="400"/>
              </a:spcAft>
              <a:buNone/>
            </a:pPr>
            <a:r>
              <a:rPr lang="en-US" b="1" dirty="0"/>
              <a:t>Local Engagement</a:t>
            </a:r>
          </a:p>
          <a:p>
            <a:pPr lvl="1">
              <a:spcAft>
                <a:spcPts val="400"/>
              </a:spcAft>
            </a:pPr>
            <a:r>
              <a:rPr lang="en-US" sz="1400" dirty="0"/>
              <a:t>WCS office and staff presence in center of town</a:t>
            </a:r>
          </a:p>
          <a:p>
            <a:pPr lvl="1">
              <a:spcAft>
                <a:spcPts val="400"/>
              </a:spcAft>
            </a:pPr>
            <a:r>
              <a:rPr lang="en-US" sz="1400" dirty="0"/>
              <a:t>Tours and education events available</a:t>
            </a:r>
          </a:p>
          <a:p>
            <a:pPr lvl="1">
              <a:spcAft>
                <a:spcPts val="400"/>
              </a:spcAft>
            </a:pPr>
            <a:r>
              <a:rPr lang="en-US" sz="1400" dirty="0"/>
              <a:t>High School course and internships</a:t>
            </a:r>
          </a:p>
          <a:p>
            <a:pPr lvl="1">
              <a:spcAft>
                <a:spcPts val="400"/>
              </a:spcAft>
            </a:pPr>
            <a:r>
              <a:rPr lang="en-US" sz="1400" dirty="0"/>
              <a:t>Outreach to Andrews and regional communities</a:t>
            </a:r>
          </a:p>
          <a:p>
            <a:pPr marL="0" indent="-7937">
              <a:spcAft>
                <a:spcPts val="400"/>
              </a:spcAft>
              <a:buNone/>
            </a:pPr>
            <a:r>
              <a:rPr lang="en-US" b="1" dirty="0"/>
              <a:t>Financial Support</a:t>
            </a:r>
          </a:p>
          <a:p>
            <a:pPr lvl="1">
              <a:spcAft>
                <a:spcPts val="400"/>
              </a:spcAft>
            </a:pPr>
            <a:r>
              <a:rPr lang="en-US" sz="1400" dirty="0"/>
              <a:t>Financial contributions to Community Activities</a:t>
            </a:r>
          </a:p>
          <a:p>
            <a:pPr lvl="2">
              <a:spcAft>
                <a:spcPts val="400"/>
              </a:spcAft>
            </a:pPr>
            <a:r>
              <a:rPr lang="en-US" sz="1400" dirty="0"/>
              <a:t>Education Foundation</a:t>
            </a:r>
          </a:p>
          <a:p>
            <a:pPr lvl="2">
              <a:spcAft>
                <a:spcPts val="400"/>
              </a:spcAft>
            </a:pPr>
            <a:r>
              <a:rPr lang="en-US" sz="1400" dirty="0"/>
              <a:t>Scholarships, Public Safety, Sports Teams, etc.</a:t>
            </a:r>
            <a:endParaRPr lang="en-US" b="1" dirty="0"/>
          </a:p>
          <a:p>
            <a:pPr lvl="1">
              <a:spcAft>
                <a:spcPts val="400"/>
              </a:spcAft>
            </a:pPr>
            <a:r>
              <a:rPr lang="en-US" sz="1400" dirty="0"/>
              <a:t>Over $300 million invested in site and facilities</a:t>
            </a:r>
          </a:p>
          <a:p>
            <a:pPr lvl="1">
              <a:spcAft>
                <a:spcPts val="400"/>
              </a:spcAft>
            </a:pPr>
            <a:r>
              <a:rPr lang="en-US" sz="1400" dirty="0"/>
              <a:t>Purchase of supplies and services from local companies</a:t>
            </a:r>
          </a:p>
          <a:p>
            <a:pPr lvl="1">
              <a:spcAft>
                <a:spcPts val="400"/>
              </a:spcAft>
            </a:pPr>
            <a:r>
              <a:rPr lang="en-US" sz="1400" dirty="0"/>
              <a:t>Special Surcharges (5% of LLRW disposal revenue)</a:t>
            </a:r>
          </a:p>
          <a:p>
            <a:pPr lvl="2">
              <a:spcAft>
                <a:spcPts val="400"/>
              </a:spcAft>
            </a:pPr>
            <a:r>
              <a:rPr lang="en-US" sz="1400" dirty="0"/>
              <a:t>$17.8 million to Andrews so far</a:t>
            </a:r>
          </a:p>
          <a:p>
            <a:pPr lvl="2">
              <a:spcAft>
                <a:spcPts val="400"/>
              </a:spcAft>
            </a:pPr>
            <a:r>
              <a:rPr lang="en-US" sz="1400" dirty="0"/>
              <a:t>Paid in addition to normal taxes and fees</a:t>
            </a:r>
          </a:p>
          <a:p>
            <a:pPr lvl="2">
              <a:spcAft>
                <a:spcPts val="400"/>
              </a:spcAft>
            </a:pPr>
            <a:r>
              <a:rPr lang="en-US" sz="1400" dirty="0"/>
              <a:t>Quality-of-life community improvements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C5C9B4-7098-AC4B-999F-00EAF40870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3048" y="3760556"/>
            <a:ext cx="3784826" cy="2028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group of people standing in a construction site&#10;&#10;Description automatically generated">
            <a:extLst>
              <a:ext uri="{FF2B5EF4-FFF2-40B4-BE49-F238E27FC236}">
                <a16:creationId xmlns:a16="http://schemas.microsoft.com/office/drawing/2014/main" id="{3B8C95BC-AE6D-956C-DFC7-58FCC7E29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1346" y="1042927"/>
            <a:ext cx="3488230" cy="223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2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4F818-06DB-8447-82EB-BA084FE19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93E56-8156-3448-B453-1A205D455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834822"/>
            <a:ext cx="8510387" cy="3056524"/>
          </a:xfrm>
          <a:ln>
            <a:noFill/>
          </a:ln>
        </p:spPr>
        <p:txBody>
          <a:bodyPr/>
          <a:lstStyle/>
          <a:p>
            <a:r>
              <a:rPr lang="en-US" dirty="0"/>
              <a:t>Safe Disposal of Low-Level Radioactive Waste (LLRW)</a:t>
            </a:r>
          </a:p>
          <a:p>
            <a:pPr lvl="1"/>
            <a:r>
              <a:rPr lang="en-US" sz="1400" dirty="0"/>
              <a:t>The most modern and state-of-the-art facility </a:t>
            </a:r>
          </a:p>
          <a:p>
            <a:pPr lvl="1"/>
            <a:r>
              <a:rPr lang="en-US" sz="1400" dirty="0"/>
              <a:t>One of only 4 facilities in the US</a:t>
            </a:r>
          </a:p>
          <a:p>
            <a:pPr lvl="1"/>
            <a:r>
              <a:rPr lang="en-US" sz="1400" dirty="0"/>
              <a:t>Two (2) of those facilities are several decades old and only serve a few states</a:t>
            </a:r>
          </a:p>
          <a:p>
            <a:r>
              <a:rPr lang="en-US" dirty="0"/>
              <a:t>Essential service for:</a:t>
            </a:r>
          </a:p>
          <a:p>
            <a:pPr lvl="1"/>
            <a:r>
              <a:rPr lang="en-US" sz="1400" dirty="0"/>
              <a:t>Nuclear Power Plants</a:t>
            </a:r>
          </a:p>
          <a:p>
            <a:pPr lvl="1"/>
            <a:r>
              <a:rPr lang="en-US" sz="1400" dirty="0"/>
              <a:t>Hospitals and Research Laboratories</a:t>
            </a:r>
          </a:p>
          <a:p>
            <a:pPr lvl="1"/>
            <a:r>
              <a:rPr lang="en-US" sz="1400" dirty="0"/>
              <a:t>Oil and Gas</a:t>
            </a:r>
          </a:p>
          <a:p>
            <a:pPr lvl="1"/>
            <a:r>
              <a:rPr lang="en-US" sz="1400" dirty="0"/>
              <a:t>Industrial Customers</a:t>
            </a:r>
          </a:p>
          <a:p>
            <a:pPr lvl="1"/>
            <a:r>
              <a:rPr lang="en-US" sz="1400" dirty="0"/>
              <a:t>US Government (DOE, DOD, etc.)</a:t>
            </a:r>
          </a:p>
          <a:p>
            <a:endParaRPr lang="en-US" dirty="0"/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19EF0D-F7C5-2D4E-B90F-69208AB69C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912" y="3891346"/>
            <a:ext cx="4162289" cy="2331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B7C9F2-26A9-5346-8FD9-53166F865B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6874" y="2655050"/>
            <a:ext cx="4070213" cy="2431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9748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ap of a city&#10;&#10;Description automatically generated">
            <a:extLst>
              <a:ext uri="{FF2B5EF4-FFF2-40B4-BE49-F238E27FC236}">
                <a16:creationId xmlns:a16="http://schemas.microsoft.com/office/drawing/2014/main" id="{F4B506C4-D46A-6885-6EFF-5497E78832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5" t="1686" r="2762" b="2434"/>
          <a:stretch/>
        </p:blipFill>
        <p:spPr>
          <a:xfrm>
            <a:off x="266700" y="760251"/>
            <a:ext cx="8572500" cy="552694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A16AC5B-5E9E-0C5A-A567-80B408BA0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0334"/>
            <a:ext cx="8629650" cy="510330"/>
          </a:xfrm>
        </p:spPr>
        <p:txBody>
          <a:bodyPr/>
          <a:lstStyle/>
          <a:p>
            <a:r>
              <a:rPr lang="en-US" dirty="0"/>
              <a:t>WCS Site - Location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57D455-5763-A86E-ED95-8287FAF7B0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477000"/>
            <a:ext cx="2133600" cy="320675"/>
          </a:xfrm>
        </p:spPr>
        <p:txBody>
          <a:bodyPr/>
          <a:lstStyle/>
          <a:p>
            <a:fld id="{2830A194-8F98-4ED7-87E6-BFA2E14CF0A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5241581A-8362-703E-A8B8-D821562453A3}"/>
              </a:ext>
            </a:extLst>
          </p:cNvPr>
          <p:cNvSpPr/>
          <p:nvPr/>
        </p:nvSpPr>
        <p:spPr bwMode="auto">
          <a:xfrm>
            <a:off x="3592274" y="2448218"/>
            <a:ext cx="182880" cy="182880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59572E-C5DD-1262-4079-B006C3AC06C3}"/>
              </a:ext>
            </a:extLst>
          </p:cNvPr>
          <p:cNvSpPr txBox="1"/>
          <p:nvPr/>
        </p:nvSpPr>
        <p:spPr>
          <a:xfrm>
            <a:off x="375757" y="946806"/>
            <a:ext cx="2610724" cy="1955856"/>
          </a:xfrm>
          <a:prstGeom prst="rect">
            <a:avLst/>
          </a:prstGeom>
          <a:solidFill>
            <a:schemeClr val="bg1">
              <a:alpha val="82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distance to communities:</a:t>
            </a: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  <a:tabLst>
                <a:tab pos="225425" algn="l"/>
                <a:tab pos="1595438" algn="dec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Eunice, NM	5 miles</a:t>
            </a: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  <a:tabLst>
                <a:tab pos="225425" algn="l"/>
                <a:tab pos="1595438" algn="dec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Hobbs, NM	15 miles</a:t>
            </a: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  <a:tabLst>
                <a:tab pos="225425" algn="l"/>
                <a:tab pos="1595438" algn="dec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Jal, NM	24 miles</a:t>
            </a: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  <a:tabLst>
                <a:tab pos="225425" algn="l"/>
                <a:tab pos="1595438" algn="dec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Andrews	30 miles</a:t>
            </a: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  <a:tabLst>
                <a:tab pos="225425" algn="l"/>
                <a:tab pos="1595438" algn="dec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Seminole	30 miles</a:t>
            </a: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  <a:tabLst>
                <a:tab pos="225425" algn="l"/>
                <a:tab pos="1595438" algn="dec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Odessa	50 miles</a:t>
            </a: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  <a:tabLst>
                <a:tab pos="225425" algn="l"/>
                <a:tab pos="1595438" algn="dec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Midland	60 miles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AAA1AF-21E4-3540-98A3-7ABDEF3FDB25}"/>
              </a:ext>
            </a:extLst>
          </p:cNvPr>
          <p:cNvSpPr txBox="1"/>
          <p:nvPr/>
        </p:nvSpPr>
        <p:spPr>
          <a:xfrm>
            <a:off x="3706364" y="2389495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5ADCFD-2C67-8F4A-F162-8CCF8568CC6E}"/>
              </a:ext>
            </a:extLst>
          </p:cNvPr>
          <p:cNvSpPr txBox="1"/>
          <p:nvPr/>
        </p:nvSpPr>
        <p:spPr>
          <a:xfrm>
            <a:off x="333812" y="3097606"/>
            <a:ext cx="2552001" cy="2956130"/>
          </a:xfrm>
          <a:prstGeom prst="rect">
            <a:avLst/>
          </a:prstGeom>
          <a:solidFill>
            <a:schemeClr val="bg1">
              <a:alpha val="82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tabLst>
                <a:tab pos="225425" algn="l"/>
                <a:tab pos="1595438" algn="dec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Nearest residence is:</a:t>
            </a:r>
          </a:p>
          <a:p>
            <a:pPr marL="171450" indent="-171450">
              <a:lnSpc>
                <a:spcPct val="125000"/>
              </a:lnSpc>
              <a:buFont typeface="Arial" panose="020B0604020202020204" pitchFamily="34" charset="0"/>
              <a:buChar char="•"/>
              <a:tabLst>
                <a:tab pos="225425" algn="l"/>
                <a:tab pos="1595438" algn="dec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3.5 miles east, in NM @ 176 &amp; 18</a:t>
            </a:r>
          </a:p>
          <a:p>
            <a:pPr>
              <a:lnSpc>
                <a:spcPct val="125000"/>
              </a:lnSpc>
              <a:tabLst>
                <a:tab pos="225425" algn="l"/>
                <a:tab pos="1595438" algn="dec"/>
              </a:tabLst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tabLst>
                <a:tab pos="225425" algn="l"/>
                <a:tab pos="1595438" algn="dec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Nearest businesses are:</a:t>
            </a:r>
          </a:p>
          <a:p>
            <a:pPr marL="115888" indent="-115888">
              <a:lnSpc>
                <a:spcPct val="125000"/>
              </a:lnSpc>
              <a:buFont typeface="Arial" panose="020B0604020202020204" pitchFamily="34" charset="0"/>
              <a:buChar char="•"/>
              <a:tabLst>
                <a:tab pos="107950" algn="l"/>
                <a:tab pos="1595438" algn="dec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URENCO (uranium facility)	- adjacent to site in NM</a:t>
            </a:r>
          </a:p>
          <a:p>
            <a:pPr marL="115888" indent="-115888">
              <a:lnSpc>
                <a:spcPct val="125000"/>
              </a:lnSpc>
              <a:buFont typeface="Arial" panose="020B0604020202020204" pitchFamily="34" charset="0"/>
              <a:buChar char="•"/>
              <a:tabLst>
                <a:tab pos="107950" algn="l"/>
                <a:tab pos="1595438" algn="dec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 County Landfill (trash disposal) - across 176 in NM</a:t>
            </a:r>
          </a:p>
          <a:p>
            <a:pPr marL="115888" indent="-115888">
              <a:lnSpc>
                <a:spcPct val="125000"/>
              </a:lnSpc>
              <a:buFont typeface="Arial" panose="020B0604020202020204" pitchFamily="34" charset="0"/>
              <a:buChar char="•"/>
              <a:tabLst>
                <a:tab pos="107950" algn="l"/>
                <a:tab pos="1595438" algn="dec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 Materials (concrete plant)           - NW site boundary in NM</a:t>
            </a:r>
          </a:p>
          <a:p>
            <a:pPr marL="115888" indent="-115888">
              <a:lnSpc>
                <a:spcPct val="125000"/>
              </a:lnSpc>
              <a:buFont typeface="Arial" panose="020B0604020202020204" pitchFamily="34" charset="0"/>
              <a:buChar char="•"/>
              <a:tabLst>
                <a:tab pos="107950" algn="l"/>
                <a:tab pos="1595438" algn="dec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Sundance Disposal (O&amp;G waste)     - NW site boundary in NM</a:t>
            </a:r>
          </a:p>
        </p:txBody>
      </p:sp>
    </p:spTree>
    <p:extLst>
      <p:ext uri="{BB962C8B-B14F-4D97-AF65-F5344CB8AC3E}">
        <p14:creationId xmlns:p14="http://schemas.microsoft.com/office/powerpoint/2010/main" val="3036353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ound, outdoor, old, building&#10;&#10;Description automatically generated">
            <a:extLst>
              <a:ext uri="{FF2B5EF4-FFF2-40B4-BE49-F238E27FC236}">
                <a16:creationId xmlns:a16="http://schemas.microsoft.com/office/drawing/2014/main" id="{EE84435E-40AC-9A44-B191-E31502BFAB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92627B-804F-0A46-95CE-553E614FAE86}"/>
              </a:ext>
            </a:extLst>
          </p:cNvPr>
          <p:cNvSpPr txBox="1"/>
          <p:nvPr/>
        </p:nvSpPr>
        <p:spPr>
          <a:xfrm>
            <a:off x="6123609" y="4224297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Compact </a:t>
            </a:r>
          </a:p>
          <a:p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Facility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E92C07-2BA0-0E4C-A885-ED573A96CA2C}"/>
              </a:ext>
            </a:extLst>
          </p:cNvPr>
          <p:cNvSpPr txBox="1"/>
          <p:nvPr/>
        </p:nvSpPr>
        <p:spPr>
          <a:xfrm>
            <a:off x="4394614" y="3040594"/>
            <a:ext cx="800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Federal </a:t>
            </a:r>
          </a:p>
          <a:p>
            <a:r>
              <a:rPr lang="en-US" sz="1200" dirty="0">
                <a:ln w="3175"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Facility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70339-250A-104D-8C89-8EB3964FB6EE}"/>
              </a:ext>
            </a:extLst>
          </p:cNvPr>
          <p:cNvSpPr txBox="1"/>
          <p:nvPr/>
        </p:nvSpPr>
        <p:spPr>
          <a:xfrm>
            <a:off x="3300748" y="4131965"/>
            <a:ext cx="1053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Hazardous </a:t>
            </a:r>
          </a:p>
          <a:p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Waste </a:t>
            </a:r>
          </a:p>
          <a:p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Landfill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C57029-DBEC-1B47-B637-98BEEBDB803F}"/>
              </a:ext>
            </a:extLst>
          </p:cNvPr>
          <p:cNvSpPr txBox="1"/>
          <p:nvPr/>
        </p:nvSpPr>
        <p:spPr>
          <a:xfrm>
            <a:off x="1954635" y="2214914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Byproduct</a:t>
            </a:r>
          </a:p>
          <a:p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Facility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EB8466-04FA-FE42-9B41-62C9C39B2214}"/>
              </a:ext>
            </a:extLst>
          </p:cNvPr>
          <p:cNvSpPr txBox="1"/>
          <p:nvPr/>
        </p:nvSpPr>
        <p:spPr>
          <a:xfrm>
            <a:off x="1166624" y="5201503"/>
            <a:ext cx="1361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Administration </a:t>
            </a:r>
          </a:p>
          <a:p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Buildings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55449F-C97B-7747-A48C-67BFAF341EF2}"/>
              </a:ext>
            </a:extLst>
          </p:cNvPr>
          <p:cNvSpPr txBox="1"/>
          <p:nvPr/>
        </p:nvSpPr>
        <p:spPr>
          <a:xfrm>
            <a:off x="3404352" y="5345761"/>
            <a:ext cx="1089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Treatment </a:t>
            </a:r>
          </a:p>
          <a:p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Facilities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4677AB-EFB8-D14C-93F0-21ECAEAF2046}"/>
              </a:ext>
            </a:extLst>
          </p:cNvPr>
          <p:cNvSpPr txBox="1"/>
          <p:nvPr/>
        </p:nvSpPr>
        <p:spPr>
          <a:xfrm>
            <a:off x="5088496" y="5621803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Rail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Offload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0366420-A343-3A40-855D-8C6F72AF73D0}"/>
              </a:ext>
            </a:extLst>
          </p:cNvPr>
          <p:cNvSpPr txBox="1">
            <a:spLocks/>
          </p:cNvSpPr>
          <p:nvPr/>
        </p:nvSpPr>
        <p:spPr>
          <a:xfrm>
            <a:off x="266700" y="50334"/>
            <a:ext cx="3369386" cy="510330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aseline="0">
                <a:solidFill>
                  <a:schemeClr val="tx2"/>
                </a:solidFill>
                <a:latin typeface="Times New Roman" pitchFamily="18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kern="0" dirty="0">
                <a:latin typeface="+mj-lt"/>
                <a:cs typeface="Arial" panose="020B0604020202020204" pitchFamily="34" charset="0"/>
              </a:rPr>
              <a:t>WCS Site – Facilities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A1001C-607D-BA48-8D53-44AE64F020B6}"/>
              </a:ext>
            </a:extLst>
          </p:cNvPr>
          <p:cNvSpPr txBox="1"/>
          <p:nvPr/>
        </p:nvSpPr>
        <p:spPr>
          <a:xfrm>
            <a:off x="5507915" y="270259"/>
            <a:ext cx="3309998" cy="81560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>
                <a:latin typeface="+mn-lt"/>
              </a:rPr>
              <a:t>14,000 acres (permitted area is 1,400 acres)</a:t>
            </a:r>
          </a:p>
          <a:p>
            <a:pPr>
              <a:spcAft>
                <a:spcPts val="300"/>
              </a:spcAft>
            </a:pPr>
            <a:r>
              <a:rPr lang="en-US" dirty="0">
                <a:latin typeface="+mn-lt"/>
              </a:rPr>
              <a:t>4 landfills, treatment facilities, rail access</a:t>
            </a:r>
          </a:p>
          <a:p>
            <a:pPr>
              <a:spcAft>
                <a:spcPts val="300"/>
              </a:spcAft>
            </a:pPr>
            <a:r>
              <a:rPr lang="en-US" dirty="0">
                <a:latin typeface="+mn-lt"/>
              </a:rPr>
              <a:t>Located on red-bed ridge</a:t>
            </a:r>
          </a:p>
        </p:txBody>
      </p:sp>
    </p:spTree>
    <p:extLst>
      <p:ext uri="{BB962C8B-B14F-4D97-AF65-F5344CB8AC3E}">
        <p14:creationId xmlns:p14="http://schemas.microsoft.com/office/powerpoint/2010/main" val="2981805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CCEEA8-DA87-9A4A-A7FC-65AFB2C8FB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9" t="12531" r="3815" b="9337"/>
          <a:stretch/>
        </p:blipFill>
        <p:spPr>
          <a:xfrm>
            <a:off x="618185" y="502396"/>
            <a:ext cx="7859726" cy="4231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13FE97-AE45-E940-BFF4-69594775C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78" y="50334"/>
            <a:ext cx="8653272" cy="510330"/>
          </a:xfrm>
        </p:spPr>
        <p:txBody>
          <a:bodyPr/>
          <a:lstStyle/>
          <a:p>
            <a:r>
              <a:rPr lang="en-US" dirty="0"/>
              <a:t>WCS - Disposal Design </a:t>
            </a:r>
            <a:r>
              <a:rPr lang="en-US" sz="2400" dirty="0"/>
              <a:t>(vs. Generic Facility)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E4C75-C852-3A46-95BB-CD026F04C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240" y="4890608"/>
            <a:ext cx="3566922" cy="1464996"/>
          </a:xfrm>
          <a:ln>
            <a:noFill/>
          </a:ln>
        </p:spPr>
        <p:txBody>
          <a:bodyPr/>
          <a:lstStyle/>
          <a:p>
            <a:pPr marL="227013" lvl="1" indent="0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100000"/>
              <a:buNone/>
            </a:pPr>
            <a:r>
              <a:rPr lang="en-US" sz="1400" u="sng" dirty="0"/>
              <a:t>Key Attributes of WCS site:</a:t>
            </a:r>
          </a:p>
          <a:p>
            <a:pPr marL="569913" lvl="1" indent="-342900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arenR"/>
            </a:pPr>
            <a:r>
              <a:rPr lang="en-US" sz="1400" dirty="0"/>
              <a:t>Sub-Grade Design</a:t>
            </a:r>
          </a:p>
          <a:p>
            <a:pPr marL="569913" lvl="1" indent="-342900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arenR"/>
            </a:pPr>
            <a:r>
              <a:rPr lang="en-US" sz="1400" dirty="0"/>
              <a:t>Natural Claystone Barrier</a:t>
            </a:r>
          </a:p>
          <a:p>
            <a:pPr marL="569913" lvl="1" indent="-342900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rabicParenR" startAt="3"/>
            </a:pPr>
            <a:r>
              <a:rPr lang="en-US" sz="1400" dirty="0"/>
              <a:t>No viable pathway to groundwater</a:t>
            </a:r>
          </a:p>
          <a:p>
            <a:pPr lvl="2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</a:pP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F3BBD2-13BF-F446-A03D-37D5DB976151}"/>
              </a:ext>
            </a:extLst>
          </p:cNvPr>
          <p:cNvSpPr txBox="1"/>
          <p:nvPr/>
        </p:nvSpPr>
        <p:spPr>
          <a:xfrm>
            <a:off x="1743635" y="849405"/>
            <a:ext cx="1758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WCS Disposal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FFB7D9-3CD3-8949-86B2-3CA1B9E9DC1A}"/>
              </a:ext>
            </a:extLst>
          </p:cNvPr>
          <p:cNvSpPr/>
          <p:nvPr/>
        </p:nvSpPr>
        <p:spPr>
          <a:xfrm>
            <a:off x="1930401" y="6455800"/>
            <a:ext cx="5007522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b="1" dirty="0">
                <a:latin typeface="+mj-lt"/>
              </a:rPr>
              <a:t>WCS is the Newest and Most Robust LLRW facility in the 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81E89D-A6A3-6B48-A37A-28B2956C4CA7}"/>
              </a:ext>
            </a:extLst>
          </p:cNvPr>
          <p:cNvSpPr txBox="1"/>
          <p:nvPr/>
        </p:nvSpPr>
        <p:spPr>
          <a:xfrm>
            <a:off x="5938927" y="730047"/>
            <a:ext cx="1529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Other Facilities</a:t>
            </a:r>
          </a:p>
        </p:txBody>
      </p:sp>
    </p:spTree>
    <p:extLst>
      <p:ext uri="{BB962C8B-B14F-4D97-AF65-F5344CB8AC3E}">
        <p14:creationId xmlns:p14="http://schemas.microsoft.com/office/powerpoint/2010/main" val="525647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0995B-2E3F-1B45-B1BA-1AFD4734C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0334"/>
            <a:ext cx="8629650" cy="510330"/>
          </a:xfrm>
        </p:spPr>
        <p:txBody>
          <a:bodyPr/>
          <a:lstStyle/>
          <a:p>
            <a:r>
              <a:rPr lang="en-US" dirty="0"/>
              <a:t>Performance Assessment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B912EC-DA37-9942-A45E-9A7A2A6DA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75" y="834821"/>
            <a:ext cx="4730741" cy="5324475"/>
          </a:xfrm>
          <a:ln>
            <a:noFill/>
          </a:ln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Uses sophisticated </a:t>
            </a:r>
            <a:r>
              <a:rPr lang="en-US" dirty="0" err="1"/>
              <a:t>GoldSim</a:t>
            </a:r>
            <a:r>
              <a:rPr lang="en-US" dirty="0"/>
              <a:t>-based modeling</a:t>
            </a:r>
          </a:p>
          <a:p>
            <a:pPr>
              <a:spcAft>
                <a:spcPts val="1200"/>
              </a:spcAft>
            </a:pPr>
            <a:r>
              <a:rPr lang="en-US" dirty="0"/>
              <a:t>Integrated PA for entire site</a:t>
            </a:r>
          </a:p>
          <a:p>
            <a:pPr>
              <a:spcAft>
                <a:spcPts val="1200"/>
              </a:spcAft>
            </a:pPr>
            <a:r>
              <a:rPr lang="en-US" dirty="0"/>
              <a:t>PA examines site geology, surface water and groundwater, potential future weather changes, residential and intrusion scenarios, and possible future uses of the land</a:t>
            </a:r>
          </a:p>
          <a:p>
            <a:pPr>
              <a:spcAft>
                <a:spcPts val="1200"/>
              </a:spcAft>
            </a:pPr>
            <a:r>
              <a:rPr lang="en-US" dirty="0"/>
              <a:t>Evaluated to one million years </a:t>
            </a:r>
          </a:p>
          <a:p>
            <a:pPr>
              <a:spcAft>
                <a:spcPts val="1200"/>
              </a:spcAft>
            </a:pPr>
            <a:r>
              <a:rPr lang="en-US" dirty="0"/>
              <a:t>Current disposed inventory has a peak dose of 0.5 millirem per year at 170,000 years from closure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5DEF81-F8B6-8242-B976-A8D8AC7B9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280000">
            <a:off x="4377465" y="1600093"/>
            <a:ext cx="5013914" cy="387438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6474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area with barrels&#10;&#10;Description automatically generated with medium confidence">
            <a:extLst>
              <a:ext uri="{FF2B5EF4-FFF2-40B4-BE49-F238E27FC236}">
                <a16:creationId xmlns:a16="http://schemas.microsoft.com/office/drawing/2014/main" id="{99377197-4852-F489-82FF-152A95D1F4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70787"/>
            <a:ext cx="9144000" cy="5522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50334"/>
            <a:ext cx="8502650" cy="510330"/>
          </a:xfrm>
        </p:spPr>
        <p:txBody>
          <a:bodyPr>
            <a:noAutofit/>
          </a:bodyPr>
          <a:lstStyle/>
          <a:p>
            <a:r>
              <a:rPr lang="en-US" dirty="0">
                <a:cs typeface="Times New Roman" pitchFamily="18" charset="0"/>
              </a:rPr>
              <a:t>WCS - Compact Waste Facility (CWF)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680E2D-A396-2E47-9B41-B35AFEE73C2A}"/>
              </a:ext>
            </a:extLst>
          </p:cNvPr>
          <p:cNvSpPr/>
          <p:nvPr/>
        </p:nvSpPr>
        <p:spPr>
          <a:xfrm>
            <a:off x="5400339" y="770787"/>
            <a:ext cx="3711389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indent="-413067"/>
            <a:r>
              <a:rPr lang="en-US" sz="1200" dirty="0"/>
              <a:t>Regulated by TCEQ (2 on-site inspectors)</a:t>
            </a:r>
          </a:p>
          <a:p>
            <a:pPr indent="-413067"/>
            <a:r>
              <a:rPr lang="en-US" sz="1200" dirty="0"/>
              <a:t>Privately-developed and operated</a:t>
            </a:r>
          </a:p>
          <a:p>
            <a:pPr indent="-413067"/>
            <a:r>
              <a:rPr lang="en-US" sz="1200" dirty="0"/>
              <a:t>Opened in 2012</a:t>
            </a:r>
          </a:p>
          <a:p>
            <a:pPr indent="-413067"/>
            <a:r>
              <a:rPr lang="en-US" sz="1200" dirty="0"/>
              <a:t>Owned by the State of Texas</a:t>
            </a:r>
          </a:p>
        </p:txBody>
      </p:sp>
    </p:spTree>
    <p:extLst>
      <p:ext uri="{BB962C8B-B14F-4D97-AF65-F5344CB8AC3E}">
        <p14:creationId xmlns:p14="http://schemas.microsoft.com/office/powerpoint/2010/main" val="3808795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12E2-5B7F-5733-2A30-06F9A5BF0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237" y="104122"/>
            <a:ext cx="8089526" cy="510330"/>
          </a:xfrm>
        </p:spPr>
        <p:txBody>
          <a:bodyPr/>
          <a:lstStyle/>
          <a:p>
            <a:r>
              <a:rPr lang="en-US" dirty="0"/>
              <a:t>WCS – Compact Waste Facility – Phase 2a</a:t>
            </a:r>
          </a:p>
        </p:txBody>
      </p:sp>
      <p:pic>
        <p:nvPicPr>
          <p:cNvPr id="5" name="Picture 4" descr="A large concrete dam with a large area of sand&#10;&#10;Description automatically generated with medium confidence">
            <a:extLst>
              <a:ext uri="{FF2B5EF4-FFF2-40B4-BE49-F238E27FC236}">
                <a16:creationId xmlns:a16="http://schemas.microsoft.com/office/drawing/2014/main" id="{3883120B-1D33-9153-1E6D-41D26A06E4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86" y="856241"/>
            <a:ext cx="9147586" cy="51455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C852BD-51E4-DEAC-A2D6-4361B328F92C}"/>
              </a:ext>
            </a:extLst>
          </p:cNvPr>
          <p:cNvSpPr/>
          <p:nvPr/>
        </p:nvSpPr>
        <p:spPr>
          <a:xfrm>
            <a:off x="5400339" y="846093"/>
            <a:ext cx="3711389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indent="-413067"/>
            <a:r>
              <a:rPr lang="en-US" sz="1200" dirty="0"/>
              <a:t>Phase 1 - 330,000 cubic feet used;</a:t>
            </a:r>
          </a:p>
          <a:p>
            <a:pPr indent="-413067"/>
            <a:r>
              <a:rPr lang="en-US" sz="1200" dirty="0"/>
              <a:t>     120,000 cubic feet available </a:t>
            </a:r>
          </a:p>
          <a:p>
            <a:pPr indent="-413067"/>
            <a:r>
              <a:rPr lang="en-US" sz="1200" dirty="0"/>
              <a:t>Phase 2a - completed February 2024</a:t>
            </a:r>
          </a:p>
          <a:p>
            <a:pPr indent="-413067"/>
            <a:r>
              <a:rPr lang="en-US" sz="1200" dirty="0"/>
              <a:t>     Adds 425,000 cubic feet of disposal</a:t>
            </a:r>
          </a:p>
        </p:txBody>
      </p:sp>
    </p:spTree>
    <p:extLst>
      <p:ext uri="{BB962C8B-B14F-4D97-AF65-F5344CB8AC3E}">
        <p14:creationId xmlns:p14="http://schemas.microsoft.com/office/powerpoint/2010/main" val="2128886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10A42-5B83-2144-8E2D-4D8FB0596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334"/>
            <a:ext cx="8439150" cy="510330"/>
          </a:xfrm>
        </p:spPr>
        <p:txBody>
          <a:bodyPr>
            <a:noAutofit/>
          </a:bodyPr>
          <a:lstStyle/>
          <a:p>
            <a:r>
              <a:rPr lang="en-US" dirty="0"/>
              <a:t>Rates and Fees for CWF Disposal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ABC90-4562-D54A-B9FB-5C9155677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914400"/>
            <a:ext cx="8229600" cy="4864100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Disposal rates (prices) for the Compact Waste Disposal Facility (CWF) are in 30 Texas Administrative Code §336.1310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Maximum rates for in-compact generators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Minimum rates for out-of-compact generators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Rate </a:t>
            </a:r>
            <a:r>
              <a:rPr lang="en-US" sz="1800" u="sng" dirty="0"/>
              <a:t>reductions</a:t>
            </a:r>
            <a:r>
              <a:rPr lang="en-US" sz="1800" dirty="0"/>
              <a:t> have been limited by the rule</a:t>
            </a:r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000" dirty="0"/>
              <a:t>Fees (surcharges) on disposal are established in Texas Health and Safety Code, Section 401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Applied in addition to the disposal rates (prices)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Funds to Texas General Revenue, Environmental Perpetual Care, Andrews County, and Compact Commission</a:t>
            </a:r>
            <a:endParaRPr lang="en-US" sz="20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43FCD533-6C03-1D44-B8EF-163DF4029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30A194-8F98-4ED7-87E6-BFA2E14CF0A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5951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Im2iyo5SX2CeDn6vlPWiA"/>
</p:tagLst>
</file>

<file path=ppt/theme/theme1.xml><?xml version="1.0" encoding="utf-8"?>
<a:theme xmlns:a="http://schemas.openxmlformats.org/drawingml/2006/main" name="9_Default Design">
  <a:themeElements>
    <a:clrScheme name="JF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3399"/>
      </a:accent1>
      <a:accent2>
        <a:srgbClr val="FF0000"/>
      </a:accent2>
      <a:accent3>
        <a:srgbClr val="CCCCCC"/>
      </a:accent3>
      <a:accent4>
        <a:srgbClr val="00B050"/>
      </a:accent4>
      <a:accent5>
        <a:srgbClr val="FFC000"/>
      </a:accent5>
      <a:accent6>
        <a:srgbClr val="8686FF"/>
      </a:accent6>
      <a:hlink>
        <a:srgbClr val="0000D0"/>
      </a:hlink>
      <a:folHlink>
        <a:srgbClr val="99CC00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ln>
          <a:tailEnd type="triangl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103906</TotalTime>
  <Words>1132</Words>
  <Application>Microsoft Office PowerPoint</Application>
  <PresentationFormat>On-screen Show (4:3)</PresentationFormat>
  <Paragraphs>193</Paragraphs>
  <Slides>18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Avenir</vt:lpstr>
      <vt:lpstr>Calibri</vt:lpstr>
      <vt:lpstr>Times New Roman</vt:lpstr>
      <vt:lpstr>Verdana</vt:lpstr>
      <vt:lpstr>Wingdings</vt:lpstr>
      <vt:lpstr>9_Default Design</vt:lpstr>
      <vt:lpstr>think-cell Slide</vt:lpstr>
      <vt:lpstr>PowerPoint Presentation</vt:lpstr>
      <vt:lpstr>What We Do</vt:lpstr>
      <vt:lpstr>WCS Site - Location</vt:lpstr>
      <vt:lpstr>PowerPoint Presentation</vt:lpstr>
      <vt:lpstr>WCS - Disposal Design (vs. Generic Facility)</vt:lpstr>
      <vt:lpstr>Performance Assessment</vt:lpstr>
      <vt:lpstr>WCS - Compact Waste Facility (CWF)</vt:lpstr>
      <vt:lpstr>WCS – Compact Waste Facility – Phase 2a</vt:lpstr>
      <vt:lpstr>Rates and Fees for CWF Disposal</vt:lpstr>
      <vt:lpstr>CWF - Irradiated Hardware</vt:lpstr>
      <vt:lpstr>WCS - Federal Waste Facility (FWF)</vt:lpstr>
      <vt:lpstr>RCRA Subtitle C Landfill for Low Activity Waste</vt:lpstr>
      <vt:lpstr>RCRA Landfill - Low Activity Waste</vt:lpstr>
      <vt:lpstr>RCRA Landfill - Cell I Construction</vt:lpstr>
      <vt:lpstr>Licensed Capacity</vt:lpstr>
      <vt:lpstr>Rail Access</vt:lpstr>
      <vt:lpstr>Transportation Casks</vt:lpstr>
      <vt:lpstr>WCS - Local Activities</vt:lpstr>
    </vt:vector>
  </TitlesOfParts>
  <Company>J.F. Lehman &amp;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Stephanie Ng</dc:creator>
  <cp:lastModifiedBy>csnyder llwforum.org</cp:lastModifiedBy>
  <cp:revision>4113</cp:revision>
  <cp:lastPrinted>2024-01-24T22:06:10Z</cp:lastPrinted>
  <dcterms:created xsi:type="dcterms:W3CDTF">2007-04-05T20:39:28Z</dcterms:created>
  <dcterms:modified xsi:type="dcterms:W3CDTF">2024-04-02T11:02:10Z</dcterms:modified>
</cp:coreProperties>
</file>