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28"/>
  </p:notesMasterIdLst>
  <p:sldIdLst>
    <p:sldId id="864" r:id="rId2"/>
    <p:sldId id="865" r:id="rId3"/>
    <p:sldId id="866" r:id="rId4"/>
    <p:sldId id="867" r:id="rId5"/>
    <p:sldId id="868" r:id="rId6"/>
    <p:sldId id="869" r:id="rId7"/>
    <p:sldId id="870" r:id="rId8"/>
    <p:sldId id="871" r:id="rId9"/>
    <p:sldId id="872" r:id="rId10"/>
    <p:sldId id="873" r:id="rId11"/>
    <p:sldId id="874" r:id="rId12"/>
    <p:sldId id="875" r:id="rId13"/>
    <p:sldId id="876" r:id="rId14"/>
    <p:sldId id="877" r:id="rId15"/>
    <p:sldId id="878" r:id="rId16"/>
    <p:sldId id="879" r:id="rId17"/>
    <p:sldId id="880" r:id="rId18"/>
    <p:sldId id="881" r:id="rId19"/>
    <p:sldId id="882" r:id="rId20"/>
    <p:sldId id="883" r:id="rId21"/>
    <p:sldId id="884" r:id="rId22"/>
    <p:sldId id="885" r:id="rId23"/>
    <p:sldId id="886" r:id="rId24"/>
    <p:sldId id="887" r:id="rId25"/>
    <p:sldId id="888" r:id="rId26"/>
    <p:sldId id="863" r:id="rId27"/>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F28303E-4CE4-46F4-8426-8FBA66F2065F}">
          <p14:sldIdLst>
            <p14:sldId id="864"/>
            <p14:sldId id="865"/>
            <p14:sldId id="866"/>
            <p14:sldId id="867"/>
            <p14:sldId id="868"/>
            <p14:sldId id="869"/>
            <p14:sldId id="870"/>
            <p14:sldId id="871"/>
            <p14:sldId id="872"/>
            <p14:sldId id="873"/>
            <p14:sldId id="874"/>
            <p14:sldId id="875"/>
            <p14:sldId id="876"/>
            <p14:sldId id="877"/>
            <p14:sldId id="878"/>
            <p14:sldId id="879"/>
            <p14:sldId id="880"/>
            <p14:sldId id="881"/>
            <p14:sldId id="882"/>
            <p14:sldId id="883"/>
            <p14:sldId id="884"/>
            <p14:sldId id="885"/>
            <p14:sldId id="886"/>
            <p14:sldId id="887"/>
            <p14:sldId id="888"/>
            <p14:sldId id="863"/>
          </p14:sldIdLst>
        </p14:section>
        <p14:section name="Untitled Section" id="{30D4ABA2-F171-41E3-B027-B0007709DABC}">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AB57280-D7B6-0C7E-DC93-1D89B6CA3D63}" name="Prather, Darlene" initials="PD" userId="S::Darlene.Prather@em.doe.gov::55666c61-0d93-4104-94f0-4090813f0cdf" providerId="AD"/>
  <p188:author id="{7E7AF99E-B124-1940-8171-C5449C102743}" name="Howard, Carly (CONTR)" initials="HC(" userId="S::carly.howard@em.doe.gov::7550f71f-ed26-41f3-8f61-a45d0b6cef16" providerId="AD"/>
  <p188:author id="{B816FCBE-ACC5-4186-9120-F7CA365BD686}" name="Hendrix, Kyle" initials="HK" userId="S::kyle.hendrix@em.doe.gov::f4806aa6-d916-40a0-a3e6-8f34203bc5a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ohnson, Kevin" initials="JK" lastIdx="22" clrIdx="0">
    <p:extLst>
      <p:ext uri="{19B8F6BF-5375-455C-9EA6-DF929625EA0E}">
        <p15:presenceInfo xmlns:p15="http://schemas.microsoft.com/office/powerpoint/2012/main" userId="S::Kevin.Johnson@edelman.com::272e47c8-bf72-415b-b06f-52223e695854" providerId="AD"/>
      </p:ext>
    </p:extLst>
  </p:cmAuthor>
  <p:cmAuthor id="2" name="Iacaruso, Anita" initials="IA" lastIdx="2" clrIdx="1">
    <p:extLst>
      <p:ext uri="{19B8F6BF-5375-455C-9EA6-DF929625EA0E}">
        <p15:presenceInfo xmlns:p15="http://schemas.microsoft.com/office/powerpoint/2012/main" userId="S::anita.iacaruso@em.doe.gov::d0b4871a-fb0c-4644-bcd6-19af1474ed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AD67"/>
    <a:srgbClr val="96C38F"/>
    <a:srgbClr val="003088"/>
    <a:srgbClr val="3D404E"/>
    <a:srgbClr val="9EB0AC"/>
    <a:srgbClr val="717B85"/>
    <a:srgbClr val="499157"/>
    <a:srgbClr val="53884A"/>
    <a:srgbClr val="3E6637"/>
    <a:srgbClr val="BBD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90D0F9-A6FF-42A9-A433-F634D86644A9}" v="4" dt="2024-04-01T19:00:58.154"/>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792" autoAdjust="0"/>
  </p:normalViewPr>
  <p:slideViewPr>
    <p:cSldViewPr snapToGrid="0">
      <p:cViewPr varScale="1">
        <p:scale>
          <a:sx n="79" d="100"/>
          <a:sy n="79" d="100"/>
        </p:scale>
        <p:origin x="672" y="72"/>
      </p:cViewPr>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50" d="100"/>
          <a:sy n="50" d="100"/>
        </p:scale>
        <p:origin x="2708" y="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569586282029707E-2"/>
          <c:y val="0.1765999345282353"/>
          <c:w val="0.89893247596018999"/>
          <c:h val="0.71522011890049486"/>
        </c:manualLayout>
      </c:layout>
      <c:barChart>
        <c:barDir val="col"/>
        <c:grouping val="clustered"/>
        <c:varyColors val="0"/>
        <c:ser>
          <c:idx val="0"/>
          <c:order val="0"/>
          <c:tx>
            <c:strRef>
              <c:f>'Bar Chart FY23'!$A$3</c:f>
              <c:strCache>
                <c:ptCount val="1"/>
                <c:pt idx="0">
                  <c:v>OnSite</c:v>
                </c:pt>
              </c:strCache>
            </c:strRef>
          </c:tx>
          <c:spPr>
            <a:solidFill>
              <a:schemeClr val="accent1"/>
            </a:solidFill>
            <a:ln>
              <a:noFill/>
            </a:ln>
            <a:effectLst/>
          </c:spPr>
          <c:invertIfNegative val="0"/>
          <c:dLbls>
            <c:dLbl>
              <c:idx val="3"/>
              <c:layout>
                <c:manualLayout>
                  <c:x val="0"/>
                  <c:y val="4.48179350789272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E5C-47A3-8399-773926DD2B20}"/>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'Bar Chart FY23'!$B$2:$G$2</c:f>
              <c:strCache>
                <c:ptCount val="6"/>
                <c:pt idx="0">
                  <c:v>FY20 Act</c:v>
                </c:pt>
                <c:pt idx="1">
                  <c:v>FY21 Act</c:v>
                </c:pt>
                <c:pt idx="2">
                  <c:v>FY22 Act</c:v>
                </c:pt>
                <c:pt idx="3">
                  <c:v>FY23 Proj</c:v>
                </c:pt>
                <c:pt idx="4">
                  <c:v>FY24 Proj</c:v>
                </c:pt>
                <c:pt idx="5">
                  <c:v>FY25 Proj</c:v>
                </c:pt>
              </c:strCache>
            </c:strRef>
          </c:cat>
          <c:val>
            <c:numRef>
              <c:f>'Bar Chart FY23'!$B$3:$G$3</c:f>
              <c:numCache>
                <c:formatCode>0.00</c:formatCode>
                <c:ptCount val="6"/>
                <c:pt idx="0">
                  <c:v>4.7432933654647993</c:v>
                </c:pt>
                <c:pt idx="1">
                  <c:v>6.7649411771286996</c:v>
                </c:pt>
                <c:pt idx="2">
                  <c:v>16.834180822626941</c:v>
                </c:pt>
                <c:pt idx="3">
                  <c:v>10.551207111947237</c:v>
                </c:pt>
                <c:pt idx="4">
                  <c:v>6.5216245530501649</c:v>
                </c:pt>
                <c:pt idx="5">
                  <c:v>9.6870326690873458</c:v>
                </c:pt>
              </c:numCache>
            </c:numRef>
          </c:val>
          <c:extLst>
            <c:ext xmlns:c16="http://schemas.microsoft.com/office/drawing/2014/chart" uri="{C3380CC4-5D6E-409C-BE32-E72D297353CC}">
              <c16:uniqueId val="{00000001-9E5C-47A3-8399-773926DD2B20}"/>
            </c:ext>
          </c:extLst>
        </c:ser>
        <c:ser>
          <c:idx val="1"/>
          <c:order val="1"/>
          <c:tx>
            <c:strRef>
              <c:f>'Bar Chart FY23'!$A$4</c:f>
              <c:strCache>
                <c:ptCount val="1"/>
                <c:pt idx="0">
                  <c:v>Commercial</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'Bar Chart FY23'!$B$2:$G$2</c:f>
              <c:strCache>
                <c:ptCount val="6"/>
                <c:pt idx="0">
                  <c:v>FY20 Act</c:v>
                </c:pt>
                <c:pt idx="1">
                  <c:v>FY21 Act</c:v>
                </c:pt>
                <c:pt idx="2">
                  <c:v>FY22 Act</c:v>
                </c:pt>
                <c:pt idx="3">
                  <c:v>FY23 Proj</c:v>
                </c:pt>
                <c:pt idx="4">
                  <c:v>FY24 Proj</c:v>
                </c:pt>
                <c:pt idx="5">
                  <c:v>FY25 Proj</c:v>
                </c:pt>
              </c:strCache>
            </c:strRef>
          </c:cat>
          <c:val>
            <c:numRef>
              <c:f>'Bar Chart FY23'!$B$4:$G$4</c:f>
              <c:numCache>
                <c:formatCode>0.00</c:formatCode>
                <c:ptCount val="6"/>
                <c:pt idx="0">
                  <c:v>1.0555352357102874</c:v>
                </c:pt>
                <c:pt idx="1">
                  <c:v>1.336405361293052</c:v>
                </c:pt>
                <c:pt idx="2">
                  <c:v>1.1474972862677999</c:v>
                </c:pt>
                <c:pt idx="3">
                  <c:v>1.5528432744425393</c:v>
                </c:pt>
                <c:pt idx="4">
                  <c:v>2.4264801628059298</c:v>
                </c:pt>
                <c:pt idx="5">
                  <c:v>1.9575549988459506</c:v>
                </c:pt>
              </c:numCache>
            </c:numRef>
          </c:val>
          <c:extLst>
            <c:ext xmlns:c16="http://schemas.microsoft.com/office/drawing/2014/chart" uri="{C3380CC4-5D6E-409C-BE32-E72D297353CC}">
              <c16:uniqueId val="{00000002-9E5C-47A3-8399-773926DD2B20}"/>
            </c:ext>
          </c:extLst>
        </c:ser>
        <c:ser>
          <c:idx val="2"/>
          <c:order val="2"/>
          <c:tx>
            <c:strRef>
              <c:f>'Bar Chart FY23'!$A$5</c:f>
              <c:strCache>
                <c:ptCount val="1"/>
                <c:pt idx="0">
                  <c:v>NNSS</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'Bar Chart FY23'!$B$2:$G$2</c:f>
              <c:strCache>
                <c:ptCount val="6"/>
                <c:pt idx="0">
                  <c:v>FY20 Act</c:v>
                </c:pt>
                <c:pt idx="1">
                  <c:v>FY21 Act</c:v>
                </c:pt>
                <c:pt idx="2">
                  <c:v>FY22 Act</c:v>
                </c:pt>
                <c:pt idx="3">
                  <c:v>FY23 Proj</c:v>
                </c:pt>
                <c:pt idx="4">
                  <c:v>FY24 Proj</c:v>
                </c:pt>
                <c:pt idx="5">
                  <c:v>FY25 Proj</c:v>
                </c:pt>
              </c:strCache>
            </c:strRef>
          </c:cat>
          <c:val>
            <c:numRef>
              <c:f>'Bar Chart FY23'!$B$5:$G$5</c:f>
              <c:numCache>
                <c:formatCode>0.00</c:formatCode>
                <c:ptCount val="6"/>
                <c:pt idx="0">
                  <c:v>0.38804857965538536</c:v>
                </c:pt>
                <c:pt idx="1">
                  <c:v>0.48262742166979494</c:v>
                </c:pt>
                <c:pt idx="2">
                  <c:v>0.5970561417212279</c:v>
                </c:pt>
                <c:pt idx="3">
                  <c:v>0.8733078631385186</c:v>
                </c:pt>
                <c:pt idx="4">
                  <c:v>0.94716320801497844</c:v>
                </c:pt>
                <c:pt idx="5">
                  <c:v>0.78802851553617936</c:v>
                </c:pt>
              </c:numCache>
            </c:numRef>
          </c:val>
          <c:extLst>
            <c:ext xmlns:c16="http://schemas.microsoft.com/office/drawing/2014/chart" uri="{C3380CC4-5D6E-409C-BE32-E72D297353CC}">
              <c16:uniqueId val="{00000003-9E5C-47A3-8399-773926DD2B20}"/>
            </c:ext>
          </c:extLst>
        </c:ser>
        <c:dLbls>
          <c:showLegendKey val="0"/>
          <c:showVal val="0"/>
          <c:showCatName val="0"/>
          <c:showSerName val="0"/>
          <c:showPercent val="0"/>
          <c:showBubbleSize val="0"/>
        </c:dLbls>
        <c:gapWidth val="219"/>
        <c:overlap val="-27"/>
        <c:axId val="2018865616"/>
        <c:axId val="2018863536"/>
        <c:extLst>
          <c:ext xmlns:c15="http://schemas.microsoft.com/office/drawing/2012/chart" uri="{02D57815-91ED-43cb-92C2-25804820EDAC}">
            <c15:filteredBarSeries>
              <c15:ser>
                <c:idx val="3"/>
                <c:order val="3"/>
                <c:tx>
                  <c:strRef>
                    <c:extLst>
                      <c:ext uri="{02D57815-91ED-43cb-92C2-25804820EDAC}">
                        <c15:formulaRef>
                          <c15:sqref>'Bar Chart FY23 (2)'!#REF!</c15:sqref>
                        </c15:formulaRef>
                      </c:ext>
                    </c:extLst>
                    <c:strCache>
                      <c:ptCount val="1"/>
                      <c:pt idx="0">
                        <c:v>#REF!</c:v>
                      </c:pt>
                    </c:strCache>
                  </c:strRef>
                </c:tx>
                <c:spPr>
                  <a:solidFill>
                    <a:srgbClr val="7030A0"/>
                  </a:solidFill>
                  <a:ln>
                    <a:noFill/>
                  </a:ln>
                  <a:effectLst/>
                </c:spPr>
                <c:invertIfNegative val="0"/>
                <c:cat>
                  <c:strRef>
                    <c:extLst>
                      <c:ext uri="{02D57815-91ED-43cb-92C2-25804820EDAC}">
                        <c15:formulaRef>
                          <c15:sqref>'Bar Chart FY23'!$B$2:$G$2</c15:sqref>
                        </c15:formulaRef>
                      </c:ext>
                    </c:extLst>
                    <c:strCache>
                      <c:ptCount val="6"/>
                      <c:pt idx="0">
                        <c:v>FY20 Act</c:v>
                      </c:pt>
                      <c:pt idx="1">
                        <c:v>FY21 Act</c:v>
                      </c:pt>
                      <c:pt idx="2">
                        <c:v>FY22 Act</c:v>
                      </c:pt>
                      <c:pt idx="3">
                        <c:v>FY23 Proj</c:v>
                      </c:pt>
                      <c:pt idx="4">
                        <c:v>FY24 Proj</c:v>
                      </c:pt>
                      <c:pt idx="5">
                        <c:v>FY25 Proj</c:v>
                      </c:pt>
                    </c:strCache>
                  </c:strRef>
                </c:cat>
                <c:val>
                  <c:numRef>
                    <c:extLst>
                      <c:ext uri="{02D57815-91ED-43cb-92C2-25804820EDAC}">
                        <c15:formulaRef>
                          <c15:sqref>'Bar Chart FY23 (2)'!#REF!</c15:sqref>
                        </c15:formulaRef>
                      </c:ext>
                    </c:extLst>
                    <c:numCache>
                      <c:formatCode>General</c:formatCode>
                      <c:ptCount val="1"/>
                      <c:pt idx="0">
                        <c:v>1</c:v>
                      </c:pt>
                    </c:numCache>
                  </c:numRef>
                </c:val>
                <c:extLst>
                  <c:ext xmlns:c16="http://schemas.microsoft.com/office/drawing/2014/chart" uri="{C3380CC4-5D6E-409C-BE32-E72D297353CC}">
                    <c16:uniqueId val="{00000004-9E5C-47A3-8399-773926DD2B20}"/>
                  </c:ext>
                </c:extLst>
              </c15:ser>
            </c15:filteredBarSeries>
          </c:ext>
        </c:extLst>
      </c:barChart>
      <c:catAx>
        <c:axId val="2018865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2018863536"/>
        <c:crosses val="autoZero"/>
        <c:auto val="1"/>
        <c:lblAlgn val="ctr"/>
        <c:lblOffset val="100"/>
        <c:noMultiLvlLbl val="0"/>
      </c:catAx>
      <c:valAx>
        <c:axId val="2018863536"/>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tx1"/>
                    </a:solidFill>
                    <a:latin typeface="+mn-lt"/>
                    <a:ea typeface="+mn-ea"/>
                    <a:cs typeface="+mn-cs"/>
                  </a:defRPr>
                </a:pPr>
                <a:r>
                  <a:rPr lang="en-US" sz="2000" b="1" baseline="0">
                    <a:solidFill>
                      <a:schemeClr val="tx1"/>
                    </a:solidFill>
                  </a:rPr>
                  <a:t>Millions of Cubic Feet</a:t>
                </a:r>
              </a:p>
            </c:rich>
          </c:tx>
          <c:overlay val="0"/>
          <c:spPr>
            <a:noFill/>
            <a:ln>
              <a:noFill/>
            </a:ln>
            <a:effectLst/>
          </c:spPr>
          <c:txPr>
            <a:bodyPr rot="-54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2018865616"/>
        <c:crosses val="autoZero"/>
        <c:crossBetween val="between"/>
        <c:majorUnit val="5"/>
      </c:valAx>
      <c:spPr>
        <a:noFill/>
        <a:ln w="25400">
          <a:noFill/>
        </a:ln>
        <a:effectLst/>
      </c:spPr>
    </c:plotArea>
    <c:legend>
      <c:legendPos val="b"/>
      <c:layout>
        <c:manualLayout>
          <c:xMode val="edge"/>
          <c:yMode val="edge"/>
          <c:x val="0.35583330200756702"/>
          <c:y val="0.95296068340802376"/>
          <c:w val="0.25633579267158535"/>
          <c:h val="4.7039316591976223E-2"/>
        </c:manualLayout>
      </c:layout>
      <c:overlay val="0"/>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1" tIns="47111" rIns="94221" bIns="47111" rtlCol="0"/>
          <a:lstStyle>
            <a:lvl1pPr algn="l">
              <a:defRPr sz="1200"/>
            </a:lvl1pPr>
          </a:lstStyle>
          <a:p>
            <a:endParaRPr lang="en-US" dirty="0"/>
          </a:p>
        </p:txBody>
      </p:sp>
      <p:sp>
        <p:nvSpPr>
          <p:cNvPr id="3" name="Date Placeholder 2"/>
          <p:cNvSpPr>
            <a:spLocks noGrp="1"/>
          </p:cNvSpPr>
          <p:nvPr>
            <p:ph type="dt" idx="1"/>
          </p:nvPr>
        </p:nvSpPr>
        <p:spPr>
          <a:xfrm>
            <a:off x="4023093" y="0"/>
            <a:ext cx="3077739" cy="471054"/>
          </a:xfrm>
          <a:prstGeom prst="rect">
            <a:avLst/>
          </a:prstGeom>
        </p:spPr>
        <p:txBody>
          <a:bodyPr vert="horz" lIns="94221" tIns="47111" rIns="94221" bIns="47111" rtlCol="0"/>
          <a:lstStyle>
            <a:lvl1pPr algn="r">
              <a:defRPr sz="1200"/>
            </a:lvl1pPr>
          </a:lstStyle>
          <a:p>
            <a:fld id="{9CDF87AB-CF25-EB44-AD36-1ADFB4C5A0B6}" type="datetimeFigureOut">
              <a:rPr lang="en-US" smtClean="0"/>
              <a:t>4/2/2024</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1" tIns="47111" rIns="94221" bIns="47111" rtlCol="0" anchor="ctr"/>
          <a:lstStyle/>
          <a:p>
            <a:endParaRPr lang="en-US" dirty="0"/>
          </a:p>
        </p:txBody>
      </p:sp>
      <p:sp>
        <p:nvSpPr>
          <p:cNvPr id="5" name="Notes Placeholder 4"/>
          <p:cNvSpPr>
            <a:spLocks noGrp="1"/>
          </p:cNvSpPr>
          <p:nvPr>
            <p:ph type="body" sz="quarter" idx="3"/>
          </p:nvPr>
        </p:nvSpPr>
        <p:spPr>
          <a:xfrm>
            <a:off x="710248" y="4518203"/>
            <a:ext cx="5681980" cy="3696713"/>
          </a:xfrm>
          <a:prstGeom prst="rect">
            <a:avLst/>
          </a:prstGeom>
        </p:spPr>
        <p:txBody>
          <a:bodyPr vert="horz" lIns="94221" tIns="47111" rIns="94221" bIns="471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71053"/>
          </a:xfrm>
          <a:prstGeom prst="rect">
            <a:avLst/>
          </a:prstGeom>
        </p:spPr>
        <p:txBody>
          <a:bodyPr vert="horz" lIns="94221" tIns="47111" rIns="94221" bIns="47111"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3" y="8917423"/>
            <a:ext cx="3077739" cy="471053"/>
          </a:xfrm>
          <a:prstGeom prst="rect">
            <a:avLst/>
          </a:prstGeom>
        </p:spPr>
        <p:txBody>
          <a:bodyPr vert="horz" lIns="94221" tIns="47111" rIns="94221" bIns="47111" rtlCol="0" anchor="b"/>
          <a:lstStyle>
            <a:lvl1pPr algn="r">
              <a:defRPr sz="1200"/>
            </a:lvl1pPr>
          </a:lstStyle>
          <a:p>
            <a:fld id="{571A400B-D204-FD43-B8D0-D8C2C41B88FC}" type="slidenum">
              <a:rPr lang="en-US" smtClean="0"/>
              <a:t>‹#›</a:t>
            </a:fld>
            <a:endParaRPr lang="en-US" dirty="0"/>
          </a:p>
        </p:txBody>
      </p:sp>
    </p:spTree>
    <p:extLst>
      <p:ext uri="{BB962C8B-B14F-4D97-AF65-F5344CB8AC3E}">
        <p14:creationId xmlns:p14="http://schemas.microsoft.com/office/powerpoint/2010/main" val="3105837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energy.gov/orem/oak-ridge-office-environmental-management" TargetMode="External"/><Relationship Id="rId7" Type="http://schemas.openxmlformats.org/officeDocument/2006/relationships/hyperlink" Target="https://gcc02.safelinks.protection.outlook.com/?url=https%3A%2F%2Fucor.com%2Fadditional-EMDF-information%2F&amp;data=05%7C01%7Cbryan.ruffin%40em.doe.gov%7C5476f18a78574ba920e008db983ee7f5%7C6b183ecc4b554ed5b3f87f64be1c4138%7C0%7C0%7C638271168179510276%7CUnknown%7CTWFpbGZsb3d8eyJWIjoiMC4wLjAwMDAiLCJQIjoiV2luMzIiLCJBTiI6Ik1haWwiLCJXVCI6Mn0%3D%7C3000%7C%7C%7C&amp;sdata=1mi%2BMaipo3GD3jjoVXgIsN2fIT4y1z%2FhQNGUmaRBH38%3D&amp;reserved=0"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www.energy.gov/orem/oak-ridge-national-laboratory" TargetMode="External"/><Relationship Id="rId5" Type="http://schemas.openxmlformats.org/officeDocument/2006/relationships/hyperlink" Target="https://www.energy.gov/orem/y-12-national-security-complex" TargetMode="External"/><Relationship Id="rId4" Type="http://schemas.openxmlformats.org/officeDocument/2006/relationships/hyperlink" Target="https://www.energy.gov/orem/waste-disposal"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baseline="0" dirty="0">
              <a:solidFill>
                <a:srgbClr val="000000"/>
              </a:solidFill>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71A400B-D204-FD43-B8D0-D8C2C41B88FC}" type="slidenum">
              <a:rPr lang="en-US" smtClean="0"/>
              <a:t>1</a:t>
            </a:fld>
            <a:endParaRPr lang="en-US" dirty="0"/>
          </a:p>
        </p:txBody>
      </p:sp>
    </p:spTree>
    <p:extLst>
      <p:ext uri="{BB962C8B-B14F-4D97-AF65-F5344CB8AC3E}">
        <p14:creationId xmlns:p14="http://schemas.microsoft.com/office/powerpoint/2010/main" val="692734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1A400B-D204-FD43-B8D0-D8C2C41B88FC}" type="slidenum">
              <a:rPr lang="en-US" smtClean="0"/>
              <a:t>2</a:t>
            </a:fld>
            <a:endParaRPr lang="en-US" dirty="0"/>
          </a:p>
        </p:txBody>
      </p:sp>
    </p:spTree>
    <p:extLst>
      <p:ext uri="{BB962C8B-B14F-4D97-AF65-F5344CB8AC3E}">
        <p14:creationId xmlns:p14="http://schemas.microsoft.com/office/powerpoint/2010/main" val="3586564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completed priority#1 milestone: Complete sinking Utility Shaft at WIPP to 2150-foot level.</a:t>
            </a:r>
          </a:p>
          <a:p>
            <a:endParaRPr lang="en-US" dirty="0"/>
          </a:p>
        </p:txBody>
      </p:sp>
      <p:sp>
        <p:nvSpPr>
          <p:cNvPr id="4" name="Slide Number Placeholder 3"/>
          <p:cNvSpPr>
            <a:spLocks noGrp="1"/>
          </p:cNvSpPr>
          <p:nvPr>
            <p:ph type="sldNum" sz="quarter" idx="5"/>
          </p:nvPr>
        </p:nvSpPr>
        <p:spPr/>
        <p:txBody>
          <a:bodyPr/>
          <a:lstStyle/>
          <a:p>
            <a:fld id="{571A400B-D204-FD43-B8D0-D8C2C41B88FC}" type="slidenum">
              <a:rPr lang="en-US" smtClean="0"/>
              <a:t>10</a:t>
            </a:fld>
            <a:endParaRPr lang="en-US" dirty="0"/>
          </a:p>
        </p:txBody>
      </p:sp>
    </p:spTree>
    <p:extLst>
      <p:ext uri="{BB962C8B-B14F-4D97-AF65-F5344CB8AC3E}">
        <p14:creationId xmlns:p14="http://schemas.microsoft.com/office/powerpoint/2010/main" val="3182885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92929"/>
                </a:solidFill>
                <a:effectLst/>
                <a:latin typeface="Arial" panose="020B0604020202020204" pitchFamily="34" charset="0"/>
                <a:cs typeface="Arial" panose="020B0604020202020204" pitchFamily="34" charset="0"/>
              </a:rPr>
              <a:t>The </a:t>
            </a:r>
            <a:r>
              <a:rPr lang="en-US" b="1" i="0" u="none" strike="noStrike" dirty="0">
                <a:solidFill>
                  <a:srgbClr val="127EA8"/>
                </a:solidFill>
                <a:effectLst/>
                <a:latin typeface="Arial" panose="020B0604020202020204" pitchFamily="34" charset="0"/>
                <a:cs typeface="Arial" panose="020B0604020202020204" pitchFamily="34" charset="0"/>
                <a:hlinkClick r:id="rId3"/>
              </a:rPr>
              <a:t>Oak Ridge Office of Environmental Management</a:t>
            </a:r>
            <a:r>
              <a:rPr lang="en-US" b="0" i="0" dirty="0">
                <a:solidFill>
                  <a:srgbClr val="292929"/>
                </a:solidFill>
                <a:effectLst/>
                <a:latin typeface="Arial" panose="020B0604020202020204" pitchFamily="34" charset="0"/>
                <a:cs typeface="Arial" panose="020B0604020202020204" pitchFamily="34" charset="0"/>
              </a:rPr>
              <a:t> (OREM) and contractor UCOR accomplished an EM priority (Priority #2 – Execute Key Cleanup Projects – Begin early site preparation construction start for the Oak Ridge On-site Waste Disposal Facility) four months ahead of schedule when they broke ground on the Environmental Management Disposal Facility (EMDF) this past summer (July 2023). The current onsite disposal facility, the </a:t>
            </a:r>
            <a:r>
              <a:rPr lang="en-US" b="1" i="0" u="none" strike="noStrike" dirty="0">
                <a:solidFill>
                  <a:srgbClr val="127EA8"/>
                </a:solidFill>
                <a:effectLst/>
                <a:latin typeface="Arial" panose="020B0604020202020204" pitchFamily="34" charset="0"/>
                <a:cs typeface="Arial" panose="020B0604020202020204" pitchFamily="34" charset="0"/>
                <a:hlinkClick r:id="rId4"/>
              </a:rPr>
              <a:t>Environmental Management Waste Management Facility</a:t>
            </a:r>
            <a:r>
              <a:rPr lang="en-US" b="0" i="0" dirty="0">
                <a:solidFill>
                  <a:srgbClr val="292929"/>
                </a:solidFill>
                <a:effectLst/>
                <a:latin typeface="Arial" panose="020B0604020202020204" pitchFamily="34" charset="0"/>
                <a:cs typeface="Arial" panose="020B0604020202020204" pitchFamily="34" charset="0"/>
              </a:rPr>
              <a:t>, is nearing full capacity, but hundreds of buildings still remain at the </a:t>
            </a:r>
            <a:r>
              <a:rPr lang="en-US" b="1" i="0" u="none" strike="noStrike" dirty="0">
                <a:solidFill>
                  <a:srgbClr val="127EA8"/>
                </a:solidFill>
                <a:effectLst/>
                <a:latin typeface="Arial" panose="020B0604020202020204" pitchFamily="34" charset="0"/>
                <a:cs typeface="Arial" panose="020B0604020202020204" pitchFamily="34" charset="0"/>
                <a:hlinkClick r:id="rId5"/>
              </a:rPr>
              <a:t>Y-12 National Security Complex</a:t>
            </a:r>
            <a:r>
              <a:rPr lang="en-US" b="0" i="0" dirty="0">
                <a:solidFill>
                  <a:srgbClr val="292929"/>
                </a:solidFill>
                <a:effectLst/>
                <a:latin typeface="Arial" panose="020B0604020202020204" pitchFamily="34" charset="0"/>
                <a:cs typeface="Arial" panose="020B0604020202020204" pitchFamily="34" charset="0"/>
              </a:rPr>
              <a:t> (Y-12) and </a:t>
            </a:r>
            <a:r>
              <a:rPr lang="en-US" b="1" i="0" u="none" strike="noStrike" dirty="0">
                <a:solidFill>
                  <a:srgbClr val="127EA8"/>
                </a:solidFill>
                <a:effectLst/>
                <a:latin typeface="Arial" panose="020B0604020202020204" pitchFamily="34" charset="0"/>
                <a:cs typeface="Arial" panose="020B0604020202020204" pitchFamily="34" charset="0"/>
                <a:hlinkClick r:id="rId6"/>
              </a:rPr>
              <a:t>Oak Ridge National Laboratory</a:t>
            </a:r>
            <a:r>
              <a:rPr lang="en-US" b="0" i="0" dirty="0">
                <a:solidFill>
                  <a:srgbClr val="292929"/>
                </a:solidFill>
                <a:effectLst/>
                <a:latin typeface="Arial" panose="020B0604020202020204" pitchFamily="34" charset="0"/>
                <a:cs typeface="Arial" panose="020B0604020202020204" pitchFamily="34" charset="0"/>
              </a:rPr>
              <a:t> (ORNL) requiring demolition.</a:t>
            </a:r>
          </a:p>
          <a:p>
            <a:pPr algn="l"/>
            <a:endParaRPr lang="en-US" b="0" i="0" dirty="0">
              <a:solidFill>
                <a:srgbClr val="292929"/>
              </a:solidFill>
              <a:effectLst/>
              <a:latin typeface="Arial" panose="020B0604020202020204" pitchFamily="34" charset="0"/>
              <a:cs typeface="Arial" panose="020B0604020202020204" pitchFamily="34" charset="0"/>
            </a:endParaRPr>
          </a:p>
          <a:p>
            <a:pPr algn="l"/>
            <a:r>
              <a:rPr lang="en-US" b="0" i="0" dirty="0">
                <a:solidFill>
                  <a:srgbClr val="292929"/>
                </a:solidFill>
                <a:effectLst/>
                <a:latin typeface="Arial" panose="020B0604020202020204" pitchFamily="34" charset="0"/>
                <a:cs typeface="Arial" panose="020B0604020202020204" pitchFamily="34" charset="0"/>
              </a:rPr>
              <a:t>The new </a:t>
            </a:r>
            <a:r>
              <a:rPr lang="en-US" b="1" i="0" u="none" strike="noStrike" dirty="0">
                <a:solidFill>
                  <a:srgbClr val="127EA8"/>
                </a:solidFill>
                <a:effectLst/>
                <a:latin typeface="Arial" panose="020B0604020202020204" pitchFamily="34" charset="0"/>
                <a:cs typeface="Arial" panose="020B0604020202020204" pitchFamily="34" charset="0"/>
                <a:hlinkClick r:id="rId7"/>
              </a:rPr>
              <a:t>EMDF</a:t>
            </a:r>
            <a:r>
              <a:rPr lang="en-US" b="0" i="0" dirty="0">
                <a:solidFill>
                  <a:srgbClr val="292929"/>
                </a:solidFill>
                <a:effectLst/>
                <a:latin typeface="Arial" panose="020B0604020202020204" pitchFamily="34" charset="0"/>
                <a:cs typeface="Arial" panose="020B0604020202020204" pitchFamily="34" charset="0"/>
              </a:rPr>
              <a:t> will provide the disposal capacity OREM needs to complete cleanup.</a:t>
            </a:r>
          </a:p>
          <a:p>
            <a:endParaRPr lang="en-US" dirty="0"/>
          </a:p>
        </p:txBody>
      </p:sp>
      <p:sp>
        <p:nvSpPr>
          <p:cNvPr id="4" name="Slide Number Placeholder 3"/>
          <p:cNvSpPr>
            <a:spLocks noGrp="1"/>
          </p:cNvSpPr>
          <p:nvPr>
            <p:ph type="sldNum" sz="quarter" idx="5"/>
          </p:nvPr>
        </p:nvSpPr>
        <p:spPr/>
        <p:txBody>
          <a:bodyPr/>
          <a:lstStyle/>
          <a:p>
            <a:fld id="{571A400B-D204-FD43-B8D0-D8C2C41B88FC}" type="slidenum">
              <a:rPr lang="en-US" smtClean="0"/>
              <a:t>11</a:t>
            </a:fld>
            <a:endParaRPr lang="en-US" dirty="0"/>
          </a:p>
        </p:txBody>
      </p:sp>
    </p:spTree>
    <p:extLst>
      <p:ext uri="{BB962C8B-B14F-4D97-AF65-F5344CB8AC3E}">
        <p14:creationId xmlns:p14="http://schemas.microsoft.com/office/powerpoint/2010/main" val="623690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SDUs are large concrete units used for permanent disposal of </a:t>
            </a:r>
            <a:r>
              <a:rPr lang="en-US" dirty="0" err="1"/>
              <a:t>saltstone</a:t>
            </a:r>
            <a:r>
              <a:rPr lang="en-US" dirty="0"/>
              <a:t>. Left picture is  of completed SDU 8. The mega-volume units are 375 feet in diameter, 43 feet high, and can hold approximately 33 million gallons of </a:t>
            </a:r>
            <a:r>
              <a:rPr lang="en-US" dirty="0" err="1"/>
              <a:t>saltstone</a:t>
            </a:r>
            <a:r>
              <a:rPr lang="en-US" dirty="0"/>
              <a:t>. They are designed to receive DSS produced by SWPF. Completing construction of SDU 8 is one of the Priority 1 (achieving significant construction milestones) for CY23 Mission.</a:t>
            </a:r>
          </a:p>
          <a:p>
            <a:endParaRPr lang="en-US" dirty="0"/>
          </a:p>
        </p:txBody>
      </p:sp>
      <p:sp>
        <p:nvSpPr>
          <p:cNvPr id="4" name="Slide Number Placeholder 3"/>
          <p:cNvSpPr>
            <a:spLocks noGrp="1"/>
          </p:cNvSpPr>
          <p:nvPr>
            <p:ph type="sldNum" sz="quarter" idx="5"/>
          </p:nvPr>
        </p:nvSpPr>
        <p:spPr/>
        <p:txBody>
          <a:bodyPr/>
          <a:lstStyle/>
          <a:p>
            <a:fld id="{571A400B-D204-FD43-B8D0-D8C2C41B88FC}" type="slidenum">
              <a:rPr lang="en-US" smtClean="0"/>
              <a:t>13</a:t>
            </a:fld>
            <a:endParaRPr lang="en-US" dirty="0"/>
          </a:p>
        </p:txBody>
      </p:sp>
    </p:spTree>
    <p:extLst>
      <p:ext uri="{BB962C8B-B14F-4D97-AF65-F5344CB8AC3E}">
        <p14:creationId xmlns:p14="http://schemas.microsoft.com/office/powerpoint/2010/main" val="2796070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External Interest: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National Security Council interest in GTCC disposal in response to POTUS National Security Memorandum 19 to Counter Weapons of Mass Destruction Terrorism and Advance Nuclear and Radioactive Material Security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r>
              <a:rPr lang="en-US" sz="2000" dirty="0">
                <a:solidFill>
                  <a:schemeClr val="tx1"/>
                </a:solidFill>
              </a:rPr>
              <a:t>In April 2022 – NRC Commission approved the staff’s recommendation to:</a:t>
            </a:r>
          </a:p>
          <a:p>
            <a:pPr lvl="1"/>
            <a:r>
              <a:rPr lang="en-US" sz="2000" dirty="0">
                <a:solidFill>
                  <a:schemeClr val="tx1"/>
                </a:solidFill>
              </a:rPr>
              <a:t>issue new proposed rule that consolidates/integrates criteria for licensing the disposal of GTCC waste and 10 CFR Part 61, “Low-Level Radioactive Waste Disposal,” rulemaking activities, and </a:t>
            </a:r>
          </a:p>
          <a:p>
            <a:pPr lvl="1"/>
            <a:r>
              <a:rPr lang="en-US" sz="2000" dirty="0">
                <a:solidFill>
                  <a:schemeClr val="tx1"/>
                </a:solidFill>
              </a:rPr>
              <a:t>provide for Agreement State licensing of those GTCC waste streams that meet the regulatory requirements for near-surface disposal and do not present a hazard such that the NRC should retain disposal authority. </a:t>
            </a:r>
          </a:p>
          <a:p>
            <a:endParaRPr lang="en-US" sz="2000" dirty="0">
              <a:solidFill>
                <a:schemeClr val="tx1"/>
              </a:solidFill>
            </a:endParaRPr>
          </a:p>
          <a:p>
            <a:r>
              <a:rPr lang="en-US" sz="2000" dirty="0">
                <a:solidFill>
                  <a:schemeClr val="tx1"/>
                </a:solidFill>
              </a:rPr>
              <a:t>NRC Draft Regulatory Basis (July 2019):  </a:t>
            </a:r>
          </a:p>
          <a:p>
            <a:pPr marL="457200" lvl="1" indent="0">
              <a:buNone/>
            </a:pPr>
            <a:r>
              <a:rPr lang="en-US" sz="2000" dirty="0">
                <a:solidFill>
                  <a:schemeClr val="tx1"/>
                </a:solidFill>
              </a:rPr>
              <a:t>“…the NRC staff found that a majority of GTCC waste are both potentially suitable for near-surface disposal and could be regulated by an Agreement state.”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571A400B-D204-FD43-B8D0-D8C2C41B88FC}" type="slidenum">
              <a:rPr lang="en-US" smtClean="0"/>
              <a:t>14</a:t>
            </a:fld>
            <a:endParaRPr lang="en-US" dirty="0"/>
          </a:p>
        </p:txBody>
      </p:sp>
    </p:spTree>
    <p:extLst>
      <p:ext uri="{BB962C8B-B14F-4D97-AF65-F5344CB8AC3E}">
        <p14:creationId xmlns:p14="http://schemas.microsoft.com/office/powerpoint/2010/main" val="3619786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92929"/>
                </a:solidFill>
                <a:effectLst/>
                <a:latin typeface="Karla" pitchFamily="2" charset="0"/>
              </a:rPr>
              <a:t>“It was operated decades ago in the ‘60s and ‘70s, so systems, structures and components had been there for a long time and had partially degraded, causing potentially unstable conditions. This activity is one of the CY 23 priorities (priority #3 – reducing the EM footprint). This activity took months of planning, hazard characterization, abatement work and removal of hazardous  waste. EM Nevada completed its EM mission and priorities goals for the 2023 calendar year.</a:t>
            </a:r>
            <a:endParaRPr lang="en-US" dirty="0"/>
          </a:p>
          <a:p>
            <a:endParaRPr lang="en-US" dirty="0"/>
          </a:p>
        </p:txBody>
      </p:sp>
      <p:sp>
        <p:nvSpPr>
          <p:cNvPr id="4" name="Slide Number Placeholder 3"/>
          <p:cNvSpPr>
            <a:spLocks noGrp="1"/>
          </p:cNvSpPr>
          <p:nvPr>
            <p:ph type="sldNum" sz="quarter" idx="5"/>
          </p:nvPr>
        </p:nvSpPr>
        <p:spPr/>
        <p:txBody>
          <a:bodyPr/>
          <a:lstStyle/>
          <a:p>
            <a:fld id="{571A400B-D204-FD43-B8D0-D8C2C41B88FC}" type="slidenum">
              <a:rPr lang="en-US" smtClean="0"/>
              <a:t>17</a:t>
            </a:fld>
            <a:endParaRPr lang="en-US" dirty="0"/>
          </a:p>
        </p:txBody>
      </p:sp>
    </p:spTree>
    <p:extLst>
      <p:ext uri="{BB962C8B-B14F-4D97-AF65-F5344CB8AC3E}">
        <p14:creationId xmlns:p14="http://schemas.microsoft.com/office/powerpoint/2010/main" val="43508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11111"/>
                </a:solidFill>
                <a:effectLst/>
                <a:latin typeface="+mn-lt"/>
              </a:rPr>
              <a:t>An EM 2023 Priority (priority #2) is to dispose of 9,000 tons of Main Plant Demolition Waste. The demolition is expected to take approximately 30 months to complete</a:t>
            </a:r>
            <a:r>
              <a:rPr lang="en-US" b="0" i="1" dirty="0">
                <a:solidFill>
                  <a:srgbClr val="111111"/>
                </a:solidFill>
                <a:effectLst/>
                <a:latin typeface="+mn-lt"/>
              </a:rPr>
              <a:t>. An operator uses an excavator with a hydraulic hammer to dismantle the Chemical Process Cell, as part of the deconstruction of the Main Plant Process Building at EM’s West Valley Demonstration Project.</a:t>
            </a:r>
          </a:p>
          <a:p>
            <a:endParaRPr lang="en-US" b="0" i="1" dirty="0">
              <a:solidFill>
                <a:srgbClr val="111111"/>
              </a:solidFill>
              <a:effectLst/>
              <a:latin typeface="+mn-lt"/>
            </a:endParaRPr>
          </a:p>
          <a:p>
            <a:pPr algn="l"/>
            <a:r>
              <a:rPr lang="en-US" b="0" i="0" dirty="0">
                <a:solidFill>
                  <a:srgbClr val="111111"/>
                </a:solidFill>
                <a:effectLst/>
                <a:latin typeface="+mn-lt"/>
              </a:rPr>
              <a:t>In 2017, EM workers removed 278 high-level waste canisters from that storage facility and safely relocated them to a temporary onsite storage pad until a permanent repository is available for their disposal. The work at the Chemical Process Cell is expected to be completed over several months and will include removal of racks used to store high-level waste canister decades ago. </a:t>
            </a:r>
            <a:r>
              <a:rPr lang="en-US" b="0" i="0" dirty="0">
                <a:solidFill>
                  <a:srgbClr val="444444"/>
                </a:solidFill>
                <a:effectLst/>
                <a:latin typeface="+mn-lt"/>
              </a:rPr>
              <a:t>The Main Plant is one of the last remaining major facilities at the West Valley Demonstration Project.</a:t>
            </a:r>
          </a:p>
          <a:p>
            <a:pPr algn="l"/>
            <a:endParaRPr lang="en-US" b="0" i="0" dirty="0">
              <a:solidFill>
                <a:srgbClr val="444444"/>
              </a:solidFill>
              <a:effectLst/>
              <a:latin typeface="+mn-lt"/>
            </a:endParaRPr>
          </a:p>
          <a:p>
            <a:pPr algn="l"/>
            <a:r>
              <a:rPr lang="en-US" b="0" i="0" dirty="0">
                <a:solidFill>
                  <a:srgbClr val="444444"/>
                </a:solidFill>
                <a:effectLst/>
                <a:latin typeface="+mn-lt"/>
              </a:rPr>
              <a:t>Its successful demolition will further reduce environmental risks and position the site for the next phase in cleanup. The five-story, 35,100-square-foot, reinforced-concrete structure operated as a commercial reprocessing facility to recover reusable plutonium and uranium from spent nuclear reactor fuel. It ceased operations in 1972.</a:t>
            </a:r>
          </a:p>
          <a:p>
            <a:endParaRPr lang="en-US" dirty="0"/>
          </a:p>
        </p:txBody>
      </p:sp>
      <p:sp>
        <p:nvSpPr>
          <p:cNvPr id="4" name="Slide Number Placeholder 3"/>
          <p:cNvSpPr>
            <a:spLocks noGrp="1"/>
          </p:cNvSpPr>
          <p:nvPr>
            <p:ph type="sldNum" sz="quarter" idx="5"/>
          </p:nvPr>
        </p:nvSpPr>
        <p:spPr/>
        <p:txBody>
          <a:bodyPr/>
          <a:lstStyle/>
          <a:p>
            <a:fld id="{571A400B-D204-FD43-B8D0-D8C2C41B88FC}" type="slidenum">
              <a:rPr lang="en-US" smtClean="0"/>
              <a:t>18</a:t>
            </a:fld>
            <a:endParaRPr lang="en-US" dirty="0"/>
          </a:p>
        </p:txBody>
      </p:sp>
    </p:spTree>
    <p:extLst>
      <p:ext uri="{BB962C8B-B14F-4D97-AF65-F5344CB8AC3E}">
        <p14:creationId xmlns:p14="http://schemas.microsoft.com/office/powerpoint/2010/main" val="2179382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buFont typeface="+mj-lt"/>
              <a:buNone/>
              <a:defRPr/>
            </a:pPr>
            <a:r>
              <a:rPr lang="en-US" sz="1200" dirty="0">
                <a:ea typeface="Times New Roman" panose="02020603050405020304" pitchFamily="18" charset="0"/>
              </a:rPr>
              <a:t>Jonathan Kang notes:</a:t>
            </a:r>
          </a:p>
          <a:p>
            <a:pPr marL="342900" indent="-342900" algn="l">
              <a:buFont typeface="Arial" panose="020B0604020202020204" pitchFamily="34" charset="0"/>
              <a:buChar char="•"/>
            </a:pPr>
            <a:r>
              <a:rPr lang="en-US" sz="1200" dirty="0"/>
              <a:t>As discussed earlier, DOE relies on use of strategic partnership between onsite capabilities, NNSS, and commercial facilities to manage its waste.</a:t>
            </a:r>
          </a:p>
          <a:p>
            <a:pPr marL="342900" indent="-342900" algn="l">
              <a:buFont typeface="Arial" panose="020B0604020202020204" pitchFamily="34" charset="0"/>
              <a:buChar char="•"/>
            </a:pPr>
            <a:r>
              <a:rPr lang="en-US" sz="1200" dirty="0"/>
              <a:t>Historically speaking, most of DOE generated wastes are disposed on-site (80-90%) and remaining wastes at NNSS and commercial facilities (usually combined 10-20%). </a:t>
            </a:r>
          </a:p>
          <a:p>
            <a:pPr marL="342900" indent="-342900" algn="l">
              <a:buFont typeface="Arial" panose="020B0604020202020204" pitchFamily="34" charset="0"/>
              <a:buChar char="•"/>
            </a:pPr>
            <a:r>
              <a:rPr lang="en-US" sz="1200" dirty="0"/>
              <a:t>We believe this trend will continue in coming years. We don’t necessarily believe this was due to current 435.1 policy and we also don’t expect “leveling the playing field” policy when and if implemented, will significantly change that. </a:t>
            </a:r>
          </a:p>
          <a:p>
            <a:pPr>
              <a:spcBef>
                <a:spcPts val="0"/>
              </a:spcBef>
              <a:spcAft>
                <a:spcPts val="0"/>
              </a:spcAft>
              <a:buFont typeface="+mj-lt"/>
              <a:buNone/>
              <a:defRPr/>
            </a:pPr>
            <a:endParaRPr lang="en-US" sz="1200" dirty="0">
              <a:ea typeface="Times New Roman" panose="02020603050405020304" pitchFamily="18" charset="0"/>
            </a:endParaRPr>
          </a:p>
          <a:p>
            <a:pPr marL="342900" indent="-342900">
              <a:spcBef>
                <a:spcPts val="0"/>
              </a:spcBef>
              <a:spcAft>
                <a:spcPts val="0"/>
              </a:spcAft>
              <a:buFont typeface="+mj-lt"/>
              <a:buAutoNum type="arabicPeriod"/>
              <a:defRPr/>
            </a:pPr>
            <a:r>
              <a:rPr lang="en-US" sz="1200" dirty="0">
                <a:ea typeface="Times New Roman" panose="02020603050405020304" pitchFamily="18" charset="0"/>
              </a:rPr>
              <a:t>In order to present the consistent methodology with prior year bar charts, NNSS generated waste disposed at NNSS is included in “Onsite” bar (vs. NNSS bar);</a:t>
            </a:r>
            <a:endParaRPr lang="en-US" sz="1200" dirty="0">
              <a:ea typeface="Calibri" panose="020F0502020204030204" pitchFamily="34" charset="0"/>
            </a:endParaRPr>
          </a:p>
          <a:p>
            <a:pPr marL="342900" indent="-342900">
              <a:spcBef>
                <a:spcPts val="0"/>
              </a:spcBef>
              <a:spcAft>
                <a:spcPts val="0"/>
              </a:spcAft>
              <a:buFont typeface="+mj-lt"/>
              <a:buAutoNum type="arabicPeriod"/>
              <a:defRPr/>
            </a:pPr>
            <a:r>
              <a:rPr lang="en-US" sz="1200" dirty="0">
                <a:ea typeface="Times New Roman" panose="02020603050405020304" pitchFamily="18" charset="0"/>
              </a:rPr>
              <a:t>Large onsite volume in FY22 is Ports D&amp;D waste (combination of X-326 demo and DUF6 related waste); </a:t>
            </a:r>
          </a:p>
          <a:p>
            <a:pPr marL="342900" indent="-342900">
              <a:spcBef>
                <a:spcPts val="0"/>
              </a:spcBef>
              <a:spcAft>
                <a:spcPts val="0"/>
              </a:spcAft>
              <a:buFont typeface="+mj-lt"/>
              <a:buAutoNum type="arabicPeriod"/>
              <a:defRPr/>
            </a:pPr>
            <a:endParaRPr lang="en-US" sz="1200" dirty="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71A400B-D204-FD43-B8D0-D8C2C41B88FC}" type="slidenum">
              <a:rPr lang="en-US" smtClean="0"/>
              <a:t>24</a:t>
            </a:fld>
            <a:endParaRPr lang="en-US" dirty="0"/>
          </a:p>
        </p:txBody>
      </p:sp>
    </p:spTree>
    <p:extLst>
      <p:ext uri="{BB962C8B-B14F-4D97-AF65-F5344CB8AC3E}">
        <p14:creationId xmlns:p14="http://schemas.microsoft.com/office/powerpoint/2010/main" val="35850919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E4DC4835-A402-414E-B6B3-48D74854709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358170" y="-1763275"/>
            <a:ext cx="10384550" cy="10384550"/>
          </a:xfrm>
          <a:prstGeom prst="rect">
            <a:avLst/>
          </a:prstGeom>
        </p:spPr>
      </p:pic>
      <p:sp>
        <p:nvSpPr>
          <p:cNvPr id="2" name="Title 1">
            <a:extLst>
              <a:ext uri="{FF2B5EF4-FFF2-40B4-BE49-F238E27FC236}">
                <a16:creationId xmlns:a16="http://schemas.microsoft.com/office/drawing/2014/main" id="{00A15D2D-D246-B443-8E1A-7B34C0DED6FE}"/>
              </a:ext>
            </a:extLst>
          </p:cNvPr>
          <p:cNvSpPr>
            <a:spLocks noGrp="1"/>
          </p:cNvSpPr>
          <p:nvPr>
            <p:ph type="ctrTitle"/>
          </p:nvPr>
        </p:nvSpPr>
        <p:spPr>
          <a:xfrm>
            <a:off x="1048038" y="1824732"/>
            <a:ext cx="10309773" cy="1881579"/>
          </a:xfrm>
          <a:noFill/>
        </p:spPr>
        <p:txBody>
          <a:bodyPr lIns="0" rIns="0" bIns="182880" anchor="b">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438F7D1-B4B4-2E48-A086-EB66E49F543C}"/>
              </a:ext>
            </a:extLst>
          </p:cNvPr>
          <p:cNvSpPr>
            <a:spLocks noGrp="1"/>
          </p:cNvSpPr>
          <p:nvPr>
            <p:ph type="subTitle" idx="1"/>
          </p:nvPr>
        </p:nvSpPr>
        <p:spPr>
          <a:xfrm>
            <a:off x="1048037" y="3706311"/>
            <a:ext cx="10309774" cy="1149720"/>
          </a:xfrm>
          <a:noFill/>
        </p:spPr>
        <p:txBody>
          <a:bodyPr lIns="0" tIns="182880" r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5" name="Graphic 14">
            <a:extLst>
              <a:ext uri="{FF2B5EF4-FFF2-40B4-BE49-F238E27FC236}">
                <a16:creationId xmlns:a16="http://schemas.microsoft.com/office/drawing/2014/main" id="{38963F79-4286-4547-8651-EB33D063B3E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6273" y="314947"/>
            <a:ext cx="3465095" cy="502187"/>
          </a:xfrm>
          <a:prstGeom prst="rect">
            <a:avLst/>
          </a:prstGeom>
        </p:spPr>
      </p:pic>
      <p:cxnSp>
        <p:nvCxnSpPr>
          <p:cNvPr id="8" name="Straight Connector 7">
            <a:extLst>
              <a:ext uri="{FF2B5EF4-FFF2-40B4-BE49-F238E27FC236}">
                <a16:creationId xmlns:a16="http://schemas.microsoft.com/office/drawing/2014/main" id="{8949508F-9D58-1E43-BD0C-21C800D55142}"/>
              </a:ext>
            </a:extLst>
          </p:cNvPr>
          <p:cNvCxnSpPr>
            <a:cxnSpLocks/>
          </p:cNvCxnSpPr>
          <p:nvPr userDrawn="1"/>
        </p:nvCxnSpPr>
        <p:spPr>
          <a:xfrm>
            <a:off x="1048037" y="3706311"/>
            <a:ext cx="10309774"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20C0610-DD23-4249-9AB0-6A136CD97891}"/>
              </a:ext>
            </a:extLst>
          </p:cNvPr>
          <p:cNvSpPr/>
          <p:nvPr userDrawn="1"/>
        </p:nvSpPr>
        <p:spPr>
          <a:xfrm>
            <a:off x="433137" y="0"/>
            <a:ext cx="18176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5">
            <a:extLst>
              <a:ext uri="{FF2B5EF4-FFF2-40B4-BE49-F238E27FC236}">
                <a16:creationId xmlns:a16="http://schemas.microsoft.com/office/drawing/2014/main" id="{0461A5BF-009F-B648-BFDF-9EB6FE3E1231}"/>
              </a:ext>
            </a:extLst>
          </p:cNvPr>
          <p:cNvSpPr>
            <a:spLocks noGrp="1"/>
          </p:cNvSpPr>
          <p:nvPr>
            <p:ph type="sldNum" sz="quarter" idx="12"/>
          </p:nvPr>
        </p:nvSpPr>
        <p:spPr>
          <a:xfrm>
            <a:off x="4778423" y="6225235"/>
            <a:ext cx="7202906" cy="313676"/>
          </a:xfrm>
        </p:spPr>
        <p:txBody>
          <a:bodyPr/>
          <a:lstStyle>
            <a:lvl1pPr algn="r">
              <a:defRPr sz="1400" b="1">
                <a:solidFill>
                  <a:schemeClr val="bg1"/>
                </a:solidFill>
              </a:defRPr>
            </a:lvl1pPr>
          </a:lstStyle>
          <a:p>
            <a:r>
              <a:rPr lang="en-US" b="0" dirty="0"/>
              <a:t>Dedicated to safety. Committed to the environment. </a:t>
            </a:r>
            <a:r>
              <a:rPr lang="en-US" dirty="0"/>
              <a:t>|</a:t>
            </a:r>
            <a:r>
              <a:rPr lang="en-US" b="0" dirty="0"/>
              <a:t> energy.gov/EM</a:t>
            </a:r>
          </a:p>
        </p:txBody>
      </p:sp>
    </p:spTree>
    <p:extLst>
      <p:ext uri="{BB962C8B-B14F-4D97-AF65-F5344CB8AC3E}">
        <p14:creationId xmlns:p14="http://schemas.microsoft.com/office/powerpoint/2010/main" val="2841410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AA270-8783-2C46-8D8B-978C64EE33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53D451-0099-A04F-A97B-D774EDF00C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F865A8-3252-5546-BFBD-D279FF5DFF99}"/>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0A8CC767-0DDD-7040-B5C2-68DFD25E923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9FDF3F6-E614-BF4A-9286-44344A48B149}"/>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771231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D08504-4F69-C24F-8876-DD19703D36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034253-5A6F-E546-AD28-7A369071D2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8D7C47-5E13-7747-A03C-5F4F7C201D0E}"/>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69B304E0-2B5C-FE47-8672-B8C4C446F43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F0927DEF-9367-4143-8A4D-DE9F52FF477F}"/>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1860540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2285-F352-9541-8330-7DC8FD581F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E32CD3-B617-8E44-B78F-97440E1B20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5C94A2B5-D70E-F645-9C3C-E1FA2073931E}"/>
              </a:ext>
            </a:extLst>
          </p:cNvPr>
          <p:cNvSpPr>
            <a:spLocks noGrp="1"/>
          </p:cNvSpPr>
          <p:nvPr>
            <p:ph type="sldNum" sz="quarter" idx="10"/>
          </p:nvPr>
        </p:nvSpPr>
        <p:spPr/>
        <p:txBody>
          <a:bodyPr/>
          <a:lstStyle/>
          <a:p>
            <a:fld id="{E773C8E2-B35B-254F-A137-6F2F570DAACB}" type="slidenum">
              <a:rPr lang="en-US" smtClean="0"/>
              <a:pPr/>
              <a:t>‹#›</a:t>
            </a:fld>
            <a:endParaRPr lang="en-US" dirty="0"/>
          </a:p>
        </p:txBody>
      </p:sp>
    </p:spTree>
    <p:extLst>
      <p:ext uri="{BB962C8B-B14F-4D97-AF65-F5344CB8AC3E}">
        <p14:creationId xmlns:p14="http://schemas.microsoft.com/office/powerpoint/2010/main" val="1817273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F09E8-B747-B84C-A2B2-F829044B9C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3C786F-4AAA-A648-948F-3845C01361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6">
            <a:extLst>
              <a:ext uri="{FF2B5EF4-FFF2-40B4-BE49-F238E27FC236}">
                <a16:creationId xmlns:a16="http://schemas.microsoft.com/office/drawing/2014/main" id="{FD94B43F-3B82-374E-B7B1-1092D697BBBC}"/>
              </a:ext>
            </a:extLst>
          </p:cNvPr>
          <p:cNvSpPr>
            <a:spLocks noGrp="1"/>
          </p:cNvSpPr>
          <p:nvPr>
            <p:ph type="sldNum" sz="quarter" idx="10"/>
          </p:nvPr>
        </p:nvSpPr>
        <p:spPr/>
        <p:txBody>
          <a:bodyPr/>
          <a:lstStyle/>
          <a:p>
            <a:fld id="{E773C8E2-B35B-254F-A137-6F2F570DAACB}" type="slidenum">
              <a:rPr lang="en-US" smtClean="0"/>
              <a:pPr/>
              <a:t>‹#›</a:t>
            </a:fld>
            <a:endParaRPr lang="en-US" dirty="0"/>
          </a:p>
        </p:txBody>
      </p:sp>
    </p:spTree>
    <p:extLst>
      <p:ext uri="{BB962C8B-B14F-4D97-AF65-F5344CB8AC3E}">
        <p14:creationId xmlns:p14="http://schemas.microsoft.com/office/powerpoint/2010/main" val="3341792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B0C6C-8264-404A-9228-B584B8D99A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4AADC5-8676-9C41-AC90-3D5264FF93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B6B68A-50C8-A444-8685-38233DAAAC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51C963-C785-2F43-B390-FCFF823714CB}"/>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CD951132-F93B-3146-BA0F-2E1CD4CB0F8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A7EEE66-0AF6-D447-8D5D-F2E6D2A1E34B}"/>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3976790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DE7AA-7C72-DB4A-85F8-5B66C80194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5BF5D1-AECA-A14A-8BAC-62435DEAEF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738E5F-85D5-7C4B-863C-67E447B824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1AD71A-497C-E34D-A050-8556E1C20C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150AD3-CA61-7649-A053-B6FD282C2C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77DB30-F155-8E4C-A325-A8E88246E556}"/>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8" name="Footer Placeholder 7">
            <a:extLst>
              <a:ext uri="{FF2B5EF4-FFF2-40B4-BE49-F238E27FC236}">
                <a16:creationId xmlns:a16="http://schemas.microsoft.com/office/drawing/2014/main" id="{CD2386A0-AAC7-DE4F-BCA3-C07D9C4799E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C9189C19-BFF5-AD4F-8571-332863DCCAFA}"/>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1687716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0F9F7-3641-C14A-B3A4-5528C2C291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63C67A-CC00-C340-9C16-06CFA8CA772C}"/>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83BEC1FA-C33C-F346-B0F1-70E9E0ABB84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658B5EEF-0D03-7247-907B-D82A7D269864}"/>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188523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09704A-4E2A-0746-81E8-43CDEEEEC676}"/>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BE1ADD78-4B36-0042-B347-46CF581F7D4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F2C7ECC-0AFC-D54D-A9B3-35C8BCDD8800}"/>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847454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696FF-2F85-C64E-850B-61C0F6F72A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12B552-6C2E-6A4D-97D0-E561087DC0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A6DD02-079A-EF4B-BB7F-AC896956FF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4FB365-676E-8949-913E-8A29DD786B45}"/>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065A6927-EFA0-9C45-9E10-A15FF60057F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B0A13400-FA8A-8243-B9BF-0E15D96A9E96}"/>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4230088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A3F50-632A-4D45-986B-71EEE91FF9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5478EC-32E2-5644-92E4-31EC804ED4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8393DD2-3F8D-0841-B436-525A773999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3B324A-C68A-8C40-8087-9F01CF55C873}"/>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412C5388-7A7F-2741-8724-30933FC5AA2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4F1A15E3-5712-F340-AD1C-2E4E54588482}"/>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149174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578668A-4477-7D41-978D-6547BDB99651}"/>
              </a:ext>
            </a:extLst>
          </p:cNvPr>
          <p:cNvSpPr/>
          <p:nvPr userDrawn="1"/>
        </p:nvSpPr>
        <p:spPr>
          <a:xfrm>
            <a:off x="0" y="6051177"/>
            <a:ext cx="12192000" cy="806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BCE21D-3B79-2D46-BF34-98F46C997FED}"/>
              </a:ext>
            </a:extLst>
          </p:cNvPr>
          <p:cNvSpPr/>
          <p:nvPr userDrawn="1"/>
        </p:nvSpPr>
        <p:spPr>
          <a:xfrm>
            <a:off x="0" y="1"/>
            <a:ext cx="12192000" cy="1036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83C3C0A-CAC4-2546-8B51-4D0AB74CE73D}"/>
              </a:ext>
            </a:extLst>
          </p:cNvPr>
          <p:cNvSpPr/>
          <p:nvPr userDrawn="1"/>
        </p:nvSpPr>
        <p:spPr>
          <a:xfrm>
            <a:off x="433137" y="1"/>
            <a:ext cx="156143" cy="10363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219D2BD5-7469-C442-8F57-677253FD7D15}"/>
              </a:ext>
            </a:extLst>
          </p:cNvPr>
          <p:cNvSpPr>
            <a:spLocks noGrp="1"/>
          </p:cNvSpPr>
          <p:nvPr>
            <p:ph type="title"/>
          </p:nvPr>
        </p:nvSpPr>
        <p:spPr>
          <a:xfrm>
            <a:off x="838200" y="129061"/>
            <a:ext cx="10515600" cy="907259"/>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906BF33-2E1A-C34C-82E0-8CB8DEDB33F4}"/>
              </a:ext>
            </a:extLst>
          </p:cNvPr>
          <p:cNvSpPr>
            <a:spLocks noGrp="1"/>
          </p:cNvSpPr>
          <p:nvPr>
            <p:ph type="body" idx="1"/>
          </p:nvPr>
        </p:nvSpPr>
        <p:spPr>
          <a:xfrm>
            <a:off x="838200" y="1165380"/>
            <a:ext cx="10515600" cy="50115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07BBA60-E537-AE4D-9EDA-A6DE122D42DB}"/>
              </a:ext>
            </a:extLst>
          </p:cNvPr>
          <p:cNvSpPr>
            <a:spLocks noGrp="1"/>
          </p:cNvSpPr>
          <p:nvPr>
            <p:ph type="sldNum" sz="quarter" idx="4"/>
          </p:nvPr>
        </p:nvSpPr>
        <p:spPr>
          <a:xfrm>
            <a:off x="11219327" y="6303736"/>
            <a:ext cx="697833" cy="365125"/>
          </a:xfrm>
          <a:prstGeom prst="rect">
            <a:avLst/>
          </a:prstGeom>
        </p:spPr>
        <p:txBody>
          <a:bodyPr vert="horz" lIns="91440" tIns="91440" rIns="91440" bIns="91440" rtlCol="0" anchor="ctr" anchorCtr="0"/>
          <a:lstStyle>
            <a:lvl1pPr algn="r">
              <a:defRPr sz="1200">
                <a:solidFill>
                  <a:schemeClr val="bg1"/>
                </a:solidFill>
              </a:defRPr>
            </a:lvl1pPr>
          </a:lstStyle>
          <a:p>
            <a:fld id="{E773C8E2-B35B-254F-A137-6F2F570DAACB}" type="slidenum">
              <a:rPr lang="en-US" smtClean="0"/>
              <a:pPr/>
              <a:t>‹#›</a:t>
            </a:fld>
            <a:endParaRPr lang="en-US" dirty="0"/>
          </a:p>
        </p:txBody>
      </p:sp>
      <p:pic>
        <p:nvPicPr>
          <p:cNvPr id="11" name="Graphic 10">
            <a:extLst>
              <a:ext uri="{FF2B5EF4-FFF2-40B4-BE49-F238E27FC236}">
                <a16:creationId xmlns:a16="http://schemas.microsoft.com/office/drawing/2014/main" id="{6B1E6BB0-2370-EC43-92B3-74197023E56D}"/>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274840" y="6208705"/>
            <a:ext cx="2699083" cy="391171"/>
          </a:xfrm>
          <a:prstGeom prst="rect">
            <a:avLst/>
          </a:prstGeom>
        </p:spPr>
      </p:pic>
    </p:spTree>
    <p:extLst>
      <p:ext uri="{BB962C8B-B14F-4D97-AF65-F5344CB8AC3E}">
        <p14:creationId xmlns:p14="http://schemas.microsoft.com/office/powerpoint/2010/main" val="17589033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30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energy.gov/em/high-level-radioactive-waste-hlw-interpretation"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hyperlink" Target="https://www.energy.gov/pfas/articles/pfas-strategic-roadmap-doe-commitments-action-2022-2025" TargetMode="External"/><Relationship Id="rId2" Type="http://schemas.openxmlformats.org/officeDocument/2006/relationships/hyperlink" Target="https://www.energy.gov/pfas/articles/addressing-pfas-department-energy" TargetMode="External"/><Relationship Id="rId1" Type="http://schemas.openxmlformats.org/officeDocument/2006/relationships/slideLayout" Target="../slideLayouts/slideLayout2.xml"/><Relationship Id="rId6" Type="http://schemas.openxmlformats.org/officeDocument/2006/relationships/hyperlink" Target="https://www.energy.gov/pfas/articles/environmental-sampling-guidance-0" TargetMode="External"/><Relationship Id="rId5" Type="http://schemas.openxmlformats.org/officeDocument/2006/relationships/hyperlink" Target="https://www.energy.gov/pfas/articles/initial-doe-pfas-research-plan-summary-national-laboratory-research-and-development" TargetMode="External"/><Relationship Id="rId4" Type="http://schemas.openxmlformats.org/officeDocument/2006/relationships/hyperlink" Target="https://www.energy.gov/pfas/articles/initial-assessment-and-polyfluoroalkyl-substances-department-energy-sit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hyperlink" Target="https://www.energy.gov/pfas/pfas-and-polyfluoroalkyl-substances"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gcc02.safelinks.protection.outlook.com/?url=https%3A%2F%2Femwims.org%2F&amp;data=05%7C01%7Camie.robinson%40em.doe.gov%7C20014084c36b4f0fea1308db2560538a%7C6b183ecc4b554ed5b3f87f64be1c4138%7C0%7C0%7C638144867863484865%7CUnknown%7CTWFpbGZsb3d8eyJWIjoiMC4wLjAwMDAiLCJQIjoiV2luMzIiLCJBTiI6Ik1haWwiLCJXVCI6Mn0%3D%7C3000%7C%7C%7C&amp;sdata=37HlUxF4sMv8w%2FeJvrHiC0UfUNtMjv7FVME1HDxfFn8%3D&amp;reserved=0"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s://www.energy.gov/em/annual-priorities-strategic-vision-and-program-plan"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B9272-CAEE-4A4C-BE08-DA81E4395172}"/>
              </a:ext>
            </a:extLst>
          </p:cNvPr>
          <p:cNvSpPr>
            <a:spLocks noGrp="1"/>
          </p:cNvSpPr>
          <p:nvPr>
            <p:ph type="ctrTitle"/>
          </p:nvPr>
        </p:nvSpPr>
        <p:spPr>
          <a:xfrm>
            <a:off x="834189" y="1270111"/>
            <a:ext cx="11129211" cy="1881579"/>
          </a:xfrm>
        </p:spPr>
        <p:txBody>
          <a:bodyPr>
            <a:noAutofit/>
          </a:bodyPr>
          <a:lstStyle/>
          <a:p>
            <a:pPr algn="ctr"/>
            <a:r>
              <a:rPr lang="en-US" altLang="en-US" sz="4000" dirty="0">
                <a:latin typeface="+mn-lt"/>
              </a:rPr>
              <a:t>DOE/EM Waste Management Update</a:t>
            </a:r>
            <a:br>
              <a:rPr lang="en-US" altLang="en-US" sz="4000" dirty="0">
                <a:latin typeface="+mn-lt"/>
              </a:rPr>
            </a:br>
            <a:r>
              <a:rPr lang="en-US" altLang="en-US" sz="4000" dirty="0">
                <a:latin typeface="+mn-lt"/>
              </a:rPr>
              <a:t>Low Level Radioactive Waste Forum</a:t>
            </a:r>
            <a:endParaRPr lang="en-US" sz="3700" dirty="0">
              <a:effectLst>
                <a:outerShdw blurRad="38100" dist="38100" dir="2700000" algn="tl">
                  <a:srgbClr val="000000">
                    <a:alpha val="43137"/>
                  </a:srgbClr>
                </a:outerShdw>
              </a:effectLst>
            </a:endParaRPr>
          </a:p>
        </p:txBody>
      </p:sp>
      <p:sp>
        <p:nvSpPr>
          <p:cNvPr id="3" name="Subtitle 2">
            <a:extLst>
              <a:ext uri="{FF2B5EF4-FFF2-40B4-BE49-F238E27FC236}">
                <a16:creationId xmlns:a16="http://schemas.microsoft.com/office/drawing/2014/main" id="{1E2584EE-3F89-7443-B71A-3498ADA94192}"/>
              </a:ext>
            </a:extLst>
          </p:cNvPr>
          <p:cNvSpPr>
            <a:spLocks noGrp="1"/>
          </p:cNvSpPr>
          <p:nvPr>
            <p:ph type="subTitle" idx="1"/>
          </p:nvPr>
        </p:nvSpPr>
        <p:spPr>
          <a:xfrm>
            <a:off x="834189" y="3706310"/>
            <a:ext cx="10626291" cy="2084889"/>
          </a:xfrm>
        </p:spPr>
        <p:txBody>
          <a:bodyPr>
            <a:normAutofit/>
          </a:bodyPr>
          <a:lstStyle/>
          <a:p>
            <a:pPr algn="ctr"/>
            <a:r>
              <a:rPr lang="en-US" sz="2800" dirty="0">
                <a:effectLst>
                  <a:outerShdw blurRad="38100" dist="38100" dir="2700000" algn="tl">
                    <a:srgbClr val="000000">
                      <a:alpha val="43137"/>
                    </a:srgbClr>
                  </a:outerShdw>
                </a:effectLst>
              </a:rPr>
              <a:t>Chris Kemp</a:t>
            </a:r>
          </a:p>
          <a:p>
            <a:pPr algn="ctr"/>
            <a:r>
              <a:rPr lang="en-US" sz="2800" dirty="0">
                <a:effectLst>
                  <a:outerShdw blurRad="38100" dist="38100" dir="2700000" algn="tl">
                    <a:srgbClr val="000000">
                      <a:alpha val="43137"/>
                    </a:srgbClr>
                  </a:outerShdw>
                </a:effectLst>
              </a:rPr>
              <a:t>Office of Waste Disposal</a:t>
            </a:r>
          </a:p>
          <a:p>
            <a:pPr algn="ctr"/>
            <a:r>
              <a:rPr lang="en-US" sz="2800" dirty="0">
                <a:effectLst>
                  <a:outerShdw blurRad="38100" dist="38100" dir="2700000" algn="tl">
                    <a:srgbClr val="000000">
                      <a:alpha val="43137"/>
                    </a:srgbClr>
                  </a:outerShdw>
                </a:effectLst>
              </a:rPr>
              <a:t>April 3, 2024</a:t>
            </a:r>
          </a:p>
        </p:txBody>
      </p:sp>
    </p:spTree>
    <p:extLst>
      <p:ext uri="{BB962C8B-B14F-4D97-AF65-F5344CB8AC3E}">
        <p14:creationId xmlns:p14="http://schemas.microsoft.com/office/powerpoint/2010/main" val="1677056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8226F-BA69-E4F9-0513-33602456B0B0}"/>
              </a:ext>
            </a:extLst>
          </p:cNvPr>
          <p:cNvSpPr>
            <a:spLocks noGrp="1"/>
          </p:cNvSpPr>
          <p:nvPr>
            <p:ph type="title"/>
          </p:nvPr>
        </p:nvSpPr>
        <p:spPr/>
        <p:txBody>
          <a:bodyPr/>
          <a:lstStyle/>
          <a:p>
            <a:r>
              <a:rPr lang="en-US" dirty="0"/>
              <a:t>Waste Isolation Pilot Plant – New Shaft</a:t>
            </a:r>
          </a:p>
        </p:txBody>
      </p:sp>
      <p:sp>
        <p:nvSpPr>
          <p:cNvPr id="4" name="Slide Number Placeholder 3">
            <a:extLst>
              <a:ext uri="{FF2B5EF4-FFF2-40B4-BE49-F238E27FC236}">
                <a16:creationId xmlns:a16="http://schemas.microsoft.com/office/drawing/2014/main" id="{F2E44CE7-83B2-0120-9E1E-1FFF1F0F62EB}"/>
              </a:ext>
            </a:extLst>
          </p:cNvPr>
          <p:cNvSpPr>
            <a:spLocks noGrp="1"/>
          </p:cNvSpPr>
          <p:nvPr>
            <p:ph type="sldNum" sz="quarter" idx="10"/>
          </p:nvPr>
        </p:nvSpPr>
        <p:spPr/>
        <p:txBody>
          <a:bodyPr/>
          <a:lstStyle/>
          <a:p>
            <a:fld id="{E773C8E2-B35B-254F-A137-6F2F570DAACB}" type="slidenum">
              <a:rPr lang="en-US" smtClean="0"/>
              <a:pPr/>
              <a:t>10</a:t>
            </a:fld>
            <a:endParaRPr lang="en-US" dirty="0"/>
          </a:p>
        </p:txBody>
      </p:sp>
      <p:pic>
        <p:nvPicPr>
          <p:cNvPr id="5" name="Content Placeholder 7">
            <a:extLst>
              <a:ext uri="{FF2B5EF4-FFF2-40B4-BE49-F238E27FC236}">
                <a16:creationId xmlns:a16="http://schemas.microsoft.com/office/drawing/2014/main" id="{557846AA-39EC-8C00-A5BB-3DEC2DC33C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0486" y="1690504"/>
            <a:ext cx="5766637" cy="3964563"/>
          </a:xfrm>
        </p:spPr>
      </p:pic>
      <p:pic>
        <p:nvPicPr>
          <p:cNvPr id="6" name="Content Placeholder 5" descr="A picture containing sky, outdoor, transport, crane&#10;&#10;Description automatically generated">
            <a:extLst>
              <a:ext uri="{FF2B5EF4-FFF2-40B4-BE49-F238E27FC236}">
                <a16:creationId xmlns:a16="http://schemas.microsoft.com/office/drawing/2014/main" id="{06F64687-8FBF-973D-7DB1-2BD2BC3187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4083" y="1690504"/>
            <a:ext cx="5134251" cy="4181408"/>
          </a:xfrm>
          <a:prstGeom prst="rect">
            <a:avLst/>
          </a:prstGeom>
        </p:spPr>
      </p:pic>
    </p:spTree>
    <p:extLst>
      <p:ext uri="{BB962C8B-B14F-4D97-AF65-F5344CB8AC3E}">
        <p14:creationId xmlns:p14="http://schemas.microsoft.com/office/powerpoint/2010/main" val="689791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695A3-08D0-9C29-C167-997DDD25F530}"/>
              </a:ext>
            </a:extLst>
          </p:cNvPr>
          <p:cNvSpPr>
            <a:spLocks noGrp="1"/>
          </p:cNvSpPr>
          <p:nvPr>
            <p:ph type="title"/>
          </p:nvPr>
        </p:nvSpPr>
        <p:spPr/>
        <p:txBody>
          <a:bodyPr/>
          <a:lstStyle/>
          <a:p>
            <a:r>
              <a:rPr lang="en-US" dirty="0"/>
              <a:t>Oak Ridge – EM Disposal Facility Groundbreaking</a:t>
            </a:r>
          </a:p>
        </p:txBody>
      </p:sp>
      <p:sp>
        <p:nvSpPr>
          <p:cNvPr id="4" name="Slide Number Placeholder 3">
            <a:extLst>
              <a:ext uri="{FF2B5EF4-FFF2-40B4-BE49-F238E27FC236}">
                <a16:creationId xmlns:a16="http://schemas.microsoft.com/office/drawing/2014/main" id="{913F8F79-8A55-4FA0-FDC3-0A5559442DDA}"/>
              </a:ext>
            </a:extLst>
          </p:cNvPr>
          <p:cNvSpPr>
            <a:spLocks noGrp="1"/>
          </p:cNvSpPr>
          <p:nvPr>
            <p:ph type="sldNum" sz="quarter" idx="10"/>
          </p:nvPr>
        </p:nvSpPr>
        <p:spPr/>
        <p:txBody>
          <a:bodyPr/>
          <a:lstStyle/>
          <a:p>
            <a:fld id="{E773C8E2-B35B-254F-A137-6F2F570DAACB}" type="slidenum">
              <a:rPr lang="en-US" smtClean="0"/>
              <a:pPr/>
              <a:t>11</a:t>
            </a:fld>
            <a:endParaRPr lang="en-US" dirty="0"/>
          </a:p>
        </p:txBody>
      </p:sp>
      <p:pic>
        <p:nvPicPr>
          <p:cNvPr id="5" name="Content Placeholder 8" descr="A picture containing tree, outdoor, ground, sky&#10;&#10;Description automatically generated">
            <a:extLst>
              <a:ext uri="{FF2B5EF4-FFF2-40B4-BE49-F238E27FC236}">
                <a16:creationId xmlns:a16="http://schemas.microsoft.com/office/drawing/2014/main" id="{827D364A-8FAB-9DAF-50EC-7307086AD95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79674" y="1133456"/>
            <a:ext cx="7283302" cy="4903739"/>
          </a:xfrm>
        </p:spPr>
      </p:pic>
    </p:spTree>
    <p:extLst>
      <p:ext uri="{BB962C8B-B14F-4D97-AF65-F5344CB8AC3E}">
        <p14:creationId xmlns:p14="http://schemas.microsoft.com/office/powerpoint/2010/main" val="1169532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F6805-DD91-78F2-2505-82808ED2C08C}"/>
              </a:ext>
            </a:extLst>
          </p:cNvPr>
          <p:cNvSpPr>
            <a:spLocks noGrp="1"/>
          </p:cNvSpPr>
          <p:nvPr>
            <p:ph type="title"/>
          </p:nvPr>
        </p:nvSpPr>
        <p:spPr/>
        <p:txBody>
          <a:bodyPr>
            <a:normAutofit fontScale="90000"/>
          </a:bodyPr>
          <a:lstStyle/>
          <a:p>
            <a:r>
              <a:rPr lang="en-US" dirty="0"/>
              <a:t>High-Level Radioactive Waste (HLW) Interpretation</a:t>
            </a:r>
          </a:p>
        </p:txBody>
      </p:sp>
      <p:sp>
        <p:nvSpPr>
          <p:cNvPr id="4" name="Slide Number Placeholder 3">
            <a:extLst>
              <a:ext uri="{FF2B5EF4-FFF2-40B4-BE49-F238E27FC236}">
                <a16:creationId xmlns:a16="http://schemas.microsoft.com/office/drawing/2014/main" id="{0F838079-33A9-1896-7732-DC341D995AC3}"/>
              </a:ext>
            </a:extLst>
          </p:cNvPr>
          <p:cNvSpPr>
            <a:spLocks noGrp="1"/>
          </p:cNvSpPr>
          <p:nvPr>
            <p:ph type="sldNum" sz="quarter" idx="10"/>
          </p:nvPr>
        </p:nvSpPr>
        <p:spPr/>
        <p:txBody>
          <a:bodyPr/>
          <a:lstStyle/>
          <a:p>
            <a:fld id="{E773C8E2-B35B-254F-A137-6F2F570DAACB}" type="slidenum">
              <a:rPr lang="en-US" smtClean="0"/>
              <a:pPr/>
              <a:t>12</a:t>
            </a:fld>
            <a:endParaRPr lang="en-US" dirty="0"/>
          </a:p>
        </p:txBody>
      </p:sp>
      <p:sp>
        <p:nvSpPr>
          <p:cNvPr id="5" name="Content Placeholder 3">
            <a:extLst>
              <a:ext uri="{FF2B5EF4-FFF2-40B4-BE49-F238E27FC236}">
                <a16:creationId xmlns:a16="http://schemas.microsoft.com/office/drawing/2014/main" id="{74F869EB-BAB8-EFBD-10EC-1D38DFC8769B}"/>
              </a:ext>
            </a:extLst>
          </p:cNvPr>
          <p:cNvSpPr>
            <a:spLocks noGrp="1"/>
          </p:cNvSpPr>
          <p:nvPr>
            <p:ph idx="1"/>
          </p:nvPr>
        </p:nvSpPr>
        <p:spPr>
          <a:xfrm>
            <a:off x="404037" y="1158949"/>
            <a:ext cx="11398103" cy="5018014"/>
          </a:xfrm>
        </p:spPr>
        <p:txBody>
          <a:bodyPr>
            <a:normAutofit fontScale="25000" lnSpcReduction="20000"/>
          </a:bodyPr>
          <a:lstStyle/>
          <a:p>
            <a:pPr>
              <a:spcBef>
                <a:spcPts val="0"/>
              </a:spcBef>
              <a:spcAft>
                <a:spcPts val="400"/>
              </a:spcAft>
              <a:defRPr/>
            </a:pPr>
            <a:r>
              <a:rPr lang="en-US" sz="8400" dirty="0">
                <a:solidFill>
                  <a:schemeClr val="tx1"/>
                </a:solidFill>
                <a:effectLst/>
                <a:latin typeface="+mn-lt"/>
                <a:ea typeface="Times New Roman" panose="02020603050405020304" pitchFamily="18" charset="0"/>
                <a:cs typeface="Times New Roman" panose="02020603050405020304" pitchFamily="18" charset="0"/>
              </a:rPr>
              <a:t>The HLW interpretation is a tool in the “waste management policy toolbox” that, where implemented, allows DOE to dispose of defense reprocessing waste in accordance with its radiological characteristics and not by source or where it came from, i.e., some reprocessing wastes may be classified as not HLW (non-HLW)</a:t>
            </a:r>
          </a:p>
          <a:p>
            <a:pPr marL="0" indent="0">
              <a:spcBef>
                <a:spcPts val="0"/>
              </a:spcBef>
              <a:spcAft>
                <a:spcPts val="400"/>
              </a:spcAft>
              <a:buNone/>
              <a:defRPr/>
            </a:pPr>
            <a:endParaRPr lang="en-US" sz="8400" dirty="0">
              <a:solidFill>
                <a:schemeClr val="tx1"/>
              </a:solidFill>
              <a:effectLst/>
              <a:latin typeface="+mn-lt"/>
              <a:ea typeface="Times New Roman" panose="02020603050405020304" pitchFamily="18" charset="0"/>
              <a:cs typeface="Times New Roman" panose="02020603050405020304" pitchFamily="18" charset="0"/>
            </a:endParaRPr>
          </a:p>
          <a:p>
            <a:pPr>
              <a:spcBef>
                <a:spcPts val="0"/>
              </a:spcBef>
              <a:spcAft>
                <a:spcPts val="400"/>
              </a:spcAft>
              <a:defRPr/>
            </a:pPr>
            <a:r>
              <a:rPr lang="en-US" sz="8400" dirty="0">
                <a:solidFill>
                  <a:schemeClr val="tx1"/>
                </a:solidFill>
                <a:latin typeface="+mn-lt"/>
                <a:cs typeface="Times New Roman" panose="02020603050405020304" pitchFamily="18" charset="0"/>
              </a:rPr>
              <a:t>Since adopting the policy, DOE has implemented the application of the HLW interpretation</a:t>
            </a:r>
          </a:p>
          <a:p>
            <a:pPr lvl="1">
              <a:spcBef>
                <a:spcPts val="0"/>
              </a:spcBef>
              <a:spcAft>
                <a:spcPts val="400"/>
              </a:spcAft>
              <a:defRPr/>
            </a:pPr>
            <a:r>
              <a:rPr lang="en-US" sz="6400" dirty="0">
                <a:solidFill>
                  <a:schemeClr val="tx1"/>
                </a:solidFill>
                <a:latin typeface="+mn-lt"/>
                <a:cs typeface="Times New Roman" panose="02020603050405020304" pitchFamily="18" charset="0"/>
              </a:rPr>
              <a:t>The first waste stream analyzed was a small volume of SRS Defense Waste Processing Facility (DWPF)  recycled wastewater treated and disposed in September 2020.</a:t>
            </a:r>
          </a:p>
          <a:p>
            <a:pPr lvl="1">
              <a:spcBef>
                <a:spcPts val="0"/>
              </a:spcBef>
              <a:spcAft>
                <a:spcPts val="400"/>
              </a:spcAft>
              <a:defRPr/>
            </a:pPr>
            <a:endParaRPr lang="en-US" sz="6400" dirty="0">
              <a:solidFill>
                <a:schemeClr val="tx1"/>
              </a:solidFill>
              <a:latin typeface="+mn-lt"/>
              <a:cs typeface="Times New Roman" panose="02020603050405020304" pitchFamily="18" charset="0"/>
            </a:endParaRPr>
          </a:p>
          <a:p>
            <a:pPr lvl="1">
              <a:spcBef>
                <a:spcPts val="0"/>
              </a:spcBef>
              <a:spcAft>
                <a:spcPts val="400"/>
              </a:spcAft>
              <a:defRPr/>
            </a:pPr>
            <a:r>
              <a:rPr lang="en-US" sz="6400" dirty="0">
                <a:solidFill>
                  <a:schemeClr val="tx1"/>
                </a:solidFill>
                <a:latin typeface="+mn-lt"/>
                <a:cs typeface="Times New Roman" panose="02020603050405020304" pitchFamily="18" charset="0"/>
              </a:rPr>
              <a:t>The second waste stream decision was announced on July 18, 2023, to dispose of SRS contaminated process equipment at WCS.  The waste includes a drill string, glass pumps, and replacement glass bubblers related to DWPF operations until facility’s end of life. Environmental analysis shows that the proposed action would have no significant impact to human health and the environment and does not constitute a major federal action in the context of NEPA. </a:t>
            </a:r>
          </a:p>
          <a:p>
            <a:pPr lvl="1">
              <a:spcBef>
                <a:spcPts val="0"/>
              </a:spcBef>
              <a:spcAft>
                <a:spcPts val="400"/>
              </a:spcAft>
              <a:defRPr/>
            </a:pPr>
            <a:endParaRPr lang="en-US" sz="6400" dirty="0">
              <a:solidFill>
                <a:schemeClr val="tx1"/>
              </a:solidFill>
              <a:latin typeface="+mn-lt"/>
              <a:cs typeface="Times New Roman" panose="02020603050405020304" pitchFamily="18" charset="0"/>
            </a:endParaRPr>
          </a:p>
          <a:p>
            <a:pPr lvl="1">
              <a:spcBef>
                <a:spcPts val="0"/>
              </a:spcBef>
              <a:spcAft>
                <a:spcPts val="400"/>
              </a:spcAft>
              <a:defRPr/>
            </a:pPr>
            <a:r>
              <a:rPr lang="en-US" sz="6400" dirty="0">
                <a:solidFill>
                  <a:schemeClr val="tx1"/>
                </a:solidFill>
                <a:latin typeface="+mn-lt"/>
                <a:cs typeface="Times New Roman" panose="02020603050405020304" pitchFamily="18" charset="0"/>
              </a:rPr>
              <a:t>The drill string is planned to be shipped late in CY2023.</a:t>
            </a:r>
          </a:p>
          <a:p>
            <a:pPr>
              <a:spcBef>
                <a:spcPts val="0"/>
              </a:spcBef>
              <a:spcAft>
                <a:spcPts val="400"/>
              </a:spcAft>
              <a:defRPr/>
            </a:pPr>
            <a:endParaRPr lang="en-US" sz="8400" dirty="0">
              <a:solidFill>
                <a:schemeClr val="tx1"/>
              </a:solidFill>
              <a:latin typeface="+mn-lt"/>
              <a:cs typeface="Times New Roman" panose="02020603050405020304" pitchFamily="18" charset="0"/>
            </a:endParaRPr>
          </a:p>
          <a:p>
            <a:pPr>
              <a:spcBef>
                <a:spcPts val="0"/>
              </a:spcBef>
              <a:spcAft>
                <a:spcPts val="400"/>
              </a:spcAft>
              <a:defRPr/>
            </a:pPr>
            <a:r>
              <a:rPr lang="en-US" sz="8400" dirty="0">
                <a:solidFill>
                  <a:schemeClr val="tx1"/>
                </a:solidFill>
                <a:latin typeface="+mn-lt"/>
                <a:cs typeface="Times New Roman" panose="02020603050405020304" pitchFamily="18" charset="0"/>
              </a:rPr>
              <a:t>EM-HQ continues to actively search for candidate waste streams to apply the HLW Interpretation to advance DOE clean-up mission.</a:t>
            </a:r>
          </a:p>
          <a:p>
            <a:pPr marL="0" indent="0">
              <a:spcBef>
                <a:spcPts val="0"/>
              </a:spcBef>
              <a:spcAft>
                <a:spcPts val="400"/>
              </a:spcAft>
              <a:buNone/>
              <a:defRPr/>
            </a:pPr>
            <a:endParaRPr lang="en-US" sz="8400" dirty="0">
              <a:solidFill>
                <a:schemeClr val="tx1"/>
              </a:solidFill>
              <a:latin typeface="+mn-lt"/>
              <a:cs typeface="Times New Roman" panose="02020603050405020304" pitchFamily="18" charset="0"/>
            </a:endParaRPr>
          </a:p>
          <a:p>
            <a:pPr>
              <a:spcBef>
                <a:spcPts val="0"/>
              </a:spcBef>
              <a:spcAft>
                <a:spcPts val="400"/>
              </a:spcAft>
              <a:defRPr/>
            </a:pPr>
            <a:r>
              <a:rPr lang="en-US" sz="8400" dirty="0">
                <a:solidFill>
                  <a:schemeClr val="tx1"/>
                </a:solidFill>
                <a:latin typeface="+mn-lt"/>
                <a:cs typeface="Times New Roman" panose="02020603050405020304" pitchFamily="18" charset="0"/>
              </a:rPr>
              <a:t>For more information, please see the website at </a:t>
            </a:r>
            <a:r>
              <a:rPr lang="en-US" sz="8400" dirty="0">
                <a:solidFill>
                  <a:schemeClr val="tx1"/>
                </a:solidFill>
                <a:latin typeface="+mn-lt"/>
                <a:cs typeface="Times New Roman" panose="02020603050405020304" pitchFamily="18" charset="0"/>
                <a:hlinkClick r:id="rId2"/>
              </a:rPr>
              <a:t>https://www.energy.gov/em/high-level-radioactive-waste-hlw-interpretation</a:t>
            </a:r>
            <a:endParaRPr lang="en-US" sz="8400" dirty="0">
              <a:solidFill>
                <a:schemeClr val="tx1"/>
              </a:solidFill>
              <a:latin typeface="+mn-lt"/>
              <a:cs typeface="Times New Roman" panose="02020603050405020304" pitchFamily="18" charset="0"/>
            </a:endParaRPr>
          </a:p>
          <a:p>
            <a:pPr marL="0" indent="0">
              <a:spcBef>
                <a:spcPts val="0"/>
              </a:spcBef>
              <a:spcAft>
                <a:spcPts val="400"/>
              </a:spcAft>
              <a:buNone/>
              <a:defRPr/>
            </a:pPr>
            <a:r>
              <a:rPr lang="en-US" sz="1800" dirty="0">
                <a:solidFill>
                  <a:schemeClr val="tx1"/>
                </a:solidFill>
                <a:latin typeface="Times New Roman" panose="02020603050405020304" pitchFamily="18" charset="0"/>
                <a:cs typeface="Times New Roman" panose="02020603050405020304" pitchFamily="18" charset="0"/>
              </a:rPr>
              <a:t> </a:t>
            </a:r>
          </a:p>
          <a:p>
            <a:pPr>
              <a:spcBef>
                <a:spcPts val="0"/>
              </a:spcBef>
              <a:spcAft>
                <a:spcPts val="400"/>
              </a:spcAft>
              <a:defRPr/>
            </a:pPr>
            <a:endParaRPr lang="en-US" sz="1800" dirty="0">
              <a:solidFill>
                <a:schemeClr val="tx1"/>
              </a:solidFill>
              <a:latin typeface="Times New Roman" panose="02020603050405020304" pitchFamily="18" charset="0"/>
              <a:cs typeface="Times New Roman" panose="02020603050405020304" pitchFamily="18" charset="0"/>
            </a:endParaRPr>
          </a:p>
          <a:p>
            <a:pPr lvl="1">
              <a:spcBef>
                <a:spcPts val="0"/>
              </a:spcBef>
              <a:spcAft>
                <a:spcPts val="400"/>
              </a:spcAft>
              <a:defRPr/>
            </a:pPr>
            <a:endParaRPr sz="1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8592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E6134-03E1-0DB8-09B0-56561A7D40A8}"/>
              </a:ext>
            </a:extLst>
          </p:cNvPr>
          <p:cNvSpPr>
            <a:spLocks noGrp="1"/>
          </p:cNvSpPr>
          <p:nvPr>
            <p:ph type="title"/>
          </p:nvPr>
        </p:nvSpPr>
        <p:spPr/>
        <p:txBody>
          <a:bodyPr>
            <a:normAutofit fontScale="90000"/>
          </a:bodyPr>
          <a:lstStyle/>
          <a:p>
            <a:r>
              <a:rPr lang="en-US" dirty="0"/>
              <a:t>Savannah River Site (SRS) – Completion of </a:t>
            </a:r>
            <a:r>
              <a:rPr lang="en-US" dirty="0" err="1"/>
              <a:t>Saltstone</a:t>
            </a:r>
            <a:r>
              <a:rPr lang="en-US" dirty="0"/>
              <a:t> Disposal Unit 8</a:t>
            </a:r>
          </a:p>
        </p:txBody>
      </p:sp>
      <p:sp>
        <p:nvSpPr>
          <p:cNvPr id="4" name="Slide Number Placeholder 3">
            <a:extLst>
              <a:ext uri="{FF2B5EF4-FFF2-40B4-BE49-F238E27FC236}">
                <a16:creationId xmlns:a16="http://schemas.microsoft.com/office/drawing/2014/main" id="{37D15CFC-290E-C19F-6C5C-B1CE495AC8E7}"/>
              </a:ext>
            </a:extLst>
          </p:cNvPr>
          <p:cNvSpPr>
            <a:spLocks noGrp="1"/>
          </p:cNvSpPr>
          <p:nvPr>
            <p:ph type="sldNum" sz="quarter" idx="10"/>
          </p:nvPr>
        </p:nvSpPr>
        <p:spPr/>
        <p:txBody>
          <a:bodyPr/>
          <a:lstStyle/>
          <a:p>
            <a:fld id="{E773C8E2-B35B-254F-A137-6F2F570DAACB}" type="slidenum">
              <a:rPr lang="en-US" smtClean="0"/>
              <a:pPr/>
              <a:t>13</a:t>
            </a:fld>
            <a:endParaRPr lang="en-US" dirty="0"/>
          </a:p>
        </p:txBody>
      </p:sp>
      <p:pic>
        <p:nvPicPr>
          <p:cNvPr id="5" name="Content Placeholder 7">
            <a:extLst>
              <a:ext uri="{FF2B5EF4-FFF2-40B4-BE49-F238E27FC236}">
                <a16:creationId xmlns:a16="http://schemas.microsoft.com/office/drawing/2014/main" id="{2F9AC41F-4045-48C8-9EE3-071099FC3F9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8558" t="310" r="3468" b="-310"/>
          <a:stretch/>
        </p:blipFill>
        <p:spPr>
          <a:xfrm>
            <a:off x="629562" y="1202027"/>
            <a:ext cx="5380056" cy="3442722"/>
          </a:xfrm>
        </p:spPr>
      </p:pic>
      <p:pic>
        <p:nvPicPr>
          <p:cNvPr id="6" name="Picture 5" descr="An aerial view of a large stadium&#10;&#10;Description automatically generated with medium confidence">
            <a:extLst>
              <a:ext uri="{FF2B5EF4-FFF2-40B4-BE49-F238E27FC236}">
                <a16:creationId xmlns:a16="http://schemas.microsoft.com/office/drawing/2014/main" id="{84EF8063-6B00-5351-C0B4-22BED6E39ECC}"/>
              </a:ext>
            </a:extLst>
          </p:cNvPr>
          <p:cNvPicPr>
            <a:picLocks noChangeAspect="1"/>
          </p:cNvPicPr>
          <p:nvPr/>
        </p:nvPicPr>
        <p:blipFill rotWithShape="1">
          <a:blip r:embed="rId4">
            <a:extLst>
              <a:ext uri="{28A0092B-C50C-407E-A947-70E740481C1C}">
                <a14:useLocalDpi xmlns:a14="http://schemas.microsoft.com/office/drawing/2010/main" val="0"/>
              </a:ext>
            </a:extLst>
          </a:blip>
          <a:srcRect l="195" t="16168" r="1826" b="18845"/>
          <a:stretch/>
        </p:blipFill>
        <p:spPr>
          <a:xfrm>
            <a:off x="6131677" y="2276181"/>
            <a:ext cx="5776949" cy="3442721"/>
          </a:xfrm>
          <a:prstGeom prst="rect">
            <a:avLst/>
          </a:prstGeom>
        </p:spPr>
      </p:pic>
    </p:spTree>
    <p:extLst>
      <p:ext uri="{BB962C8B-B14F-4D97-AF65-F5344CB8AC3E}">
        <p14:creationId xmlns:p14="http://schemas.microsoft.com/office/powerpoint/2010/main" val="3902297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54AC5-C483-3169-ED59-699E0E8DFA45}"/>
              </a:ext>
            </a:extLst>
          </p:cNvPr>
          <p:cNvSpPr>
            <a:spLocks noGrp="1"/>
          </p:cNvSpPr>
          <p:nvPr>
            <p:ph type="title"/>
          </p:nvPr>
        </p:nvSpPr>
        <p:spPr/>
        <p:txBody>
          <a:bodyPr/>
          <a:lstStyle/>
          <a:p>
            <a:r>
              <a:rPr lang="en-US" dirty="0"/>
              <a:t>Greater than Class C (GTCC) LLW Disposal Status</a:t>
            </a:r>
          </a:p>
        </p:txBody>
      </p:sp>
      <p:sp>
        <p:nvSpPr>
          <p:cNvPr id="4" name="Slide Number Placeholder 3">
            <a:extLst>
              <a:ext uri="{FF2B5EF4-FFF2-40B4-BE49-F238E27FC236}">
                <a16:creationId xmlns:a16="http://schemas.microsoft.com/office/drawing/2014/main" id="{F1EF158D-03FD-C6FE-89F5-0A89B8501690}"/>
              </a:ext>
            </a:extLst>
          </p:cNvPr>
          <p:cNvSpPr>
            <a:spLocks noGrp="1"/>
          </p:cNvSpPr>
          <p:nvPr>
            <p:ph type="sldNum" sz="quarter" idx="10"/>
          </p:nvPr>
        </p:nvSpPr>
        <p:spPr/>
        <p:txBody>
          <a:bodyPr/>
          <a:lstStyle/>
          <a:p>
            <a:fld id="{E773C8E2-B35B-254F-A137-6F2F570DAACB}" type="slidenum">
              <a:rPr lang="en-US" smtClean="0"/>
              <a:pPr/>
              <a:t>14</a:t>
            </a:fld>
            <a:endParaRPr lang="en-US" dirty="0"/>
          </a:p>
        </p:txBody>
      </p:sp>
      <p:sp>
        <p:nvSpPr>
          <p:cNvPr id="5" name="Content Placeholder 4">
            <a:extLst>
              <a:ext uri="{FF2B5EF4-FFF2-40B4-BE49-F238E27FC236}">
                <a16:creationId xmlns:a16="http://schemas.microsoft.com/office/drawing/2014/main" id="{E08BCC42-0DA3-FD66-7C53-536EBD035AC9}"/>
              </a:ext>
            </a:extLst>
          </p:cNvPr>
          <p:cNvSpPr>
            <a:spLocks noGrp="1"/>
          </p:cNvSpPr>
          <p:nvPr>
            <p:ph idx="1"/>
          </p:nvPr>
        </p:nvSpPr>
        <p:spPr>
          <a:xfrm>
            <a:off x="838200" y="1165225"/>
            <a:ext cx="10515600" cy="5011738"/>
          </a:xfrm>
          <a:prstGeom prst="rect">
            <a:avLst/>
          </a:prstGeom>
        </p:spPr>
        <p:txBody>
          <a:bodyPr/>
          <a:lstStyle/>
          <a:p>
            <a:r>
              <a:rPr lang="en-US" sz="2000" dirty="0">
                <a:solidFill>
                  <a:schemeClr val="tx1"/>
                </a:solidFill>
                <a:latin typeface="Calibri" panose="020F0502020204030204" pitchFamily="34" charset="0"/>
                <a:cs typeface="Calibri" panose="020F0502020204030204" pitchFamily="34" charset="0"/>
              </a:rPr>
              <a:t>GTCC LLW remains in storage at generators’ facilities.</a:t>
            </a:r>
          </a:p>
          <a:p>
            <a:endParaRPr lang="en-US" sz="2000" dirty="0">
              <a:latin typeface="Calibri" panose="020F0502020204030204" pitchFamily="34" charset="0"/>
              <a:cs typeface="Calibri" panose="020F0502020204030204" pitchFamily="34" charset="0"/>
            </a:endParaRPr>
          </a:p>
          <a:p>
            <a:r>
              <a:rPr lang="en-US" sz="2000" dirty="0">
                <a:solidFill>
                  <a:schemeClr val="tx1"/>
                </a:solidFill>
                <a:latin typeface="Calibri" panose="020F0502020204030204" pitchFamily="34" charset="0"/>
                <a:cs typeface="Calibri" panose="020F0502020204030204" pitchFamily="34" charset="0"/>
              </a:rPr>
              <a:t>DOE continues to monitor the Nuclear Regulatory Commission (NRC) regulatory developments, and the Energy Policy Act of 2005 requirement to “await action by Congress.”</a:t>
            </a:r>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DOE staff have taken advantage of NRC’s latest 2023 informative presentations on potential changes to Part 61 low-level waste disposal regulations to integrate criteria for licensing the near-surface disposal of GTCC LLW and depleted uranium.</a:t>
            </a: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We are continuing to discuss with NRC staff our views on the information presented and look forward to an opportunity to review the draft rule and guidance.</a:t>
            </a:r>
          </a:p>
          <a:p>
            <a:endParaRPr lang="en-US" sz="2000" dirty="0"/>
          </a:p>
          <a:p>
            <a:endParaRPr lang="en-US" sz="2000" dirty="0">
              <a:solidFill>
                <a:schemeClr val="tx1"/>
              </a:solidFill>
            </a:endParaRPr>
          </a:p>
          <a:p>
            <a:endParaRPr lang="en-US" dirty="0"/>
          </a:p>
        </p:txBody>
      </p:sp>
    </p:spTree>
    <p:extLst>
      <p:ext uri="{BB962C8B-B14F-4D97-AF65-F5344CB8AC3E}">
        <p14:creationId xmlns:p14="http://schemas.microsoft.com/office/powerpoint/2010/main" val="3783748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3FE73-769F-F636-C3F5-78921B434347}"/>
              </a:ext>
            </a:extLst>
          </p:cNvPr>
          <p:cNvSpPr>
            <a:spLocks noGrp="1"/>
          </p:cNvSpPr>
          <p:nvPr>
            <p:ph type="title"/>
          </p:nvPr>
        </p:nvSpPr>
        <p:spPr/>
        <p:txBody>
          <a:bodyPr/>
          <a:lstStyle/>
          <a:p>
            <a:r>
              <a:rPr lang="en-US" dirty="0"/>
              <a:t>Depleted Uranium (DU)</a:t>
            </a:r>
          </a:p>
        </p:txBody>
      </p:sp>
      <p:sp>
        <p:nvSpPr>
          <p:cNvPr id="4" name="Slide Number Placeholder 3">
            <a:extLst>
              <a:ext uri="{FF2B5EF4-FFF2-40B4-BE49-F238E27FC236}">
                <a16:creationId xmlns:a16="http://schemas.microsoft.com/office/drawing/2014/main" id="{CA466AE8-3DC6-7CB1-7046-696EBB90B71B}"/>
              </a:ext>
            </a:extLst>
          </p:cNvPr>
          <p:cNvSpPr>
            <a:spLocks noGrp="1"/>
          </p:cNvSpPr>
          <p:nvPr>
            <p:ph type="sldNum" sz="quarter" idx="10"/>
          </p:nvPr>
        </p:nvSpPr>
        <p:spPr/>
        <p:txBody>
          <a:bodyPr/>
          <a:lstStyle/>
          <a:p>
            <a:fld id="{E773C8E2-B35B-254F-A137-6F2F570DAACB}" type="slidenum">
              <a:rPr lang="en-US" smtClean="0"/>
              <a:pPr/>
              <a:t>15</a:t>
            </a:fld>
            <a:endParaRPr lang="en-US" dirty="0"/>
          </a:p>
        </p:txBody>
      </p:sp>
      <p:sp>
        <p:nvSpPr>
          <p:cNvPr id="5" name="Content Placeholder 3">
            <a:extLst>
              <a:ext uri="{FF2B5EF4-FFF2-40B4-BE49-F238E27FC236}">
                <a16:creationId xmlns:a16="http://schemas.microsoft.com/office/drawing/2014/main" id="{E76E5DFE-3A14-C2C4-AADE-1E9F13FDF97E}"/>
              </a:ext>
            </a:extLst>
          </p:cNvPr>
          <p:cNvSpPr>
            <a:spLocks noGrp="1"/>
          </p:cNvSpPr>
          <p:nvPr>
            <p:ph idx="1"/>
          </p:nvPr>
        </p:nvSpPr>
        <p:spPr>
          <a:xfrm>
            <a:off x="0" y="1164159"/>
            <a:ext cx="10992293" cy="5011738"/>
          </a:xfrm>
        </p:spPr>
        <p:txBody>
          <a:bodyPr/>
          <a:lstStyle/>
          <a:p>
            <a:pPr marL="630237">
              <a:spcBef>
                <a:spcPts val="0"/>
              </a:spcBef>
              <a:spcAft>
                <a:spcPts val="600"/>
              </a:spcAft>
              <a:defRPr/>
            </a:pPr>
            <a:r>
              <a:rPr sz="2100" dirty="0">
                <a:solidFill>
                  <a:schemeClr val="tx1"/>
                </a:solidFill>
                <a:latin typeface="+mn-lt"/>
                <a:ea typeface="+mn-ea"/>
                <a:cs typeface="+mn-cs"/>
              </a:rPr>
              <a:t>A 2020 DOE Record of Decision based upon </a:t>
            </a:r>
            <a:r>
              <a:rPr lang="en-US" sz="2100" dirty="0">
                <a:solidFill>
                  <a:schemeClr val="tx1"/>
                </a:solidFill>
                <a:latin typeface="+mn-lt"/>
                <a:ea typeface="+mn-ea"/>
                <a:cs typeface="+mn-cs"/>
              </a:rPr>
              <a:t>the Final DU Oxide Supplemental Environmental Impact Statement regarding disposition at one or more of the disposal sites evaluated</a:t>
            </a:r>
            <a:endParaRPr sz="2100" dirty="0">
              <a:solidFill>
                <a:schemeClr val="tx1"/>
              </a:solidFill>
              <a:latin typeface="+mn-lt"/>
              <a:ea typeface="+mn-ea"/>
              <a:cs typeface="+mn-cs"/>
            </a:endParaRPr>
          </a:p>
          <a:p>
            <a:pPr marL="630237">
              <a:spcBef>
                <a:spcPts val="0"/>
              </a:spcBef>
              <a:spcAft>
                <a:spcPts val="600"/>
              </a:spcAft>
              <a:defRPr/>
            </a:pPr>
            <a:r>
              <a:rPr sz="2100" dirty="0">
                <a:solidFill>
                  <a:schemeClr val="tx1"/>
                </a:solidFill>
                <a:latin typeface="+mn-lt"/>
                <a:ea typeface="+mn-ea"/>
                <a:cs typeface="+mn-cs"/>
              </a:rPr>
              <a:t>DOE can </a:t>
            </a:r>
            <a:r>
              <a:rPr lang="en-US" sz="2100" dirty="0">
                <a:solidFill>
                  <a:schemeClr val="tx1"/>
                </a:solidFill>
                <a:latin typeface="+mn-lt"/>
                <a:ea typeface="+mn-ea"/>
                <a:cs typeface="+mn-cs"/>
              </a:rPr>
              <a:t>ship to selected commercial site(s) if the facility is authorized/licensed to receive DU oxide in addition to DOE’s Nevada National Security Site:</a:t>
            </a:r>
            <a:endParaRPr sz="2100" dirty="0">
              <a:solidFill>
                <a:schemeClr val="tx1"/>
              </a:solidFill>
              <a:latin typeface="+mn-lt"/>
              <a:ea typeface="+mn-ea"/>
              <a:cs typeface="+mn-cs"/>
            </a:endParaRPr>
          </a:p>
          <a:p>
            <a:pPr marL="1087437" lvl="1" indent="-285750">
              <a:spcBef>
                <a:spcPts val="0"/>
              </a:spcBef>
              <a:spcAft>
                <a:spcPts val="600"/>
              </a:spcAft>
              <a:defRPr/>
            </a:pPr>
            <a:r>
              <a:rPr sz="1600" dirty="0" err="1">
                <a:solidFill>
                  <a:schemeClr val="tx1"/>
                </a:solidFill>
                <a:latin typeface="+mn-lt"/>
              </a:rPr>
              <a:t>Energy</a:t>
            </a:r>
            <a:r>
              <a:rPr sz="1600" i="1" dirty="0" err="1">
                <a:solidFill>
                  <a:schemeClr val="tx1"/>
                </a:solidFill>
                <a:latin typeface="+mn-lt"/>
              </a:rPr>
              <a:t>Solutions</a:t>
            </a:r>
            <a:r>
              <a:rPr sz="1600" dirty="0">
                <a:solidFill>
                  <a:schemeClr val="tx1"/>
                </a:solidFill>
                <a:latin typeface="+mn-lt"/>
              </a:rPr>
              <a:t> near Clive, Utah (licensing application in process)</a:t>
            </a:r>
          </a:p>
          <a:p>
            <a:pPr marL="1087437" lvl="1" indent="-285750">
              <a:spcBef>
                <a:spcPts val="0"/>
              </a:spcBef>
              <a:spcAft>
                <a:spcPts val="600"/>
              </a:spcAft>
              <a:defRPr/>
            </a:pPr>
            <a:r>
              <a:rPr sz="1600" dirty="0">
                <a:solidFill>
                  <a:schemeClr val="tx1"/>
                </a:solidFill>
                <a:latin typeface="+mn-lt"/>
              </a:rPr>
              <a:t>Waste Control Specialists LLC (WCS) </a:t>
            </a:r>
            <a:r>
              <a:rPr lang="en-US" sz="1600" dirty="0">
                <a:solidFill>
                  <a:schemeClr val="tx1"/>
                </a:solidFill>
                <a:latin typeface="+mn-lt"/>
              </a:rPr>
              <a:t>Federal Waste Facility  (licensed)</a:t>
            </a:r>
          </a:p>
          <a:p>
            <a:pPr marL="401637" indent="0">
              <a:spcBef>
                <a:spcPts val="0"/>
              </a:spcBef>
              <a:spcAft>
                <a:spcPts val="600"/>
              </a:spcAft>
              <a:buNone/>
              <a:defRPr/>
            </a:pPr>
            <a:endParaRPr sz="1700" dirty="0">
              <a:solidFill>
                <a:schemeClr val="tx1"/>
              </a:solidFill>
              <a:latin typeface="+mn-lt"/>
            </a:endParaRPr>
          </a:p>
        </p:txBody>
      </p:sp>
      <p:pic>
        <p:nvPicPr>
          <p:cNvPr id="6" name="Content Placeholder 4">
            <a:extLst>
              <a:ext uri="{FF2B5EF4-FFF2-40B4-BE49-F238E27FC236}">
                <a16:creationId xmlns:a16="http://schemas.microsoft.com/office/drawing/2014/main" id="{42DBFF02-7780-ADB7-79DB-0C7E0EBEECCB}"/>
              </a:ext>
            </a:extLst>
          </p:cNvPr>
          <p:cNvPicPr>
            <a:picLocks noChangeAspect="1"/>
          </p:cNvPicPr>
          <p:nvPr/>
        </p:nvPicPr>
        <p:blipFill rotWithShape="1">
          <a:blip r:embed="rId2"/>
          <a:srcRect l="6535" t="3500" r="7663" b="26614"/>
          <a:stretch/>
        </p:blipFill>
        <p:spPr>
          <a:xfrm>
            <a:off x="6526578" y="3429000"/>
            <a:ext cx="5188729" cy="2579174"/>
          </a:xfrm>
          <a:prstGeom prst="rect">
            <a:avLst/>
          </a:prstGeom>
        </p:spPr>
      </p:pic>
      <p:sp>
        <p:nvSpPr>
          <p:cNvPr id="7" name="TextBox 6">
            <a:extLst>
              <a:ext uri="{FF2B5EF4-FFF2-40B4-BE49-F238E27FC236}">
                <a16:creationId xmlns:a16="http://schemas.microsoft.com/office/drawing/2014/main" id="{96EF2DA1-FF2E-7255-6BBC-681A0C409528}"/>
              </a:ext>
            </a:extLst>
          </p:cNvPr>
          <p:cNvSpPr txBox="1"/>
          <p:nvPr/>
        </p:nvSpPr>
        <p:spPr>
          <a:xfrm>
            <a:off x="476692" y="3979361"/>
            <a:ext cx="5041605" cy="1384995"/>
          </a:xfrm>
          <a:prstGeom prst="rect">
            <a:avLst/>
          </a:prstGeom>
          <a:noFill/>
        </p:spPr>
        <p:txBody>
          <a:bodyPr wrap="square" rtlCol="0">
            <a:spAutoFit/>
          </a:bodyPr>
          <a:lstStyle/>
          <a:p>
            <a:pPr marL="342900" indent="-342900">
              <a:buFont typeface="Arial" panose="020B0604020202020204" pitchFamily="34" charset="0"/>
              <a:buChar char="•"/>
            </a:pPr>
            <a:r>
              <a:rPr lang="en-US" sz="2100" dirty="0">
                <a:latin typeface="+mn-lt"/>
              </a:rPr>
              <a:t>Multiple shipments by rail in 2023 with first shipment from Portsmouth site and additional shipments from Paducah site</a:t>
            </a:r>
          </a:p>
        </p:txBody>
      </p:sp>
    </p:spTree>
    <p:extLst>
      <p:ext uri="{BB962C8B-B14F-4D97-AF65-F5344CB8AC3E}">
        <p14:creationId xmlns:p14="http://schemas.microsoft.com/office/powerpoint/2010/main" val="3418076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99D48-789F-8337-9C41-264CDB2BD523}"/>
              </a:ext>
            </a:extLst>
          </p:cNvPr>
          <p:cNvSpPr>
            <a:spLocks noGrp="1"/>
          </p:cNvSpPr>
          <p:nvPr>
            <p:ph type="title"/>
          </p:nvPr>
        </p:nvSpPr>
        <p:spPr/>
        <p:txBody>
          <a:bodyPr>
            <a:normAutofit fontScale="90000"/>
          </a:bodyPr>
          <a:lstStyle/>
          <a:p>
            <a:r>
              <a:rPr lang="en-US" dirty="0"/>
              <a:t>Portsmouth &amp; Paducah – Uranium Oxide Shipments for Disposal</a:t>
            </a:r>
          </a:p>
        </p:txBody>
      </p:sp>
      <p:sp>
        <p:nvSpPr>
          <p:cNvPr id="4" name="Slide Number Placeholder 3">
            <a:extLst>
              <a:ext uri="{FF2B5EF4-FFF2-40B4-BE49-F238E27FC236}">
                <a16:creationId xmlns:a16="http://schemas.microsoft.com/office/drawing/2014/main" id="{B70BBECA-1744-3F9D-EBB7-A5C88E883FFC}"/>
              </a:ext>
            </a:extLst>
          </p:cNvPr>
          <p:cNvSpPr>
            <a:spLocks noGrp="1"/>
          </p:cNvSpPr>
          <p:nvPr>
            <p:ph type="sldNum" sz="quarter" idx="10"/>
          </p:nvPr>
        </p:nvSpPr>
        <p:spPr/>
        <p:txBody>
          <a:bodyPr/>
          <a:lstStyle/>
          <a:p>
            <a:fld id="{E773C8E2-B35B-254F-A137-6F2F570DAACB}" type="slidenum">
              <a:rPr lang="en-US" smtClean="0"/>
              <a:pPr/>
              <a:t>16</a:t>
            </a:fld>
            <a:endParaRPr lang="en-US" dirty="0"/>
          </a:p>
        </p:txBody>
      </p:sp>
      <p:pic>
        <p:nvPicPr>
          <p:cNvPr id="5" name="Content Placeholder 7" descr="A train on the railway tracks&#10;&#10;Description automatically generated with low confidence">
            <a:extLst>
              <a:ext uri="{FF2B5EF4-FFF2-40B4-BE49-F238E27FC236}">
                <a16:creationId xmlns:a16="http://schemas.microsoft.com/office/drawing/2014/main" id="{CF1F1076-C5DD-2F9F-7A65-2FACE142A8A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2415" b="12130"/>
          <a:stretch/>
        </p:blipFill>
        <p:spPr>
          <a:xfrm>
            <a:off x="1986709" y="1173640"/>
            <a:ext cx="4260114" cy="2255360"/>
          </a:xfrm>
        </p:spPr>
      </p:pic>
      <p:pic>
        <p:nvPicPr>
          <p:cNvPr id="6" name="Picture 5" descr="A picture containing text&#10;&#10;Description automatically generated">
            <a:extLst>
              <a:ext uri="{FF2B5EF4-FFF2-40B4-BE49-F238E27FC236}">
                <a16:creationId xmlns:a16="http://schemas.microsoft.com/office/drawing/2014/main" id="{3EA000E8-9AF6-0ED2-EF56-EAE6F58998C0}"/>
              </a:ext>
            </a:extLst>
          </p:cNvPr>
          <p:cNvPicPr>
            <a:picLocks noChangeAspect="1"/>
          </p:cNvPicPr>
          <p:nvPr/>
        </p:nvPicPr>
        <p:blipFill rotWithShape="1">
          <a:blip r:embed="rId3">
            <a:extLst>
              <a:ext uri="{28A0092B-C50C-407E-A947-70E740481C1C}">
                <a14:useLocalDpi xmlns:a14="http://schemas.microsoft.com/office/drawing/2010/main" val="0"/>
              </a:ext>
            </a:extLst>
          </a:blip>
          <a:srcRect l="1310" r="-1" b="8454"/>
          <a:stretch/>
        </p:blipFill>
        <p:spPr>
          <a:xfrm>
            <a:off x="274840" y="2591218"/>
            <a:ext cx="4450742" cy="3269979"/>
          </a:xfrm>
          <a:prstGeom prst="rect">
            <a:avLst/>
          </a:prstGeom>
        </p:spPr>
      </p:pic>
      <p:pic>
        <p:nvPicPr>
          <p:cNvPr id="7" name="Picture 6" descr="A picture containing text, outdoor, way, road&#10;&#10;Description automatically generated">
            <a:extLst>
              <a:ext uri="{FF2B5EF4-FFF2-40B4-BE49-F238E27FC236}">
                <a16:creationId xmlns:a16="http://schemas.microsoft.com/office/drawing/2014/main" id="{02758A0F-C5F2-683C-4222-532C3E7769C5}"/>
              </a:ext>
            </a:extLst>
          </p:cNvPr>
          <p:cNvPicPr>
            <a:picLocks noChangeAspect="1"/>
          </p:cNvPicPr>
          <p:nvPr/>
        </p:nvPicPr>
        <p:blipFill rotWithShape="1">
          <a:blip r:embed="rId4">
            <a:extLst>
              <a:ext uri="{28A0092B-C50C-407E-A947-70E740481C1C}">
                <a14:useLocalDpi xmlns:a14="http://schemas.microsoft.com/office/drawing/2010/main" val="0"/>
              </a:ext>
            </a:extLst>
          </a:blip>
          <a:srcRect l="25657" t="18932" r="18590" b="9033"/>
          <a:stretch/>
        </p:blipFill>
        <p:spPr>
          <a:xfrm>
            <a:off x="6337005" y="1101950"/>
            <a:ext cx="5580155" cy="4759247"/>
          </a:xfrm>
          <a:prstGeom prst="rect">
            <a:avLst/>
          </a:prstGeom>
        </p:spPr>
      </p:pic>
    </p:spTree>
    <p:extLst>
      <p:ext uri="{BB962C8B-B14F-4D97-AF65-F5344CB8AC3E}">
        <p14:creationId xmlns:p14="http://schemas.microsoft.com/office/powerpoint/2010/main" val="8368342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EFEE5-6C79-5BC7-0CF0-FF9C98B2A2B6}"/>
              </a:ext>
            </a:extLst>
          </p:cNvPr>
          <p:cNvSpPr>
            <a:spLocks noGrp="1"/>
          </p:cNvSpPr>
          <p:nvPr>
            <p:ph type="title"/>
          </p:nvPr>
        </p:nvSpPr>
        <p:spPr/>
        <p:txBody>
          <a:bodyPr/>
          <a:lstStyle/>
          <a:p>
            <a:r>
              <a:rPr lang="en-US" dirty="0"/>
              <a:t>NNSS – D&amp;D of Test Cell C Facility</a:t>
            </a:r>
          </a:p>
        </p:txBody>
      </p:sp>
      <p:sp>
        <p:nvSpPr>
          <p:cNvPr id="4" name="Slide Number Placeholder 3">
            <a:extLst>
              <a:ext uri="{FF2B5EF4-FFF2-40B4-BE49-F238E27FC236}">
                <a16:creationId xmlns:a16="http://schemas.microsoft.com/office/drawing/2014/main" id="{C9F75672-7970-DFBD-5B72-A34F13158DAC}"/>
              </a:ext>
            </a:extLst>
          </p:cNvPr>
          <p:cNvSpPr>
            <a:spLocks noGrp="1"/>
          </p:cNvSpPr>
          <p:nvPr>
            <p:ph type="sldNum" sz="quarter" idx="10"/>
          </p:nvPr>
        </p:nvSpPr>
        <p:spPr/>
        <p:txBody>
          <a:bodyPr/>
          <a:lstStyle/>
          <a:p>
            <a:fld id="{E773C8E2-B35B-254F-A137-6F2F570DAACB}" type="slidenum">
              <a:rPr lang="en-US" smtClean="0"/>
              <a:pPr/>
              <a:t>17</a:t>
            </a:fld>
            <a:endParaRPr lang="en-US" dirty="0"/>
          </a:p>
        </p:txBody>
      </p:sp>
      <p:pic>
        <p:nvPicPr>
          <p:cNvPr id="5" name="Content Placeholder 8" descr="A picture containing text, building, ground, outdoor&#10;&#10;Description automatically generated">
            <a:extLst>
              <a:ext uri="{FF2B5EF4-FFF2-40B4-BE49-F238E27FC236}">
                <a16:creationId xmlns:a16="http://schemas.microsoft.com/office/drawing/2014/main" id="{5BB67634-71BE-5CC7-DCDB-EF9C0235569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6460" y="1444977"/>
            <a:ext cx="5567972" cy="4020158"/>
          </a:xfrm>
        </p:spPr>
      </p:pic>
      <p:pic>
        <p:nvPicPr>
          <p:cNvPr id="6" name="Content Placeholder 5" descr="A picture containing sky, outdoor&#10;&#10;Description automatically generated">
            <a:extLst>
              <a:ext uri="{FF2B5EF4-FFF2-40B4-BE49-F238E27FC236}">
                <a16:creationId xmlns:a16="http://schemas.microsoft.com/office/drawing/2014/main" id="{2F453045-E746-A3C6-B592-650AF1A203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4982" y="1274856"/>
            <a:ext cx="4944345" cy="4629116"/>
          </a:xfrm>
          <a:prstGeom prst="rect">
            <a:avLst/>
          </a:prstGeom>
        </p:spPr>
      </p:pic>
    </p:spTree>
    <p:extLst>
      <p:ext uri="{BB962C8B-B14F-4D97-AF65-F5344CB8AC3E}">
        <p14:creationId xmlns:p14="http://schemas.microsoft.com/office/powerpoint/2010/main" val="528909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91FF7-3D09-3668-B579-C99F75A246EA}"/>
              </a:ext>
            </a:extLst>
          </p:cNvPr>
          <p:cNvSpPr>
            <a:spLocks noGrp="1"/>
          </p:cNvSpPr>
          <p:nvPr>
            <p:ph type="title"/>
          </p:nvPr>
        </p:nvSpPr>
        <p:spPr/>
        <p:txBody>
          <a:bodyPr>
            <a:normAutofit fontScale="90000"/>
          </a:bodyPr>
          <a:lstStyle/>
          <a:p>
            <a:r>
              <a:rPr lang="en-US" dirty="0"/>
              <a:t>West Valley Demonstration Project D&amp;D Main Plant Process Building</a:t>
            </a:r>
          </a:p>
        </p:txBody>
      </p:sp>
      <p:sp>
        <p:nvSpPr>
          <p:cNvPr id="4" name="Slide Number Placeholder 3">
            <a:extLst>
              <a:ext uri="{FF2B5EF4-FFF2-40B4-BE49-F238E27FC236}">
                <a16:creationId xmlns:a16="http://schemas.microsoft.com/office/drawing/2014/main" id="{F7336475-FA8C-CFB5-04B9-46BE6C33BC93}"/>
              </a:ext>
            </a:extLst>
          </p:cNvPr>
          <p:cNvSpPr>
            <a:spLocks noGrp="1"/>
          </p:cNvSpPr>
          <p:nvPr>
            <p:ph type="sldNum" sz="quarter" idx="10"/>
          </p:nvPr>
        </p:nvSpPr>
        <p:spPr/>
        <p:txBody>
          <a:bodyPr/>
          <a:lstStyle/>
          <a:p>
            <a:fld id="{E773C8E2-B35B-254F-A137-6F2F570DAACB}" type="slidenum">
              <a:rPr lang="en-US" smtClean="0"/>
              <a:pPr/>
              <a:t>18</a:t>
            </a:fld>
            <a:endParaRPr lang="en-US" dirty="0"/>
          </a:p>
        </p:txBody>
      </p:sp>
      <p:pic>
        <p:nvPicPr>
          <p:cNvPr id="5" name="Content Placeholder 5" descr="A picture containing outdoor, transport&#10;&#10;Description automatically generated">
            <a:extLst>
              <a:ext uri="{FF2B5EF4-FFF2-40B4-BE49-F238E27FC236}">
                <a16:creationId xmlns:a16="http://schemas.microsoft.com/office/drawing/2014/main" id="{853F8F0D-8ED8-2F3F-5425-F97C150C84C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4045" y="1176365"/>
            <a:ext cx="5591955" cy="4096322"/>
          </a:xfrm>
        </p:spPr>
      </p:pic>
      <p:pic>
        <p:nvPicPr>
          <p:cNvPr id="6" name="Picture 5">
            <a:extLst>
              <a:ext uri="{FF2B5EF4-FFF2-40B4-BE49-F238E27FC236}">
                <a16:creationId xmlns:a16="http://schemas.microsoft.com/office/drawing/2014/main" id="{19BEB00A-1C49-A3D4-3F0E-3252019EBBCC}"/>
              </a:ext>
            </a:extLst>
          </p:cNvPr>
          <p:cNvPicPr>
            <a:picLocks noChangeAspect="1"/>
          </p:cNvPicPr>
          <p:nvPr/>
        </p:nvPicPr>
        <p:blipFill rotWithShape="1">
          <a:blip r:embed="rId4"/>
          <a:srcRect l="4715" t="7995" b="25721"/>
          <a:stretch/>
        </p:blipFill>
        <p:spPr>
          <a:xfrm>
            <a:off x="6197679" y="2165669"/>
            <a:ext cx="5719481" cy="2984080"/>
          </a:xfrm>
          <a:prstGeom prst="rect">
            <a:avLst/>
          </a:prstGeom>
        </p:spPr>
      </p:pic>
    </p:spTree>
    <p:extLst>
      <p:ext uri="{BB962C8B-B14F-4D97-AF65-F5344CB8AC3E}">
        <p14:creationId xmlns:p14="http://schemas.microsoft.com/office/powerpoint/2010/main" val="1830981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59F31-9FCC-7411-0FEF-95107637805B}"/>
              </a:ext>
            </a:extLst>
          </p:cNvPr>
          <p:cNvSpPr>
            <a:spLocks noGrp="1"/>
          </p:cNvSpPr>
          <p:nvPr>
            <p:ph type="title"/>
          </p:nvPr>
        </p:nvSpPr>
        <p:spPr/>
        <p:txBody>
          <a:bodyPr/>
          <a:lstStyle/>
          <a:p>
            <a:r>
              <a:rPr lang="en-US" dirty="0"/>
              <a:t>DOE PFAS Update 2023</a:t>
            </a:r>
          </a:p>
        </p:txBody>
      </p:sp>
      <p:sp>
        <p:nvSpPr>
          <p:cNvPr id="3" name="Content Placeholder 2">
            <a:extLst>
              <a:ext uri="{FF2B5EF4-FFF2-40B4-BE49-F238E27FC236}">
                <a16:creationId xmlns:a16="http://schemas.microsoft.com/office/drawing/2014/main" id="{97D13694-920B-22B3-F4B9-8C4A2FF6B95F}"/>
              </a:ext>
            </a:extLst>
          </p:cNvPr>
          <p:cNvSpPr>
            <a:spLocks noGrp="1"/>
          </p:cNvSpPr>
          <p:nvPr>
            <p:ph idx="1"/>
          </p:nvPr>
        </p:nvSpPr>
        <p:spPr>
          <a:xfrm>
            <a:off x="438593" y="1036320"/>
            <a:ext cx="11314814" cy="5139500"/>
          </a:xfrm>
        </p:spPr>
        <p:txBody>
          <a:bodyPr>
            <a:normAutofit fontScale="85000" lnSpcReduction="20000"/>
          </a:bodyPr>
          <a:lstStyle/>
          <a:p>
            <a:pPr marL="342900" marR="0" lvl="0" indent="-342900">
              <a:lnSpc>
                <a:spcPct val="107000"/>
              </a:lnSpc>
              <a:spcBef>
                <a:spcPts val="0"/>
              </a:spcBef>
              <a:spcAft>
                <a:spcPts val="600"/>
              </a:spcAft>
              <a:buSzPts val="1000"/>
              <a:buFont typeface="Symbol" panose="05050102010706020507" pitchFamily="18" charset="2"/>
              <a:buChar char=""/>
              <a:tabLst>
                <a:tab pos="457200" algn="l"/>
              </a:tabLst>
            </a:pPr>
            <a:r>
              <a:rPr lang="en-US" sz="2400" b="1" i="1" u="none" strike="noStrike" dirty="0">
                <a:solidFill>
                  <a:schemeClr val="tx1"/>
                </a:solidFill>
                <a:effectLst/>
                <a:latin typeface="+mn-lt"/>
                <a:ea typeface="Times New Roman" panose="02020603050405020304" pitchFamily="18" charset="0"/>
                <a:cs typeface="Times New Roman" panose="02020603050405020304" pitchFamily="18" charset="0"/>
                <a:hlinkClick r:id="rId2" tooltip="Addressing PFAS at the Department of Energy">
                  <a:extLst>
                    <a:ext uri="{A12FA001-AC4F-418D-AE19-62706E023703}">
                      <ahyp:hlinkClr xmlns:ahyp="http://schemas.microsoft.com/office/drawing/2018/hyperlinkcolor" val="tx"/>
                    </a:ext>
                  </a:extLst>
                </a:hlinkClick>
              </a:rPr>
              <a:t>“Addressing PFAS at the Department of Energy</a:t>
            </a:r>
            <a:r>
              <a:rPr lang="en-US" sz="2400" i="1" dirty="0">
                <a:solidFill>
                  <a:schemeClr val="tx1"/>
                </a:solidFill>
                <a:effectLst/>
                <a:latin typeface="+mn-lt"/>
                <a:ea typeface="Times New Roman" panose="02020603050405020304" pitchFamily="18" charset="0"/>
                <a:cs typeface="Times New Roman" panose="02020603050405020304" pitchFamily="18" charset="0"/>
              </a:rPr>
              <a:t>”: </a:t>
            </a:r>
            <a:r>
              <a:rPr lang="en-US" sz="2400" dirty="0">
                <a:solidFill>
                  <a:schemeClr val="tx1"/>
                </a:solidFill>
                <a:latin typeface="+mn-lt"/>
                <a:ea typeface="Times New Roman" panose="02020603050405020304" pitchFamily="18" charset="0"/>
                <a:cs typeface="Times New Roman" panose="02020603050405020304" pitchFamily="18" charset="0"/>
              </a:rPr>
              <a:t>M</a:t>
            </a:r>
            <a:r>
              <a:rPr lang="en-US" sz="2400" dirty="0">
                <a:solidFill>
                  <a:schemeClr val="tx1"/>
                </a:solidFill>
                <a:effectLst/>
                <a:latin typeface="+mn-lt"/>
                <a:ea typeface="Times New Roman" panose="02020603050405020304" pitchFamily="18" charset="0"/>
                <a:cs typeface="Times New Roman" panose="02020603050405020304" pitchFamily="18" charset="0"/>
              </a:rPr>
              <a:t>emorandum issued by Deputy Secretary guiding DOE efforts to mitigate risk associated with PFAS use, storage/disposal, and reporting of releases at DOE sites.</a:t>
            </a:r>
            <a:endParaRPr lang="en-US" sz="2400" dirty="0">
              <a:solidFill>
                <a:schemeClr val="tx1"/>
              </a:solidFill>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600"/>
              </a:spcAft>
              <a:buSzPts val="1000"/>
              <a:buFont typeface="Symbol" panose="05050102010706020507" pitchFamily="18" charset="2"/>
              <a:buChar char=""/>
              <a:tabLst>
                <a:tab pos="457200" algn="l"/>
              </a:tabLst>
            </a:pPr>
            <a:r>
              <a:rPr lang="en-US" sz="2400" b="1" i="1" dirty="0">
                <a:solidFill>
                  <a:schemeClr val="tx1"/>
                </a:solidFill>
                <a:latin typeface="+mn-lt"/>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PFAS Strategic Roadmap: DOE’s Commitments to Action 2022-2025</a:t>
            </a:r>
            <a:r>
              <a:rPr lang="en-US" sz="2400" b="1" i="1" dirty="0">
                <a:solidFill>
                  <a:schemeClr val="tx1"/>
                </a:solidFill>
                <a:latin typeface="+mn-lt"/>
                <a:ea typeface="Times New Roman" panose="02020603050405020304" pitchFamily="18" charset="0"/>
                <a:cs typeface="Times New Roman" panose="02020603050405020304" pitchFamily="18" charset="0"/>
              </a:rPr>
              <a:t>: </a:t>
            </a:r>
            <a:r>
              <a:rPr lang="en-US" sz="2400" dirty="0">
                <a:solidFill>
                  <a:schemeClr val="tx1"/>
                </a:solidFill>
                <a:effectLst/>
                <a:latin typeface="+mn-lt"/>
                <a:ea typeface="Times New Roman" panose="02020603050405020304" pitchFamily="18" charset="0"/>
                <a:cs typeface="Times New Roman" panose="02020603050405020304" pitchFamily="18" charset="0"/>
              </a:rPr>
              <a:t>Outlines goals, objectives and specific actions DOE is taking to address risk from PFAS.</a:t>
            </a:r>
            <a:endParaRPr lang="en-US" sz="2400" dirty="0">
              <a:solidFill>
                <a:schemeClr val="tx1"/>
              </a:solidFill>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600"/>
              </a:spcAft>
              <a:buSzPts val="1000"/>
              <a:buFont typeface="Symbol" panose="05050102010706020507" pitchFamily="18" charset="2"/>
              <a:buChar char=""/>
              <a:tabLst>
                <a:tab pos="457200" algn="l"/>
              </a:tabLst>
            </a:pPr>
            <a:r>
              <a:rPr lang="en-US" sz="2400" b="1" i="1" u="none" strike="noStrike" dirty="0">
                <a:solidFill>
                  <a:schemeClr val="tx1"/>
                </a:solidFill>
                <a:effectLst/>
                <a:latin typeface="+mn-lt"/>
                <a:ea typeface="Times New Roman" panose="02020603050405020304" pitchFamily="18" charset="0"/>
                <a:cs typeface="Times New Roman" panose="02020603050405020304" pitchFamily="18" charset="0"/>
                <a:hlinkClick r:id="rId4" tooltip="Initial Assessment of Per- and Polyfluoroalkyl Substances at Department of Energy Sites">
                  <a:extLst>
                    <a:ext uri="{A12FA001-AC4F-418D-AE19-62706E023703}">
                      <ahyp:hlinkClr xmlns:ahyp="http://schemas.microsoft.com/office/drawing/2018/hyperlinkcolor" val="tx"/>
                    </a:ext>
                  </a:extLst>
                </a:hlinkClick>
              </a:rPr>
              <a:t>Initial Assessment of Per- and Polyfluoroalkyl Substances at Department of Energy Sites</a:t>
            </a:r>
            <a:r>
              <a:rPr lang="en-US" sz="2400" b="1" i="1" u="none" strike="noStrike" dirty="0">
                <a:solidFill>
                  <a:schemeClr val="tx1"/>
                </a:solidFill>
                <a:latin typeface="+mn-lt"/>
                <a:ea typeface="Times New Roman" panose="02020603050405020304" pitchFamily="18" charset="0"/>
                <a:cs typeface="Times New Roman" panose="02020603050405020304" pitchFamily="18" charset="0"/>
              </a:rPr>
              <a:t>: </a:t>
            </a:r>
            <a:r>
              <a:rPr lang="en-US" sz="2400" u="none" strike="noStrike" dirty="0">
                <a:solidFill>
                  <a:schemeClr val="tx1"/>
                </a:solidFill>
                <a:latin typeface="+mn-lt"/>
                <a:ea typeface="Times New Roman" panose="02020603050405020304" pitchFamily="18" charset="0"/>
                <a:cs typeface="Times New Roman" panose="02020603050405020304" pitchFamily="18" charset="0"/>
              </a:rPr>
              <a:t>S</a:t>
            </a:r>
            <a:r>
              <a:rPr lang="en-US" sz="2400" dirty="0">
                <a:solidFill>
                  <a:schemeClr val="tx1"/>
                </a:solidFill>
                <a:effectLst/>
                <a:latin typeface="+mn-lt"/>
                <a:ea typeface="Times New Roman" panose="02020603050405020304" pitchFamily="18" charset="0"/>
                <a:cs typeface="Times New Roman" panose="02020603050405020304" pitchFamily="18" charset="0"/>
              </a:rPr>
              <a:t>ummarizes the results of a preliminary evaluation of known historic or current PFAS uses, PFAS occurrence in the environment, and regulatory and stakeholder interactions at DOE program sites.</a:t>
            </a:r>
            <a:endParaRPr lang="en-US" sz="2400" dirty="0">
              <a:solidFill>
                <a:schemeClr val="tx1"/>
              </a:solidFill>
              <a:latin typeface="+mn-l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600"/>
              </a:spcAft>
              <a:buSzPts val="1000"/>
              <a:buFont typeface="Symbol" panose="05050102010706020507" pitchFamily="18" charset="2"/>
              <a:buChar char=""/>
              <a:tabLst>
                <a:tab pos="457200" algn="l"/>
              </a:tabLst>
            </a:pPr>
            <a:r>
              <a:rPr lang="en-US" sz="2400" b="1" i="1" u="sng" dirty="0">
                <a:solidFill>
                  <a:schemeClr val="tx1"/>
                </a:solidFill>
                <a:effectLst/>
                <a:latin typeface="+mn-lt"/>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Initial DOE PFAS Research Plan</a:t>
            </a:r>
            <a:r>
              <a:rPr lang="en-US" sz="2400" b="1" i="1" u="sng" dirty="0">
                <a:solidFill>
                  <a:schemeClr val="tx1"/>
                </a:solidFill>
                <a:latin typeface="+mn-lt"/>
                <a:ea typeface="Times New Roman" panose="02020603050405020304" pitchFamily="18" charset="0"/>
                <a:cs typeface="Times New Roman" panose="02020603050405020304" pitchFamily="18" charset="0"/>
              </a:rPr>
              <a:t>:</a:t>
            </a:r>
            <a:r>
              <a:rPr lang="en-US" sz="2400" i="1" dirty="0">
                <a:solidFill>
                  <a:schemeClr val="tx1"/>
                </a:solidFill>
                <a:effectLst/>
                <a:latin typeface="+mn-lt"/>
                <a:ea typeface="Times New Roman" panose="02020603050405020304" pitchFamily="18" charset="0"/>
                <a:cs typeface="Times New Roman" panose="02020603050405020304" pitchFamily="18" charset="0"/>
              </a:rPr>
              <a:t> </a:t>
            </a:r>
            <a:r>
              <a:rPr lang="en-US" sz="2400" dirty="0">
                <a:solidFill>
                  <a:schemeClr val="tx1"/>
                </a:solidFill>
                <a:latin typeface="+mn-lt"/>
                <a:ea typeface="Times New Roman" panose="02020603050405020304" pitchFamily="18" charset="0"/>
                <a:cs typeface="Times New Roman" panose="02020603050405020304" pitchFamily="18" charset="0"/>
              </a:rPr>
              <a:t>L</a:t>
            </a:r>
            <a:r>
              <a:rPr lang="en-US" sz="2400" dirty="0">
                <a:solidFill>
                  <a:schemeClr val="tx1"/>
                </a:solidFill>
                <a:effectLst/>
                <a:latin typeface="+mn-lt"/>
                <a:ea typeface="Times New Roman" panose="02020603050405020304" pitchFamily="18" charset="0"/>
                <a:cs typeface="Times New Roman" panose="02020603050405020304" pitchFamily="18" charset="0"/>
              </a:rPr>
              <a:t>everages expertise of DOE National Laboratories and other partnerships to enhance PFAS research, identify 5 research and development topics, inventory ongoing DOE research efforts, and identify potential research needs.</a:t>
            </a:r>
          </a:p>
          <a:p>
            <a:pPr marL="0" marR="0" lvl="0" indent="0">
              <a:lnSpc>
                <a:spcPct val="107000"/>
              </a:lnSpc>
              <a:spcBef>
                <a:spcPts val="0"/>
              </a:spcBef>
              <a:spcAft>
                <a:spcPts val="600"/>
              </a:spcAft>
              <a:buSzPts val="1000"/>
              <a:buNone/>
              <a:tabLst>
                <a:tab pos="457200" algn="l"/>
              </a:tabLst>
            </a:pPr>
            <a:r>
              <a:rPr lang="en-US" sz="2400" b="1" dirty="0">
                <a:solidFill>
                  <a:schemeClr val="tx1"/>
                </a:solidFill>
                <a:latin typeface="+mn-lt"/>
                <a:ea typeface="Times New Roman" panose="02020603050405020304" pitchFamily="18" charset="0"/>
                <a:cs typeface="Times New Roman" panose="02020603050405020304" pitchFamily="18" charset="0"/>
              </a:rPr>
              <a:t>Recent Updates:</a:t>
            </a:r>
          </a:p>
          <a:p>
            <a:pPr marL="342900" marR="0" lvl="0" indent="-342900">
              <a:lnSpc>
                <a:spcPct val="107000"/>
              </a:lnSpc>
              <a:spcBef>
                <a:spcPts val="0"/>
              </a:spcBef>
              <a:spcAft>
                <a:spcPts val="600"/>
              </a:spcAft>
              <a:buSzPts val="1000"/>
              <a:buFont typeface="Symbol" panose="05050102010706020507" pitchFamily="18" charset="2"/>
              <a:buChar char=""/>
              <a:tabLst>
                <a:tab pos="457200" algn="l"/>
              </a:tabLst>
            </a:pPr>
            <a:r>
              <a:rPr lang="en-US" sz="2400" b="1" i="1" dirty="0">
                <a:solidFill>
                  <a:schemeClr val="tx1"/>
                </a:solidFill>
                <a:latin typeface="+mn-lt"/>
                <a:hlinkClick r:id="rId6">
                  <a:extLst>
                    <a:ext uri="{A12FA001-AC4F-418D-AE19-62706E023703}">
                      <ahyp:hlinkClr xmlns:ahyp="http://schemas.microsoft.com/office/drawing/2018/hyperlinkcolor" val="tx"/>
                    </a:ext>
                  </a:extLst>
                </a:hlinkClick>
              </a:rPr>
              <a:t>PFAS Sampling Guidance</a:t>
            </a:r>
            <a:r>
              <a:rPr lang="en-US" sz="2400" b="1" i="1" dirty="0">
                <a:solidFill>
                  <a:schemeClr val="tx1"/>
                </a:solidFill>
                <a:latin typeface="+mn-lt"/>
              </a:rPr>
              <a:t>: </a:t>
            </a:r>
            <a:r>
              <a:rPr lang="en-US" sz="2400" dirty="0">
                <a:solidFill>
                  <a:schemeClr val="tx1"/>
                </a:solidFill>
                <a:latin typeface="+mn-lt"/>
              </a:rPr>
              <a:t>Published August 2023, presents a framework for investigating PFAS at DOE sites and facilities </a:t>
            </a:r>
            <a:r>
              <a:rPr lang="en-US" sz="2400" dirty="0">
                <a:latin typeface="+mn-lt"/>
              </a:rPr>
              <a:t>and </a:t>
            </a:r>
            <a:r>
              <a:rPr lang="en-US" sz="2400" dirty="0">
                <a:effectLst/>
                <a:latin typeface="+mn-lt"/>
                <a:ea typeface="Calibri" panose="020F0502020204030204" pitchFamily="34" charset="0"/>
                <a:cs typeface="Times New Roman" panose="02020603050405020304" pitchFamily="18" charset="0"/>
              </a:rPr>
              <a:t>describes methods for sampling and analyzing environmental conditions to help identify the nature and extent of contamination, PFAS concentrations in source zones, and the extent and impact of PFAS migration from those zones.</a:t>
            </a:r>
            <a:endParaRPr lang="en-US" dirty="0"/>
          </a:p>
        </p:txBody>
      </p:sp>
      <p:sp>
        <p:nvSpPr>
          <p:cNvPr id="4" name="Slide Number Placeholder 3">
            <a:extLst>
              <a:ext uri="{FF2B5EF4-FFF2-40B4-BE49-F238E27FC236}">
                <a16:creationId xmlns:a16="http://schemas.microsoft.com/office/drawing/2014/main" id="{5F5A45F2-A19D-5B63-6EA6-9C89FDAE9BF9}"/>
              </a:ext>
            </a:extLst>
          </p:cNvPr>
          <p:cNvSpPr>
            <a:spLocks noGrp="1"/>
          </p:cNvSpPr>
          <p:nvPr>
            <p:ph type="sldNum" sz="quarter" idx="10"/>
          </p:nvPr>
        </p:nvSpPr>
        <p:spPr/>
        <p:txBody>
          <a:bodyPr/>
          <a:lstStyle/>
          <a:p>
            <a:fld id="{E773C8E2-B35B-254F-A137-6F2F570DAACB}" type="slidenum">
              <a:rPr lang="en-US" smtClean="0"/>
              <a:pPr/>
              <a:t>19</a:t>
            </a:fld>
            <a:endParaRPr lang="en-US" dirty="0"/>
          </a:p>
        </p:txBody>
      </p:sp>
    </p:spTree>
    <p:extLst>
      <p:ext uri="{BB962C8B-B14F-4D97-AF65-F5344CB8AC3E}">
        <p14:creationId xmlns:p14="http://schemas.microsoft.com/office/powerpoint/2010/main" val="1076607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A6388-32C0-0629-BE26-954C823FDBBB}"/>
              </a:ext>
            </a:extLst>
          </p:cNvPr>
          <p:cNvSpPr>
            <a:spLocks noGrp="1"/>
          </p:cNvSpPr>
          <p:nvPr>
            <p:ph type="title"/>
          </p:nvPr>
        </p:nvSpPr>
        <p:spPr/>
        <p:txBody>
          <a:bodyPr/>
          <a:lstStyle/>
          <a:p>
            <a:r>
              <a:rPr lang="en-US" dirty="0"/>
              <a:t>EM Organization Chart (March 18, 2024)</a:t>
            </a:r>
          </a:p>
        </p:txBody>
      </p:sp>
      <p:sp>
        <p:nvSpPr>
          <p:cNvPr id="4" name="Slide Number Placeholder 3">
            <a:extLst>
              <a:ext uri="{FF2B5EF4-FFF2-40B4-BE49-F238E27FC236}">
                <a16:creationId xmlns:a16="http://schemas.microsoft.com/office/drawing/2014/main" id="{92B0BEDD-B7B1-CDF5-8338-7C347E3EBDEB}"/>
              </a:ext>
            </a:extLst>
          </p:cNvPr>
          <p:cNvSpPr>
            <a:spLocks noGrp="1"/>
          </p:cNvSpPr>
          <p:nvPr>
            <p:ph type="sldNum" sz="quarter" idx="10"/>
          </p:nvPr>
        </p:nvSpPr>
        <p:spPr/>
        <p:txBody>
          <a:bodyPr/>
          <a:lstStyle/>
          <a:p>
            <a:fld id="{E773C8E2-B35B-254F-A137-6F2F570DAACB}" type="slidenum">
              <a:rPr lang="en-US" smtClean="0"/>
              <a:pPr/>
              <a:t>2</a:t>
            </a:fld>
            <a:endParaRPr lang="en-US" dirty="0"/>
          </a:p>
        </p:txBody>
      </p:sp>
      <p:pic>
        <p:nvPicPr>
          <p:cNvPr id="14" name="Content Placeholder 13">
            <a:extLst>
              <a:ext uri="{FF2B5EF4-FFF2-40B4-BE49-F238E27FC236}">
                <a16:creationId xmlns:a16="http://schemas.microsoft.com/office/drawing/2014/main" id="{1CED5F2D-8816-92F8-64AD-A002E8799759}"/>
              </a:ext>
            </a:extLst>
          </p:cNvPr>
          <p:cNvPicPr>
            <a:picLocks noGrp="1" noChangeAspect="1"/>
          </p:cNvPicPr>
          <p:nvPr>
            <p:ph idx="1"/>
          </p:nvPr>
        </p:nvPicPr>
        <p:blipFill>
          <a:blip r:embed="rId3"/>
          <a:stretch>
            <a:fillRect/>
          </a:stretch>
        </p:blipFill>
        <p:spPr>
          <a:xfrm>
            <a:off x="4273277" y="5596395"/>
            <a:ext cx="5346655" cy="506012"/>
          </a:xfrm>
          <a:prstGeom prst="rect">
            <a:avLst/>
          </a:prstGeom>
        </p:spPr>
      </p:pic>
      <p:pic>
        <p:nvPicPr>
          <p:cNvPr id="96" name="Picture 95">
            <a:extLst>
              <a:ext uri="{FF2B5EF4-FFF2-40B4-BE49-F238E27FC236}">
                <a16:creationId xmlns:a16="http://schemas.microsoft.com/office/drawing/2014/main" id="{2172A0E5-3705-A73A-FE90-4EACC7C644C4}"/>
              </a:ext>
            </a:extLst>
          </p:cNvPr>
          <p:cNvPicPr>
            <a:picLocks noChangeAspect="1"/>
          </p:cNvPicPr>
          <p:nvPr/>
        </p:nvPicPr>
        <p:blipFill>
          <a:blip r:embed="rId4"/>
          <a:stretch>
            <a:fillRect/>
          </a:stretch>
        </p:blipFill>
        <p:spPr>
          <a:xfrm>
            <a:off x="3345206" y="1036320"/>
            <a:ext cx="5346655" cy="4983515"/>
          </a:xfrm>
          <a:prstGeom prst="rect">
            <a:avLst/>
          </a:prstGeom>
        </p:spPr>
      </p:pic>
    </p:spTree>
    <p:extLst>
      <p:ext uri="{BB962C8B-B14F-4D97-AF65-F5344CB8AC3E}">
        <p14:creationId xmlns:p14="http://schemas.microsoft.com/office/powerpoint/2010/main" val="1418749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CC876-81FB-071A-9A56-569601D05D88}"/>
              </a:ext>
            </a:extLst>
          </p:cNvPr>
          <p:cNvSpPr>
            <a:spLocks noGrp="1"/>
          </p:cNvSpPr>
          <p:nvPr>
            <p:ph type="title"/>
          </p:nvPr>
        </p:nvSpPr>
        <p:spPr/>
        <p:txBody>
          <a:bodyPr/>
          <a:lstStyle/>
          <a:p>
            <a:r>
              <a:rPr lang="en-US" dirty="0"/>
              <a:t>DOE PFAS Updates</a:t>
            </a:r>
          </a:p>
        </p:txBody>
      </p:sp>
      <p:sp>
        <p:nvSpPr>
          <p:cNvPr id="4" name="Slide Number Placeholder 3">
            <a:extLst>
              <a:ext uri="{FF2B5EF4-FFF2-40B4-BE49-F238E27FC236}">
                <a16:creationId xmlns:a16="http://schemas.microsoft.com/office/drawing/2014/main" id="{CCBDDCCE-2679-F6BC-ABAA-69023F90B7B6}"/>
              </a:ext>
            </a:extLst>
          </p:cNvPr>
          <p:cNvSpPr>
            <a:spLocks noGrp="1"/>
          </p:cNvSpPr>
          <p:nvPr>
            <p:ph type="sldNum" sz="quarter" idx="10"/>
          </p:nvPr>
        </p:nvSpPr>
        <p:spPr/>
        <p:txBody>
          <a:bodyPr/>
          <a:lstStyle/>
          <a:p>
            <a:fld id="{E773C8E2-B35B-254F-A137-6F2F570DAACB}" type="slidenum">
              <a:rPr lang="en-US" smtClean="0"/>
              <a:pPr/>
              <a:t>20</a:t>
            </a:fld>
            <a:endParaRPr lang="en-US" dirty="0"/>
          </a:p>
        </p:txBody>
      </p:sp>
      <p:pic>
        <p:nvPicPr>
          <p:cNvPr id="5" name="Content Placeholder 4">
            <a:extLst>
              <a:ext uri="{FF2B5EF4-FFF2-40B4-BE49-F238E27FC236}">
                <a16:creationId xmlns:a16="http://schemas.microsoft.com/office/drawing/2014/main" id="{26619E91-0BA1-4F64-1B8E-C7DA43EEC0E9}"/>
              </a:ext>
            </a:extLst>
          </p:cNvPr>
          <p:cNvPicPr>
            <a:picLocks noGrp="1" noChangeAspect="1"/>
          </p:cNvPicPr>
          <p:nvPr>
            <p:ph idx="1"/>
          </p:nvPr>
        </p:nvPicPr>
        <p:blipFill>
          <a:blip r:embed="rId2"/>
          <a:stretch>
            <a:fillRect/>
          </a:stretch>
        </p:blipFill>
        <p:spPr>
          <a:xfrm>
            <a:off x="1199350" y="1087799"/>
            <a:ext cx="8430624" cy="4923801"/>
          </a:xfrm>
          <a:prstGeom prst="rect">
            <a:avLst/>
          </a:prstGeom>
        </p:spPr>
      </p:pic>
      <p:sp>
        <p:nvSpPr>
          <p:cNvPr id="6" name="TextBox 5">
            <a:extLst>
              <a:ext uri="{FF2B5EF4-FFF2-40B4-BE49-F238E27FC236}">
                <a16:creationId xmlns:a16="http://schemas.microsoft.com/office/drawing/2014/main" id="{B1A53938-AFF3-A697-244B-B8223A76760F}"/>
              </a:ext>
            </a:extLst>
          </p:cNvPr>
          <p:cNvSpPr txBox="1"/>
          <p:nvPr/>
        </p:nvSpPr>
        <p:spPr>
          <a:xfrm>
            <a:off x="7918508" y="1169391"/>
            <a:ext cx="3819836" cy="307777"/>
          </a:xfrm>
          <a:prstGeom prst="rect">
            <a:avLst/>
          </a:prstGeom>
          <a:noFill/>
        </p:spPr>
        <p:txBody>
          <a:bodyPr wrap="square" rtlCol="0">
            <a:spAutoFit/>
          </a:bodyPr>
          <a:lstStyle/>
          <a:p>
            <a:r>
              <a:rPr lang="en-US" sz="1400" i="1" dirty="0"/>
              <a:t>Resources can be found at </a:t>
            </a:r>
            <a:r>
              <a:rPr lang="en-US" sz="1400" i="1" dirty="0">
                <a:hlinkClick r:id="rId3"/>
              </a:rPr>
              <a:t>energy.gov/PFAS </a:t>
            </a:r>
            <a:endParaRPr lang="en-US" sz="1400" i="1" dirty="0"/>
          </a:p>
        </p:txBody>
      </p:sp>
    </p:spTree>
    <p:extLst>
      <p:ext uri="{BB962C8B-B14F-4D97-AF65-F5344CB8AC3E}">
        <p14:creationId xmlns:p14="http://schemas.microsoft.com/office/powerpoint/2010/main" val="1203557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C4A4E-9CF6-E986-3C9F-B5065B6CC40E}"/>
              </a:ext>
            </a:extLst>
          </p:cNvPr>
          <p:cNvSpPr>
            <a:spLocks noGrp="1"/>
          </p:cNvSpPr>
          <p:nvPr>
            <p:ph type="title"/>
          </p:nvPr>
        </p:nvSpPr>
        <p:spPr/>
        <p:txBody>
          <a:bodyPr/>
          <a:lstStyle/>
          <a:p>
            <a:r>
              <a:rPr lang="en-US" dirty="0"/>
              <a:t>Waste Disposal Considerations</a:t>
            </a:r>
          </a:p>
        </p:txBody>
      </p:sp>
      <p:sp>
        <p:nvSpPr>
          <p:cNvPr id="4" name="Slide Number Placeholder 3">
            <a:extLst>
              <a:ext uri="{FF2B5EF4-FFF2-40B4-BE49-F238E27FC236}">
                <a16:creationId xmlns:a16="http://schemas.microsoft.com/office/drawing/2014/main" id="{0543F38C-92CC-2561-B2F5-02476F1B0584}"/>
              </a:ext>
            </a:extLst>
          </p:cNvPr>
          <p:cNvSpPr>
            <a:spLocks noGrp="1"/>
          </p:cNvSpPr>
          <p:nvPr>
            <p:ph type="sldNum" sz="quarter" idx="10"/>
          </p:nvPr>
        </p:nvSpPr>
        <p:spPr/>
        <p:txBody>
          <a:bodyPr/>
          <a:lstStyle/>
          <a:p>
            <a:fld id="{E773C8E2-B35B-254F-A137-6F2F570DAACB}" type="slidenum">
              <a:rPr lang="en-US" smtClean="0"/>
              <a:pPr/>
              <a:t>21</a:t>
            </a:fld>
            <a:endParaRPr lang="en-US" dirty="0"/>
          </a:p>
        </p:txBody>
      </p:sp>
      <p:sp>
        <p:nvSpPr>
          <p:cNvPr id="5" name="object 2">
            <a:extLst>
              <a:ext uri="{FF2B5EF4-FFF2-40B4-BE49-F238E27FC236}">
                <a16:creationId xmlns:a16="http://schemas.microsoft.com/office/drawing/2014/main" id="{5F8BC7B8-A9B8-402E-D64B-B7018027BEFD}"/>
              </a:ext>
            </a:extLst>
          </p:cNvPr>
          <p:cNvSpPr txBox="1">
            <a:spLocks noGrp="1" noChangeArrowheads="1"/>
          </p:cNvSpPr>
          <p:nvPr>
            <p:ph idx="1"/>
          </p:nvPr>
        </p:nvSpPr>
        <p:spPr bwMode="auto">
          <a:xfrm>
            <a:off x="551121" y="1179730"/>
            <a:ext cx="10515600" cy="4498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065" rIns="0" bIns="0">
            <a:spAutoFit/>
          </a:bodyPr>
          <a:lstStyle>
            <a:lvl1pPr marL="355600" indent="-342900">
              <a:tabLst>
                <a:tab pos="354013" algn="l"/>
                <a:tab pos="355600" algn="l"/>
              </a:tabLst>
              <a:defRPr>
                <a:solidFill>
                  <a:schemeClr val="tx1"/>
                </a:solidFill>
                <a:latin typeface="Calibri" panose="020F0502020204030204" pitchFamily="34" charset="0"/>
              </a:defRPr>
            </a:lvl1pPr>
            <a:lvl2pPr marL="742950" indent="-285750">
              <a:tabLst>
                <a:tab pos="354013" algn="l"/>
                <a:tab pos="355600" algn="l"/>
              </a:tabLst>
              <a:defRPr>
                <a:solidFill>
                  <a:schemeClr val="tx1"/>
                </a:solidFill>
                <a:latin typeface="Calibri" panose="020F0502020204030204" pitchFamily="34" charset="0"/>
              </a:defRPr>
            </a:lvl2pPr>
            <a:lvl3pPr marL="1143000" indent="-228600">
              <a:tabLst>
                <a:tab pos="354013" algn="l"/>
                <a:tab pos="355600" algn="l"/>
              </a:tabLst>
              <a:defRPr>
                <a:solidFill>
                  <a:schemeClr val="tx1"/>
                </a:solidFill>
                <a:latin typeface="Calibri" panose="020F0502020204030204" pitchFamily="34" charset="0"/>
              </a:defRPr>
            </a:lvl3pPr>
            <a:lvl4pPr marL="1600200" indent="-228600">
              <a:tabLst>
                <a:tab pos="354013" algn="l"/>
                <a:tab pos="355600" algn="l"/>
              </a:tabLst>
              <a:defRPr>
                <a:solidFill>
                  <a:schemeClr val="tx1"/>
                </a:solidFill>
                <a:latin typeface="Calibri" panose="020F0502020204030204" pitchFamily="34" charset="0"/>
              </a:defRPr>
            </a:lvl4pPr>
            <a:lvl5pPr marL="2057400" indent="-228600">
              <a:tabLst>
                <a:tab pos="354013" algn="l"/>
                <a:tab pos="355600" algn="l"/>
              </a:tabLst>
              <a:defRPr>
                <a:solidFill>
                  <a:schemeClr val="tx1"/>
                </a:solidFill>
                <a:latin typeface="Calibri" panose="020F0502020204030204" pitchFamily="34" charset="0"/>
              </a:defRPr>
            </a:lvl5pPr>
            <a:lvl6pPr marL="2514600" indent="-228600" eaLnBrk="0" fontAlgn="base" hangingPunct="0">
              <a:spcBef>
                <a:spcPct val="0"/>
              </a:spcBef>
              <a:spcAft>
                <a:spcPct val="0"/>
              </a:spcAft>
              <a:tabLst>
                <a:tab pos="354013" algn="l"/>
                <a:tab pos="355600" algn="l"/>
              </a:tabLst>
              <a:defRPr>
                <a:solidFill>
                  <a:schemeClr val="tx1"/>
                </a:solidFill>
                <a:latin typeface="Calibri" panose="020F0502020204030204" pitchFamily="34" charset="0"/>
              </a:defRPr>
            </a:lvl6pPr>
            <a:lvl7pPr marL="2971800" indent="-228600" eaLnBrk="0" fontAlgn="base" hangingPunct="0">
              <a:spcBef>
                <a:spcPct val="0"/>
              </a:spcBef>
              <a:spcAft>
                <a:spcPct val="0"/>
              </a:spcAft>
              <a:tabLst>
                <a:tab pos="354013" algn="l"/>
                <a:tab pos="355600" algn="l"/>
              </a:tabLst>
              <a:defRPr>
                <a:solidFill>
                  <a:schemeClr val="tx1"/>
                </a:solidFill>
                <a:latin typeface="Calibri" panose="020F0502020204030204" pitchFamily="34" charset="0"/>
              </a:defRPr>
            </a:lvl7pPr>
            <a:lvl8pPr marL="3429000" indent="-228600" eaLnBrk="0" fontAlgn="base" hangingPunct="0">
              <a:spcBef>
                <a:spcPct val="0"/>
              </a:spcBef>
              <a:spcAft>
                <a:spcPct val="0"/>
              </a:spcAft>
              <a:tabLst>
                <a:tab pos="354013" algn="l"/>
                <a:tab pos="355600" algn="l"/>
              </a:tabLst>
              <a:defRPr>
                <a:solidFill>
                  <a:schemeClr val="tx1"/>
                </a:solidFill>
                <a:latin typeface="Calibri" panose="020F0502020204030204" pitchFamily="34" charset="0"/>
              </a:defRPr>
            </a:lvl8pPr>
            <a:lvl9pPr marL="3886200" indent="-228600" eaLnBrk="0" fontAlgn="base" hangingPunct="0">
              <a:spcBef>
                <a:spcPct val="0"/>
              </a:spcBef>
              <a:spcAft>
                <a:spcPct val="0"/>
              </a:spcAft>
              <a:tabLst>
                <a:tab pos="354013" algn="l"/>
                <a:tab pos="355600" algn="l"/>
              </a:tabLst>
              <a:defRPr>
                <a:solidFill>
                  <a:schemeClr val="tx1"/>
                </a:solidFill>
                <a:latin typeface="Calibri" panose="020F0502020204030204" pitchFamily="34" charset="0"/>
              </a:defRPr>
            </a:lvl9pPr>
          </a:lstStyle>
          <a:p>
            <a:pPr>
              <a:spcBef>
                <a:spcPts val="100"/>
              </a:spcBef>
              <a:buFont typeface="Arial" panose="020B0604020202020204" pitchFamily="34" charset="0"/>
              <a:buChar char="•"/>
            </a:pPr>
            <a:r>
              <a:rPr lang="en-US" altLang="en-US" sz="2100" dirty="0">
                <a:latin typeface="+mn-lt"/>
                <a:cs typeface="Calibri" panose="020F0502020204030204" pitchFamily="34" charset="0"/>
              </a:rPr>
              <a:t>DOE’s Radioactive Waste Management Manual found in 435.1-1 has a “tiered” policy on treatment, storage, and disposal:</a:t>
            </a:r>
          </a:p>
          <a:p>
            <a:pPr marL="12700" indent="0">
              <a:spcBef>
                <a:spcPts val="100"/>
              </a:spcBef>
              <a:buNone/>
            </a:pPr>
            <a:endParaRPr lang="en-US" altLang="en-US" sz="2100" dirty="0">
              <a:latin typeface="+mn-lt"/>
              <a:cs typeface="Calibri" panose="020F0502020204030204" pitchFamily="34" charset="0"/>
            </a:endParaRPr>
          </a:p>
          <a:p>
            <a:pPr lvl="1">
              <a:spcBef>
                <a:spcPts val="600"/>
              </a:spcBef>
              <a:spcAft>
                <a:spcPts val="600"/>
              </a:spcAft>
            </a:pPr>
            <a:r>
              <a:rPr lang="en-US" altLang="en-US" sz="1600" i="1" dirty="0">
                <a:latin typeface="+mn-lt"/>
                <a:cs typeface="Calibri" panose="020F0502020204030204" pitchFamily="34" charset="0"/>
              </a:rPr>
              <a:t>DOE waste shall be treated, stored, and in the case of low-level waste,  disposed of at the site where the waste is generated, if practical, or at  another DOE facility. If DOE capabilities are not practical or cost effective,  exemptions may be approved to allow use of non-DOE facilities for the  storage, treatment, or disposal of DOE radioactive waste …</a:t>
            </a:r>
            <a:endParaRPr lang="en-US" altLang="en-US" sz="1600" dirty="0">
              <a:latin typeface="+mn-lt"/>
              <a:cs typeface="Calibri" panose="020F0502020204030204" pitchFamily="34" charset="0"/>
            </a:endParaRPr>
          </a:p>
          <a:p>
            <a:pPr>
              <a:spcBef>
                <a:spcPts val="1200"/>
              </a:spcBef>
              <a:buFont typeface="Arial" panose="020B0604020202020204" pitchFamily="34" charset="0"/>
              <a:buChar char="•"/>
            </a:pPr>
            <a:r>
              <a:rPr lang="en-US" altLang="en-US" sz="2100" dirty="0">
                <a:latin typeface="+mn-lt"/>
                <a:cs typeface="Calibri" panose="020F0502020204030204" pitchFamily="34" charset="0"/>
              </a:rPr>
              <a:t>Waste disposal is always fully protective of worker and public health and the environment and in compliance with applicable Federal, state, and local requirements, with necessary permit(s), license(s), and approval(s) for the specific waste.</a:t>
            </a:r>
          </a:p>
          <a:p>
            <a:pPr marL="12700" indent="0">
              <a:spcBef>
                <a:spcPts val="1200"/>
              </a:spcBef>
              <a:buNone/>
            </a:pPr>
            <a:endParaRPr lang="en-US" altLang="en-US" sz="2100" dirty="0">
              <a:latin typeface="+mn-lt"/>
              <a:cs typeface="Calibri" panose="020F0502020204030204" pitchFamily="34" charset="0"/>
            </a:endParaRPr>
          </a:p>
          <a:p>
            <a:pPr>
              <a:spcBef>
                <a:spcPts val="1200"/>
              </a:spcBef>
              <a:buFont typeface="Arial" panose="020B0604020202020204" pitchFamily="34" charset="0"/>
              <a:buChar char="•"/>
            </a:pPr>
            <a:r>
              <a:rPr lang="en-US" altLang="en-US" sz="2100" dirty="0">
                <a:latin typeface="+mn-lt"/>
                <a:cs typeface="Calibri" panose="020F0502020204030204" pitchFamily="34" charset="0"/>
              </a:rPr>
              <a:t>Sufficient LLW/MLLW disposal capacity exists at DOE and commercial facilities to support the EM cleanup mission.    </a:t>
            </a:r>
          </a:p>
          <a:p>
            <a:pPr>
              <a:spcBef>
                <a:spcPts val="600"/>
              </a:spcBef>
            </a:pPr>
            <a:endParaRPr lang="en-US" altLang="en-US" sz="2000" dirty="0">
              <a:cs typeface="Calibri" panose="020F0502020204030204" pitchFamily="34" charset="0"/>
            </a:endParaRPr>
          </a:p>
        </p:txBody>
      </p:sp>
    </p:spTree>
    <p:extLst>
      <p:ext uri="{BB962C8B-B14F-4D97-AF65-F5344CB8AC3E}">
        <p14:creationId xmlns:p14="http://schemas.microsoft.com/office/powerpoint/2010/main" val="3239697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FA3B1-07F1-82D5-1000-4050883364E4}"/>
              </a:ext>
            </a:extLst>
          </p:cNvPr>
          <p:cNvSpPr>
            <a:spLocks noGrp="1"/>
          </p:cNvSpPr>
          <p:nvPr>
            <p:ph type="title"/>
          </p:nvPr>
        </p:nvSpPr>
        <p:spPr/>
        <p:txBody>
          <a:bodyPr>
            <a:normAutofit fontScale="90000"/>
          </a:bodyPr>
          <a:lstStyle/>
          <a:p>
            <a:r>
              <a:rPr lang="en-US" dirty="0"/>
              <a:t>Operating DOE &amp; Commercial LLW Disposal Facilities Used by DOE</a:t>
            </a:r>
          </a:p>
        </p:txBody>
      </p:sp>
      <p:sp>
        <p:nvSpPr>
          <p:cNvPr id="4" name="Slide Number Placeholder 3">
            <a:extLst>
              <a:ext uri="{FF2B5EF4-FFF2-40B4-BE49-F238E27FC236}">
                <a16:creationId xmlns:a16="http://schemas.microsoft.com/office/drawing/2014/main" id="{89CB42EB-4BA9-1EDF-C010-A3B834C49F20}"/>
              </a:ext>
            </a:extLst>
          </p:cNvPr>
          <p:cNvSpPr>
            <a:spLocks noGrp="1"/>
          </p:cNvSpPr>
          <p:nvPr>
            <p:ph type="sldNum" sz="quarter" idx="10"/>
          </p:nvPr>
        </p:nvSpPr>
        <p:spPr/>
        <p:txBody>
          <a:bodyPr/>
          <a:lstStyle/>
          <a:p>
            <a:fld id="{E773C8E2-B35B-254F-A137-6F2F570DAACB}" type="slidenum">
              <a:rPr lang="en-US" smtClean="0"/>
              <a:pPr/>
              <a:t>22</a:t>
            </a:fld>
            <a:endParaRPr lang="en-US" dirty="0"/>
          </a:p>
        </p:txBody>
      </p:sp>
      <p:pic>
        <p:nvPicPr>
          <p:cNvPr id="5" name="Content Placeholder 4">
            <a:extLst>
              <a:ext uri="{FF2B5EF4-FFF2-40B4-BE49-F238E27FC236}">
                <a16:creationId xmlns:a16="http://schemas.microsoft.com/office/drawing/2014/main" id="{43D51311-5BA7-75FA-52EF-DCD30B65FA2E}"/>
              </a:ext>
            </a:extLst>
          </p:cNvPr>
          <p:cNvPicPr>
            <a:picLocks noGrp="1" noChangeAspect="1"/>
          </p:cNvPicPr>
          <p:nvPr>
            <p:ph idx="1"/>
          </p:nvPr>
        </p:nvPicPr>
        <p:blipFill>
          <a:blip r:embed="rId2"/>
          <a:stretch>
            <a:fillRect/>
          </a:stretch>
        </p:blipFill>
        <p:spPr>
          <a:xfrm>
            <a:off x="1871330" y="1131316"/>
            <a:ext cx="8187069" cy="4852968"/>
          </a:xfrm>
          <a:prstGeom prst="rect">
            <a:avLst/>
          </a:prstGeom>
        </p:spPr>
      </p:pic>
    </p:spTree>
    <p:extLst>
      <p:ext uri="{BB962C8B-B14F-4D97-AF65-F5344CB8AC3E}">
        <p14:creationId xmlns:p14="http://schemas.microsoft.com/office/powerpoint/2010/main" val="3530179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B7FFA-2819-C0D7-576A-CA53916D0195}"/>
              </a:ext>
            </a:extLst>
          </p:cNvPr>
          <p:cNvSpPr>
            <a:spLocks noGrp="1"/>
          </p:cNvSpPr>
          <p:nvPr>
            <p:ph type="title"/>
          </p:nvPr>
        </p:nvSpPr>
        <p:spPr/>
        <p:txBody>
          <a:bodyPr/>
          <a:lstStyle/>
          <a:p>
            <a:r>
              <a:rPr lang="en-US" dirty="0"/>
              <a:t>DOE LLW/MLLW Data</a:t>
            </a:r>
          </a:p>
        </p:txBody>
      </p:sp>
      <p:sp>
        <p:nvSpPr>
          <p:cNvPr id="4" name="Slide Number Placeholder 3">
            <a:extLst>
              <a:ext uri="{FF2B5EF4-FFF2-40B4-BE49-F238E27FC236}">
                <a16:creationId xmlns:a16="http://schemas.microsoft.com/office/drawing/2014/main" id="{B857A0B8-521B-D55F-31BB-C96182F316E0}"/>
              </a:ext>
            </a:extLst>
          </p:cNvPr>
          <p:cNvSpPr>
            <a:spLocks noGrp="1"/>
          </p:cNvSpPr>
          <p:nvPr>
            <p:ph type="sldNum" sz="quarter" idx="10"/>
          </p:nvPr>
        </p:nvSpPr>
        <p:spPr/>
        <p:txBody>
          <a:bodyPr/>
          <a:lstStyle/>
          <a:p>
            <a:fld id="{E773C8E2-B35B-254F-A137-6F2F570DAACB}" type="slidenum">
              <a:rPr lang="en-US" smtClean="0"/>
              <a:pPr/>
              <a:t>23</a:t>
            </a:fld>
            <a:endParaRPr lang="en-US" dirty="0"/>
          </a:p>
        </p:txBody>
      </p:sp>
      <p:sp>
        <p:nvSpPr>
          <p:cNvPr id="5" name="Content Placeholder 2">
            <a:extLst>
              <a:ext uri="{FF2B5EF4-FFF2-40B4-BE49-F238E27FC236}">
                <a16:creationId xmlns:a16="http://schemas.microsoft.com/office/drawing/2014/main" id="{E3F95C31-7034-7F18-446C-1BA198F3C20D}"/>
              </a:ext>
            </a:extLst>
          </p:cNvPr>
          <p:cNvSpPr txBox="1">
            <a:spLocks noGrp="1"/>
          </p:cNvSpPr>
          <p:nvPr>
            <p:ph idx="1"/>
          </p:nvPr>
        </p:nvSpPr>
        <p:spPr>
          <a:xfrm>
            <a:off x="551121" y="1164159"/>
            <a:ext cx="10515600" cy="5011738"/>
          </a:xfrm>
          <a:prstGeom prst="rect">
            <a:avLst/>
          </a:prstGeom>
          <a:noFill/>
          <a:ln>
            <a:noFill/>
          </a:ln>
        </p:spPr>
        <p:txBody>
          <a:bodyPr>
            <a:normAutofit lnSpcReduction="10000"/>
          </a:bodyPr>
          <a:lstStyle>
            <a:lvl1pPr marL="257175" marR="0" lvl="0" indent="-257175" algn="l" defTabSz="685800" rtl="0" eaLnBrk="0" fontAlgn="auto" hangingPunct="0">
              <a:lnSpc>
                <a:spcPct val="100000"/>
              </a:lnSpc>
              <a:spcBef>
                <a:spcPts val="525"/>
              </a:spcBef>
              <a:spcAft>
                <a:spcPts val="0"/>
              </a:spcAft>
              <a:buSzPct val="100000"/>
              <a:buFont typeface="Arial" pitchFamily="34"/>
              <a:buChar char="•"/>
              <a:tabLst/>
              <a:defRPr lang="en-US" sz="2100" b="0" i="0" u="none" strike="noStrike" kern="1200" cap="none" spc="0" baseline="0">
                <a:solidFill>
                  <a:srgbClr val="000000"/>
                </a:solidFill>
                <a:uFillTx/>
                <a:latin typeface="Calibri"/>
              </a:defRPr>
            </a:lvl1pPr>
            <a:lvl2pPr marL="557213" marR="0" lvl="1" indent="-214313" algn="l" defTabSz="685800" rtl="0" eaLnBrk="0" fontAlgn="auto" hangingPunct="0">
              <a:lnSpc>
                <a:spcPct val="100000"/>
              </a:lnSpc>
              <a:spcBef>
                <a:spcPts val="45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2pPr>
            <a:lvl3pPr marL="857250" marR="0" lvl="2" indent="-171450" algn="l" defTabSz="685800" rtl="0" eaLnBrk="0" fontAlgn="auto" hangingPunct="0">
              <a:lnSpc>
                <a:spcPct val="100000"/>
              </a:lnSpc>
              <a:spcBef>
                <a:spcPts val="375"/>
              </a:spcBef>
              <a:spcAft>
                <a:spcPts val="0"/>
              </a:spcAft>
              <a:buSzPct val="100000"/>
              <a:buFont typeface="Arial" pitchFamily="34"/>
              <a:buChar char="•"/>
              <a:tabLst/>
              <a:defRPr lang="en-US" sz="1500" b="0" i="0" u="none" strike="noStrike" kern="1200" cap="none" spc="0" baseline="0">
                <a:solidFill>
                  <a:srgbClr val="000000"/>
                </a:solidFill>
                <a:uFillTx/>
                <a:latin typeface="Calibri"/>
              </a:defRPr>
            </a:lvl3pPr>
            <a:lvl4pPr marL="1200150" marR="0" lvl="3" indent="-171450" algn="l" defTabSz="685800" rtl="0" eaLnBrk="0" fontAlgn="auto" hangingPunct="0">
              <a:lnSpc>
                <a:spcPct val="100000"/>
              </a:lnSpc>
              <a:spcBef>
                <a:spcPts val="300"/>
              </a:spcBef>
              <a:spcAft>
                <a:spcPts val="0"/>
              </a:spcAft>
              <a:buSzPct val="100000"/>
              <a:buFont typeface="Arial" pitchFamily="34"/>
              <a:buChar char="–"/>
              <a:tabLst/>
              <a:defRPr lang="en-US" sz="1350" b="0" i="0" u="none" strike="noStrike" kern="1200" cap="none" spc="0" baseline="0">
                <a:solidFill>
                  <a:srgbClr val="000000"/>
                </a:solidFill>
                <a:uFillTx/>
                <a:latin typeface="Calibri"/>
              </a:defRPr>
            </a:lvl4pPr>
            <a:lvl5pPr marL="1543050" marR="0" lvl="4" indent="-171450" algn="l" defTabSz="685800" rtl="0" eaLnBrk="0" fontAlgn="auto" hangingPunct="0">
              <a:lnSpc>
                <a:spcPct val="100000"/>
              </a:lnSpc>
              <a:spcBef>
                <a:spcPts val="300"/>
              </a:spcBef>
              <a:spcAft>
                <a:spcPts val="0"/>
              </a:spcAft>
              <a:buSzPct val="100000"/>
              <a:buFont typeface="Arial" pitchFamily="34"/>
              <a:buChar char="»"/>
              <a:tabLst/>
              <a:defRPr lang="en-US" sz="1350" b="0" i="0" u="none" strike="noStrike" kern="1200" cap="none" spc="0" baseline="0">
                <a:solidFill>
                  <a:srgbClr val="000000"/>
                </a:solidFill>
                <a:uFillTx/>
                <a:latin typeface="Calibri"/>
              </a:defRPr>
            </a:lvl5pPr>
            <a:lvl6pPr marL="1885950" indent="-171450" algn="l" rtl="0" eaLnBrk="0" fontAlgn="base" hangingPunct="0">
              <a:spcBef>
                <a:spcPct val="20000"/>
              </a:spcBef>
              <a:spcAft>
                <a:spcPct val="0"/>
              </a:spcAft>
              <a:buChar char="»"/>
              <a:defRPr sz="1500">
                <a:solidFill>
                  <a:schemeClr val="tx1"/>
                </a:solidFill>
                <a:latin typeface="Arial" pitchFamily="34" charset="0"/>
              </a:defRPr>
            </a:lvl6pPr>
            <a:lvl7pPr marL="2228850" indent="-171450" algn="l" rtl="0" eaLnBrk="0" fontAlgn="base" hangingPunct="0">
              <a:spcBef>
                <a:spcPct val="20000"/>
              </a:spcBef>
              <a:spcAft>
                <a:spcPct val="0"/>
              </a:spcAft>
              <a:buChar char="»"/>
              <a:defRPr sz="1500">
                <a:solidFill>
                  <a:schemeClr val="tx1"/>
                </a:solidFill>
                <a:latin typeface="Arial" pitchFamily="34" charset="0"/>
              </a:defRPr>
            </a:lvl7pPr>
            <a:lvl8pPr marL="2571750" indent="-171450" algn="l" rtl="0" eaLnBrk="0" fontAlgn="base" hangingPunct="0">
              <a:spcBef>
                <a:spcPct val="20000"/>
              </a:spcBef>
              <a:spcAft>
                <a:spcPct val="0"/>
              </a:spcAft>
              <a:buChar char="»"/>
              <a:defRPr sz="1500">
                <a:solidFill>
                  <a:schemeClr val="tx1"/>
                </a:solidFill>
                <a:latin typeface="Arial" pitchFamily="34" charset="0"/>
              </a:defRPr>
            </a:lvl8pPr>
            <a:lvl9pPr marL="2914650" indent="-171450" algn="l" rtl="0" eaLnBrk="0" fontAlgn="base" hangingPunct="0">
              <a:spcBef>
                <a:spcPct val="20000"/>
              </a:spcBef>
              <a:spcAft>
                <a:spcPct val="0"/>
              </a:spcAft>
              <a:buChar char="»"/>
              <a:defRPr sz="1500">
                <a:solidFill>
                  <a:schemeClr val="tx1"/>
                </a:solidFill>
                <a:latin typeface="Arial" pitchFamily="34" charset="0"/>
              </a:defRPr>
            </a:lvl9pPr>
          </a:lstStyle>
          <a:p>
            <a:pPr marL="0" lvl="1" indent="0">
              <a:spcBef>
                <a:spcPts val="0"/>
              </a:spcBef>
              <a:spcAft>
                <a:spcPts val="400"/>
              </a:spcAft>
              <a:buFont typeface="Arial" pitchFamily="34"/>
              <a:buNone/>
              <a:defRPr/>
            </a:pPr>
            <a:r>
              <a:rPr sz="2400" dirty="0">
                <a:solidFill>
                  <a:schemeClr val="tx1"/>
                </a:solidFill>
                <a:latin typeface="+mn-lt"/>
              </a:rPr>
              <a:t>Waste Information Management System (WIMS) </a:t>
            </a:r>
          </a:p>
          <a:p>
            <a:pPr marL="342900" indent="-342900">
              <a:spcBef>
                <a:spcPts val="2250"/>
              </a:spcBef>
              <a:buFont typeface="Arial" panose="020B0604020202020204" pitchFamily="34" charset="0"/>
              <a:buChar char="•"/>
              <a:tabLst>
                <a:tab pos="457200" algn="l"/>
              </a:tabLst>
              <a:defRPr/>
            </a:pPr>
            <a:r>
              <a:rPr lang="en-US" dirty="0">
                <a:solidFill>
                  <a:schemeClr val="tx1"/>
                </a:solidFill>
                <a:latin typeface="+mn-lt"/>
              </a:rPr>
              <a:t>WIMS is developed to provide stakeholders with the tools necessary to easily visualize, and understand current and future waste volumes, categories, and problems of forecasted waste streams. </a:t>
            </a:r>
          </a:p>
          <a:p>
            <a:pPr marL="342900" indent="-342900">
              <a:spcBef>
                <a:spcPts val="0"/>
              </a:spcBef>
              <a:buFont typeface="Arial" panose="020B0604020202020204" pitchFamily="34" charset="0"/>
              <a:buChar char="•"/>
              <a:tabLst>
                <a:tab pos="457200" algn="l"/>
              </a:tabLst>
              <a:defRPr/>
            </a:pPr>
            <a:r>
              <a:rPr lang="en-US" dirty="0">
                <a:solidFill>
                  <a:schemeClr val="tx1"/>
                </a:solidFill>
                <a:latin typeface="+mn-lt"/>
              </a:rPr>
              <a:t>WIMS meets this need by providing a user-friendly online system to organize, and present waste forecast data from DOE sites.  This system provides a method for identification of waste forecast disposal volumes, waste. classification, disposition pathways, and potential barriers to final disposition. </a:t>
            </a:r>
          </a:p>
          <a:p>
            <a:pPr marL="285750" lvl="1" indent="-285750">
              <a:spcBef>
                <a:spcPts val="0"/>
              </a:spcBef>
              <a:spcAft>
                <a:spcPts val="400"/>
              </a:spcAft>
              <a:buFont typeface="Arial" panose="020B0604020202020204" pitchFamily="34" charset="0"/>
              <a:buChar char="•"/>
              <a:defRPr/>
            </a:pPr>
            <a:r>
              <a:rPr sz="2100" dirty="0">
                <a:solidFill>
                  <a:schemeClr val="tx1"/>
                </a:solidFill>
                <a:latin typeface="+mn-lt"/>
              </a:rPr>
              <a:t>Includes LLW/MLLW treatment/disposal forecast from all DOE sites, not just EM sites.</a:t>
            </a:r>
          </a:p>
          <a:p>
            <a:pPr marL="285750" lvl="1" indent="-285750">
              <a:spcBef>
                <a:spcPts val="0"/>
              </a:spcBef>
              <a:spcAft>
                <a:spcPts val="400"/>
              </a:spcAft>
              <a:buFont typeface="Arial" panose="020B0604020202020204" pitchFamily="34" charset="0"/>
              <a:buChar char="•"/>
              <a:defRPr/>
            </a:pPr>
            <a:r>
              <a:rPr sz="2100" dirty="0">
                <a:solidFill>
                  <a:schemeClr val="tx1"/>
                </a:solidFill>
                <a:latin typeface="+mn-lt"/>
              </a:rPr>
              <a:t>Annually updated and website maintained by Florida International University</a:t>
            </a:r>
          </a:p>
          <a:p>
            <a:pPr marL="285750" lvl="1" indent="-285750">
              <a:spcBef>
                <a:spcPts val="0"/>
              </a:spcBef>
              <a:spcAft>
                <a:spcPts val="400"/>
              </a:spcAft>
              <a:buFont typeface="Arial" panose="020B0604020202020204" pitchFamily="34" charset="0"/>
              <a:buChar char="•"/>
              <a:defRPr/>
            </a:pPr>
            <a:r>
              <a:rPr sz="2100" dirty="0">
                <a:solidFill>
                  <a:schemeClr val="tx1"/>
                </a:solidFill>
                <a:latin typeface="+mn-lt"/>
              </a:rPr>
              <a:t>Out-year data reflects uncertainty due to site funding adjustments, federal budget process, DOE priorities.</a:t>
            </a:r>
          </a:p>
          <a:p>
            <a:pPr marL="0" lvl="1" indent="0">
              <a:spcBef>
                <a:spcPts val="0"/>
              </a:spcBef>
              <a:spcAft>
                <a:spcPts val="400"/>
              </a:spcAft>
              <a:buNone/>
              <a:defRPr/>
            </a:pPr>
            <a:endParaRPr sz="2000" dirty="0">
              <a:solidFill>
                <a:schemeClr val="tx1"/>
              </a:solidFill>
              <a:latin typeface="+mn-lt"/>
            </a:endParaRPr>
          </a:p>
          <a:p>
            <a:pPr marL="0" lvl="1" indent="0">
              <a:spcBef>
                <a:spcPts val="0"/>
              </a:spcBef>
              <a:spcAft>
                <a:spcPts val="400"/>
              </a:spcAft>
              <a:buNone/>
              <a:defRPr/>
            </a:pPr>
            <a:r>
              <a:rPr sz="1600" dirty="0">
                <a:solidFill>
                  <a:schemeClr val="tx1"/>
                </a:solidFill>
                <a:latin typeface="+mn-lt"/>
              </a:rPr>
              <a:t>			Visit WIMS at: </a:t>
            </a:r>
            <a:r>
              <a:rPr sz="1600" u="sng" dirty="0">
                <a:solidFill>
                  <a:srgbClr val="0000FF"/>
                </a:solidFill>
                <a:latin typeface="Calibri" panose="020F0502020204030204" pitchFamily="34" charset="0"/>
                <a:ea typeface="Times New Roman" panose="02020603050405020304" pitchFamily="18" charset="0"/>
                <a:hlinkClick r:id="rId2"/>
              </a:rPr>
              <a:t>Waste Information Management System (emwims.org)</a:t>
            </a:r>
            <a:endParaRPr sz="1600" dirty="0">
              <a:solidFill>
                <a:schemeClr val="tx1"/>
              </a:solidFill>
              <a:latin typeface="+mn-lt"/>
            </a:endParaRPr>
          </a:p>
        </p:txBody>
      </p:sp>
    </p:spTree>
    <p:extLst>
      <p:ext uri="{BB962C8B-B14F-4D97-AF65-F5344CB8AC3E}">
        <p14:creationId xmlns:p14="http://schemas.microsoft.com/office/powerpoint/2010/main" val="13141105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01B34-3E27-AAD8-9E33-450E2E121DE5}"/>
              </a:ext>
            </a:extLst>
          </p:cNvPr>
          <p:cNvSpPr>
            <a:spLocks noGrp="1"/>
          </p:cNvSpPr>
          <p:nvPr>
            <p:ph type="title"/>
          </p:nvPr>
        </p:nvSpPr>
        <p:spPr/>
        <p:txBody>
          <a:bodyPr>
            <a:normAutofit fontScale="90000"/>
          </a:bodyPr>
          <a:lstStyle/>
          <a:p>
            <a:r>
              <a:rPr lang="en-US" dirty="0"/>
              <a:t>DOE Complex-wide LLW/MLLW Disposal Volume by Disposal Location</a:t>
            </a:r>
          </a:p>
        </p:txBody>
      </p:sp>
      <p:sp>
        <p:nvSpPr>
          <p:cNvPr id="4" name="Slide Number Placeholder 3">
            <a:extLst>
              <a:ext uri="{FF2B5EF4-FFF2-40B4-BE49-F238E27FC236}">
                <a16:creationId xmlns:a16="http://schemas.microsoft.com/office/drawing/2014/main" id="{B48773D0-E4B0-1244-D103-89BD8DFB9095}"/>
              </a:ext>
            </a:extLst>
          </p:cNvPr>
          <p:cNvSpPr>
            <a:spLocks noGrp="1"/>
          </p:cNvSpPr>
          <p:nvPr>
            <p:ph type="sldNum" sz="quarter" idx="10"/>
          </p:nvPr>
        </p:nvSpPr>
        <p:spPr/>
        <p:txBody>
          <a:bodyPr/>
          <a:lstStyle/>
          <a:p>
            <a:fld id="{E773C8E2-B35B-254F-A137-6F2F570DAACB}" type="slidenum">
              <a:rPr lang="en-US" smtClean="0"/>
              <a:pPr/>
              <a:t>24</a:t>
            </a:fld>
            <a:endParaRPr lang="en-US" dirty="0"/>
          </a:p>
        </p:txBody>
      </p:sp>
      <p:graphicFrame>
        <p:nvGraphicFramePr>
          <p:cNvPr id="5" name="Content Placeholder 4">
            <a:extLst>
              <a:ext uri="{FF2B5EF4-FFF2-40B4-BE49-F238E27FC236}">
                <a16:creationId xmlns:a16="http://schemas.microsoft.com/office/drawing/2014/main" id="{72157356-78BF-42A8-5C31-8236BB14C58E}"/>
              </a:ext>
            </a:extLst>
          </p:cNvPr>
          <p:cNvGraphicFramePr>
            <a:graphicFrameLocks noGrp="1"/>
          </p:cNvGraphicFramePr>
          <p:nvPr>
            <p:ph idx="1"/>
            <p:extLst>
              <p:ext uri="{D42A27DB-BD31-4B8C-83A1-F6EECF244321}">
                <p14:modId xmlns:p14="http://schemas.microsoft.com/office/powerpoint/2010/main" val="3829703276"/>
              </p:ext>
            </p:extLst>
          </p:nvPr>
        </p:nvGraphicFramePr>
        <p:xfrm>
          <a:off x="703727" y="1036320"/>
          <a:ext cx="10515600" cy="501173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DF7FE0DD-9807-D2A0-9B0B-F626A43D56BF}"/>
              </a:ext>
            </a:extLst>
          </p:cNvPr>
          <p:cNvSpPr txBox="1"/>
          <p:nvPr/>
        </p:nvSpPr>
        <p:spPr>
          <a:xfrm>
            <a:off x="4238847" y="1163910"/>
            <a:ext cx="7953153" cy="646331"/>
          </a:xfrm>
          <a:prstGeom prst="rect">
            <a:avLst/>
          </a:prstGeom>
          <a:noFill/>
        </p:spPr>
        <p:txBody>
          <a:bodyPr wrap="square" rtlCol="0">
            <a:spAutoFit/>
          </a:bodyPr>
          <a:lstStyle/>
          <a:p>
            <a:r>
              <a:rPr lang="en-US" dirty="0"/>
              <a:t>(Does not include waste labeled “unknown” or “other”, and “NNSS” represents waste generated outside of Nevada that was disposed at NNSS)</a:t>
            </a:r>
          </a:p>
        </p:txBody>
      </p:sp>
    </p:spTree>
    <p:extLst>
      <p:ext uri="{BB962C8B-B14F-4D97-AF65-F5344CB8AC3E}">
        <p14:creationId xmlns:p14="http://schemas.microsoft.com/office/powerpoint/2010/main" val="24677779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50812-C80E-4C99-A442-3CDEA4A68FA8}"/>
              </a:ext>
            </a:extLst>
          </p:cNvPr>
          <p:cNvSpPr>
            <a:spLocks noGrp="1"/>
          </p:cNvSpPr>
          <p:nvPr>
            <p:ph type="title"/>
          </p:nvPr>
        </p:nvSpPr>
        <p:spPr/>
        <p:txBody>
          <a:bodyPr/>
          <a:lstStyle/>
          <a:p>
            <a:r>
              <a:rPr lang="en-US" dirty="0"/>
              <a:t>Commercial LLW Disposal Manifest Data</a:t>
            </a:r>
          </a:p>
        </p:txBody>
      </p:sp>
      <p:sp>
        <p:nvSpPr>
          <p:cNvPr id="4" name="Slide Number Placeholder 3">
            <a:extLst>
              <a:ext uri="{FF2B5EF4-FFF2-40B4-BE49-F238E27FC236}">
                <a16:creationId xmlns:a16="http://schemas.microsoft.com/office/drawing/2014/main" id="{10CE5EDA-D05F-7D86-0E90-B0373DB4FD03}"/>
              </a:ext>
            </a:extLst>
          </p:cNvPr>
          <p:cNvSpPr>
            <a:spLocks noGrp="1"/>
          </p:cNvSpPr>
          <p:nvPr>
            <p:ph type="sldNum" sz="quarter" idx="10"/>
          </p:nvPr>
        </p:nvSpPr>
        <p:spPr/>
        <p:txBody>
          <a:bodyPr/>
          <a:lstStyle/>
          <a:p>
            <a:fld id="{E773C8E2-B35B-254F-A137-6F2F570DAACB}" type="slidenum">
              <a:rPr lang="en-US" smtClean="0"/>
              <a:pPr/>
              <a:t>25</a:t>
            </a:fld>
            <a:endParaRPr lang="en-US" dirty="0"/>
          </a:p>
        </p:txBody>
      </p:sp>
      <p:sp>
        <p:nvSpPr>
          <p:cNvPr id="5" name="Content Placeholder 2">
            <a:extLst>
              <a:ext uri="{FF2B5EF4-FFF2-40B4-BE49-F238E27FC236}">
                <a16:creationId xmlns:a16="http://schemas.microsoft.com/office/drawing/2014/main" id="{A19FF710-2D96-BF28-845B-01F7B4DC5069}"/>
              </a:ext>
            </a:extLst>
          </p:cNvPr>
          <p:cNvSpPr txBox="1">
            <a:spLocks noGrp="1"/>
          </p:cNvSpPr>
          <p:nvPr>
            <p:ph idx="1"/>
          </p:nvPr>
        </p:nvSpPr>
        <p:spPr>
          <a:xfrm>
            <a:off x="838200" y="1165225"/>
            <a:ext cx="10515600" cy="5011738"/>
          </a:xfrm>
          <a:prstGeom prst="rect">
            <a:avLst/>
          </a:prstGeom>
          <a:noFill/>
          <a:ln>
            <a:noFill/>
          </a:ln>
        </p:spPr>
        <p:txBody>
          <a:bodyPr lIns="91440" tIns="45720" rIns="91440" bIns="45720" anchor="t">
            <a:normAutofit lnSpcReduction="10000"/>
          </a:bodyPr>
          <a:lstStyle>
            <a:lvl1pPr marL="257175" marR="0" lvl="0" indent="-257175" algn="l" defTabSz="685800" rtl="0" eaLnBrk="0" fontAlgn="auto" hangingPunct="0">
              <a:lnSpc>
                <a:spcPct val="100000"/>
              </a:lnSpc>
              <a:spcBef>
                <a:spcPts val="525"/>
              </a:spcBef>
              <a:spcAft>
                <a:spcPts val="0"/>
              </a:spcAft>
              <a:buSzPct val="100000"/>
              <a:buFont typeface="Arial" pitchFamily="34"/>
              <a:buChar char="•"/>
              <a:tabLst/>
              <a:defRPr lang="en-US" sz="2100" b="0" i="0" u="none" strike="noStrike" kern="1200" cap="none" spc="0" baseline="0">
                <a:solidFill>
                  <a:srgbClr val="000000"/>
                </a:solidFill>
                <a:uFillTx/>
                <a:latin typeface="Calibri"/>
              </a:defRPr>
            </a:lvl1pPr>
            <a:lvl2pPr marL="557213" marR="0" lvl="1" indent="-214313" algn="l" defTabSz="685800" rtl="0" eaLnBrk="0" fontAlgn="auto" hangingPunct="0">
              <a:lnSpc>
                <a:spcPct val="100000"/>
              </a:lnSpc>
              <a:spcBef>
                <a:spcPts val="45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2pPr>
            <a:lvl3pPr marL="857250" marR="0" lvl="2" indent="-171450" algn="l" defTabSz="685800" rtl="0" eaLnBrk="0" fontAlgn="auto" hangingPunct="0">
              <a:lnSpc>
                <a:spcPct val="100000"/>
              </a:lnSpc>
              <a:spcBef>
                <a:spcPts val="375"/>
              </a:spcBef>
              <a:spcAft>
                <a:spcPts val="0"/>
              </a:spcAft>
              <a:buSzPct val="100000"/>
              <a:buFont typeface="Arial" pitchFamily="34"/>
              <a:buChar char="•"/>
              <a:tabLst/>
              <a:defRPr lang="en-US" sz="1500" b="0" i="0" u="none" strike="noStrike" kern="1200" cap="none" spc="0" baseline="0">
                <a:solidFill>
                  <a:srgbClr val="000000"/>
                </a:solidFill>
                <a:uFillTx/>
                <a:latin typeface="Calibri"/>
              </a:defRPr>
            </a:lvl3pPr>
            <a:lvl4pPr marL="1200150" marR="0" lvl="3" indent="-171450" algn="l" defTabSz="685800" rtl="0" eaLnBrk="0" fontAlgn="auto" hangingPunct="0">
              <a:lnSpc>
                <a:spcPct val="100000"/>
              </a:lnSpc>
              <a:spcBef>
                <a:spcPts val="300"/>
              </a:spcBef>
              <a:spcAft>
                <a:spcPts val="0"/>
              </a:spcAft>
              <a:buSzPct val="100000"/>
              <a:buFont typeface="Arial" pitchFamily="34"/>
              <a:buChar char="–"/>
              <a:tabLst/>
              <a:defRPr lang="en-US" sz="1350" b="0" i="0" u="none" strike="noStrike" kern="1200" cap="none" spc="0" baseline="0">
                <a:solidFill>
                  <a:srgbClr val="000000"/>
                </a:solidFill>
                <a:uFillTx/>
                <a:latin typeface="Calibri"/>
              </a:defRPr>
            </a:lvl4pPr>
            <a:lvl5pPr marL="1543050" marR="0" lvl="4" indent="-171450" algn="l" defTabSz="685800" rtl="0" eaLnBrk="0" fontAlgn="auto" hangingPunct="0">
              <a:lnSpc>
                <a:spcPct val="100000"/>
              </a:lnSpc>
              <a:spcBef>
                <a:spcPts val="300"/>
              </a:spcBef>
              <a:spcAft>
                <a:spcPts val="0"/>
              </a:spcAft>
              <a:buSzPct val="100000"/>
              <a:buFont typeface="Arial" pitchFamily="34"/>
              <a:buChar char="»"/>
              <a:tabLst/>
              <a:defRPr lang="en-US" sz="1350" b="0" i="0" u="none" strike="noStrike" kern="1200" cap="none" spc="0" baseline="0">
                <a:solidFill>
                  <a:srgbClr val="000000"/>
                </a:solidFill>
                <a:uFillTx/>
                <a:latin typeface="Calibri"/>
              </a:defRPr>
            </a:lvl5pPr>
            <a:lvl6pPr marL="1885950" indent="-171450" algn="l" rtl="0" eaLnBrk="0" fontAlgn="base" hangingPunct="0">
              <a:spcBef>
                <a:spcPct val="20000"/>
              </a:spcBef>
              <a:spcAft>
                <a:spcPct val="0"/>
              </a:spcAft>
              <a:buChar char="»"/>
              <a:defRPr sz="1500">
                <a:solidFill>
                  <a:schemeClr val="tx1"/>
                </a:solidFill>
                <a:latin typeface="Arial" pitchFamily="34" charset="0"/>
              </a:defRPr>
            </a:lvl6pPr>
            <a:lvl7pPr marL="2228850" indent="-171450" algn="l" rtl="0" eaLnBrk="0" fontAlgn="base" hangingPunct="0">
              <a:spcBef>
                <a:spcPct val="20000"/>
              </a:spcBef>
              <a:spcAft>
                <a:spcPct val="0"/>
              </a:spcAft>
              <a:buChar char="»"/>
              <a:defRPr sz="1500">
                <a:solidFill>
                  <a:schemeClr val="tx1"/>
                </a:solidFill>
                <a:latin typeface="Arial" pitchFamily="34" charset="0"/>
              </a:defRPr>
            </a:lvl7pPr>
            <a:lvl8pPr marL="2571750" indent="-171450" algn="l" rtl="0" eaLnBrk="0" fontAlgn="base" hangingPunct="0">
              <a:spcBef>
                <a:spcPct val="20000"/>
              </a:spcBef>
              <a:spcAft>
                <a:spcPct val="0"/>
              </a:spcAft>
              <a:buChar char="»"/>
              <a:defRPr sz="1500">
                <a:solidFill>
                  <a:schemeClr val="tx1"/>
                </a:solidFill>
                <a:latin typeface="Arial" pitchFamily="34" charset="0"/>
              </a:defRPr>
            </a:lvl8pPr>
            <a:lvl9pPr marL="2914650" indent="-171450" algn="l" rtl="0" eaLnBrk="0" fontAlgn="base" hangingPunct="0">
              <a:spcBef>
                <a:spcPct val="20000"/>
              </a:spcBef>
              <a:spcAft>
                <a:spcPct val="0"/>
              </a:spcAft>
              <a:buChar char="»"/>
              <a:defRPr sz="1500">
                <a:solidFill>
                  <a:schemeClr val="tx1"/>
                </a:solidFill>
                <a:latin typeface="Arial" pitchFamily="34" charset="0"/>
              </a:defRPr>
            </a:lvl9pPr>
          </a:lstStyle>
          <a:p>
            <a:pPr marL="0" lvl="1" indent="0">
              <a:spcBef>
                <a:spcPts val="0"/>
              </a:spcBef>
              <a:spcAft>
                <a:spcPts val="400"/>
              </a:spcAft>
              <a:buNone/>
              <a:defRPr/>
            </a:pPr>
            <a:r>
              <a:rPr sz="2100" dirty="0">
                <a:solidFill>
                  <a:schemeClr val="tx1"/>
                </a:solidFill>
                <a:latin typeface="+mn-lt"/>
              </a:rPr>
              <a:t>Manifest Information Management System (MIMS)</a:t>
            </a:r>
            <a:r>
              <a:rPr lang="en-US" sz="2100" dirty="0">
                <a:solidFill>
                  <a:schemeClr val="tx1"/>
                </a:solidFill>
                <a:latin typeface="+mn-lt"/>
              </a:rPr>
              <a:t> </a:t>
            </a:r>
            <a:endParaRPr sz="2100" dirty="0">
              <a:solidFill>
                <a:schemeClr val="tx1"/>
              </a:solidFill>
              <a:latin typeface="+mn-lt"/>
              <a:cs typeface="Calibri"/>
            </a:endParaRPr>
          </a:p>
          <a:p>
            <a:pPr marL="0" lvl="1" indent="0">
              <a:spcBef>
                <a:spcPts val="0"/>
              </a:spcBef>
              <a:spcAft>
                <a:spcPts val="400"/>
              </a:spcAft>
              <a:buNone/>
              <a:defRPr/>
            </a:pPr>
            <a:endParaRPr lang="en-US" sz="2100" dirty="0">
              <a:solidFill>
                <a:schemeClr val="tx1"/>
              </a:solidFill>
              <a:latin typeface="+mn-lt"/>
            </a:endParaRPr>
          </a:p>
          <a:p>
            <a:pPr marL="285750" lvl="1" indent="-285750">
              <a:spcBef>
                <a:spcPts val="0"/>
              </a:spcBef>
              <a:spcAft>
                <a:spcPts val="400"/>
              </a:spcAft>
              <a:buFont typeface="Arial" panose="020B0604020202020204" pitchFamily="34" charset="0"/>
              <a:buChar char="•"/>
              <a:defRPr/>
            </a:pPr>
            <a:r>
              <a:rPr sz="2100" dirty="0">
                <a:solidFill>
                  <a:schemeClr val="tx1"/>
                </a:solidFill>
                <a:latin typeface="+mn-lt"/>
              </a:rPr>
              <a:t>MIMS is the public source for manifest data of </a:t>
            </a:r>
            <a:r>
              <a:rPr sz="2100" u="sng" dirty="0">
                <a:solidFill>
                  <a:schemeClr val="tx1"/>
                </a:solidFill>
                <a:latin typeface="+mn-lt"/>
              </a:rPr>
              <a:t>non-DOE LLW shipped to commercial disposal </a:t>
            </a:r>
            <a:r>
              <a:rPr sz="2100" dirty="0">
                <a:solidFill>
                  <a:schemeClr val="tx1"/>
                </a:solidFill>
                <a:latin typeface="+mn-lt"/>
              </a:rPr>
              <a:t>facilities to meet the provisions in 42 U.S.C. 2021g(a</a:t>
            </a:r>
            <a:r>
              <a:rPr lang="en-US" sz="2100" dirty="0">
                <a:solidFill>
                  <a:schemeClr val="tx1"/>
                </a:solidFill>
                <a:latin typeface="+mn-lt"/>
              </a:rPr>
              <a:t>)</a:t>
            </a:r>
            <a:endParaRPr sz="2100" dirty="0">
              <a:solidFill>
                <a:schemeClr val="tx1"/>
              </a:solidFill>
              <a:latin typeface="+mn-lt"/>
              <a:cs typeface="Calibri"/>
            </a:endParaRPr>
          </a:p>
          <a:p>
            <a:pPr marL="0" lvl="1" indent="0">
              <a:spcBef>
                <a:spcPts val="0"/>
              </a:spcBef>
              <a:spcAft>
                <a:spcPts val="400"/>
              </a:spcAft>
              <a:buNone/>
              <a:defRPr/>
            </a:pPr>
            <a:endParaRPr lang="en-US" sz="2100" dirty="0">
              <a:solidFill>
                <a:schemeClr val="tx1"/>
              </a:solidFill>
              <a:latin typeface="+mn-lt"/>
              <a:cs typeface="Calibri"/>
            </a:endParaRPr>
          </a:p>
          <a:p>
            <a:pPr marL="285750" lvl="1" indent="-285750">
              <a:spcBef>
                <a:spcPts val="0"/>
              </a:spcBef>
              <a:spcAft>
                <a:spcPts val="400"/>
              </a:spcAft>
              <a:buFont typeface="Arial" panose="020B0604020202020204" pitchFamily="34" charset="0"/>
              <a:buChar char="•"/>
              <a:defRPr/>
            </a:pPr>
            <a:r>
              <a:rPr sz="2100" dirty="0">
                <a:solidFill>
                  <a:schemeClr val="tx1"/>
                </a:solidFill>
                <a:latin typeface="+mn-lt"/>
              </a:rPr>
              <a:t>States/compacts are the primary stakeholders</a:t>
            </a:r>
            <a:endParaRPr sz="2100" dirty="0">
              <a:solidFill>
                <a:schemeClr val="tx1"/>
              </a:solidFill>
              <a:latin typeface="+mn-lt"/>
              <a:cs typeface="Calibri"/>
            </a:endParaRPr>
          </a:p>
          <a:p>
            <a:pPr marL="0" lvl="1" indent="0">
              <a:spcBef>
                <a:spcPts val="0"/>
              </a:spcBef>
              <a:spcAft>
                <a:spcPts val="400"/>
              </a:spcAft>
              <a:buNone/>
              <a:defRPr/>
            </a:pPr>
            <a:endParaRPr lang="en-US" sz="2100" dirty="0">
              <a:solidFill>
                <a:schemeClr val="tx1"/>
              </a:solidFill>
              <a:latin typeface="+mn-lt"/>
              <a:cs typeface="Calibri"/>
            </a:endParaRPr>
          </a:p>
          <a:p>
            <a:pPr marL="285750" lvl="1" indent="-285750">
              <a:spcBef>
                <a:spcPts val="0"/>
              </a:spcBef>
              <a:spcAft>
                <a:spcPts val="400"/>
              </a:spcAft>
              <a:buFont typeface="Arial" panose="020B0604020202020204" pitchFamily="34" charset="0"/>
              <a:buChar char="•"/>
              <a:defRPr/>
            </a:pPr>
            <a:r>
              <a:rPr sz="2100" dirty="0">
                <a:solidFill>
                  <a:schemeClr val="tx1"/>
                </a:solidFill>
                <a:latin typeface="+mn-lt"/>
              </a:rPr>
              <a:t>Data is available for currently operating commercial LLW disposal facilities</a:t>
            </a:r>
            <a:endParaRPr sz="2100" dirty="0">
              <a:solidFill>
                <a:schemeClr val="tx1"/>
              </a:solidFill>
              <a:latin typeface="+mn-lt"/>
              <a:cs typeface="Calibri"/>
            </a:endParaRPr>
          </a:p>
          <a:p>
            <a:pPr marL="585470" lvl="2" indent="-285750">
              <a:spcBef>
                <a:spcPts val="0"/>
              </a:spcBef>
              <a:spcAft>
                <a:spcPts val="400"/>
              </a:spcAft>
              <a:buFont typeface="Courier New" panose="02070309020205020404" pitchFamily="49" charset="0"/>
              <a:buChar char="o"/>
              <a:defRPr/>
            </a:pPr>
            <a:r>
              <a:rPr sz="2100" dirty="0">
                <a:solidFill>
                  <a:schemeClr val="tx1"/>
                </a:solidFill>
                <a:latin typeface="+mn-lt"/>
              </a:rPr>
              <a:t>Barnwell, </a:t>
            </a:r>
            <a:r>
              <a:rPr sz="2100" dirty="0" err="1">
                <a:solidFill>
                  <a:schemeClr val="tx1"/>
                </a:solidFill>
                <a:latin typeface="+mn-lt"/>
              </a:rPr>
              <a:t>Energy</a:t>
            </a:r>
            <a:r>
              <a:rPr sz="2100" i="1" dirty="0" err="1">
                <a:solidFill>
                  <a:schemeClr val="tx1"/>
                </a:solidFill>
                <a:latin typeface="+mn-lt"/>
              </a:rPr>
              <a:t>Solutions</a:t>
            </a:r>
            <a:r>
              <a:rPr sz="2100" dirty="0">
                <a:solidFill>
                  <a:schemeClr val="tx1"/>
                </a:solidFill>
                <a:latin typeface="+mn-lt"/>
              </a:rPr>
              <a:t>, US Ecology, and Waste Control Specialists</a:t>
            </a:r>
            <a:endParaRPr sz="2100" dirty="0">
              <a:solidFill>
                <a:schemeClr val="tx1"/>
              </a:solidFill>
              <a:latin typeface="+mn-lt"/>
              <a:cs typeface="Calibri"/>
            </a:endParaRPr>
          </a:p>
          <a:p>
            <a:pPr marL="285750" lvl="1" indent="-285750">
              <a:spcBef>
                <a:spcPts val="0"/>
              </a:spcBef>
              <a:spcAft>
                <a:spcPts val="400"/>
              </a:spcAft>
              <a:buFont typeface="Arial" panose="020B0604020202020204" pitchFamily="34" charset="0"/>
              <a:buChar char="•"/>
              <a:defRPr/>
            </a:pPr>
            <a:endParaRPr lang="en-US" sz="2100" dirty="0">
              <a:solidFill>
                <a:schemeClr val="tx1"/>
              </a:solidFill>
              <a:latin typeface="+mn-lt"/>
            </a:endParaRPr>
          </a:p>
          <a:p>
            <a:pPr marL="285750" lvl="1" indent="-285750">
              <a:spcBef>
                <a:spcPts val="0"/>
              </a:spcBef>
              <a:spcAft>
                <a:spcPts val="400"/>
              </a:spcAft>
              <a:buFont typeface="Arial" panose="020B0604020202020204" pitchFamily="34" charset="0"/>
              <a:buChar char="•"/>
              <a:defRPr/>
            </a:pPr>
            <a:r>
              <a:rPr sz="2100" dirty="0">
                <a:solidFill>
                  <a:schemeClr val="tx1"/>
                </a:solidFill>
                <a:latin typeface="+mn-lt"/>
              </a:rPr>
              <a:t>Currently updated with CY 2022 data. Next update will be January of 2024</a:t>
            </a:r>
            <a:r>
              <a:rPr lang="en-US" sz="2100" dirty="0">
                <a:solidFill>
                  <a:schemeClr val="tx1"/>
                </a:solidFill>
                <a:latin typeface="+mn-lt"/>
              </a:rPr>
              <a:t> </a:t>
            </a:r>
            <a:r>
              <a:rPr sz="2100" dirty="0">
                <a:solidFill>
                  <a:schemeClr val="tx1"/>
                </a:solidFill>
                <a:latin typeface="+mn-lt"/>
              </a:rPr>
              <a:t>(update with CY 2023 data)</a:t>
            </a:r>
            <a:r>
              <a:rPr lang="en-US" sz="2100" dirty="0">
                <a:solidFill>
                  <a:schemeClr val="tx1"/>
                </a:solidFill>
                <a:latin typeface="+mn-lt"/>
              </a:rPr>
              <a:t> </a:t>
            </a:r>
            <a:endParaRPr sz="2100" dirty="0">
              <a:solidFill>
                <a:schemeClr val="tx1"/>
              </a:solidFill>
              <a:latin typeface="+mn-lt"/>
              <a:cs typeface="Calibri"/>
            </a:endParaRPr>
          </a:p>
          <a:p>
            <a:pPr marL="0" lvl="1" indent="0">
              <a:spcBef>
                <a:spcPts val="0"/>
              </a:spcBef>
              <a:spcAft>
                <a:spcPts val="400"/>
              </a:spcAft>
              <a:buNone/>
              <a:defRPr/>
            </a:pPr>
            <a:endParaRPr lang="en-US" sz="2000" dirty="0">
              <a:solidFill>
                <a:schemeClr val="tx1"/>
              </a:solidFill>
              <a:latin typeface="+mn-lt"/>
              <a:cs typeface="Calibri"/>
            </a:endParaRPr>
          </a:p>
          <a:p>
            <a:pPr marL="0" lvl="1" indent="0">
              <a:spcBef>
                <a:spcPts val="0"/>
              </a:spcBef>
              <a:spcAft>
                <a:spcPts val="400"/>
              </a:spcAft>
              <a:buNone/>
              <a:defRPr/>
            </a:pPr>
            <a:r>
              <a:rPr sz="1600" dirty="0">
                <a:solidFill>
                  <a:schemeClr val="tx1"/>
                </a:solidFill>
                <a:latin typeface="+mn-lt"/>
              </a:rPr>
              <a:t>					Visit MIMS at: </a:t>
            </a:r>
            <a:r>
              <a:rPr sz="1600" u="sng" dirty="0">
                <a:solidFill>
                  <a:srgbClr val="0000FF"/>
                </a:solidFill>
                <a:latin typeface="+mn-lt"/>
              </a:rPr>
              <a:t>mims.doe.gov</a:t>
            </a:r>
            <a:endParaRPr sz="1600" u="sng" dirty="0">
              <a:solidFill>
                <a:srgbClr val="0000FF"/>
              </a:solidFill>
              <a:latin typeface="+mn-lt"/>
              <a:ea typeface="Times New Roman" panose="02020603050405020304" pitchFamily="18" charset="0"/>
            </a:endParaRPr>
          </a:p>
        </p:txBody>
      </p:sp>
    </p:spTree>
    <p:extLst>
      <p:ext uri="{BB962C8B-B14F-4D97-AF65-F5344CB8AC3E}">
        <p14:creationId xmlns:p14="http://schemas.microsoft.com/office/powerpoint/2010/main" val="30364802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09F90C-87B5-E99A-D28A-CBF33B281706}"/>
              </a:ext>
            </a:extLst>
          </p:cNvPr>
          <p:cNvSpPr>
            <a:spLocks noGrp="1"/>
          </p:cNvSpPr>
          <p:nvPr>
            <p:ph type="title"/>
          </p:nvPr>
        </p:nvSpPr>
        <p:spPr/>
        <p:txBody>
          <a:bodyPr/>
          <a:lstStyle/>
          <a:p>
            <a:r>
              <a:rPr lang="en-US" dirty="0"/>
              <a:t>Thank you for your Attention</a:t>
            </a:r>
          </a:p>
        </p:txBody>
      </p:sp>
      <p:sp>
        <p:nvSpPr>
          <p:cNvPr id="6" name="Content Placeholder 5">
            <a:extLst>
              <a:ext uri="{FF2B5EF4-FFF2-40B4-BE49-F238E27FC236}">
                <a16:creationId xmlns:a16="http://schemas.microsoft.com/office/drawing/2014/main" id="{ADF3155F-2151-88B2-9263-7D9D1FC81BDE}"/>
              </a:ext>
            </a:extLst>
          </p:cNvPr>
          <p:cNvSpPr>
            <a:spLocks noGrp="1"/>
          </p:cNvSpPr>
          <p:nvPr>
            <p:ph idx="1"/>
          </p:nvPr>
        </p:nvSpPr>
        <p:spPr>
          <a:xfrm>
            <a:off x="519223" y="1164236"/>
            <a:ext cx="10515600" cy="5011583"/>
          </a:xfrm>
        </p:spPr>
        <p:txBody>
          <a:bodyPr>
            <a:normAutofit/>
          </a:bodyPr>
          <a:lstStyle/>
          <a:p>
            <a:pPr algn="ctr"/>
            <a:endParaRPr lang="en-US" sz="5400" dirty="0"/>
          </a:p>
          <a:p>
            <a:pPr algn="ctr"/>
            <a:endParaRPr lang="en-US" sz="5400" dirty="0"/>
          </a:p>
          <a:p>
            <a:pPr marL="0" indent="0" algn="ctr">
              <a:buNone/>
            </a:pPr>
            <a:r>
              <a:rPr lang="en-US" sz="5400" dirty="0"/>
              <a:t>Questions?</a:t>
            </a:r>
          </a:p>
        </p:txBody>
      </p:sp>
      <p:sp>
        <p:nvSpPr>
          <p:cNvPr id="3" name="Slide Number Placeholder 2">
            <a:extLst>
              <a:ext uri="{FF2B5EF4-FFF2-40B4-BE49-F238E27FC236}">
                <a16:creationId xmlns:a16="http://schemas.microsoft.com/office/drawing/2014/main" id="{8317FEB5-88B3-0A51-0689-240F1B0C677D}"/>
              </a:ext>
            </a:extLst>
          </p:cNvPr>
          <p:cNvSpPr>
            <a:spLocks noGrp="1"/>
          </p:cNvSpPr>
          <p:nvPr>
            <p:ph type="sldNum" sz="quarter" idx="10"/>
          </p:nvPr>
        </p:nvSpPr>
        <p:spPr/>
        <p:txBody>
          <a:bodyPr/>
          <a:lstStyle/>
          <a:p>
            <a:fld id="{E773C8E2-B35B-254F-A137-6F2F570DAACB}" type="slidenum">
              <a:rPr lang="en-US" smtClean="0"/>
              <a:t>26</a:t>
            </a:fld>
            <a:endParaRPr lang="en-US" dirty="0"/>
          </a:p>
        </p:txBody>
      </p:sp>
    </p:spTree>
    <p:extLst>
      <p:ext uri="{BB962C8B-B14F-4D97-AF65-F5344CB8AC3E}">
        <p14:creationId xmlns:p14="http://schemas.microsoft.com/office/powerpoint/2010/main" val="2948065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9CFB4-0368-C498-9D31-952B0C552936}"/>
              </a:ext>
            </a:extLst>
          </p:cNvPr>
          <p:cNvSpPr>
            <a:spLocks noGrp="1"/>
          </p:cNvSpPr>
          <p:nvPr>
            <p:ph type="title"/>
          </p:nvPr>
        </p:nvSpPr>
        <p:spPr/>
        <p:txBody>
          <a:bodyPr/>
          <a:lstStyle/>
          <a:p>
            <a:r>
              <a:rPr lang="en-US" dirty="0"/>
              <a:t>Budget FY 2024</a:t>
            </a:r>
          </a:p>
        </p:txBody>
      </p:sp>
      <p:sp>
        <p:nvSpPr>
          <p:cNvPr id="4" name="Slide Number Placeholder 3">
            <a:extLst>
              <a:ext uri="{FF2B5EF4-FFF2-40B4-BE49-F238E27FC236}">
                <a16:creationId xmlns:a16="http://schemas.microsoft.com/office/drawing/2014/main" id="{A5B7A8DD-9552-66C7-102D-57EF2126197C}"/>
              </a:ext>
            </a:extLst>
          </p:cNvPr>
          <p:cNvSpPr>
            <a:spLocks noGrp="1"/>
          </p:cNvSpPr>
          <p:nvPr>
            <p:ph type="sldNum" sz="quarter" idx="10"/>
          </p:nvPr>
        </p:nvSpPr>
        <p:spPr/>
        <p:txBody>
          <a:bodyPr/>
          <a:lstStyle/>
          <a:p>
            <a:fld id="{E773C8E2-B35B-254F-A137-6F2F570DAACB}" type="slidenum">
              <a:rPr lang="en-US" smtClean="0"/>
              <a:pPr/>
              <a:t>3</a:t>
            </a:fld>
            <a:endParaRPr lang="en-US" dirty="0"/>
          </a:p>
        </p:txBody>
      </p:sp>
      <p:pic>
        <p:nvPicPr>
          <p:cNvPr id="6" name="Content Placeholder 5" descr="A picture containing diagram&#10;&#10;Description automatically generated">
            <a:extLst>
              <a:ext uri="{FF2B5EF4-FFF2-40B4-BE49-F238E27FC236}">
                <a16:creationId xmlns:a16="http://schemas.microsoft.com/office/drawing/2014/main" id="{D46BD560-F010-50A8-7B69-0A2A7CBBAF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62716" y="1371600"/>
            <a:ext cx="6666614" cy="4604136"/>
          </a:xfrm>
          <a:prstGeom prst="rect">
            <a:avLst/>
          </a:prstGeom>
        </p:spPr>
      </p:pic>
    </p:spTree>
    <p:extLst>
      <p:ext uri="{BB962C8B-B14F-4D97-AF65-F5344CB8AC3E}">
        <p14:creationId xmlns:p14="http://schemas.microsoft.com/office/powerpoint/2010/main" val="2513742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430DD-E083-D063-854A-DD824A48A61C}"/>
              </a:ext>
            </a:extLst>
          </p:cNvPr>
          <p:cNvSpPr>
            <a:spLocks noGrp="1"/>
          </p:cNvSpPr>
          <p:nvPr>
            <p:ph type="title"/>
          </p:nvPr>
        </p:nvSpPr>
        <p:spPr>
          <a:xfrm>
            <a:off x="814982" y="5192776"/>
            <a:ext cx="8415292" cy="759026"/>
          </a:xfrm>
        </p:spPr>
        <p:txBody>
          <a:bodyPr anchor="b">
            <a:normAutofit fontScale="90000"/>
          </a:bodyPr>
          <a:lstStyle/>
          <a:p>
            <a:pPr>
              <a:spcBef>
                <a:spcPts val="600"/>
              </a:spcBef>
            </a:pPr>
            <a:r>
              <a:rPr lang="en-US" altLang="en-US" sz="1500" dirty="0">
                <a:solidFill>
                  <a:schemeClr val="tx1"/>
                </a:solidFill>
                <a:latin typeface="+mn-lt"/>
                <a:cs typeface="Calibri" panose="020F0502020204030204" pitchFamily="34" charset="0"/>
              </a:rPr>
              <a:t>For more information, visit</a:t>
            </a:r>
          </a:p>
          <a:p>
            <a:pPr>
              <a:spcBef>
                <a:spcPts val="600"/>
              </a:spcBef>
            </a:pPr>
            <a:r>
              <a:rPr lang="en-US" sz="1500" dirty="0">
                <a:solidFill>
                  <a:schemeClr val="tx1"/>
                </a:solidFill>
                <a:latin typeface="+mn-lt"/>
                <a:cs typeface="Calibri" panose="020F0502020204030204" pitchFamily="34" charset="0"/>
                <a:hlinkClick r:id="rId2">
                  <a:extLst>
                    <a:ext uri="{A12FA001-AC4F-418D-AE19-62706E023703}">
                      <ahyp:hlinkClr xmlns:ahyp="http://schemas.microsoft.com/office/drawing/2018/hyperlinkcolor" val="tx"/>
                    </a:ext>
                  </a:extLst>
                </a:hlinkClick>
              </a:rPr>
              <a:t>Annual Priorities, Strategic Vision, and Program Plan | Department of Energy</a:t>
            </a:r>
            <a:r>
              <a:rPr lang="en-US" altLang="en-US" sz="1500" dirty="0">
                <a:solidFill>
                  <a:schemeClr val="tx1"/>
                </a:solidFill>
                <a:latin typeface="+mn-lt"/>
                <a:cs typeface="Calibri" panose="020F0502020204030204" pitchFamily="34" charset="0"/>
              </a:rPr>
              <a:t> website at: https://www.energy.gov/em/office-environmental-management</a:t>
            </a:r>
          </a:p>
        </p:txBody>
      </p:sp>
      <p:sp>
        <p:nvSpPr>
          <p:cNvPr id="7" name="Content Placeholder 6">
            <a:extLst>
              <a:ext uri="{FF2B5EF4-FFF2-40B4-BE49-F238E27FC236}">
                <a16:creationId xmlns:a16="http://schemas.microsoft.com/office/drawing/2014/main" id="{4142A9D2-1171-1DFA-A00E-AAF0D5D3C644}"/>
              </a:ext>
            </a:extLst>
          </p:cNvPr>
          <p:cNvSpPr txBox="1">
            <a:spLocks noGrp="1"/>
          </p:cNvSpPr>
          <p:nvPr>
            <p:ph idx="1"/>
          </p:nvPr>
        </p:nvSpPr>
        <p:spPr>
          <a:xfrm>
            <a:off x="270638" y="1444972"/>
            <a:ext cx="3455821" cy="3447832"/>
          </a:xfrm>
          <a:prstGeom prst="rect">
            <a:avLst/>
          </a:prstGeom>
        </p:spPr>
        <p:txBody>
          <a:bodyPr anchor="t">
            <a:normAutofit/>
          </a:bodyPr>
          <a:lstStyle/>
          <a:p>
            <a:pPr marL="457200" indent="-457200">
              <a:spcBef>
                <a:spcPts val="1200"/>
              </a:spcBef>
              <a:buFont typeface="+mj-lt"/>
              <a:buAutoNum type="arabicPeriod"/>
              <a:defRPr/>
            </a:pPr>
            <a:r>
              <a:rPr lang="en-US" sz="2000" b="1" dirty="0"/>
              <a:t>EM Program Plan, </a:t>
            </a:r>
            <a:r>
              <a:rPr lang="en-US" sz="2000" dirty="0"/>
              <a:t>outlining a decision roadmap the cleanup program will use as a guide over the next two decades </a:t>
            </a:r>
          </a:p>
          <a:p>
            <a:pPr marL="457200" indent="-457200">
              <a:spcBef>
                <a:spcPts val="1200"/>
              </a:spcBef>
              <a:buFont typeface="+mj-lt"/>
              <a:buAutoNum type="arabicPeriod"/>
              <a:defRPr/>
            </a:pPr>
            <a:r>
              <a:rPr lang="en-US" sz="2000" b="1" dirty="0"/>
              <a:t>EM Strategic Vision: 2023–2033  </a:t>
            </a:r>
            <a:r>
              <a:rPr lang="en-US" sz="2000" dirty="0"/>
              <a:t>(May  2023)</a:t>
            </a:r>
          </a:p>
          <a:p>
            <a:pPr marL="457200" indent="-457200">
              <a:spcBef>
                <a:spcPts val="1200"/>
              </a:spcBef>
              <a:buFont typeface="+mj-lt"/>
              <a:buAutoNum type="arabicPeriod"/>
              <a:defRPr/>
            </a:pPr>
            <a:r>
              <a:rPr lang="en-US" sz="2000" b="1" dirty="0"/>
              <a:t>CY 2024 Mission Priorities </a:t>
            </a:r>
          </a:p>
          <a:p>
            <a:pPr marL="285750" indent="-285750">
              <a:spcBef>
                <a:spcPts val="600"/>
              </a:spcBef>
              <a:buFont typeface="Arial" panose="020B0604020202020204" pitchFamily="34" charset="0"/>
              <a:buChar char="•"/>
              <a:defRPr/>
            </a:pPr>
            <a:endParaRPr lang="en-US" sz="2000" dirty="0"/>
          </a:p>
        </p:txBody>
      </p:sp>
      <p:sp>
        <p:nvSpPr>
          <p:cNvPr id="4" name="Slide Number Placeholder 3">
            <a:extLst>
              <a:ext uri="{FF2B5EF4-FFF2-40B4-BE49-F238E27FC236}">
                <a16:creationId xmlns:a16="http://schemas.microsoft.com/office/drawing/2014/main" id="{36A15BF6-50BC-FE81-7537-8A723A360A5F}"/>
              </a:ext>
            </a:extLst>
          </p:cNvPr>
          <p:cNvSpPr>
            <a:spLocks noGrp="1"/>
          </p:cNvSpPr>
          <p:nvPr>
            <p:ph type="sldNum" sz="quarter" idx="10"/>
          </p:nvPr>
        </p:nvSpPr>
        <p:spPr>
          <a:xfrm>
            <a:off x="8610600" y="6356350"/>
            <a:ext cx="2743200" cy="365125"/>
          </a:xfrm>
        </p:spPr>
        <p:txBody>
          <a:bodyPr>
            <a:normAutofit/>
          </a:bodyPr>
          <a:lstStyle/>
          <a:p>
            <a:pPr>
              <a:lnSpc>
                <a:spcPct val="90000"/>
              </a:lnSpc>
              <a:spcAft>
                <a:spcPts val="600"/>
              </a:spcAft>
            </a:pPr>
            <a:fld id="{E773C8E2-B35B-254F-A137-6F2F570DAACB}" type="slidenum">
              <a:rPr lang="en-US">
                <a:solidFill>
                  <a:schemeClr val="tx1">
                    <a:lumMod val="50000"/>
                    <a:lumOff val="50000"/>
                  </a:schemeClr>
                </a:solidFill>
              </a:rPr>
              <a:pPr>
                <a:lnSpc>
                  <a:spcPct val="90000"/>
                </a:lnSpc>
                <a:spcAft>
                  <a:spcPts val="600"/>
                </a:spcAft>
              </a:pPr>
              <a:t>4</a:t>
            </a:fld>
            <a:endParaRPr lang="en-US">
              <a:solidFill>
                <a:schemeClr val="tx1">
                  <a:lumMod val="50000"/>
                  <a:lumOff val="50000"/>
                </a:schemeClr>
              </a:solidFill>
            </a:endParaRPr>
          </a:p>
        </p:txBody>
      </p:sp>
      <p:grpSp>
        <p:nvGrpSpPr>
          <p:cNvPr id="12" name="Group 11">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3" name="Rectangle 12">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F45480BC-19B1-00FF-46E4-2B1F9E56A8B4}"/>
              </a:ext>
            </a:extLst>
          </p:cNvPr>
          <p:cNvSpPr txBox="1"/>
          <p:nvPr/>
        </p:nvSpPr>
        <p:spPr>
          <a:xfrm>
            <a:off x="1145301" y="137557"/>
            <a:ext cx="9356651" cy="830997"/>
          </a:xfrm>
          <a:prstGeom prst="rect">
            <a:avLst/>
          </a:prstGeom>
          <a:noFill/>
        </p:spPr>
        <p:txBody>
          <a:bodyPr wrap="square" rtlCol="0">
            <a:spAutoFit/>
          </a:bodyPr>
          <a:lstStyle/>
          <a:p>
            <a:r>
              <a:rPr lang="en-US" sz="2400" dirty="0">
                <a:solidFill>
                  <a:schemeClr val="bg1"/>
                </a:solidFill>
                <a:latin typeface="+mj-lt"/>
                <a:cs typeface="Calibri" panose="020F0502020204030204" pitchFamily="34" charset="0"/>
              </a:rPr>
              <a:t>DOE/EM Strategic Planning includes Waste Management</a:t>
            </a:r>
          </a:p>
        </p:txBody>
      </p:sp>
      <p:pic>
        <p:nvPicPr>
          <p:cNvPr id="10" name="Picture 9" descr="A timeline with text and numbers&#10;&#10;Description automatically generated with medium confidence">
            <a:extLst>
              <a:ext uri="{FF2B5EF4-FFF2-40B4-BE49-F238E27FC236}">
                <a16:creationId xmlns:a16="http://schemas.microsoft.com/office/drawing/2014/main" id="{848F55B8-9422-339B-17CE-832E50CC5B42}"/>
              </a:ext>
            </a:extLst>
          </p:cNvPr>
          <p:cNvPicPr>
            <a:picLocks noChangeAspect="1"/>
          </p:cNvPicPr>
          <p:nvPr/>
        </p:nvPicPr>
        <p:blipFill>
          <a:blip r:embed="rId3"/>
          <a:stretch>
            <a:fillRect/>
          </a:stretch>
        </p:blipFill>
        <p:spPr>
          <a:xfrm>
            <a:off x="3780338" y="1221246"/>
            <a:ext cx="7615025" cy="4124005"/>
          </a:xfrm>
          <a:prstGeom prst="rect">
            <a:avLst/>
          </a:prstGeom>
        </p:spPr>
      </p:pic>
    </p:spTree>
    <p:extLst>
      <p:ext uri="{BB962C8B-B14F-4D97-AF65-F5344CB8AC3E}">
        <p14:creationId xmlns:p14="http://schemas.microsoft.com/office/powerpoint/2010/main" val="3427559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0BC63-B1B3-A6BF-F837-0BBD1C4C96BF}"/>
              </a:ext>
            </a:extLst>
          </p:cNvPr>
          <p:cNvSpPr>
            <a:spLocks noGrp="1"/>
          </p:cNvSpPr>
          <p:nvPr>
            <p:ph type="title"/>
          </p:nvPr>
        </p:nvSpPr>
        <p:spPr/>
        <p:txBody>
          <a:bodyPr/>
          <a:lstStyle/>
          <a:p>
            <a:r>
              <a:rPr lang="en-US" dirty="0"/>
              <a:t>Significant Progress Continues</a:t>
            </a:r>
          </a:p>
        </p:txBody>
      </p:sp>
      <p:sp>
        <p:nvSpPr>
          <p:cNvPr id="4" name="Slide Number Placeholder 3">
            <a:extLst>
              <a:ext uri="{FF2B5EF4-FFF2-40B4-BE49-F238E27FC236}">
                <a16:creationId xmlns:a16="http://schemas.microsoft.com/office/drawing/2014/main" id="{1487E649-C44B-9BF7-F690-12635532717E}"/>
              </a:ext>
            </a:extLst>
          </p:cNvPr>
          <p:cNvSpPr>
            <a:spLocks noGrp="1"/>
          </p:cNvSpPr>
          <p:nvPr>
            <p:ph type="sldNum" sz="quarter" idx="10"/>
          </p:nvPr>
        </p:nvSpPr>
        <p:spPr/>
        <p:txBody>
          <a:bodyPr/>
          <a:lstStyle/>
          <a:p>
            <a:fld id="{E773C8E2-B35B-254F-A137-6F2F570DAACB}" type="slidenum">
              <a:rPr lang="en-US" smtClean="0"/>
              <a:pPr/>
              <a:t>5</a:t>
            </a:fld>
            <a:endParaRPr lang="en-US" dirty="0"/>
          </a:p>
        </p:txBody>
      </p:sp>
      <p:sp>
        <p:nvSpPr>
          <p:cNvPr id="5" name="Content Placeholder 4">
            <a:extLst>
              <a:ext uri="{FF2B5EF4-FFF2-40B4-BE49-F238E27FC236}">
                <a16:creationId xmlns:a16="http://schemas.microsoft.com/office/drawing/2014/main" id="{7A4E8209-093F-F23B-7AF9-92931EDF1309}"/>
              </a:ext>
            </a:extLst>
          </p:cNvPr>
          <p:cNvSpPr txBox="1">
            <a:spLocks noGrp="1"/>
          </p:cNvSpPr>
          <p:nvPr>
            <p:ph idx="1"/>
          </p:nvPr>
        </p:nvSpPr>
        <p:spPr>
          <a:xfrm>
            <a:off x="648586" y="1189321"/>
            <a:ext cx="10705214" cy="4985980"/>
          </a:xfrm>
          <a:prstGeom prst="rect">
            <a:avLst/>
          </a:prstGeom>
          <a:noFill/>
        </p:spPr>
        <p:txBody>
          <a:bodyPr wrap="square">
            <a:spAutoFit/>
          </a:bodyPr>
          <a:lstStyle/>
          <a:p>
            <a:pPr marL="0" indent="0" algn="l">
              <a:buNone/>
            </a:pPr>
            <a:r>
              <a:rPr lang="en-US" sz="2400" b="0" i="1" dirty="0">
                <a:solidFill>
                  <a:srgbClr val="00B050"/>
                </a:solidFill>
                <a:effectLst/>
                <a:cs typeface="Calibri" panose="020F0502020204030204" pitchFamily="34" charset="0"/>
              </a:rPr>
              <a:t>“While our mission is rooted in the environmental legacy of the past, we are also focused on possibilities for the future. We are looking to the future of EM and our communities.” </a:t>
            </a:r>
          </a:p>
          <a:p>
            <a:pPr marL="0" indent="0" algn="l">
              <a:buNone/>
            </a:pPr>
            <a:r>
              <a:rPr lang="en-US" sz="2000" b="0" i="0" dirty="0">
                <a:solidFill>
                  <a:srgbClr val="292929"/>
                </a:solidFill>
                <a:effectLst/>
                <a:cs typeface="Calibri" panose="020F0502020204030204" pitchFamily="34" charset="0"/>
              </a:rPr>
              <a:t>		</a:t>
            </a:r>
          </a:p>
          <a:p>
            <a:pPr marL="0" indent="0" algn="l">
              <a:buNone/>
            </a:pPr>
            <a:r>
              <a:rPr lang="en-US" sz="2000" dirty="0">
                <a:solidFill>
                  <a:srgbClr val="292929"/>
                </a:solidFill>
                <a:cs typeface="Calibri" panose="020F0502020204030204" pitchFamily="34" charset="0"/>
              </a:rPr>
              <a:t>			</a:t>
            </a:r>
            <a:r>
              <a:rPr lang="en-US" sz="2000" b="0" i="0" dirty="0">
                <a:solidFill>
                  <a:srgbClr val="292929"/>
                </a:solidFill>
                <a:effectLst/>
                <a:cs typeface="Calibri" panose="020F0502020204030204" pitchFamily="34" charset="0"/>
              </a:rPr>
              <a:t>Ike White, EM Senior Advisor</a:t>
            </a:r>
          </a:p>
          <a:p>
            <a:pPr marL="0" indent="0" algn="l">
              <a:buNone/>
            </a:pPr>
            <a:r>
              <a:rPr lang="en-US" sz="2000" dirty="0">
                <a:solidFill>
                  <a:srgbClr val="292929"/>
                </a:solidFill>
                <a:cs typeface="Calibri" panose="020F0502020204030204" pitchFamily="34" charset="0"/>
              </a:rPr>
              <a:t>			</a:t>
            </a:r>
            <a:r>
              <a:rPr lang="en-US" sz="2000" b="0" i="0" dirty="0">
                <a:solidFill>
                  <a:srgbClr val="292929"/>
                </a:solidFill>
                <a:effectLst/>
                <a:cs typeface="Calibri" panose="020F0502020204030204" pitchFamily="34" charset="0"/>
              </a:rPr>
              <a:t>National Clean Up Workshop September 2023</a:t>
            </a:r>
          </a:p>
          <a:p>
            <a:pPr marL="0" indent="0" algn="l">
              <a:buNone/>
            </a:pPr>
            <a:r>
              <a:rPr lang="en-US" sz="2000" b="0" i="0" dirty="0">
                <a:solidFill>
                  <a:srgbClr val="292929"/>
                </a:solidFill>
                <a:effectLst/>
                <a:cs typeface="Calibri" panose="020F0502020204030204" pitchFamily="34" charset="0"/>
              </a:rPr>
              <a:t> </a:t>
            </a:r>
          </a:p>
          <a:p>
            <a:pPr marL="342900" indent="-342900" algn="l">
              <a:buFont typeface="Arial" panose="020B0604020202020204" pitchFamily="34" charset="0"/>
              <a:buChar char="•"/>
            </a:pPr>
            <a:r>
              <a:rPr lang="en-US" sz="2000" b="0" i="0" dirty="0">
                <a:solidFill>
                  <a:srgbClr val="292929"/>
                </a:solidFill>
                <a:effectLst/>
                <a:cs typeface="Calibri" panose="020F0502020204030204" pitchFamily="34" charset="0"/>
              </a:rPr>
              <a:t>EM’s successes this year highlight significant construction milestones, key cleanup projects, or activities that reduce the EM Footprint around the DOE Complex. </a:t>
            </a:r>
          </a:p>
          <a:p>
            <a:pPr algn="l"/>
            <a:endParaRPr lang="en-US" sz="2000" b="0" i="0" dirty="0">
              <a:solidFill>
                <a:srgbClr val="292929"/>
              </a:solidFill>
              <a:effectLst/>
              <a:cs typeface="Calibri" panose="020F0502020204030204" pitchFamily="34" charset="0"/>
            </a:endParaRPr>
          </a:p>
          <a:p>
            <a:pPr marL="342900" indent="-342900" algn="l">
              <a:buFont typeface="Arial" panose="020B0604020202020204" pitchFamily="34" charset="0"/>
              <a:buChar char="•"/>
            </a:pPr>
            <a:r>
              <a:rPr lang="en-US" sz="2000" b="0" i="0" dirty="0">
                <a:solidFill>
                  <a:srgbClr val="292929"/>
                </a:solidFill>
                <a:effectLst/>
                <a:cs typeface="Calibri" panose="020F0502020204030204" pitchFamily="34" charset="0"/>
              </a:rPr>
              <a:t>Safety is our highest priority!</a:t>
            </a:r>
          </a:p>
          <a:p>
            <a:pPr marL="342900" indent="-342900" algn="l">
              <a:buFont typeface="Arial" panose="020B0604020202020204" pitchFamily="34" charset="0"/>
              <a:buChar char="•"/>
            </a:pPr>
            <a:endParaRPr lang="en-US" sz="2200" dirty="0">
              <a:solidFill>
                <a:srgbClr val="292929"/>
              </a:solidFill>
              <a:cs typeface="Calibri" panose="020F0502020204030204" pitchFamily="34" charset="0"/>
            </a:endParaRPr>
          </a:p>
          <a:p>
            <a:pPr marL="285750" indent="-285750" algn="l">
              <a:buFont typeface="Arial" panose="020B0604020202020204" pitchFamily="34" charset="0"/>
              <a:buChar char="•"/>
            </a:pPr>
            <a:endParaRPr lang="en-US" sz="1600" b="0" i="0" dirty="0">
              <a:solidFill>
                <a:srgbClr val="292929"/>
              </a:solidFill>
              <a:effectLst/>
              <a:cs typeface="Calibri" panose="020F0502020204030204" pitchFamily="34" charset="0"/>
            </a:endParaRPr>
          </a:p>
        </p:txBody>
      </p:sp>
    </p:spTree>
    <p:extLst>
      <p:ext uri="{BB962C8B-B14F-4D97-AF65-F5344CB8AC3E}">
        <p14:creationId xmlns:p14="http://schemas.microsoft.com/office/powerpoint/2010/main" val="2257833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676BA-CF0E-AB51-A1B7-D03B337916A0}"/>
              </a:ext>
            </a:extLst>
          </p:cNvPr>
          <p:cNvSpPr>
            <a:spLocks noGrp="1"/>
          </p:cNvSpPr>
          <p:nvPr>
            <p:ph type="title"/>
          </p:nvPr>
        </p:nvSpPr>
        <p:spPr/>
        <p:txBody>
          <a:bodyPr/>
          <a:lstStyle/>
          <a:p>
            <a:r>
              <a:rPr lang="en-US" dirty="0"/>
              <a:t>EM CY2024 Mission Priorities</a:t>
            </a:r>
          </a:p>
        </p:txBody>
      </p:sp>
      <p:sp>
        <p:nvSpPr>
          <p:cNvPr id="4" name="Slide Number Placeholder 3">
            <a:extLst>
              <a:ext uri="{FF2B5EF4-FFF2-40B4-BE49-F238E27FC236}">
                <a16:creationId xmlns:a16="http://schemas.microsoft.com/office/drawing/2014/main" id="{9A6A5388-40A5-9994-66B1-E58A29B9781D}"/>
              </a:ext>
            </a:extLst>
          </p:cNvPr>
          <p:cNvSpPr>
            <a:spLocks noGrp="1"/>
          </p:cNvSpPr>
          <p:nvPr>
            <p:ph type="sldNum" sz="quarter" idx="10"/>
          </p:nvPr>
        </p:nvSpPr>
        <p:spPr/>
        <p:txBody>
          <a:bodyPr/>
          <a:lstStyle/>
          <a:p>
            <a:fld id="{E773C8E2-B35B-254F-A137-6F2F570DAACB}" type="slidenum">
              <a:rPr lang="en-US" smtClean="0"/>
              <a:pPr/>
              <a:t>6</a:t>
            </a:fld>
            <a:endParaRPr lang="en-US" dirty="0"/>
          </a:p>
        </p:txBody>
      </p:sp>
      <p:pic>
        <p:nvPicPr>
          <p:cNvPr id="25" name="Picture 24">
            <a:extLst>
              <a:ext uri="{FF2B5EF4-FFF2-40B4-BE49-F238E27FC236}">
                <a16:creationId xmlns:a16="http://schemas.microsoft.com/office/drawing/2014/main" id="{CA7A0567-336C-43D3-826A-B92AD0185C11}"/>
              </a:ext>
            </a:extLst>
          </p:cNvPr>
          <p:cNvPicPr>
            <a:picLocks noChangeAspect="1"/>
          </p:cNvPicPr>
          <p:nvPr/>
        </p:nvPicPr>
        <p:blipFill>
          <a:blip r:embed="rId2"/>
          <a:stretch>
            <a:fillRect/>
          </a:stretch>
        </p:blipFill>
        <p:spPr>
          <a:xfrm>
            <a:off x="838200" y="861493"/>
            <a:ext cx="8655177" cy="4920563"/>
          </a:xfrm>
          <a:prstGeom prst="rect">
            <a:avLst/>
          </a:prstGeom>
        </p:spPr>
      </p:pic>
    </p:spTree>
    <p:extLst>
      <p:ext uri="{BB962C8B-B14F-4D97-AF65-F5344CB8AC3E}">
        <p14:creationId xmlns:p14="http://schemas.microsoft.com/office/powerpoint/2010/main" val="4169669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F804C-9276-EBD8-2C7B-4B1CD1BB5B74}"/>
              </a:ext>
            </a:extLst>
          </p:cNvPr>
          <p:cNvSpPr>
            <a:spLocks noGrp="1"/>
          </p:cNvSpPr>
          <p:nvPr>
            <p:ph type="title"/>
          </p:nvPr>
        </p:nvSpPr>
        <p:spPr/>
        <p:txBody>
          <a:bodyPr/>
          <a:lstStyle/>
          <a:p>
            <a:r>
              <a:rPr lang="en-US" dirty="0"/>
              <a:t>EM CY2024 Mission Priorities</a:t>
            </a:r>
          </a:p>
        </p:txBody>
      </p:sp>
      <p:sp>
        <p:nvSpPr>
          <p:cNvPr id="4" name="Slide Number Placeholder 3">
            <a:extLst>
              <a:ext uri="{FF2B5EF4-FFF2-40B4-BE49-F238E27FC236}">
                <a16:creationId xmlns:a16="http://schemas.microsoft.com/office/drawing/2014/main" id="{4AE6E624-3F7A-E249-C4A5-EF5AD8C39CB6}"/>
              </a:ext>
            </a:extLst>
          </p:cNvPr>
          <p:cNvSpPr>
            <a:spLocks noGrp="1"/>
          </p:cNvSpPr>
          <p:nvPr>
            <p:ph type="sldNum" sz="quarter" idx="10"/>
          </p:nvPr>
        </p:nvSpPr>
        <p:spPr/>
        <p:txBody>
          <a:bodyPr/>
          <a:lstStyle/>
          <a:p>
            <a:fld id="{E773C8E2-B35B-254F-A137-6F2F570DAACB}" type="slidenum">
              <a:rPr lang="en-US" smtClean="0"/>
              <a:pPr/>
              <a:t>7</a:t>
            </a:fld>
            <a:endParaRPr lang="en-US" dirty="0"/>
          </a:p>
        </p:txBody>
      </p:sp>
      <p:pic>
        <p:nvPicPr>
          <p:cNvPr id="7" name="Picture 6">
            <a:extLst>
              <a:ext uri="{FF2B5EF4-FFF2-40B4-BE49-F238E27FC236}">
                <a16:creationId xmlns:a16="http://schemas.microsoft.com/office/drawing/2014/main" id="{4B788A33-0663-845B-D28B-4A556486729D}"/>
              </a:ext>
            </a:extLst>
          </p:cNvPr>
          <p:cNvPicPr>
            <a:picLocks noChangeAspect="1"/>
          </p:cNvPicPr>
          <p:nvPr/>
        </p:nvPicPr>
        <p:blipFill>
          <a:blip r:embed="rId2"/>
          <a:stretch>
            <a:fillRect/>
          </a:stretch>
        </p:blipFill>
        <p:spPr>
          <a:xfrm>
            <a:off x="838200" y="1036320"/>
            <a:ext cx="9117198" cy="4807026"/>
          </a:xfrm>
          <a:prstGeom prst="rect">
            <a:avLst/>
          </a:prstGeom>
        </p:spPr>
      </p:pic>
    </p:spTree>
    <p:extLst>
      <p:ext uri="{BB962C8B-B14F-4D97-AF65-F5344CB8AC3E}">
        <p14:creationId xmlns:p14="http://schemas.microsoft.com/office/powerpoint/2010/main" val="3815693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6E42B-E503-E742-D6BD-1AF690791040}"/>
              </a:ext>
            </a:extLst>
          </p:cNvPr>
          <p:cNvSpPr>
            <a:spLocks noGrp="1"/>
          </p:cNvSpPr>
          <p:nvPr>
            <p:ph type="title"/>
          </p:nvPr>
        </p:nvSpPr>
        <p:spPr/>
        <p:txBody>
          <a:bodyPr/>
          <a:lstStyle/>
          <a:p>
            <a:r>
              <a:rPr lang="en-US" dirty="0"/>
              <a:t>Hanford</a:t>
            </a:r>
          </a:p>
        </p:txBody>
      </p:sp>
      <p:sp>
        <p:nvSpPr>
          <p:cNvPr id="4" name="Slide Number Placeholder 3">
            <a:extLst>
              <a:ext uri="{FF2B5EF4-FFF2-40B4-BE49-F238E27FC236}">
                <a16:creationId xmlns:a16="http://schemas.microsoft.com/office/drawing/2014/main" id="{49ECE610-C4EE-E333-6469-6C669F6BD54A}"/>
              </a:ext>
            </a:extLst>
          </p:cNvPr>
          <p:cNvSpPr>
            <a:spLocks noGrp="1"/>
          </p:cNvSpPr>
          <p:nvPr>
            <p:ph type="sldNum" sz="quarter" idx="10"/>
          </p:nvPr>
        </p:nvSpPr>
        <p:spPr/>
        <p:txBody>
          <a:bodyPr/>
          <a:lstStyle/>
          <a:p>
            <a:fld id="{E773C8E2-B35B-254F-A137-6F2F570DAACB}" type="slidenum">
              <a:rPr lang="en-US" smtClean="0"/>
              <a:pPr/>
              <a:t>8</a:t>
            </a:fld>
            <a:endParaRPr lang="en-US" dirty="0"/>
          </a:p>
        </p:txBody>
      </p:sp>
      <p:sp>
        <p:nvSpPr>
          <p:cNvPr id="5" name="Content Placeholder 4">
            <a:extLst>
              <a:ext uri="{FF2B5EF4-FFF2-40B4-BE49-F238E27FC236}">
                <a16:creationId xmlns:a16="http://schemas.microsoft.com/office/drawing/2014/main" id="{FDE5F4D7-4630-B557-B7EE-F50633316128}"/>
              </a:ext>
            </a:extLst>
          </p:cNvPr>
          <p:cNvSpPr txBox="1">
            <a:spLocks noGrp="1"/>
          </p:cNvSpPr>
          <p:nvPr>
            <p:ph idx="1"/>
          </p:nvPr>
        </p:nvSpPr>
        <p:spPr>
          <a:xfrm>
            <a:off x="476693" y="1164159"/>
            <a:ext cx="10515600" cy="5011738"/>
          </a:xfrm>
          <a:prstGeom prst="rect">
            <a:avLst/>
          </a:prstGeom>
          <a:noFill/>
        </p:spPr>
        <p:txBody>
          <a:bodyPr wrap="square">
            <a:spAutoFit/>
          </a:bodyPr>
          <a:lstStyle/>
          <a:p>
            <a:pPr marL="285750" indent="-285750">
              <a:buFont typeface="Arial" panose="020B0604020202020204" pitchFamily="34" charset="0"/>
              <a:buChar char="•"/>
            </a:pPr>
            <a:r>
              <a:rPr lang="en-US" dirty="0"/>
              <a:t>Commissioning continues of the Waste Treatment Plant’s heat up the first of two vitrification </a:t>
            </a:r>
            <a:r>
              <a:rPr lang="en-US" dirty="0" err="1"/>
              <a:t>melters</a:t>
            </a:r>
            <a:r>
              <a:rPr lang="en-US" dirty="0"/>
              <a:t> in the Direct-Feed Low-Activity Waste Facility towards hot operations in 2025 </a:t>
            </a:r>
          </a:p>
          <a:p>
            <a:pPr marL="742950" lvl="1" indent="-285750">
              <a:buFont typeface="Arial" panose="020B0604020202020204" pitchFamily="34" charset="0"/>
              <a:buChar char="•"/>
            </a:pPr>
            <a:r>
              <a:rPr lang="en-US" dirty="0"/>
              <a:t>Loss of power test completed</a:t>
            </a:r>
          </a:p>
          <a:p>
            <a:pPr marL="742950" lvl="1" indent="-285750">
              <a:buFont typeface="Arial" panose="020B0604020202020204" pitchFamily="34" charset="0"/>
              <a:buChar char="•"/>
            </a:pPr>
            <a:r>
              <a:rPr lang="en-US" dirty="0"/>
              <a:t>Water tests completed</a:t>
            </a:r>
          </a:p>
          <a:p>
            <a:pPr marL="742950" lvl="1" indent="-285750">
              <a:buFont typeface="Arial" panose="020B0604020202020204" pitchFamily="34" charset="0"/>
              <a:buChar char="•"/>
            </a:pPr>
            <a:r>
              <a:rPr lang="en-US" dirty="0"/>
              <a:t>Melter 1 </a:t>
            </a:r>
            <a:r>
              <a:rPr lang="en-US" dirty="0" err="1"/>
              <a:t>heatup</a:t>
            </a:r>
            <a:r>
              <a:rPr lang="en-US" dirty="0"/>
              <a:t> completed (2100</a:t>
            </a:r>
            <a:r>
              <a:rPr lang="en-US" baseline="30000" dirty="0"/>
              <a:t>0</a:t>
            </a:r>
            <a:r>
              <a:rPr lang="en-US" dirty="0"/>
              <a:t> F)</a:t>
            </a:r>
          </a:p>
          <a:p>
            <a:pPr marL="742950" lvl="1" indent="-285750">
              <a:buFont typeface="Arial" panose="020B0604020202020204" pitchFamily="34" charset="0"/>
              <a:buChar char="•"/>
            </a:pPr>
            <a:r>
              <a:rPr lang="en-US" dirty="0"/>
              <a:t>Melter 2 </a:t>
            </a:r>
            <a:r>
              <a:rPr lang="en-US" dirty="0" err="1"/>
              <a:t>heatup</a:t>
            </a:r>
            <a:r>
              <a:rPr lang="en-US" dirty="0"/>
              <a:t> in progress</a:t>
            </a:r>
          </a:p>
          <a:p>
            <a:endParaRPr lang="en-US" dirty="0"/>
          </a:p>
        </p:txBody>
      </p:sp>
      <p:sp>
        <p:nvSpPr>
          <p:cNvPr id="6" name="TextBox 5">
            <a:extLst>
              <a:ext uri="{FF2B5EF4-FFF2-40B4-BE49-F238E27FC236}">
                <a16:creationId xmlns:a16="http://schemas.microsoft.com/office/drawing/2014/main" id="{B17A5FDC-903A-7157-3106-92E5540C854D}"/>
              </a:ext>
            </a:extLst>
          </p:cNvPr>
          <p:cNvSpPr txBox="1"/>
          <p:nvPr/>
        </p:nvSpPr>
        <p:spPr>
          <a:xfrm>
            <a:off x="637954" y="4901046"/>
            <a:ext cx="5326931" cy="646331"/>
          </a:xfrm>
          <a:prstGeom prst="rect">
            <a:avLst/>
          </a:prstGeom>
          <a:noFill/>
        </p:spPr>
        <p:txBody>
          <a:bodyPr wrap="square" rtlCol="0">
            <a:spAutoFit/>
          </a:bodyPr>
          <a:lstStyle/>
          <a:p>
            <a:r>
              <a:rPr lang="en-US" dirty="0"/>
              <a:t>Next steps:  </a:t>
            </a:r>
            <a:r>
              <a:rPr lang="en-US" dirty="0" err="1"/>
              <a:t>melter</a:t>
            </a:r>
            <a:r>
              <a:rPr lang="en-US" dirty="0"/>
              <a:t> </a:t>
            </a:r>
            <a:r>
              <a:rPr lang="en-US" dirty="0" err="1"/>
              <a:t>heatup</a:t>
            </a:r>
            <a:r>
              <a:rPr lang="en-US" dirty="0"/>
              <a:t>, cold commissioning, hot commissioning, and operations!</a:t>
            </a:r>
          </a:p>
        </p:txBody>
      </p:sp>
      <p:pic>
        <p:nvPicPr>
          <p:cNvPr id="7" name="Picture 6">
            <a:extLst>
              <a:ext uri="{FF2B5EF4-FFF2-40B4-BE49-F238E27FC236}">
                <a16:creationId xmlns:a16="http://schemas.microsoft.com/office/drawing/2014/main" id="{A4F6B201-CA2C-8354-0210-57593CB5E6DD}"/>
              </a:ext>
            </a:extLst>
          </p:cNvPr>
          <p:cNvPicPr>
            <a:picLocks noChangeAspect="1"/>
          </p:cNvPicPr>
          <p:nvPr/>
        </p:nvPicPr>
        <p:blipFill rotWithShape="1">
          <a:blip r:embed="rId2"/>
          <a:srcRect l="13583" t="3251" r="34235"/>
          <a:stretch/>
        </p:blipFill>
        <p:spPr>
          <a:xfrm>
            <a:off x="5734493" y="1982922"/>
            <a:ext cx="2966066" cy="3113451"/>
          </a:xfrm>
          <a:prstGeom prst="rect">
            <a:avLst/>
          </a:prstGeom>
        </p:spPr>
      </p:pic>
      <p:pic>
        <p:nvPicPr>
          <p:cNvPr id="8" name="Picture 7">
            <a:extLst>
              <a:ext uri="{FF2B5EF4-FFF2-40B4-BE49-F238E27FC236}">
                <a16:creationId xmlns:a16="http://schemas.microsoft.com/office/drawing/2014/main" id="{E8F19581-6E6E-91F0-4C27-5CC7A7C4A621}"/>
              </a:ext>
            </a:extLst>
          </p:cNvPr>
          <p:cNvPicPr>
            <a:picLocks noChangeAspect="1"/>
          </p:cNvPicPr>
          <p:nvPr/>
        </p:nvPicPr>
        <p:blipFill>
          <a:blip r:embed="rId3"/>
          <a:stretch>
            <a:fillRect/>
          </a:stretch>
        </p:blipFill>
        <p:spPr>
          <a:xfrm>
            <a:off x="8893038" y="2212079"/>
            <a:ext cx="3245122" cy="2433841"/>
          </a:xfrm>
          <a:prstGeom prst="rect">
            <a:avLst/>
          </a:prstGeom>
        </p:spPr>
      </p:pic>
    </p:spTree>
    <p:extLst>
      <p:ext uri="{BB962C8B-B14F-4D97-AF65-F5344CB8AC3E}">
        <p14:creationId xmlns:p14="http://schemas.microsoft.com/office/powerpoint/2010/main" val="1590105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4120A-954E-59C5-E49D-A15613A31B8A}"/>
              </a:ext>
            </a:extLst>
          </p:cNvPr>
          <p:cNvSpPr>
            <a:spLocks noGrp="1"/>
          </p:cNvSpPr>
          <p:nvPr>
            <p:ph type="title"/>
          </p:nvPr>
        </p:nvSpPr>
        <p:spPr/>
        <p:txBody>
          <a:bodyPr/>
          <a:lstStyle/>
          <a:p>
            <a:r>
              <a:rPr lang="en-US" dirty="0"/>
              <a:t>Idaho – Integrated Waste Treatment Unit</a:t>
            </a:r>
          </a:p>
        </p:txBody>
      </p:sp>
      <p:sp>
        <p:nvSpPr>
          <p:cNvPr id="4" name="Slide Number Placeholder 3">
            <a:extLst>
              <a:ext uri="{FF2B5EF4-FFF2-40B4-BE49-F238E27FC236}">
                <a16:creationId xmlns:a16="http://schemas.microsoft.com/office/drawing/2014/main" id="{4C6A94CD-D7A4-B6F2-AB33-0C29DE8E2DD2}"/>
              </a:ext>
            </a:extLst>
          </p:cNvPr>
          <p:cNvSpPr>
            <a:spLocks noGrp="1"/>
          </p:cNvSpPr>
          <p:nvPr>
            <p:ph type="sldNum" sz="quarter" idx="10"/>
          </p:nvPr>
        </p:nvSpPr>
        <p:spPr/>
        <p:txBody>
          <a:bodyPr/>
          <a:lstStyle/>
          <a:p>
            <a:fld id="{E773C8E2-B35B-254F-A137-6F2F570DAACB}" type="slidenum">
              <a:rPr lang="en-US" smtClean="0"/>
              <a:pPr/>
              <a:t>9</a:t>
            </a:fld>
            <a:endParaRPr lang="en-US" dirty="0"/>
          </a:p>
        </p:txBody>
      </p:sp>
      <p:sp>
        <p:nvSpPr>
          <p:cNvPr id="8" name="TextBox 7">
            <a:extLst>
              <a:ext uri="{FF2B5EF4-FFF2-40B4-BE49-F238E27FC236}">
                <a16:creationId xmlns:a16="http://schemas.microsoft.com/office/drawing/2014/main" id="{9385EAE0-822C-C48A-AB6C-9913832D4E8C}"/>
              </a:ext>
            </a:extLst>
          </p:cNvPr>
          <p:cNvSpPr txBox="1"/>
          <p:nvPr/>
        </p:nvSpPr>
        <p:spPr>
          <a:xfrm>
            <a:off x="1820877" y="5058443"/>
            <a:ext cx="7494494" cy="1015663"/>
          </a:xfrm>
          <a:prstGeom prst="rect">
            <a:avLst/>
          </a:prstGeom>
          <a:noFill/>
        </p:spPr>
        <p:txBody>
          <a:bodyPr wrap="square" rtlCol="0">
            <a:spAutoFit/>
          </a:bodyPr>
          <a:lstStyle/>
          <a:p>
            <a:r>
              <a:rPr lang="en-US" sz="2000" dirty="0">
                <a:solidFill>
                  <a:srgbClr val="292929"/>
                </a:solidFill>
                <a:cs typeface="Calibri" panose="020F0502020204030204" pitchFamily="34" charset="0"/>
              </a:rPr>
              <a:t>Hot operations began in April 2023, treating sodium-bearing radioactive liquid waste.  So far more than 68,000 gallons of waste treated (8% complete)</a:t>
            </a:r>
          </a:p>
        </p:txBody>
      </p:sp>
      <p:pic>
        <p:nvPicPr>
          <p:cNvPr id="9" name="Content Placeholder 6" descr="A white building with blue doors&#10;&#10;Description automatically generated with low confidence">
            <a:extLst>
              <a:ext uri="{FF2B5EF4-FFF2-40B4-BE49-F238E27FC236}">
                <a16:creationId xmlns:a16="http://schemas.microsoft.com/office/drawing/2014/main" id="{A37CD36B-6E0A-BC00-83D2-09267B722BF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0442" t="15370" r="-145" b="19966"/>
          <a:stretch/>
        </p:blipFill>
        <p:spPr>
          <a:xfrm>
            <a:off x="1471828" y="1222744"/>
            <a:ext cx="7710512" cy="3835699"/>
          </a:xfrm>
        </p:spPr>
      </p:pic>
    </p:spTree>
    <p:extLst>
      <p:ext uri="{BB962C8B-B14F-4D97-AF65-F5344CB8AC3E}">
        <p14:creationId xmlns:p14="http://schemas.microsoft.com/office/powerpoint/2010/main" val="2580867039"/>
      </p:ext>
    </p:extLst>
  </p:cSld>
  <p:clrMapOvr>
    <a:masterClrMapping/>
  </p:clrMapOvr>
</p:sld>
</file>

<file path=ppt/theme/theme1.xml><?xml version="1.0" encoding="utf-8"?>
<a:theme xmlns:a="http://schemas.openxmlformats.org/drawingml/2006/main" name="DOE EM Template Option 3">
  <a:themeElements>
    <a:clrScheme name="DOE Color Scheme">
      <a:dk1>
        <a:srgbClr val="000000"/>
      </a:dk1>
      <a:lt1>
        <a:srgbClr val="FFFFFF"/>
      </a:lt1>
      <a:dk2>
        <a:srgbClr val="323265"/>
      </a:dk2>
      <a:lt2>
        <a:srgbClr val="E7E6E6"/>
      </a:lt2>
      <a:accent1>
        <a:srgbClr val="3E6637"/>
      </a:accent1>
      <a:accent2>
        <a:srgbClr val="46568C"/>
      </a:accent2>
      <a:accent3>
        <a:srgbClr val="CBB045"/>
      </a:accent3>
      <a:accent4>
        <a:srgbClr val="337F89"/>
      </a:accent4>
      <a:accent5>
        <a:srgbClr val="96C53B"/>
      </a:accent5>
      <a:accent6>
        <a:srgbClr val="5E666F"/>
      </a:accent6>
      <a:hlink>
        <a:srgbClr val="37A0D8"/>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8199</TotalTime>
  <Words>2351</Words>
  <Application>Microsoft Office PowerPoint</Application>
  <PresentationFormat>Widescreen</PresentationFormat>
  <Paragraphs>174</Paragraphs>
  <Slides>26</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Arial Black</vt:lpstr>
      <vt:lpstr>Calibri</vt:lpstr>
      <vt:lpstr>Courier New</vt:lpstr>
      <vt:lpstr>Karla</vt:lpstr>
      <vt:lpstr>Symbol</vt:lpstr>
      <vt:lpstr>Times New Roman</vt:lpstr>
      <vt:lpstr>DOE EM Template Option 3</vt:lpstr>
      <vt:lpstr>DOE/EM Waste Management Update Low Level Radioactive Waste Forum</vt:lpstr>
      <vt:lpstr>EM Organization Chart (March 18, 2024)</vt:lpstr>
      <vt:lpstr>Budget FY 2024</vt:lpstr>
      <vt:lpstr>For more information, visit Annual Priorities, Strategic Vision, and Program Plan | Department of Energy website at: https://www.energy.gov/em/office-environmental-management</vt:lpstr>
      <vt:lpstr>Significant Progress Continues</vt:lpstr>
      <vt:lpstr>EM CY2024 Mission Priorities</vt:lpstr>
      <vt:lpstr>EM CY2024 Mission Priorities</vt:lpstr>
      <vt:lpstr>Hanford</vt:lpstr>
      <vt:lpstr>Idaho – Integrated Waste Treatment Unit</vt:lpstr>
      <vt:lpstr>Waste Isolation Pilot Plant – New Shaft</vt:lpstr>
      <vt:lpstr>Oak Ridge – EM Disposal Facility Groundbreaking</vt:lpstr>
      <vt:lpstr>High-Level Radioactive Waste (HLW) Interpretation</vt:lpstr>
      <vt:lpstr>Savannah River Site (SRS) – Completion of Saltstone Disposal Unit 8</vt:lpstr>
      <vt:lpstr>Greater than Class C (GTCC) LLW Disposal Status</vt:lpstr>
      <vt:lpstr>Depleted Uranium (DU)</vt:lpstr>
      <vt:lpstr>Portsmouth &amp; Paducah – Uranium Oxide Shipments for Disposal</vt:lpstr>
      <vt:lpstr>NNSS – D&amp;D of Test Cell C Facility</vt:lpstr>
      <vt:lpstr>West Valley Demonstration Project D&amp;D Main Plant Process Building</vt:lpstr>
      <vt:lpstr>DOE PFAS Update 2023</vt:lpstr>
      <vt:lpstr>DOE PFAS Updates</vt:lpstr>
      <vt:lpstr>Waste Disposal Considerations</vt:lpstr>
      <vt:lpstr>Operating DOE &amp; Commercial LLW Disposal Facilities Used by DOE</vt:lpstr>
      <vt:lpstr>DOE LLW/MLLW Data</vt:lpstr>
      <vt:lpstr>DOE Complex-wide LLW/MLLW Disposal Volume by Disposal Location</vt:lpstr>
      <vt:lpstr>Commercial LLW Disposal Manifest Data</vt:lpstr>
      <vt:lpstr>Thank you for your Attention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rita.hollins@em.doe.gov</dc:creator>
  <cp:keywords/>
  <dc:description/>
  <cp:lastModifiedBy>csnyder llwforum.org</cp:lastModifiedBy>
  <cp:revision>310</cp:revision>
  <cp:lastPrinted>2023-02-10T15:53:34Z</cp:lastPrinted>
  <dcterms:created xsi:type="dcterms:W3CDTF">2021-04-26T15:24:38Z</dcterms:created>
  <dcterms:modified xsi:type="dcterms:W3CDTF">2024-04-02T10:57:49Z</dcterms:modified>
  <cp:category/>
</cp:coreProperties>
</file>