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79" r:id="rId5"/>
  </p:sldMasterIdLst>
  <p:notesMasterIdLst>
    <p:notesMasterId r:id="rId23"/>
  </p:notesMasterIdLst>
  <p:sldIdLst>
    <p:sldId id="1045" r:id="rId6"/>
    <p:sldId id="1046" r:id="rId7"/>
    <p:sldId id="1044" r:id="rId8"/>
    <p:sldId id="1037" r:id="rId9"/>
    <p:sldId id="869" r:id="rId10"/>
    <p:sldId id="1033" r:id="rId11"/>
    <p:sldId id="1017" r:id="rId12"/>
    <p:sldId id="1018" r:id="rId13"/>
    <p:sldId id="1020" r:id="rId14"/>
    <p:sldId id="1025" r:id="rId15"/>
    <p:sldId id="797" r:id="rId16"/>
    <p:sldId id="1049" r:id="rId17"/>
    <p:sldId id="1036" r:id="rId18"/>
    <p:sldId id="1038" r:id="rId19"/>
    <p:sldId id="1034" r:id="rId20"/>
    <p:sldId id="1050" r:id="rId21"/>
    <p:sldId id="104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047701-906A-E3F8-AA39-5C8ABE4279FD}" name="Melanie Wong" initials="MW" userId="S::MCW4@NRC.GOV::096e10ca-9173-41ba-88ab-183d13a35b88" providerId="AD"/>
  <p188:author id="{5DCA2513-B9FF-D4F3-FD93-B58035C1B3EA}" name="Maurice Heath" initials="MH" userId="S::mlh5@nrc.gov::71b6e7fb-873f-4819-9085-3d91ab39bf59" providerId="AD"/>
  <p188:author id="{0DADA630-059C-F6F0-E743-52DB1E04380A}" name="Cardelia Maupin" initials="CM" userId="S::chm1@nrc.gov::2606cd47-e92d-4375-a7d6-1a813748ffe8" providerId="AD"/>
  <p188:author id="{74F32132-8831-45FF-8D99-E18F70FCF109}" name="Ryan Whited" initials="RW" userId="S::ARW2@NRC.GOV::61eae325-fc5b-4f99-bfcc-ecb19e5af6ea" providerId="AD"/>
  <p188:author id="{C59F5F37-6908-1453-E0DE-34CAC86F4381}" name="Duane White" initials="DW" userId="S::DEW2@NRC.GOV::ab036a44-95b5-4201-a9d8-14688c206e2e" providerId="AD"/>
  <p188:author id="{9210383A-E822-0D53-B449-1A76626E931D}" name="Priya Yadav" initials="PY" userId="S::PPY@NRC.GOV::c42c8336-bf98-4413-9498-0168d9f901aa" providerId="AD"/>
  <p188:author id="{88B0E443-5B39-2680-4E28-48C37FBE17A5}" name="Bruce Watson" initials="BW" userId="S::BAW1@NRC.GOV::a6d56edb-2e60-49b6-92cc-a0317741da1a" providerId="AD"/>
  <p188:author id="{4F22554D-4D85-80D5-B7F4-13D4ADF32281}" name="Aaron Sanders" initials="AS" userId="S::AHS2@nrc.gov::928bafbc-baf6-4b48-a4ea-e75db670c935" providerId="AD"/>
  <p188:author id="{C7984B6D-307F-E3A7-447A-F416CA478A6C}" name="David Esh" initials="DE" userId="S::DWE@NRC.GOV::e5924636-5806-4f37-8e4b-1adf5a6bb84c" providerId="AD"/>
  <p188:author id="{E1B1CE8A-A7A1-9A96-1B34-0A3AC630C336}" name="Duncan White" initials="DW" userId="S::adw@nrc.gov::11cd685e-1f7c-4ddd-9792-2c34f4075f39" providerId="AD"/>
  <p188:author id="{FE5B468F-FC12-310C-ED36-FEEB561836AB}" name="Lisa Regner (She/Her)" initials="LR(" userId="Lisa Regner (She/Her)" providerId="None"/>
  <p188:author id="{0E188DAB-96E8-001F-C0A6-ABDDF9DDC806}" name="Steve Koenick" initials="SK" userId="S::ssk2@nrc.gov::c0dd2ea6-6e71-4e62-b4e7-eea7e323b916" providerId="AD"/>
  <p188:author id="{689656AE-4FB3-3A84-17B9-AC91171F0673}" name="Hans Arlt" initials="HA" userId="S::HDA@NRC.GOV::914ec9c0-25bf-4aa4-95f3-4e9db4d6a328" providerId="AD"/>
  <p188:author id="{468AECBD-ADBE-9AA1-3FD6-EBA10F6B554B}" name="Howard Benowitz" initials="HB" userId="S::hab1@nrc.gov::87e1346b-f55e-4fc5-92b5-14721d7b61e2" providerId="AD"/>
  <p188:author id="{E615C6C9-5F00-2268-4DFF-DD1B7CEAF9B4}" name="Cindy Bladey" initials="CB" userId="S::CXB6@NRC.GOV::bfd6efb4-3b2d-433e-b8e6-3af0b343599d" providerId="AD"/>
  <p188:author id="{B47ECDCB-5199-F27C-1499-7F56CED41116}" name="Duane White" initials="DW" userId="S::dew2@nrc.gov::ab036a44-95b5-4201-a9d8-14688c206e2e" providerId="AD"/>
  <p188:author id="{C9694CE3-A2F4-30FF-BE4D-BF91B124024B}" name="George Tartal" initials="GT" userId="S::GMT1@NRC.GOV::6d558156-3052-481c-8a10-8badaea2ccdb" providerId="AD"/>
  <p188:author id="{274197E4-A5C8-9CA1-F57C-A787CF818FD5}" name="Bruce Watson" initials="BW" userId="S::baw1@nrc.gov::a6d56edb-2e60-49b6-92cc-a0317741da1a" providerId="AD"/>
  <p188:author id="{AECEA0E7-1CAB-C083-B964-B3614AE49FA5}" name="Adam Schwartzman" initials="AS" userId="S::ALS2@NRC.GOV::a19faab8-2127-4215-ace4-1d5fadb988ee" providerId="AD"/>
  <p188:author id="{6DC998ED-79E1-8A62-FE93-1664B6970036}" name="Cardelia Maupin" initials="CM" userId="S::CHM1@NRC.GOV::2606cd47-e92d-4375-a7d6-1a813748ffe8" providerId="AD"/>
  <p188:author id="{2448F5F1-2076-6CD1-6E5F-6B69CED3E880}" name="Christopher Grossman" initials="CG" userId="S::cjg2@nrc.gov::ee370760-40b9-425a-942b-fc395f156287" providerId="AD"/>
  <p188:author id="{A309DEFA-6BC0-5E4B-276B-8E22D242CB14}" name="Chris McKenney" initials="CM" userId="S::CAM1@nrc.gov::36c94c03-d5e4-4150-a60f-30a4bd6a33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egner, Lisa" initials="RL" lastIdx="5" clrIdx="6">
    <p:extLst>
      <p:ext uri="{19B8F6BF-5375-455C-9EA6-DF929625EA0E}">
        <p15:presenceInfo xmlns:p15="http://schemas.microsoft.com/office/powerpoint/2012/main" userId="S::lmr2@nrc.gov::a7369721-2fab-4917-a27b-72768b7be2b1" providerId="AD"/>
      </p:ext>
    </p:extLst>
  </p:cmAuthor>
  <p:cmAuthor id="1" name="Speer, Chris" initials="SC" lastIdx="1" clrIdx="0">
    <p:extLst>
      <p:ext uri="{19B8F6BF-5375-455C-9EA6-DF929625EA0E}">
        <p15:presenceInfo xmlns:p15="http://schemas.microsoft.com/office/powerpoint/2012/main" userId="S::cas8@nrc.gov::30fa9bb4-579c-4dae-a9f1-4f531302d0dc" providerId="AD"/>
      </p:ext>
    </p:extLst>
  </p:cmAuthor>
  <p:cmAuthor id="8" name="Regner, Lisa" initials="RL [2]" lastIdx="4" clrIdx="7">
    <p:extLst>
      <p:ext uri="{19B8F6BF-5375-455C-9EA6-DF929625EA0E}">
        <p15:presenceInfo xmlns:p15="http://schemas.microsoft.com/office/powerpoint/2012/main" userId="Regner, Lisa" providerId="None"/>
      </p:ext>
    </p:extLst>
  </p:cmAuthor>
  <p:cmAuthor id="2" name="King, Mark" initials="KM" lastIdx="9" clrIdx="1">
    <p:extLst>
      <p:ext uri="{19B8F6BF-5375-455C-9EA6-DF929625EA0E}">
        <p15:presenceInfo xmlns:p15="http://schemas.microsoft.com/office/powerpoint/2012/main" userId="S::MSK1@nrc.gov::1b4d6c2d-7dcd-44df-b40e-34cd5920162e" providerId="AD"/>
      </p:ext>
    </p:extLst>
  </p:cmAuthor>
  <p:cmAuthor id="3" name="Benowitz, Howard" initials="BH" lastIdx="29" clrIdx="2">
    <p:extLst>
      <p:ext uri="{19B8F6BF-5375-455C-9EA6-DF929625EA0E}">
        <p15:presenceInfo xmlns:p15="http://schemas.microsoft.com/office/powerpoint/2012/main" userId="S::HAB1@NRC.GOV::87e1346b-f55e-4fc5-92b5-14721d7b61e2" providerId="AD"/>
      </p:ext>
    </p:extLst>
  </p:cmAuthor>
  <p:cmAuthor id="4" name="Doyle, Dan" initials="DD" lastIdx="1" clrIdx="3">
    <p:extLst>
      <p:ext uri="{19B8F6BF-5375-455C-9EA6-DF929625EA0E}">
        <p15:presenceInfo xmlns:p15="http://schemas.microsoft.com/office/powerpoint/2012/main" userId="Doyle, Dan" providerId="None"/>
      </p:ext>
    </p:extLst>
  </p:cmAuthor>
  <p:cmAuthor id="5" name="Tartal, George" initials="TG" lastIdx="12" clrIdx="4">
    <p:extLst>
      <p:ext uri="{19B8F6BF-5375-455C-9EA6-DF929625EA0E}">
        <p15:presenceInfo xmlns:p15="http://schemas.microsoft.com/office/powerpoint/2012/main" userId="S::GMT1@NRC.GOV::6d558156-3052-481c-8a10-8badaea2ccdb" providerId="AD"/>
      </p:ext>
    </p:extLst>
  </p:cmAuthor>
  <p:cmAuthor id="6" name="Forder, Dawn" initials="FD" lastIdx="2" clrIdx="5">
    <p:extLst>
      <p:ext uri="{19B8F6BF-5375-455C-9EA6-DF929625EA0E}">
        <p15:presenceInfo xmlns:p15="http://schemas.microsoft.com/office/powerpoint/2012/main" userId="S::dxf@nrc.gov::a27ec10a-43f6-4707-a344-8488d3bb9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67" autoAdjust="0"/>
  </p:normalViewPr>
  <p:slideViewPr>
    <p:cSldViewPr snapToGrid="0">
      <p:cViewPr varScale="1">
        <p:scale>
          <a:sx n="75" d="100"/>
          <a:sy n="75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waste/llw-disposal/very-llw.html" TargetMode="External"/><Relationship Id="rId2" Type="http://schemas.openxmlformats.org/officeDocument/2006/relationships/hyperlink" Target="https://www.nrc.gov/docs/ML2209/ML22095A227.pdf" TargetMode="External"/><Relationship Id="rId1" Type="http://schemas.openxmlformats.org/officeDocument/2006/relationships/hyperlink" Target="https://www.nrc.gov/waste/llw-disposal/llw-pa/llw-btp.html" TargetMode="External"/><Relationship Id="rId5" Type="http://schemas.openxmlformats.org/officeDocument/2006/relationships/hyperlink" Target="https://www.nrc.gov/docs/ML2113/ML21132A296.html" TargetMode="External"/><Relationship Id="rId4" Type="http://schemas.openxmlformats.org/officeDocument/2006/relationships/hyperlink" Target="https://www.nrc.gov/waste/llw-disposal/llw-pa/llw-uwm.html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waste/llw-disposal/llw-pa/llw-uwm.html" TargetMode="External"/><Relationship Id="rId2" Type="http://schemas.openxmlformats.org/officeDocument/2006/relationships/hyperlink" Target="https://www.nrc.gov/waste/llw-disposal/very-llw.html" TargetMode="External"/><Relationship Id="rId1" Type="http://schemas.openxmlformats.org/officeDocument/2006/relationships/hyperlink" Target="https://www.nrc.gov/waste/llw-disposal/llw-pa/llw-btp.html" TargetMode="External"/><Relationship Id="rId5" Type="http://schemas.openxmlformats.org/officeDocument/2006/relationships/hyperlink" Target="https://www.nrc.gov/docs/ML2209/ML22095A227.pdf" TargetMode="External"/><Relationship Id="rId4" Type="http://schemas.openxmlformats.org/officeDocument/2006/relationships/hyperlink" Target="https://www.nrc.gov/docs/ML2113/ML21132A296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9DAEA-9D63-4E23-A9DD-3378C072E6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10E9A6D-B0C0-490B-90EA-B7E1FAA1D1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>
              <a:latin typeface="Gill Sans MT (Headings)"/>
            </a:rPr>
            <a:t>Low-Level Waste (LLW) Programmatic Assessment </a:t>
          </a:r>
          <a:endParaRPr lang="en-US">
            <a:latin typeface="Gill Sans MT (Headings)"/>
          </a:endParaRPr>
        </a:p>
      </dgm:t>
    </dgm:pt>
    <dgm:pt modelId="{A386066D-D909-470E-A8F0-391897C7C226}" type="parTrans" cxnId="{2FF96C4C-08EA-4E57-93DC-E78122323C12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5D41B6D0-41F8-460A-AAB7-14ED01FB2AEE}" type="sibTrans" cxnId="{2FF96C4C-08EA-4E57-93DC-E78122323C12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740FB6FF-1CF1-4BAB-9952-EC3ED1C8E1F0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ill Sans MT (Headings)"/>
          </a:endParaRPr>
        </a:p>
      </dgm:t>
    </dgm:pt>
    <dgm:pt modelId="{F7177E1C-BA3E-4471-9386-F0901E3750A3}" type="parTrans" cxnId="{0DD1B9EB-0706-4078-9D48-E75EA8A36145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9949531D-AB00-4F9E-8B25-37BF270256AF}" type="sibTrans" cxnId="{0DD1B9EB-0706-4078-9D48-E75EA8A36145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7C956BAC-3EF2-43AC-9A5D-407A804F64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>
              <a:latin typeface="Gill Sans MT (Headings)"/>
            </a:rPr>
            <a:t>Agreement State Collaboration</a:t>
          </a:r>
          <a:endParaRPr lang="en-US">
            <a:latin typeface="Gill Sans MT (Headings)"/>
          </a:endParaRPr>
        </a:p>
      </dgm:t>
    </dgm:pt>
    <dgm:pt modelId="{4E8C9696-A6BB-447A-AEB0-2C0914EA9815}" type="parTrans" cxnId="{9239C8F0-20F1-4566-8F04-BCA728878EE9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9DFB6283-60B6-4FE5-AAE5-B76CE8B047EC}" type="sibTrans" cxnId="{9239C8F0-20F1-4566-8F04-BCA728878EE9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D23E60F4-2502-407C-976A-DBD7C7F637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ill Sans MT (Headings)"/>
            </a:rPr>
            <a:t>Waste Processing</a:t>
          </a:r>
        </a:p>
      </dgm:t>
    </dgm:pt>
    <dgm:pt modelId="{612E5587-3BB8-43F6-808D-65AD01120EE2}" type="parTrans" cxnId="{2EFC615D-B461-484B-B746-025062ABC151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65F52AC1-F178-448D-BC74-79D66A6037F2}" type="sibTrans" cxnId="{2EFC615D-B461-484B-B746-025062ABC151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D76D0DDE-3F2F-40BB-BED6-C7C7D1A82B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ill Sans MT (Headings)"/>
            </a:rPr>
            <a:t>Radium Sites​</a:t>
          </a:r>
        </a:p>
      </dgm:t>
    </dgm:pt>
    <dgm:pt modelId="{796D48D4-3657-45E3-AB8A-A5E949F05F4E}" type="parTrans" cxnId="{914D3905-F7BA-4AB6-8689-D56051942A8B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BC436CB8-0E6B-469D-A975-C011745D2B37}" type="sibTrans" cxnId="{914D3905-F7BA-4AB6-8689-D56051942A8B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CE4A8F3F-455B-4336-BD3C-1F24343301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ill Sans MT (Headings)"/>
            </a:rPr>
            <a:t>Rulemakings and guidance </a:t>
          </a:r>
        </a:p>
      </dgm:t>
    </dgm:pt>
    <dgm:pt modelId="{2E5CDF06-E0A0-4910-9FE3-2EB43E6A7930}" type="parTrans" cxnId="{804F1E5B-7DE5-4AFE-8566-FD09BEEACFAE}">
      <dgm:prSet/>
      <dgm:spPr/>
      <dgm:t>
        <a:bodyPr/>
        <a:lstStyle/>
        <a:p>
          <a:endParaRPr lang="en-US"/>
        </a:p>
      </dgm:t>
    </dgm:pt>
    <dgm:pt modelId="{909F3F47-DA2A-4426-94F5-5F8B38498539}" type="sibTrans" cxnId="{804F1E5B-7DE5-4AFE-8566-FD09BEEACFAE}">
      <dgm:prSet/>
      <dgm:spPr/>
      <dgm:t>
        <a:bodyPr/>
        <a:lstStyle/>
        <a:p>
          <a:endParaRPr lang="en-US"/>
        </a:p>
      </dgm:t>
    </dgm:pt>
    <dgm:pt modelId="{93078AF7-4AA8-4AC6-8F59-878F60861662}" type="pres">
      <dgm:prSet presAssocID="{5BE9DAEA-9D63-4E23-A9DD-3378C072E676}" presName="root" presStyleCnt="0">
        <dgm:presLayoutVars>
          <dgm:dir/>
          <dgm:resizeHandles val="exact"/>
        </dgm:presLayoutVars>
      </dgm:prSet>
      <dgm:spPr/>
    </dgm:pt>
    <dgm:pt modelId="{B8DC2CF0-E137-4A92-9089-73811A106744}" type="pres">
      <dgm:prSet presAssocID="{710E9A6D-B0C0-490B-90EA-B7E1FAA1D1D8}" presName="compNode" presStyleCnt="0"/>
      <dgm:spPr/>
    </dgm:pt>
    <dgm:pt modelId="{4B1481D9-6506-4788-8848-060442994329}" type="pres">
      <dgm:prSet presAssocID="{710E9A6D-B0C0-490B-90EA-B7E1FAA1D1D8}" presName="bgRect" presStyleLbl="bgShp" presStyleIdx="0" presStyleCnt="5" custLinFactNeighborX="-2541" custLinFactNeighborY="-4655"/>
      <dgm:spPr/>
    </dgm:pt>
    <dgm:pt modelId="{5828A8EE-3F4B-45A3-A6CB-B92FB9AD76CC}" type="pres">
      <dgm:prSet presAssocID="{710E9A6D-B0C0-490B-90EA-B7E1FAA1D1D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279AC1AF-0D2F-4CCD-8CF9-606619373586}" type="pres">
      <dgm:prSet presAssocID="{710E9A6D-B0C0-490B-90EA-B7E1FAA1D1D8}" presName="spaceRect" presStyleCnt="0"/>
      <dgm:spPr/>
    </dgm:pt>
    <dgm:pt modelId="{ED62A1E9-72BA-4CC1-85F6-1540F1F8DE99}" type="pres">
      <dgm:prSet presAssocID="{710E9A6D-B0C0-490B-90EA-B7E1FAA1D1D8}" presName="parTx" presStyleLbl="revTx" presStyleIdx="0" presStyleCnt="6" custScaleX="110995" custLinFactNeighborX="2792" custLinFactNeighborY="-4655">
        <dgm:presLayoutVars>
          <dgm:chMax val="0"/>
          <dgm:chPref val="0"/>
        </dgm:presLayoutVars>
      </dgm:prSet>
      <dgm:spPr/>
    </dgm:pt>
    <dgm:pt modelId="{32AB0106-2A6B-49B7-8C35-BA6FD75E30B0}" type="pres">
      <dgm:prSet presAssocID="{710E9A6D-B0C0-490B-90EA-B7E1FAA1D1D8}" presName="desTx" presStyleLbl="revTx" presStyleIdx="1" presStyleCnt="6">
        <dgm:presLayoutVars/>
      </dgm:prSet>
      <dgm:spPr/>
    </dgm:pt>
    <dgm:pt modelId="{60606666-EEBE-41FC-8F3C-2A14285E1F84}" type="pres">
      <dgm:prSet presAssocID="{5D41B6D0-41F8-460A-AAB7-14ED01FB2AEE}" presName="sibTrans" presStyleCnt="0"/>
      <dgm:spPr/>
    </dgm:pt>
    <dgm:pt modelId="{68B0AF16-3B5C-4967-AA73-3814EDC9DF96}" type="pres">
      <dgm:prSet presAssocID="{7C956BAC-3EF2-43AC-9A5D-407A804F64FF}" presName="compNode" presStyleCnt="0"/>
      <dgm:spPr/>
    </dgm:pt>
    <dgm:pt modelId="{266D85A8-9711-499B-A49F-3CAAF746D24E}" type="pres">
      <dgm:prSet presAssocID="{7C956BAC-3EF2-43AC-9A5D-407A804F64FF}" presName="bgRect" presStyleLbl="bgShp" presStyleIdx="1" presStyleCnt="5"/>
      <dgm:spPr/>
    </dgm:pt>
    <dgm:pt modelId="{10308A25-8FEC-4361-A0C1-6B6FD3B4738C}" type="pres">
      <dgm:prSet presAssocID="{7C956BAC-3EF2-43AC-9A5D-407A804F64F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0F915D0-E695-457A-B221-8361756412B5}" type="pres">
      <dgm:prSet presAssocID="{7C956BAC-3EF2-43AC-9A5D-407A804F64FF}" presName="spaceRect" presStyleCnt="0"/>
      <dgm:spPr/>
    </dgm:pt>
    <dgm:pt modelId="{AC560215-9F5E-4B02-B5DC-5C43BCD2DFBF}" type="pres">
      <dgm:prSet presAssocID="{7C956BAC-3EF2-43AC-9A5D-407A804F64FF}" presName="parTx" presStyleLbl="revTx" presStyleIdx="2" presStyleCnt="6">
        <dgm:presLayoutVars>
          <dgm:chMax val="0"/>
          <dgm:chPref val="0"/>
        </dgm:presLayoutVars>
      </dgm:prSet>
      <dgm:spPr/>
    </dgm:pt>
    <dgm:pt modelId="{5996F3E9-7CA5-43F4-AA6A-6C3E206ED976}" type="pres">
      <dgm:prSet presAssocID="{9DFB6283-60B6-4FE5-AAE5-B76CE8B047EC}" presName="sibTrans" presStyleCnt="0"/>
      <dgm:spPr/>
    </dgm:pt>
    <dgm:pt modelId="{144B8EF8-10E1-4B78-8C58-84D0F5AD816B}" type="pres">
      <dgm:prSet presAssocID="{D76D0DDE-3F2F-40BB-BED6-C7C7D1A82BE5}" presName="compNode" presStyleCnt="0"/>
      <dgm:spPr/>
    </dgm:pt>
    <dgm:pt modelId="{505647DF-DB89-4FBC-A684-EC374912A584}" type="pres">
      <dgm:prSet presAssocID="{D76D0DDE-3F2F-40BB-BED6-C7C7D1A82BE5}" presName="bgRect" presStyleLbl="bgShp" presStyleIdx="2" presStyleCnt="5"/>
      <dgm:spPr/>
    </dgm:pt>
    <dgm:pt modelId="{47746F45-D7CC-4438-A382-86766B3CF42E}" type="pres">
      <dgm:prSet presAssocID="{D76D0DDE-3F2F-40BB-BED6-C7C7D1A82BE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C92E1122-566A-463E-AFAE-FA34474E57E7}" type="pres">
      <dgm:prSet presAssocID="{D76D0DDE-3F2F-40BB-BED6-C7C7D1A82BE5}" presName="spaceRect" presStyleCnt="0"/>
      <dgm:spPr/>
    </dgm:pt>
    <dgm:pt modelId="{477F8CE7-BFB1-4DC8-839E-77D2E5302552}" type="pres">
      <dgm:prSet presAssocID="{D76D0DDE-3F2F-40BB-BED6-C7C7D1A82BE5}" presName="parTx" presStyleLbl="revTx" presStyleIdx="3" presStyleCnt="6">
        <dgm:presLayoutVars>
          <dgm:chMax val="0"/>
          <dgm:chPref val="0"/>
        </dgm:presLayoutVars>
      </dgm:prSet>
      <dgm:spPr/>
    </dgm:pt>
    <dgm:pt modelId="{77219D3E-5A87-424A-8378-EC45B43BBCE8}" type="pres">
      <dgm:prSet presAssocID="{BC436CB8-0E6B-469D-A975-C011745D2B37}" presName="sibTrans" presStyleCnt="0"/>
      <dgm:spPr/>
    </dgm:pt>
    <dgm:pt modelId="{4AB200C6-B09E-4042-8307-E7CEFAE721FF}" type="pres">
      <dgm:prSet presAssocID="{D23E60F4-2502-407C-976A-DBD7C7F63790}" presName="compNode" presStyleCnt="0"/>
      <dgm:spPr/>
    </dgm:pt>
    <dgm:pt modelId="{30F5606F-F86B-4BC5-8EF9-1D89FC0ACCD7}" type="pres">
      <dgm:prSet presAssocID="{D23E60F4-2502-407C-976A-DBD7C7F63790}" presName="bgRect" presStyleLbl="bgShp" presStyleIdx="3" presStyleCnt="5"/>
      <dgm:spPr/>
    </dgm:pt>
    <dgm:pt modelId="{4DD4F660-FDAB-40F4-A4B9-534E382D292E}" type="pres">
      <dgm:prSet presAssocID="{D23E60F4-2502-407C-976A-DBD7C7F6379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1258FEC0-4F82-461D-BBAB-8BFD31505D1F}" type="pres">
      <dgm:prSet presAssocID="{D23E60F4-2502-407C-976A-DBD7C7F63790}" presName="spaceRect" presStyleCnt="0"/>
      <dgm:spPr/>
    </dgm:pt>
    <dgm:pt modelId="{DD61DAC5-13B3-4CDD-B3D9-33CD57269FFB}" type="pres">
      <dgm:prSet presAssocID="{D23E60F4-2502-407C-976A-DBD7C7F63790}" presName="parTx" presStyleLbl="revTx" presStyleIdx="4" presStyleCnt="6">
        <dgm:presLayoutVars>
          <dgm:chMax val="0"/>
          <dgm:chPref val="0"/>
        </dgm:presLayoutVars>
      </dgm:prSet>
      <dgm:spPr/>
    </dgm:pt>
    <dgm:pt modelId="{5345B2E8-6155-49B0-9CCB-FA9787B47A29}" type="pres">
      <dgm:prSet presAssocID="{65F52AC1-F178-448D-BC74-79D66A6037F2}" presName="sibTrans" presStyleCnt="0"/>
      <dgm:spPr/>
    </dgm:pt>
    <dgm:pt modelId="{5286DF7A-A2D6-4741-9437-142B8E471CB9}" type="pres">
      <dgm:prSet presAssocID="{CE4A8F3F-455B-4336-BD3C-1F2434330182}" presName="compNode" presStyleCnt="0"/>
      <dgm:spPr/>
    </dgm:pt>
    <dgm:pt modelId="{39EAADDC-BB9B-4CC6-A9F2-6323F20F7A6B}" type="pres">
      <dgm:prSet presAssocID="{CE4A8F3F-455B-4336-BD3C-1F2434330182}" presName="bgRect" presStyleLbl="bgShp" presStyleIdx="4" presStyleCnt="5"/>
      <dgm:spPr/>
    </dgm:pt>
    <dgm:pt modelId="{3B8B0A5F-4D28-4859-BFE6-191B787D7267}" type="pres">
      <dgm:prSet presAssocID="{CE4A8F3F-455B-4336-BD3C-1F243433018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5311DFB-041A-4095-B9DA-1A20B884C839}" type="pres">
      <dgm:prSet presAssocID="{CE4A8F3F-455B-4336-BD3C-1F2434330182}" presName="spaceRect" presStyleCnt="0"/>
      <dgm:spPr/>
    </dgm:pt>
    <dgm:pt modelId="{D7CA4092-686B-4020-83D3-6A2E2A8911B2}" type="pres">
      <dgm:prSet presAssocID="{CE4A8F3F-455B-4336-BD3C-1F243433018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14D3905-F7BA-4AB6-8689-D56051942A8B}" srcId="{5BE9DAEA-9D63-4E23-A9DD-3378C072E676}" destId="{D76D0DDE-3F2F-40BB-BED6-C7C7D1A82BE5}" srcOrd="2" destOrd="0" parTransId="{796D48D4-3657-45E3-AB8A-A5E949F05F4E}" sibTransId="{BC436CB8-0E6B-469D-A975-C011745D2B37}"/>
    <dgm:cxn modelId="{A6349A12-9700-4249-91B3-55E4C1932B7C}" type="presOf" srcId="{7C956BAC-3EF2-43AC-9A5D-407A804F64FF}" destId="{AC560215-9F5E-4B02-B5DC-5C43BCD2DFBF}" srcOrd="0" destOrd="0" presId="urn:microsoft.com/office/officeart/2018/2/layout/IconVerticalSolidList"/>
    <dgm:cxn modelId="{ECAE461D-6D80-4B28-8088-B90F8B76FE16}" type="presOf" srcId="{740FB6FF-1CF1-4BAB-9952-EC3ED1C8E1F0}" destId="{32AB0106-2A6B-49B7-8C35-BA6FD75E30B0}" srcOrd="0" destOrd="0" presId="urn:microsoft.com/office/officeart/2018/2/layout/IconVerticalSolidList"/>
    <dgm:cxn modelId="{749A3434-9463-414E-B00D-E8797DB8B20E}" type="presOf" srcId="{D23E60F4-2502-407C-976A-DBD7C7F63790}" destId="{DD61DAC5-13B3-4CDD-B3D9-33CD57269FFB}" srcOrd="0" destOrd="0" presId="urn:microsoft.com/office/officeart/2018/2/layout/IconVerticalSolidList"/>
    <dgm:cxn modelId="{3DEC3840-8840-4723-8DFD-3E25176F7C7E}" type="presOf" srcId="{5BE9DAEA-9D63-4E23-A9DD-3378C072E676}" destId="{93078AF7-4AA8-4AC6-8F59-878F60861662}" srcOrd="0" destOrd="0" presId="urn:microsoft.com/office/officeart/2018/2/layout/IconVerticalSolidList"/>
    <dgm:cxn modelId="{804F1E5B-7DE5-4AFE-8566-FD09BEEACFAE}" srcId="{5BE9DAEA-9D63-4E23-A9DD-3378C072E676}" destId="{CE4A8F3F-455B-4336-BD3C-1F2434330182}" srcOrd="4" destOrd="0" parTransId="{2E5CDF06-E0A0-4910-9FE3-2EB43E6A7930}" sibTransId="{909F3F47-DA2A-4426-94F5-5F8B38498539}"/>
    <dgm:cxn modelId="{2EFC615D-B461-484B-B746-025062ABC151}" srcId="{5BE9DAEA-9D63-4E23-A9DD-3378C072E676}" destId="{D23E60F4-2502-407C-976A-DBD7C7F63790}" srcOrd="3" destOrd="0" parTransId="{612E5587-3BB8-43F6-808D-65AD01120EE2}" sibTransId="{65F52AC1-F178-448D-BC74-79D66A6037F2}"/>
    <dgm:cxn modelId="{2FF96C4C-08EA-4E57-93DC-E78122323C12}" srcId="{5BE9DAEA-9D63-4E23-A9DD-3378C072E676}" destId="{710E9A6D-B0C0-490B-90EA-B7E1FAA1D1D8}" srcOrd="0" destOrd="0" parTransId="{A386066D-D909-470E-A8F0-391897C7C226}" sibTransId="{5D41B6D0-41F8-460A-AAB7-14ED01FB2AEE}"/>
    <dgm:cxn modelId="{E5E983C8-5713-4B23-98CE-B2D68BD851B7}" type="presOf" srcId="{CE4A8F3F-455B-4336-BD3C-1F2434330182}" destId="{D7CA4092-686B-4020-83D3-6A2E2A8911B2}" srcOrd="0" destOrd="0" presId="urn:microsoft.com/office/officeart/2018/2/layout/IconVerticalSolidList"/>
    <dgm:cxn modelId="{B6E3B6D5-5A57-4220-AB9E-683AC84FBD06}" type="presOf" srcId="{710E9A6D-B0C0-490B-90EA-B7E1FAA1D1D8}" destId="{ED62A1E9-72BA-4CC1-85F6-1540F1F8DE99}" srcOrd="0" destOrd="0" presId="urn:microsoft.com/office/officeart/2018/2/layout/IconVerticalSolidList"/>
    <dgm:cxn modelId="{0DD1B9EB-0706-4078-9D48-E75EA8A36145}" srcId="{710E9A6D-B0C0-490B-90EA-B7E1FAA1D1D8}" destId="{740FB6FF-1CF1-4BAB-9952-EC3ED1C8E1F0}" srcOrd="0" destOrd="0" parTransId="{F7177E1C-BA3E-4471-9386-F0901E3750A3}" sibTransId="{9949531D-AB00-4F9E-8B25-37BF270256AF}"/>
    <dgm:cxn modelId="{9239C8F0-20F1-4566-8F04-BCA728878EE9}" srcId="{5BE9DAEA-9D63-4E23-A9DD-3378C072E676}" destId="{7C956BAC-3EF2-43AC-9A5D-407A804F64FF}" srcOrd="1" destOrd="0" parTransId="{4E8C9696-A6BB-447A-AEB0-2C0914EA9815}" sibTransId="{9DFB6283-60B6-4FE5-AAE5-B76CE8B047EC}"/>
    <dgm:cxn modelId="{96B533FD-8A98-4590-94F3-36980A7C1F7A}" type="presOf" srcId="{D76D0DDE-3F2F-40BB-BED6-C7C7D1A82BE5}" destId="{477F8CE7-BFB1-4DC8-839E-77D2E5302552}" srcOrd="0" destOrd="0" presId="urn:microsoft.com/office/officeart/2018/2/layout/IconVerticalSolidList"/>
    <dgm:cxn modelId="{1DB9B668-2C1A-44CD-BFBB-581AC90BB823}" type="presParOf" srcId="{93078AF7-4AA8-4AC6-8F59-878F60861662}" destId="{B8DC2CF0-E137-4A92-9089-73811A106744}" srcOrd="0" destOrd="0" presId="urn:microsoft.com/office/officeart/2018/2/layout/IconVerticalSolidList"/>
    <dgm:cxn modelId="{17F1EE1E-D4A8-4C0A-8794-4BFA15E76D13}" type="presParOf" srcId="{B8DC2CF0-E137-4A92-9089-73811A106744}" destId="{4B1481D9-6506-4788-8848-060442994329}" srcOrd="0" destOrd="0" presId="urn:microsoft.com/office/officeart/2018/2/layout/IconVerticalSolidList"/>
    <dgm:cxn modelId="{F726A53A-B6AA-4AB3-B0EF-9B6715C2B671}" type="presParOf" srcId="{B8DC2CF0-E137-4A92-9089-73811A106744}" destId="{5828A8EE-3F4B-45A3-A6CB-B92FB9AD76CC}" srcOrd="1" destOrd="0" presId="urn:microsoft.com/office/officeart/2018/2/layout/IconVerticalSolidList"/>
    <dgm:cxn modelId="{87CCD2E3-3269-4496-AA5C-22D2E7D8CB6C}" type="presParOf" srcId="{B8DC2CF0-E137-4A92-9089-73811A106744}" destId="{279AC1AF-0D2F-4CCD-8CF9-606619373586}" srcOrd="2" destOrd="0" presId="urn:microsoft.com/office/officeart/2018/2/layout/IconVerticalSolidList"/>
    <dgm:cxn modelId="{B90FF89E-F9AD-4E44-A72A-7EF197D1C45C}" type="presParOf" srcId="{B8DC2CF0-E137-4A92-9089-73811A106744}" destId="{ED62A1E9-72BA-4CC1-85F6-1540F1F8DE99}" srcOrd="3" destOrd="0" presId="urn:microsoft.com/office/officeart/2018/2/layout/IconVerticalSolidList"/>
    <dgm:cxn modelId="{B7D9CAC6-FFC3-4DB2-BB46-FBACB871D5AE}" type="presParOf" srcId="{B8DC2CF0-E137-4A92-9089-73811A106744}" destId="{32AB0106-2A6B-49B7-8C35-BA6FD75E30B0}" srcOrd="4" destOrd="0" presId="urn:microsoft.com/office/officeart/2018/2/layout/IconVerticalSolidList"/>
    <dgm:cxn modelId="{125951B1-5EB9-428E-BCD4-95EA33492C2D}" type="presParOf" srcId="{93078AF7-4AA8-4AC6-8F59-878F60861662}" destId="{60606666-EEBE-41FC-8F3C-2A14285E1F84}" srcOrd="1" destOrd="0" presId="urn:microsoft.com/office/officeart/2018/2/layout/IconVerticalSolidList"/>
    <dgm:cxn modelId="{87247286-12FD-4F76-8B4D-35A2B40AB925}" type="presParOf" srcId="{93078AF7-4AA8-4AC6-8F59-878F60861662}" destId="{68B0AF16-3B5C-4967-AA73-3814EDC9DF96}" srcOrd="2" destOrd="0" presId="urn:microsoft.com/office/officeart/2018/2/layout/IconVerticalSolidList"/>
    <dgm:cxn modelId="{2B6C2E62-D4D2-4AF1-B329-A18D66567190}" type="presParOf" srcId="{68B0AF16-3B5C-4967-AA73-3814EDC9DF96}" destId="{266D85A8-9711-499B-A49F-3CAAF746D24E}" srcOrd="0" destOrd="0" presId="urn:microsoft.com/office/officeart/2018/2/layout/IconVerticalSolidList"/>
    <dgm:cxn modelId="{D681FD44-C5DC-45D9-AF02-9E66B3C79472}" type="presParOf" srcId="{68B0AF16-3B5C-4967-AA73-3814EDC9DF96}" destId="{10308A25-8FEC-4361-A0C1-6B6FD3B4738C}" srcOrd="1" destOrd="0" presId="urn:microsoft.com/office/officeart/2018/2/layout/IconVerticalSolidList"/>
    <dgm:cxn modelId="{E3D78E96-9785-4DBC-9AC8-EE1F8B9D68B2}" type="presParOf" srcId="{68B0AF16-3B5C-4967-AA73-3814EDC9DF96}" destId="{00F915D0-E695-457A-B221-8361756412B5}" srcOrd="2" destOrd="0" presId="urn:microsoft.com/office/officeart/2018/2/layout/IconVerticalSolidList"/>
    <dgm:cxn modelId="{4371E475-9BD7-4606-851A-4045282DE5AC}" type="presParOf" srcId="{68B0AF16-3B5C-4967-AA73-3814EDC9DF96}" destId="{AC560215-9F5E-4B02-B5DC-5C43BCD2DFBF}" srcOrd="3" destOrd="0" presId="urn:microsoft.com/office/officeart/2018/2/layout/IconVerticalSolidList"/>
    <dgm:cxn modelId="{8476E8B0-C3F1-4F33-A5E8-8C0D84CDB752}" type="presParOf" srcId="{93078AF7-4AA8-4AC6-8F59-878F60861662}" destId="{5996F3E9-7CA5-43F4-AA6A-6C3E206ED976}" srcOrd="3" destOrd="0" presId="urn:microsoft.com/office/officeart/2018/2/layout/IconVerticalSolidList"/>
    <dgm:cxn modelId="{323C11AE-5471-4D18-B61A-ABFFFEA156CA}" type="presParOf" srcId="{93078AF7-4AA8-4AC6-8F59-878F60861662}" destId="{144B8EF8-10E1-4B78-8C58-84D0F5AD816B}" srcOrd="4" destOrd="0" presId="urn:microsoft.com/office/officeart/2018/2/layout/IconVerticalSolidList"/>
    <dgm:cxn modelId="{0CE48774-87B7-4CA7-87B5-EACC8BD39562}" type="presParOf" srcId="{144B8EF8-10E1-4B78-8C58-84D0F5AD816B}" destId="{505647DF-DB89-4FBC-A684-EC374912A584}" srcOrd="0" destOrd="0" presId="urn:microsoft.com/office/officeart/2018/2/layout/IconVerticalSolidList"/>
    <dgm:cxn modelId="{07CA845A-AD9B-4E36-B12D-7B3CF68BA275}" type="presParOf" srcId="{144B8EF8-10E1-4B78-8C58-84D0F5AD816B}" destId="{47746F45-D7CC-4438-A382-86766B3CF42E}" srcOrd="1" destOrd="0" presId="urn:microsoft.com/office/officeart/2018/2/layout/IconVerticalSolidList"/>
    <dgm:cxn modelId="{EB813603-33AF-4BCF-B096-64491776E166}" type="presParOf" srcId="{144B8EF8-10E1-4B78-8C58-84D0F5AD816B}" destId="{C92E1122-566A-463E-AFAE-FA34474E57E7}" srcOrd="2" destOrd="0" presId="urn:microsoft.com/office/officeart/2018/2/layout/IconVerticalSolidList"/>
    <dgm:cxn modelId="{CFEE7BDE-72B3-4920-8EEF-0579A55C608C}" type="presParOf" srcId="{144B8EF8-10E1-4B78-8C58-84D0F5AD816B}" destId="{477F8CE7-BFB1-4DC8-839E-77D2E5302552}" srcOrd="3" destOrd="0" presId="urn:microsoft.com/office/officeart/2018/2/layout/IconVerticalSolidList"/>
    <dgm:cxn modelId="{A556D2E3-3BF7-4AB2-9307-E04973072EF0}" type="presParOf" srcId="{93078AF7-4AA8-4AC6-8F59-878F60861662}" destId="{77219D3E-5A87-424A-8378-EC45B43BBCE8}" srcOrd="5" destOrd="0" presId="urn:microsoft.com/office/officeart/2018/2/layout/IconVerticalSolidList"/>
    <dgm:cxn modelId="{148E8F56-9B4C-497B-AEF9-90191B608B78}" type="presParOf" srcId="{93078AF7-4AA8-4AC6-8F59-878F60861662}" destId="{4AB200C6-B09E-4042-8307-E7CEFAE721FF}" srcOrd="6" destOrd="0" presId="urn:microsoft.com/office/officeart/2018/2/layout/IconVerticalSolidList"/>
    <dgm:cxn modelId="{BC40C94B-E669-41AC-AC9F-530956ACAE99}" type="presParOf" srcId="{4AB200C6-B09E-4042-8307-E7CEFAE721FF}" destId="{30F5606F-F86B-4BC5-8EF9-1D89FC0ACCD7}" srcOrd="0" destOrd="0" presId="urn:microsoft.com/office/officeart/2018/2/layout/IconVerticalSolidList"/>
    <dgm:cxn modelId="{2F2B4E59-FA1A-4984-936A-6E6D83256170}" type="presParOf" srcId="{4AB200C6-B09E-4042-8307-E7CEFAE721FF}" destId="{4DD4F660-FDAB-40F4-A4B9-534E382D292E}" srcOrd="1" destOrd="0" presId="urn:microsoft.com/office/officeart/2018/2/layout/IconVerticalSolidList"/>
    <dgm:cxn modelId="{298D3121-42E6-4A0B-8232-9C172EE204BE}" type="presParOf" srcId="{4AB200C6-B09E-4042-8307-E7CEFAE721FF}" destId="{1258FEC0-4F82-461D-BBAB-8BFD31505D1F}" srcOrd="2" destOrd="0" presId="urn:microsoft.com/office/officeart/2018/2/layout/IconVerticalSolidList"/>
    <dgm:cxn modelId="{3B4D2F92-0322-4681-8E7B-02EB26AC77DD}" type="presParOf" srcId="{4AB200C6-B09E-4042-8307-E7CEFAE721FF}" destId="{DD61DAC5-13B3-4CDD-B3D9-33CD57269FFB}" srcOrd="3" destOrd="0" presId="urn:microsoft.com/office/officeart/2018/2/layout/IconVerticalSolidList"/>
    <dgm:cxn modelId="{FBC119CE-AA6E-42AC-BE2B-FF3C614DD85D}" type="presParOf" srcId="{93078AF7-4AA8-4AC6-8F59-878F60861662}" destId="{5345B2E8-6155-49B0-9CCB-FA9787B47A29}" srcOrd="7" destOrd="0" presId="urn:microsoft.com/office/officeart/2018/2/layout/IconVerticalSolidList"/>
    <dgm:cxn modelId="{89293A4C-7EF2-4361-8CC6-16BE8FF2490F}" type="presParOf" srcId="{93078AF7-4AA8-4AC6-8F59-878F60861662}" destId="{5286DF7A-A2D6-4741-9437-142B8E471CB9}" srcOrd="8" destOrd="0" presId="urn:microsoft.com/office/officeart/2018/2/layout/IconVerticalSolidList"/>
    <dgm:cxn modelId="{95C12CC3-4A1D-4AA5-9EE7-F75A04DCA019}" type="presParOf" srcId="{5286DF7A-A2D6-4741-9437-142B8E471CB9}" destId="{39EAADDC-BB9B-4CC6-A9F2-6323F20F7A6B}" srcOrd="0" destOrd="0" presId="urn:microsoft.com/office/officeart/2018/2/layout/IconVerticalSolidList"/>
    <dgm:cxn modelId="{1746A5F8-94F0-4D79-B56C-1B82D520C730}" type="presParOf" srcId="{5286DF7A-A2D6-4741-9437-142B8E471CB9}" destId="{3B8B0A5F-4D28-4859-BFE6-191B787D7267}" srcOrd="1" destOrd="0" presId="urn:microsoft.com/office/officeart/2018/2/layout/IconVerticalSolidList"/>
    <dgm:cxn modelId="{0EFFBB65-8C39-46C5-8A2D-BD71256563A1}" type="presParOf" srcId="{5286DF7A-A2D6-4741-9437-142B8E471CB9}" destId="{05311DFB-041A-4095-B9DA-1A20B884C839}" srcOrd="2" destOrd="0" presId="urn:microsoft.com/office/officeart/2018/2/layout/IconVerticalSolidList"/>
    <dgm:cxn modelId="{A0D3F169-D1E8-49B3-BE32-3BCDAAD14E13}" type="presParOf" srcId="{5286DF7A-A2D6-4741-9437-142B8E471CB9}" destId="{D7CA4092-686B-4020-83D3-6A2E2A8911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E35F8-7784-4802-B055-D2B14E7CD3E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75178D-0DCC-4311-9590-AD6F456C04A7}">
      <dgm:prSet phldrT="[Text]" custT="1"/>
      <dgm:spPr/>
      <dgm:t>
        <a:bodyPr/>
        <a:lstStyle/>
        <a:p>
          <a:r>
            <a:rPr lang="en-US" sz="2400" b="1">
              <a:solidFill>
                <a:srgbClr val="FFFF00"/>
              </a:solidFill>
              <a:latin typeface="Gill Sans MT" panose="020B0502020104020203" pitchFamily="34" charset="0"/>
            </a:rPr>
            <a:t>Completed</a:t>
          </a:r>
        </a:p>
      </dgm:t>
    </dgm:pt>
    <dgm:pt modelId="{B0D3B220-5887-4CD9-82FF-2155D2954285}" type="parTrans" cxnId="{AF7885E2-191A-4A2F-BE04-A8D3673514DA}">
      <dgm:prSet/>
      <dgm:spPr/>
      <dgm:t>
        <a:bodyPr/>
        <a:lstStyle/>
        <a:p>
          <a:endParaRPr lang="en-US"/>
        </a:p>
      </dgm:t>
    </dgm:pt>
    <dgm:pt modelId="{769CD18E-B810-4646-9ED8-28C1588B246E}" type="sibTrans" cxnId="{AF7885E2-191A-4A2F-BE04-A8D3673514DA}">
      <dgm:prSet/>
      <dgm:spPr/>
      <dgm:t>
        <a:bodyPr/>
        <a:lstStyle/>
        <a:p>
          <a:endParaRPr lang="en-US"/>
        </a:p>
      </dgm:t>
    </dgm:pt>
    <dgm:pt modelId="{87DA54C8-7EE7-451F-A0E8-0DD850088C67}">
      <dgm:prSet phldrT="[Text]" custT="1"/>
      <dgm:spPr/>
      <dgm:t>
        <a:bodyPr/>
        <a:lstStyle/>
        <a:p>
          <a:r>
            <a:rPr lang="en-US" sz="1600">
              <a:solidFill>
                <a:schemeClr val="bg1"/>
              </a:solidFill>
              <a:latin typeface="Gill Sans MT" panose="020B0502020104020203" pitchFamily="34" charset="0"/>
            </a:rPr>
            <a:t>#3. </a:t>
          </a:r>
          <a:r>
            <a:rPr lang="en-US" sz="1600" b="1">
              <a:solidFill>
                <a:schemeClr val="bg1"/>
              </a:solidFill>
              <a:latin typeface="Gill Sans MT" panose="020B0502020104020203" pitchFamily="34" charset="0"/>
            </a:rPr>
            <a:t>Updated Concentration  Averaging and Encapsulation Branch Technical Position 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</a:rPr>
            <a:t>(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https://www.nrc.gov/waste/llw-disposal/llw-pa/llw-btp.html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</a:rPr>
            <a:t>)​ </a:t>
          </a:r>
          <a:endParaRPr lang="en-US" sz="1200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5C8E0254-45C3-46AE-9BE8-520DD1FF736F}" type="parTrans" cxnId="{5DC200B4-E730-4CFF-97D9-46EB9E1655A6}">
      <dgm:prSet/>
      <dgm:spPr/>
      <dgm:t>
        <a:bodyPr/>
        <a:lstStyle/>
        <a:p>
          <a:endParaRPr lang="en-US"/>
        </a:p>
      </dgm:t>
    </dgm:pt>
    <dgm:pt modelId="{016BE02B-E4A7-475B-9E23-11DAF86DC2FD}" type="sibTrans" cxnId="{5DC200B4-E730-4CFF-97D9-46EB9E1655A6}">
      <dgm:prSet/>
      <dgm:spPr/>
      <dgm:t>
        <a:bodyPr/>
        <a:lstStyle/>
        <a:p>
          <a:endParaRPr lang="en-US"/>
        </a:p>
      </dgm:t>
    </dgm:pt>
    <dgm:pt modelId="{C07898C1-41DF-4F39-86AC-C2BD4C8A7BFC}">
      <dgm:prSet phldrT="[Text]" custT="1"/>
      <dgm:spPr/>
      <dgm:t>
        <a:bodyPr/>
        <a:lstStyle/>
        <a:p>
          <a:pPr>
            <a:buFont typeface="+mj-lt"/>
            <a:buAutoNum type="arabicParenR"/>
          </a:pPr>
          <a:r>
            <a:rPr lang="en-US" sz="2400" b="1">
              <a:solidFill>
                <a:srgbClr val="FF0000"/>
              </a:solidFill>
              <a:latin typeface="Gill Sans MT" panose="020B0502020104020203" pitchFamily="34" charset="0"/>
            </a:rPr>
            <a:t>Ongoing High Priority Tasks</a:t>
          </a:r>
          <a:endParaRPr lang="en-US" sz="2400">
            <a:solidFill>
              <a:srgbClr val="FF0000"/>
            </a:solidFill>
            <a:latin typeface="Gill Sans MT" panose="020B0502020104020203" pitchFamily="34" charset="0"/>
          </a:endParaRPr>
        </a:p>
      </dgm:t>
    </dgm:pt>
    <dgm:pt modelId="{3FB5999F-6032-4DDD-BCC9-FAEF2C95FD16}" type="parTrans" cxnId="{3AD5C86D-1C0A-416A-8EDA-F7EBB581B5E0}">
      <dgm:prSet/>
      <dgm:spPr/>
      <dgm:t>
        <a:bodyPr/>
        <a:lstStyle/>
        <a:p>
          <a:endParaRPr lang="en-US"/>
        </a:p>
      </dgm:t>
    </dgm:pt>
    <dgm:pt modelId="{631A2450-0EF6-4715-86D9-9D130DC24337}" type="sibTrans" cxnId="{3AD5C86D-1C0A-416A-8EDA-F7EBB581B5E0}">
      <dgm:prSet/>
      <dgm:spPr/>
      <dgm:t>
        <a:bodyPr/>
        <a:lstStyle/>
        <a:p>
          <a:endParaRPr lang="en-US"/>
        </a:p>
      </dgm:t>
    </dgm:pt>
    <dgm:pt modelId="{388E595F-5521-42C1-B2B0-ECEE0CF0141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0"/>
            <a:t>#</a:t>
          </a:r>
          <a:r>
            <a:rPr lang="en-US" sz="2400" b="0">
              <a:solidFill>
                <a:schemeClr val="bg1"/>
              </a:solidFill>
              <a:latin typeface="Gill Sans MT" panose="020B0502020104020203" pitchFamily="34" charset="0"/>
            </a:rPr>
            <a:t>1. and #4. Complete Integrated Low-Level Radioactive Waste Disposal (LLRWD) Rulemaking – </a:t>
          </a:r>
          <a:r>
            <a:rPr lang="en-US" sz="2400" b="0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SRM SECY-20-0098</a:t>
          </a:r>
          <a:r>
            <a:rPr lang="en-US" sz="2000" b="0">
              <a:solidFill>
                <a:schemeClr val="bg1"/>
              </a:solidFill>
              <a:latin typeface="Gill Sans MT" panose="020B0502020104020203" pitchFamily="34" charset="0"/>
            </a:rPr>
            <a:t>​</a:t>
          </a:r>
        </a:p>
      </dgm:t>
    </dgm:pt>
    <dgm:pt modelId="{1F24837A-3EA3-4415-BBDB-3C1CF9447D28}" type="parTrans" cxnId="{18F76FE5-54F7-4502-A6C0-50DDDECA5583}">
      <dgm:prSet/>
      <dgm:spPr/>
      <dgm:t>
        <a:bodyPr/>
        <a:lstStyle/>
        <a:p>
          <a:endParaRPr lang="en-US"/>
        </a:p>
      </dgm:t>
    </dgm:pt>
    <dgm:pt modelId="{C7866801-48A8-41AC-9371-E3EB22075D2C}" type="sibTrans" cxnId="{18F76FE5-54F7-4502-A6C0-50DDDECA5583}">
      <dgm:prSet/>
      <dgm:spPr/>
      <dgm:t>
        <a:bodyPr/>
        <a:lstStyle/>
        <a:p>
          <a:endParaRPr lang="en-US"/>
        </a:p>
      </dgm:t>
    </dgm:pt>
    <dgm:pt modelId="{C7705906-2B74-43CC-95D5-E77D735932AB}">
      <dgm:prSet phldrT="[Text]" custT="1"/>
      <dgm:spPr/>
      <dgm:t>
        <a:bodyPr/>
        <a:lstStyle/>
        <a:p>
          <a:pPr>
            <a:buFont typeface="+mj-lt"/>
            <a:buAutoNum type="arabicParenR"/>
          </a:pPr>
          <a:r>
            <a:rPr lang="en-US" sz="2400" b="1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rPr>
            <a:t>Future Tasks</a:t>
          </a:r>
          <a:endParaRPr lang="en-US" sz="2400">
            <a:solidFill>
              <a:schemeClr val="accent1">
                <a:lumMod val="50000"/>
              </a:schemeClr>
            </a:solidFill>
            <a:latin typeface="Gill Sans MT" panose="020B0502020104020203" pitchFamily="34" charset="0"/>
          </a:endParaRPr>
        </a:p>
      </dgm:t>
    </dgm:pt>
    <dgm:pt modelId="{B7B7328D-5E51-4412-8DB2-38273C0D1882}" type="parTrans" cxnId="{A9809B49-71BD-498D-A7C8-3E8696D31CEF}">
      <dgm:prSet/>
      <dgm:spPr/>
      <dgm:t>
        <a:bodyPr/>
        <a:lstStyle/>
        <a:p>
          <a:endParaRPr lang="en-US"/>
        </a:p>
      </dgm:t>
    </dgm:pt>
    <dgm:pt modelId="{D38FDBBE-4E6F-47AD-AC3B-C68600151D7E}" type="sibTrans" cxnId="{A9809B49-71BD-498D-A7C8-3E8696D31CEF}">
      <dgm:prSet/>
      <dgm:spPr/>
      <dgm:t>
        <a:bodyPr/>
        <a:lstStyle/>
        <a:p>
          <a:endParaRPr lang="en-US"/>
        </a:p>
      </dgm:t>
    </dgm:pt>
    <dgm:pt modelId="{E872F92D-99B5-4C28-9606-43869315C378}">
      <dgm:prSet phldrT="[Text]" custT="1"/>
      <dgm:spPr/>
      <dgm:t>
        <a:bodyPr/>
        <a:lstStyle/>
        <a:p>
          <a:r>
            <a:rPr lang="en-US" sz="1400" b="1">
              <a:latin typeface="Gill Sans MT" panose="020B0502020104020203" pitchFamily="34" charset="0"/>
            </a:rPr>
            <a:t>#2. Update to the Waste Classification Tables​  </a:t>
          </a:r>
          <a:endParaRPr lang="en-US" sz="1400">
            <a:latin typeface="Gill Sans MT" panose="020B0502020104020203" pitchFamily="34" charset="0"/>
          </a:endParaRPr>
        </a:p>
      </dgm:t>
    </dgm:pt>
    <dgm:pt modelId="{58FF4976-41EE-4E50-96D8-30E01945FE0F}" type="parTrans" cxnId="{86149D0A-CE35-43AF-B6AB-F250944947F8}">
      <dgm:prSet/>
      <dgm:spPr/>
      <dgm:t>
        <a:bodyPr/>
        <a:lstStyle/>
        <a:p>
          <a:endParaRPr lang="en-US"/>
        </a:p>
      </dgm:t>
    </dgm:pt>
    <dgm:pt modelId="{06F8A8A2-DBA8-4682-BC07-923C2077033A}" type="sibTrans" cxnId="{86149D0A-CE35-43AF-B6AB-F250944947F8}">
      <dgm:prSet/>
      <dgm:spPr/>
      <dgm:t>
        <a:bodyPr/>
        <a:lstStyle/>
        <a:p>
          <a:endParaRPr lang="en-US"/>
        </a:p>
      </dgm:t>
    </dgm:pt>
    <dgm:pt modelId="{E7F91818-F747-4303-B90B-C380CE3062A5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  <a:latin typeface="Gill Sans MT" panose="020B0502020104020203" pitchFamily="34" charset="0"/>
            </a:rPr>
            <a:t>#5. Finalized guidance on Alternative Disposal Requests (ADRs)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</a:rPr>
            <a:t>-(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https://www.nrc.gov/waste/llw-disposal/very-llw.html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</a:rPr>
            <a:t>)​</a:t>
          </a:r>
          <a:endParaRPr lang="en-US" sz="1200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2E8877CC-5060-46AD-834B-054C671FC0ED}" type="parTrans" cxnId="{30EE5E99-EE1F-4260-A15A-B4DB45DCF776}">
      <dgm:prSet/>
      <dgm:spPr/>
      <dgm:t>
        <a:bodyPr/>
        <a:lstStyle/>
        <a:p>
          <a:endParaRPr lang="en-US"/>
        </a:p>
      </dgm:t>
    </dgm:pt>
    <dgm:pt modelId="{BF9903DE-A607-4EF2-AE6D-33E4111778C3}" type="sibTrans" cxnId="{30EE5E99-EE1F-4260-A15A-B4DB45DCF776}">
      <dgm:prSet/>
      <dgm:spPr/>
      <dgm:t>
        <a:bodyPr/>
        <a:lstStyle/>
        <a:p>
          <a:endParaRPr lang="en-US"/>
        </a:p>
      </dgm:t>
    </dgm:pt>
    <dgm:pt modelId="{FDC5030F-D998-4B19-A9BD-A0BC832EC8EC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  <a:latin typeface="Gill Sans MT" panose="020B0502020104020203" pitchFamily="34" charset="0"/>
            </a:rPr>
            <a:t>#6.  Published NUREG/BR-0204, Rev 3, Waste Manifest instructions 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https://www.nrc.gov/waste/llw-disposal/llw-pa/llw-uwm.html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</a:rPr>
            <a:t>​</a:t>
          </a:r>
          <a:endParaRPr lang="en-US" sz="1200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E76FC515-8ED1-4E90-8205-026ED3547C61}" type="parTrans" cxnId="{905F854B-CCDB-4BCC-A328-89416B477445}">
      <dgm:prSet/>
      <dgm:spPr/>
      <dgm:t>
        <a:bodyPr/>
        <a:lstStyle/>
        <a:p>
          <a:endParaRPr lang="en-US"/>
        </a:p>
      </dgm:t>
    </dgm:pt>
    <dgm:pt modelId="{A69B62C9-4AB1-42CE-A5C8-84ACBEC5C4AC}" type="sibTrans" cxnId="{905F854B-CCDB-4BCC-A328-89416B477445}">
      <dgm:prSet/>
      <dgm:spPr/>
      <dgm:t>
        <a:bodyPr/>
        <a:lstStyle/>
        <a:p>
          <a:endParaRPr lang="en-US"/>
        </a:p>
      </dgm:t>
    </dgm:pt>
    <dgm:pt modelId="{7CF6C8DB-5B60-400E-8218-80DFDE54D181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  <a:latin typeface="Gill Sans MT" panose="020B0502020104020203" pitchFamily="34" charset="0"/>
            </a:rPr>
            <a:t>#7. Performed Very LLW Scoping  Study​                     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SECY-21-0057</a:t>
          </a:r>
          <a:endParaRPr lang="en-US" sz="1200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B2A41CE4-B9EF-488E-B0C1-2C02C5DE79CF}" type="parTrans" cxnId="{E78CD8BA-1F55-4E37-9C89-578329545130}">
      <dgm:prSet/>
      <dgm:spPr/>
      <dgm:t>
        <a:bodyPr/>
        <a:lstStyle/>
        <a:p>
          <a:endParaRPr lang="en-US"/>
        </a:p>
      </dgm:t>
    </dgm:pt>
    <dgm:pt modelId="{625208C6-FBB7-48A7-8C68-84DC430C0E02}" type="sibTrans" cxnId="{E78CD8BA-1F55-4E37-9C89-578329545130}">
      <dgm:prSet/>
      <dgm:spPr/>
      <dgm:t>
        <a:bodyPr/>
        <a:lstStyle/>
        <a:p>
          <a:endParaRPr lang="en-US"/>
        </a:p>
      </dgm:t>
    </dgm:pt>
    <dgm:pt modelId="{356A22B5-DE21-4DA4-94F8-047E1013900F}">
      <dgm:prSet custT="1"/>
      <dgm:spPr/>
      <dgm:t>
        <a:bodyPr/>
        <a:lstStyle/>
        <a:p>
          <a:r>
            <a:rPr lang="en-US" sz="1400" b="1">
              <a:latin typeface="Gill Sans MT" panose="020B0502020104020203" pitchFamily="34" charset="0"/>
            </a:rPr>
            <a:t>#8. Update and consolidate LLW guidance into one NUREG​</a:t>
          </a:r>
          <a:endParaRPr lang="en-US" sz="1400">
            <a:latin typeface="Gill Sans MT" panose="020B0502020104020203" pitchFamily="34" charset="0"/>
          </a:endParaRPr>
        </a:p>
      </dgm:t>
    </dgm:pt>
    <dgm:pt modelId="{86661849-F019-4804-A374-D093050ABF2B}" type="parTrans" cxnId="{2DD513E8-81DA-4AD4-BEE3-FA6E9092A01D}">
      <dgm:prSet/>
      <dgm:spPr/>
      <dgm:t>
        <a:bodyPr/>
        <a:lstStyle/>
        <a:p>
          <a:endParaRPr lang="en-US"/>
        </a:p>
      </dgm:t>
    </dgm:pt>
    <dgm:pt modelId="{69DAADF2-9410-43C6-AA71-8676FE097C3A}" type="sibTrans" cxnId="{2DD513E8-81DA-4AD4-BEE3-FA6E9092A01D}">
      <dgm:prSet/>
      <dgm:spPr/>
      <dgm:t>
        <a:bodyPr/>
        <a:lstStyle/>
        <a:p>
          <a:endParaRPr lang="en-US"/>
        </a:p>
      </dgm:t>
    </dgm:pt>
    <dgm:pt modelId="{313D9E5B-7A1B-4430-8F77-AD63AD9A0E40}">
      <dgm:prSet custT="1"/>
      <dgm:spPr/>
      <dgm:t>
        <a:bodyPr/>
        <a:lstStyle/>
        <a:p>
          <a:r>
            <a:rPr lang="en-US" sz="1400" b="1">
              <a:latin typeface="Gill Sans MT" panose="020B0502020104020203" pitchFamily="34" charset="0"/>
            </a:rPr>
            <a:t>#9. Examine the need to define when radioactive material becomes LLW​</a:t>
          </a:r>
          <a:endParaRPr lang="en-US" sz="1400">
            <a:latin typeface="Gill Sans MT" panose="020B0502020104020203" pitchFamily="34" charset="0"/>
          </a:endParaRPr>
        </a:p>
      </dgm:t>
    </dgm:pt>
    <dgm:pt modelId="{D7D5133E-E2EA-4863-9726-407D44520011}" type="parTrans" cxnId="{B509D905-CE37-4B7D-8C5D-B18866ED499A}">
      <dgm:prSet/>
      <dgm:spPr/>
      <dgm:t>
        <a:bodyPr/>
        <a:lstStyle/>
        <a:p>
          <a:endParaRPr lang="en-US"/>
        </a:p>
      </dgm:t>
    </dgm:pt>
    <dgm:pt modelId="{94A58646-00C2-4863-AE3C-840D178D4055}" type="sibTrans" cxnId="{B509D905-CE37-4B7D-8C5D-B18866ED499A}">
      <dgm:prSet/>
      <dgm:spPr/>
      <dgm:t>
        <a:bodyPr/>
        <a:lstStyle/>
        <a:p>
          <a:endParaRPr lang="en-US"/>
        </a:p>
      </dgm:t>
    </dgm:pt>
    <dgm:pt modelId="{6CEB0F14-D6BE-4F4D-9DA9-F5A73B4C2DEB}">
      <dgm:prSet custT="1"/>
      <dgm:spPr/>
      <dgm:t>
        <a:bodyPr/>
        <a:lstStyle/>
        <a:p>
          <a:r>
            <a:rPr lang="en-US" sz="1400" b="1">
              <a:latin typeface="Gill Sans MT" panose="020B0502020104020203" pitchFamily="34" charset="0"/>
            </a:rPr>
            <a:t>#10. Develop and implement the national waste tracking system​</a:t>
          </a:r>
          <a:endParaRPr lang="en-US" sz="1400">
            <a:latin typeface="Gill Sans MT" panose="020B0502020104020203" pitchFamily="34" charset="0"/>
          </a:endParaRPr>
        </a:p>
      </dgm:t>
    </dgm:pt>
    <dgm:pt modelId="{C0BFDF09-164E-494B-BDF1-9C746F30C9DD}" type="parTrans" cxnId="{56CFC9D8-4484-4151-A507-F4EAB0A55D7B}">
      <dgm:prSet/>
      <dgm:spPr/>
      <dgm:t>
        <a:bodyPr/>
        <a:lstStyle/>
        <a:p>
          <a:endParaRPr lang="en-US"/>
        </a:p>
      </dgm:t>
    </dgm:pt>
    <dgm:pt modelId="{6B65483E-2D3E-4CE1-A767-DAE5A2C3AFE0}" type="sibTrans" cxnId="{56CFC9D8-4484-4151-A507-F4EAB0A55D7B}">
      <dgm:prSet/>
      <dgm:spPr/>
      <dgm:t>
        <a:bodyPr/>
        <a:lstStyle/>
        <a:p>
          <a:endParaRPr lang="en-US"/>
        </a:p>
      </dgm:t>
    </dgm:pt>
    <dgm:pt modelId="{C57F4B8C-1A61-41A0-941B-888460BFD877}" type="pres">
      <dgm:prSet presAssocID="{170E35F8-7784-4802-B055-D2B14E7CD3E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5C7D568-5900-45AF-A2FB-73DE9A3D6916}" type="pres">
      <dgm:prSet presAssocID="{2475178D-0DCC-4311-9590-AD6F456C04A7}" presName="parentText1" presStyleLbl="node1" presStyleIdx="0" presStyleCnt="3" custLinFactNeighborX="-1109" custLinFactNeighborY="-28744">
        <dgm:presLayoutVars>
          <dgm:chMax/>
          <dgm:chPref val="3"/>
          <dgm:bulletEnabled val="1"/>
        </dgm:presLayoutVars>
      </dgm:prSet>
      <dgm:spPr/>
    </dgm:pt>
    <dgm:pt modelId="{894AEAF7-2C2B-4114-A866-2E1DAAC285EC}" type="pres">
      <dgm:prSet presAssocID="{2475178D-0DCC-4311-9590-AD6F456C04A7}" presName="childText1" presStyleLbl="solidAlignAcc1" presStyleIdx="0" presStyleCnt="3" custScaleY="180774" custLinFactNeighborX="-942" custLinFactNeighborY="29679">
        <dgm:presLayoutVars>
          <dgm:chMax val="0"/>
          <dgm:chPref val="0"/>
          <dgm:bulletEnabled val="1"/>
        </dgm:presLayoutVars>
      </dgm:prSet>
      <dgm:spPr/>
    </dgm:pt>
    <dgm:pt modelId="{C0D7DA6B-E088-4334-8B17-E22725B244A8}" type="pres">
      <dgm:prSet presAssocID="{C07898C1-41DF-4F39-86AC-C2BD4C8A7BFC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D556CFCF-70D2-43F2-A945-820D45441AA9}" type="pres">
      <dgm:prSet presAssocID="{C07898C1-41DF-4F39-86AC-C2BD4C8A7BFC}" presName="childText2" presStyleLbl="solidAlignAcc1" presStyleIdx="1" presStyleCnt="3" custScaleY="142623" custLinFactNeighborY="22154">
        <dgm:presLayoutVars>
          <dgm:chMax val="0"/>
          <dgm:chPref val="0"/>
          <dgm:bulletEnabled val="1"/>
        </dgm:presLayoutVars>
      </dgm:prSet>
      <dgm:spPr/>
    </dgm:pt>
    <dgm:pt modelId="{99B62663-7C43-447A-B8FB-91A222AB385A}" type="pres">
      <dgm:prSet presAssocID="{C7705906-2B74-43CC-95D5-E77D735932AB}" presName="parentText3" presStyleLbl="node1" presStyleIdx="2" presStyleCnt="3" custLinFactNeighborX="19166" custLinFactNeighborY="61629">
        <dgm:presLayoutVars>
          <dgm:chMax/>
          <dgm:chPref val="3"/>
          <dgm:bulletEnabled val="1"/>
        </dgm:presLayoutVars>
      </dgm:prSet>
      <dgm:spPr/>
    </dgm:pt>
    <dgm:pt modelId="{55351508-6558-45F5-A429-49C8D9EC0784}" type="pres">
      <dgm:prSet presAssocID="{C7705906-2B74-43CC-95D5-E77D735932AB}" presName="childText3" presStyleLbl="solidAlignAcc1" presStyleIdx="2" presStyleCnt="3" custLinFactNeighborX="1214" custLinFactNeighborY="29621">
        <dgm:presLayoutVars>
          <dgm:chMax val="0"/>
          <dgm:chPref val="0"/>
          <dgm:bulletEnabled val="1"/>
        </dgm:presLayoutVars>
      </dgm:prSet>
      <dgm:spPr/>
    </dgm:pt>
  </dgm:ptLst>
  <dgm:cxnLst>
    <dgm:cxn modelId="{B509D905-CE37-4B7D-8C5D-B18866ED499A}" srcId="{C7705906-2B74-43CC-95D5-E77D735932AB}" destId="{313D9E5B-7A1B-4430-8F77-AD63AD9A0E40}" srcOrd="2" destOrd="0" parTransId="{D7D5133E-E2EA-4863-9726-407D44520011}" sibTransId="{94A58646-00C2-4863-AE3C-840D178D4055}"/>
    <dgm:cxn modelId="{8560F308-2C05-4E17-815F-8C9B3B11D10F}" type="presOf" srcId="{388E595F-5521-42C1-B2B0-ECEE0CF0141F}" destId="{D556CFCF-70D2-43F2-A945-820D45441AA9}" srcOrd="0" destOrd="0" presId="urn:microsoft.com/office/officeart/2009/3/layout/IncreasingArrowsProcess"/>
    <dgm:cxn modelId="{86149D0A-CE35-43AF-B6AB-F250944947F8}" srcId="{C7705906-2B74-43CC-95D5-E77D735932AB}" destId="{E872F92D-99B5-4C28-9606-43869315C378}" srcOrd="0" destOrd="0" parTransId="{58FF4976-41EE-4E50-96D8-30E01945FE0F}" sibTransId="{06F8A8A2-DBA8-4682-BC07-923C2077033A}"/>
    <dgm:cxn modelId="{AD70590B-1914-469E-8934-CE01575C4A16}" type="presOf" srcId="{2475178D-0DCC-4311-9590-AD6F456C04A7}" destId="{B5C7D568-5900-45AF-A2FB-73DE9A3D6916}" srcOrd="0" destOrd="0" presId="urn:microsoft.com/office/officeart/2009/3/layout/IncreasingArrowsProcess"/>
    <dgm:cxn modelId="{BF69800E-5E21-4225-8B09-89256FD210DC}" type="presOf" srcId="{C07898C1-41DF-4F39-86AC-C2BD4C8A7BFC}" destId="{C0D7DA6B-E088-4334-8B17-E22725B244A8}" srcOrd="0" destOrd="0" presId="urn:microsoft.com/office/officeart/2009/3/layout/IncreasingArrowsProcess"/>
    <dgm:cxn modelId="{19247732-5296-4D17-8279-85294BFD4AE6}" type="presOf" srcId="{356A22B5-DE21-4DA4-94F8-047E1013900F}" destId="{55351508-6558-45F5-A429-49C8D9EC0784}" srcOrd="0" destOrd="1" presId="urn:microsoft.com/office/officeart/2009/3/layout/IncreasingArrowsProcess"/>
    <dgm:cxn modelId="{9926A039-F4B5-494E-924B-79A33174EFEC}" type="presOf" srcId="{E872F92D-99B5-4C28-9606-43869315C378}" destId="{55351508-6558-45F5-A429-49C8D9EC0784}" srcOrd="0" destOrd="0" presId="urn:microsoft.com/office/officeart/2009/3/layout/IncreasingArrowsProcess"/>
    <dgm:cxn modelId="{4996BB5B-197A-4764-AF73-CAB3DA25BD4B}" type="presOf" srcId="{7CF6C8DB-5B60-400E-8218-80DFDE54D181}" destId="{894AEAF7-2C2B-4114-A866-2E1DAAC285EC}" srcOrd="0" destOrd="3" presId="urn:microsoft.com/office/officeart/2009/3/layout/IncreasingArrowsProcess"/>
    <dgm:cxn modelId="{A9809B49-71BD-498D-A7C8-3E8696D31CEF}" srcId="{170E35F8-7784-4802-B055-D2B14E7CD3EE}" destId="{C7705906-2B74-43CC-95D5-E77D735932AB}" srcOrd="2" destOrd="0" parTransId="{B7B7328D-5E51-4412-8DB2-38273C0D1882}" sibTransId="{D38FDBBE-4E6F-47AD-AC3B-C68600151D7E}"/>
    <dgm:cxn modelId="{905F854B-CCDB-4BCC-A328-89416B477445}" srcId="{2475178D-0DCC-4311-9590-AD6F456C04A7}" destId="{FDC5030F-D998-4B19-A9BD-A0BC832EC8EC}" srcOrd="2" destOrd="0" parTransId="{E76FC515-8ED1-4E90-8205-026ED3547C61}" sibTransId="{A69B62C9-4AB1-42CE-A5C8-84ACBEC5C4AC}"/>
    <dgm:cxn modelId="{3AD5C86D-1C0A-416A-8EDA-F7EBB581B5E0}" srcId="{170E35F8-7784-4802-B055-D2B14E7CD3EE}" destId="{C07898C1-41DF-4F39-86AC-C2BD4C8A7BFC}" srcOrd="1" destOrd="0" parTransId="{3FB5999F-6032-4DDD-BCC9-FAEF2C95FD16}" sibTransId="{631A2450-0EF6-4715-86D9-9D130DC24337}"/>
    <dgm:cxn modelId="{96D5B58C-9109-4958-B008-FB1D3531F1BF}" type="presOf" srcId="{87DA54C8-7EE7-451F-A0E8-0DD850088C67}" destId="{894AEAF7-2C2B-4114-A866-2E1DAAC285EC}" srcOrd="0" destOrd="0" presId="urn:microsoft.com/office/officeart/2009/3/layout/IncreasingArrowsProcess"/>
    <dgm:cxn modelId="{30EE5E99-EE1F-4260-A15A-B4DB45DCF776}" srcId="{2475178D-0DCC-4311-9590-AD6F456C04A7}" destId="{E7F91818-F747-4303-B90B-C380CE3062A5}" srcOrd="1" destOrd="0" parTransId="{2E8877CC-5060-46AD-834B-054C671FC0ED}" sibTransId="{BF9903DE-A607-4EF2-AE6D-33E4111778C3}"/>
    <dgm:cxn modelId="{525414A0-E82C-4E30-97B9-D8242DA0AF31}" type="presOf" srcId="{170E35F8-7784-4802-B055-D2B14E7CD3EE}" destId="{C57F4B8C-1A61-41A0-941B-888460BFD877}" srcOrd="0" destOrd="0" presId="urn:microsoft.com/office/officeart/2009/3/layout/IncreasingArrowsProcess"/>
    <dgm:cxn modelId="{5DC200B4-E730-4CFF-97D9-46EB9E1655A6}" srcId="{2475178D-0DCC-4311-9590-AD6F456C04A7}" destId="{87DA54C8-7EE7-451F-A0E8-0DD850088C67}" srcOrd="0" destOrd="0" parTransId="{5C8E0254-45C3-46AE-9BE8-520DD1FF736F}" sibTransId="{016BE02B-E4A7-475B-9E23-11DAF86DC2FD}"/>
    <dgm:cxn modelId="{E78CD8BA-1F55-4E37-9C89-578329545130}" srcId="{2475178D-0DCC-4311-9590-AD6F456C04A7}" destId="{7CF6C8DB-5B60-400E-8218-80DFDE54D181}" srcOrd="3" destOrd="0" parTransId="{B2A41CE4-B9EF-488E-B0C1-2C02C5DE79CF}" sibTransId="{625208C6-FBB7-48A7-8C68-84DC430C0E02}"/>
    <dgm:cxn modelId="{4E2169C4-A354-4329-9E41-F95DC67A8AE9}" type="presOf" srcId="{FDC5030F-D998-4B19-A9BD-A0BC832EC8EC}" destId="{894AEAF7-2C2B-4114-A866-2E1DAAC285EC}" srcOrd="0" destOrd="2" presId="urn:microsoft.com/office/officeart/2009/3/layout/IncreasingArrowsProcess"/>
    <dgm:cxn modelId="{56CFC9D8-4484-4151-A507-F4EAB0A55D7B}" srcId="{C7705906-2B74-43CC-95D5-E77D735932AB}" destId="{6CEB0F14-D6BE-4F4D-9DA9-F5A73B4C2DEB}" srcOrd="3" destOrd="0" parTransId="{C0BFDF09-164E-494B-BDF1-9C746F30C9DD}" sibTransId="{6B65483E-2D3E-4CE1-A767-DAE5A2C3AFE0}"/>
    <dgm:cxn modelId="{7DE873DA-6865-4B38-B6F8-805110A0FD4C}" type="presOf" srcId="{6CEB0F14-D6BE-4F4D-9DA9-F5A73B4C2DEB}" destId="{55351508-6558-45F5-A429-49C8D9EC0784}" srcOrd="0" destOrd="3" presId="urn:microsoft.com/office/officeart/2009/3/layout/IncreasingArrowsProcess"/>
    <dgm:cxn modelId="{1F9CEDDC-A606-4E23-9B66-7A27BD1A80E9}" type="presOf" srcId="{C7705906-2B74-43CC-95D5-E77D735932AB}" destId="{99B62663-7C43-447A-B8FB-91A222AB385A}" srcOrd="0" destOrd="0" presId="urn:microsoft.com/office/officeart/2009/3/layout/IncreasingArrowsProcess"/>
    <dgm:cxn modelId="{AF7885E2-191A-4A2F-BE04-A8D3673514DA}" srcId="{170E35F8-7784-4802-B055-D2B14E7CD3EE}" destId="{2475178D-0DCC-4311-9590-AD6F456C04A7}" srcOrd="0" destOrd="0" parTransId="{B0D3B220-5887-4CD9-82FF-2155D2954285}" sibTransId="{769CD18E-B810-4646-9ED8-28C1588B246E}"/>
    <dgm:cxn modelId="{361F34E4-E5D4-4841-BD8B-6E5B8865BB23}" type="presOf" srcId="{313D9E5B-7A1B-4430-8F77-AD63AD9A0E40}" destId="{55351508-6558-45F5-A429-49C8D9EC0784}" srcOrd="0" destOrd="2" presId="urn:microsoft.com/office/officeart/2009/3/layout/IncreasingArrowsProcess"/>
    <dgm:cxn modelId="{18F76FE5-54F7-4502-A6C0-50DDDECA5583}" srcId="{C07898C1-41DF-4F39-86AC-C2BD4C8A7BFC}" destId="{388E595F-5521-42C1-B2B0-ECEE0CF0141F}" srcOrd="0" destOrd="0" parTransId="{1F24837A-3EA3-4415-BBDB-3C1CF9447D28}" sibTransId="{C7866801-48A8-41AC-9371-E3EB22075D2C}"/>
    <dgm:cxn modelId="{2DD513E8-81DA-4AD4-BEE3-FA6E9092A01D}" srcId="{C7705906-2B74-43CC-95D5-E77D735932AB}" destId="{356A22B5-DE21-4DA4-94F8-047E1013900F}" srcOrd="1" destOrd="0" parTransId="{86661849-F019-4804-A374-D093050ABF2B}" sibTransId="{69DAADF2-9410-43C6-AA71-8676FE097C3A}"/>
    <dgm:cxn modelId="{7B3F64F1-F874-401A-BA71-AA59A7AF6DCE}" type="presOf" srcId="{E7F91818-F747-4303-B90B-C380CE3062A5}" destId="{894AEAF7-2C2B-4114-A866-2E1DAAC285EC}" srcOrd="0" destOrd="1" presId="urn:microsoft.com/office/officeart/2009/3/layout/IncreasingArrowsProcess"/>
    <dgm:cxn modelId="{17D85FA8-759B-4508-8AC0-2961B827802C}" type="presParOf" srcId="{C57F4B8C-1A61-41A0-941B-888460BFD877}" destId="{B5C7D568-5900-45AF-A2FB-73DE9A3D6916}" srcOrd="0" destOrd="0" presId="urn:microsoft.com/office/officeart/2009/3/layout/IncreasingArrowsProcess"/>
    <dgm:cxn modelId="{CE82D0A2-3759-4262-8137-074CD08E4A85}" type="presParOf" srcId="{C57F4B8C-1A61-41A0-941B-888460BFD877}" destId="{894AEAF7-2C2B-4114-A866-2E1DAAC285EC}" srcOrd="1" destOrd="0" presId="urn:microsoft.com/office/officeart/2009/3/layout/IncreasingArrowsProcess"/>
    <dgm:cxn modelId="{B1941E21-E1D9-4D28-AA13-417D3E825A0A}" type="presParOf" srcId="{C57F4B8C-1A61-41A0-941B-888460BFD877}" destId="{C0D7DA6B-E088-4334-8B17-E22725B244A8}" srcOrd="2" destOrd="0" presId="urn:microsoft.com/office/officeart/2009/3/layout/IncreasingArrowsProcess"/>
    <dgm:cxn modelId="{6D1016B7-C6B5-45AE-B490-17DC8300A13F}" type="presParOf" srcId="{C57F4B8C-1A61-41A0-941B-888460BFD877}" destId="{D556CFCF-70D2-43F2-A945-820D45441AA9}" srcOrd="3" destOrd="0" presId="urn:microsoft.com/office/officeart/2009/3/layout/IncreasingArrowsProcess"/>
    <dgm:cxn modelId="{B4C14C22-4672-4794-AA84-F8E375726009}" type="presParOf" srcId="{C57F4B8C-1A61-41A0-941B-888460BFD877}" destId="{99B62663-7C43-447A-B8FB-91A222AB385A}" srcOrd="4" destOrd="0" presId="urn:microsoft.com/office/officeart/2009/3/layout/IncreasingArrowsProcess"/>
    <dgm:cxn modelId="{24590566-0EA4-43DD-AAD9-269062E6ED09}" type="presParOf" srcId="{C57F4B8C-1A61-41A0-941B-888460BFD877}" destId="{55351508-6558-45F5-A429-49C8D9EC078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D711A-66A7-48E1-BCBD-95B71BAEB5B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59480-309E-4688-B028-94D3C5C093C3}">
      <dgm:prSet phldrT="[Text]" custT="1"/>
      <dgm:spPr/>
      <dgm:t>
        <a:bodyPr/>
        <a:lstStyle/>
        <a:p>
          <a:r>
            <a:rPr lang="en-US" sz="1800"/>
            <a:t>Integrated Rulemaking</a:t>
          </a:r>
        </a:p>
      </dgm:t>
    </dgm:pt>
    <dgm:pt modelId="{332D062D-0777-4213-ACF0-F49452F8B839}" type="parTrans" cxnId="{FD2FB8FA-1132-4A08-9679-DFFCCB852DC7}">
      <dgm:prSet/>
      <dgm:spPr/>
      <dgm:t>
        <a:bodyPr/>
        <a:lstStyle/>
        <a:p>
          <a:endParaRPr lang="en-US"/>
        </a:p>
      </dgm:t>
    </dgm:pt>
    <dgm:pt modelId="{96B49FC3-2645-4B59-BFFD-FBA01A862DBC}" type="sibTrans" cxnId="{FD2FB8FA-1132-4A08-9679-DFFCCB852DC7}">
      <dgm:prSet/>
      <dgm:spPr/>
      <dgm:t>
        <a:bodyPr/>
        <a:lstStyle/>
        <a:p>
          <a:endParaRPr lang="en-US"/>
        </a:p>
      </dgm:t>
    </dgm:pt>
    <dgm:pt modelId="{6A4C0969-9668-4138-BE6E-60D44776F6C9}">
      <dgm:prSet phldrT="[Text]" custT="1"/>
      <dgm:spPr/>
      <dgm:t>
        <a:bodyPr/>
        <a:lstStyle/>
        <a:p>
          <a:r>
            <a:rPr lang="en-US" sz="1800"/>
            <a:t>Depleted Uranium</a:t>
          </a:r>
        </a:p>
      </dgm:t>
    </dgm:pt>
    <dgm:pt modelId="{7BA39EA6-691D-43E7-8199-B80026D3718B}" type="parTrans" cxnId="{EBC29CF0-E07B-424F-AC15-466FFBF17AF6}">
      <dgm:prSet/>
      <dgm:spPr/>
      <dgm:t>
        <a:bodyPr/>
        <a:lstStyle/>
        <a:p>
          <a:endParaRPr lang="en-US"/>
        </a:p>
      </dgm:t>
    </dgm:pt>
    <dgm:pt modelId="{D19F14EF-9658-4D58-81D0-EBFBFBB71E27}" type="sibTrans" cxnId="{EBC29CF0-E07B-424F-AC15-466FFBF17AF6}">
      <dgm:prSet/>
      <dgm:spPr/>
      <dgm:t>
        <a:bodyPr/>
        <a:lstStyle/>
        <a:p>
          <a:endParaRPr lang="en-US"/>
        </a:p>
      </dgm:t>
    </dgm:pt>
    <dgm:pt modelId="{5F9BDF7E-5E92-4B32-9A11-633302BF42CF}">
      <dgm:prSet phldrT="[Text]" custT="1"/>
      <dgm:spPr/>
      <dgm:t>
        <a:bodyPr/>
        <a:lstStyle/>
        <a:p>
          <a:r>
            <a:rPr lang="en-US" sz="1800"/>
            <a:t>GTCC Waste</a:t>
          </a:r>
        </a:p>
      </dgm:t>
    </dgm:pt>
    <dgm:pt modelId="{7B848214-9C2D-4F44-A153-BEEC294B4A08}" type="parTrans" cxnId="{5B35D189-D009-4091-B338-136642CBB5E6}">
      <dgm:prSet/>
      <dgm:spPr/>
      <dgm:t>
        <a:bodyPr/>
        <a:lstStyle/>
        <a:p>
          <a:endParaRPr lang="en-US"/>
        </a:p>
      </dgm:t>
    </dgm:pt>
    <dgm:pt modelId="{52AF7B11-AAA9-4661-854E-738E96C913A2}" type="sibTrans" cxnId="{5B35D189-D009-4091-B338-136642CBB5E6}">
      <dgm:prSet/>
      <dgm:spPr/>
      <dgm:t>
        <a:bodyPr/>
        <a:lstStyle/>
        <a:p>
          <a:endParaRPr lang="en-US"/>
        </a:p>
      </dgm:t>
    </dgm:pt>
    <dgm:pt modelId="{46AD594E-FE76-440F-86EF-AB7EF80BC654}">
      <dgm:prSet phldrT="[Text]" custT="1"/>
      <dgm:spPr/>
      <dgm:t>
        <a:bodyPr/>
        <a:lstStyle/>
        <a:p>
          <a:r>
            <a:rPr lang="en-US" sz="1800"/>
            <a:t>Site-Specific Analyses</a:t>
          </a:r>
        </a:p>
      </dgm:t>
    </dgm:pt>
    <dgm:pt modelId="{D491A2AD-544A-4B91-BD00-912B276D4904}" type="parTrans" cxnId="{FA9BC089-362C-4CA8-979D-22660D0F584E}">
      <dgm:prSet/>
      <dgm:spPr/>
      <dgm:t>
        <a:bodyPr/>
        <a:lstStyle/>
        <a:p>
          <a:endParaRPr lang="en-US"/>
        </a:p>
      </dgm:t>
    </dgm:pt>
    <dgm:pt modelId="{594FB42C-037A-40C6-8872-29B60EFC2F87}" type="sibTrans" cxnId="{FA9BC089-362C-4CA8-979D-22660D0F584E}">
      <dgm:prSet/>
      <dgm:spPr/>
      <dgm:t>
        <a:bodyPr/>
        <a:lstStyle/>
        <a:p>
          <a:endParaRPr lang="en-US"/>
        </a:p>
      </dgm:t>
    </dgm:pt>
    <dgm:pt modelId="{63256D93-E53D-4F21-B16B-DF3D8372D372}">
      <dgm:prSet phldrT="[Text]" custT="1"/>
      <dgm:spPr/>
      <dgm:t>
        <a:bodyPr/>
        <a:lstStyle/>
        <a:p>
          <a:r>
            <a:rPr lang="en-US" sz="1800"/>
            <a:t>TRU Waste</a:t>
          </a:r>
        </a:p>
      </dgm:t>
    </dgm:pt>
    <dgm:pt modelId="{52BFD992-BCD6-4E92-93A1-320A469EAB2F}" type="parTrans" cxnId="{1A61600E-F96E-476C-9377-70DB32B9F2E2}">
      <dgm:prSet/>
      <dgm:spPr/>
      <dgm:t>
        <a:bodyPr/>
        <a:lstStyle/>
        <a:p>
          <a:endParaRPr lang="en-US"/>
        </a:p>
      </dgm:t>
    </dgm:pt>
    <dgm:pt modelId="{D37CCD20-1B36-4900-97EA-F23631A94B95}" type="sibTrans" cxnId="{1A61600E-F96E-476C-9377-70DB32B9F2E2}">
      <dgm:prSet/>
      <dgm:spPr/>
      <dgm:t>
        <a:bodyPr/>
        <a:lstStyle/>
        <a:p>
          <a:endParaRPr lang="en-US"/>
        </a:p>
      </dgm:t>
    </dgm:pt>
    <dgm:pt modelId="{0E4F8B12-A40B-47CB-9771-2343BDD6E103}" type="pres">
      <dgm:prSet presAssocID="{216D711A-66A7-48E1-BCBD-95B71BAEB5B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DD9053-4B1D-4133-AFC8-69D2B286F7B6}" type="pres">
      <dgm:prSet presAssocID="{89159480-309E-4688-B028-94D3C5C093C3}" presName="centerShape" presStyleLbl="node0" presStyleIdx="0" presStyleCnt="1" custScaleX="136098" custScaleY="100232"/>
      <dgm:spPr/>
    </dgm:pt>
    <dgm:pt modelId="{D39F9F59-A0EB-4CC3-BB76-0128E1CCC25E}" type="pres">
      <dgm:prSet presAssocID="{7BA39EA6-691D-43E7-8199-B80026D3718B}" presName="parTrans" presStyleLbl="bgSibTrans2D1" presStyleIdx="0" presStyleCnt="4"/>
      <dgm:spPr/>
    </dgm:pt>
    <dgm:pt modelId="{21DB621B-C280-40FA-BA82-C3DC47505715}" type="pres">
      <dgm:prSet presAssocID="{6A4C0969-9668-4138-BE6E-60D44776F6C9}" presName="node" presStyleLbl="node1" presStyleIdx="0" presStyleCnt="4">
        <dgm:presLayoutVars>
          <dgm:bulletEnabled val="1"/>
        </dgm:presLayoutVars>
      </dgm:prSet>
      <dgm:spPr/>
    </dgm:pt>
    <dgm:pt modelId="{A9A35AB8-5316-485E-9F29-D701EA3D96C4}" type="pres">
      <dgm:prSet presAssocID="{7B848214-9C2D-4F44-A153-BEEC294B4A08}" presName="parTrans" presStyleLbl="bgSibTrans2D1" presStyleIdx="1" presStyleCnt="4"/>
      <dgm:spPr/>
    </dgm:pt>
    <dgm:pt modelId="{009D0C48-24D3-4CCA-9BBD-5418BABDAC7B}" type="pres">
      <dgm:prSet presAssocID="{5F9BDF7E-5E92-4B32-9A11-633302BF42CF}" presName="node" presStyleLbl="node1" presStyleIdx="1" presStyleCnt="4">
        <dgm:presLayoutVars>
          <dgm:bulletEnabled val="1"/>
        </dgm:presLayoutVars>
      </dgm:prSet>
      <dgm:spPr/>
    </dgm:pt>
    <dgm:pt modelId="{D2B6A463-55D8-43B0-9839-E6B66208E822}" type="pres">
      <dgm:prSet presAssocID="{52BFD992-BCD6-4E92-93A1-320A469EAB2F}" presName="parTrans" presStyleLbl="bgSibTrans2D1" presStyleIdx="2" presStyleCnt="4"/>
      <dgm:spPr/>
    </dgm:pt>
    <dgm:pt modelId="{0D615680-617D-415C-BCC6-CE60027E7590}" type="pres">
      <dgm:prSet presAssocID="{63256D93-E53D-4F21-B16B-DF3D8372D372}" presName="node" presStyleLbl="node1" presStyleIdx="2" presStyleCnt="4">
        <dgm:presLayoutVars>
          <dgm:bulletEnabled val="1"/>
        </dgm:presLayoutVars>
      </dgm:prSet>
      <dgm:spPr/>
    </dgm:pt>
    <dgm:pt modelId="{0814791D-E459-46ED-95A2-636513689514}" type="pres">
      <dgm:prSet presAssocID="{D491A2AD-544A-4B91-BD00-912B276D4904}" presName="parTrans" presStyleLbl="bgSibTrans2D1" presStyleIdx="3" presStyleCnt="4"/>
      <dgm:spPr/>
    </dgm:pt>
    <dgm:pt modelId="{AA7C81E0-572C-457E-B487-15D0717C70EE}" type="pres">
      <dgm:prSet presAssocID="{46AD594E-FE76-440F-86EF-AB7EF80BC654}" presName="node" presStyleLbl="node1" presStyleIdx="3" presStyleCnt="4">
        <dgm:presLayoutVars>
          <dgm:bulletEnabled val="1"/>
        </dgm:presLayoutVars>
      </dgm:prSet>
      <dgm:spPr/>
    </dgm:pt>
  </dgm:ptLst>
  <dgm:cxnLst>
    <dgm:cxn modelId="{7F13480A-DBFE-4520-BD70-889410FE6238}" type="presOf" srcId="{6A4C0969-9668-4138-BE6E-60D44776F6C9}" destId="{21DB621B-C280-40FA-BA82-C3DC47505715}" srcOrd="0" destOrd="0" presId="urn:microsoft.com/office/officeart/2005/8/layout/radial4"/>
    <dgm:cxn modelId="{1A61600E-F96E-476C-9377-70DB32B9F2E2}" srcId="{89159480-309E-4688-B028-94D3C5C093C3}" destId="{63256D93-E53D-4F21-B16B-DF3D8372D372}" srcOrd="2" destOrd="0" parTransId="{52BFD992-BCD6-4E92-93A1-320A469EAB2F}" sibTransId="{D37CCD20-1B36-4900-97EA-F23631A94B95}"/>
    <dgm:cxn modelId="{6F5A082A-E6AC-4B59-BF01-60E7069F134F}" type="presOf" srcId="{7BA39EA6-691D-43E7-8199-B80026D3718B}" destId="{D39F9F59-A0EB-4CC3-BB76-0128E1CCC25E}" srcOrd="0" destOrd="0" presId="urn:microsoft.com/office/officeart/2005/8/layout/radial4"/>
    <dgm:cxn modelId="{1DE4C534-F2B7-4AD0-8EC7-B688F948EDC9}" type="presOf" srcId="{D491A2AD-544A-4B91-BD00-912B276D4904}" destId="{0814791D-E459-46ED-95A2-636513689514}" srcOrd="0" destOrd="0" presId="urn:microsoft.com/office/officeart/2005/8/layout/radial4"/>
    <dgm:cxn modelId="{AE282268-4E60-4717-BCA6-3815D70C4C7D}" type="presOf" srcId="{52BFD992-BCD6-4E92-93A1-320A469EAB2F}" destId="{D2B6A463-55D8-43B0-9839-E6B66208E822}" srcOrd="0" destOrd="0" presId="urn:microsoft.com/office/officeart/2005/8/layout/radial4"/>
    <dgm:cxn modelId="{EF02966D-3954-4F0C-867B-98B17C5F6DDF}" type="presOf" srcId="{216D711A-66A7-48E1-BCBD-95B71BAEB5B2}" destId="{0E4F8B12-A40B-47CB-9771-2343BDD6E103}" srcOrd="0" destOrd="0" presId="urn:microsoft.com/office/officeart/2005/8/layout/radial4"/>
    <dgm:cxn modelId="{F3ABF956-D854-4EBC-9782-DC909670623E}" type="presOf" srcId="{63256D93-E53D-4F21-B16B-DF3D8372D372}" destId="{0D615680-617D-415C-BCC6-CE60027E7590}" srcOrd="0" destOrd="0" presId="urn:microsoft.com/office/officeart/2005/8/layout/radial4"/>
    <dgm:cxn modelId="{D29DEA84-F753-494E-8C64-7CD0BD8D2244}" type="presOf" srcId="{89159480-309E-4688-B028-94D3C5C093C3}" destId="{42DD9053-4B1D-4133-AFC8-69D2B286F7B6}" srcOrd="0" destOrd="0" presId="urn:microsoft.com/office/officeart/2005/8/layout/radial4"/>
    <dgm:cxn modelId="{FA9BC089-362C-4CA8-979D-22660D0F584E}" srcId="{89159480-309E-4688-B028-94D3C5C093C3}" destId="{46AD594E-FE76-440F-86EF-AB7EF80BC654}" srcOrd="3" destOrd="0" parTransId="{D491A2AD-544A-4B91-BD00-912B276D4904}" sibTransId="{594FB42C-037A-40C6-8872-29B60EFC2F87}"/>
    <dgm:cxn modelId="{5B35D189-D009-4091-B338-136642CBB5E6}" srcId="{89159480-309E-4688-B028-94D3C5C093C3}" destId="{5F9BDF7E-5E92-4B32-9A11-633302BF42CF}" srcOrd="1" destOrd="0" parTransId="{7B848214-9C2D-4F44-A153-BEEC294B4A08}" sibTransId="{52AF7B11-AAA9-4661-854E-738E96C913A2}"/>
    <dgm:cxn modelId="{DE0699AB-9AF8-45B6-8306-8D49FF908542}" type="presOf" srcId="{46AD594E-FE76-440F-86EF-AB7EF80BC654}" destId="{AA7C81E0-572C-457E-B487-15D0717C70EE}" srcOrd="0" destOrd="0" presId="urn:microsoft.com/office/officeart/2005/8/layout/radial4"/>
    <dgm:cxn modelId="{D9AAEDB0-0191-412D-80F0-9FDE0688FEE9}" type="presOf" srcId="{7B848214-9C2D-4F44-A153-BEEC294B4A08}" destId="{A9A35AB8-5316-485E-9F29-D701EA3D96C4}" srcOrd="0" destOrd="0" presId="urn:microsoft.com/office/officeart/2005/8/layout/radial4"/>
    <dgm:cxn modelId="{1D2DC5D5-A2B6-4621-85A0-F800D367CAE3}" type="presOf" srcId="{5F9BDF7E-5E92-4B32-9A11-633302BF42CF}" destId="{009D0C48-24D3-4CCA-9BBD-5418BABDAC7B}" srcOrd="0" destOrd="0" presId="urn:microsoft.com/office/officeart/2005/8/layout/radial4"/>
    <dgm:cxn modelId="{EBC29CF0-E07B-424F-AC15-466FFBF17AF6}" srcId="{89159480-309E-4688-B028-94D3C5C093C3}" destId="{6A4C0969-9668-4138-BE6E-60D44776F6C9}" srcOrd="0" destOrd="0" parTransId="{7BA39EA6-691D-43E7-8199-B80026D3718B}" sibTransId="{D19F14EF-9658-4D58-81D0-EBFBFBB71E27}"/>
    <dgm:cxn modelId="{FD2FB8FA-1132-4A08-9679-DFFCCB852DC7}" srcId="{216D711A-66A7-48E1-BCBD-95B71BAEB5B2}" destId="{89159480-309E-4688-B028-94D3C5C093C3}" srcOrd="0" destOrd="0" parTransId="{332D062D-0777-4213-ACF0-F49452F8B839}" sibTransId="{96B49FC3-2645-4B59-BFFD-FBA01A862DBC}"/>
    <dgm:cxn modelId="{3100C690-AB4C-4CFB-8E3F-6F7C417935B3}" type="presParOf" srcId="{0E4F8B12-A40B-47CB-9771-2343BDD6E103}" destId="{42DD9053-4B1D-4133-AFC8-69D2B286F7B6}" srcOrd="0" destOrd="0" presId="urn:microsoft.com/office/officeart/2005/8/layout/radial4"/>
    <dgm:cxn modelId="{EEC7CF51-C7F4-4A53-9540-E5DE5FD0E75D}" type="presParOf" srcId="{0E4F8B12-A40B-47CB-9771-2343BDD6E103}" destId="{D39F9F59-A0EB-4CC3-BB76-0128E1CCC25E}" srcOrd="1" destOrd="0" presId="urn:microsoft.com/office/officeart/2005/8/layout/radial4"/>
    <dgm:cxn modelId="{2A27AB8B-60A4-4336-9A1B-3F5E061D7600}" type="presParOf" srcId="{0E4F8B12-A40B-47CB-9771-2343BDD6E103}" destId="{21DB621B-C280-40FA-BA82-C3DC47505715}" srcOrd="2" destOrd="0" presId="urn:microsoft.com/office/officeart/2005/8/layout/radial4"/>
    <dgm:cxn modelId="{203FA7F7-9585-4AEF-9E31-F138A0608294}" type="presParOf" srcId="{0E4F8B12-A40B-47CB-9771-2343BDD6E103}" destId="{A9A35AB8-5316-485E-9F29-D701EA3D96C4}" srcOrd="3" destOrd="0" presId="urn:microsoft.com/office/officeart/2005/8/layout/radial4"/>
    <dgm:cxn modelId="{9C6CC053-BE42-48BD-85A0-A025911B6B83}" type="presParOf" srcId="{0E4F8B12-A40B-47CB-9771-2343BDD6E103}" destId="{009D0C48-24D3-4CCA-9BBD-5418BABDAC7B}" srcOrd="4" destOrd="0" presId="urn:microsoft.com/office/officeart/2005/8/layout/radial4"/>
    <dgm:cxn modelId="{AB8254F3-5BE0-4272-94FC-26F87003A510}" type="presParOf" srcId="{0E4F8B12-A40B-47CB-9771-2343BDD6E103}" destId="{D2B6A463-55D8-43B0-9839-E6B66208E822}" srcOrd="5" destOrd="0" presId="urn:microsoft.com/office/officeart/2005/8/layout/radial4"/>
    <dgm:cxn modelId="{D65F0FD8-F773-46F5-84A1-42EE3FEAC76E}" type="presParOf" srcId="{0E4F8B12-A40B-47CB-9771-2343BDD6E103}" destId="{0D615680-617D-415C-BCC6-CE60027E7590}" srcOrd="6" destOrd="0" presId="urn:microsoft.com/office/officeart/2005/8/layout/radial4"/>
    <dgm:cxn modelId="{AA681A21-90AF-4463-9F16-A3E54FC43399}" type="presParOf" srcId="{0E4F8B12-A40B-47CB-9771-2343BDD6E103}" destId="{0814791D-E459-46ED-95A2-636513689514}" srcOrd="7" destOrd="0" presId="urn:microsoft.com/office/officeart/2005/8/layout/radial4"/>
    <dgm:cxn modelId="{A316D4BC-FB2B-4C9B-A404-CA392074323F}" type="presParOf" srcId="{0E4F8B12-A40B-47CB-9771-2343BDD6E103}" destId="{AA7C81E0-572C-457E-B487-15D0717C70E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481D9-6506-4788-8848-060442994329}">
      <dsp:nvSpPr>
        <dsp:cNvPr id="0" name=""/>
        <dsp:cNvSpPr/>
      </dsp:nvSpPr>
      <dsp:spPr>
        <a:xfrm>
          <a:off x="0" y="0"/>
          <a:ext cx="5184184" cy="921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8A8EE-3F4B-45A3-A6CB-B92FB9AD76CC}">
      <dsp:nvSpPr>
        <dsp:cNvPr id="0" name=""/>
        <dsp:cNvSpPr/>
      </dsp:nvSpPr>
      <dsp:spPr>
        <a:xfrm>
          <a:off x="278715" y="211634"/>
          <a:ext cx="506754" cy="5067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2A1E9-72BA-4CC1-85F6-1540F1F8DE99}">
      <dsp:nvSpPr>
        <dsp:cNvPr id="0" name=""/>
        <dsp:cNvSpPr/>
      </dsp:nvSpPr>
      <dsp:spPr>
        <a:xfrm>
          <a:off x="1001068" y="0"/>
          <a:ext cx="2589383" cy="92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12" tIns="97512" rIns="97512" bIns="9751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>
              <a:latin typeface="Gill Sans MT (Headings)"/>
            </a:rPr>
            <a:t>Low-Level Waste (LLW) Programmatic Assessment </a:t>
          </a:r>
          <a:endParaRPr lang="en-US" sz="1600" kern="1200">
            <a:latin typeface="Gill Sans MT (Headings)"/>
          </a:endParaRPr>
        </a:p>
      </dsp:txBody>
      <dsp:txXfrm>
        <a:off x="1001068" y="0"/>
        <a:ext cx="2589383" cy="921371"/>
      </dsp:txXfrm>
    </dsp:sp>
    <dsp:sp modelId="{32AB0106-2A6B-49B7-8C35-BA6FD75E30B0}">
      <dsp:nvSpPr>
        <dsp:cNvPr id="0" name=""/>
        <dsp:cNvSpPr/>
      </dsp:nvSpPr>
      <dsp:spPr>
        <a:xfrm>
          <a:off x="3397067" y="4325"/>
          <a:ext cx="1787116" cy="92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12" tIns="97512" rIns="97512" bIns="97512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Gill Sans MT (Headings)"/>
          </a:endParaRPr>
        </a:p>
      </dsp:txBody>
      <dsp:txXfrm>
        <a:off x="3397067" y="4325"/>
        <a:ext cx="1787116" cy="921371"/>
      </dsp:txXfrm>
    </dsp:sp>
    <dsp:sp modelId="{266D85A8-9711-499B-A49F-3CAAF746D24E}">
      <dsp:nvSpPr>
        <dsp:cNvPr id="0" name=""/>
        <dsp:cNvSpPr/>
      </dsp:nvSpPr>
      <dsp:spPr>
        <a:xfrm>
          <a:off x="0" y="1156040"/>
          <a:ext cx="5184184" cy="921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08A25-8FEC-4361-A0C1-6B6FD3B4738C}">
      <dsp:nvSpPr>
        <dsp:cNvPr id="0" name=""/>
        <dsp:cNvSpPr/>
      </dsp:nvSpPr>
      <dsp:spPr>
        <a:xfrm>
          <a:off x="278715" y="1363349"/>
          <a:ext cx="506754" cy="5067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60215-9F5E-4B02-B5DC-5C43BCD2DFBF}">
      <dsp:nvSpPr>
        <dsp:cNvPr id="0" name=""/>
        <dsp:cNvSpPr/>
      </dsp:nvSpPr>
      <dsp:spPr>
        <a:xfrm>
          <a:off x="1064184" y="1156040"/>
          <a:ext cx="4119999" cy="92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12" tIns="97512" rIns="97512" bIns="9751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>
              <a:latin typeface="Gill Sans MT (Headings)"/>
            </a:rPr>
            <a:t>Agreement State Collaboration</a:t>
          </a:r>
          <a:endParaRPr lang="en-US" sz="1600" kern="1200">
            <a:latin typeface="Gill Sans MT (Headings)"/>
          </a:endParaRPr>
        </a:p>
      </dsp:txBody>
      <dsp:txXfrm>
        <a:off x="1064184" y="1156040"/>
        <a:ext cx="4119999" cy="921371"/>
      </dsp:txXfrm>
    </dsp:sp>
    <dsp:sp modelId="{505647DF-DB89-4FBC-A684-EC374912A584}">
      <dsp:nvSpPr>
        <dsp:cNvPr id="0" name=""/>
        <dsp:cNvSpPr/>
      </dsp:nvSpPr>
      <dsp:spPr>
        <a:xfrm>
          <a:off x="0" y="2307755"/>
          <a:ext cx="5184184" cy="921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46F45-D7CC-4438-A382-86766B3CF42E}">
      <dsp:nvSpPr>
        <dsp:cNvPr id="0" name=""/>
        <dsp:cNvSpPr/>
      </dsp:nvSpPr>
      <dsp:spPr>
        <a:xfrm>
          <a:off x="278715" y="2515064"/>
          <a:ext cx="506754" cy="5067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F8CE7-BFB1-4DC8-839E-77D2E5302552}">
      <dsp:nvSpPr>
        <dsp:cNvPr id="0" name=""/>
        <dsp:cNvSpPr/>
      </dsp:nvSpPr>
      <dsp:spPr>
        <a:xfrm>
          <a:off x="1064184" y="2307755"/>
          <a:ext cx="4119999" cy="92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12" tIns="97512" rIns="97512" bIns="9751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Gill Sans MT (Headings)"/>
            </a:rPr>
            <a:t>Radium Sites​</a:t>
          </a:r>
        </a:p>
      </dsp:txBody>
      <dsp:txXfrm>
        <a:off x="1064184" y="2307755"/>
        <a:ext cx="4119999" cy="921371"/>
      </dsp:txXfrm>
    </dsp:sp>
    <dsp:sp modelId="{30F5606F-F86B-4BC5-8EF9-1D89FC0ACCD7}">
      <dsp:nvSpPr>
        <dsp:cNvPr id="0" name=""/>
        <dsp:cNvSpPr/>
      </dsp:nvSpPr>
      <dsp:spPr>
        <a:xfrm>
          <a:off x="0" y="3459470"/>
          <a:ext cx="5184184" cy="921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4F660-FDAB-40F4-A4B9-534E382D292E}">
      <dsp:nvSpPr>
        <dsp:cNvPr id="0" name=""/>
        <dsp:cNvSpPr/>
      </dsp:nvSpPr>
      <dsp:spPr>
        <a:xfrm>
          <a:off x="278715" y="3666779"/>
          <a:ext cx="506754" cy="5067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1DAC5-13B3-4CDD-B3D9-33CD57269FFB}">
      <dsp:nvSpPr>
        <dsp:cNvPr id="0" name=""/>
        <dsp:cNvSpPr/>
      </dsp:nvSpPr>
      <dsp:spPr>
        <a:xfrm>
          <a:off x="1064184" y="3459470"/>
          <a:ext cx="4119999" cy="92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12" tIns="97512" rIns="97512" bIns="9751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Gill Sans MT (Headings)"/>
            </a:rPr>
            <a:t>Waste Processing</a:t>
          </a:r>
        </a:p>
      </dsp:txBody>
      <dsp:txXfrm>
        <a:off x="1064184" y="3459470"/>
        <a:ext cx="4119999" cy="921371"/>
      </dsp:txXfrm>
    </dsp:sp>
    <dsp:sp modelId="{39EAADDC-BB9B-4CC6-A9F2-6323F20F7A6B}">
      <dsp:nvSpPr>
        <dsp:cNvPr id="0" name=""/>
        <dsp:cNvSpPr/>
      </dsp:nvSpPr>
      <dsp:spPr>
        <a:xfrm>
          <a:off x="0" y="4611185"/>
          <a:ext cx="5184184" cy="921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B0A5F-4D28-4859-BFE6-191B787D7267}">
      <dsp:nvSpPr>
        <dsp:cNvPr id="0" name=""/>
        <dsp:cNvSpPr/>
      </dsp:nvSpPr>
      <dsp:spPr>
        <a:xfrm>
          <a:off x="278715" y="4818494"/>
          <a:ext cx="506754" cy="5067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A4092-686B-4020-83D3-6A2E2A8911B2}">
      <dsp:nvSpPr>
        <dsp:cNvPr id="0" name=""/>
        <dsp:cNvSpPr/>
      </dsp:nvSpPr>
      <dsp:spPr>
        <a:xfrm>
          <a:off x="1064184" y="4611185"/>
          <a:ext cx="4119999" cy="92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12" tIns="97512" rIns="97512" bIns="9751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Gill Sans MT (Headings)"/>
            </a:rPr>
            <a:t>Rulemakings and guidance </a:t>
          </a:r>
        </a:p>
      </dsp:txBody>
      <dsp:txXfrm>
        <a:off x="1064184" y="4611185"/>
        <a:ext cx="4119999" cy="921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7D568-5900-45AF-A2FB-73DE9A3D6916}">
      <dsp:nvSpPr>
        <dsp:cNvPr id="0" name=""/>
        <dsp:cNvSpPr/>
      </dsp:nvSpPr>
      <dsp:spPr>
        <a:xfrm>
          <a:off x="0" y="159051"/>
          <a:ext cx="8651446" cy="12599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FFFF00"/>
              </a:solidFill>
              <a:latin typeface="Gill Sans MT" panose="020B0502020104020203" pitchFamily="34" charset="0"/>
            </a:rPr>
            <a:t>Completed</a:t>
          </a:r>
        </a:p>
      </dsp:txBody>
      <dsp:txXfrm>
        <a:off x="0" y="474046"/>
        <a:ext cx="8336451" cy="629990"/>
      </dsp:txXfrm>
    </dsp:sp>
    <dsp:sp modelId="{894AEAF7-2C2B-4114-A866-2E1DAAC285EC}">
      <dsp:nvSpPr>
        <dsp:cNvPr id="0" name=""/>
        <dsp:cNvSpPr/>
      </dsp:nvSpPr>
      <dsp:spPr>
        <a:xfrm>
          <a:off x="0" y="1025158"/>
          <a:ext cx="2664645" cy="4387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Gill Sans MT" panose="020B0502020104020203" pitchFamily="34" charset="0"/>
            </a:rPr>
            <a:t>#3. </a:t>
          </a:r>
          <a:r>
            <a:rPr lang="en-US" sz="1600" b="1" kern="1200">
              <a:solidFill>
                <a:schemeClr val="bg1"/>
              </a:solidFill>
              <a:latin typeface="Gill Sans MT" panose="020B0502020104020203" pitchFamily="34" charset="0"/>
            </a:rPr>
            <a:t>Updated Concentration  Averaging and Encapsulation Branch Technical Position 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</a:rPr>
            <a:t>(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https://www.nrc.gov/waste/llw-disposal/llw-pa/llw-btp.html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</a:rPr>
            <a:t>)​ </a:t>
          </a:r>
          <a:endParaRPr lang="en-US" sz="1200" kern="1200">
            <a:solidFill>
              <a:schemeClr val="bg1"/>
            </a:solidFill>
            <a:latin typeface="Gill Sans MT" panose="020B05020201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Gill Sans MT" panose="020B0502020104020203" pitchFamily="34" charset="0"/>
            </a:rPr>
            <a:t>#5. Finalized guidance on Alternative Disposal Requests (ADRs)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</a:rPr>
            <a:t>-(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https://www.nrc.gov/waste/llw-disposal/very-llw.html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</a:rPr>
            <a:t>)​</a:t>
          </a:r>
          <a:endParaRPr lang="en-US" sz="1200" kern="1200">
            <a:solidFill>
              <a:schemeClr val="bg1"/>
            </a:solidFill>
            <a:latin typeface="Gill Sans MT" panose="020B05020201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Gill Sans MT" panose="020B0502020104020203" pitchFamily="34" charset="0"/>
            </a:rPr>
            <a:t>#6.  Published NUREG/BR-0204, Rev 3, Waste Manifest instructions 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https://www.nrc.gov/waste/llw-disposal/llw-pa/llw-uwm.html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</a:rPr>
            <a:t>​</a:t>
          </a:r>
          <a:endParaRPr lang="en-US" sz="1200" kern="1200">
            <a:solidFill>
              <a:schemeClr val="bg1"/>
            </a:solidFill>
            <a:latin typeface="Gill Sans MT" panose="020B05020201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Gill Sans MT" panose="020B0502020104020203" pitchFamily="34" charset="0"/>
            </a:rPr>
            <a:t>#7. Performed Very LLW Scoping  Study​                     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SECY-21-0057</a:t>
          </a:r>
          <a:endParaRPr lang="en-US" sz="1200" kern="120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>
        <a:off x="0" y="1025158"/>
        <a:ext cx="2664645" cy="4387720"/>
      </dsp:txXfrm>
    </dsp:sp>
    <dsp:sp modelId="{C0D7DA6B-E088-4334-8B17-E22725B244A8}">
      <dsp:nvSpPr>
        <dsp:cNvPr id="0" name=""/>
        <dsp:cNvSpPr/>
      </dsp:nvSpPr>
      <dsp:spPr>
        <a:xfrm>
          <a:off x="2689734" y="941213"/>
          <a:ext cx="5986801" cy="12599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1" kern="1200">
              <a:solidFill>
                <a:srgbClr val="FF0000"/>
              </a:solidFill>
              <a:latin typeface="Gill Sans MT" panose="020B0502020104020203" pitchFamily="34" charset="0"/>
            </a:rPr>
            <a:t>Ongoing High Priority Tasks</a:t>
          </a:r>
          <a:endParaRPr lang="en-US" sz="2400" kern="1200">
            <a:solidFill>
              <a:srgbClr val="FF0000"/>
            </a:solidFill>
            <a:latin typeface="Gill Sans MT" panose="020B0502020104020203" pitchFamily="34" charset="0"/>
          </a:endParaRPr>
        </a:p>
      </dsp:txBody>
      <dsp:txXfrm>
        <a:off x="2689734" y="1256208"/>
        <a:ext cx="5671806" cy="629990"/>
      </dsp:txXfrm>
    </dsp:sp>
    <dsp:sp modelId="{D556CFCF-70D2-43F2-A945-820D45441AA9}">
      <dsp:nvSpPr>
        <dsp:cNvPr id="0" name=""/>
        <dsp:cNvSpPr/>
      </dsp:nvSpPr>
      <dsp:spPr>
        <a:xfrm>
          <a:off x="2689734" y="1933289"/>
          <a:ext cx="2664645" cy="346172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#</a:t>
          </a:r>
          <a:r>
            <a:rPr lang="en-US" sz="2400" b="0" kern="1200">
              <a:solidFill>
                <a:schemeClr val="bg1"/>
              </a:solidFill>
              <a:latin typeface="Gill Sans MT" panose="020B0502020104020203" pitchFamily="34" charset="0"/>
            </a:rPr>
            <a:t>1. and #4. Complete Integrated Low-Level Radioactive Waste Disposal (LLRWD) Rulemaking – </a:t>
          </a:r>
          <a:r>
            <a:rPr lang="en-US" sz="2400" b="0" kern="1200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SRM SECY-20-0098</a:t>
          </a:r>
          <a:r>
            <a:rPr lang="en-US" sz="2000" b="0" kern="1200">
              <a:solidFill>
                <a:schemeClr val="bg1"/>
              </a:solidFill>
              <a:latin typeface="Gill Sans MT" panose="020B0502020104020203" pitchFamily="34" charset="0"/>
            </a:rPr>
            <a:t>​</a:t>
          </a:r>
        </a:p>
      </dsp:txBody>
      <dsp:txXfrm>
        <a:off x="2689734" y="1933289"/>
        <a:ext cx="2664645" cy="3461725"/>
      </dsp:txXfrm>
    </dsp:sp>
    <dsp:sp modelId="{99B62663-7C43-447A-B8FB-91A222AB385A}">
      <dsp:nvSpPr>
        <dsp:cNvPr id="0" name=""/>
        <dsp:cNvSpPr/>
      </dsp:nvSpPr>
      <dsp:spPr>
        <a:xfrm>
          <a:off x="5379469" y="2137720"/>
          <a:ext cx="3322155" cy="12599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1" kern="120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rPr>
            <a:t>Future Tasks</a:t>
          </a:r>
          <a:endParaRPr lang="en-US" sz="2400" kern="1200">
            <a:solidFill>
              <a:schemeClr val="accent1">
                <a:lumMod val="50000"/>
              </a:schemeClr>
            </a:solidFill>
            <a:latin typeface="Gill Sans MT" panose="020B0502020104020203" pitchFamily="34" charset="0"/>
          </a:endParaRPr>
        </a:p>
      </dsp:txBody>
      <dsp:txXfrm>
        <a:off x="5379469" y="2452715"/>
        <a:ext cx="3007160" cy="629990"/>
      </dsp:txXfrm>
    </dsp:sp>
    <dsp:sp modelId="{55351508-6558-45F5-A429-49C8D9EC0784}">
      <dsp:nvSpPr>
        <dsp:cNvPr id="0" name=""/>
        <dsp:cNvSpPr/>
      </dsp:nvSpPr>
      <dsp:spPr>
        <a:xfrm>
          <a:off x="5386729" y="3021214"/>
          <a:ext cx="2664645" cy="2391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ill Sans MT" panose="020B0502020104020203" pitchFamily="34" charset="0"/>
            </a:rPr>
            <a:t>#2. Update to the Waste Classification Tables​  </a:t>
          </a:r>
          <a:endParaRPr lang="en-US" sz="1400" kern="1200">
            <a:latin typeface="Gill Sans MT" panose="020B05020201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ill Sans MT" panose="020B0502020104020203" pitchFamily="34" charset="0"/>
            </a:rPr>
            <a:t>#8. Update and consolidate LLW guidance into one NUREG​</a:t>
          </a:r>
          <a:endParaRPr lang="en-US" sz="1400" kern="1200">
            <a:latin typeface="Gill Sans MT" panose="020B05020201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ill Sans MT" panose="020B0502020104020203" pitchFamily="34" charset="0"/>
            </a:rPr>
            <a:t>#9. Examine the need to define when radioactive material becomes LLW​</a:t>
          </a:r>
          <a:endParaRPr lang="en-US" sz="1400" kern="1200">
            <a:latin typeface="Gill Sans MT" panose="020B05020201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ill Sans MT" panose="020B0502020104020203" pitchFamily="34" charset="0"/>
            </a:rPr>
            <a:t>#10. Develop and implement the national waste tracking system​</a:t>
          </a:r>
          <a:endParaRPr lang="en-US" sz="1400" kern="1200">
            <a:latin typeface="Gill Sans MT" panose="020B0502020104020203" pitchFamily="34" charset="0"/>
          </a:endParaRPr>
        </a:p>
      </dsp:txBody>
      <dsp:txXfrm>
        <a:off x="5386729" y="3021214"/>
        <a:ext cx="2664645" cy="2391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D9053-4B1D-4133-AFC8-69D2B286F7B6}">
      <dsp:nvSpPr>
        <dsp:cNvPr id="0" name=""/>
        <dsp:cNvSpPr/>
      </dsp:nvSpPr>
      <dsp:spPr>
        <a:xfrm>
          <a:off x="1469568" y="1959192"/>
          <a:ext cx="1707459" cy="1257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Integrated Rulemaking</a:t>
          </a:r>
        </a:p>
      </dsp:txBody>
      <dsp:txXfrm>
        <a:off x="1719620" y="2143347"/>
        <a:ext cx="1207355" cy="889181"/>
      </dsp:txXfrm>
    </dsp:sp>
    <dsp:sp modelId="{D39F9F59-A0EB-4CC3-BB76-0128E1CCC25E}">
      <dsp:nvSpPr>
        <dsp:cNvPr id="0" name=""/>
        <dsp:cNvSpPr/>
      </dsp:nvSpPr>
      <dsp:spPr>
        <a:xfrm rot="11700000">
          <a:off x="581300" y="2063545"/>
          <a:ext cx="904287" cy="3575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B621B-C280-40FA-BA82-C3DC47505715}">
      <dsp:nvSpPr>
        <dsp:cNvPr id="0" name=""/>
        <dsp:cNvSpPr/>
      </dsp:nvSpPr>
      <dsp:spPr>
        <a:xfrm>
          <a:off x="780" y="1648559"/>
          <a:ext cx="1191852" cy="95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Depleted Uranium</a:t>
          </a:r>
        </a:p>
      </dsp:txBody>
      <dsp:txXfrm>
        <a:off x="28707" y="1676486"/>
        <a:ext cx="1135998" cy="897627"/>
      </dsp:txXfrm>
    </dsp:sp>
    <dsp:sp modelId="{A9A35AB8-5316-485E-9F29-D701EA3D96C4}">
      <dsp:nvSpPr>
        <dsp:cNvPr id="0" name=""/>
        <dsp:cNvSpPr/>
      </dsp:nvSpPr>
      <dsp:spPr>
        <a:xfrm rot="14700000">
          <a:off x="1259216" y="1273622"/>
          <a:ext cx="1069143" cy="3575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0C48-24D3-4CCA-9BBD-5418BABDAC7B}">
      <dsp:nvSpPr>
        <dsp:cNvPr id="0" name=""/>
        <dsp:cNvSpPr/>
      </dsp:nvSpPr>
      <dsp:spPr>
        <a:xfrm>
          <a:off x="971942" y="491173"/>
          <a:ext cx="1191852" cy="95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GTCC Waste</a:t>
          </a:r>
        </a:p>
      </dsp:txBody>
      <dsp:txXfrm>
        <a:off x="999869" y="519100"/>
        <a:ext cx="1135998" cy="897627"/>
      </dsp:txXfrm>
    </dsp:sp>
    <dsp:sp modelId="{D2B6A463-55D8-43B0-9839-E6B66208E822}">
      <dsp:nvSpPr>
        <dsp:cNvPr id="0" name=""/>
        <dsp:cNvSpPr/>
      </dsp:nvSpPr>
      <dsp:spPr>
        <a:xfrm rot="17700000">
          <a:off x="2318237" y="1273622"/>
          <a:ext cx="1069143" cy="3575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15680-617D-415C-BCC6-CE60027E7590}">
      <dsp:nvSpPr>
        <dsp:cNvPr id="0" name=""/>
        <dsp:cNvSpPr/>
      </dsp:nvSpPr>
      <dsp:spPr>
        <a:xfrm>
          <a:off x="2482802" y="491173"/>
          <a:ext cx="1191852" cy="95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TRU Waste</a:t>
          </a:r>
        </a:p>
      </dsp:txBody>
      <dsp:txXfrm>
        <a:off x="2510729" y="519100"/>
        <a:ext cx="1135998" cy="897627"/>
      </dsp:txXfrm>
    </dsp:sp>
    <dsp:sp modelId="{0814791D-E459-46ED-95A2-636513689514}">
      <dsp:nvSpPr>
        <dsp:cNvPr id="0" name=""/>
        <dsp:cNvSpPr/>
      </dsp:nvSpPr>
      <dsp:spPr>
        <a:xfrm rot="20700000">
          <a:off x="3161009" y="2063545"/>
          <a:ext cx="904287" cy="3575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C81E0-572C-457E-B487-15D0717C70EE}">
      <dsp:nvSpPr>
        <dsp:cNvPr id="0" name=""/>
        <dsp:cNvSpPr/>
      </dsp:nvSpPr>
      <dsp:spPr>
        <a:xfrm>
          <a:off x="3453964" y="1648559"/>
          <a:ext cx="1191852" cy="95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Site-Specific Analyses</a:t>
          </a:r>
        </a:p>
      </dsp:txBody>
      <dsp:txXfrm>
        <a:off x="3481891" y="1676486"/>
        <a:ext cx="1135998" cy="897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134A1-6469-4C2A-BFAB-D6922FC1993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5A1CE-2D36-4755-93B2-4ECC7684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1BCE1-2EA8-493E-A78C-A8F0FFB6F7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95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39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762000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61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762000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l"/>
            <a:endParaRPr lang="en-US" sz="105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89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2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0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15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11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7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5A1CE-2D36-4755-93B2-4ECC7684F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5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200" b="0" i="0" dirty="0">
              <a:solidFill>
                <a:srgbClr val="444444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7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dirty="0"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7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56038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83331"/>
            <a:ext cx="5486400" cy="3657600"/>
          </a:xfrm>
        </p:spPr>
        <p:txBody>
          <a:bodyPr/>
          <a:lstStyle/>
          <a:p>
            <a:pPr>
              <a:defRPr/>
            </a:pPr>
            <a:endParaRPr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9FBDC-FDE5-4FE8-8271-725D501BED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96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51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78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DABB3-CAA7-440B-AA59-6B8AB8B025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8DB26F-69AB-B04C-43B6-ECADE4BB5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0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3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51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22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5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9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4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4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9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9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1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764DE79-268F-4C1A-8933-263129D2AF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62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thecourtyard/9344539212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hinkadnet.com/2020/08/microsoft-teams-as-a-phone-system/" TargetMode="External"/><Relationship Id="rId3" Type="http://schemas.openxmlformats.org/officeDocument/2006/relationships/hyperlink" Target="https://www.nrc.gov/waste/llw-disposal/decision-support/uw-streams.html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bta.com/policies/public-engagement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www.nrc.gov/reading-rm/doc-collections/acrs/letters/2024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docs/ML1620/ML16200A223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s://www.nrc.gov/docs/ML2134/ML21342A032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ederalregister.gov/d/2022-03131/" TargetMode="External"/><Relationship Id="rId4" Type="http://schemas.openxmlformats.org/officeDocument/2006/relationships/hyperlink" Target="https://adamswebsearch2.nrc.gov/webSearch2/main.jsp?AccessionNumber=ML23258A2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rc.gov/waste/decommissioning/whats-new.html" TargetMode="External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https://www.nrc.gov/waste.html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www.linkedin.com/company/u-s--nuclear-regulatory-commission/" TargetMode="External"/><Relationship Id="rId12" Type="http://schemas.openxmlformats.org/officeDocument/2006/relationships/hyperlink" Target="https://www.softicons.com/web-icons/mark4-youtube-icons-by-chad-l-ross/blue-youtube-black-icon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www.nrc.gov/public-involve/listserver.html#lyr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rl.org/news/arrl-now-on-facebook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31.jpeg"/><Relationship Id="rId15" Type="http://schemas.openxmlformats.org/officeDocument/2006/relationships/image" Target="../media/image35.png"/><Relationship Id="rId10" Type="http://schemas.openxmlformats.org/officeDocument/2006/relationships/hyperlink" Target="https://www.youtube.com/user/NRCgov" TargetMode="External"/><Relationship Id="rId4" Type="http://schemas.openxmlformats.org/officeDocument/2006/relationships/hyperlink" Target="https://www.facebook.com/nrcgov/" TargetMode="External"/><Relationship Id="rId9" Type="http://schemas.openxmlformats.org/officeDocument/2006/relationships/hyperlink" Target="https://www.geospatialworld.net/news/linkedin-launches-talent-insights-to-help-recruiters/" TargetMode="External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eksvgs.com/id/8834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2CE8177-E6C4-7DD1-A247-52BE90240EE0}"/>
              </a:ext>
            </a:extLst>
          </p:cNvPr>
          <p:cNvSpPr/>
          <p:nvPr/>
        </p:nvSpPr>
        <p:spPr>
          <a:xfrm>
            <a:off x="4763597" y="57743"/>
            <a:ext cx="4143091" cy="4365788"/>
          </a:xfrm>
          <a:prstGeom prst="ellipse">
            <a:avLst/>
          </a:prstGeom>
          <a:blipFill dpi="0" rotWithShape="1">
            <a:blip r:embed="rId3" cstate="email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ghtScreen trans="100000" gridSize="0"/>
                      </a14:imgEffect>
                      <a14:imgEffect>
                        <a14:sharpenSoften amount="6000"/>
                      </a14:imgEffect>
                      <a14:imgEffect>
                        <a14:saturation sat="128000"/>
                      </a14:imgEffect>
                      <a14:imgEffect>
                        <a14:brightnessContrast bright="1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41400" dist="228600" dir="2700000" algn="ctr">
              <a:srgbClr val="000000">
                <a:alpha val="64000"/>
              </a:srgbClr>
            </a:outerShdw>
            <a:softEdge rad="11303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73416-4A3C-4D3D-8FA6-91FA535B0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1362" y="1393430"/>
            <a:ext cx="3722249" cy="2064512"/>
          </a:xfrm>
        </p:spPr>
        <p:txBody>
          <a:bodyPr anchor="ctr">
            <a:normAutofit/>
          </a:bodyPr>
          <a:lstStyle/>
          <a:p>
            <a:pPr>
              <a:spcBef>
                <a:spcPts val="563"/>
              </a:spcBef>
              <a:spcAft>
                <a:spcPts val="563"/>
              </a:spcAft>
            </a:pPr>
            <a:r>
              <a:rPr lang="en-US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  <a:ea typeface="Times New Roman" panose="02020603050405020304" pitchFamily="18" charset="0"/>
              </a:rPr>
              <a:t>NRC UPDATE</a:t>
            </a:r>
            <a:endParaRPr lang="en-US" sz="44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Headings)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2838C-13FD-4833-9437-245BB5E27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2309" y="4110072"/>
            <a:ext cx="3789947" cy="1672393"/>
          </a:xfrm>
        </p:spPr>
        <p:txBody>
          <a:bodyPr anchor="ctr">
            <a:normAutofit/>
          </a:bodyPr>
          <a:lstStyle/>
          <a:p>
            <a:pPr algn="ctr"/>
            <a:r>
              <a:rPr lang="en-US" sz="1600" b="1" cap="small" dirty="0">
                <a:solidFill>
                  <a:schemeClr val="tx1">
                    <a:lumMod val="85000"/>
                  </a:schemeClr>
                </a:solidFill>
                <a:latin typeface="Gill Sans MT (Headings)"/>
              </a:rPr>
              <a:t>SPRING LLW FORUM MEETING</a:t>
            </a:r>
          </a:p>
          <a:p>
            <a:pPr algn="ctr"/>
            <a:r>
              <a:rPr lang="en-US" sz="2000" b="1" cap="small" dirty="0">
                <a:solidFill>
                  <a:schemeClr val="tx1">
                    <a:lumMod val="85000"/>
                  </a:schemeClr>
                </a:solidFill>
                <a:latin typeface="Gill Sans MT (Headings)"/>
              </a:rPr>
              <a:t>April 3-4, 2024</a:t>
            </a:r>
            <a:endParaRPr lang="en-US" sz="2000" dirty="0">
              <a:solidFill>
                <a:schemeClr val="tx1">
                  <a:lumMod val="85000"/>
                </a:schemeClr>
              </a:solidFill>
              <a:latin typeface="Gill Sans MT (Headings)"/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B3F15-7573-4999-B94D-E3FFCB0290B1}"/>
              </a:ext>
            </a:extLst>
          </p:cNvPr>
          <p:cNvSpPr/>
          <p:nvPr/>
        </p:nvSpPr>
        <p:spPr>
          <a:xfrm>
            <a:off x="2285837" y="5326599"/>
            <a:ext cx="5450468" cy="1107996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(Headings)"/>
                <a:ea typeface="+mn-ea"/>
                <a:cs typeface="+mn-cs"/>
              </a:rPr>
              <a:t>Jane Marshall, Director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(Headings)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(Headings)"/>
                <a:ea typeface="+mn-ea"/>
                <a:cs typeface="+mn-cs"/>
              </a:rPr>
              <a:t>Division of Decommissioning, Uranium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(Headings)"/>
                <a:ea typeface="+mn-ea"/>
                <a:cs typeface="+mn-cs"/>
              </a:rPr>
              <a:t>	    Recovery, and Waste Programs (DUWP)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(Headings)"/>
                <a:ea typeface="+mn-ea"/>
                <a:cs typeface="+mn-cs"/>
              </a:rPr>
              <a:t>Office of Nuclear Material Safety and Safeguards (NMSS)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BFB753-0A80-4E0E-B6AE-034F5A4B44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004" y="242964"/>
            <a:ext cx="1573070" cy="1536008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822B20-F674-4812-B508-8F60414EE978}"/>
              </a:ext>
            </a:extLst>
          </p:cNvPr>
          <p:cNvSpPr/>
          <p:nvPr/>
        </p:nvSpPr>
        <p:spPr>
          <a:xfrm>
            <a:off x="-133414" y="1778972"/>
            <a:ext cx="264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Gill Sans MT (Headings)"/>
                <a:ea typeface="+mn-ea"/>
                <a:cs typeface="+mn-cs"/>
              </a:rPr>
              <a:t>Protecting today, tomorrow,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Gill Sans MT (Headings)"/>
                <a:ea typeface="+mn-ea"/>
                <a:cs typeface="+mn-cs"/>
              </a:rPr>
              <a:t>cleaning up the past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Gill Sans MT (Headings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8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4BDE-6CAD-FCAC-80BE-1D31381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72" y="14089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>
                <a:latin typeface="Gill Sans MT (Headings)"/>
              </a:rPr>
              <a:t>Integrated LLWRD Rulemaking </a:t>
            </a:r>
            <a:br>
              <a:rPr lang="en-US" sz="3200" b="1">
                <a:latin typeface="Gill Sans MT (Headings)"/>
              </a:rPr>
            </a:br>
            <a:r>
              <a:rPr lang="en-US" sz="3200" b="1">
                <a:latin typeface="Gill Sans MT (Headings)"/>
              </a:rPr>
              <a:t>  Outreach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A9C26-C509-908C-68DC-262BA962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72" y="1764474"/>
            <a:ext cx="8645954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cs typeface="Arial"/>
              </a:rPr>
              <a:t>Public meetings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cs typeface="Arial"/>
              </a:rPr>
              <a:t>May 2023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900">
              <a:solidFill>
                <a:schemeClr val="tx1"/>
              </a:solidFill>
              <a:latin typeface="Gill Sans MT (Headings)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cs typeface="Arial"/>
              </a:rPr>
              <a:t>January 2024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>
              <a:solidFill>
                <a:schemeClr val="tx1"/>
              </a:solidFill>
              <a:latin typeface="Gill Sans MT (Headings)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cs typeface="Arial"/>
                <a:hlinkClick r:id="rId3"/>
              </a:rPr>
              <a:t>https://www.nrc.gov/waste/llw-disposal/decision-support/uw-streams.html</a:t>
            </a:r>
            <a:endParaRPr lang="en-US" sz="2400">
              <a:solidFill>
                <a:schemeClr val="tx1"/>
              </a:solidFill>
              <a:latin typeface="Gill Sans MT (Headings)"/>
              <a:cs typeface="Arial"/>
            </a:endParaRPr>
          </a:p>
          <a:p>
            <a:pPr marL="342900" lvl="1" indent="0">
              <a:buNone/>
            </a:pPr>
            <a:endParaRPr lang="en-US" sz="2400">
              <a:solidFill>
                <a:schemeClr val="tx1"/>
              </a:solidFill>
              <a:latin typeface="Gill Sans MT (Headings)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>
                <a:solidFill>
                  <a:schemeClr val="tx1"/>
                </a:solidFill>
                <a:effectLst/>
                <a:latin typeface="Gill Sans MT (Headings)"/>
                <a:cs typeface="Calibri"/>
              </a:rPr>
              <a:t>Advisory Committee on Reactor Safeguards (ACRS) meetings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cs typeface="Calibri"/>
              </a:rPr>
              <a:t>December 2023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9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cs typeface="Calibri"/>
              </a:rPr>
              <a:t>February 2024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9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cs typeface="Calibri"/>
              </a:rPr>
              <a:t> ACRS Recommendation letter </a:t>
            </a:r>
          </a:p>
          <a:p>
            <a:pPr marL="0" indent="0">
              <a:buNone/>
            </a:pPr>
            <a:endParaRPr lang="en-US" sz="12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>
                <a:solidFill>
                  <a:schemeClr val="tx1"/>
                </a:solidFill>
                <a:latin typeface="Gill Sans MT (Headings)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100">
                <a:solidFill>
                  <a:schemeClr val="tx1"/>
                </a:solidFill>
                <a:latin typeface="Gill Sans MT (Headings)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://www.nrc.gov/reading-rm/doc-collections/acrs/letters/2024/index.html</a:t>
            </a:r>
          </a:p>
          <a:p>
            <a:pPr lvl="1">
              <a:buFont typeface="Wingdings"/>
              <a:buChar char="v"/>
            </a:pPr>
            <a:endParaRPr lang="en-US">
              <a:solidFill>
                <a:srgbClr val="333333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4FD46-D845-19CE-80EF-D24A6250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25325" y="630059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200" smtClean="0"/>
              <a:pPr/>
              <a:t>10</a:t>
            </a:fld>
            <a:endParaRPr lang="en-US" sz="1200"/>
          </a:p>
        </p:txBody>
      </p:sp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6BF8F3E2-06D4-BBAA-0FF6-5909369F0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97632" y="3885446"/>
            <a:ext cx="2692640" cy="1794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group of blue and purple icons&#10;&#10;Description automatically generated">
            <a:extLst>
              <a:ext uri="{FF2B5EF4-FFF2-40B4-BE49-F238E27FC236}">
                <a16:creationId xmlns:a16="http://schemas.microsoft.com/office/drawing/2014/main" id="{0EE687BC-DCB6-0744-0663-7D52147810C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69745" y="1657338"/>
            <a:ext cx="2155875" cy="130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238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9693A2-F9F2-421B-A0D8-BF7567CA6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0813" y="1414864"/>
            <a:ext cx="6095071" cy="4726753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NRC staff preparing Regulatory Basis to expand decommissioning financial assurance (DFA) requirements for Category 1 &amp; 2 (and possibly Category 3) byproduct material sealed sources</a:t>
            </a:r>
          </a:p>
          <a:p>
            <a:pPr fontAlgn="base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Current regulations in 10 CFR 30.35 do not require DFA for many licensees who possess these sources</a:t>
            </a:r>
          </a:p>
          <a:p>
            <a:pPr fontAlgn="base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Staff developing and analyzing several potential regulatory options </a:t>
            </a:r>
          </a:p>
          <a:p>
            <a:pPr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Next step: issue Regulatory Basis for public comment in early 2025</a:t>
            </a:r>
            <a:endParaRPr lang="en-US">
              <a:solidFill>
                <a:schemeClr val="tx1"/>
              </a:solidFill>
              <a:latin typeface="Gill Sans MT (Headings)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80000"/>
            </a:pPr>
            <a:endParaRPr lang="en-US" sz="1800">
              <a:solidFill>
                <a:srgbClr val="000000"/>
              </a:solidFill>
              <a:latin typeface="Gill Sans MT (Headings)ody)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0B16BFC-5C51-B625-842D-3AE21CBE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7675" y="6141617"/>
            <a:ext cx="628649" cy="575765"/>
          </a:xfrm>
        </p:spPr>
        <p:txBody>
          <a:bodyPr/>
          <a:lstStyle/>
          <a:p>
            <a:fld id="{437C3F23-D513-D349-B4C4-08D51C5D805D}" type="slidenum">
              <a:rPr lang="en-US" sz="1200"/>
              <a:t>11</a:t>
            </a:fld>
            <a:endParaRPr lang="en-US" sz="12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A42082-844C-0F6D-8D4A-BB49B7B2ED06}"/>
              </a:ext>
            </a:extLst>
          </p:cNvPr>
          <p:cNvCxnSpPr>
            <a:cxnSpLocks/>
          </p:cNvCxnSpPr>
          <p:nvPr/>
        </p:nvCxnSpPr>
        <p:spPr>
          <a:xfrm>
            <a:off x="2437040" y="1113276"/>
            <a:ext cx="0" cy="4630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4CF7D7-29FA-B4BC-9EAD-4674EC6FFD83}"/>
              </a:ext>
            </a:extLst>
          </p:cNvPr>
          <p:cNvSpPr txBox="1"/>
          <p:nvPr/>
        </p:nvSpPr>
        <p:spPr>
          <a:xfrm>
            <a:off x="17841" y="4662482"/>
            <a:ext cx="246264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3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>
                <a:latin typeface="Gill Sans MT (Headings)ody)"/>
                <a:cs typeface="Arial" panose="020B0604020202020204" pitchFamily="34" charset="0"/>
              </a:rPr>
              <a:t>Staff rulemaking plan (</a:t>
            </a:r>
            <a:r>
              <a:rPr lang="en-US" sz="1400">
                <a:latin typeface="Gill Sans MT (Headings)ody)"/>
                <a:cs typeface="Arial" panose="020B0604020202020204" pitchFamily="34" charset="0"/>
                <a:hlinkClick r:id="rId3"/>
              </a:rPr>
              <a:t>SECY-16-0115</a:t>
            </a:r>
            <a:r>
              <a:rPr lang="en-US" sz="1400">
                <a:latin typeface="Gill Sans MT (Headings)ody)"/>
                <a:cs typeface="Arial" panose="020B0604020202020204" pitchFamily="34" charset="0"/>
              </a:rPr>
              <a:t>) submitted October 7, 2016</a:t>
            </a:r>
            <a:endParaRPr lang="en-US" sz="1400">
              <a:solidFill>
                <a:schemeClr val="accent1">
                  <a:lumMod val="60000"/>
                  <a:lumOff val="40000"/>
                </a:schemeClr>
              </a:solidFill>
              <a:latin typeface="Gill Sans MT (Headings)ody)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3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>
                <a:latin typeface="Gill Sans MT (Headings)ody)"/>
                <a:cs typeface="Arial" panose="020B0604020202020204" pitchFamily="34" charset="0"/>
                <a:hlinkClick r:id="rId4"/>
              </a:rPr>
              <a:t>Commission SRM </a:t>
            </a:r>
            <a:r>
              <a:rPr lang="en-US" sz="1400">
                <a:latin typeface="Gill Sans MT (Headings)ody)"/>
                <a:cs typeface="Arial" panose="020B0604020202020204" pitchFamily="34" charset="0"/>
              </a:rPr>
              <a:t>issued  December 8,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3F14F-AD8B-0D41-90F8-1DABFA1F90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2" y="1363845"/>
            <a:ext cx="2079520" cy="1424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C2D53F-D51F-EDC7-C368-681DE59057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2" y="3038476"/>
            <a:ext cx="2079521" cy="14240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147D71-7C4E-4361-4DAC-334979A33617}"/>
              </a:ext>
            </a:extLst>
          </p:cNvPr>
          <p:cNvSpPr txBox="1">
            <a:spLocks/>
          </p:cNvSpPr>
          <p:nvPr/>
        </p:nvSpPr>
        <p:spPr>
          <a:xfrm>
            <a:off x="360672" y="1408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Gill Sans MT (Headings)"/>
              </a:rPr>
              <a:t>Financial Assurance for Disposition of                 Category 1-3 Sources Rulemaking</a:t>
            </a:r>
          </a:p>
        </p:txBody>
      </p:sp>
    </p:spTree>
    <p:extLst>
      <p:ext uri="{BB962C8B-B14F-4D97-AF65-F5344CB8AC3E}">
        <p14:creationId xmlns:p14="http://schemas.microsoft.com/office/powerpoint/2010/main" val="186163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9E4C38-B8B5-4920-A65D-9771A2F23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27" y="1586695"/>
            <a:ext cx="2186549" cy="29884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671E657-67BB-4B0E-831D-16293060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7" y="297942"/>
            <a:ext cx="7928999" cy="575765"/>
          </a:xfrm>
        </p:spPr>
        <p:txBody>
          <a:bodyPr>
            <a:noAutofit/>
          </a:bodyPr>
          <a:lstStyle/>
          <a:p>
            <a:r>
              <a:rPr lang="en-US" sz="3200" b="1" spc="-4">
                <a:solidFill>
                  <a:schemeClr val="tx1"/>
                </a:solidFill>
                <a:latin typeface="Gill Sans MT (Headings)"/>
                <a:cs typeface="Calibri"/>
              </a:rPr>
              <a:t>Decommissioning Rulemaking </a:t>
            </a:r>
            <a:br>
              <a:rPr lang="en-US" sz="3200" b="1" spc="-4">
                <a:solidFill>
                  <a:schemeClr val="tx1"/>
                </a:solidFill>
                <a:latin typeface="Gill Sans MT (Headings)"/>
                <a:cs typeface="Calibri"/>
              </a:rPr>
            </a:br>
            <a:r>
              <a:rPr lang="en-US" sz="3200" b="1" spc="-4">
                <a:solidFill>
                  <a:schemeClr val="tx1"/>
                </a:solidFill>
                <a:latin typeface="Gill Sans MT (Headings)"/>
                <a:cs typeface="Calibri"/>
              </a:rPr>
              <a:t>  Update</a:t>
            </a:r>
            <a:endParaRPr lang="en-US" sz="3200" b="1">
              <a:solidFill>
                <a:schemeClr val="tx1"/>
              </a:solidFill>
              <a:latin typeface="Gill Sans MT (Headings)"/>
              <a:cs typeface="Calibri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9693A2-F9F2-421B-A0D8-BF7567CA6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9573" y="1113276"/>
            <a:ext cx="6095071" cy="4726753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Would implement specific regulatory requirements for different phases of the decommissioning process consistent with the reduced radiological risk. Topics include: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Emergency preparedness</a:t>
            </a:r>
            <a:endParaRPr lang="en-US" sz="24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Decommissioning funding assurance</a:t>
            </a:r>
            <a:endParaRPr lang="en-US" sz="24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Environmental considerations</a:t>
            </a:r>
            <a:endParaRPr lang="en-US" sz="24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Spent fuel management planning</a:t>
            </a:r>
            <a:endParaRPr lang="en-US" sz="24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Record retention requirements</a:t>
            </a:r>
            <a:endParaRPr lang="en-US" sz="24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Final rule package submitted to the Commission January 2024 (SECY-24-0011; </a:t>
            </a: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ML23258A200</a:t>
            </a: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)</a:t>
            </a:r>
            <a:endParaRPr lang="en-US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Next step: Commission review and vote on the final rule</a:t>
            </a:r>
            <a:endParaRPr lang="en-US">
              <a:solidFill>
                <a:schemeClr val="tx1"/>
              </a:solidFill>
              <a:latin typeface="Gill Sans MT (Headings)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80000"/>
            </a:pPr>
            <a:endParaRPr lang="en-US" sz="1800">
              <a:solidFill>
                <a:srgbClr val="000000"/>
              </a:solidFill>
              <a:latin typeface="Gill Sans MT (Headings)ody)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0B16BFC-5C51-B625-842D-3AE21CBE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7675" y="6141617"/>
            <a:ext cx="628649" cy="575765"/>
          </a:xfrm>
        </p:spPr>
        <p:txBody>
          <a:bodyPr/>
          <a:lstStyle/>
          <a:p>
            <a:fld id="{437C3F23-D513-D349-B4C4-08D51C5D805D}" type="slidenum">
              <a:rPr lang="en-US" sz="1200"/>
              <a:t>12</a:t>
            </a:fld>
            <a:endParaRPr lang="en-US" sz="12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A42082-844C-0F6D-8D4A-BB49B7B2ED06}"/>
              </a:ext>
            </a:extLst>
          </p:cNvPr>
          <p:cNvCxnSpPr>
            <a:cxnSpLocks/>
          </p:cNvCxnSpPr>
          <p:nvPr/>
        </p:nvCxnSpPr>
        <p:spPr>
          <a:xfrm>
            <a:off x="2437040" y="1113276"/>
            <a:ext cx="0" cy="4630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4CF7D7-29FA-B4BC-9EAD-4674EC6FFD83}"/>
              </a:ext>
            </a:extLst>
          </p:cNvPr>
          <p:cNvSpPr txBox="1"/>
          <p:nvPr/>
        </p:nvSpPr>
        <p:spPr>
          <a:xfrm>
            <a:off x="31904" y="4775122"/>
            <a:ext cx="246264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3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>
                <a:latin typeface="Gill Sans MT (Headings)ody)"/>
                <a:cs typeface="Arial" panose="020B0604020202020204" pitchFamily="34" charset="0"/>
              </a:rPr>
              <a:t>Proposed rule published on March 3, 2022 </a:t>
            </a:r>
            <a:r>
              <a:rPr 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Headings)ody)"/>
                <a:cs typeface="Arial" panose="020B0604020202020204" pitchFamily="34" charset="0"/>
              </a:rPr>
              <a:t>(</a:t>
            </a:r>
            <a:r>
              <a:rPr 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Headings)ody)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87 FR 12254</a:t>
            </a:r>
            <a:r>
              <a:rPr 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Headings)ody)"/>
                <a:cs typeface="Arial" panose="020B0604020202020204" pitchFamily="34" charset="0"/>
              </a:rPr>
              <a:t>)</a:t>
            </a:r>
          </a:p>
          <a:p>
            <a:pPr marL="285750" indent="-285750" fontAlgn="base">
              <a:spcBef>
                <a:spcPts val="3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>
                <a:latin typeface="Gill Sans MT (Headings)ody)"/>
                <a:cs typeface="Arial" panose="020B0604020202020204" pitchFamily="34" charset="0"/>
              </a:rPr>
              <a:t>Comment period closed on August 30, 2022</a:t>
            </a:r>
          </a:p>
        </p:txBody>
      </p:sp>
    </p:spTree>
    <p:extLst>
      <p:ext uri="{BB962C8B-B14F-4D97-AF65-F5344CB8AC3E}">
        <p14:creationId xmlns:p14="http://schemas.microsoft.com/office/powerpoint/2010/main" val="189194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733E488-89B4-1F25-F981-933DB0792B1D}"/>
              </a:ext>
            </a:extLst>
          </p:cNvPr>
          <p:cNvSpPr txBox="1">
            <a:spLocks/>
          </p:cNvSpPr>
          <p:nvPr/>
        </p:nvSpPr>
        <p:spPr>
          <a:xfrm>
            <a:off x="265993" y="-27748"/>
            <a:ext cx="8612014" cy="126235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>
              <a:spcAft>
                <a:spcPts val="450"/>
              </a:spcAft>
            </a:pPr>
            <a:r>
              <a:rPr lang="en-US" sz="3200" b="1">
                <a:solidFill>
                  <a:schemeClr val="tx1"/>
                </a:solidFill>
                <a:latin typeface="Gill Sans MT (Headings)"/>
                <a:cs typeface="Calibri"/>
              </a:rPr>
              <a:t>Improving Decommissioning Process 	Guidance</a:t>
            </a:r>
            <a:endParaRPr lang="en-US" sz="3200">
              <a:solidFill>
                <a:schemeClr val="tx1"/>
              </a:solidFill>
              <a:latin typeface="Gill Sans MT (Headings)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D93CB0C5-0BFA-5BA6-EF6C-BCADB134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47" y="2806374"/>
            <a:ext cx="2247016" cy="2720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3836BD2-E089-6896-281B-339E7D8BA167}"/>
              </a:ext>
            </a:extLst>
          </p:cNvPr>
          <p:cNvCxnSpPr/>
          <p:nvPr/>
        </p:nvCxnSpPr>
        <p:spPr>
          <a:xfrm>
            <a:off x="4680558" y="2021079"/>
            <a:ext cx="0" cy="39800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B99A5C0-329A-81B3-AD8B-F99797B06C8D}"/>
              </a:ext>
            </a:extLst>
          </p:cNvPr>
          <p:cNvSpPr txBox="1"/>
          <p:nvPr/>
        </p:nvSpPr>
        <p:spPr>
          <a:xfrm>
            <a:off x="355148" y="1641022"/>
            <a:ext cx="392014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400">
                <a:latin typeface="Gill Sans MT" panose="020B0502020104020203" pitchFamily="34" charset="0"/>
              </a:rPr>
              <a:t>DUWP-ISG-02, “</a:t>
            </a:r>
            <a:r>
              <a:rPr lang="en-US" sz="1400" i="0">
                <a:effectLst/>
                <a:latin typeface="Gill Sans MT" panose="020B0502020104020203" pitchFamily="34" charset="0"/>
              </a:rPr>
              <a:t>Draft Interim Staff Guidance: Radiological Survey and Dose Modeling of the Subsurface To Support License Termination”</a:t>
            </a:r>
            <a:endParaRPr lang="en-US" sz="1400">
              <a:latin typeface="Gill Sans MT" panose="020B0502020104020203" pitchFamily="34" charset="0"/>
            </a:endParaRPr>
          </a:p>
          <a:p>
            <a:pPr defTabSz="342900"/>
            <a:endParaRPr lang="en-US" sz="1350">
              <a:solidFill>
                <a:prstClr val="black"/>
              </a:solidFill>
              <a:latin typeface="Century Schoolbook" panose="02040604050505020304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63117064-52FA-74D1-FDB9-3B2EA33926DF}"/>
              </a:ext>
            </a:extLst>
          </p:cNvPr>
          <p:cNvSpPr txBox="1"/>
          <p:nvPr/>
        </p:nvSpPr>
        <p:spPr>
          <a:xfrm>
            <a:off x="5172595" y="1875716"/>
            <a:ext cx="335485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>
                <a:latin typeface="Gill Sans MT"/>
              </a:rPr>
              <a:t>NUREG-1575, Rev. 2, “Multi-Agency Radiation Survey and Site Investigation Manual (MARSSIM)”</a:t>
            </a:r>
            <a:endParaRPr lang="en-US" sz="1350">
              <a:latin typeface="Century Schoolbook" panose="02040604050505020304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0138A5CE-D24A-1094-E6F4-137767F13DD5}"/>
              </a:ext>
            </a:extLst>
          </p:cNvPr>
          <p:cNvSpPr txBox="1"/>
          <p:nvPr/>
        </p:nvSpPr>
        <p:spPr>
          <a:xfrm>
            <a:off x="6354649" y="5934670"/>
            <a:ext cx="1252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b="1">
                <a:solidFill>
                  <a:schemeClr val="tx2">
                    <a:lumMod val="75000"/>
                  </a:schemeClr>
                </a:solidFill>
                <a:latin typeface="Gill Sans MT"/>
              </a:rPr>
              <a:t>Estimated to be finalized in 2024</a:t>
            </a:r>
          </a:p>
          <a:p>
            <a:pPr defTabSz="342900"/>
            <a:endParaRPr lang="en-US" sz="1350">
              <a:solidFill>
                <a:schemeClr val="tx2">
                  <a:lumMod val="75000"/>
                </a:schemeClr>
              </a:solidFill>
              <a:latin typeface="Century Schoolbook" panose="02040604050505020304"/>
            </a:endParaRPr>
          </a:p>
        </p:txBody>
      </p:sp>
      <p:sp>
        <p:nvSpPr>
          <p:cNvPr id="1027" name="Slide Number Placeholder 3">
            <a:extLst>
              <a:ext uri="{FF2B5EF4-FFF2-40B4-BE49-F238E27FC236}">
                <a16:creationId xmlns:a16="http://schemas.microsoft.com/office/drawing/2014/main" id="{9B0EC4CC-DF00-0312-CE48-6E9DA8AD45AA}"/>
              </a:ext>
            </a:extLst>
          </p:cNvPr>
          <p:cNvSpPr txBox="1">
            <a:spLocks/>
          </p:cNvSpPr>
          <p:nvPr/>
        </p:nvSpPr>
        <p:spPr>
          <a:xfrm>
            <a:off x="3725142" y="6446968"/>
            <a:ext cx="1100295" cy="3651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27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z="1200" smtClean="0">
                <a:solidFill>
                  <a:schemeClr val="tx1"/>
                </a:solidFill>
                <a:latin typeface="+mj-lt"/>
              </a:rPr>
              <a:pPr/>
              <a:t>13</a:t>
            </a:fld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86C00-E2CD-A3DC-6374-FD19FD82C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3" y="2658302"/>
            <a:ext cx="2405692" cy="3044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C31166-FD89-7748-D4C7-DE781E0DB087}"/>
              </a:ext>
            </a:extLst>
          </p:cNvPr>
          <p:cNvSpPr txBox="1"/>
          <p:nvPr/>
        </p:nvSpPr>
        <p:spPr>
          <a:xfrm>
            <a:off x="2445311" y="3232409"/>
            <a:ext cx="22105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DUWP-ISG-02 addresses surveys and dose modeling for residual radioactivity associated with open excavations, substructures and backfill materials</a:t>
            </a:r>
            <a:endParaRPr lang="en-US" sz="120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 </a:t>
            </a:r>
            <a:r>
              <a:rPr lang="en-US" sz="120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The draft was published on October 19, 2023 </a:t>
            </a:r>
            <a:r>
              <a:rPr lang="en-US" sz="1200">
                <a:latin typeface="Gill Sans MT" panose="020B0502020104020203" pitchFamily="34" charset="0"/>
                <a:ea typeface="Times New Roman" panose="02020603050405020304" pitchFamily="18" charset="0"/>
              </a:rPr>
              <a:t>(</a:t>
            </a:r>
            <a:r>
              <a:rPr lang="en-US" sz="120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88 FR 72122, ML23177A008)</a:t>
            </a:r>
            <a:r>
              <a:rPr lang="en-US" sz="120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Comments are currently being addressed and the final is expected to be issued in summer 2024</a:t>
            </a:r>
            <a:r>
              <a:rPr lang="en-US" sz="120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DUWP-ISG-02 will be included in next revision to NUREG-1757, Volume 2, Rev. 2</a:t>
            </a:r>
            <a:endParaRPr lang="en-US" sz="120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3F74A-C074-E470-98B6-37E63C7F52DF}"/>
              </a:ext>
            </a:extLst>
          </p:cNvPr>
          <p:cNvSpPr txBox="1"/>
          <p:nvPr/>
        </p:nvSpPr>
        <p:spPr>
          <a:xfrm>
            <a:off x="7168247" y="3192982"/>
            <a:ext cx="17974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Issued for public comment in July 2021</a:t>
            </a:r>
            <a:endParaRPr lang="en-US" sz="120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Over 60 comments in 17 comment letters </a:t>
            </a:r>
            <a:endParaRPr lang="en-US" sz="120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Science Advisory Board peer reviewed</a:t>
            </a:r>
            <a:endParaRPr lang="en-US" sz="120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MARSSIM working Group is currently addressing comments</a:t>
            </a:r>
            <a:endParaRPr lang="en-US" sz="120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7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836B-934B-F3C3-42D8-4E63C766B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7" y="132991"/>
            <a:ext cx="8229600" cy="90900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latin typeface="Gill Sans MT (Headings)"/>
                <a:cs typeface="Calibri"/>
              </a:rPr>
              <a:t>Enhancing Decommissioning Outreach</a:t>
            </a:r>
            <a:endParaRPr lang="en-US" sz="3600">
              <a:latin typeface="Gill Sans MT (Headings)"/>
              <a:cs typeface="Calibri"/>
            </a:endParaRPr>
          </a:p>
        </p:txBody>
      </p:sp>
      <p:pic>
        <p:nvPicPr>
          <p:cNvPr id="5" name="Content Placeholder 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DEC87D0D-9199-4569-DE99-9B369ED3B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75" y="1313608"/>
            <a:ext cx="4655250" cy="130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DB068-0096-B709-8B66-619A38F3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87390" y="6206444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200" smtClean="0"/>
              <a:pPr/>
              <a:t>14</a:t>
            </a:fld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5A3D5-86A7-2BCB-C75D-A4DF725BD827}"/>
              </a:ext>
            </a:extLst>
          </p:cNvPr>
          <p:cNvSpPr txBox="1"/>
          <p:nvPr/>
        </p:nvSpPr>
        <p:spPr>
          <a:xfrm>
            <a:off x="222737" y="2621608"/>
            <a:ext cx="41922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 </a:t>
            </a:r>
            <a:r>
              <a:rPr lang="en-US" sz="2400">
                <a:latin typeface="Gill Sans MT (Headings)"/>
              </a:rPr>
              <a:t>Webpage on NRC.GOV​</a:t>
            </a:r>
            <a:endParaRPr lang="en-US" sz="2400">
              <a:latin typeface="Gill Sans MT (Headings)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>
              <a:latin typeface="Gill Sans MT (Headings)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>
                <a:latin typeface="Gill Sans MT (Headings)"/>
              </a:rPr>
              <a:t>Keep Up-to-Date on Upcoming Workshops and Guidance Release</a:t>
            </a:r>
            <a:endParaRPr lang="en-US" sz="2400">
              <a:latin typeface="Gill Sans MT (Headings)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B102B8-36DA-EB8C-70B1-B35DCA45C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475" y="1567425"/>
            <a:ext cx="4267050" cy="35881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2A9542-0FDB-8577-2960-DAB822262EDF}"/>
              </a:ext>
            </a:extLst>
          </p:cNvPr>
          <p:cNvSpPr txBox="1"/>
          <p:nvPr/>
        </p:nvSpPr>
        <p:spPr>
          <a:xfrm>
            <a:off x="80475" y="5442578"/>
            <a:ext cx="8983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https://www.nrc.gov/waste/decommissioning/whats-new.html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25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69F8-BA40-17D4-518E-CA6B8C86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4" y="134761"/>
            <a:ext cx="5831745" cy="66420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atin typeface="Gill Sans MT (Headings)"/>
              </a:rPr>
              <a:t>Questions/Comments</a:t>
            </a: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99E2D453-0F4B-5AF4-A97E-E4954E7BD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456" y="1596261"/>
            <a:ext cx="3810000" cy="3810000"/>
          </a:xfr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3E653154-684F-41B9-BD41-439E11F21486}"/>
              </a:ext>
            </a:extLst>
          </p:cNvPr>
          <p:cNvSpPr txBox="1"/>
          <p:nvPr/>
        </p:nvSpPr>
        <p:spPr>
          <a:xfrm>
            <a:off x="4970544" y="1977192"/>
            <a:ext cx="5226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</a:rPr>
              <a:t>Follow @NRCgov</a:t>
            </a:r>
          </a:p>
          <a:p>
            <a:endParaRPr lang="en-US"/>
          </a:p>
        </p:txBody>
      </p:sp>
      <p:pic>
        <p:nvPicPr>
          <p:cNvPr id="7" name="Picture 6" descr="Logo, 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87C8594A-27A9-4F5A-AA08-C952B5BA6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23673" y="2587679"/>
            <a:ext cx="824020" cy="74048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CA58B7F1-75E0-4BC7-95CF-35C489BB911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16530" y="3501365"/>
            <a:ext cx="1092261" cy="976854"/>
          </a:xfrm>
          <a:prstGeom prst="rect">
            <a:avLst/>
          </a:prstGeom>
        </p:spPr>
      </p:pic>
      <p:pic>
        <p:nvPicPr>
          <p:cNvPr id="10" name="Picture 9">
            <a:hlinkClick r:id="rId10"/>
            <a:extLst>
              <a:ext uri="{FF2B5EF4-FFF2-40B4-BE49-F238E27FC236}">
                <a16:creationId xmlns:a16="http://schemas.microsoft.com/office/drawing/2014/main" id="{7B1D9090-DFC2-4449-BAE9-BEB6F7307A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61370" y="3599961"/>
            <a:ext cx="762104" cy="73335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6A59950D-85DA-4109-8396-E8E223F98E62}"/>
              </a:ext>
            </a:extLst>
          </p:cNvPr>
          <p:cNvSpPr txBox="1"/>
          <p:nvPr/>
        </p:nvSpPr>
        <p:spPr>
          <a:xfrm>
            <a:off x="97956" y="4855247"/>
            <a:ext cx="3810803" cy="123110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tx2"/>
                </a:solidFill>
                <a:latin typeface="Gill Sans MT (Headings)"/>
                <a:cs typeface="Calibri"/>
              </a:rPr>
              <a:t>Information on Radioactive 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Gill Sans MT (Headings)"/>
                <a:cs typeface="Calibri"/>
              </a:rPr>
              <a:t>Waste Program</a:t>
            </a:r>
            <a:r>
              <a:rPr lang="en-US">
                <a:solidFill>
                  <a:schemeClr val="tx2"/>
                </a:solidFill>
                <a:latin typeface="Gill Sans MT (Headings)"/>
                <a:cs typeface="Calibri"/>
              </a:rPr>
              <a:t>:</a:t>
            </a:r>
            <a:r>
              <a:rPr lang="en-US" b="1">
                <a:solidFill>
                  <a:schemeClr val="bg2">
                    <a:lumMod val="60000"/>
                    <a:lumOff val="40000"/>
                  </a:schemeClr>
                </a:solidFill>
                <a:latin typeface="Gill Sans MT (Headings)"/>
                <a:cs typeface="Calibri"/>
              </a:rPr>
              <a:t> </a:t>
            </a:r>
            <a:r>
              <a:rPr lang="en-US" b="1">
                <a:latin typeface="Gill Sans MT (Headings)"/>
                <a:ea typeface="+mn-lt"/>
                <a:cs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https://www.nrc.gov/waste.html</a:t>
            </a:r>
            <a:endParaRPr lang="en-US" b="1">
              <a:latin typeface="Gill Sans MT (Headings)"/>
              <a:cs typeface="Calibri"/>
            </a:endParaRPr>
          </a:p>
          <a:p>
            <a:pPr algn="ctr"/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 (Headings)"/>
              </a:rPr>
              <a:t>	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 descr="Instagram Logo and symbol, meaning, history, PNG, brand">
            <a:extLst>
              <a:ext uri="{FF2B5EF4-FFF2-40B4-BE49-F238E27FC236}">
                <a16:creationId xmlns:a16="http://schemas.microsoft.com/office/drawing/2014/main" id="{C4AEE60F-75BD-2822-CDA8-226B86B2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78" y="2495733"/>
            <a:ext cx="1691091" cy="9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CA5898-6F9A-3635-5C64-6EE109AA66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4919" y="2568162"/>
            <a:ext cx="762105" cy="78545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826193-82D5-8AC1-4DD7-2D4C70AA4626}"/>
              </a:ext>
            </a:extLst>
          </p:cNvPr>
          <p:cNvCxnSpPr/>
          <p:nvPr/>
        </p:nvCxnSpPr>
        <p:spPr>
          <a:xfrm>
            <a:off x="4068332" y="1830897"/>
            <a:ext cx="0" cy="39800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D73C455-8F68-656B-3129-9AF880CFA9F4}"/>
              </a:ext>
            </a:extLst>
          </p:cNvPr>
          <p:cNvSpPr txBox="1">
            <a:spLocks/>
          </p:cNvSpPr>
          <p:nvPr/>
        </p:nvSpPr>
        <p:spPr>
          <a:xfrm>
            <a:off x="3723378" y="6278493"/>
            <a:ext cx="1100295" cy="3651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27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z="1200" smtClean="0">
                <a:solidFill>
                  <a:schemeClr val="tx1"/>
                </a:solidFill>
                <a:latin typeface="+mj-lt"/>
              </a:rPr>
              <a:pPr/>
              <a:t>15</a:t>
            </a:fld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C1C068D-4E1A-17C5-6E04-DE6105EF14A0}"/>
              </a:ext>
            </a:extLst>
          </p:cNvPr>
          <p:cNvSpPr txBox="1"/>
          <p:nvPr/>
        </p:nvSpPr>
        <p:spPr>
          <a:xfrm>
            <a:off x="4571985" y="4800817"/>
            <a:ext cx="3658404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tx2"/>
                </a:solidFill>
                <a:latin typeface="Gill Sans MT (Headings)"/>
                <a:cs typeface="Calibri"/>
              </a:rPr>
              <a:t>To subscribe to e-mail updates:</a:t>
            </a:r>
            <a:r>
              <a:rPr lang="en-US" b="1">
                <a:solidFill>
                  <a:schemeClr val="bg2">
                    <a:lumMod val="60000"/>
                    <a:lumOff val="40000"/>
                  </a:schemeClr>
                </a:solidFill>
                <a:latin typeface="Gill Sans MT (Headings)"/>
                <a:cs typeface="Calibri"/>
              </a:rPr>
              <a:t> </a:t>
            </a:r>
            <a:r>
              <a:rPr lang="en-US" b="1">
                <a:latin typeface="Gill Sans MT (Headings)"/>
                <a:cs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https://www.nrc.gov/publ</a:t>
            </a:r>
            <a:r>
              <a:rPr lang="en-US" sz="2000" b="1">
                <a:latin typeface="Gill Sans MT (Headings)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ic-involve/listserver.html#lyris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Gill Sans MT (Headings)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7252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84526B-B21A-75C5-C67B-45DD775E6873}"/>
              </a:ext>
            </a:extLst>
          </p:cNvPr>
          <p:cNvSpPr txBox="1"/>
          <p:nvPr/>
        </p:nvSpPr>
        <p:spPr>
          <a:xfrm>
            <a:off x="2797629" y="2416629"/>
            <a:ext cx="4147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Back-up Slide</a:t>
            </a:r>
          </a:p>
        </p:txBody>
      </p:sp>
    </p:spTree>
    <p:extLst>
      <p:ext uri="{BB962C8B-B14F-4D97-AF65-F5344CB8AC3E}">
        <p14:creationId xmlns:p14="http://schemas.microsoft.com/office/powerpoint/2010/main" val="198007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E0F1-E787-D33F-B2DC-135A559C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1" y="182564"/>
            <a:ext cx="8591550" cy="1325563"/>
          </a:xfrm>
        </p:spPr>
        <p:txBody>
          <a:bodyPr>
            <a:noAutofit/>
          </a:bodyPr>
          <a:lstStyle/>
          <a:p>
            <a:r>
              <a:rPr lang="en-US" sz="360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Decommissioning Trust Fund and </a:t>
            </a:r>
            <a:r>
              <a:rPr lang="en-US" sz="3600">
                <a:latin typeface="Gill Sans MT" panose="020B0502020104020203" pitchFamily="34" charset="0"/>
                <a:ea typeface="Calibri" panose="020F0502020204030204" pitchFamily="34" charset="0"/>
              </a:rPr>
              <a:t>M</a:t>
            </a:r>
            <a:r>
              <a:rPr lang="en-US" sz="360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ajor </a:t>
            </a:r>
            <a:r>
              <a:rPr lang="en-US" sz="3600">
                <a:latin typeface="Gill Sans MT" panose="020B0502020104020203" pitchFamily="34" charset="0"/>
                <a:ea typeface="Calibri" panose="020F0502020204030204" pitchFamily="34" charset="0"/>
              </a:rPr>
              <a:t>R</a:t>
            </a:r>
            <a:r>
              <a:rPr lang="en-US" sz="360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adioactive </a:t>
            </a:r>
            <a:r>
              <a:rPr lang="en-US" sz="3600">
                <a:latin typeface="Gill Sans MT" panose="020B0502020104020203" pitchFamily="34" charset="0"/>
                <a:ea typeface="Calibri" panose="020F0502020204030204" pitchFamily="34" charset="0"/>
              </a:rPr>
              <a:t>C</a:t>
            </a:r>
            <a:r>
              <a:rPr lang="en-US" sz="360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omponents During </a:t>
            </a:r>
            <a:r>
              <a:rPr lang="en-US" sz="3600">
                <a:latin typeface="Gill Sans MT" panose="020B0502020104020203" pitchFamily="34" charset="0"/>
                <a:ea typeface="Calibri" panose="020F0502020204030204" pitchFamily="34" charset="0"/>
              </a:rPr>
              <a:t>O</a:t>
            </a:r>
            <a:r>
              <a:rPr lang="en-US" sz="360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perations</a:t>
            </a:r>
            <a:endParaRPr lang="en-US" sz="360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0CE3-0FBC-2623-34F7-AA9E3E0F8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>
                <a:effectLst/>
                <a:latin typeface="Gill Sans MT"/>
                <a:ea typeface="Times New Roman" panose="02020603050405020304" pitchFamily="18" charset="0"/>
              </a:rPr>
              <a:t>PETITION FOR RULEMAKING - In 2019, NRC received a petition for rulemaking requesting DTF access to pay for disposal of “major radioactive components” (MRCs) during operations. [Steam generators; reactor pressure heads]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1200">
              <a:effectLst/>
              <a:latin typeface="Gill Sans MT"/>
              <a:ea typeface="Calibri" panose="020F0502020204030204" pitchFamily="34" charset="0"/>
            </a:endParaRPr>
          </a:p>
          <a:p>
            <a:pPr marL="338138" indent="-338138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>
                <a:effectLst/>
                <a:latin typeface="Gill Sans MT"/>
                <a:ea typeface="Times New Roman" panose="02020603050405020304" pitchFamily="18" charset="0"/>
                <a:cs typeface="Times New Roman"/>
              </a:rPr>
              <a:t>In December 2021, the Commission approved publication of the </a:t>
            </a:r>
            <a:r>
              <a:rPr lang="en-US" sz="2400" i="1">
                <a:effectLst/>
                <a:latin typeface="Gill Sans MT"/>
                <a:ea typeface="Times New Roman" panose="02020603050405020304" pitchFamily="18" charset="0"/>
                <a:cs typeface="Times New Roman"/>
              </a:rPr>
              <a:t>Federal Register </a:t>
            </a:r>
            <a:r>
              <a:rPr lang="en-US" sz="2400">
                <a:effectLst/>
                <a:latin typeface="Gill Sans MT"/>
                <a:ea typeface="Times New Roman" panose="02020603050405020304" pitchFamily="18" charset="0"/>
                <a:cs typeface="Times New Roman"/>
              </a:rPr>
              <a:t>notice denying the petition for rulemaking;</a:t>
            </a:r>
            <a:r>
              <a:rPr lang="en-US">
                <a:latin typeface="Gill Sans MT"/>
                <a:ea typeface="Times New Roman" panose="02020603050405020304" pitchFamily="18" charset="0"/>
                <a:cs typeface="Times New Roman"/>
              </a:rPr>
              <a:t> </a:t>
            </a:r>
          </a:p>
          <a:p>
            <a:pPr marL="338138" indent="-338138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20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marR="0" indent="-33813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effectLst/>
                <a:latin typeface="Gill Sans MT"/>
                <a:ea typeface="Times New Roman" panose="02020603050405020304" pitchFamily="18" charset="0"/>
                <a:cs typeface="Times New Roman"/>
              </a:rPr>
              <a:t>Staff is currently finalizing Interim Staff Guidance (ISG) on this topic and has informed licensees that the final ISG will be published in spring/summer of this year.  </a:t>
            </a:r>
            <a:endParaRPr lang="en-US" sz="2400">
              <a:effectLst/>
              <a:latin typeface="Gill Sans MT"/>
              <a:ea typeface="Calibri" panose="020F0502020204030204" pitchFamily="34" charset="0"/>
              <a:cs typeface="Times New Roman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AAE35-A543-25FE-9590-CE838C5F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46070" y="6310311"/>
            <a:ext cx="2057400" cy="365125"/>
          </a:xfrm>
        </p:spPr>
        <p:txBody>
          <a:bodyPr/>
          <a:lstStyle/>
          <a:p>
            <a:fld id="{B980B012-4B4C-0D4B-9961-39BAA1B684BE}" type="slidenum">
              <a:rPr lang="en-US" sz="1200" smtClean="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1665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2F41-2EAF-2A38-E90D-1985E847E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16" y="1349680"/>
            <a:ext cx="2198490" cy="4449541"/>
          </a:xfrm>
        </p:spPr>
        <p:txBody>
          <a:bodyPr anchor="t">
            <a:normAutofit/>
          </a:bodyPr>
          <a:lstStyle/>
          <a:p>
            <a:r>
              <a:rPr lang="en-US" sz="4200">
                <a:solidFill>
                  <a:schemeClr val="tx1"/>
                </a:solidFill>
                <a:latin typeface="Gill Sans MT (Headings)"/>
              </a:rPr>
              <a:t>Agenda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CB1D359-7D54-22AC-F58A-403D2CEB5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610836"/>
              </p:ext>
            </p:extLst>
          </p:nvPr>
        </p:nvGraphicFramePr>
        <p:xfrm>
          <a:off x="3496579" y="640075"/>
          <a:ext cx="5184184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FC222-437F-5AB1-A167-76CB1551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8174" y="6217925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80B012-4B4C-0D4B-9961-39BAA1B68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 (Body)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 (Body)"/>
              <a:ea typeface="+mn-ea"/>
              <a:cs typeface="+mn-cs"/>
            </a:endParaRP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72A8005A-EEBD-EAB0-3D2D-9CCC0109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198"/>
            <a:ext cx="3033343" cy="44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0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F929-25D5-2D80-A297-18EBDA97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3" y="186974"/>
            <a:ext cx="8542750" cy="476906"/>
          </a:xfrm>
        </p:spPr>
        <p:txBody>
          <a:bodyPr>
            <a:normAutofit fontScale="90000"/>
          </a:bodyPr>
          <a:lstStyle/>
          <a:p>
            <a:r>
              <a:rPr lang="en-US" sz="3200" b="1">
                <a:latin typeface="Gill Sans MT (Headings)"/>
              </a:rPr>
              <a:t>Assessing the LLW Program</a:t>
            </a:r>
            <a:endParaRPr lang="en-US" sz="3200" b="1">
              <a:solidFill>
                <a:schemeClr val="bg1"/>
              </a:solidFill>
              <a:latin typeface="Gill Sans MT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84324-665A-328A-87DF-0A682CEF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74" y="1817783"/>
            <a:ext cx="5179216" cy="3537989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400">
                <a:latin typeface="+mj-lt"/>
                <a:ea typeface="Calibri" panose="020F0502020204030204" pitchFamily="34" charset="0"/>
              </a:rPr>
              <a:t> </a:t>
            </a:r>
            <a:endParaRPr lang="en-US" sz="2400">
              <a:latin typeface="+mj-lt"/>
            </a:endParaRPr>
          </a:p>
          <a:p>
            <a:pPr>
              <a:buClr>
                <a:schemeClr val="bg1"/>
              </a:buClr>
            </a:pPr>
            <a:endParaRPr lang="en-US">
              <a:latin typeface="+mj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F155429-4E46-9A8C-C6C5-9A115084CDC0}"/>
              </a:ext>
            </a:extLst>
          </p:cNvPr>
          <p:cNvSpPr txBox="1">
            <a:spLocks/>
          </p:cNvSpPr>
          <p:nvPr/>
        </p:nvSpPr>
        <p:spPr>
          <a:xfrm>
            <a:off x="3699857" y="6203557"/>
            <a:ext cx="1100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FC66C13-0903-D068-E6E7-7B0940F53E95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z="1200" smtClean="0">
                <a:latin typeface="Corbel (Body)"/>
              </a:rPr>
              <a:pPr/>
              <a:t>3</a:t>
            </a:fld>
            <a:endParaRPr lang="en-US" sz="1200">
              <a:latin typeface="Corbel (Body)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1ADEFB9-5BF6-F83D-2BA0-6A4209FEE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058227"/>
              </p:ext>
            </p:extLst>
          </p:nvPr>
        </p:nvGraphicFramePr>
        <p:xfrm>
          <a:off x="338203" y="953196"/>
          <a:ext cx="8701625" cy="541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A3C019B-E80C-2C02-4031-20317F2FB591}"/>
              </a:ext>
            </a:extLst>
          </p:cNvPr>
          <p:cNvSpPr txBox="1"/>
          <p:nvPr/>
        </p:nvSpPr>
        <p:spPr>
          <a:xfrm>
            <a:off x="3020992" y="790679"/>
            <a:ext cx="385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Gill Sans MT" panose="020B0502020104020203" pitchFamily="34" charset="0"/>
              </a:rPr>
              <a:t>10 Tasks Identified and Ranked</a:t>
            </a:r>
          </a:p>
        </p:txBody>
      </p:sp>
    </p:spTree>
    <p:extLst>
      <p:ext uri="{BB962C8B-B14F-4D97-AF65-F5344CB8AC3E}">
        <p14:creationId xmlns:p14="http://schemas.microsoft.com/office/powerpoint/2010/main" val="399687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69CCBC-F6F6-90D4-FD0A-6F8BD295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25118" y="6236418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200" smtClean="0"/>
              <a:pPr/>
              <a:t>4</a:t>
            </a:fld>
            <a:endParaRPr lang="en-US" sz="12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CC2D2-C4D8-EBC0-968D-1595E5BA087C}"/>
              </a:ext>
            </a:extLst>
          </p:cNvPr>
          <p:cNvSpPr txBox="1">
            <a:spLocks/>
          </p:cNvSpPr>
          <p:nvPr/>
        </p:nvSpPr>
        <p:spPr>
          <a:xfrm>
            <a:off x="304577" y="173079"/>
            <a:ext cx="7840088" cy="9869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ill Sans MT (Headings)"/>
              </a:rPr>
              <a:t>Collaborating with </a:t>
            </a:r>
          </a:p>
          <a:p>
            <a:pPr algn="l"/>
            <a:r>
              <a:rPr lang="en-US" sz="3200" b="1" dirty="0">
                <a:latin typeface="Gill Sans MT (Headings)"/>
              </a:rPr>
              <a:t>Agreement States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484BFFA-0DDB-D0D7-E6A6-C055B129A8FA}"/>
              </a:ext>
            </a:extLst>
          </p:cNvPr>
          <p:cNvSpPr txBox="1">
            <a:spLocks/>
          </p:cNvSpPr>
          <p:nvPr/>
        </p:nvSpPr>
        <p:spPr>
          <a:xfrm>
            <a:off x="745651" y="2413229"/>
            <a:ext cx="8359524" cy="3652073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base">
              <a:spcBef>
                <a:spcPts val="563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0" i="0" u="none" strike="noStrike" baseline="0">
                <a:latin typeface="Gill Sans MT"/>
              </a:rPr>
              <a:t>Integrated Materials Performance Evaluation Program</a:t>
            </a:r>
            <a:r>
              <a:rPr lang="en-US" sz="2400">
                <a:latin typeface="Gill Sans MT"/>
                <a:cs typeface="Arial"/>
              </a:rPr>
              <a:t>  - LLW </a:t>
            </a:r>
            <a:endParaRPr lang="en-US" sz="2400">
              <a:latin typeface="Gill Sans MT" panose="020B0502020104020203" pitchFamily="34" charset="0"/>
              <a:cs typeface="Arial"/>
            </a:endParaRPr>
          </a:p>
          <a:p>
            <a:pPr marL="857250" lvl="2" indent="-457200" fontAlgn="base">
              <a:spcBef>
                <a:spcPts val="563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>
                <a:latin typeface="Gill Sans MT"/>
                <a:cs typeface="Arial"/>
              </a:rPr>
              <a:t>Completed in 2023 (</a:t>
            </a:r>
            <a:r>
              <a:rPr lang="en-US" sz="2400">
                <a:latin typeface="Gill Sans MT"/>
                <a:cs typeface="Arial"/>
              </a:rPr>
              <a:t>Illinois </a:t>
            </a:r>
            <a:r>
              <a:rPr lang="en-US" sz="2400">
                <a:latin typeface="Gill Sans MT (Headings)"/>
                <a:cs typeface="Arial"/>
              </a:rPr>
              <a:t>and Utah)</a:t>
            </a:r>
          </a:p>
          <a:p>
            <a:pPr marL="857250" lvl="2" indent="-457200" fontAlgn="base">
              <a:spcBef>
                <a:spcPts val="563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>
                <a:latin typeface="Gill Sans MT (Headings)"/>
                <a:cs typeface="Arial"/>
              </a:rPr>
              <a:t>Reviews in 2024 (Kentucky)</a:t>
            </a:r>
          </a:p>
          <a:p>
            <a:pPr marL="742950" lvl="2" indent="-342900">
              <a:spcBef>
                <a:spcPts val="563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en-US">
              <a:latin typeface="Gill Sans MT (Headings)"/>
              <a:cs typeface="Arial"/>
            </a:endParaRPr>
          </a:p>
          <a:p>
            <a:pPr marL="457200" lvl="1" indent="-457200" fontAlgn="base">
              <a:spcBef>
                <a:spcPts val="563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>
                <a:latin typeface="Gill Sans MT (Headings)"/>
                <a:cs typeface="Arial"/>
              </a:rPr>
              <a:t>Annual NRC/Agreement States LLW Workshop</a:t>
            </a:r>
          </a:p>
          <a:p>
            <a:pPr marL="857250" lvl="2" indent="-457200" fontAlgn="base">
              <a:spcBef>
                <a:spcPts val="563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>
                <a:latin typeface="Gill Sans MT (Headings)"/>
                <a:cs typeface="Arial"/>
              </a:rPr>
              <a:t>E</a:t>
            </a:r>
            <a:r>
              <a:rPr lang="en-US">
                <a:latin typeface="Gill Sans MT (Headings)"/>
              </a:rPr>
              <a:t>xchange of operational experience, challenges, and best practices (November 15, 2023)</a:t>
            </a:r>
            <a:endParaRPr lang="en-US" sz="2400">
              <a:latin typeface="+mj-lt"/>
              <a:cs typeface="Calibri"/>
            </a:endParaRPr>
          </a:p>
          <a:p>
            <a:pPr marL="192405" lvl="1" indent="-192405" fontAlgn="base">
              <a:spcBef>
                <a:spcPts val="563"/>
              </a:spcBef>
              <a:buSzPct val="100000"/>
              <a:buFont typeface=".Lucida Grande UI Regular"/>
              <a:buChar char="►"/>
              <a:defRPr/>
            </a:pPr>
            <a:endParaRPr lang="en-US" altLang="en-US" sz="2400">
              <a:latin typeface="+mj-lt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9F0D0B-4F1F-6BCF-3DFB-FA26A7BAE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789" y="256457"/>
            <a:ext cx="2412327" cy="16825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80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A165F7-2117-4F9D-A340-9952A836ED89}"/>
              </a:ext>
            </a:extLst>
          </p:cNvPr>
          <p:cNvSpPr txBox="1"/>
          <p:nvPr/>
        </p:nvSpPr>
        <p:spPr>
          <a:xfrm>
            <a:off x="-162046" y="154883"/>
            <a:ext cx="6621780" cy="58477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prstClr val="white"/>
                </a:solidFill>
                <a:latin typeface="Gill Sans MT (Headings)"/>
                <a:cs typeface="Arial" panose="020B0604020202020204" pitchFamily="34" charset="0"/>
              </a:rPr>
              <a:t>Cleaning Up Radium Sites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6"/>
          <a:stretch/>
        </p:blipFill>
        <p:spPr bwMode="auto">
          <a:xfrm>
            <a:off x="6903325" y="1255480"/>
            <a:ext cx="1901927" cy="157235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6B0811-23B1-834A-BC8F-0549F71491C1}"/>
              </a:ext>
            </a:extLst>
          </p:cNvPr>
          <p:cNvSpPr txBox="1">
            <a:spLocks/>
          </p:cNvSpPr>
          <p:nvPr/>
        </p:nvSpPr>
        <p:spPr>
          <a:xfrm>
            <a:off x="1" y="941893"/>
            <a:ext cx="6496092" cy="548067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.Lucida Grande UI Regular"/>
              <a:buChar char="►"/>
              <a:defRPr sz="28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defTabSz="685800" fontAlgn="base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>
                <a:prstClr val="white"/>
              </a:buClr>
              <a:buSzPct val="120000"/>
              <a:defRPr/>
            </a:pP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Ensure unlicensed sites with discrete sources of radium or associated contamination do not pose a risk to public health and safety and the environment</a:t>
            </a:r>
          </a:p>
          <a:p>
            <a:pPr marL="285750" lvl="1" indent="-285750" fontAlgn="base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>
                <a:prstClr val="white"/>
              </a:buClr>
              <a:buSzPct val="120000"/>
              <a:defRPr/>
            </a:pP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Status </a:t>
            </a:r>
            <a:endParaRPr lang="en-US" altLang="en-US" sz="2000">
              <a:solidFill>
                <a:schemeClr val="tx1"/>
              </a:solidFill>
              <a:latin typeface="Gill Sans MT (Headings)"/>
            </a:endParaRPr>
          </a:p>
          <a:p>
            <a:pPr lvl="1" fontAlgn="base">
              <a:lnSpc>
                <a:spcPct val="100000"/>
              </a:lnSpc>
              <a:buClr>
                <a:prstClr val="white"/>
              </a:buClr>
              <a:buSzPct val="120000"/>
              <a:defRPr/>
            </a:pP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3 non-military sites remaining with residual radium activity requiring remediation.  </a:t>
            </a:r>
          </a:p>
          <a:p>
            <a:pPr lvl="1">
              <a:lnSpc>
                <a:spcPct val="100000"/>
              </a:lnSpc>
              <a:buClr>
                <a:srgbClr val="FFFFFF"/>
              </a:buClr>
              <a:buSzPct val="120000"/>
              <a:defRPr/>
            </a:pP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Monitoring or Staying Informed at 3 National Park Service and 17 Department of Defense sites under </a:t>
            </a:r>
            <a:r>
              <a:rPr lang="en-US" sz="2000">
                <a:solidFill>
                  <a:schemeClr val="tx1"/>
                </a:solidFill>
                <a:latin typeface="Gill Sans MT (Headings)"/>
                <a:ea typeface="Calibri" panose="020F0502020204030204" pitchFamily="34" charset="0"/>
                <a:cs typeface="Arial"/>
              </a:rPr>
              <a:t>Comprehensive Environmental Response, Compensation, and Liability Act</a:t>
            </a: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 and Memorandum of Understanding</a:t>
            </a:r>
          </a:p>
          <a:p>
            <a:pPr lvl="1">
              <a:lnSpc>
                <a:spcPct val="100000"/>
              </a:lnSpc>
              <a:buClr>
                <a:srgbClr val="FFFFFF"/>
              </a:buClr>
              <a:buSzPct val="120000"/>
              <a:defRPr/>
            </a:pP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Coordinating with other Federal agencies </a:t>
            </a:r>
            <a:endParaRPr lang="en-US" sz="2000">
              <a:solidFill>
                <a:schemeClr val="tx1"/>
              </a:solidFill>
              <a:latin typeface="Gill Sans MT (Headings)"/>
            </a:endParaRPr>
          </a:p>
          <a:p>
            <a:pPr lvl="1" defTabSz="685800" fontAlgn="base">
              <a:lnSpc>
                <a:spcPct val="100000"/>
              </a:lnSpc>
              <a:spcBef>
                <a:spcPts val="375"/>
              </a:spcBef>
              <a:buClr>
                <a:prstClr val="white"/>
              </a:buClr>
              <a:buSzPct val="120000"/>
              <a:defRPr/>
            </a:pP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Extensive stakeholder communication and coordination – reaching out to Agreement States with radium sites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717E4AC-666A-CA93-4E2C-A7697A30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842" y="5726907"/>
            <a:ext cx="565159" cy="273844"/>
          </a:xfrm>
        </p:spPr>
        <p:txBody>
          <a:bodyPr/>
          <a:lstStyle/>
          <a:p>
            <a:pPr algn="r"/>
            <a:fld id="{D57F1E4F-1CFF-5643-939E-217C01CDF565}" type="slidenum">
              <a:rPr lang="en-US" sz="1050">
                <a:latin typeface="Gill Sans MT (Headings)ody)"/>
              </a:rPr>
              <a:pPr algn="r"/>
              <a:t>5</a:t>
            </a:fld>
            <a:endParaRPr lang="en-US" sz="1050">
              <a:latin typeface="Gill Sans MT (Headings)ody)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F9520D-7860-BEDE-1FB2-E31E84C155DB}"/>
              </a:ext>
            </a:extLst>
          </p:cNvPr>
          <p:cNvCxnSpPr/>
          <p:nvPr/>
        </p:nvCxnSpPr>
        <p:spPr>
          <a:xfrm>
            <a:off x="6556664" y="2428065"/>
            <a:ext cx="0" cy="3429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GATEWAY NATIONAL RECREATION AREA - 210 New York Ave, Staten Island, New  York - Parks - Phone Number - Yelp">
            <a:extLst>
              <a:ext uri="{FF2B5EF4-FFF2-40B4-BE49-F238E27FC236}">
                <a16:creationId xmlns:a16="http://schemas.microsoft.com/office/drawing/2014/main" id="{F69F6748-99E8-7ACA-18FE-9D7E3F86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22" y="2827835"/>
            <a:ext cx="1928812" cy="19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680CD5-92AD-4348-821A-E3D90B3A3D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9" t="3317" r="4924" b="2690"/>
          <a:stretch/>
        </p:blipFill>
        <p:spPr>
          <a:xfrm>
            <a:off x="7013128" y="4353152"/>
            <a:ext cx="2070302" cy="157235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85F0D7F-C5F2-EF25-D278-ED7584937A4C}"/>
              </a:ext>
            </a:extLst>
          </p:cNvPr>
          <p:cNvSpPr txBox="1">
            <a:spLocks/>
          </p:cNvSpPr>
          <p:nvPr/>
        </p:nvSpPr>
        <p:spPr>
          <a:xfrm>
            <a:off x="3825118" y="6236418"/>
            <a:ext cx="1100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z="1200" smtClean="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4653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F929-25D5-2D80-A297-18EBDA97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1" y="186973"/>
            <a:ext cx="7905509" cy="119598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ill Sans MT (Headings)"/>
              </a:rPr>
              <a:t>Licensing Waste Processing</a:t>
            </a:r>
            <a:endParaRPr lang="en-US" sz="3200" b="1" dirty="0">
              <a:solidFill>
                <a:schemeClr val="bg1"/>
              </a:solidFill>
              <a:latin typeface="Gill Sans MT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84324-665A-328A-87DF-0A682CEF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62" y="2306350"/>
            <a:ext cx="3055595" cy="3537989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Gill Sans MT" panose="020B0502020104020203" pitchFamily="34" charset="0"/>
                <a:ea typeface="Calibri" panose="020F0502020204030204" pitchFamily="34" charset="0"/>
              </a:rPr>
              <a:t>In 2023, NRC issued a l</a:t>
            </a:r>
            <a:r>
              <a:rPr lang="en-US" sz="240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icense to Qal-Tek Associates to perform waste processing at Mayfield Verification Facility </a:t>
            </a:r>
            <a:r>
              <a:rPr lang="en-US" sz="2400">
                <a:latin typeface="Gill Sans MT" panose="020B0502020104020203" pitchFamily="34" charset="0"/>
              </a:rPr>
              <a:t>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>
              <a:latin typeface="Gill Sans MT" panose="020B0502020104020203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>
                <a:latin typeface="Gill Sans MT" panose="020B0502020104020203" pitchFamily="34" charset="0"/>
              </a:rPr>
              <a:t>Possible future ADRs associated with the disposal of material </a:t>
            </a:r>
          </a:p>
          <a:p>
            <a:pPr marL="0" indent="0">
              <a:buClr>
                <a:schemeClr val="bg1"/>
              </a:buClr>
              <a:buNone/>
            </a:pPr>
            <a:endParaRPr lang="en-US" sz="2400">
              <a:latin typeface="Gill Sans MT (Headings)"/>
            </a:endParaRPr>
          </a:p>
          <a:p>
            <a:pPr>
              <a:buClr>
                <a:schemeClr val="bg1"/>
              </a:buClr>
            </a:pPr>
            <a:endParaRPr lang="en-US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7FF69-B593-B6B8-46C6-16D26FC9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5684" y="5604632"/>
            <a:ext cx="578317" cy="273844"/>
          </a:xfrm>
        </p:spPr>
        <p:txBody>
          <a:bodyPr/>
          <a:lstStyle/>
          <a:p>
            <a:fld id="{D57F1E4F-1CFF-5643-939E-02111984F565}" type="slidenum">
              <a:rPr lang="en-US" sz="1050"/>
              <a:t>6</a:t>
            </a:fld>
            <a:endParaRPr lang="en-US" sz="105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F155429-4E46-9A8C-C6C5-9A115084CDC0}"/>
              </a:ext>
            </a:extLst>
          </p:cNvPr>
          <p:cNvSpPr txBox="1">
            <a:spLocks/>
          </p:cNvSpPr>
          <p:nvPr/>
        </p:nvSpPr>
        <p:spPr>
          <a:xfrm>
            <a:off x="3699857" y="6203557"/>
            <a:ext cx="1100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9ABBB9-9EAF-E323-F433-2B52DE66E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82958"/>
            <a:ext cx="3576390" cy="4963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973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D5EB-149F-4D87-B320-2B13A5D4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74" y="10689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ill Sans MT (Headings)"/>
              </a:rPr>
              <a:t>Integrated LLRWD Rulemaking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484BFFA-0DDB-D0D7-E6A6-C055B129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576" y="2700659"/>
            <a:ext cx="3658792" cy="2656286"/>
          </a:xfrm>
        </p:spPr>
        <p:txBody>
          <a:bodyPr vert="horz" lIns="51435" tIns="25718" rIns="51435" bIns="25718" rtlCol="0" anchor="t">
            <a:normAutofit/>
          </a:bodyPr>
          <a:lstStyle/>
          <a:p>
            <a:pPr marL="192881" lvl="1" indent="-192881" fontAlgn="base">
              <a:spcBef>
                <a:spcPts val="563"/>
              </a:spcBef>
              <a:buSzPct val="100000"/>
              <a:buFont typeface=".Lucida Grande UI Regular"/>
              <a:buChar char="►"/>
              <a:defRPr/>
            </a:pPr>
            <a:endParaRPr lang="en-US" sz="1350"/>
          </a:p>
          <a:p>
            <a:pPr marL="192881" lvl="1" indent="-192881" fontAlgn="base">
              <a:spcBef>
                <a:spcPts val="563"/>
              </a:spcBef>
              <a:buSzPct val="100000"/>
              <a:buFont typeface=".Lucida Grande UI Regular"/>
              <a:buChar char="►"/>
              <a:defRPr/>
            </a:pPr>
            <a:endParaRPr lang="en-US" altLang="en-US" sz="135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7594" y="621278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200" smtClean="0"/>
              <a:pPr/>
              <a:t>7</a:t>
            </a:fld>
            <a:endParaRPr lang="en-US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452FC9-E318-5D07-BEEF-2A7756497CC0}"/>
              </a:ext>
            </a:extLst>
          </p:cNvPr>
          <p:cNvSpPr txBox="1"/>
          <p:nvPr/>
        </p:nvSpPr>
        <p:spPr>
          <a:xfrm>
            <a:off x="3092662" y="4243030"/>
            <a:ext cx="4638964" cy="65923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/>
          <a:p>
            <a:pPr marL="34826" lvl="1" defTabSz="514350">
              <a:spcBef>
                <a:spcPts val="563"/>
              </a:spcBef>
              <a:buClr>
                <a:srgbClr val="4472C4"/>
              </a:buClr>
              <a:buSzPct val="150000"/>
              <a:defRPr/>
            </a:pPr>
            <a:endParaRPr lang="en-US" sz="900" i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E39B98-A31F-D785-1F39-2F80BA6FD8F4}"/>
              </a:ext>
            </a:extLst>
          </p:cNvPr>
          <p:cNvSpPr txBox="1"/>
          <p:nvPr/>
        </p:nvSpPr>
        <p:spPr>
          <a:xfrm>
            <a:off x="4928021" y="1247389"/>
            <a:ext cx="421597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6833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000">
                <a:latin typeface="Gill Sans MT (Headings)"/>
                <a:cs typeface="Arial" panose="020B0604020202020204" pitchFamily="34" charset="0"/>
              </a:rPr>
              <a:t>Consolidate and integrate criteria for Greater-Than-Class C (GTCC) and 10 CFR Part 61 rulemaking</a:t>
            </a:r>
          </a:p>
          <a:p>
            <a:pPr marL="376833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000">
                <a:latin typeface="Gill Sans MT (Headings)"/>
                <a:cs typeface="Arial" panose="020B0604020202020204" pitchFamily="34" charset="0"/>
              </a:rPr>
              <a:t>Conduct site-specific analyses for all waste streams including depleted uranium and GTCC waste</a:t>
            </a:r>
          </a:p>
          <a:p>
            <a:pPr marL="376833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000">
                <a:latin typeface="Gill Sans MT (Headings)"/>
                <a:cs typeface="Arial" panose="020B0604020202020204" pitchFamily="34" charset="0"/>
              </a:rPr>
              <a:t>Include graded approach for compliance period</a:t>
            </a:r>
          </a:p>
          <a:p>
            <a:pPr marL="376833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000">
                <a:latin typeface="Gill Sans MT (Headings)"/>
                <a:cs typeface="Arial" panose="020B0604020202020204" pitchFamily="34" charset="0"/>
              </a:rPr>
              <a:t>Include transuranic (TRU) waste in the definition of LLW </a:t>
            </a:r>
          </a:p>
          <a:p>
            <a:pPr marL="376833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000">
                <a:latin typeface="Gill Sans MT (Headings)"/>
                <a:cs typeface="Arial" panose="020B0604020202020204" pitchFamily="34" charset="0"/>
              </a:rPr>
              <a:t>Address physical protection and </a:t>
            </a:r>
            <a:br>
              <a:rPr lang="en-US" sz="2000">
                <a:latin typeface="Gill Sans MT (Headings)"/>
                <a:cs typeface="Arial" panose="020B0604020202020204" pitchFamily="34" charset="0"/>
              </a:rPr>
            </a:br>
            <a:r>
              <a:rPr lang="en-US" sz="2000">
                <a:latin typeface="Gill Sans MT (Headings)"/>
                <a:cs typeface="Arial" panose="020B0604020202020204" pitchFamily="34" charset="0"/>
              </a:rPr>
              <a:t>criticality concerns in GTCC </a:t>
            </a:r>
            <a:br>
              <a:rPr lang="en-US" sz="2000">
                <a:latin typeface="Gill Sans MT (Headings)"/>
                <a:cs typeface="Arial" panose="020B0604020202020204" pitchFamily="34" charset="0"/>
              </a:rPr>
            </a:br>
            <a:r>
              <a:rPr lang="en-US" sz="2000">
                <a:latin typeface="Gill Sans MT (Headings)"/>
                <a:cs typeface="Arial" panose="020B0604020202020204" pitchFamily="34" charset="0"/>
              </a:rPr>
              <a:t>waste streams </a:t>
            </a:r>
          </a:p>
          <a:p>
            <a:pPr marL="376833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000">
                <a:latin typeface="Gill Sans MT (Headings)"/>
                <a:cs typeface="Arial" panose="020B0604020202020204" pitchFamily="34" charset="0"/>
              </a:rPr>
              <a:t>Provide for Agreement State licensing of certain GTCC waste streams</a:t>
            </a:r>
            <a:endParaRPr lang="en-US" sz="2000">
              <a:solidFill>
                <a:schemeClr val="accent1">
                  <a:lumMod val="20000"/>
                  <a:lumOff val="80000"/>
                </a:schemeClr>
              </a:solidFill>
              <a:latin typeface="Gill Sans MT (Headings)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CDBED5-5459-ADA8-717B-3D106E2AA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622283"/>
              </p:ext>
            </p:extLst>
          </p:nvPr>
        </p:nvGraphicFramePr>
        <p:xfrm>
          <a:off x="281424" y="1485680"/>
          <a:ext cx="4646597" cy="370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442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D5EB-149F-4D87-B320-2B13A5D4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70" y="2192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>
                <a:latin typeface="Gill Sans MT (Headings)"/>
              </a:rPr>
              <a:t>Integrated LLRWD Rulemaking </a:t>
            </a:r>
            <a:br>
              <a:rPr lang="en-US" sz="3200" b="1">
                <a:latin typeface="Gill Sans MT (Headings)"/>
              </a:rPr>
            </a:br>
            <a:r>
              <a:rPr lang="en-US" sz="3200" b="1">
                <a:latin typeface="Gill Sans MT (Headings)"/>
              </a:rPr>
              <a:t>  Key Messages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484BFFA-0DDB-D0D7-E6A6-C055B129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576" y="2700659"/>
            <a:ext cx="3658792" cy="2656286"/>
          </a:xfrm>
        </p:spPr>
        <p:txBody>
          <a:bodyPr vert="horz" lIns="51435" tIns="25718" rIns="51435" bIns="25718" rtlCol="0" anchor="t">
            <a:normAutofit/>
          </a:bodyPr>
          <a:lstStyle/>
          <a:p>
            <a:pPr marL="192881" lvl="1" indent="-192881" fontAlgn="base">
              <a:spcBef>
                <a:spcPts val="563"/>
              </a:spcBef>
              <a:buSzPct val="100000"/>
              <a:buFont typeface=".Lucida Grande UI Regular"/>
              <a:buChar char="►"/>
              <a:defRPr/>
            </a:pPr>
            <a:endParaRPr lang="en-US" sz="1350"/>
          </a:p>
          <a:p>
            <a:pPr marL="192881" lvl="1" indent="-192881" fontAlgn="base">
              <a:spcBef>
                <a:spcPts val="563"/>
              </a:spcBef>
              <a:buSzPct val="100000"/>
              <a:buFont typeface=".Lucida Grande UI Regular"/>
              <a:buChar char="►"/>
              <a:defRPr/>
            </a:pPr>
            <a:endParaRPr lang="en-US" altLang="en-US" sz="135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2592" y="6120035"/>
            <a:ext cx="1100295" cy="464997"/>
          </a:xfrm>
        </p:spPr>
        <p:txBody>
          <a:bodyPr/>
          <a:lstStyle/>
          <a:p>
            <a:fld id="{B980B012-4B4C-0D4B-9961-39BAA1B684BE}" type="slidenum">
              <a:rPr lang="en-US" sz="1200" smtClean="0"/>
              <a:pPr/>
              <a:t>8</a:t>
            </a:fld>
            <a:endParaRPr lang="en-US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452FC9-E318-5D07-BEEF-2A7756497CC0}"/>
              </a:ext>
            </a:extLst>
          </p:cNvPr>
          <p:cNvSpPr txBox="1"/>
          <p:nvPr/>
        </p:nvSpPr>
        <p:spPr>
          <a:xfrm>
            <a:off x="3092662" y="4243030"/>
            <a:ext cx="4638964" cy="65923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/>
          <a:p>
            <a:pPr marL="34826" lvl="1" defTabSz="514350">
              <a:spcBef>
                <a:spcPts val="563"/>
              </a:spcBef>
              <a:buClr>
                <a:srgbClr val="4472C4"/>
              </a:buClr>
              <a:buSzPct val="150000"/>
              <a:defRPr/>
            </a:pPr>
            <a:endParaRPr lang="en-US" sz="900" i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E39B98-A31F-D785-1F39-2F80BA6FD8F4}"/>
              </a:ext>
            </a:extLst>
          </p:cNvPr>
          <p:cNvSpPr txBox="1"/>
          <p:nvPr/>
        </p:nvSpPr>
        <p:spPr>
          <a:xfrm>
            <a:off x="461174" y="1501055"/>
            <a:ext cx="8221652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76555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400">
                <a:latin typeface="Gill Sans MT (Headings)"/>
                <a:cs typeface="Arial"/>
              </a:rPr>
              <a:t>Proposed changes will remove the limitation that the requirements were developed for particular waste types (concentrations)​</a:t>
            </a:r>
          </a:p>
          <a:p>
            <a:pPr marL="376555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400">
                <a:latin typeface="Gill Sans MT (Headings)"/>
                <a:cs typeface="Arial"/>
              </a:rPr>
              <a:t>Site-specific technical analyses are risk-informed regulation​</a:t>
            </a:r>
          </a:p>
          <a:p>
            <a:pPr marL="376555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400">
                <a:latin typeface="Gill Sans MT (Headings)"/>
                <a:cs typeface="Arial"/>
              </a:rPr>
              <a:t>Proposed changes are consistent with domestic and international practice​</a:t>
            </a:r>
          </a:p>
          <a:p>
            <a:pPr marL="376555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400">
                <a:latin typeface="Gill Sans MT (Headings)"/>
                <a:cs typeface="Arial"/>
              </a:rPr>
              <a:t>Waste with significant quantities of long-lived radionuclides is more challenging to dispose in the near-surface than “traditional” LLW</a:t>
            </a:r>
          </a:p>
          <a:p>
            <a:pPr marL="376555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400">
                <a:latin typeface="Gill Sans MT (Headings)"/>
                <a:cs typeface="Arial"/>
              </a:rPr>
              <a:t>Technical requirements must align with the characteristics of the waste</a:t>
            </a:r>
          </a:p>
          <a:p>
            <a:pPr marL="376555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400">
                <a:latin typeface="Gill Sans MT (Headings)"/>
                <a:cs typeface="Arial"/>
              </a:rPr>
              <a:t>An Agreement State will have the option whether to regulate GTCC waste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84B3A5-D395-235C-616F-92EF858753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31626" y="790716"/>
            <a:ext cx="1100295" cy="130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0" name="Straight Arrow Connector 18"/>
          <p:cNvCxnSpPr>
            <a:cxnSpLocks noChangeShapeType="1"/>
          </p:cNvCxnSpPr>
          <p:nvPr/>
        </p:nvCxnSpPr>
        <p:spPr bwMode="auto">
          <a:xfrm>
            <a:off x="2600325" y="3729037"/>
            <a:ext cx="0" cy="300038"/>
          </a:xfrm>
          <a:prstGeom prst="straightConnector1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276" name="Chevron 31"/>
          <p:cNvSpPr>
            <a:spLocks noChangeArrowheads="1"/>
          </p:cNvSpPr>
          <p:nvPr/>
        </p:nvSpPr>
        <p:spPr bwMode="auto">
          <a:xfrm>
            <a:off x="595852" y="2261665"/>
            <a:ext cx="1458953" cy="832904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685800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Develop Proposed Rule that Integrates GTCC and 10 CFR Part 61 Rulemaking</a:t>
            </a:r>
          </a:p>
        </p:txBody>
      </p:sp>
      <p:sp>
        <p:nvSpPr>
          <p:cNvPr id="11277" name="Chevron 33"/>
          <p:cNvSpPr>
            <a:spLocks noChangeArrowheads="1"/>
          </p:cNvSpPr>
          <p:nvPr/>
        </p:nvSpPr>
        <p:spPr bwMode="auto">
          <a:xfrm>
            <a:off x="4236440" y="2250901"/>
            <a:ext cx="1045373" cy="843668"/>
          </a:xfrm>
          <a:prstGeom prst="chevron">
            <a:avLst>
              <a:gd name="adj" fmla="val 1896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Hold Public Meetings and Comment Period</a:t>
            </a:r>
          </a:p>
        </p:txBody>
      </p:sp>
      <p:sp>
        <p:nvSpPr>
          <p:cNvPr id="11278" name="Chevron 34"/>
          <p:cNvSpPr>
            <a:spLocks noChangeArrowheads="1"/>
          </p:cNvSpPr>
          <p:nvPr/>
        </p:nvSpPr>
        <p:spPr bwMode="auto">
          <a:xfrm>
            <a:off x="2047744" y="2260478"/>
            <a:ext cx="1110709" cy="83409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Submit to Commission for Approval</a:t>
            </a:r>
          </a:p>
        </p:txBody>
      </p:sp>
      <p:sp>
        <p:nvSpPr>
          <p:cNvPr id="11279" name="Chevron 36"/>
          <p:cNvSpPr>
            <a:spLocks noChangeArrowheads="1"/>
          </p:cNvSpPr>
          <p:nvPr/>
        </p:nvSpPr>
        <p:spPr bwMode="auto">
          <a:xfrm>
            <a:off x="5275281" y="2240596"/>
            <a:ext cx="1045373" cy="834090"/>
          </a:xfrm>
          <a:prstGeom prst="chevron">
            <a:avLst>
              <a:gd name="adj" fmla="val 1896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Develop Final Rule</a:t>
            </a:r>
          </a:p>
        </p:txBody>
      </p:sp>
      <p:sp>
        <p:nvSpPr>
          <p:cNvPr id="11284" name="Chevron 41"/>
          <p:cNvSpPr>
            <a:spLocks noChangeArrowheads="1"/>
          </p:cNvSpPr>
          <p:nvPr/>
        </p:nvSpPr>
        <p:spPr bwMode="auto">
          <a:xfrm>
            <a:off x="594360" y="4677760"/>
            <a:ext cx="1484600" cy="902405"/>
          </a:xfrm>
          <a:prstGeom prst="chevron">
            <a:avLst>
              <a:gd name="adj" fmla="val 1896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Revise NUREG-2175 and Develop GTCC Guidance</a:t>
            </a:r>
          </a:p>
        </p:txBody>
      </p:sp>
      <p:sp>
        <p:nvSpPr>
          <p:cNvPr id="11293" name="Chevron 53"/>
          <p:cNvSpPr>
            <a:spLocks noChangeArrowheads="1"/>
          </p:cNvSpPr>
          <p:nvPr/>
        </p:nvSpPr>
        <p:spPr bwMode="auto">
          <a:xfrm>
            <a:off x="2046926" y="4675798"/>
            <a:ext cx="1095329" cy="934791"/>
          </a:xfrm>
          <a:prstGeom prst="chevron">
            <a:avLst>
              <a:gd name="adj" fmla="val 1896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Hold for Commission Approval of Proposed Rule</a:t>
            </a:r>
          </a:p>
        </p:txBody>
      </p:sp>
      <p:sp>
        <p:nvSpPr>
          <p:cNvPr id="25" name="Chevron 36"/>
          <p:cNvSpPr>
            <a:spLocks noChangeArrowheads="1"/>
          </p:cNvSpPr>
          <p:nvPr/>
        </p:nvSpPr>
        <p:spPr bwMode="auto">
          <a:xfrm>
            <a:off x="6269397" y="2250901"/>
            <a:ext cx="1045373" cy="834090"/>
          </a:xfrm>
          <a:prstGeom prst="chevron">
            <a:avLst>
              <a:gd name="adj" fmla="val 1896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Submit to Commission for Final Approval</a:t>
            </a:r>
          </a:p>
        </p:txBody>
      </p:sp>
      <p:sp>
        <p:nvSpPr>
          <p:cNvPr id="21" name="Chevron 34">
            <a:extLst>
              <a:ext uri="{FF2B5EF4-FFF2-40B4-BE49-F238E27FC236}">
                <a16:creationId xmlns:a16="http://schemas.microsoft.com/office/drawing/2014/main" id="{A1A6502D-44FE-4B97-9E2B-CF9B67A3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456" y="2264585"/>
            <a:ext cx="1110709" cy="83409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Publish Proposed Rule</a:t>
            </a:r>
          </a:p>
        </p:txBody>
      </p:sp>
      <p:sp>
        <p:nvSpPr>
          <p:cNvPr id="22" name="Chevron 33">
            <a:extLst>
              <a:ext uri="{FF2B5EF4-FFF2-40B4-BE49-F238E27FC236}">
                <a16:creationId xmlns:a16="http://schemas.microsoft.com/office/drawing/2014/main" id="{E854A1C3-1988-4CDF-AE8C-5F364F9F5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672" y="4677760"/>
            <a:ext cx="1045373" cy="932829"/>
          </a:xfrm>
          <a:prstGeom prst="chevron">
            <a:avLst>
              <a:gd name="adj" fmla="val 1896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Hold Public Meetings and  Comment Period</a:t>
            </a:r>
          </a:p>
        </p:txBody>
      </p:sp>
      <p:sp>
        <p:nvSpPr>
          <p:cNvPr id="23" name="Chevron 33">
            <a:extLst>
              <a:ext uri="{FF2B5EF4-FFF2-40B4-BE49-F238E27FC236}">
                <a16:creationId xmlns:a16="http://schemas.microsoft.com/office/drawing/2014/main" id="{3AF3D217-64E6-41B3-AC39-862F3686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056" y="4670187"/>
            <a:ext cx="1103324" cy="921337"/>
          </a:xfrm>
          <a:prstGeom prst="chevron">
            <a:avLst>
              <a:gd name="adj" fmla="val 1896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Issue Final Guidance</a:t>
            </a:r>
          </a:p>
        </p:txBody>
      </p:sp>
      <p:sp>
        <p:nvSpPr>
          <p:cNvPr id="24" name="Chevron 34">
            <a:extLst>
              <a:ext uri="{FF2B5EF4-FFF2-40B4-BE49-F238E27FC236}">
                <a16:creationId xmlns:a16="http://schemas.microsoft.com/office/drawing/2014/main" id="{A511FE3B-CB05-48C3-A839-F4F938928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968" y="4683829"/>
            <a:ext cx="1059050" cy="934791"/>
          </a:xfrm>
          <a:prstGeom prst="chevron">
            <a:avLst>
              <a:gd name="adj" fmla="val 18968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Publish Draft Guidance</a:t>
            </a:r>
          </a:p>
        </p:txBody>
      </p:sp>
      <p:sp>
        <p:nvSpPr>
          <p:cNvPr id="26" name="Chevron 36">
            <a:extLst>
              <a:ext uri="{FF2B5EF4-FFF2-40B4-BE49-F238E27FC236}">
                <a16:creationId xmlns:a16="http://schemas.microsoft.com/office/drawing/2014/main" id="{F88923C5-37AF-4D68-95D4-C201D3F3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088" y="4677760"/>
            <a:ext cx="1033727" cy="913764"/>
          </a:xfrm>
          <a:prstGeom prst="chevron">
            <a:avLst>
              <a:gd name="adj" fmla="val 1896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Develop Final Guidance</a:t>
            </a: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F8DADE8B-616A-F7EE-0C01-ABAEDC0B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047" y="3754205"/>
            <a:ext cx="1630312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>
                <a:solidFill>
                  <a:schemeClr val="tx1"/>
                </a:solidFill>
                <a:latin typeface="Gill Sans MT (Headings)ody)"/>
              </a:rPr>
              <a:t>May 2024</a:t>
            </a:r>
          </a:p>
        </p:txBody>
      </p:sp>
      <p:cxnSp>
        <p:nvCxnSpPr>
          <p:cNvPr id="30" name="Straight Arrow Connector 20">
            <a:extLst>
              <a:ext uri="{FF2B5EF4-FFF2-40B4-BE49-F238E27FC236}">
                <a16:creationId xmlns:a16="http://schemas.microsoft.com/office/drawing/2014/main" id="{7D921F5D-B7EB-81F6-E99B-A083D48E01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00325" y="3446600"/>
            <a:ext cx="0" cy="238396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cxnSp>
        <p:nvCxnSpPr>
          <p:cNvPr id="31" name="Straight Arrow Connector 20">
            <a:extLst>
              <a:ext uri="{FF2B5EF4-FFF2-40B4-BE49-F238E27FC236}">
                <a16:creationId xmlns:a16="http://schemas.microsoft.com/office/drawing/2014/main" id="{93B3A4FE-68F9-09D1-5D2D-11231BADA2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5274" y="4113554"/>
            <a:ext cx="0" cy="258536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32" name="Chevron 34">
            <a:extLst>
              <a:ext uri="{FF2B5EF4-FFF2-40B4-BE49-F238E27FC236}">
                <a16:creationId xmlns:a16="http://schemas.microsoft.com/office/drawing/2014/main" id="{C7243182-18E4-A47F-31BC-48DB14FF1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237" y="2235721"/>
            <a:ext cx="1110709" cy="83409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Publish Final Rule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DC1A2370-602C-1CB4-37EF-39FDAD38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272" y="3758184"/>
            <a:ext cx="1562477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>
                <a:solidFill>
                  <a:schemeClr val="tx1"/>
                </a:solidFill>
                <a:latin typeface="Gill Sans MT (Headings)ody)"/>
              </a:rPr>
              <a:t>November 2025</a:t>
            </a:r>
          </a:p>
        </p:txBody>
      </p:sp>
      <p:cxnSp>
        <p:nvCxnSpPr>
          <p:cNvPr id="34" name="Straight Arrow Connector 20">
            <a:extLst>
              <a:ext uri="{FF2B5EF4-FFF2-40B4-BE49-F238E27FC236}">
                <a16:creationId xmlns:a16="http://schemas.microsoft.com/office/drawing/2014/main" id="{8813D8C5-C977-8AA9-0C50-A54EB1ACCC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86445" y="3447288"/>
            <a:ext cx="0" cy="238396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37" name="Chevron 36">
            <a:extLst>
              <a:ext uri="{FF2B5EF4-FFF2-40B4-BE49-F238E27FC236}">
                <a16:creationId xmlns:a16="http://schemas.microsoft.com/office/drawing/2014/main" id="{7A287C4B-AA50-B277-D26D-3927F49BA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784" y="4677759"/>
            <a:ext cx="1048907" cy="902405"/>
          </a:xfrm>
          <a:prstGeom prst="chevron">
            <a:avLst>
              <a:gd name="adj" fmla="val 1896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Hold for Commission Approval of Final Rule</a:t>
            </a:r>
          </a:p>
        </p:txBody>
      </p:sp>
      <p:cxnSp>
        <p:nvCxnSpPr>
          <p:cNvPr id="38" name="Straight Arrow Connector 20">
            <a:extLst>
              <a:ext uri="{FF2B5EF4-FFF2-40B4-BE49-F238E27FC236}">
                <a16:creationId xmlns:a16="http://schemas.microsoft.com/office/drawing/2014/main" id="{94CE906F-3C34-6559-8F83-6ABF017C2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6445" y="4117855"/>
            <a:ext cx="0" cy="258536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2928BFB7-C8CE-33C2-0990-C2B6DB0F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42033" y="6207334"/>
            <a:ext cx="628649" cy="575765"/>
          </a:xfrm>
        </p:spPr>
        <p:txBody>
          <a:bodyPr/>
          <a:lstStyle/>
          <a:p>
            <a:fld id="{437C3F23-D513-D349-B4C4-08D51C5D805D}" type="slidenum">
              <a:rPr lang="en-US" sz="1200"/>
              <a:t>9</a:t>
            </a:fld>
            <a:endParaRPr lang="en-US" sz="1200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78304E9E-A561-18D2-15C0-E374C56A8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36" y="3408500"/>
            <a:ext cx="888714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>
                <a:solidFill>
                  <a:schemeClr val="bg1">
                    <a:lumMod val="95000"/>
                    <a:lumOff val="5000"/>
                  </a:schemeClr>
                </a:solidFill>
                <a:latin typeface="Gill Sans MT (Headings)ody)"/>
              </a:rPr>
              <a:t>Public Meetings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0F46327-15B3-A0CD-0777-9BD4F0B6B0ED}"/>
              </a:ext>
            </a:extLst>
          </p:cNvPr>
          <p:cNvSpPr/>
          <p:nvPr/>
        </p:nvSpPr>
        <p:spPr>
          <a:xfrm rot="18113109">
            <a:off x="1655505" y="3146212"/>
            <a:ext cx="290327" cy="21930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497CB66-5F52-3497-8CE2-675DA0990C14}"/>
              </a:ext>
            </a:extLst>
          </p:cNvPr>
          <p:cNvSpPr txBox="1">
            <a:spLocks/>
          </p:cNvSpPr>
          <p:nvPr/>
        </p:nvSpPr>
        <p:spPr>
          <a:xfrm>
            <a:off x="2916490" y="3127264"/>
            <a:ext cx="3685272" cy="665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.Lucida Grande UI Regular"/>
              <a:buChar char="►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3" indent="0" fontAlgn="base">
              <a:lnSpc>
                <a:spcPct val="100000"/>
              </a:lnSpc>
              <a:spcBef>
                <a:spcPts val="750"/>
              </a:spcBef>
              <a:buClr>
                <a:prstClr val="white"/>
              </a:buClr>
              <a:buSzPct val="120000"/>
              <a:buNone/>
              <a:defRPr/>
            </a:pPr>
            <a:r>
              <a:rPr lang="en-US" altLang="en-US">
                <a:solidFill>
                  <a:schemeClr val="tx1"/>
                </a:solidFill>
                <a:latin typeface="+mj-lt"/>
                <a:cs typeface="Arial"/>
              </a:rPr>
              <a:t>Onsite meetings at “sited” states and virtual meetings</a:t>
            </a:r>
            <a:endParaRPr lang="en-US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AA2DD919-9A0C-3C76-156C-5F25B021B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104" y="1692418"/>
            <a:ext cx="1832846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800" b="1">
                <a:solidFill>
                  <a:schemeClr val="tx1"/>
                </a:solidFill>
                <a:latin typeface="Gill Sans MT (Headings)ody)"/>
              </a:rPr>
              <a:t>Rulemaking</a:t>
            </a:r>
          </a:p>
        </p:txBody>
      </p:sp>
      <p:sp>
        <p:nvSpPr>
          <p:cNvPr id="7" name="TextBox 40">
            <a:extLst>
              <a:ext uri="{FF2B5EF4-FFF2-40B4-BE49-F238E27FC236}">
                <a16:creationId xmlns:a16="http://schemas.microsoft.com/office/drawing/2014/main" id="{8FE13DB8-E9D0-20C8-EF7D-7316F2E76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017" y="4114486"/>
            <a:ext cx="1832846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800" b="1">
                <a:solidFill>
                  <a:schemeClr val="tx1"/>
                </a:solidFill>
                <a:latin typeface="Gill Sans MT (Headings)ody)"/>
              </a:rPr>
              <a:t>Guidance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BEB9C302-E1CA-DC67-6DFC-23406471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167" y="1501874"/>
            <a:ext cx="764003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>
                <a:solidFill>
                  <a:srgbClr val="FF0000"/>
                </a:solidFill>
                <a:latin typeface="Gill Sans MT (Headings)ody)"/>
              </a:rPr>
              <a:t>We are here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4733521-D3A5-6BF1-6BC6-870C9A364D32}"/>
              </a:ext>
            </a:extLst>
          </p:cNvPr>
          <p:cNvSpPr/>
          <p:nvPr/>
        </p:nvSpPr>
        <p:spPr>
          <a:xfrm rot="4870033">
            <a:off x="1726906" y="2022762"/>
            <a:ext cx="290327" cy="21930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7A1BB8-0E44-E6F1-34C1-A11068C0F9BD}"/>
              </a:ext>
            </a:extLst>
          </p:cNvPr>
          <p:cNvSpPr txBox="1">
            <a:spLocks/>
          </p:cNvSpPr>
          <p:nvPr/>
        </p:nvSpPr>
        <p:spPr>
          <a:xfrm>
            <a:off x="151727" y="210957"/>
            <a:ext cx="7634718" cy="828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latin typeface="Gill Sans MT (Headings)"/>
              </a:rPr>
              <a:t>Integrated LLRWD Rulemaking </a:t>
            </a:r>
          </a:p>
          <a:p>
            <a:pPr algn="l"/>
            <a:r>
              <a:rPr lang="en-US" sz="3200" b="1">
                <a:latin typeface="Gill Sans MT (Headings)"/>
              </a:rPr>
              <a:t>  Next Steps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13B167D-4F8C-5D01-6B58-858C4F95B0AF}"/>
              </a:ext>
            </a:extLst>
          </p:cNvPr>
          <p:cNvSpPr/>
          <p:nvPr/>
        </p:nvSpPr>
        <p:spPr>
          <a:xfrm rot="18113109">
            <a:off x="1235889" y="3146212"/>
            <a:ext cx="290327" cy="21930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3763343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baa91c-f4f3-476c-975b-2c0c9a73cf2e">
      <UserInfo>
        <DisplayName>Karen Pinkston</DisplayName>
        <AccountId>49</AccountId>
        <AccountType/>
      </UserInfo>
      <UserInfo>
        <DisplayName>Dembek, Stephen</DisplayName>
        <AccountId>40</AccountId>
        <AccountType/>
      </UserInfo>
      <UserInfo>
        <DisplayName>Patricia Cline-Thomas</DisplayName>
        <AccountId>474</AccountId>
        <AccountType/>
      </UserInfo>
      <UserInfo>
        <DisplayName>Aida Rivera-Varona</DisplayName>
        <AccountId>236</AccountId>
        <AccountType/>
      </UserInfo>
      <UserInfo>
        <DisplayName>Trish Holahan</DisplayName>
        <AccountId>101</AccountId>
        <AccountType/>
      </UserInfo>
      <UserInfo>
        <DisplayName>Ashley Roberts</DisplayName>
        <AccountId>319</AccountId>
        <AccountType/>
      </UserInfo>
      <UserInfo>
        <DisplayName>Adam Lee</DisplayName>
        <AccountId>475</AccountId>
        <AccountType/>
      </UserInfo>
      <UserInfo>
        <DisplayName>Cindy Bladey</DisplayName>
        <AccountId>300</AccountId>
        <AccountType/>
      </UserInfo>
      <UserInfo>
        <DisplayName>Caylee Kenny (She/Her)</DisplayName>
        <AccountId>476</AccountId>
        <AccountType/>
      </UserInfo>
      <UserInfo>
        <DisplayName>Maurice Heath</DisplayName>
        <AccountId>30</AccountId>
        <AccountType/>
      </UserInfo>
      <UserInfo>
        <DisplayName>Duane White</DisplayName>
        <AccountId>479</AccountId>
        <AccountType/>
      </UserInfo>
      <UserInfo>
        <DisplayName>Cynthia Barr</DisplayName>
        <AccountId>29</AccountId>
        <AccountType/>
      </UserInfo>
      <UserInfo>
        <DisplayName>Bruce Watson</DisplayName>
        <AccountId>94</AccountId>
        <AccountType/>
      </UserInfo>
      <UserInfo>
        <DisplayName>Priya Yadav</DisplayName>
        <AccountId>24</AccountId>
        <AccountType/>
      </UserInfo>
      <UserInfo>
        <DisplayName>Adam Schwartzman</DisplayName>
        <AccountId>46</AccountId>
        <AccountType/>
      </UserInfo>
      <UserInfo>
        <DisplayName>Jane Marshall</DisplayName>
        <AccountId>367</AccountId>
        <AccountType/>
      </UserInfo>
    </SharedWithUsers>
    <TaxCatchAll xmlns="c9baa91c-f4f3-476c-975b-2c0c9a73cf2e" xsi:nil="true"/>
    <lcf76f155ced4ddcb4097134ff3c332f xmlns="b4e0406c-e30d-42d1-bbfd-0f8e74ffc272">
      <Terms xmlns="http://schemas.microsoft.com/office/infopath/2007/PartnerControls"/>
    </lcf76f155ced4ddcb4097134ff3c332f>
    <_dlc_DocId xmlns="c9baa91c-f4f3-476c-975b-2c0c9a73cf2e">DV57ZVSVHYWR-1284127831-5011</_dlc_DocId>
    <_dlc_DocIdUrl xmlns="c9baa91c-f4f3-476c-975b-2c0c9a73cf2e">
      <Url>https://usnrc.sharepoint.com/teams/NMSS-Low-Level-Waste-Branch/_layouts/15/DocIdRedir.aspx?ID=DV57ZVSVHYWR-1284127831-5011</Url>
      <Description>DV57ZVSVHYWR-1284127831-5011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02D86AF6BA84797CD5074443C585B" ma:contentTypeVersion="51" ma:contentTypeDescription="Create a new document." ma:contentTypeScope="" ma:versionID="a951fd0d4e08f8297c3b5aec3483fa24">
  <xsd:schema xmlns:xsd="http://www.w3.org/2001/XMLSchema" xmlns:xs="http://www.w3.org/2001/XMLSchema" xmlns:p="http://schemas.microsoft.com/office/2006/metadata/properties" xmlns:ns2="c9baa91c-f4f3-476c-975b-2c0c9a73cf2e" xmlns:ns3="b4e0406c-e30d-42d1-bbfd-0f8e74ffc272" targetNamespace="http://schemas.microsoft.com/office/2006/metadata/properties" ma:root="true" ma:fieldsID="37c988738a696bfa63d7f7b6211b263e" ns2:_="" ns3:_="">
    <xsd:import namespace="c9baa91c-f4f3-476c-975b-2c0c9a73cf2e"/>
    <xsd:import namespace="b4e0406c-e30d-42d1-bbfd-0f8e74ffc2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aa91c-f4f3-476c-975b-2c0c9a73cf2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ace7a6a1-3451-49f3-b87f-00e1f104393c}" ma:internalName="TaxCatchAll" ma:showField="CatchAllData" ma:web="c9baa91c-f4f3-476c-975b-2c0c9a73cf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0406c-e30d-42d1-bbfd-0f8e74ffc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63FD75-FCFD-4E2E-8E2D-D8ADA00AB656}">
  <ds:schemaRefs>
    <ds:schemaRef ds:uri="http://schemas.microsoft.com/sharepoint/event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5E35FF44-E873-4D4F-A50E-26C8A09CCC8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4e0406c-e30d-42d1-bbfd-0f8e74ffc272"/>
    <ds:schemaRef ds:uri="http://purl.org/dc/terms/"/>
    <ds:schemaRef ds:uri="c9baa91c-f4f3-476c-975b-2c0c9a73cf2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A28725-5059-4D0A-ACC3-FA94F57A7F80}">
  <ds:schemaRefs>
    <ds:schemaRef ds:uri="b4e0406c-e30d-42d1-bbfd-0f8e74ffc272"/>
    <ds:schemaRef ds:uri="c9baa91c-f4f3-476c-975b-2c0c9a73cf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4DD0A703-3D2D-4CAB-B7DA-C9302DA8905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b74f9b6-60a9-4243-a26a-1dfd9303d70f}" enabled="1" method="Standard" siteId="{e8d01475-c3b5-436a-a065-5def4c64f52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72</TotalTime>
  <Words>1292</Words>
  <Application>Microsoft Office PowerPoint</Application>
  <PresentationFormat>On-screen Show (4:3)</PresentationFormat>
  <Paragraphs>192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.Lucida Grande UI Regular</vt:lpstr>
      <vt:lpstr>Arial</vt:lpstr>
      <vt:lpstr>Calibri</vt:lpstr>
      <vt:lpstr>Calibri (Headings)</vt:lpstr>
      <vt:lpstr>Calibri Light</vt:lpstr>
      <vt:lpstr>Century Schoolbook</vt:lpstr>
      <vt:lpstr>Corbel</vt:lpstr>
      <vt:lpstr>Corbel (Body)</vt:lpstr>
      <vt:lpstr>Gill Sans MT</vt:lpstr>
      <vt:lpstr>Gill Sans MT (Headings)</vt:lpstr>
      <vt:lpstr>Gill Sans MT (Headings)ody)</vt:lpstr>
      <vt:lpstr>Symbol</vt:lpstr>
      <vt:lpstr>Wingdings</vt:lpstr>
      <vt:lpstr>Depth</vt:lpstr>
      <vt:lpstr>NRC UPDATE</vt:lpstr>
      <vt:lpstr>Agenda</vt:lpstr>
      <vt:lpstr>Assessing the LLW Program</vt:lpstr>
      <vt:lpstr>PowerPoint Presentation</vt:lpstr>
      <vt:lpstr>PowerPoint Presentation</vt:lpstr>
      <vt:lpstr>Licensing Waste Processing</vt:lpstr>
      <vt:lpstr>Integrated LLRWD Rulemaking</vt:lpstr>
      <vt:lpstr>Integrated LLRWD Rulemaking    Key Messages</vt:lpstr>
      <vt:lpstr>PowerPoint Presentation</vt:lpstr>
      <vt:lpstr>Integrated LLWRD Rulemaking    Outreach Efforts</vt:lpstr>
      <vt:lpstr>PowerPoint Presentation</vt:lpstr>
      <vt:lpstr>Decommissioning Rulemaking    Update</vt:lpstr>
      <vt:lpstr>PowerPoint Presentation</vt:lpstr>
      <vt:lpstr>Enhancing Decommissioning Outreach</vt:lpstr>
      <vt:lpstr>Questions/Comments</vt:lpstr>
      <vt:lpstr>PowerPoint Presentation</vt:lpstr>
      <vt:lpstr>Decommissioning Trust Fund and Major Radioactive Components During Operations</vt:lpstr>
    </vt:vector>
  </TitlesOfParts>
  <Company>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Doyle, Dan</dc:creator>
  <cp:lastModifiedBy>csnyder llwforum.org</cp:lastModifiedBy>
  <cp:revision>2</cp:revision>
  <dcterms:created xsi:type="dcterms:W3CDTF">2021-09-30T16:55:15Z</dcterms:created>
  <dcterms:modified xsi:type="dcterms:W3CDTF">2024-04-02T10:58:52Z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0x01010057202D86AF6BA84797CD5074443C585B</vt:lpwstr>
  </property>
  <property fmtid="{D5CDD505-2E9C-101B-9397-08002B2CF9AE}" pid="3" name="Order">
    <vt:r8>8800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  <property fmtid="{D5CDD505-2E9C-101B-9397-08002B2CF9AE}" pid="11" name="_dlc_DocIdItemGuid">
    <vt:lpwstr>ade27362-a6c8-48a2-9bb3-891b74e2824a</vt:lpwstr>
  </property>
</Properties>
</file>