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3" r:id="rId1"/>
    <p:sldMasterId id="2147483809" r:id="rId2"/>
    <p:sldMasterId id="2147483824" r:id="rId3"/>
    <p:sldMasterId id="2147483839" r:id="rId4"/>
  </p:sldMasterIdLst>
  <p:notesMasterIdLst>
    <p:notesMasterId r:id="rId19"/>
  </p:notesMasterIdLst>
  <p:sldIdLst>
    <p:sldId id="256" r:id="rId5"/>
    <p:sldId id="259" r:id="rId6"/>
    <p:sldId id="282" r:id="rId7"/>
    <p:sldId id="272" r:id="rId8"/>
    <p:sldId id="264" r:id="rId9"/>
    <p:sldId id="273" r:id="rId10"/>
    <p:sldId id="275" r:id="rId11"/>
    <p:sldId id="274" r:id="rId12"/>
    <p:sldId id="277" r:id="rId13"/>
    <p:sldId id="278" r:id="rId14"/>
    <p:sldId id="280" r:id="rId15"/>
    <p:sldId id="266" r:id="rId16"/>
    <p:sldId id="281" r:id="rId17"/>
    <p:sldId id="265" r:id="rId18"/>
  </p:sldIdLst>
  <p:sldSz cx="10058400" cy="7772400"/>
  <p:notesSz cx="6858000" cy="9144000"/>
  <p:custDataLst>
    <p:tags r:id="rId20"/>
  </p:custDataLst>
  <p:defaultTextStyle>
    <a:defPPr>
      <a:defRPr lang="en-US"/>
    </a:defPPr>
    <a:lvl1pPr algn="l" defTabSz="101758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08000" indent="-50800" algn="l" defTabSz="101758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017588" indent="-103188" algn="l" defTabSz="101758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527175" indent="-155575" algn="l" defTabSz="101758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36763" indent="-207963" algn="l" defTabSz="101758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0" d="100"/>
          <a:sy n="70" d="100"/>
        </p:scale>
        <p:origin x="1517" y="43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51D090-123B-548C-0560-F554B03E6C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188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7F4089-A49A-43CD-74F9-06811592AB5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188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C6F66E-9C26-4A5D-8C24-98207E510655}" type="datetimeFigureOut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EA8C84F-716D-FEAC-EC1C-AD7D26300F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36F26A7-7BF9-9F1B-839B-26CC9EF3F4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5CE86-D448-E471-5E27-C4781268D7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188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0D3E1-DF7E-E495-BE37-1FBC1B212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FD1DC1-502B-4365-90FF-1706080D3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5716049-DB6F-6D1B-86ED-7F492DDF7BDE}"/>
              </a:ext>
            </a:extLst>
          </p:cNvPr>
          <p:cNvCxnSpPr/>
          <p:nvPr userDrawn="1"/>
        </p:nvCxnSpPr>
        <p:spPr>
          <a:xfrm>
            <a:off x="338138" y="3173413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2">
            <a:extLst>
              <a:ext uri="{FF2B5EF4-FFF2-40B4-BE49-F238E27FC236}">
                <a16:creationId xmlns:a16="http://schemas.microsoft.com/office/drawing/2014/main" id="{D55CFD9E-DF9A-A833-EA9D-6D015A28BA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8613" y="6648450"/>
            <a:ext cx="9372600" cy="520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700" b="1">
                <a:solidFill>
                  <a:srgbClr val="000000"/>
                </a:solidFill>
                <a:cs typeface="Arial" panose="020B0604020202020204" pitchFamily="34" charset="0"/>
              </a:rPr>
              <a:t>THIS PRELIMINARY WORK OF GAO IS SUBJECT TO REVISION AND SHOULD NOT BE REPRODUCED OR DISTRIBUTED. SOME GRAPHICS MAY BE ENTITLED TO COPYRIGHT.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17E9A7-7689-A2E8-6927-A29C316924B1}"/>
              </a:ext>
            </a:extLst>
          </p:cNvPr>
          <p:cNvCxnSpPr/>
          <p:nvPr userDrawn="1"/>
        </p:nvCxnSpPr>
        <p:spPr>
          <a:xfrm>
            <a:off x="328613" y="6565900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100" b="1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239AB56-91B3-9AE7-B171-E6A46B2AD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295E1-F6DF-4D14-BAA9-8B0900F956B5}" type="datetime1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7B3B8A2-039F-F3CF-8B57-A14FA6D98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4F21FC-8335-9089-E94C-C108BD8F6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0968D176-176D-45AE-8679-18007488DC3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59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47439-B13D-B74E-D5A9-7923E3B74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584F4-62CA-49F6-AB23-63CE6FA0D8C6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59468-2B0B-B6F3-63F5-6065B8B9C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1D886-E802-2496-5C52-110A4BAAA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ACA6EC91-B162-4445-8B68-EC93801F6F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46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DA67F-C0BB-C328-778F-DC08083EF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137AA-60AB-448B-8CF9-4280557941C0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B6613-0F02-1D85-4C95-17C8E6D91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F26CC-93A8-DB54-2FFB-93B754195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3506EC0A-3770-42EA-BF1B-3CC0F378602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058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 anchor="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E8295-8929-4293-C84E-21F9EC23F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C0551-5E43-46D9-A463-A429BFE08FA6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048C3-F298-9EAE-B1C2-56D8EC764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BB744-41F3-5072-94AE-00101CF87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CB76A64F-6E12-405A-8C3C-31C73A6F2C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821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54864" anchor="t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3E3914B-829D-3C00-06A5-35EA4170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1CADD-F1F9-4B79-9EDA-D243C7861151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ADA62F3-FF19-91BD-583F-4B9BC0A0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91CD410-690F-B085-062E-43D76D2E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74324737-9F4F-40C7-89C6-FEE484376E8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05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8">
            <a:extLst>
              <a:ext uri="{FF2B5EF4-FFF2-40B4-BE49-F238E27FC236}">
                <a16:creationId xmlns:a16="http://schemas.microsoft.com/office/drawing/2014/main" id="{F105AFFD-7A8F-1E19-899D-958CE9032E3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28613" y="2286000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3517" tIns="56758" rIns="113517" bIns="56758" anchor="ctr"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9CC5E90-C4DD-ED62-2F00-43AEFFE46DA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B04B8-5C26-4291-A31B-DA914747D815}" type="datetime1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1A9135-8300-7A96-7DFB-E732601950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92E7A25-32E8-C4A9-D349-CFC406FB384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6CBC7834-34D3-4F1C-ABCC-86947772DCA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176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8">
            <a:extLst>
              <a:ext uri="{FF2B5EF4-FFF2-40B4-BE49-F238E27FC236}">
                <a16:creationId xmlns:a16="http://schemas.microsoft.com/office/drawing/2014/main" id="{1EB987E4-9A4F-C594-4161-DD632C6FC30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28613" y="2286000"/>
            <a:ext cx="9372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3517" tIns="56758" rIns="113517" bIns="56758" anchor="ctr"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D3367FB-7233-3897-1A26-2A4ABA9B1E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CE833-C4E3-4D1E-8DA8-D49EF2A26938}" type="datetime1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6A95E0F-A2D5-06A4-606A-20CBF127E9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FB4D8D-D0A9-474E-5D0F-2ED77BDBBE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95E5559E-6A88-4542-8709-DE5AE6B42FA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294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1EA04C-89C2-B3F4-F979-74FBAB2E9CE3}"/>
              </a:ext>
            </a:extLst>
          </p:cNvPr>
          <p:cNvCxnSpPr/>
          <p:nvPr userDrawn="1"/>
        </p:nvCxnSpPr>
        <p:spPr>
          <a:xfrm>
            <a:off x="338138" y="3173413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100" b="1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C32150-3614-ED08-5D32-CBEB86A64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C1697-701B-4D77-9117-F9295B1B954D}" type="datetime1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CF2AFF-A77D-A629-9E65-8DD2D2D9F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241BCB-A1F5-17FC-E323-1A69785DD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620069CB-2983-4B5C-A1E3-37FBF561D58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814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8">
            <a:extLst>
              <a:ext uri="{FF2B5EF4-FFF2-40B4-BE49-F238E27FC236}">
                <a16:creationId xmlns:a16="http://schemas.microsoft.com/office/drawing/2014/main" id="{3A2F666E-EF55-B14E-94A5-EDCB5D8D3B9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17A5E1-01C3-361F-AC4D-4062C5250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96CE3-5600-4E33-9AC3-5AC99D79BA93}" type="datetime1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1B9279-01E7-4CBB-9BCE-CDF2D7D74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39D81D-DFB6-31EE-5380-BBC4DC48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5D27717E-6BC1-4623-BE40-7BBF742511C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35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5FB2F-18D5-7669-E2F9-D5EAAE608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5FFA9-7B1E-41F6-9696-4F9D9B1D591E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40DBB-8456-2093-9CF4-6FB956DDD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747B8-C22F-D60E-F9DD-25635905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073F0E0B-99A3-4066-8AA1-4A96EC85451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103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21D2C0-48FD-5F79-B6B9-51E7CE107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5B455-67BA-4B72-93FF-27F5ACC690D6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E14406-B032-6B83-3107-D34366B80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30F9A9-4DD8-B2E8-F06C-746606BF8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A310ADE3-BB1C-4DC8-911E-F1710203D8E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38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8">
            <a:extLst>
              <a:ext uri="{FF2B5EF4-FFF2-40B4-BE49-F238E27FC236}">
                <a16:creationId xmlns:a16="http://schemas.microsoft.com/office/drawing/2014/main" id="{D4AF8A0B-0605-0740-9AEF-C6C4F2C7E41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E870B2-9B4C-ED4E-FE47-4D9463695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C3092-F8C9-46A7-94A4-3234B57C58C6}" type="datetime1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8E4284-DC48-5D07-4EE0-3980537A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B3569E-A804-E045-2A86-9A29E78B8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5E902F4F-B7F1-4057-9E4E-9BD7C546A8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823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CCB74E3-69C0-83A6-023E-97D08F72D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802FD-EB2E-4BF4-BAF1-BCF04B98592A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D46695C-80F6-704E-A961-7028EA84E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170DC5-DC7D-3AF9-D139-0BF818E7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DC8B1454-CBF8-4595-814C-B11DF4CC5E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849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9398B48-3699-4226-985E-7D17D4C02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72465-D39C-40A1-8D3C-FB351684B22A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34F110F-DDBA-355E-D81E-23D74132F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A5461F-D7EE-5426-4947-1B101948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6E2AB201-4D51-4B17-B849-182479F21A2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509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DF2568A-AFE9-C4B5-A2EB-AF7BB64B73E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38138" y="7259638"/>
            <a:ext cx="2057400" cy="347662"/>
          </a:xfrm>
          <a:prstGeom prst="rect">
            <a:avLst/>
          </a:prstGeom>
          <a:noFill/>
          <a:ln>
            <a:noFill/>
          </a:ln>
        </p:spPr>
        <p:txBody>
          <a:bodyPr lIns="101882" tIns="50941" rIns="101882" bIns="50941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67D1B099-282A-476F-AAEF-7DF4E2F52B4C}" type="datetime1">
              <a:rPr lang="en-US" altLang="en-US" sz="1600" smtClean="0">
                <a:cs typeface="Arial" panose="020B0604020202020204" pitchFamily="34" charset="0"/>
              </a:rPr>
              <a:pPr eaLnBrk="1" hangingPunct="1">
                <a:defRPr/>
              </a:pPr>
              <a:t>4/2/2024</a:t>
            </a:fld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192874D-D0AE-8D83-3AFC-0A278F7A6F0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361238" y="7259638"/>
            <a:ext cx="2346325" cy="357187"/>
          </a:xfrm>
          <a:prstGeom prst="rect">
            <a:avLst/>
          </a:prstGeom>
          <a:noFill/>
          <a:ln>
            <a:noFill/>
          </a:ln>
        </p:spPr>
        <p:txBody>
          <a:bodyPr lIns="101882" tIns="50941" rIns="101882" bIns="50941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4" name="Line 38">
            <a:extLst>
              <a:ext uri="{FF2B5EF4-FFF2-40B4-BE49-F238E27FC236}">
                <a16:creationId xmlns:a16="http://schemas.microsoft.com/office/drawing/2014/main" id="{AB01905E-9ECA-FA60-E4DE-2364D059860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D3D157DC-8E41-214A-05D8-7C35DCA4C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0F5C2-8405-429D-86A8-710B0FCFA701}" type="datetime1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65F5366-DB6C-E45E-4CC7-45A22E71E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F55F8C5-7615-021E-F957-EFE96C77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623D5606-74E9-4FBE-8A39-2E02A31C6B1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598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5C2318-CC2C-2403-A7AC-CEE464B71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C4960-728F-456B-9300-2571519C3E25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12A046-3B3D-BC63-066F-629D4743C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2DDE45-36FD-608F-E3E7-30B079B66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54D36BF2-A98E-46DD-B869-BB2657BEE86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976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ED4282-CEEA-68A6-7FFE-576DABC0E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56D07-5852-48F1-A546-F0127459074C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946FCF-1944-49B2-4C3B-9BD3C9AC4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0E4818-4410-9438-2911-B55FC255B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85E17FDB-0191-4863-AF2C-5A39AAAAB6D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877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DA738-4BC1-1740-599B-19A9A304B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5A1AB-7D82-4F7F-A3A9-9F10B6215616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49D3E-4F0F-2E2D-134E-6A791F0AD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9EBB1-B259-75BE-F9B9-23F4DE37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330FB2F9-89EE-4F0E-8A5E-AB320E504A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475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058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82F7A-754B-83CA-333C-7E2FBCF0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17E34-7CB1-4605-8DCF-FA9063127495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8DAF4-DC65-D5D1-5759-F4AACEC93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3BD5D-F1B4-9186-2BB4-B24AA930F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2D0415CE-E0A9-4099-AF1A-99BD840E490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4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CF02C-F80F-99E8-D69C-533B5225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3B0A0-176F-4D0E-9D3E-566ACD958433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E5BEC-A5EB-1E87-6E9A-5C518537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4FC43-ADD6-4ED9-2E2A-FC7E65381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60BB8327-D662-4165-BB2E-B30E8BA8C8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807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413E323-9C6B-7726-0A2A-EEC4FDD4C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F802C-EDFA-4154-91EA-8CE928C8E03C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28D4953-BD54-98AD-C690-8696319B6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2B3614-6130-9F57-E496-FC41622E4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A9FE3F06-F3DE-4B79-A689-3D613B2F7AD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440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8">
            <a:extLst>
              <a:ext uri="{FF2B5EF4-FFF2-40B4-BE49-F238E27FC236}">
                <a16:creationId xmlns:a16="http://schemas.microsoft.com/office/drawing/2014/main" id="{C7778BC7-176F-9E1A-94A6-5C831653A61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28613" y="2286000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3517" tIns="56758" rIns="113517" bIns="56758" anchor="ctr"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AD7D6C-CC41-A737-CE58-FBCBC0AE62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FA95C-65D4-4B76-BAC9-BF79FEF76548}" type="datetime1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6F701C6-075E-8F57-7223-7BBF90B38D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B0F9DD-C67A-E148-7FF1-AA733B2F87C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5893EB49-8D80-4822-B9C0-986B9C6A36B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80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516B6-B83C-0132-1153-E3BF972E2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92A07-3D67-46EF-ABBB-942691F9F3FE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5F284-65C1-0E3A-35A0-31CDD373A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8372C-6E60-5CC6-8952-0AC5207F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753DC126-2EF0-412B-8295-6C23AF8B6EA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4908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C92A1D-E0DC-5A67-D0A5-ECFCF0875B8A}"/>
              </a:ext>
            </a:extLst>
          </p:cNvPr>
          <p:cNvCxnSpPr/>
          <p:nvPr userDrawn="1"/>
        </p:nvCxnSpPr>
        <p:spPr>
          <a:xfrm>
            <a:off x="338138" y="3173413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2">
            <a:extLst>
              <a:ext uri="{FF2B5EF4-FFF2-40B4-BE49-F238E27FC236}">
                <a16:creationId xmlns:a16="http://schemas.microsoft.com/office/drawing/2014/main" id="{C639FB31-3576-8F1B-3F34-E9F1014E2B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8613" y="6648450"/>
            <a:ext cx="9372600" cy="520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700" b="1">
                <a:solidFill>
                  <a:srgbClr val="000000"/>
                </a:solidFill>
                <a:cs typeface="Arial" panose="020B0604020202020204" pitchFamily="34" charset="0"/>
              </a:rPr>
              <a:t>THIS PRELIMINARY WORK OF GAO IS SUBJECT TO REVISION AND SHOULD NOT BE REPRODUCED OR DISTRIBUTED. SOME GRAPHICS MAY BE ENTITLED TO COPYRIGHT.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760FC1-EFA3-481B-167C-E07702C26F47}"/>
              </a:ext>
            </a:extLst>
          </p:cNvPr>
          <p:cNvCxnSpPr/>
          <p:nvPr userDrawn="1"/>
        </p:nvCxnSpPr>
        <p:spPr>
          <a:xfrm>
            <a:off x="328613" y="6565900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100" b="1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898F94-70F4-D422-F11D-B1E902B47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EE34C-ECBA-42F3-AEE2-BA5B822D3467}" type="datetime1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575E721-7CD1-F789-BE00-FB01E00C9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D70B565-9BCF-CB6E-C6C2-35EC4E026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299275C8-5016-49DD-A748-116211C0BB8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252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8">
            <a:extLst>
              <a:ext uri="{FF2B5EF4-FFF2-40B4-BE49-F238E27FC236}">
                <a16:creationId xmlns:a16="http://schemas.microsoft.com/office/drawing/2014/main" id="{F89DA8E4-226E-EABB-7985-2D531850752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6EE471-FA46-7A03-2BF1-34ACCA2FF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54479-6F83-40E9-AD2E-352F35AE3D04}" type="datetime1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596206-292F-0F6A-120F-B4A8E6F65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3D8A09-DEAD-CE92-CF10-1860E393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AC0E55E0-D6C5-411A-A1BE-6FF2D11126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591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F856E-2D8E-8246-A532-B1E9B57F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1AD3F-89C7-40CB-A5D7-831A3B86F757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F766C-35AE-0AA9-581C-7CDEF316B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EC61D-1B7E-2EE0-C073-5FFF945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02D17077-4D2B-40D4-A4B7-96F23E5D6A9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9157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0DD9DD-A732-5C00-34F4-AFC348306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816AA-1A4F-464A-9798-3BD397B3F595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F7D861-86BA-9E55-2436-3B419AA1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6A90FE-4203-AA7A-7327-A4D2B6265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0A897930-C3C0-4D58-9C6A-D5D0669A01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0099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DD60D8F-BA0D-8691-E6E1-69FD23EE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4B7C1-1EE4-442D-96E5-79F92AFC1D3E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AD5EC7-C033-9C95-8EC8-175E6E92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3E524B-6893-6A02-2223-0F64A11F8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2C0F12CC-1D00-4DA9-BB81-0B8D5BF4FF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380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A1BA09F-F3C0-713B-64D8-78E1DFF5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55C1-0136-4C26-980E-8F555E64FD57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339B067-9191-F217-C2FE-C27D682E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63EB62-8EFC-999C-2508-286276918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32F046A9-DBB0-4B82-87F9-CB86A487CFF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7998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D0C4139-24AC-2C72-0D58-572FFF39D20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38138" y="7259638"/>
            <a:ext cx="2057400" cy="347662"/>
          </a:xfrm>
          <a:prstGeom prst="rect">
            <a:avLst/>
          </a:prstGeom>
          <a:noFill/>
          <a:ln>
            <a:noFill/>
          </a:ln>
        </p:spPr>
        <p:txBody>
          <a:bodyPr lIns="101882" tIns="50941" rIns="101882" bIns="50941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F9495917-457F-49F8-AD32-47E4D4DEA1DA}" type="datetime1">
              <a:rPr lang="en-US" altLang="en-US" sz="1600" smtClean="0">
                <a:cs typeface="Arial" panose="020B0604020202020204" pitchFamily="34" charset="0"/>
              </a:rPr>
              <a:pPr eaLnBrk="1" hangingPunct="1">
                <a:defRPr/>
              </a:pPr>
              <a:t>4/2/2024</a:t>
            </a:fld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0167E9B-3E94-9E5E-E81F-777E173B228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361238" y="7259638"/>
            <a:ext cx="2346325" cy="357187"/>
          </a:xfrm>
          <a:prstGeom prst="rect">
            <a:avLst/>
          </a:prstGeom>
          <a:noFill/>
          <a:ln>
            <a:noFill/>
          </a:ln>
        </p:spPr>
        <p:txBody>
          <a:bodyPr lIns="101882" tIns="50941" rIns="101882" bIns="50941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4" name="Line 38">
            <a:extLst>
              <a:ext uri="{FF2B5EF4-FFF2-40B4-BE49-F238E27FC236}">
                <a16:creationId xmlns:a16="http://schemas.microsoft.com/office/drawing/2014/main" id="{A8A10599-D2B2-578B-065D-E8E4E735D16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A7B9FAF5-F5A2-94FA-7127-26093003C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16AEA-0916-4AFB-A0D4-867C211583BA}" type="datetime1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8F295D2-D511-26A6-2FDE-3359E46D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8EB1220-F945-11D1-2BD6-D2FBC9E0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4D85347A-7226-4A01-A2CA-8E2FB82CE2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67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0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2C81F5-0009-9083-678B-E67DBAFEC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00D0A-1A3A-4069-8267-BE5BC427C439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6C169F-BD75-FFD8-3377-459727CAD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1720F7-FA3A-721B-0043-C3B3B086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8FE4FA4F-DD19-4AEF-8141-377264C99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038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327B9F-F210-2DC4-2DAD-047CB7207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90A56-EBC8-4082-9844-DD570E273493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37DCF1-504F-B988-B1A8-09D71F977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F6A005-2638-D160-9070-FFE471F1B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7DB3B852-86C9-4E0F-B9E9-680A67EBE2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3170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75EB3-6A12-7C4E-AAA0-61F9861D7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FE8EE-4BCA-4A2B-B41E-04CC7F196D29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454B4-0FE1-BD67-F270-968DE5073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D34DA-51FD-C93B-D713-DE0773B1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83676656-B5F9-45B2-B29D-267B93DB48D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32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28C855-FAA9-FEE2-77A8-0BC6E158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2772-70F0-4EBF-B149-F28F084A3628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A73B13-37D6-C672-55FE-6D3258C29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DC815B-D97E-170C-326E-B142D4864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89A51C87-F6E3-4813-9620-FE2B8C07916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4809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FD42C-7402-AB8F-A489-927EE9AD1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BF168-6CA7-4996-AE82-5F3AD8F15CAF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9C30C-4580-610C-1196-53F522625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946EC-41E0-1792-96DF-D612D5455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33A1FB27-34D4-442D-835C-0AF75F8DE5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1298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384E1-0012-CF23-9EA3-29FE051E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BBC1F-43F6-4290-8A6B-4E0203247E44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D9E51-A53F-FF47-BACE-22F59879F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800D9-BFFF-757A-44A1-AD39F63D2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ECC35126-0CD7-410B-B6E2-1766D3DAEF8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4282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DBF0448-4DD9-65B6-A940-024D75764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9DD6C-D0D2-4CE4-B01D-4BAD11B05CF8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58144C2-4A4D-AD66-094B-0528D694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9E33B80-0956-33C7-681C-C3C5DC88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3E747D96-DBE2-4339-A17F-FD831066E37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7434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8">
            <a:extLst>
              <a:ext uri="{FF2B5EF4-FFF2-40B4-BE49-F238E27FC236}">
                <a16:creationId xmlns:a16="http://schemas.microsoft.com/office/drawing/2014/main" id="{0B434D92-B26D-B7F1-98A1-92571E0CFAF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28613" y="2286000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3517" tIns="56758" rIns="113517" bIns="56758" anchor="ctr"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A17DB3E-D721-E0A8-B7AE-ADF9DB1949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B2137-3CBA-40E9-8454-F3253A47BED1}" type="datetime1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55876CB-8967-3176-5482-3E8EE1CCB7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63ABB9C-7380-9B60-F6A6-37F04303BA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E4DB4240-BDAB-407C-8A01-7D93B581CA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6588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55E1DA7-36CF-833F-F541-64C0B22E6571}"/>
              </a:ext>
            </a:extLst>
          </p:cNvPr>
          <p:cNvCxnSpPr/>
          <p:nvPr userDrawn="1"/>
        </p:nvCxnSpPr>
        <p:spPr>
          <a:xfrm>
            <a:off x="338138" y="3173413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1188720"/>
            <a:ext cx="9372600" cy="183794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328" y="3364992"/>
            <a:ext cx="9372600" cy="298094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100" b="1">
                <a:solidFill>
                  <a:schemeClr val="tx1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1157A5-540E-67A3-8452-1E4DA22A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4FB60-9FD9-41B9-B63B-C46C1A93D406}" type="datetime1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AC07B4-0725-8999-5A72-6C752F02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2445DD-3D6B-72C7-6409-209A6A3C3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BC93D44C-EE32-473A-B782-E882263ED7D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1249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8">
            <a:extLst>
              <a:ext uri="{FF2B5EF4-FFF2-40B4-BE49-F238E27FC236}">
                <a16:creationId xmlns:a16="http://schemas.microsoft.com/office/drawing/2014/main" id="{19E6F725-4FAA-01FA-1A6E-22D998EE375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1971675" indent="-252413" algn="l" rtl="0" eaLnBrk="1" fontAlgn="base" hangingPunct="1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86D591F-32A3-1DCD-B8F7-C60F2CBD2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DC521-7900-49B9-829D-18B58E34C4E7}" type="datetime1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D53723-9537-51C7-B983-AA2256DA3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C91E5B-AAAC-ECD2-B800-14A67147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E95DCC92-A424-4244-8851-B1D76E8A4A8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1100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F85F3-23D3-8381-B435-1869E8849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6511E-FE75-44BE-93A3-3D2EE94A8246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F95E7-9939-F8C1-495B-F1BE5F185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3288A-CC46-1C70-4D7E-5431281A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D7A7FD5A-DCA1-416C-AD9B-3513A038B9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4109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12848"/>
            <a:ext cx="4645152" cy="473659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04AD97-F8DA-6A1E-BA5B-2BF19CFBA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65DB6-E557-400A-9570-03DA28B86EE7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BB505D-BAD0-13B8-6265-193C9B6DD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F57408-AC58-1A9B-5C70-5668ACDD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FA94EEDF-76E9-4B8C-9F4C-AB7F3F82F64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7781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BA44F4-1ACC-F705-DF3A-B896AF762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53106-B762-4AD5-89CA-82F63DF579D4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93DF99-EF7D-EBDF-43D5-629A6A311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BBB85C-26F1-E609-02CE-93B375E7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A8291546-A3BF-4B1A-B40B-A2A131046D3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5509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A47412B-3006-D801-147E-CFACC21CC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13A61-931A-40E2-8058-422340940796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1C74E4A-A560-0253-5150-8640827D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9F083C7-206C-860F-D59B-9213DF0E5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B6E28C77-BC9C-4913-A5D2-12C01DCF335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47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9152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3127248"/>
            <a:ext cx="4444207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2359152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127248"/>
            <a:ext cx="4445953" cy="382219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66A5D5C-193A-EB23-9786-2166B2B3F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3F812-73AA-418A-AB04-8C4810510278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1AB6765-F749-1D03-3DA1-FB9C5ABB3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2DEA537-5E98-47B4-0082-5A417589C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49DD96F2-6D0B-4A7F-B8BF-0A202D4553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9759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54B31A0-A409-557A-BACE-52D57A297B5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38138" y="7259638"/>
            <a:ext cx="2057400" cy="347662"/>
          </a:xfrm>
          <a:prstGeom prst="rect">
            <a:avLst/>
          </a:prstGeom>
          <a:noFill/>
          <a:ln>
            <a:noFill/>
          </a:ln>
        </p:spPr>
        <p:txBody>
          <a:bodyPr lIns="101882" tIns="50941" rIns="101882" bIns="50941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D2D92157-0605-450F-B95C-A4D3BA8E97B4}" type="datetime1">
              <a:rPr lang="en-US" altLang="en-US" sz="1600" smtClean="0">
                <a:cs typeface="Arial" panose="020B0604020202020204" pitchFamily="34" charset="0"/>
              </a:rPr>
              <a:pPr eaLnBrk="1" hangingPunct="1">
                <a:defRPr/>
              </a:pPr>
              <a:t>4/2/2024</a:t>
            </a:fld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2707DE-38CF-E651-E83F-781D6AD7321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361238" y="7259638"/>
            <a:ext cx="2346325" cy="357187"/>
          </a:xfrm>
          <a:prstGeom prst="rect">
            <a:avLst/>
          </a:prstGeom>
          <a:noFill/>
          <a:ln>
            <a:noFill/>
          </a:ln>
        </p:spPr>
        <p:txBody>
          <a:bodyPr lIns="101882" tIns="50941" rIns="101882" bIns="50941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9A55A11-1E85-4749-99DF-44545BE9BDE0}" type="slidenum">
              <a:rPr lang="en-US" altLang="en-US" sz="1600" smtClean="0"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4" name="Line 38">
            <a:extLst>
              <a:ext uri="{FF2B5EF4-FFF2-40B4-BE49-F238E27FC236}">
                <a16:creationId xmlns:a16="http://schemas.microsoft.com/office/drawing/2014/main" id="{E120845F-CBF3-EF8B-D55C-C46EF0BD192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A683C894-6C8C-D2A2-2897-B0A0A61CF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321A3-D484-48BE-B874-8F6DB3210CC1}" type="datetime1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F44439EB-8AC0-2762-B8CD-B6D30739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8FD2CA1-8FA4-502D-FA31-A2CD90D0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E8342806-3DB0-4DD9-A351-C1677E14021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304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B9ACA9-5A60-F89F-C315-B7C6F3E58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49895-8DFF-4A1F-A5DE-EF8F14570DA7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BA2027-EDAD-167B-9265-4C7D98970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EE9EB1-4A19-D735-9AE9-350FED917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88288104-A6AE-408E-B3CF-D005E7E2966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3990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9DAD57-FD63-B7EC-718D-77A0CFA13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8372E-E21E-4DDF-92E3-9E357FB84118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C6F4BF-A59E-4900-5576-1DF39E589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C89D64-EDD3-9CCC-8D20-4E079C58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4CD94D63-E71A-4323-AC32-71D8C8B570D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1684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62BAE-4356-164F-8BA8-C6442C64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87C93-78EE-405A-8D48-583A1F9604D8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0AA24-9800-7823-2895-A793859AD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B0DBC-6283-ECF3-DF86-5BBB6B93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52BECBA8-A80C-4F21-980A-E38C0FD02E6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6863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216152"/>
            <a:ext cx="2263140" cy="57241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216152"/>
            <a:ext cx="6621780" cy="57241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2D777-D442-D2EE-3BF4-DCCBAB443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1207B-C161-455C-AA73-B08229A5EEE9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CACB0-E5AE-D8C1-B1AD-B14114071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7A20C-4F7E-53DF-4D3F-32FF7DE6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4A2401A2-9CF1-4DCD-968B-0A58EC44CE0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5413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71432" cy="288104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1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1019056" rtl="0" fontAlgn="base">
              <a:lnSpc>
                <a:spcPts val="800"/>
              </a:lnSpc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64399-85BC-C0B6-DFFA-66B4F22E9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278D4-18DE-4E61-BFC8-1D787807C3A5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B4C45-44F7-16B8-18D3-358DFA33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13849-E76B-F313-008C-6B7BE9F7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213A7601-21B9-4435-91C5-AA624822B8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6577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752" y="2359152"/>
            <a:ext cx="9153144" cy="28803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101838" tIns="50919" rIns="101838" bIns="50919" numCol="6">
            <a:spAutoFit/>
          </a:bodyPr>
          <a:lstStyle>
            <a:lvl1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07008" algn="l" defTabSz="1019056" rtl="0" eaLnBrk="1" fontAlgn="base" hangingPunct="1">
              <a:lnSpc>
                <a:spcPts val="800"/>
              </a:lnSpc>
              <a:spcBef>
                <a:spcPct val="25000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1056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75104" algn="l" defTabSz="1019056" rtl="0" eaLnBrk="1" fontAlgn="base" hangingPunct="1">
              <a:lnSpc>
                <a:spcPts val="800"/>
              </a:lnSpc>
              <a:spcBef>
                <a:spcPts val="162"/>
              </a:spcBef>
              <a:spcAft>
                <a:spcPct val="0"/>
              </a:spcAft>
              <a:buNone/>
              <a:defRPr lang="en-US" sz="9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C271231-C315-8F52-EFCE-FF0D2616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1FD11-3490-4015-AC74-7F5806AD8C0F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DF06B2-620D-183D-77AA-CF4AC4079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73BD35D-B9D9-C517-54ED-5BD2FFBC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2EF9E3FC-1219-494F-B930-67D8A37F66F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899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8">
            <a:extLst>
              <a:ext uri="{FF2B5EF4-FFF2-40B4-BE49-F238E27FC236}">
                <a16:creationId xmlns:a16="http://schemas.microsoft.com/office/drawing/2014/main" id="{78BB52CD-2AB8-4E76-0A86-7E958E1E449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28613" y="2286000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3517" tIns="56758" rIns="113517" bIns="56758" anchor="ctr"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2667000"/>
            <a:ext cx="9304020" cy="165686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4C955A7-D4F5-4434-7F14-8E48A8E0391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E140E-8FDF-4CA1-AC8F-09C6DCA6C021}" type="datetime1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E027DD-9003-EA15-2775-7669E97C13C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E173C62-8459-BFB6-1B13-14224FBFD6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92F8B526-63A4-4569-8904-A4340ED46B5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73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1CD813E-8544-F324-6B6F-CCE80EA3D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CF635-AA66-4813-9401-8845270DBF3C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242A283-EEA0-675B-39D7-1A4BBCCB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15060C-F81F-219B-97E5-F8F5F03B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8C709DFB-7C6F-4419-968B-71BC6A52E16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20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78DC36-33C3-71AF-BFBA-79C119DBD24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38138" y="7259638"/>
            <a:ext cx="2057400" cy="347662"/>
          </a:xfrm>
          <a:prstGeom prst="rect">
            <a:avLst/>
          </a:prstGeom>
          <a:noFill/>
          <a:ln>
            <a:noFill/>
          </a:ln>
        </p:spPr>
        <p:txBody>
          <a:bodyPr lIns="101882" tIns="50941" rIns="101882" bIns="50941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254793A0-9864-40CE-8E53-1C6407BA0790}" type="datetime1">
              <a:rPr lang="en-US" altLang="en-US" sz="1600" smtClean="0">
                <a:cs typeface="Arial" panose="020B0604020202020204" pitchFamily="34" charset="0"/>
              </a:rPr>
              <a:pPr eaLnBrk="1" hangingPunct="1">
                <a:defRPr/>
              </a:pPr>
              <a:t>4/2/2024</a:t>
            </a:fld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EA434E5-026C-AFB2-CDE4-171C1D8E084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361238" y="7259638"/>
            <a:ext cx="2346325" cy="357187"/>
          </a:xfrm>
          <a:prstGeom prst="rect">
            <a:avLst/>
          </a:prstGeom>
          <a:noFill/>
          <a:ln>
            <a:noFill/>
          </a:ln>
        </p:spPr>
        <p:txBody>
          <a:bodyPr lIns="101882" tIns="50941" rIns="101882" bIns="50941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4" name="Line 38">
            <a:extLst>
              <a:ext uri="{FF2B5EF4-FFF2-40B4-BE49-F238E27FC236}">
                <a16:creationId xmlns:a16="http://schemas.microsoft.com/office/drawing/2014/main" id="{8C938983-D023-785A-9FF4-BDC4929161E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31788" y="2289175"/>
            <a:ext cx="937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184" y="1124712"/>
            <a:ext cx="9372600" cy="10332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9184" y="2377440"/>
            <a:ext cx="9372600" cy="4791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3718A35-1BA4-9025-4A08-A8D88FA0D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7758F-6E2D-443F-AEA2-1947878E9845}" type="datetime1">
              <a:rPr lang="en-US"/>
              <a:pPr>
                <a:defRPr/>
              </a:pPr>
              <a:t>4/2/2024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2E70F8D-1F82-5A90-2370-3A4405709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B2B51C2-58EE-F020-D5B8-6A935033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7434696A-143E-40C1-A31F-4B77798F96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61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1298448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298448"/>
            <a:ext cx="5622925" cy="566928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2670048"/>
            <a:ext cx="3309144" cy="4279392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C7A45A-1267-E235-8CA1-9D64BA9B0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06674-B109-4916-97AE-25B6C2253E3C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3C185D-249B-A8FD-75FB-89EA32890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0414FE-FF87-A8F3-2B3D-8D141D9C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1F7B763E-919B-4EC0-923B-66BD2CF697F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65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143000"/>
            <a:ext cx="6035040" cy="4215384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B60ECA-9064-895C-63A3-FE636C44D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F02DD-75B3-4004-A105-2762B7B2DACE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C0049E-8119-9552-97DA-B7FD5F5FC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BB9C16-834B-DCCB-FC12-660C6A1D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640BBD78-E496-4E7C-86C7-E05090FFFD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15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6C1A1B-F0A6-18E0-EE87-C7A81F5E9E9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8613" y="1123950"/>
            <a:ext cx="93726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AC07761-C375-B133-C9E3-8179697340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28613" y="2378075"/>
            <a:ext cx="93726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3253F-A466-F93D-C827-2E49C2F69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8138" y="7259638"/>
            <a:ext cx="2057400" cy="34766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defTabSz="1018824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587A2B1-15BE-464A-BB99-95E5A835FA35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C14F2-1E27-C325-4847-51463DF1B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36938" y="7259638"/>
            <a:ext cx="3184525" cy="357187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defTabSz="1018824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C7A39-EE5D-881C-D247-EF0EDEA98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61238" y="7259638"/>
            <a:ext cx="2346325" cy="357187"/>
          </a:xfrm>
          <a:prstGeom prst="rect">
            <a:avLst/>
          </a:prstGeom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Page </a:t>
            </a:r>
            <a:fld id="{D7B409B2-5314-4129-833A-10B30EDD2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extBox 6">
            <a:extLst>
              <a:ext uri="{FF2B5EF4-FFF2-40B4-BE49-F238E27FC236}">
                <a16:creationId xmlns:a16="http://schemas.microsoft.com/office/drawing/2014/main" id="{E4C9FFEF-8B19-A126-4B51-80936E657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0213"/>
            <a:ext cx="10058400" cy="409575"/>
          </a:xfrm>
          <a:prstGeom prst="rect">
            <a:avLst/>
          </a:prstGeom>
          <a:noFill/>
          <a:ln>
            <a:noFill/>
          </a:ln>
        </p:spPr>
        <p:txBody>
          <a:bodyPr lIns="101882" tIns="50941" rIns="101882" bIns="50941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cs typeface="Arial" panose="020B0604020202020204" pitchFamily="34" charset="0"/>
              </a:rPr>
              <a:t>PRELIMINARY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9041F1-1A27-7109-79BE-0CF351D89093}"/>
              </a:ext>
            </a:extLst>
          </p:cNvPr>
          <p:cNvCxnSpPr/>
          <p:nvPr/>
        </p:nvCxnSpPr>
        <p:spPr>
          <a:xfrm>
            <a:off x="347663" y="1033463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36B6D8-E625-0BC7-A7F0-03B9183E8E0E}"/>
              </a:ext>
            </a:extLst>
          </p:cNvPr>
          <p:cNvCxnSpPr/>
          <p:nvPr/>
        </p:nvCxnSpPr>
        <p:spPr>
          <a:xfrm>
            <a:off x="328613" y="7251700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1" descr="GAO Logo">
            <a:extLst>
              <a:ext uri="{FF2B5EF4-FFF2-40B4-BE49-F238E27FC236}">
                <a16:creationId xmlns:a16="http://schemas.microsoft.com/office/drawing/2014/main" id="{39074C47-8F24-FF40-6A6E-E2F7E1250C9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33400"/>
            <a:ext cx="1328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33" r:id="rId1"/>
    <p:sldLayoutId id="2147484734" r:id="rId2"/>
    <p:sldLayoutId id="2147484693" r:id="rId3"/>
    <p:sldLayoutId id="2147484694" r:id="rId4"/>
    <p:sldLayoutId id="2147484695" r:id="rId5"/>
    <p:sldLayoutId id="2147484696" r:id="rId6"/>
    <p:sldLayoutId id="2147484735" r:id="rId7"/>
    <p:sldLayoutId id="2147484697" r:id="rId8"/>
    <p:sldLayoutId id="2147484698" r:id="rId9"/>
    <p:sldLayoutId id="2147484699" r:id="rId10"/>
    <p:sldLayoutId id="2147484700" r:id="rId11"/>
    <p:sldLayoutId id="2147484701" r:id="rId12"/>
    <p:sldLayoutId id="2147484702" r:id="rId13"/>
    <p:sldLayoutId id="2147484736" r:id="rId14"/>
    <p:sldLayoutId id="2147484737" r:id="rId15"/>
  </p:sldLayoutIdLst>
  <p:hf hdr="0" ftr="0" dt="0"/>
  <p:txStyles>
    <p:titleStyle>
      <a:lvl1pPr algn="l" defTabSz="1017588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defTabSz="10175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10175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10175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10175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101758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101758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101758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101758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81000" indent="-381000" algn="l" defTabSz="1017588" rtl="0" eaLnBrk="0" fontAlgn="base" hangingPunct="0"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lang="en-US" sz="2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7088" indent="-317500" algn="l" defTabSz="1017588" rtl="0" eaLnBrk="0" fontAlgn="base" hangingPunct="0">
        <a:lnSpc>
          <a:spcPct val="85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lang="en-US" sz="2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73175" indent="-254000" algn="l" defTabSz="1017588" rtl="0" eaLnBrk="0" fontAlgn="base" hangingPunct="0">
        <a:lnSpc>
          <a:spcPct val="85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lang="en-US" sz="2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82763" indent="-254000" algn="l" defTabSz="1017588" rtl="0" eaLnBrk="0" fontAlgn="base" hangingPunct="0">
        <a:lnSpc>
          <a:spcPct val="85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lang="en-US" sz="2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2350" indent="-254000" algn="l" defTabSz="1017588" rtl="0" eaLnBrk="0" fontAlgn="base" hangingPunct="0"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lang="en-US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016FD5C1-A4D7-BDCB-CB94-F4D54A3242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8613" y="1123950"/>
            <a:ext cx="93726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A563CBEC-7992-FBFA-B38D-61CFF32A02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28613" y="2378075"/>
            <a:ext cx="93726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1CF08-5435-81B8-1666-2B4F3A00C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8138" y="7259638"/>
            <a:ext cx="2057400" cy="34766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defTabSz="1018824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EF7F03-B79E-44C9-A9BA-E19C0A8FAABD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1AA48-E805-2FC3-EEAB-8EE9ED8EC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36938" y="7259638"/>
            <a:ext cx="3184525" cy="357187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defTabSz="1018824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F461F-948E-F69D-8ECF-84835F791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61238" y="7259638"/>
            <a:ext cx="2346325" cy="357187"/>
          </a:xfrm>
          <a:prstGeom prst="rect">
            <a:avLst/>
          </a:prstGeom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Page </a:t>
            </a:r>
            <a:fld id="{A6F788DF-F16D-4504-B07D-C662CCCF90B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28773F-470C-1477-89E2-3AA969EED7FC}"/>
              </a:ext>
            </a:extLst>
          </p:cNvPr>
          <p:cNvCxnSpPr/>
          <p:nvPr/>
        </p:nvCxnSpPr>
        <p:spPr>
          <a:xfrm>
            <a:off x="347663" y="1033463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C562FF-28D3-AF14-E1C6-2AB8EE715BF7}"/>
              </a:ext>
            </a:extLst>
          </p:cNvPr>
          <p:cNvCxnSpPr/>
          <p:nvPr/>
        </p:nvCxnSpPr>
        <p:spPr>
          <a:xfrm>
            <a:off x="328613" y="7251700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7" name="Picture 9" descr="GAO Logo">
            <a:extLst>
              <a:ext uri="{FF2B5EF4-FFF2-40B4-BE49-F238E27FC236}">
                <a16:creationId xmlns:a16="http://schemas.microsoft.com/office/drawing/2014/main" id="{B46589C6-1F11-7BE8-CB1B-4919D110111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33400"/>
            <a:ext cx="1328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38" r:id="rId1"/>
    <p:sldLayoutId id="2147484739" r:id="rId2"/>
    <p:sldLayoutId id="2147484703" r:id="rId3"/>
    <p:sldLayoutId id="2147484704" r:id="rId4"/>
    <p:sldLayoutId id="2147484705" r:id="rId5"/>
    <p:sldLayoutId id="2147484706" r:id="rId6"/>
    <p:sldLayoutId id="2147484740" r:id="rId7"/>
    <p:sldLayoutId id="2147484707" r:id="rId8"/>
    <p:sldLayoutId id="2147484708" r:id="rId9"/>
    <p:sldLayoutId id="2147484709" r:id="rId10"/>
    <p:sldLayoutId id="2147484710" r:id="rId11"/>
    <p:sldLayoutId id="2147484711" r:id="rId12"/>
    <p:sldLayoutId id="2147484712" r:id="rId13"/>
    <p:sldLayoutId id="2147484741" r:id="rId14"/>
  </p:sldLayoutIdLst>
  <p:hf hdr="0" ftr="0" dt="0"/>
  <p:txStyles>
    <p:titleStyle>
      <a:lvl1pPr algn="l" defTabSz="1017588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defTabSz="10175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10175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10175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10175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101758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101758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101758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101758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81000" indent="-381000" algn="l" defTabSz="1017588" rtl="0" eaLnBrk="0" fontAlgn="base" hangingPunct="0"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lang="en-US" sz="2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7088" indent="-317500" algn="l" defTabSz="1017588" rtl="0" eaLnBrk="0" fontAlgn="base" hangingPunct="0">
        <a:lnSpc>
          <a:spcPct val="85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lang="en-US" sz="2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73175" indent="-254000" algn="l" defTabSz="1017588" rtl="0" eaLnBrk="0" fontAlgn="base" hangingPunct="0">
        <a:lnSpc>
          <a:spcPct val="85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lang="en-US" sz="2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82763" indent="-254000" algn="l" defTabSz="1017588" rtl="0" eaLnBrk="0" fontAlgn="base" hangingPunct="0">
        <a:lnSpc>
          <a:spcPct val="85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lang="en-US" sz="2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2350" indent="-254000" algn="l" defTabSz="1017588" rtl="0" eaLnBrk="0" fontAlgn="base" hangingPunct="0"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lang="en-US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846D6D29-B5F3-04F9-2EC2-1204304342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8613" y="1123950"/>
            <a:ext cx="93726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2BF02502-CA5D-CFF2-1776-5C067C3371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28613" y="2378075"/>
            <a:ext cx="93726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CF553-9B76-3A4D-989A-B0DC76F39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8138" y="7259638"/>
            <a:ext cx="2057400" cy="34766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defTabSz="1018824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74EACAD-3FA1-4092-9767-0A3D9F769C74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8548E-6E58-9547-EC75-9E7918107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36938" y="7259638"/>
            <a:ext cx="3184525" cy="357187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defTabSz="1018824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ABC09-3BA2-C3AD-A4FE-1BE92D641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61238" y="7259638"/>
            <a:ext cx="2346325" cy="357187"/>
          </a:xfrm>
          <a:prstGeom prst="rect">
            <a:avLst/>
          </a:prstGeom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Page </a:t>
            </a:r>
            <a:fld id="{BAB018D8-9BF3-41B1-99E9-CCAE276D9FF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79" name="TextBox 6">
            <a:extLst>
              <a:ext uri="{FF2B5EF4-FFF2-40B4-BE49-F238E27FC236}">
                <a16:creationId xmlns:a16="http://schemas.microsoft.com/office/drawing/2014/main" id="{1FA3991B-D489-36D6-4085-D39F93885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0213"/>
            <a:ext cx="10058400" cy="409575"/>
          </a:xfrm>
          <a:prstGeom prst="rect">
            <a:avLst/>
          </a:prstGeom>
          <a:noFill/>
          <a:ln>
            <a:noFill/>
          </a:ln>
        </p:spPr>
        <p:txBody>
          <a:bodyPr lIns="101882" tIns="50941" rIns="101882" bIns="50941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>
                <a:cs typeface="Arial" panose="020B0604020202020204" pitchFamily="34" charset="0"/>
              </a:rPr>
              <a:t>PRELIMINARY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5999C5-FF28-254B-6E64-609E2E69FC05}"/>
              </a:ext>
            </a:extLst>
          </p:cNvPr>
          <p:cNvCxnSpPr/>
          <p:nvPr/>
        </p:nvCxnSpPr>
        <p:spPr>
          <a:xfrm>
            <a:off x="347663" y="1033463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47B300-7DDD-A501-1D2E-C6C383B9F429}"/>
              </a:ext>
            </a:extLst>
          </p:cNvPr>
          <p:cNvCxnSpPr/>
          <p:nvPr/>
        </p:nvCxnSpPr>
        <p:spPr>
          <a:xfrm>
            <a:off x="328613" y="7251700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Picture 10" descr="GAO Logo">
            <a:extLst>
              <a:ext uri="{FF2B5EF4-FFF2-40B4-BE49-F238E27FC236}">
                <a16:creationId xmlns:a16="http://schemas.microsoft.com/office/drawing/2014/main" id="{6C0B937D-A4D7-8CF8-B284-7CE2C1EEF8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33400"/>
            <a:ext cx="1328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42" r:id="rId1"/>
    <p:sldLayoutId id="2147484743" r:id="rId2"/>
    <p:sldLayoutId id="2147484713" r:id="rId3"/>
    <p:sldLayoutId id="2147484714" r:id="rId4"/>
    <p:sldLayoutId id="2147484715" r:id="rId5"/>
    <p:sldLayoutId id="2147484716" r:id="rId6"/>
    <p:sldLayoutId id="2147484744" r:id="rId7"/>
    <p:sldLayoutId id="2147484717" r:id="rId8"/>
    <p:sldLayoutId id="2147484718" r:id="rId9"/>
    <p:sldLayoutId id="2147484719" r:id="rId10"/>
    <p:sldLayoutId id="2147484720" r:id="rId11"/>
    <p:sldLayoutId id="2147484721" r:id="rId12"/>
    <p:sldLayoutId id="2147484722" r:id="rId13"/>
    <p:sldLayoutId id="2147484745" r:id="rId14"/>
  </p:sldLayoutIdLst>
  <p:hf hdr="0" ftr="0" dt="0"/>
  <p:txStyles>
    <p:titleStyle>
      <a:lvl1pPr algn="l" defTabSz="1017588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defTabSz="10175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10175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10175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10175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101758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101758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101758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101758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81000" indent="-381000" algn="l" defTabSz="1017588" rtl="0" eaLnBrk="0" fontAlgn="base" hangingPunct="0"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lang="en-US" sz="2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7088" indent="-317500" algn="l" defTabSz="1017588" rtl="0" eaLnBrk="0" fontAlgn="base" hangingPunct="0">
        <a:lnSpc>
          <a:spcPct val="85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lang="en-US" sz="2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73175" indent="-254000" algn="l" defTabSz="1017588" rtl="0" eaLnBrk="0" fontAlgn="base" hangingPunct="0">
        <a:lnSpc>
          <a:spcPct val="85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lang="en-US" sz="2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82763" indent="-254000" algn="l" defTabSz="1017588" rtl="0" eaLnBrk="0" fontAlgn="base" hangingPunct="0">
        <a:lnSpc>
          <a:spcPct val="85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lang="en-US" sz="2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2350" indent="-254000" algn="l" defTabSz="1017588" rtl="0" eaLnBrk="0" fontAlgn="base" hangingPunct="0"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lang="en-US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36F5E16C-69BC-A2F3-21C1-4DDF34DD12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8613" y="1123950"/>
            <a:ext cx="93726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6A4AA9B3-9C93-5AFA-5525-F600ECE211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28613" y="2378075"/>
            <a:ext cx="93726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3D17C-4D3C-EEE0-D2EA-2B1680653D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8138" y="7259638"/>
            <a:ext cx="2057400" cy="34766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defTabSz="1018824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A80CF42-B6FC-4C41-9762-DDD4DC9E2738}" type="datetime1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4BC66-BF78-31F4-D61E-3FC8F13279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36938" y="7259638"/>
            <a:ext cx="3184525" cy="357187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defTabSz="1018824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54FA1-C14C-C3B4-7AFC-B1B71A357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61238" y="7259638"/>
            <a:ext cx="2346325" cy="357187"/>
          </a:xfrm>
          <a:prstGeom prst="rect">
            <a:avLst/>
          </a:prstGeom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Page </a:t>
            </a:r>
            <a:fld id="{39B24C5F-0AF1-455F-AB03-C9C56B09F9A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F0228C-568E-8EE9-9FE9-BB2AD6C55DFD}"/>
              </a:ext>
            </a:extLst>
          </p:cNvPr>
          <p:cNvCxnSpPr/>
          <p:nvPr/>
        </p:nvCxnSpPr>
        <p:spPr>
          <a:xfrm>
            <a:off x="347663" y="1033463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598649-10EC-3F5D-007B-571055E7F95B}"/>
              </a:ext>
            </a:extLst>
          </p:cNvPr>
          <p:cNvCxnSpPr/>
          <p:nvPr/>
        </p:nvCxnSpPr>
        <p:spPr>
          <a:xfrm>
            <a:off x="328613" y="7251700"/>
            <a:ext cx="9372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Picture 9" descr="GAO Logo">
            <a:extLst>
              <a:ext uri="{FF2B5EF4-FFF2-40B4-BE49-F238E27FC236}">
                <a16:creationId xmlns:a16="http://schemas.microsoft.com/office/drawing/2014/main" id="{61177961-1DD7-8D10-9591-37172AF4EB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33400"/>
            <a:ext cx="1328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46" r:id="rId1"/>
    <p:sldLayoutId id="2147484747" r:id="rId2"/>
    <p:sldLayoutId id="2147484723" r:id="rId3"/>
    <p:sldLayoutId id="2147484724" r:id="rId4"/>
    <p:sldLayoutId id="2147484725" r:id="rId5"/>
    <p:sldLayoutId id="2147484726" r:id="rId6"/>
    <p:sldLayoutId id="2147484748" r:id="rId7"/>
    <p:sldLayoutId id="2147484727" r:id="rId8"/>
    <p:sldLayoutId id="2147484728" r:id="rId9"/>
    <p:sldLayoutId id="2147484729" r:id="rId10"/>
    <p:sldLayoutId id="2147484730" r:id="rId11"/>
    <p:sldLayoutId id="2147484731" r:id="rId12"/>
    <p:sldLayoutId id="2147484732" r:id="rId13"/>
    <p:sldLayoutId id="2147484749" r:id="rId14"/>
  </p:sldLayoutIdLst>
  <p:hf hdr="0" ftr="0" dt="0"/>
  <p:txStyles>
    <p:titleStyle>
      <a:lvl1pPr algn="l" defTabSz="1017588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defTabSz="10175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10175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10175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101758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101758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101758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101758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1017588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81000" indent="-381000" algn="l" defTabSz="1017588" rtl="0" eaLnBrk="0" fontAlgn="base" hangingPunct="0"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lang="en-US" sz="2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827088" indent="-317500" algn="l" defTabSz="1017588" rtl="0" eaLnBrk="0" fontAlgn="base" hangingPunct="0">
        <a:lnSpc>
          <a:spcPct val="85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lang="en-US" sz="2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73175" indent="-254000" algn="l" defTabSz="1017588" rtl="0" eaLnBrk="0" fontAlgn="base" hangingPunct="0">
        <a:lnSpc>
          <a:spcPct val="85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lang="en-US" sz="2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782763" indent="-254000" algn="l" defTabSz="1017588" rtl="0" eaLnBrk="0" fontAlgn="base" hangingPunct="0">
        <a:lnSpc>
          <a:spcPct val="85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lang="en-US" sz="25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292350" indent="-254000" algn="l" defTabSz="1017588" rtl="0" eaLnBrk="0" fontAlgn="base" hangingPunct="0"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lang="en-US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>
            <a:extLst>
              <a:ext uri="{FF2B5EF4-FFF2-40B4-BE49-F238E27FC236}">
                <a16:creationId xmlns:a16="http://schemas.microsoft.com/office/drawing/2014/main" id="{FA437209-4F7A-1F79-6E16-96B3EDEC5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8" y="1189038"/>
            <a:ext cx="9372600" cy="1838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800"/>
              <a:t>Opportunities Exist to Improve the Security of Disused Radioactive Sources</a:t>
            </a:r>
          </a:p>
        </p:txBody>
      </p:sp>
      <p:sp>
        <p:nvSpPr>
          <p:cNvPr id="23555" name="Subtitle 4">
            <a:extLst>
              <a:ext uri="{FF2B5EF4-FFF2-40B4-BE49-F238E27FC236}">
                <a16:creationId xmlns:a16="http://schemas.microsoft.com/office/drawing/2014/main" id="{88BF86CD-C125-908B-8116-4A905CE15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138" y="3365500"/>
            <a:ext cx="9372600" cy="2979738"/>
          </a:xfrm>
        </p:spPr>
        <p:txBody>
          <a:bodyPr/>
          <a:lstStyle/>
          <a:p>
            <a:pPr eaLnBrk="1" hangingPunct="1"/>
            <a:r>
              <a:rPr altLang="en-US"/>
              <a:t>Low Level Waste Forum</a:t>
            </a:r>
          </a:p>
          <a:p>
            <a:pPr eaLnBrk="1" hangingPunct="1"/>
            <a:r>
              <a:rPr altLang="en-US"/>
              <a:t>April 4, 2024</a:t>
            </a:r>
          </a:p>
        </p:txBody>
      </p:sp>
      <p:sp>
        <p:nvSpPr>
          <p:cNvPr id="23556" name="Footer Placeholder 5">
            <a:extLst>
              <a:ext uri="{FF2B5EF4-FFF2-40B4-BE49-F238E27FC236}">
                <a16:creationId xmlns:a16="http://schemas.microsoft.com/office/drawing/2014/main" id="{CE5EBE17-C27F-8BCD-894F-B918A2259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04800" y="7259638"/>
            <a:ext cx="6316663" cy="35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101758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/>
              <a:t>For more information, contact Ned Woodward, woodwarde@gao.gov</a:t>
            </a:r>
          </a:p>
        </p:txBody>
      </p:sp>
      <p:sp>
        <p:nvSpPr>
          <p:cNvPr id="23557" name="Slide Number Placeholder 9">
            <a:extLst>
              <a:ext uri="{FF2B5EF4-FFF2-40B4-BE49-F238E27FC236}">
                <a16:creationId xmlns:a16="http://schemas.microsoft.com/office/drawing/2014/main" id="{3A61D89F-F739-6A8D-3DA4-56BAB519D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Page </a:t>
            </a:r>
            <a:fld id="{F4F9965D-7A3D-4C8A-9BF9-6A4FFFFC6DB5}" type="slidenum">
              <a:rPr lang="en-US" altLang="en-US" sz="1600" smtClean="0"/>
              <a:pPr/>
              <a:t>1</a:t>
            </a:fld>
            <a:endParaRPr lang="en-US" altLang="en-US"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6AB7B5CC-3AE6-F136-7511-D1CE1F79D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838200"/>
            <a:ext cx="9372600" cy="1033463"/>
          </a:xfrm>
        </p:spPr>
        <p:txBody>
          <a:bodyPr/>
          <a:lstStyle/>
          <a:p>
            <a:r>
              <a:rPr lang="en-US" altLang="en-US"/>
              <a:t>Disposal of Americium-241</a:t>
            </a:r>
          </a:p>
        </p:txBody>
      </p:sp>
      <p:sp>
        <p:nvSpPr>
          <p:cNvPr id="32771" name="Slide Number Placeholder 2">
            <a:extLst>
              <a:ext uri="{FF2B5EF4-FFF2-40B4-BE49-F238E27FC236}">
                <a16:creationId xmlns:a16="http://schemas.microsoft.com/office/drawing/2014/main" id="{50760129-4BA0-8DE5-4504-6AE25B9416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Page </a:t>
            </a:r>
            <a:fld id="{51658F53-7C2E-488A-B162-639643695BE0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70F4ECF3-C125-60B6-B308-B01AD85B1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93863"/>
            <a:ext cx="6815138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1F3A881F-1212-605A-4C92-F2CAB0E3E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Leading practices we identified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9C6CAE90-7C36-A8E4-9B91-BB0A70C55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altLang="en-US" b="1"/>
              <a:t>Tracking category 3 sources </a:t>
            </a:r>
            <a:r>
              <a:rPr altLang="en-US"/>
              <a:t>may help the NRC and agreement states ensure licensees maintain responsibility for the security and disposal of these sources.</a:t>
            </a:r>
          </a:p>
          <a:p>
            <a:r>
              <a:rPr altLang="en-US" b="1"/>
              <a:t>Financial assurances </a:t>
            </a:r>
            <a:r>
              <a:rPr altLang="en-US"/>
              <a:t>may ensure that licensees plan for disposal of certain sources at the time of purchase.</a:t>
            </a:r>
          </a:p>
          <a:p>
            <a:r>
              <a:rPr altLang="en-US" b="1"/>
              <a:t>Possession time limits and fees</a:t>
            </a:r>
            <a:r>
              <a:rPr altLang="en-US"/>
              <a:t> for disused sources may encourage licensees to promptly dispose of these sources.</a:t>
            </a:r>
          </a:p>
          <a:p>
            <a:r>
              <a:rPr altLang="en-US" b="1"/>
              <a:t>Orphan source funds </a:t>
            </a:r>
            <a:r>
              <a:rPr altLang="en-US"/>
              <a:t>provide resources to properly dispose of lost or abandoned sources.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E6A3A49A-0F15-D43F-F4F6-3A75C0D5DF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Page </a:t>
            </a:r>
            <a:fld id="{19AF63A5-E61D-46A7-B7BB-79EE9EA5628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8391875A-94B5-E345-F982-2F05CBC1B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Recommendations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7B8C390D-712F-01FA-888C-FFA3AD6AC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en-US" sz="2400"/>
              <a:t>DOE and NRC, in consultation with other relevant stakeholders, should conduct an analysis to evaluate options and take action to facilitate long-term storage, within agency authorities, to better secure foreign-origin americium-241 until a permanent disposal or viable recycling option is available.</a:t>
            </a:r>
          </a:p>
          <a:p>
            <a:pPr eaLnBrk="1" hangingPunct="1"/>
            <a:endParaRPr altLang="en-US" sz="2000"/>
          </a:p>
          <a:p>
            <a:pPr eaLnBrk="1" hangingPunct="1"/>
            <a:r>
              <a:rPr altLang="en-US" sz="2400"/>
              <a:t>NRC should comprehensively assess leading practices that, if implemented, would minimize the time that disused sources are in a licensee’s possession. These practices include financial assurances for all category 1, 2, and 3 sources; tracking of category 3 sources; possession time limits or fees for disused sources; and orphan source funds. </a:t>
            </a: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9FBCA6AF-0CFD-F591-A1FC-3983B38EC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Page </a:t>
            </a:r>
            <a:fld id="{D40C5D31-432B-4BC3-8EF6-E66705D4AEF4}" type="slidenum">
              <a:rPr lang="en-US" altLang="en-US" sz="1600" smtClean="0"/>
              <a:pPr/>
              <a:t>12</a:t>
            </a:fld>
            <a:endParaRPr lang="en-US" altLang="en-US"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C92FA22D-4451-8463-B2DE-EF2D59D98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Agency response to our report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621A1293-61F4-F29A-DF76-B5141B833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altLang="en-US"/>
              <a:t>DOE and NNSA agreed to conduct an analysis of options to better secure foreign-origin americium-241 until a permanent disposal or viable recycling option is available, and have initially set April 30, 2024, as the target date for completing their analysis.</a:t>
            </a:r>
          </a:p>
          <a:p>
            <a:endParaRPr altLang="en-US"/>
          </a:p>
          <a:p>
            <a:r>
              <a:rPr altLang="en-US"/>
              <a:t>NRC generally agreed with our recommendation on securing foreign-origin americium-241, but said that it would need to conduct a regulatory analysis prior to implementing the leading practices identified in our report.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63129509-5376-D66F-CC20-D662D9DC16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Page </a:t>
            </a:r>
            <a:fld id="{7C598566-89A1-47B0-9816-3CB7084F202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18769-D024-1076-49E7-950F22CCC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defTabSz="1018824" eaLnBrk="1" fontAlgn="auto" hangingPunct="1">
              <a:spcAft>
                <a:spcPts val="0"/>
              </a:spcAft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6000" dirty="0"/>
              <a:t>Questions?</a:t>
            </a:r>
          </a:p>
        </p:txBody>
      </p:sp>
      <p:sp>
        <p:nvSpPr>
          <p:cNvPr id="36867" name="Slide Number Placeholder 2">
            <a:extLst>
              <a:ext uri="{FF2B5EF4-FFF2-40B4-BE49-F238E27FC236}">
                <a16:creationId xmlns:a16="http://schemas.microsoft.com/office/drawing/2014/main" id="{63954798-3FD1-9417-C816-F8751EC0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Page </a:t>
            </a:r>
            <a:fld id="{6229E2DD-7E11-436C-9744-5C629AF9D8DE}" type="slidenum">
              <a:rPr lang="en-US" altLang="en-US" sz="1600" smtClean="0"/>
              <a:pPr/>
              <a:t>14</a:t>
            </a:fld>
            <a:endParaRPr lang="en-US" altLang="en-US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2DE0F4B7-11F0-B592-6933-1560C0B8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Government Accountability Office (GAO)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F6DEC617-4595-8488-9F47-A5719C024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en-US"/>
              <a:t>GAO provides Congress, the heads of executive agencies, and the public with timely, fact-based, non-partisan information that can be used to improve government and save taxpayers billions of dollars.</a:t>
            </a:r>
          </a:p>
          <a:p>
            <a:pPr eaLnBrk="1" hangingPunct="1"/>
            <a:endParaRPr altLang="en-US"/>
          </a:p>
          <a:p>
            <a:pPr eaLnBrk="1" hangingPunct="1"/>
            <a:r>
              <a:rPr altLang="en-US"/>
              <a:t>Our work is done at the request of congressional committees or subcommittees or is statutorily required by public laws or committee reports.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BC138A21-EE1F-4D38-78D6-B9242DCE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Page </a:t>
            </a:r>
            <a:fld id="{D5859A13-8EDF-402A-9B44-7DB400E697A8}" type="slidenum">
              <a:rPr lang="en-US" altLang="en-US" sz="1600" smtClean="0"/>
              <a:pPr/>
              <a:t>2</a:t>
            </a:fld>
            <a:endParaRPr lang="en-US" altLang="en-US"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E895E1AF-1D0B-0B70-9017-E9FACD26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Past Work on Security of Radioactive Materials</a:t>
            </a:r>
          </a:p>
        </p:txBody>
      </p:sp>
      <p:sp>
        <p:nvSpPr>
          <p:cNvPr id="25603" name="Content Placeholder 4">
            <a:extLst>
              <a:ext uri="{FF2B5EF4-FFF2-40B4-BE49-F238E27FC236}">
                <a16:creationId xmlns:a16="http://schemas.microsoft.com/office/drawing/2014/main" id="{20B7CE69-061C-7F04-E59C-9E5B8F113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altLang="en-US"/>
              <a:t>Socioeconomic of effects of a dirty bomb could be many billions of dollars (2019)</a:t>
            </a:r>
          </a:p>
          <a:p>
            <a:r>
              <a:rPr altLang="en-US"/>
              <a:t>Potential for greater use of alternatives (2021)</a:t>
            </a:r>
          </a:p>
          <a:p>
            <a:r>
              <a:rPr altLang="en-US"/>
              <a:t>Vulnerabilities persist in licensing radioactive materials (2022)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F5265371-6C2E-D077-3A89-327752B540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Page </a:t>
            </a:r>
            <a:fld id="{D3CA1F7E-3445-4B8D-8AF5-BF9AFBC7BB5F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25605" name="Content Placeholder 4">
            <a:extLst>
              <a:ext uri="{FF2B5EF4-FFF2-40B4-BE49-F238E27FC236}">
                <a16:creationId xmlns:a16="http://schemas.microsoft.com/office/drawing/2014/main" id="{75E6499C-72D4-23F2-BC1F-574839E8E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4154488"/>
            <a:ext cx="484981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4">
            <a:extLst>
              <a:ext uri="{FF2B5EF4-FFF2-40B4-BE49-F238E27FC236}">
                <a16:creationId xmlns:a16="http://schemas.microsoft.com/office/drawing/2014/main" id="{342132CE-9063-CC69-6326-6EB3928CD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0" y="1981200"/>
            <a:ext cx="3810000" cy="1270000"/>
          </a:xfrm>
        </p:spPr>
        <p:txBody>
          <a:bodyPr/>
          <a:lstStyle/>
          <a:p>
            <a:r>
              <a:rPr altLang="en-US" sz="3600"/>
              <a:t>Our Most Recent Report:</a:t>
            </a:r>
          </a:p>
          <a:p>
            <a:r>
              <a:rPr altLang="en-US" sz="2800" b="1" i="1"/>
              <a:t>GAO-24-105998</a:t>
            </a:r>
          </a:p>
        </p:txBody>
      </p:sp>
      <p:sp>
        <p:nvSpPr>
          <p:cNvPr id="26627" name="Slide Number Placeholder 2">
            <a:extLst>
              <a:ext uri="{FF2B5EF4-FFF2-40B4-BE49-F238E27FC236}">
                <a16:creationId xmlns:a16="http://schemas.microsoft.com/office/drawing/2014/main" id="{74337E32-C717-F9AB-9988-43B3D96F46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Page </a:t>
            </a:r>
            <a:fld id="{BC433849-ABEA-4547-A4D2-09D771B5F453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50E1A-F168-9B90-BD90-100F6C249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066800"/>
            <a:ext cx="4683125" cy="6064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9ECFB6A1-2F10-DF7E-14CA-30678168A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Report Background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A025B190-1D49-FF96-F611-C83F3D79C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altLang="en-US"/>
              <a:t>Work undertaken for House Committee on Armed Services.</a:t>
            </a:r>
          </a:p>
          <a:p>
            <a:pPr eaLnBrk="1" hangingPunct="1"/>
            <a:endParaRPr altLang="en-US"/>
          </a:p>
          <a:p>
            <a:pPr eaLnBrk="1" hangingPunct="1"/>
            <a:r>
              <a:rPr altLang="en-US"/>
              <a:t>Builds off March 2023 national security memorandum establishing a comprehensive policy for securing radioactive sealed sources, including the permanent disposal or recycling of certain disused and unwanted radioactive sources.</a:t>
            </a:r>
          </a:p>
          <a:p>
            <a:pPr eaLnBrk="1" hangingPunct="1"/>
            <a:endParaRPr altLang="en-US"/>
          </a:p>
          <a:p>
            <a:pPr eaLnBrk="1" hangingPunct="1"/>
            <a:r>
              <a:rPr altLang="en-US"/>
              <a:t>Examined the factors that contribute to licensees delaying disposal of disused high-risk radioactive sources, and leading practices that, if implemented, could help address challenges related to the disposal of some disused radioactive sources.</a:t>
            </a:r>
          </a:p>
          <a:p>
            <a:pPr eaLnBrk="1" hangingPunct="1"/>
            <a:endParaRPr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E0DB628D-137E-2B72-67CA-7ACB85AB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Page </a:t>
            </a:r>
            <a:fld id="{FAB84DE9-8062-4C36-81FD-5E7E1A03DD07}" type="slidenum">
              <a:rPr lang="en-US" altLang="en-US" sz="1600" smtClean="0"/>
              <a:pPr/>
              <a:t>5</a:t>
            </a:fld>
            <a:endParaRPr lang="en-US" altLang="en-US"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43091D1A-2F38-68E1-6F78-839963B53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Life Cycle of Sealed Radioactive Sources</a:t>
            </a:r>
          </a:p>
        </p:txBody>
      </p:sp>
      <p:sp>
        <p:nvSpPr>
          <p:cNvPr id="28675" name="Slide Number Placeholder 2">
            <a:extLst>
              <a:ext uri="{FF2B5EF4-FFF2-40B4-BE49-F238E27FC236}">
                <a16:creationId xmlns:a16="http://schemas.microsoft.com/office/drawing/2014/main" id="{FEB40CB5-9B27-651C-1A77-8FD2897BD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Page </a:t>
            </a:r>
            <a:fld id="{FA9D64F0-7F0A-4C30-9C22-39C009519477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28676" name="Picture 3">
            <a:extLst>
              <a:ext uri="{FF2B5EF4-FFF2-40B4-BE49-F238E27FC236}">
                <a16:creationId xmlns:a16="http://schemas.microsoft.com/office/drawing/2014/main" id="{EEDF92C3-DF33-2740-C723-53A74E523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96012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071B6FE5-1E00-B34C-4C39-80A7CBD3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Four radionuclides we looked at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5E123A9F-3AEC-E258-15AA-B3A5AB318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altLang="en-US" sz="2400" b="1" u="sng"/>
              <a:t>Americium-241</a:t>
            </a:r>
            <a:r>
              <a:rPr altLang="en-US" sz="2400"/>
              <a:t>: Used in the oil and gas industry for well logging.</a:t>
            </a:r>
          </a:p>
          <a:p>
            <a:endParaRPr altLang="en-US" sz="2400"/>
          </a:p>
          <a:p>
            <a:r>
              <a:rPr altLang="en-US" sz="2400" b="1" u="sng"/>
              <a:t>Cesium-137</a:t>
            </a:r>
            <a:r>
              <a:rPr altLang="en-US" sz="2400"/>
              <a:t>: Used in the medical industry for blood purification and medical research.</a:t>
            </a:r>
          </a:p>
          <a:p>
            <a:endParaRPr altLang="en-US" sz="2400"/>
          </a:p>
          <a:p>
            <a:r>
              <a:rPr altLang="en-US" sz="2400" b="1" u="sng"/>
              <a:t>Cobalt-60</a:t>
            </a:r>
            <a:r>
              <a:rPr altLang="en-US" sz="2400"/>
              <a:t>: Used in the industrial sterilization industry.</a:t>
            </a:r>
          </a:p>
          <a:p>
            <a:endParaRPr altLang="en-US" sz="2400"/>
          </a:p>
          <a:p>
            <a:r>
              <a:rPr altLang="en-US" sz="2400" b="1" u="sng"/>
              <a:t>Iridium-192</a:t>
            </a:r>
            <a:r>
              <a:rPr altLang="en-US" sz="2400"/>
              <a:t>: Used in the industrial sector for detecting cracks in welds.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72A6894B-5B57-BA3C-B008-B94E5A48B3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Page </a:t>
            </a:r>
            <a:fld id="{BF1D1C5A-39A1-443C-9C06-9595387A0CE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34D3CBF8-5B2A-7EAE-EC28-4A732E87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Different disposal pathways for sources</a:t>
            </a:r>
          </a:p>
        </p:txBody>
      </p:sp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FF430340-A96C-07D9-58BC-EBFF9E5C5E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Page </a:t>
            </a:r>
            <a:fld id="{A52930FD-EBF4-4C4C-BAAC-FD25D0B00F0F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F20CA1F6-7E65-0A07-30A3-68BF78B52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43100"/>
            <a:ext cx="731520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9BA2AC1C-4862-8207-A7BC-6461A249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factors contributing to delays in disposal of certain disused sources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AB9C0ADB-9658-9898-511C-5B25F262E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altLang="en-US"/>
              <a:t>The NRC does not require licensees to dispose of radioactive sources unless a licensee is terminating all activities under its license at specific locations.</a:t>
            </a:r>
          </a:p>
          <a:p>
            <a:endParaRPr altLang="en-US"/>
          </a:p>
          <a:p>
            <a:r>
              <a:rPr altLang="en-US"/>
              <a:t>Licensees do not have an option to dispose of GTCC from foreign-origin americium-241 sources.</a:t>
            </a:r>
          </a:p>
          <a:p>
            <a:endParaRPr altLang="en-US"/>
          </a:p>
          <a:p>
            <a:r>
              <a:rPr altLang="en-US"/>
              <a:t>Licensees may delay disposal of GTCC from cesium-137 sources and may rely on government assistance because of the high cost of disposal and the absence of a commercial GTCC disposal facility in the United States.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1F0797C2-B4E1-5472-8920-92C052B64C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Page </a:t>
            </a:r>
            <a:fld id="{6FB40DE8-0A40-4CC2-9B00-1B0837E950F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/object&gt;&lt;object type=&quot;8&quot; unique_id=&quot;1000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1_GAO_Combined_Templates">
  <a:themeElements>
    <a:clrScheme name="GAO Powerpoint">
      <a:dk1>
        <a:srgbClr val="044F91"/>
      </a:dk1>
      <a:lt1>
        <a:sysClr val="window" lastClr="FFFFFF"/>
      </a:lt1>
      <a:dk2>
        <a:srgbClr val="A71930"/>
      </a:dk2>
      <a:lt2>
        <a:srgbClr val="FFFFFF"/>
      </a:lt2>
      <a:accent1>
        <a:srgbClr val="99CCFF"/>
      </a:accent1>
      <a:accent2>
        <a:srgbClr val="409993"/>
      </a:accent2>
      <a:accent3>
        <a:srgbClr val="044F91"/>
      </a:accent3>
      <a:accent4>
        <a:srgbClr val="330033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GAO Wo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AO Color Final with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AO Color Preliminary w/o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GAO Color Final w/o Flag">
  <a:themeElements>
    <a:clrScheme name="GAO Color Palette">
      <a:dk1>
        <a:srgbClr val="044F91"/>
      </a:dk1>
      <a:lt1>
        <a:sysClr val="window" lastClr="FFFFFF"/>
      </a:lt1>
      <a:dk2>
        <a:srgbClr val="044F91"/>
      </a:dk2>
      <a:lt2>
        <a:srgbClr val="FFFFFF"/>
      </a:lt2>
      <a:accent1>
        <a:srgbClr val="99CCFF"/>
      </a:accent1>
      <a:accent2>
        <a:srgbClr val="409993"/>
      </a:accent2>
      <a:accent3>
        <a:srgbClr val="330033"/>
      </a:accent3>
      <a:accent4>
        <a:srgbClr val="A71930"/>
      </a:accent4>
      <a:accent5>
        <a:srgbClr val="BB9115"/>
      </a:accent5>
      <a:accent6>
        <a:srgbClr val="129548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GAO_Combined_Templates</Template>
  <TotalTime>482</TotalTime>
  <Words>681</Words>
  <Application>Microsoft Office PowerPoint</Application>
  <PresentationFormat>Custom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1_GAO_Combined_Templates</vt:lpstr>
      <vt:lpstr>1_GAO Color Final with Flag</vt:lpstr>
      <vt:lpstr>1_GAO Color Preliminary w/o Flag</vt:lpstr>
      <vt:lpstr>1_GAO Color Final w/o Flag</vt:lpstr>
      <vt:lpstr>Opportunities Exist to Improve the Security of Disused Radioactive Sources</vt:lpstr>
      <vt:lpstr>Government Accountability Office (GAO)</vt:lpstr>
      <vt:lpstr>Past Work on Security of Radioactive Materials</vt:lpstr>
      <vt:lpstr>PowerPoint Presentation</vt:lpstr>
      <vt:lpstr>Report Background</vt:lpstr>
      <vt:lpstr>Life Cycle of Sealed Radioactive Sources</vt:lpstr>
      <vt:lpstr>Four radionuclides we looked at</vt:lpstr>
      <vt:lpstr>Different disposal pathways for sources</vt:lpstr>
      <vt:lpstr>Some factors contributing to delays in disposal of certain disused sources</vt:lpstr>
      <vt:lpstr>Disposal of Americium-241</vt:lpstr>
      <vt:lpstr>Leading practices we identified</vt:lpstr>
      <vt:lpstr>Recommendations</vt:lpstr>
      <vt:lpstr>Agency response to our report</vt:lpstr>
      <vt:lpstr>         Questions?</vt:lpstr>
    </vt:vector>
  </TitlesOfParts>
  <Company>GAO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Babb</dc:creator>
  <cp:lastModifiedBy>csnyder llwforum.org</cp:lastModifiedBy>
  <cp:revision>72</cp:revision>
  <dcterms:created xsi:type="dcterms:W3CDTF">2013-09-09T22:02:35Z</dcterms:created>
  <dcterms:modified xsi:type="dcterms:W3CDTF">2024-04-02T11:02:49Z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</Properties>
</file>