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30" r:id="rId4"/>
    <p:sldId id="331" r:id="rId5"/>
    <p:sldId id="332" r:id="rId6"/>
    <p:sldId id="333" r:id="rId7"/>
    <p:sldId id="334" r:id="rId8"/>
    <p:sldId id="335" r:id="rId9"/>
    <p:sldId id="336" r:id="rId10"/>
    <p:sldId id="337" r:id="rId11"/>
    <p:sldId id="338" r:id="rId12"/>
    <p:sldId id="339" r:id="rId13"/>
    <p:sldId id="340" r:id="rId14"/>
    <p:sldId id="341" r:id="rId15"/>
    <p:sldId id="342" r:id="rId16"/>
    <p:sldId id="343" r:id="rId17"/>
    <p:sldId id="344" r:id="rId18"/>
    <p:sldId id="345" r:id="rId19"/>
    <p:sldId id="346" r:id="rId20"/>
    <p:sldId id="347" r:id="rId21"/>
    <p:sldId id="353" r:id="rId22"/>
    <p:sldId id="348" r:id="rId23"/>
    <p:sldId id="349" r:id="rId24"/>
    <p:sldId id="350" r:id="rId25"/>
    <p:sldId id="351" r:id="rId26"/>
    <p:sldId id="352" r:id="rId27"/>
    <p:sldId id="30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0" autoAdjust="0"/>
    <p:restoredTop sz="94660"/>
  </p:normalViewPr>
  <p:slideViewPr>
    <p:cSldViewPr snapToGrid="0">
      <p:cViewPr varScale="1">
        <p:scale>
          <a:sx n="79" d="100"/>
          <a:sy n="79" d="100"/>
        </p:scale>
        <p:origin x="77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78222" b="5333"/>
          <a:stretch/>
        </p:blipFill>
        <p:spPr>
          <a:xfrm>
            <a:off x="0" y="5194449"/>
            <a:ext cx="12207240" cy="1648946"/>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5A1B428-77F4-4694-BAEB-D40AD10CC939}"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780E4-64F7-406B-B7FF-5AFC86C962D4}" type="slidenum">
              <a:rPr lang="en-US" smtClean="0"/>
              <a:t>‹#›</a:t>
            </a:fld>
            <a:endParaRPr lang="en-US"/>
          </a:p>
        </p:txBody>
      </p:sp>
    </p:spTree>
    <p:extLst>
      <p:ext uri="{BB962C8B-B14F-4D97-AF65-F5344CB8AC3E}">
        <p14:creationId xmlns:p14="http://schemas.microsoft.com/office/powerpoint/2010/main" val="58161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A1B428-77F4-4694-BAEB-D40AD10CC939}"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780E4-64F7-406B-B7FF-5AFC86C962D4}" type="slidenum">
              <a:rPr lang="en-US" smtClean="0"/>
              <a:t>‹#›</a:t>
            </a:fld>
            <a:endParaRPr lang="en-US"/>
          </a:p>
        </p:txBody>
      </p:sp>
    </p:spTree>
    <p:extLst>
      <p:ext uri="{BB962C8B-B14F-4D97-AF65-F5344CB8AC3E}">
        <p14:creationId xmlns:p14="http://schemas.microsoft.com/office/powerpoint/2010/main" val="1087459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A1B428-77F4-4694-BAEB-D40AD10CC939}"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780E4-64F7-406B-B7FF-5AFC86C962D4}" type="slidenum">
              <a:rPr lang="en-US" smtClean="0"/>
              <a:t>‹#›</a:t>
            </a:fld>
            <a:endParaRPr lang="en-US"/>
          </a:p>
        </p:txBody>
      </p:sp>
    </p:spTree>
    <p:extLst>
      <p:ext uri="{BB962C8B-B14F-4D97-AF65-F5344CB8AC3E}">
        <p14:creationId xmlns:p14="http://schemas.microsoft.com/office/powerpoint/2010/main" val="3719489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A1B428-77F4-4694-BAEB-D40AD10CC939}"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780E4-64F7-406B-B7FF-5AFC86C962D4}" type="slidenum">
              <a:rPr lang="en-US" smtClean="0"/>
              <a:t>‹#›</a:t>
            </a:fld>
            <a:endParaRPr lang="en-US"/>
          </a:p>
        </p:txBody>
      </p:sp>
      <p:cxnSp>
        <p:nvCxnSpPr>
          <p:cNvPr id="7" name="Straight Connector 6"/>
          <p:cNvCxnSpPr/>
          <p:nvPr userDrawn="1"/>
        </p:nvCxnSpPr>
        <p:spPr>
          <a:xfrm>
            <a:off x="381000" y="1690688"/>
            <a:ext cx="1139159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81000" y="1629728"/>
            <a:ext cx="1139159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03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A1B428-77F4-4694-BAEB-D40AD10CC939}"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780E4-64F7-406B-B7FF-5AFC86C962D4}" type="slidenum">
              <a:rPr lang="en-US" smtClean="0"/>
              <a:t>‹#›</a:t>
            </a:fld>
            <a:endParaRPr lang="en-US"/>
          </a:p>
        </p:txBody>
      </p:sp>
    </p:spTree>
    <p:extLst>
      <p:ext uri="{BB962C8B-B14F-4D97-AF65-F5344CB8AC3E}">
        <p14:creationId xmlns:p14="http://schemas.microsoft.com/office/powerpoint/2010/main" val="3623953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A1B428-77F4-4694-BAEB-D40AD10CC939}"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E780E4-64F7-406B-B7FF-5AFC86C962D4}" type="slidenum">
              <a:rPr lang="en-US" smtClean="0"/>
              <a:t>‹#›</a:t>
            </a:fld>
            <a:endParaRPr lang="en-US"/>
          </a:p>
        </p:txBody>
      </p:sp>
    </p:spTree>
    <p:extLst>
      <p:ext uri="{BB962C8B-B14F-4D97-AF65-F5344CB8AC3E}">
        <p14:creationId xmlns:p14="http://schemas.microsoft.com/office/powerpoint/2010/main" val="3053308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A1B428-77F4-4694-BAEB-D40AD10CC939}" type="datetimeFigureOut">
              <a:rPr lang="en-US" smtClean="0"/>
              <a:t>4/3/2024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E780E4-64F7-406B-B7FF-5AFC86C962D4}" type="slidenum">
              <a:rPr lang="en-US" smtClean="0"/>
              <a:t>‹#›</a:t>
            </a:fld>
            <a:endParaRPr lang="en-US"/>
          </a:p>
        </p:txBody>
      </p:sp>
    </p:spTree>
    <p:extLst>
      <p:ext uri="{BB962C8B-B14F-4D97-AF65-F5344CB8AC3E}">
        <p14:creationId xmlns:p14="http://schemas.microsoft.com/office/powerpoint/2010/main" val="154162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A1B428-77F4-4694-BAEB-D40AD10CC939}" type="datetimeFigureOut">
              <a:rPr lang="en-US" smtClean="0"/>
              <a:t>4/3/2024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E780E4-64F7-406B-B7FF-5AFC86C962D4}" type="slidenum">
              <a:rPr lang="en-US" smtClean="0"/>
              <a:t>‹#›</a:t>
            </a:fld>
            <a:endParaRPr lang="en-US"/>
          </a:p>
        </p:txBody>
      </p:sp>
    </p:spTree>
    <p:extLst>
      <p:ext uri="{BB962C8B-B14F-4D97-AF65-F5344CB8AC3E}">
        <p14:creationId xmlns:p14="http://schemas.microsoft.com/office/powerpoint/2010/main" val="3630671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A1B428-77F4-4694-BAEB-D40AD10CC939}" type="datetimeFigureOut">
              <a:rPr lang="en-US" smtClean="0"/>
              <a:t>4/3/2024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E780E4-64F7-406B-B7FF-5AFC86C962D4}" type="slidenum">
              <a:rPr lang="en-US" smtClean="0"/>
              <a:t>‹#›</a:t>
            </a:fld>
            <a:endParaRPr lang="en-US"/>
          </a:p>
        </p:txBody>
      </p:sp>
    </p:spTree>
    <p:extLst>
      <p:ext uri="{BB962C8B-B14F-4D97-AF65-F5344CB8AC3E}">
        <p14:creationId xmlns:p14="http://schemas.microsoft.com/office/powerpoint/2010/main" val="133827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A1B428-77F4-4694-BAEB-D40AD10CC939}"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E780E4-64F7-406B-B7FF-5AFC86C962D4}" type="slidenum">
              <a:rPr lang="en-US" smtClean="0"/>
              <a:t>‹#›</a:t>
            </a:fld>
            <a:endParaRPr lang="en-US"/>
          </a:p>
        </p:txBody>
      </p:sp>
    </p:spTree>
    <p:extLst>
      <p:ext uri="{BB962C8B-B14F-4D97-AF65-F5344CB8AC3E}">
        <p14:creationId xmlns:p14="http://schemas.microsoft.com/office/powerpoint/2010/main" val="1446534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A1B428-77F4-4694-BAEB-D40AD10CC939}"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E780E4-64F7-406B-B7FF-5AFC86C962D4}" type="slidenum">
              <a:rPr lang="en-US" smtClean="0"/>
              <a:t>‹#›</a:t>
            </a:fld>
            <a:endParaRPr lang="en-US"/>
          </a:p>
        </p:txBody>
      </p:sp>
    </p:spTree>
    <p:extLst>
      <p:ext uri="{BB962C8B-B14F-4D97-AF65-F5344CB8AC3E}">
        <p14:creationId xmlns:p14="http://schemas.microsoft.com/office/powerpoint/2010/main" val="3251261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A1B428-77F4-4694-BAEB-D40AD10CC939}" type="datetimeFigureOut">
              <a:rPr lang="en-US" smtClean="0"/>
              <a:t>4/3/2024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l="37921" t="37111" r="37346" b="37918"/>
          <a:stretch/>
        </p:blipFill>
        <p:spPr>
          <a:xfrm>
            <a:off x="11353190" y="5746750"/>
            <a:ext cx="838810" cy="1096010"/>
          </a:xfrm>
          <a:prstGeom prst="rect">
            <a:avLst/>
          </a:prstGeom>
        </p:spPr>
      </p:pic>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E780E4-64F7-406B-B7FF-5AFC86C962D4}" type="slidenum">
              <a:rPr lang="en-US" smtClean="0"/>
              <a:t>‹#›</a:t>
            </a:fld>
            <a:endParaRPr lang="en-US"/>
          </a:p>
        </p:txBody>
      </p:sp>
    </p:spTree>
    <p:extLst>
      <p:ext uri="{BB962C8B-B14F-4D97-AF65-F5344CB8AC3E}">
        <p14:creationId xmlns:p14="http://schemas.microsoft.com/office/powerpoint/2010/main" val="2580570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kern="1200">
          <a:solidFill>
            <a:srgbClr val="002060"/>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58148"/>
            <a:ext cx="9144000" cy="2270872"/>
          </a:xfrm>
        </p:spPr>
        <p:txBody>
          <a:bodyPr>
            <a:normAutofit fontScale="90000"/>
          </a:bodyPr>
          <a:lstStyle/>
          <a:p>
            <a:pPr marL="0" indent="0">
              <a:buNone/>
            </a:pPr>
            <a:r>
              <a:rPr lang="en-US" sz="6000" dirty="0">
                <a:latin typeface="Times New Roman" panose="02020603050405020304" pitchFamily="18" charset="0"/>
                <a:cs typeface="Times New Roman" panose="02020603050405020304" pitchFamily="18" charset="0"/>
              </a:rPr>
              <a:t>Integrated Low-Level Radioactive Waste Disposal Rulemaking</a:t>
            </a:r>
            <a:endParaRPr lang="en-US" sz="6000" dirty="0">
              <a:latin typeface="Times New Roman" panose="02020603050405020304" pitchFamily="18" charset="0"/>
              <a:ea typeface="Times New Roman" charset="0"/>
              <a:cs typeface="Times New Roman" panose="02020603050405020304" pitchFamily="18" charset="0"/>
            </a:endParaRPr>
          </a:p>
        </p:txBody>
      </p:sp>
      <p:sp>
        <p:nvSpPr>
          <p:cNvPr id="3" name="Subtitle 2"/>
          <p:cNvSpPr>
            <a:spLocks noGrp="1"/>
          </p:cNvSpPr>
          <p:nvPr>
            <p:ph type="subTitle" idx="1"/>
          </p:nvPr>
        </p:nvSpPr>
        <p:spPr>
          <a:xfrm>
            <a:off x="1524000" y="3718774"/>
            <a:ext cx="9144000" cy="1655762"/>
          </a:xfrm>
        </p:spPr>
        <p:txBody>
          <a:bodyPr>
            <a:normAutofit/>
          </a:bodyPr>
          <a:lstStyle/>
          <a:p>
            <a:r>
              <a:rPr lang="en-US" dirty="0">
                <a:latin typeface="Times New Roman" panose="02020603050405020304" pitchFamily="18" charset="0"/>
                <a:cs typeface="Times New Roman" panose="02020603050405020304" pitchFamily="18" charset="0"/>
              </a:rPr>
              <a:t>Daniel B. Shrum</a:t>
            </a:r>
          </a:p>
          <a:p>
            <a:r>
              <a:rPr lang="en-US" dirty="0">
                <a:latin typeface="Times New Roman" panose="02020603050405020304" pitchFamily="18" charset="0"/>
                <a:cs typeface="Times New Roman" panose="02020603050405020304" pitchFamily="18" charset="0"/>
              </a:rPr>
              <a:t>Executive Director</a:t>
            </a:r>
          </a:p>
          <a:p>
            <a:r>
              <a:rPr lang="en-US" dirty="0">
                <a:latin typeface="Times New Roman" panose="02020603050405020304" pitchFamily="18" charset="0"/>
                <a:cs typeface="Times New Roman" panose="02020603050405020304" pitchFamily="18" charset="0"/>
              </a:rPr>
              <a:t>Low-Level Radioactive Waste Forum</a:t>
            </a:r>
          </a:p>
          <a:p>
            <a:endParaRPr lang="en-US" dirty="0"/>
          </a:p>
        </p:txBody>
      </p:sp>
      <p:cxnSp>
        <p:nvCxnSpPr>
          <p:cNvPr id="4" name="Straight Connector 3"/>
          <p:cNvCxnSpPr/>
          <p:nvPr/>
        </p:nvCxnSpPr>
        <p:spPr>
          <a:xfrm>
            <a:off x="381000" y="3612084"/>
            <a:ext cx="1139159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81000" y="3551124"/>
            <a:ext cx="1139159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DEB2552-C3A9-1FD9-8F8F-9FA1B67919ED}"/>
              </a:ext>
            </a:extLst>
          </p:cNvPr>
          <p:cNvSpPr txBox="1"/>
          <p:nvPr/>
        </p:nvSpPr>
        <p:spPr>
          <a:xfrm>
            <a:off x="3051959" y="2970304"/>
            <a:ext cx="6103916" cy="369332"/>
          </a:xfrm>
          <a:prstGeom prst="rect">
            <a:avLst/>
          </a:prstGeom>
          <a:noFill/>
        </p:spPr>
        <p:txBody>
          <a:bodyPr wrap="square">
            <a:spAutoFit/>
          </a:bodyPr>
          <a:lstStyle/>
          <a:p>
            <a:pPr algn="ctr"/>
            <a:r>
              <a:rPr lang="en-US" dirty="0">
                <a:latin typeface="Times New Roman" panose="02020603050405020304" pitchFamily="18" charset="0"/>
                <a:cs typeface="Times New Roman" panose="02020603050405020304" pitchFamily="18" charset="0"/>
              </a:rPr>
              <a:t>Waste Management 24’ Session 023. Room 225AB</a:t>
            </a:r>
          </a:p>
        </p:txBody>
      </p:sp>
    </p:spTree>
    <p:extLst>
      <p:ext uri="{BB962C8B-B14F-4D97-AF65-F5344CB8AC3E}">
        <p14:creationId xmlns:p14="http://schemas.microsoft.com/office/powerpoint/2010/main" val="3569449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746F5D-999A-48F1-7350-51CABE0D4D17}"/>
            </a:ext>
          </a:extLst>
        </p:cNvPr>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8DCDCA-ABA2-3D3F-A85C-DC069C174D24}"/>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kern="1200">
                <a:solidFill>
                  <a:srgbClr val="FFFFFF"/>
                </a:solidFill>
                <a:latin typeface="+mj-lt"/>
                <a:ea typeface="+mj-ea"/>
                <a:cs typeface="+mj-cs"/>
              </a:rPr>
              <a:t>SRM-SECY-20-0098 (Option 1)</a:t>
            </a:r>
          </a:p>
        </p:txBody>
      </p:sp>
      <p:pic>
        <p:nvPicPr>
          <p:cNvPr id="5" name="Content Placeholder 23" descr="Text, letter&#10;&#10;Description automatically generated">
            <a:extLst>
              <a:ext uri="{FF2B5EF4-FFF2-40B4-BE49-F238E27FC236}">
                <a16:creationId xmlns:a16="http://schemas.microsoft.com/office/drawing/2014/main" id="{0F8B129E-C617-1281-23D5-F5E0A9B8F8BC}"/>
              </a:ext>
            </a:extLst>
          </p:cNvPr>
          <p:cNvPicPr>
            <a:picLocks noGrp="1" noChangeAspect="1"/>
          </p:cNvPicPr>
          <p:nvPr>
            <p:ph idx="1"/>
          </p:nvPr>
        </p:nvPicPr>
        <p:blipFill>
          <a:blip r:embed="rId2"/>
          <a:stretch>
            <a:fillRect/>
          </a:stretch>
        </p:blipFill>
        <p:spPr>
          <a:xfrm>
            <a:off x="4527804" y="456524"/>
            <a:ext cx="7013894" cy="5944276"/>
          </a:xfrm>
          <a:prstGeom prst="rect">
            <a:avLst/>
          </a:prstGeom>
        </p:spPr>
      </p:pic>
    </p:spTree>
    <p:extLst>
      <p:ext uri="{BB962C8B-B14F-4D97-AF65-F5344CB8AC3E}">
        <p14:creationId xmlns:p14="http://schemas.microsoft.com/office/powerpoint/2010/main" val="3073321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65B42-5E6F-62CD-7726-CD12E33AA3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CB9257-E5CB-5A52-6605-6B1ADF9438AD}"/>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SRM-SECY-20-0098</a:t>
            </a:r>
          </a:p>
        </p:txBody>
      </p:sp>
      <p:sp>
        <p:nvSpPr>
          <p:cNvPr id="3" name="Content Placeholder 2">
            <a:extLst>
              <a:ext uri="{FF2B5EF4-FFF2-40B4-BE49-F238E27FC236}">
                <a16:creationId xmlns:a16="http://schemas.microsoft.com/office/drawing/2014/main" id="{95D6377E-24D2-CF41-7489-24E4564A56E0}"/>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Put GTCC into 10 CFR Part 61</a:t>
            </a:r>
          </a:p>
          <a:p>
            <a:r>
              <a:rPr lang="en-US" dirty="0">
                <a:latin typeface="Times New Roman" panose="02020603050405020304" pitchFamily="18" charset="0"/>
                <a:cs typeface="Times New Roman" panose="02020603050405020304" pitchFamily="18" charset="0"/>
              </a:rPr>
              <a:t>The staff should take another look at the technical basis for the performance objectives in Part 61 and ensure that the compliance period is based on scientific data.  </a:t>
            </a:r>
          </a:p>
          <a:p>
            <a:r>
              <a:rPr lang="en-US" dirty="0">
                <a:latin typeface="Times New Roman" panose="02020603050405020304" pitchFamily="18" charset="0"/>
                <a:cs typeface="Times New Roman" panose="02020603050405020304" pitchFamily="18" charset="0"/>
              </a:rPr>
              <a:t>Rather than using the same compliance period for disposal sites containing significant amounts of depleted uranium, GTCC, or transuranic waste, the staff should consider a site-specific, graded approach based on when the peak dose is projected to occur or establish a longer compliance period for disposal sites containing significant quantities of mobile, long-lived radionuclides.</a:t>
            </a:r>
            <a:endParaRPr lang="en-US" sz="2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53473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2BED0-8F02-2328-A2DC-9945DE7CCA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ED4F5B-4951-C4E3-00BF-D7823F76C97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Greater-Than-Class C Waste</a:t>
            </a:r>
          </a:p>
        </p:txBody>
      </p:sp>
      <p:sp>
        <p:nvSpPr>
          <p:cNvPr id="3" name="Content Placeholder 2">
            <a:extLst>
              <a:ext uri="{FF2B5EF4-FFF2-40B4-BE49-F238E27FC236}">
                <a16:creationId xmlns:a16="http://schemas.microsoft.com/office/drawing/2014/main" id="{2DA831A0-004E-FB3A-7C18-F4E10B0ABD15}"/>
              </a:ext>
            </a:extLst>
          </p:cNvPr>
          <p:cNvSpPr>
            <a:spLocks noGrp="1"/>
          </p:cNvSpPr>
          <p:nvPr>
            <p:ph idx="1"/>
          </p:nvPr>
        </p:nvSpPr>
        <p:spPr/>
        <p:txBody>
          <a:bodyPr>
            <a:normAutofit/>
          </a:bodyPr>
          <a:lstStyle/>
          <a:p>
            <a:pPr marL="0" indent="0">
              <a:lnSpc>
                <a:spcPct val="110000"/>
              </a:lnSpc>
              <a:spcBef>
                <a:spcPts val="0"/>
              </a:spcBef>
              <a:spcAft>
                <a:spcPts val="600"/>
              </a:spcAft>
              <a:buNone/>
            </a:pPr>
            <a:endParaRPr lang="en-US" sz="2800" dirty="0">
              <a:solidFill>
                <a:srgbClr val="333333"/>
              </a:solidFill>
              <a:latin typeface="Times New Roman" panose="02020603050405020304" pitchFamily="18" charset="0"/>
              <a:cs typeface="Times New Roman" panose="02020603050405020304" pitchFamily="18" charset="0"/>
            </a:endParaRPr>
          </a:p>
          <a:p>
            <a:pPr marL="0" indent="0">
              <a:lnSpc>
                <a:spcPct val="110000"/>
              </a:lnSpc>
              <a:spcBef>
                <a:spcPts val="0"/>
              </a:spcBef>
              <a:spcAft>
                <a:spcPts val="600"/>
              </a:spcAft>
              <a:buNone/>
            </a:pPr>
            <a:r>
              <a:rPr lang="en-US" sz="4000" dirty="0">
                <a:solidFill>
                  <a:srgbClr val="333333"/>
                </a:solidFill>
                <a:latin typeface="Times New Roman" panose="02020603050405020304" pitchFamily="18" charset="0"/>
                <a:cs typeface="Times New Roman" panose="02020603050405020304" pitchFamily="18" charset="0"/>
              </a:rPr>
              <a:t>Disposal is preferable to Storage</a:t>
            </a:r>
            <a:endParaRPr lang="en-US" sz="40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97979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F77F7-747E-C5F9-3A55-F242306E8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75782A-730C-61E3-620E-F4420D59957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Greater-Than-Class C Waste</a:t>
            </a:r>
          </a:p>
        </p:txBody>
      </p:sp>
      <p:sp>
        <p:nvSpPr>
          <p:cNvPr id="6" name="Content Placeholder 2">
            <a:extLst>
              <a:ext uri="{FF2B5EF4-FFF2-40B4-BE49-F238E27FC236}">
                <a16:creationId xmlns:a16="http://schemas.microsoft.com/office/drawing/2014/main" id="{048A54B9-4E57-A21C-012B-03ED4D88A0C1}"/>
              </a:ext>
            </a:extLst>
          </p:cNvPr>
          <p:cNvSpPr txBox="1">
            <a:spLocks noGrp="1"/>
          </p:cNvSpPr>
          <p:nvPr>
            <p:ph idx="1"/>
          </p:nvPr>
        </p:nvSpPr>
        <p:spPr>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pPr>
            <a:r>
              <a:rPr lang="en-US" sz="2400" b="0" i="0" dirty="0">
                <a:solidFill>
                  <a:srgbClr val="333333"/>
                </a:solidFill>
                <a:effectLst/>
                <a:latin typeface="Times New Roman" panose="02020603050405020304" pitchFamily="18" charset="0"/>
                <a:cs typeface="Times New Roman" panose="02020603050405020304" pitchFamily="18" charset="0"/>
              </a:rPr>
              <a:t>The Low-Level Radioactive Waste Policy Amendments Act of 1985 (Amendments Act) states that GTCC waste, "result[</a:t>
            </a:r>
            <a:r>
              <a:rPr lang="en-US" sz="2400" b="0" i="0" dirty="0" err="1">
                <a:solidFill>
                  <a:srgbClr val="333333"/>
                </a:solidFill>
                <a:effectLst/>
                <a:latin typeface="Times New Roman" panose="02020603050405020304" pitchFamily="18" charset="0"/>
                <a:cs typeface="Times New Roman" panose="02020603050405020304" pitchFamily="18" charset="0"/>
              </a:rPr>
              <a:t>ing</a:t>
            </a:r>
            <a:r>
              <a:rPr lang="en-US" sz="2400" b="0" i="0" dirty="0">
                <a:solidFill>
                  <a:srgbClr val="333333"/>
                </a:solidFill>
                <a:effectLst/>
                <a:latin typeface="Times New Roman" panose="02020603050405020304" pitchFamily="18" charset="0"/>
                <a:cs typeface="Times New Roman" panose="02020603050405020304" pitchFamily="18" charset="0"/>
              </a:rPr>
              <a:t>] from activities licensed by the [NRC] . . . shall be disposed of in a facility licensed by the [NRC]." </a:t>
            </a:r>
            <a:r>
              <a:rPr lang="en-US" sz="2400" b="0" i="0" dirty="0">
                <a:solidFill>
                  <a:srgbClr val="333333"/>
                </a:solidFill>
                <a:effectLst/>
                <a:highlight>
                  <a:srgbClr val="FFFF00"/>
                </a:highlight>
                <a:latin typeface="Times New Roman" panose="02020603050405020304" pitchFamily="18" charset="0"/>
                <a:cs typeface="Times New Roman" panose="02020603050405020304" pitchFamily="18" charset="0"/>
              </a:rPr>
              <a:t>DOE was assigned responsibility for disposal of GTCC low-level radioactive waste (LLRW).  </a:t>
            </a:r>
            <a:r>
              <a:rPr lang="en-US" sz="2400" b="0" i="0" dirty="0">
                <a:solidFill>
                  <a:srgbClr val="333333"/>
                </a:solidFill>
                <a:effectLst/>
                <a:highlight>
                  <a:srgbClr val="00FFFF"/>
                </a:highlight>
                <a:latin typeface="Times New Roman" panose="02020603050405020304" pitchFamily="18" charset="0"/>
                <a:cs typeface="Times New Roman" panose="02020603050405020304" pitchFamily="18" charset="0"/>
              </a:rPr>
              <a:t>The Act does not address Agreement State regulation of the disposal of GTCC waste generated as a result of [Agreement State] licensed activities. </a:t>
            </a:r>
            <a:r>
              <a:rPr lang="en-US" sz="2400" b="0" i="0" dirty="0">
                <a:solidFill>
                  <a:srgbClr val="333333"/>
                </a:solidFill>
                <a:effectLst/>
                <a:latin typeface="Times New Roman" panose="02020603050405020304" pitchFamily="18" charset="0"/>
                <a:cs typeface="Times New Roman" panose="02020603050405020304" pitchFamily="18" charset="0"/>
              </a:rPr>
              <a:t>Also, Section 274 of the AEA provides for Agreement State licensing of disposal of byproduct material (i.e., GTCC waste) unless the Commission finds that "because of the hazards" or "potential hazards" it should be licensed by the Commission.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1072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86C59-E28C-4DCF-582E-1F6DB6EAEC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FE080F-2286-8524-13DC-76E38E753D5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Greater-Than-Class C Waste</a:t>
            </a:r>
          </a:p>
        </p:txBody>
      </p:sp>
      <p:sp>
        <p:nvSpPr>
          <p:cNvPr id="5" name="Content Placeholder 2">
            <a:extLst>
              <a:ext uri="{FF2B5EF4-FFF2-40B4-BE49-F238E27FC236}">
                <a16:creationId xmlns:a16="http://schemas.microsoft.com/office/drawing/2014/main" id="{A425F8E9-4AAB-C686-3EA4-3BA18737BEBD}"/>
              </a:ext>
            </a:extLst>
          </p:cNvPr>
          <p:cNvSpPr txBox="1">
            <a:spLocks noGrp="1"/>
          </p:cNvSpPr>
          <p:nvPr>
            <p:ph idx="1"/>
          </p:nvPr>
        </p:nvSpPr>
        <p:spPr>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pPr>
            <a:r>
              <a:rPr lang="en-US" dirty="0">
                <a:latin typeface="Times New Roman" panose="02020603050405020304" pitchFamily="18" charset="0"/>
                <a:cs typeface="Times New Roman" panose="02020603050405020304" pitchFamily="18" charset="0"/>
              </a:rPr>
              <a:t>§ 61.55.a.2.(iv)</a:t>
            </a:r>
            <a:r>
              <a:rPr lang="en-US" b="0" i="0" dirty="0">
                <a:solidFill>
                  <a:srgbClr val="333333"/>
                </a:solidFill>
                <a:effectLst/>
                <a:latin typeface="Times New Roman" panose="02020603050405020304" pitchFamily="18" charset="0"/>
                <a:cs typeface="Times New Roman" panose="02020603050405020304" pitchFamily="18" charset="0"/>
              </a:rPr>
              <a:t> Waste that is not generally acceptable for near-surface disposal is waste for which form and disposal methods must be different, and in general more stringent, than those specified for Class C waste. In the absence of specific requirements in this part, such waste must be disposed of in a geologic repository as defined in part 60 or 63 of this chapter unless proposals for disposal of such waste in a disposal site licensed pursuant to this part are approved by the Commission.</a:t>
            </a:r>
            <a:endParaRPr lang="en-US" dirty="0">
              <a:latin typeface="Times New Roman" panose="02020603050405020304" pitchFamily="18" charset="0"/>
              <a:cs typeface="Times New Roman" panose="02020603050405020304" pitchFamily="18" charset="0"/>
            </a:endParaRPr>
          </a:p>
          <a:p>
            <a:pPr marL="0" indent="0">
              <a:spcBef>
                <a:spcPts val="0"/>
              </a:spcBef>
              <a:spcAft>
                <a:spcPts val="600"/>
              </a:spcAft>
              <a:buFont typeface="Arial" panose="020B0604020202020204" pitchFamily="34" charset="0"/>
              <a:buNone/>
            </a:pPr>
            <a:endParaRPr lang="en-US" sz="2600" dirty="0"/>
          </a:p>
        </p:txBody>
      </p:sp>
    </p:spTree>
    <p:extLst>
      <p:ext uri="{BB962C8B-B14F-4D97-AF65-F5344CB8AC3E}">
        <p14:creationId xmlns:p14="http://schemas.microsoft.com/office/powerpoint/2010/main" val="1042884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E8714-CB7A-5D95-117D-A160A2AC90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FD461E-B054-18F1-DEBA-792E63221E3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Greater-Than-Class C Waste</a:t>
            </a:r>
          </a:p>
        </p:txBody>
      </p:sp>
      <p:sp>
        <p:nvSpPr>
          <p:cNvPr id="6" name="Content Placeholder 2">
            <a:extLst>
              <a:ext uri="{FF2B5EF4-FFF2-40B4-BE49-F238E27FC236}">
                <a16:creationId xmlns:a16="http://schemas.microsoft.com/office/drawing/2014/main" id="{68427227-7051-F3CE-36B5-4343073F600C}"/>
              </a:ext>
            </a:extLst>
          </p:cNvPr>
          <p:cNvSpPr txBox="1">
            <a:spLocks noGrp="1"/>
          </p:cNvSpPr>
          <p:nvPr>
            <p:ph idx="1"/>
          </p:nvPr>
        </p:nvSpPr>
        <p:spPr>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spcAft>
                <a:spcPts val="600"/>
              </a:spcAft>
            </a:pPr>
            <a:r>
              <a:rPr lang="en-US" sz="2600" dirty="0">
                <a:latin typeface="Times New Roman" panose="02020603050405020304" pitchFamily="18" charset="0"/>
                <a:cs typeface="Times New Roman" panose="02020603050405020304" pitchFamily="18" charset="0"/>
              </a:rPr>
              <a:t>Will all agreement states assume regulatory authority over GTCC?   (dual licensing at ISFSI facilities)</a:t>
            </a:r>
          </a:p>
          <a:p>
            <a:pPr>
              <a:lnSpc>
                <a:spcPct val="110000"/>
              </a:lnSpc>
              <a:spcBef>
                <a:spcPts val="0"/>
              </a:spcBef>
              <a:spcAft>
                <a:spcPts val="600"/>
              </a:spcAft>
            </a:pPr>
            <a:r>
              <a:rPr lang="en-US" sz="2600" dirty="0">
                <a:latin typeface="Times New Roman" panose="02020603050405020304" pitchFamily="18" charset="0"/>
                <a:cs typeface="Times New Roman" panose="02020603050405020304" pitchFamily="18" charset="0"/>
              </a:rPr>
              <a:t>Will Compacts have authority over the movement of GTCC consistent with the LLRWPA?</a:t>
            </a:r>
          </a:p>
          <a:p>
            <a:pPr>
              <a:lnSpc>
                <a:spcPct val="110000"/>
              </a:lnSpc>
              <a:spcBef>
                <a:spcPts val="0"/>
              </a:spcBef>
              <a:spcAft>
                <a:spcPts val="600"/>
              </a:spcAft>
            </a:pPr>
            <a:r>
              <a:rPr lang="en-US" sz="2600" dirty="0">
                <a:latin typeface="Times New Roman" panose="02020603050405020304" pitchFamily="18" charset="0"/>
                <a:cs typeface="Times New Roman" panose="02020603050405020304" pitchFamily="18" charset="0"/>
              </a:rPr>
              <a:t>Will Compacts have authority over the disposal of commercial GTCC if waste is going to an agreement state licensed facility?</a:t>
            </a:r>
            <a:endParaRPr lang="en-US" sz="2000" dirty="0">
              <a:latin typeface="Times New Roman" panose="02020603050405020304" pitchFamily="18" charset="0"/>
              <a:cs typeface="Times New Roman" panose="02020603050405020304" pitchFamily="18" charset="0"/>
            </a:endParaRPr>
          </a:p>
          <a:p>
            <a:pPr marL="0" indent="0">
              <a:spcBef>
                <a:spcPts val="0"/>
              </a:spcBef>
              <a:spcAft>
                <a:spcPts val="600"/>
              </a:spcAft>
              <a:buFont typeface="Arial" panose="020B0604020202020204" pitchFamily="34" charset="0"/>
              <a:buNone/>
            </a:pPr>
            <a:endParaRPr lang="en-US" sz="2600" dirty="0"/>
          </a:p>
        </p:txBody>
      </p:sp>
    </p:spTree>
    <p:extLst>
      <p:ext uri="{BB962C8B-B14F-4D97-AF65-F5344CB8AC3E}">
        <p14:creationId xmlns:p14="http://schemas.microsoft.com/office/powerpoint/2010/main" val="1868555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ECC43-CD47-1037-BFA9-847F4A8D61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A30A9C-0759-7A43-1663-0CEA117EC13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Compliance Period</a:t>
            </a:r>
          </a:p>
        </p:txBody>
      </p:sp>
      <p:sp>
        <p:nvSpPr>
          <p:cNvPr id="5" name="Content Placeholder 7">
            <a:extLst>
              <a:ext uri="{FF2B5EF4-FFF2-40B4-BE49-F238E27FC236}">
                <a16:creationId xmlns:a16="http://schemas.microsoft.com/office/drawing/2014/main" id="{D362C8FC-BA79-0EF1-0DF7-92D060ED8A49}"/>
              </a:ext>
            </a:extLst>
          </p:cNvPr>
          <p:cNvSpPr>
            <a:spLocks noGrp="1"/>
          </p:cNvSpPr>
          <p:nvPr>
            <p:ph idx="1"/>
          </p:nvPr>
        </p:nvSpPr>
        <p:spPr>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237744" lvl="1" indent="-237744" fontAlgn="base">
              <a:lnSpc>
                <a:spcPct val="100000"/>
              </a:lnSpc>
              <a:spcBef>
                <a:spcPts val="672"/>
              </a:spcBef>
              <a:buClr>
                <a:schemeClr val="tx1"/>
              </a:buClr>
              <a:buSzPct val="80000"/>
            </a:pPr>
            <a:r>
              <a:rPr lang="en-US" sz="2800" dirty="0">
                <a:latin typeface="Times New Roman" panose="02020603050405020304" pitchFamily="18" charset="0"/>
                <a:cs typeface="Times New Roman" panose="02020603050405020304" pitchFamily="18" charset="0"/>
              </a:rPr>
              <a:t>Commission direction SRM-SECY-16-0106</a:t>
            </a:r>
          </a:p>
          <a:p>
            <a:pPr marL="237744" lvl="1" indent="-237744" fontAlgn="base">
              <a:lnSpc>
                <a:spcPct val="100000"/>
              </a:lnSpc>
              <a:spcBef>
                <a:spcPts val="672"/>
              </a:spcBef>
              <a:buClr>
                <a:schemeClr val="tx1"/>
              </a:buClr>
              <a:buSzPct val="80000"/>
            </a:pPr>
            <a:r>
              <a:rPr lang="en-US" sz="2800" dirty="0">
                <a:latin typeface="Times New Roman" panose="02020603050405020304" pitchFamily="18" charset="0"/>
                <a:cs typeface="Times New Roman" panose="02020603050405020304" pitchFamily="18" charset="0"/>
              </a:rPr>
              <a:t>Commission direction has two options (SECY-20-0098)</a:t>
            </a:r>
          </a:p>
          <a:p>
            <a:pPr marL="694944" lvl="2" indent="-237744" fontAlgn="base">
              <a:lnSpc>
                <a:spcPct val="100000"/>
              </a:lnSpc>
              <a:spcBef>
                <a:spcPts val="672"/>
              </a:spcBef>
              <a:buClr>
                <a:schemeClr val="tx1"/>
              </a:buClr>
              <a:buSzPct val="80000"/>
            </a:pPr>
            <a:r>
              <a:rPr lang="en-US" sz="2600" dirty="0">
                <a:latin typeface="Times New Roman" panose="02020603050405020304" pitchFamily="18" charset="0"/>
                <a:cs typeface="Times New Roman" panose="02020603050405020304" pitchFamily="18" charset="0"/>
              </a:rPr>
              <a:t>Peak dose or </a:t>
            </a:r>
          </a:p>
          <a:p>
            <a:pPr marL="694944" lvl="2" indent="-237744" fontAlgn="base">
              <a:lnSpc>
                <a:spcPct val="100000"/>
              </a:lnSpc>
              <a:spcBef>
                <a:spcPts val="672"/>
              </a:spcBef>
              <a:buClr>
                <a:schemeClr val="tx1"/>
              </a:buClr>
              <a:buSzPct val="80000"/>
            </a:pPr>
            <a:r>
              <a:rPr lang="en-US" sz="2600" dirty="0">
                <a:latin typeface="Times New Roman" panose="02020603050405020304" pitchFamily="18" charset="0"/>
                <a:cs typeface="Times New Roman" panose="02020603050405020304" pitchFamily="18" charset="0"/>
              </a:rPr>
              <a:t>Use different compliance periods depending on the long-lived component of the waste</a:t>
            </a:r>
          </a:p>
          <a:p>
            <a:pPr marL="237744" lvl="1" indent="-237744" fontAlgn="base">
              <a:lnSpc>
                <a:spcPct val="100000"/>
              </a:lnSpc>
              <a:spcBef>
                <a:spcPts val="672"/>
              </a:spcBef>
              <a:buClr>
                <a:schemeClr val="tx1"/>
              </a:buClr>
              <a:buSzPct val="80000"/>
            </a:pPr>
            <a:r>
              <a:rPr lang="en-US" sz="2800" dirty="0">
                <a:latin typeface="Times New Roman" panose="02020603050405020304" pitchFamily="18" charset="0"/>
                <a:cs typeface="Times New Roman" panose="02020603050405020304" pitchFamily="18" charset="0"/>
              </a:rPr>
              <a:t>Staff is considering the latter option – flexible and site-specific  </a:t>
            </a:r>
          </a:p>
          <a:p>
            <a:pPr marL="237744" lvl="1" indent="-237744" fontAlgn="base">
              <a:lnSpc>
                <a:spcPct val="100000"/>
              </a:lnSpc>
              <a:spcBef>
                <a:spcPts val="672"/>
              </a:spcBef>
              <a:buClr>
                <a:schemeClr val="tx1"/>
              </a:buClr>
              <a:buSzPct val="80000"/>
            </a:pPr>
            <a:r>
              <a:rPr lang="en-US" sz="2800" dirty="0">
                <a:latin typeface="Times New Roman" panose="02020603050405020304" pitchFamily="18" charset="0"/>
                <a:cs typeface="Times New Roman" panose="02020603050405020304" pitchFamily="18" charset="0"/>
              </a:rPr>
              <a:t>Compliance period of 1,000 years without significant quantities of long-lived radionuclides otherwise 10,000 years and performance period</a:t>
            </a:r>
          </a:p>
        </p:txBody>
      </p:sp>
    </p:spTree>
    <p:extLst>
      <p:ext uri="{BB962C8B-B14F-4D97-AF65-F5344CB8AC3E}">
        <p14:creationId xmlns:p14="http://schemas.microsoft.com/office/powerpoint/2010/main" val="1231025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3B3B5-35DB-F21F-9FB2-4EA6409A0A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AC13AD-6373-87CC-EE09-7FE83E596D2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Compliance Period</a:t>
            </a:r>
          </a:p>
        </p:txBody>
      </p:sp>
      <p:pic>
        <p:nvPicPr>
          <p:cNvPr id="6" name="Google Shape;158;p30">
            <a:extLst>
              <a:ext uri="{FF2B5EF4-FFF2-40B4-BE49-F238E27FC236}">
                <a16:creationId xmlns:a16="http://schemas.microsoft.com/office/drawing/2014/main" id="{764F0D1A-DD30-87DA-C4D5-2C2F09340340}"/>
              </a:ext>
            </a:extLst>
          </p:cNvPr>
          <p:cNvPicPr preferRelativeResize="0">
            <a:picLocks noGrp="1"/>
          </p:cNvPicPr>
          <p:nvPr>
            <p:ph idx="1"/>
          </p:nvPr>
        </p:nvPicPr>
        <p:blipFill>
          <a:blip r:embed="rId2">
            <a:alphaModFix/>
          </a:blip>
          <a:stretch>
            <a:fillRect/>
          </a:stretch>
        </p:blipFill>
        <p:spPr>
          <a:xfrm>
            <a:off x="2701631" y="1895418"/>
            <a:ext cx="6575369" cy="4821265"/>
          </a:xfrm>
          <a:prstGeom prst="rect">
            <a:avLst/>
          </a:prstGeom>
          <a:noFill/>
          <a:ln>
            <a:noFill/>
          </a:ln>
        </p:spPr>
      </p:pic>
    </p:spTree>
    <p:extLst>
      <p:ext uri="{BB962C8B-B14F-4D97-AF65-F5344CB8AC3E}">
        <p14:creationId xmlns:p14="http://schemas.microsoft.com/office/powerpoint/2010/main" val="3347591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AC774-D30A-ABDA-C401-5900F9C17E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873589-03AD-F456-2184-488194131E6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Compliance Period</a:t>
            </a:r>
          </a:p>
        </p:txBody>
      </p:sp>
      <p:pic>
        <p:nvPicPr>
          <p:cNvPr id="5" name="Content Placeholder 4">
            <a:extLst>
              <a:ext uri="{FF2B5EF4-FFF2-40B4-BE49-F238E27FC236}">
                <a16:creationId xmlns:a16="http://schemas.microsoft.com/office/drawing/2014/main" id="{3DE48477-9CB1-4A57-EA61-DE9A858C6FF8}"/>
              </a:ext>
            </a:extLst>
          </p:cNvPr>
          <p:cNvPicPr>
            <a:picLocks noGrp="1" noChangeAspect="1"/>
          </p:cNvPicPr>
          <p:nvPr>
            <p:ph idx="1"/>
          </p:nvPr>
        </p:nvPicPr>
        <p:blipFill>
          <a:blip r:embed="rId2"/>
          <a:stretch>
            <a:fillRect/>
          </a:stretch>
        </p:blipFill>
        <p:spPr>
          <a:xfrm>
            <a:off x="2978954" y="1757187"/>
            <a:ext cx="6846687" cy="4883109"/>
          </a:xfrm>
          <a:prstGeom prst="rect">
            <a:avLst/>
          </a:prstGeom>
        </p:spPr>
      </p:pic>
    </p:spTree>
    <p:extLst>
      <p:ext uri="{BB962C8B-B14F-4D97-AF65-F5344CB8AC3E}">
        <p14:creationId xmlns:p14="http://schemas.microsoft.com/office/powerpoint/2010/main" val="562503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61B11-0B92-CFCD-0AAD-43E66EC1E9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55C4F7-3D38-3FE3-64C3-FF7041AD782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Compliance Period</a:t>
            </a:r>
          </a:p>
        </p:txBody>
      </p:sp>
      <p:pic>
        <p:nvPicPr>
          <p:cNvPr id="6" name="Content Placeholder 5">
            <a:extLst>
              <a:ext uri="{FF2B5EF4-FFF2-40B4-BE49-F238E27FC236}">
                <a16:creationId xmlns:a16="http://schemas.microsoft.com/office/drawing/2014/main" id="{4A0CF9B4-42B4-C370-42E7-6403E3066760}"/>
              </a:ext>
            </a:extLst>
          </p:cNvPr>
          <p:cNvPicPr>
            <a:picLocks noGrp="1" noChangeAspect="1"/>
          </p:cNvPicPr>
          <p:nvPr>
            <p:ph idx="1"/>
          </p:nvPr>
        </p:nvPicPr>
        <p:blipFill>
          <a:blip r:embed="rId2"/>
          <a:stretch>
            <a:fillRect/>
          </a:stretch>
        </p:blipFill>
        <p:spPr>
          <a:xfrm>
            <a:off x="2948949" y="1809002"/>
            <a:ext cx="6793564" cy="4876992"/>
          </a:xfrm>
          <a:prstGeom prst="rect">
            <a:avLst/>
          </a:prstGeom>
        </p:spPr>
      </p:pic>
    </p:spTree>
    <p:extLst>
      <p:ext uri="{BB962C8B-B14F-4D97-AF65-F5344CB8AC3E}">
        <p14:creationId xmlns:p14="http://schemas.microsoft.com/office/powerpoint/2010/main" val="1953685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Summary</a:t>
            </a:r>
          </a:p>
        </p:txBody>
      </p:sp>
      <p:sp>
        <p:nvSpPr>
          <p:cNvPr id="3" name="Content Placeholder 2"/>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Disclaimer</a:t>
            </a:r>
          </a:p>
          <a:p>
            <a:r>
              <a:rPr lang="en-US" sz="3200" dirty="0">
                <a:latin typeface="Times New Roman" panose="02020603050405020304" pitchFamily="18" charset="0"/>
                <a:cs typeface="Times New Roman" panose="02020603050405020304" pitchFamily="18" charset="0"/>
              </a:rPr>
              <a:t>From Previous episodes – Rule Status as of September 2017</a:t>
            </a:r>
          </a:p>
          <a:p>
            <a:r>
              <a:rPr lang="en-US" sz="3200" dirty="0">
                <a:latin typeface="Times New Roman" panose="02020603050405020304" pitchFamily="18" charset="0"/>
                <a:cs typeface="Times New Roman" panose="02020603050405020304" pitchFamily="18" charset="0"/>
              </a:rPr>
              <a:t>SRM-SECY-20-0098</a:t>
            </a:r>
          </a:p>
          <a:p>
            <a:pPr>
              <a:buFont typeface="Wingdings" pitchFamily="2" charset="2"/>
              <a:buChar char="§"/>
            </a:pPr>
            <a:r>
              <a:rPr lang="en-US" sz="3200" dirty="0">
                <a:latin typeface="Times New Roman" panose="02020603050405020304" pitchFamily="18" charset="0"/>
                <a:cs typeface="Times New Roman" panose="02020603050405020304" pitchFamily="18" charset="0"/>
              </a:rPr>
              <a:t>GTCC – what will the rule encompass?</a:t>
            </a:r>
          </a:p>
          <a:p>
            <a:pPr>
              <a:buFont typeface="Wingdings" pitchFamily="2" charset="2"/>
              <a:buChar char="§"/>
            </a:pPr>
            <a:r>
              <a:rPr lang="en-US" sz="3200" dirty="0">
                <a:latin typeface="Times New Roman" panose="02020603050405020304" pitchFamily="18" charset="0"/>
                <a:cs typeface="Times New Roman" panose="02020603050405020304" pitchFamily="18" charset="0"/>
              </a:rPr>
              <a:t>Compliance Period – </a:t>
            </a:r>
          </a:p>
          <a:p>
            <a:pPr>
              <a:buFont typeface="Wingdings" pitchFamily="2" charset="2"/>
              <a:buChar char="§"/>
            </a:pPr>
            <a:r>
              <a:rPr lang="en-US" sz="3200" dirty="0">
                <a:latin typeface="Times New Roman" panose="02020603050405020304" pitchFamily="18" charset="0"/>
                <a:cs typeface="Times New Roman" panose="02020603050405020304" pitchFamily="18" charset="0"/>
              </a:rPr>
              <a:t>Exception Clause – </a:t>
            </a:r>
          </a:p>
        </p:txBody>
      </p:sp>
    </p:spTree>
    <p:extLst>
      <p:ext uri="{BB962C8B-B14F-4D97-AF65-F5344CB8AC3E}">
        <p14:creationId xmlns:p14="http://schemas.microsoft.com/office/powerpoint/2010/main" val="1219262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9DE24-8B0B-923B-991F-949891E1F7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8857F8-0A65-1275-0161-111B6A51B1F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Compliance Period</a:t>
            </a:r>
          </a:p>
        </p:txBody>
      </p:sp>
      <p:sp>
        <p:nvSpPr>
          <p:cNvPr id="6" name="Content Placeholder 7">
            <a:extLst>
              <a:ext uri="{FF2B5EF4-FFF2-40B4-BE49-F238E27FC236}">
                <a16:creationId xmlns:a16="http://schemas.microsoft.com/office/drawing/2014/main" id="{FBEE4E2F-D66B-8604-FAD2-66E60AF05ED5}"/>
              </a:ext>
            </a:extLst>
          </p:cNvPr>
          <p:cNvSpPr>
            <a:spLocks noGrp="1"/>
          </p:cNvSpPr>
          <p:nvPr>
            <p:ph idx="1"/>
          </p:nvPr>
        </p:nvSpPr>
        <p:spPr>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237744" lvl="1" indent="-237744" fontAlgn="base">
              <a:lnSpc>
                <a:spcPct val="100000"/>
              </a:lnSpc>
              <a:spcBef>
                <a:spcPts val="672"/>
              </a:spcBef>
              <a:buClr>
                <a:schemeClr val="tx1"/>
              </a:buClr>
              <a:buSzPct val="80000"/>
            </a:pPr>
            <a:r>
              <a:rPr lang="en-US" sz="2800" dirty="0">
                <a:latin typeface="Times New Roman" panose="02020603050405020304" pitchFamily="18" charset="0"/>
                <a:cs typeface="Times New Roman" panose="02020603050405020304" pitchFamily="18" charset="0"/>
              </a:rPr>
              <a:t>A PA helps inform a licensing decision – based on my last several years – the PA IS the licensing decision.  PAs have limits in evaluating uncertainty because of inputs – it doesn’t mean that sites can’t be licensed.</a:t>
            </a:r>
          </a:p>
          <a:p>
            <a:pPr marL="237744" lvl="1" indent="-237744" fontAlgn="base">
              <a:lnSpc>
                <a:spcPct val="100000"/>
              </a:lnSpc>
              <a:spcBef>
                <a:spcPts val="672"/>
              </a:spcBef>
              <a:buClr>
                <a:schemeClr val="tx1"/>
              </a:buClr>
              <a:buSzPct val="80000"/>
            </a:pPr>
            <a:r>
              <a:rPr lang="en-US" sz="2800" dirty="0">
                <a:effectLst/>
                <a:latin typeface="Times New Roman" panose="02020603050405020304" pitchFamily="18" charset="0"/>
                <a:cs typeface="Times New Roman" panose="02020603050405020304" pitchFamily="18" charset="0"/>
              </a:rPr>
              <a:t>Don’t stop the analysis but use a qualitative approach to address uncertainty.</a:t>
            </a:r>
          </a:p>
          <a:p>
            <a:pPr marL="237744" lvl="1" indent="-237744" fontAlgn="base">
              <a:lnSpc>
                <a:spcPct val="100000"/>
              </a:lnSpc>
              <a:spcBef>
                <a:spcPts val="672"/>
              </a:spcBef>
              <a:buClr>
                <a:schemeClr val="tx1"/>
              </a:buClr>
              <a:buSzPct val="80000"/>
            </a:pPr>
            <a:r>
              <a:rPr lang="en-US" sz="2800" dirty="0">
                <a:latin typeface="Times New Roman" panose="02020603050405020304" pitchFamily="18" charset="0"/>
                <a:cs typeface="Times New Roman" panose="02020603050405020304" pitchFamily="18" charset="0"/>
              </a:rPr>
              <a:t>Vesna B. Dimitrijevic, January 7, 2024, ACRS meeting, “there are other ways to analyze uncertainty.”</a:t>
            </a:r>
          </a:p>
          <a:p>
            <a:pPr marL="0" lvl="1" indent="0" fontAlgn="base">
              <a:lnSpc>
                <a:spcPct val="100000"/>
              </a:lnSpc>
              <a:spcBef>
                <a:spcPts val="672"/>
              </a:spcBef>
              <a:buClr>
                <a:schemeClr val="tx1"/>
              </a:buClr>
              <a:buSzPct val="80000"/>
              <a:buNone/>
            </a:pPr>
            <a:endParaRPr lang="en-US" sz="2800" dirty="0">
              <a:cs typeface="Arial" panose="020B0604020202020204" pitchFamily="34" charset="0"/>
            </a:endParaRPr>
          </a:p>
        </p:txBody>
      </p:sp>
    </p:spTree>
    <p:extLst>
      <p:ext uri="{BB962C8B-B14F-4D97-AF65-F5344CB8AC3E}">
        <p14:creationId xmlns:p14="http://schemas.microsoft.com/office/powerpoint/2010/main" val="2420588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5E913-3767-4ACD-FEA5-70A503ED46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CE02A2-CA43-B357-D089-8FF7D2B6F50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Compliance Period</a:t>
            </a:r>
          </a:p>
        </p:txBody>
      </p:sp>
      <p:sp>
        <p:nvSpPr>
          <p:cNvPr id="6" name="Content Placeholder 7">
            <a:extLst>
              <a:ext uri="{FF2B5EF4-FFF2-40B4-BE49-F238E27FC236}">
                <a16:creationId xmlns:a16="http://schemas.microsoft.com/office/drawing/2014/main" id="{F45D90DE-D2DE-0C2A-5979-ACAE57943C99}"/>
              </a:ext>
            </a:extLst>
          </p:cNvPr>
          <p:cNvSpPr>
            <a:spLocks noGrp="1"/>
          </p:cNvSpPr>
          <p:nvPr>
            <p:ph idx="1"/>
          </p:nvPr>
        </p:nvSpPr>
        <p:spPr>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237744" lvl="1" indent="-237744" fontAlgn="base">
              <a:lnSpc>
                <a:spcPct val="100000"/>
              </a:lnSpc>
              <a:spcBef>
                <a:spcPts val="672"/>
              </a:spcBef>
              <a:buClr>
                <a:schemeClr val="tx1"/>
              </a:buClr>
              <a:buSzPct val="80000"/>
            </a:pPr>
            <a:r>
              <a:rPr lang="en-US" sz="2800" dirty="0">
                <a:latin typeface="Times New Roman" panose="02020603050405020304" pitchFamily="18" charset="0"/>
                <a:cs typeface="Times New Roman" panose="02020603050405020304" pitchFamily="18" charset="0"/>
              </a:rPr>
              <a:t>NRC – if a site can’t be analyzed for X years, then maybe you don’t have the right site.</a:t>
            </a:r>
          </a:p>
          <a:p>
            <a:pPr marL="237744" lvl="1" indent="-237744" fontAlgn="base">
              <a:lnSpc>
                <a:spcPct val="100000"/>
              </a:lnSpc>
              <a:spcBef>
                <a:spcPts val="672"/>
              </a:spcBef>
              <a:buClr>
                <a:schemeClr val="tx1"/>
              </a:buClr>
              <a:buSzPct val="80000"/>
            </a:pPr>
            <a:r>
              <a:rPr lang="en-US" sz="2800" dirty="0">
                <a:latin typeface="Times New Roman" panose="02020603050405020304" pitchFamily="18" charset="0"/>
                <a:cs typeface="Times New Roman" panose="02020603050405020304" pitchFamily="18" charset="0"/>
              </a:rPr>
              <a:t>Response – The uncertainty isn’t with the site, it is with the meaningfulness of the PA.  The longer the PA analysis, the less it means.</a:t>
            </a:r>
          </a:p>
          <a:p>
            <a:pPr marL="237744" lvl="1" indent="-237744" fontAlgn="base">
              <a:lnSpc>
                <a:spcPct val="100000"/>
              </a:lnSpc>
              <a:spcBef>
                <a:spcPts val="672"/>
              </a:spcBef>
              <a:buClr>
                <a:schemeClr val="tx1"/>
              </a:buClr>
              <a:buSzPct val="80000"/>
            </a:pPr>
            <a:r>
              <a:rPr lang="en-US" sz="2800" dirty="0">
                <a:latin typeface="Times New Roman" panose="02020603050405020304" pitchFamily="18" charset="0"/>
                <a:cs typeface="Times New Roman" panose="02020603050405020304" pitchFamily="18" charset="0"/>
              </a:rPr>
              <a:t>Models have limits – they are only as meaningful as the validation of the inputs.  </a:t>
            </a:r>
          </a:p>
          <a:p>
            <a:pPr marL="237744" lvl="1" indent="-237744" fontAlgn="base">
              <a:lnSpc>
                <a:spcPct val="100000"/>
              </a:lnSpc>
              <a:spcBef>
                <a:spcPts val="672"/>
              </a:spcBef>
              <a:buClr>
                <a:schemeClr val="tx1"/>
              </a:buClr>
              <a:buSzPct val="80000"/>
            </a:pPr>
            <a:r>
              <a:rPr lang="en-US" sz="2800" dirty="0">
                <a:latin typeface="Times New Roman" panose="02020603050405020304" pitchFamily="18" charset="0"/>
                <a:cs typeface="Times New Roman" panose="02020603050405020304" pitchFamily="18" charset="0"/>
              </a:rPr>
              <a:t>My goal is to get the next facility licensed - we need to have a reasonable and flexible approach.</a:t>
            </a:r>
          </a:p>
          <a:p>
            <a:pPr marL="237744" lvl="1" indent="-237744" fontAlgn="base">
              <a:lnSpc>
                <a:spcPct val="100000"/>
              </a:lnSpc>
              <a:spcBef>
                <a:spcPts val="672"/>
              </a:spcBef>
              <a:buClr>
                <a:schemeClr val="tx1"/>
              </a:buClr>
              <a:buSzPct val="80000"/>
            </a:pPr>
            <a:endParaRPr lang="en-US" sz="2800" dirty="0">
              <a:cs typeface="Arial" panose="020B0604020202020204" pitchFamily="34" charset="0"/>
            </a:endParaRPr>
          </a:p>
        </p:txBody>
      </p:sp>
    </p:spTree>
    <p:extLst>
      <p:ext uri="{BB962C8B-B14F-4D97-AF65-F5344CB8AC3E}">
        <p14:creationId xmlns:p14="http://schemas.microsoft.com/office/powerpoint/2010/main" val="516739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D3530-541B-EF0E-29BB-D5FF2DC027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BDB0FB-B89A-7AEC-84AA-3BBBFB6CAE7D}"/>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Exception Criteria</a:t>
            </a:r>
          </a:p>
        </p:txBody>
      </p:sp>
      <p:sp>
        <p:nvSpPr>
          <p:cNvPr id="5" name="Content Placeholder 2">
            <a:extLst>
              <a:ext uri="{FF2B5EF4-FFF2-40B4-BE49-F238E27FC236}">
                <a16:creationId xmlns:a16="http://schemas.microsoft.com/office/drawing/2014/main" id="{2F3CF984-9005-F129-133F-09D63570DC5A}"/>
              </a:ext>
            </a:extLst>
          </p:cNvPr>
          <p:cNvSpPr txBox="1">
            <a:spLocks noGrp="1"/>
          </p:cNvSpPr>
          <p:nvPr>
            <p:ph idx="1"/>
          </p:nvPr>
        </p:nvSpPr>
        <p:spPr>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pPr>
            <a:r>
              <a:rPr lang="en-US" dirty="0">
                <a:latin typeface="Times New Roman" panose="02020603050405020304" pitchFamily="18" charset="0"/>
                <a:cs typeface="Times New Roman" panose="02020603050405020304" pitchFamily="18" charset="0"/>
              </a:rPr>
              <a:t>§ 61.1 (a)</a:t>
            </a:r>
            <a:r>
              <a:rPr lang="en-US" b="0" i="0" dirty="0">
                <a:solidFill>
                  <a:srgbClr val="333333"/>
                </a:solidFill>
                <a:effectLst/>
                <a:latin typeface="Times New Roman" panose="02020603050405020304" pitchFamily="18" charset="0"/>
                <a:cs typeface="Times New Roman" panose="02020603050405020304" pitchFamily="18" charset="0"/>
              </a:rPr>
              <a:t> The regulations in this part establish, for land disposal of radioactive waste, the procedures, criteria, and terms and conditions upon which the Commission issues licenses for the disposal of radioactive wastes containing byproduct, source and special nuclear material received from other persons. Disposal of waste by an individual licensee is set forth in part 20 of this chapter. Applicability of the requirements in this part to Commission licenses for waste disposal facilities in effect on the effective date of this rule will be determined on a case-by-case basis and implemented through terms and conditions of the license or by orders issued by the Commission.</a:t>
            </a:r>
            <a:endParaRPr lang="en-US" dirty="0">
              <a:latin typeface="Times New Roman" panose="02020603050405020304" pitchFamily="18" charset="0"/>
              <a:cs typeface="Times New Roman" panose="02020603050405020304" pitchFamily="18" charset="0"/>
            </a:endParaRPr>
          </a:p>
          <a:p>
            <a:pPr>
              <a:spcBef>
                <a:spcPts val="0"/>
              </a:spcBef>
              <a:spcAft>
                <a:spcPts val="600"/>
              </a:spcAft>
            </a:pPr>
            <a:endParaRPr lang="en-US" sz="2600" dirty="0"/>
          </a:p>
          <a:p>
            <a:pPr marL="0" indent="0">
              <a:spcBef>
                <a:spcPts val="0"/>
              </a:spcBef>
              <a:spcAft>
                <a:spcPts val="600"/>
              </a:spcAft>
              <a:buFont typeface="Arial" panose="020B0604020202020204" pitchFamily="34" charset="0"/>
              <a:buNone/>
            </a:pPr>
            <a:endParaRPr lang="en-US" sz="2600" dirty="0"/>
          </a:p>
        </p:txBody>
      </p:sp>
    </p:spTree>
    <p:extLst>
      <p:ext uri="{BB962C8B-B14F-4D97-AF65-F5344CB8AC3E}">
        <p14:creationId xmlns:p14="http://schemas.microsoft.com/office/powerpoint/2010/main" val="201271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03581-5DD3-9617-195D-1856CB8771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9CBF71-A96C-65F7-FFC5-BC900DF6A81E}"/>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Exception Criteria</a:t>
            </a:r>
          </a:p>
        </p:txBody>
      </p:sp>
      <p:sp>
        <p:nvSpPr>
          <p:cNvPr id="5" name="Content Placeholder 2">
            <a:extLst>
              <a:ext uri="{FF2B5EF4-FFF2-40B4-BE49-F238E27FC236}">
                <a16:creationId xmlns:a16="http://schemas.microsoft.com/office/drawing/2014/main" id="{9515A65C-DCAA-AB7E-8C10-8192D32524CE}"/>
              </a:ext>
            </a:extLst>
          </p:cNvPr>
          <p:cNvSpPr txBox="1">
            <a:spLocks noGrp="1"/>
          </p:cNvSpPr>
          <p:nvPr>
            <p:ph idx="1"/>
          </p:nvPr>
        </p:nvSpPr>
        <p:spPr>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pPr>
            <a:r>
              <a:rPr lang="en-US" dirty="0">
                <a:latin typeface="Times New Roman" panose="02020603050405020304" pitchFamily="18" charset="0"/>
                <a:cs typeface="Times New Roman" panose="02020603050405020304" pitchFamily="18" charset="0"/>
              </a:rPr>
              <a:t>§ 61.1 (a)</a:t>
            </a:r>
            <a:r>
              <a:rPr lang="en-US" b="0" i="0" dirty="0">
                <a:solidFill>
                  <a:srgbClr val="333333"/>
                </a:solidFill>
                <a:effectLst/>
                <a:latin typeface="Times New Roman" panose="02020603050405020304" pitchFamily="18" charset="0"/>
                <a:cs typeface="Times New Roman" panose="02020603050405020304" pitchFamily="18" charset="0"/>
              </a:rPr>
              <a:t> The regulations in this part establish, for land disposal of radioactive waste, the procedures, criteria, and terms and conditions upon which the Commission issues licenses for the disposal of radioactive wastes containing byproduct, source and special nuclear material received from other persons. Disposal of waste by an individual licensee is set forth in part 20 of this chapter. </a:t>
            </a:r>
            <a:r>
              <a:rPr lang="en-US" b="0" i="0" strike="sngStrike" dirty="0">
                <a:solidFill>
                  <a:srgbClr val="333333"/>
                </a:solidFill>
                <a:effectLst/>
                <a:latin typeface="Times New Roman" panose="02020603050405020304" pitchFamily="18" charset="0"/>
                <a:cs typeface="Times New Roman" panose="02020603050405020304" pitchFamily="18" charset="0"/>
              </a:rPr>
              <a:t>Applicability of the requirements in this part to Commission licenses for waste disposal facilities in effect on the effective date of this rule will be determined on a case-by-case basis and implemented through terms and conditions of the license or by orders issued by the Commission.</a:t>
            </a:r>
            <a:endParaRPr lang="en-US" strike="sngStrike" dirty="0">
              <a:latin typeface="Times New Roman" panose="02020603050405020304" pitchFamily="18" charset="0"/>
              <a:cs typeface="Times New Roman" panose="02020603050405020304" pitchFamily="18" charset="0"/>
            </a:endParaRPr>
          </a:p>
          <a:p>
            <a:pPr>
              <a:spcBef>
                <a:spcPts val="0"/>
              </a:spcBef>
              <a:spcAft>
                <a:spcPts val="600"/>
              </a:spcAft>
            </a:pPr>
            <a:endParaRPr lang="en-US" sz="2600" dirty="0"/>
          </a:p>
          <a:p>
            <a:pPr marL="0" indent="0">
              <a:spcBef>
                <a:spcPts val="0"/>
              </a:spcBef>
              <a:spcAft>
                <a:spcPts val="600"/>
              </a:spcAft>
              <a:buFont typeface="Arial" panose="020B0604020202020204" pitchFamily="34" charset="0"/>
              <a:buNone/>
            </a:pPr>
            <a:endParaRPr lang="en-US" sz="2600" dirty="0"/>
          </a:p>
        </p:txBody>
      </p:sp>
    </p:spTree>
    <p:extLst>
      <p:ext uri="{BB962C8B-B14F-4D97-AF65-F5344CB8AC3E}">
        <p14:creationId xmlns:p14="http://schemas.microsoft.com/office/powerpoint/2010/main" val="1777895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C992F-1256-DB13-0B30-F88E6199D2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08F7FF-D809-5177-30B4-B3905C73BEB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Exception Criteria</a:t>
            </a:r>
          </a:p>
        </p:txBody>
      </p:sp>
      <p:sp>
        <p:nvSpPr>
          <p:cNvPr id="6" name="Content Placeholder 2">
            <a:extLst>
              <a:ext uri="{FF2B5EF4-FFF2-40B4-BE49-F238E27FC236}">
                <a16:creationId xmlns:a16="http://schemas.microsoft.com/office/drawing/2014/main" id="{48ACA3A7-AC96-EB64-134B-ABB15333AE4E}"/>
              </a:ext>
            </a:extLst>
          </p:cNvPr>
          <p:cNvSpPr txBox="1">
            <a:spLocks noGrp="1"/>
          </p:cNvSpPr>
          <p:nvPr>
            <p:ph idx="1"/>
          </p:nvPr>
        </p:nvSpPr>
        <p:spPr>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spcAft>
                <a:spcPts val="600"/>
              </a:spcAft>
            </a:pPr>
            <a:r>
              <a:rPr lang="en-US" sz="2600" dirty="0">
                <a:latin typeface="Times New Roman" panose="02020603050405020304" pitchFamily="18" charset="0"/>
                <a:cs typeface="Times New Roman" panose="02020603050405020304" pitchFamily="18" charset="0"/>
              </a:rPr>
              <a:t>§ 61.1 (b) (Purpose and scope)</a:t>
            </a:r>
          </a:p>
          <a:p>
            <a:pPr lvl="1">
              <a:lnSpc>
                <a:spcPct val="110000"/>
              </a:lnSpc>
              <a:spcBef>
                <a:spcPts val="0"/>
              </a:spcBef>
              <a:spcAft>
                <a:spcPts val="600"/>
              </a:spcAft>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Exception criteria </a:t>
            </a:r>
          </a:p>
          <a:p>
            <a:pPr lvl="2">
              <a:lnSpc>
                <a:spcPct val="110000"/>
              </a:lnSpc>
              <a:spcBef>
                <a:spcPts val="0"/>
              </a:spcBef>
              <a:spcAft>
                <a:spcPts val="600"/>
              </a:spcAft>
            </a:pPr>
            <a:r>
              <a:rPr lang="en-US" sz="2400" dirty="0">
                <a:latin typeface="Times New Roman" panose="02020603050405020304" pitchFamily="18" charset="0"/>
                <a:cs typeface="Times New Roman" panose="02020603050405020304" pitchFamily="18" charset="0"/>
              </a:rPr>
              <a:t>the land disposal facility license was originally issued before the effective date of this rule; </a:t>
            </a:r>
            <a:r>
              <a:rPr lang="en-US" sz="2400" b="1" dirty="0">
                <a:latin typeface="Times New Roman" panose="02020603050405020304" pitchFamily="18" charset="0"/>
                <a:cs typeface="Times New Roman" panose="02020603050405020304" pitchFamily="18" charset="0"/>
              </a:rPr>
              <a:t>and</a:t>
            </a:r>
            <a:endParaRPr lang="en-US" b="1" u="sng" dirty="0">
              <a:latin typeface="Times New Roman" panose="02020603050405020304" pitchFamily="18" charset="0"/>
              <a:cs typeface="Times New Roman" panose="02020603050405020304" pitchFamily="18" charset="0"/>
            </a:endParaRPr>
          </a:p>
          <a:p>
            <a:pPr lvl="2">
              <a:lnSpc>
                <a:spcPct val="110000"/>
              </a:lnSpc>
              <a:spcBef>
                <a:spcPts val="0"/>
              </a:spcBef>
              <a:spcAft>
                <a:spcPts val="600"/>
              </a:spcAft>
            </a:pPr>
            <a:r>
              <a:rPr lang="en-US" sz="2400" dirty="0">
                <a:latin typeface="Times New Roman" panose="02020603050405020304" pitchFamily="18" charset="0"/>
                <a:cs typeface="Times New Roman" panose="02020603050405020304" pitchFamily="18" charset="0"/>
              </a:rPr>
              <a:t>the licensee does not accept GTCC or a significant quantity of long-lived radionuclides after the effective date of this rule</a:t>
            </a:r>
            <a:endParaRPr lang="en-US" dirty="0">
              <a:latin typeface="Times New Roman" panose="02020603050405020304" pitchFamily="18" charset="0"/>
              <a:cs typeface="Times New Roman" panose="02020603050405020304" pitchFamily="18" charset="0"/>
            </a:endParaRPr>
          </a:p>
          <a:p>
            <a:pPr>
              <a:lnSpc>
                <a:spcPct val="110000"/>
              </a:lnSpc>
              <a:spcBef>
                <a:spcPts val="0"/>
              </a:spcBef>
              <a:spcAft>
                <a:spcPts val="600"/>
              </a:spcAft>
            </a:pPr>
            <a:r>
              <a:rPr lang="en-US" sz="2600" dirty="0">
                <a:latin typeface="Times New Roman" panose="02020603050405020304" pitchFamily="18" charset="0"/>
                <a:cs typeface="Times New Roman" panose="02020603050405020304" pitchFamily="18" charset="0"/>
              </a:rPr>
              <a:t>Licensees who meet these exceptions do not need to comply with revised Technical Analyses (§ 61.13), revised Performance Objectives (§ 61.41 and § 61.42), and WAC (§61.58)</a:t>
            </a:r>
          </a:p>
          <a:p>
            <a:pPr>
              <a:lnSpc>
                <a:spcPct val="110000"/>
              </a:lnSpc>
              <a:spcBef>
                <a:spcPts val="0"/>
              </a:spcBef>
              <a:spcAft>
                <a:spcPts val="600"/>
              </a:spcAft>
            </a:pPr>
            <a:r>
              <a:rPr lang="en-US" sz="2600" dirty="0">
                <a:latin typeface="Times New Roman" panose="02020603050405020304" pitchFamily="18" charset="0"/>
                <a:cs typeface="Times New Roman" panose="02020603050405020304" pitchFamily="18" charset="0"/>
              </a:rPr>
              <a:t>Excepted licensees would be required to comply with original Part 61 regulations for these sections above</a:t>
            </a:r>
          </a:p>
          <a:p>
            <a:pPr>
              <a:spcBef>
                <a:spcPts val="0"/>
              </a:spcBef>
              <a:spcAft>
                <a:spcPts val="600"/>
              </a:spcAft>
            </a:pPr>
            <a:endParaRPr lang="en-US" sz="2600" dirty="0"/>
          </a:p>
          <a:p>
            <a:pPr marL="0" indent="0">
              <a:spcBef>
                <a:spcPts val="0"/>
              </a:spcBef>
              <a:spcAft>
                <a:spcPts val="600"/>
              </a:spcAft>
              <a:buFont typeface="Arial" panose="020B0604020202020204" pitchFamily="34" charset="0"/>
              <a:buNone/>
            </a:pPr>
            <a:endParaRPr lang="en-US" sz="2600" dirty="0"/>
          </a:p>
        </p:txBody>
      </p:sp>
    </p:spTree>
    <p:extLst>
      <p:ext uri="{BB962C8B-B14F-4D97-AF65-F5344CB8AC3E}">
        <p14:creationId xmlns:p14="http://schemas.microsoft.com/office/powerpoint/2010/main" val="995662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6027B-FCB0-AAD7-3163-C818DDD0B1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5E1E63-71F6-8E2D-A060-47B2362301B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Exception Criteria</a:t>
            </a:r>
          </a:p>
        </p:txBody>
      </p:sp>
      <p:sp>
        <p:nvSpPr>
          <p:cNvPr id="5" name="Content Placeholder 2">
            <a:extLst>
              <a:ext uri="{FF2B5EF4-FFF2-40B4-BE49-F238E27FC236}">
                <a16:creationId xmlns:a16="http://schemas.microsoft.com/office/drawing/2014/main" id="{33336FDE-1DD4-8BAB-B494-DC84178E57BB}"/>
              </a:ext>
            </a:extLst>
          </p:cNvPr>
          <p:cNvSpPr txBox="1">
            <a:spLocks noGrp="1"/>
          </p:cNvSpPr>
          <p:nvPr>
            <p:ph idx="1"/>
          </p:nvPr>
        </p:nvSpPr>
        <p:spPr>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pPr>
            <a:r>
              <a:rPr lang="en-US" sz="3200" dirty="0">
                <a:latin typeface="Times New Roman" panose="02020603050405020304" pitchFamily="18" charset="0"/>
                <a:cs typeface="Times New Roman" panose="02020603050405020304" pitchFamily="18" charset="0"/>
              </a:rPr>
              <a:t>§ 61.1 (a) </a:t>
            </a:r>
            <a:r>
              <a:rPr lang="en-US" sz="3200" b="0" i="0" dirty="0">
                <a:solidFill>
                  <a:srgbClr val="333333"/>
                </a:solidFill>
                <a:effectLst/>
                <a:latin typeface="Times New Roman" panose="02020603050405020304" pitchFamily="18" charset="0"/>
                <a:cs typeface="Times New Roman" panose="02020603050405020304" pitchFamily="18" charset="0"/>
              </a:rPr>
              <a:t>Applicability of the requirements in this part to Commission licenses for waste disposal facilities in effect on the effective date of this rule will be determined on a case-by-case basis and implemented through terms and conditions of the license or by orders issued by the Commission.</a:t>
            </a:r>
            <a:endParaRPr lang="en-US" sz="3200" dirty="0">
              <a:latin typeface="Times New Roman" panose="02020603050405020304" pitchFamily="18" charset="0"/>
              <a:cs typeface="Times New Roman" panose="02020603050405020304" pitchFamily="18" charset="0"/>
            </a:endParaRPr>
          </a:p>
          <a:p>
            <a:pPr>
              <a:spcBef>
                <a:spcPts val="0"/>
              </a:spcBef>
              <a:spcAft>
                <a:spcPts val="600"/>
              </a:spcAft>
            </a:pPr>
            <a:endParaRPr lang="en-US" sz="2600" dirty="0"/>
          </a:p>
          <a:p>
            <a:pPr marL="0" indent="0">
              <a:spcBef>
                <a:spcPts val="0"/>
              </a:spcBef>
              <a:spcAft>
                <a:spcPts val="600"/>
              </a:spcAft>
              <a:buFont typeface="Arial" panose="020B0604020202020204" pitchFamily="34" charset="0"/>
              <a:buNone/>
            </a:pPr>
            <a:endParaRPr lang="en-US" sz="2600" dirty="0"/>
          </a:p>
        </p:txBody>
      </p:sp>
    </p:spTree>
    <p:extLst>
      <p:ext uri="{BB962C8B-B14F-4D97-AF65-F5344CB8AC3E}">
        <p14:creationId xmlns:p14="http://schemas.microsoft.com/office/powerpoint/2010/main" val="3798232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B55AA-9A7D-694B-5372-49F2F9E7BA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99C4C0-A3A5-E0AD-1437-2B7BE064F71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Exception Criteria</a:t>
            </a:r>
          </a:p>
        </p:txBody>
      </p:sp>
      <p:sp>
        <p:nvSpPr>
          <p:cNvPr id="5" name="Content Placeholder 2">
            <a:extLst>
              <a:ext uri="{FF2B5EF4-FFF2-40B4-BE49-F238E27FC236}">
                <a16:creationId xmlns:a16="http://schemas.microsoft.com/office/drawing/2014/main" id="{842D6780-FF2A-52F4-A6CF-9432CF02A37F}"/>
              </a:ext>
            </a:extLst>
          </p:cNvPr>
          <p:cNvSpPr txBox="1">
            <a:spLocks noGrp="1"/>
          </p:cNvSpPr>
          <p:nvPr>
            <p:ph idx="1"/>
          </p:nvPr>
        </p:nvSpPr>
        <p:spPr>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pPr>
            <a:r>
              <a:rPr lang="en-US" sz="3200" dirty="0">
                <a:latin typeface="Times New Roman" panose="02020603050405020304" pitchFamily="18" charset="0"/>
                <a:cs typeface="Times New Roman" panose="02020603050405020304" pitchFamily="18" charset="0"/>
              </a:rPr>
              <a:t>If we all promise to not call it the Grandfather clause, which I agree is not an acceptable term, may we just leave the language the way it is?  Introducing a new term will become problematic.</a:t>
            </a:r>
          </a:p>
          <a:p>
            <a:pPr>
              <a:spcBef>
                <a:spcPts val="0"/>
              </a:spcBef>
              <a:spcAft>
                <a:spcPts val="600"/>
              </a:spcAft>
            </a:pPr>
            <a:endParaRPr lang="en-US" sz="2600" dirty="0"/>
          </a:p>
          <a:p>
            <a:pPr marL="0" indent="0">
              <a:spcBef>
                <a:spcPts val="0"/>
              </a:spcBef>
              <a:spcAft>
                <a:spcPts val="600"/>
              </a:spcAft>
              <a:buFont typeface="Arial" panose="020B0604020202020204" pitchFamily="34" charset="0"/>
              <a:buNone/>
            </a:pPr>
            <a:endParaRPr lang="en-US" sz="2600" dirty="0"/>
          </a:p>
        </p:txBody>
      </p:sp>
    </p:spTree>
    <p:extLst>
      <p:ext uri="{BB962C8B-B14F-4D97-AF65-F5344CB8AC3E}">
        <p14:creationId xmlns:p14="http://schemas.microsoft.com/office/powerpoint/2010/main" val="2264180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99218"/>
            <a:ext cx="9144000" cy="1729801"/>
          </a:xfrm>
        </p:spPr>
        <p:txBody>
          <a:bodyPr>
            <a:normAutofit/>
          </a:bodyPr>
          <a:lstStyle/>
          <a:p>
            <a:r>
              <a:rPr lang="en-US" dirty="0">
                <a:latin typeface="Times New Roman" panose="02020603050405020304" pitchFamily="18" charset="0"/>
                <a:cs typeface="Times New Roman" panose="02020603050405020304" pitchFamily="18" charset="0"/>
              </a:rPr>
              <a:t>Thank You</a:t>
            </a:r>
          </a:p>
        </p:txBody>
      </p:sp>
      <p:sp>
        <p:nvSpPr>
          <p:cNvPr id="3" name="Subtitle 2"/>
          <p:cNvSpPr>
            <a:spLocks noGrp="1"/>
          </p:cNvSpPr>
          <p:nvPr>
            <p:ph type="subTitle" idx="1"/>
          </p:nvPr>
        </p:nvSpPr>
        <p:spPr>
          <a:xfrm>
            <a:off x="1524000" y="3718774"/>
            <a:ext cx="9144000" cy="1655762"/>
          </a:xfrm>
        </p:spPr>
        <p:txBody>
          <a:bodyPr>
            <a:normAutofit lnSpcReduction="10000"/>
          </a:bodyPr>
          <a:lstStyle/>
          <a:p>
            <a:r>
              <a:rPr lang="en-US" dirty="0">
                <a:latin typeface="Times New Roman" panose="02020603050405020304" pitchFamily="18" charset="0"/>
                <a:cs typeface="Times New Roman" panose="02020603050405020304" pitchFamily="18" charset="0"/>
              </a:rPr>
              <a:t>Daniel B. Shrum</a:t>
            </a:r>
          </a:p>
          <a:p>
            <a:r>
              <a:rPr lang="en-US" dirty="0">
                <a:latin typeface="Times New Roman" panose="02020603050405020304" pitchFamily="18" charset="0"/>
                <a:cs typeface="Times New Roman" panose="02020603050405020304" pitchFamily="18" charset="0"/>
              </a:rPr>
              <a:t>Executive Director</a:t>
            </a:r>
          </a:p>
          <a:p>
            <a:r>
              <a:rPr lang="en-US" dirty="0">
                <a:latin typeface="Times New Roman" panose="02020603050405020304" pitchFamily="18" charset="0"/>
                <a:cs typeface="Times New Roman" panose="02020603050405020304" pitchFamily="18" charset="0"/>
              </a:rPr>
              <a:t>Low-Level Radioactive Waste Forum</a:t>
            </a:r>
          </a:p>
          <a:p>
            <a:r>
              <a:rPr lang="en-US" dirty="0">
                <a:latin typeface="Times New Roman" panose="02020603050405020304" pitchFamily="18" charset="0"/>
                <a:cs typeface="Times New Roman" panose="02020603050405020304" pitchFamily="18" charset="0"/>
              </a:rPr>
              <a:t>llwforum.org</a:t>
            </a:r>
          </a:p>
          <a:p>
            <a:endParaRPr lang="en-US" dirty="0"/>
          </a:p>
        </p:txBody>
      </p:sp>
      <p:cxnSp>
        <p:nvCxnSpPr>
          <p:cNvPr id="4" name="Straight Connector 3"/>
          <p:cNvCxnSpPr/>
          <p:nvPr/>
        </p:nvCxnSpPr>
        <p:spPr>
          <a:xfrm>
            <a:off x="381000" y="3612084"/>
            <a:ext cx="1139159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81000" y="3551124"/>
            <a:ext cx="1139159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562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A253F-EF95-7EDE-49CB-9CE8431C20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30A761-DCEF-DD6D-EB55-436CAA344DE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Disclaimer</a:t>
            </a:r>
          </a:p>
        </p:txBody>
      </p:sp>
      <p:sp>
        <p:nvSpPr>
          <p:cNvPr id="3" name="Content Placeholder 2">
            <a:extLst>
              <a:ext uri="{FF2B5EF4-FFF2-40B4-BE49-F238E27FC236}">
                <a16:creationId xmlns:a16="http://schemas.microsoft.com/office/drawing/2014/main" id="{5DC18BB7-1D7C-CA47-FE6B-C3609C4A3B67}"/>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The following slides are my opinion – not the opinion of the Low-Level Radioactive Waste Forum</a:t>
            </a:r>
          </a:p>
          <a:p>
            <a:r>
              <a:rPr lang="en-US" dirty="0">
                <a:latin typeface="Times New Roman" panose="02020603050405020304" pitchFamily="18" charset="0"/>
                <a:cs typeface="Times New Roman" panose="02020603050405020304" pitchFamily="18" charset="0"/>
              </a:rPr>
              <a:t>Nothing but respect for the work NRC staff has done on ensuring safe disposal of LLRW</a:t>
            </a:r>
          </a:p>
          <a:p>
            <a:r>
              <a:rPr lang="en-US" dirty="0">
                <a:latin typeface="Times New Roman" panose="02020603050405020304" pitchFamily="18" charset="0"/>
                <a:cs typeface="Times New Roman" panose="02020603050405020304" pitchFamily="18" charset="0"/>
              </a:rPr>
              <a:t>10 CFR Part 61 has served the industry well – we must be mindful of how it gets modified</a:t>
            </a:r>
          </a:p>
        </p:txBody>
      </p:sp>
    </p:spTree>
    <p:extLst>
      <p:ext uri="{BB962C8B-B14F-4D97-AF65-F5344CB8AC3E}">
        <p14:creationId xmlns:p14="http://schemas.microsoft.com/office/powerpoint/2010/main" val="3072906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FC615-D693-E23D-E027-46589016E9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856D13-431A-2A28-935A-7180009FE55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Previously on 10 CFR Part 61</a:t>
            </a:r>
          </a:p>
        </p:txBody>
      </p:sp>
      <p:pic>
        <p:nvPicPr>
          <p:cNvPr id="15" name="Content Placeholder 14" descr="A screenshot of a computer&#10;&#10;Description automatically generated">
            <a:extLst>
              <a:ext uri="{FF2B5EF4-FFF2-40B4-BE49-F238E27FC236}">
                <a16:creationId xmlns:a16="http://schemas.microsoft.com/office/drawing/2014/main" id="{788909B8-6683-1AAA-A108-DA360B433C8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81935" y="1825624"/>
            <a:ext cx="7509968" cy="4693731"/>
          </a:xfrm>
        </p:spPr>
      </p:pic>
    </p:spTree>
    <p:extLst>
      <p:ext uri="{BB962C8B-B14F-4D97-AF65-F5344CB8AC3E}">
        <p14:creationId xmlns:p14="http://schemas.microsoft.com/office/powerpoint/2010/main" val="328128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4652A-D7CE-0671-E003-A5085C411D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D83114-5DD6-666B-658C-AA2E286B2D1E}"/>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Previously on 10 CFR Part 61 SRM-SECY-16-0106</a:t>
            </a:r>
          </a:p>
        </p:txBody>
      </p:sp>
      <p:pic>
        <p:nvPicPr>
          <p:cNvPr id="6" name="Content Placeholder 5" descr="A screenshot of a computer&#10;&#10;Description automatically generated">
            <a:extLst>
              <a:ext uri="{FF2B5EF4-FFF2-40B4-BE49-F238E27FC236}">
                <a16:creationId xmlns:a16="http://schemas.microsoft.com/office/drawing/2014/main" id="{126C3AC7-103A-7086-3875-935B17BAF73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99039" y="1808998"/>
            <a:ext cx="7559847" cy="4724905"/>
          </a:xfrm>
        </p:spPr>
      </p:pic>
    </p:spTree>
    <p:extLst>
      <p:ext uri="{BB962C8B-B14F-4D97-AF65-F5344CB8AC3E}">
        <p14:creationId xmlns:p14="http://schemas.microsoft.com/office/powerpoint/2010/main" val="2049670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CDBBD-90EF-EC3E-F89E-7DFDB5AB44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1046EF-B3AC-323E-2574-D2A6E53E68F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SRM-SECY-16-0106</a:t>
            </a:r>
          </a:p>
        </p:txBody>
      </p:sp>
      <p:sp>
        <p:nvSpPr>
          <p:cNvPr id="3" name="Content Placeholder 2">
            <a:extLst>
              <a:ext uri="{FF2B5EF4-FFF2-40B4-BE49-F238E27FC236}">
                <a16:creationId xmlns:a16="http://schemas.microsoft.com/office/drawing/2014/main" id="{F2AD4525-342C-9B76-EAA5-A6033180EC0A}"/>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Reinstate the use of a case-by-case basis for applying new requirements to only those sites that plan to accept large quantities of depleted uranium for disposal;</a:t>
            </a:r>
          </a:p>
          <a:p>
            <a:r>
              <a:rPr lang="en-US" sz="2800" dirty="0">
                <a:latin typeface="Times New Roman" panose="02020603050405020304" pitchFamily="18" charset="0"/>
                <a:cs typeface="Times New Roman" panose="02020603050405020304" pitchFamily="18" charset="0"/>
              </a:rPr>
              <a:t>Reinstate the 1,000 year compliance period from the proposed rule with a specific dose limit of 25 mrem/year and adopt a longer period of performance assessment (the period of which would be based on site-specific considerations and a “reasonable analysis,” as defined in SRM-SECY-13-0075 ….;</a:t>
            </a:r>
          </a:p>
          <a:p>
            <a:endParaRPr lang="en-US" dirty="0"/>
          </a:p>
        </p:txBody>
      </p:sp>
    </p:spTree>
    <p:extLst>
      <p:ext uri="{BB962C8B-B14F-4D97-AF65-F5344CB8AC3E}">
        <p14:creationId xmlns:p14="http://schemas.microsoft.com/office/powerpoint/2010/main" val="2971299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B65BF-FBEC-36CC-6F13-2FB8A8E068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BAB161-F07F-B595-40AF-38E43B80EFA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SRM-SECY-16-0106</a:t>
            </a:r>
          </a:p>
        </p:txBody>
      </p:sp>
      <p:sp>
        <p:nvSpPr>
          <p:cNvPr id="3" name="Content Placeholder 2">
            <a:extLst>
              <a:ext uri="{FF2B5EF4-FFF2-40B4-BE49-F238E27FC236}">
                <a16:creationId xmlns:a16="http://schemas.microsoft.com/office/drawing/2014/main" id="{0A19C120-9993-AA2B-233B-02035844E47D}"/>
              </a:ext>
            </a:extLst>
          </p:cNvPr>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Clarify that the safety case consists of the quantitative performance assessment, as supplemented by consideration of defense-in-depth measures; and</a:t>
            </a:r>
          </a:p>
          <a:p>
            <a:r>
              <a:rPr lang="en-US" sz="2800" dirty="0">
                <a:latin typeface="Times New Roman" panose="02020603050405020304" pitchFamily="18" charset="0"/>
                <a:cs typeface="Times New Roman" panose="02020603050405020304" pitchFamily="18" charset="0"/>
              </a:rPr>
              <a:t>Modify the draft final rule text addressing defense</a:t>
            </a:r>
            <a:r>
              <a:rPr lang="en-US" dirty="0">
                <a:latin typeface="Times New Roman" panose="02020603050405020304" pitchFamily="18" charset="0"/>
                <a:cs typeface="Times New Roman" panose="02020603050405020304" pitchFamily="18" charset="0"/>
              </a:rPr>
              <a:t>-in-depth to narrow its consideration solely to providing additional assurance in mitigating the effects of large uncertainties that are identified during the performance assessment; and</a:t>
            </a:r>
          </a:p>
          <a:p>
            <a:r>
              <a:rPr lang="en-US" sz="2800" dirty="0">
                <a:latin typeface="Times New Roman" panose="02020603050405020304" pitchFamily="18" charset="0"/>
                <a:cs typeface="Times New Roman" panose="02020603050405020304" pitchFamily="18" charset="0"/>
              </a:rPr>
              <a:t>Be informed by broader and more fully integrated, but reasonably foreseeable, costs and benefits to the U.S. waste disposal system resulti</a:t>
            </a:r>
            <a:r>
              <a:rPr lang="en-US" dirty="0">
                <a:latin typeface="Times New Roman" panose="02020603050405020304" pitchFamily="18" charset="0"/>
                <a:cs typeface="Times New Roman" panose="02020603050405020304" pitchFamily="18" charset="0"/>
              </a:rPr>
              <a:t>ng from the proposed rule changes, including pass-through costs to waste generators and processors.</a:t>
            </a:r>
            <a:endParaRPr lang="en-US" sz="2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75936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BB80E-71B9-3444-1179-301457847D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A38AB9-87B6-3BCA-B710-03DD999057C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SRM-SECY-16-0106</a:t>
            </a:r>
          </a:p>
        </p:txBody>
      </p:sp>
      <p:sp>
        <p:nvSpPr>
          <p:cNvPr id="3" name="Content Placeholder 2">
            <a:extLst>
              <a:ext uri="{FF2B5EF4-FFF2-40B4-BE49-F238E27FC236}">
                <a16:creationId xmlns:a16="http://schemas.microsoft.com/office/drawing/2014/main" id="{34DCC4EB-2FFC-A734-5A7C-1D4DC928E954}"/>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Finally, the timing for the staff to prepare a regulatory basis for the disposal of Greater-than-Class C waste as directed in SRM-SECY-15-0094, “Historical and Current Issues Related to Disposal of Greater-Than-Class C Low-Level Radioactive Waste,” should be changed from the previous direction of within 6 months of the completion of the ongoing 10 CFR Part 61 rulemaking to 6 months after the publication of the supplemental proposed rule.</a:t>
            </a:r>
            <a:endParaRPr lang="en-US" sz="2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07099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136C19-C085-CBC0-649B-7FA3BBB2B110}"/>
            </a:ext>
          </a:extLst>
        </p:cNvPr>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8F59D5-5E51-AD84-4B77-3114CDB804B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800" kern="1200" dirty="0">
                <a:solidFill>
                  <a:srgbClr val="FFFFFF"/>
                </a:solidFill>
                <a:latin typeface="+mj-lt"/>
                <a:ea typeface="+mj-ea"/>
                <a:cs typeface="+mj-cs"/>
              </a:rPr>
              <a:t>SECY-20-0098</a:t>
            </a:r>
            <a:r>
              <a:rPr lang="en-US" kern="1200" dirty="0">
                <a:solidFill>
                  <a:srgbClr val="FFFFFF"/>
                </a:solidFill>
                <a:latin typeface="+mj-lt"/>
                <a:ea typeface="+mj-ea"/>
                <a:cs typeface="+mj-cs"/>
              </a:rPr>
              <a:t> </a:t>
            </a:r>
            <a:br>
              <a:rPr lang="en-US" kern="1200" dirty="0">
                <a:solidFill>
                  <a:srgbClr val="FFFFFF"/>
                </a:solidFill>
                <a:latin typeface="+mj-lt"/>
                <a:ea typeface="+mj-ea"/>
                <a:cs typeface="+mj-cs"/>
              </a:rPr>
            </a:br>
            <a:r>
              <a:rPr lang="en-US" kern="1200" dirty="0">
                <a:solidFill>
                  <a:srgbClr val="FFFFFF"/>
                </a:solidFill>
                <a:latin typeface="+mj-lt"/>
                <a:ea typeface="+mj-ea"/>
                <a:cs typeface="+mj-cs"/>
              </a:rPr>
              <a:t>(Option 1)</a:t>
            </a:r>
            <a:br>
              <a:rPr lang="en-US" kern="1200" dirty="0">
                <a:solidFill>
                  <a:srgbClr val="FFFFFF"/>
                </a:solidFill>
                <a:latin typeface="+mj-lt"/>
                <a:ea typeface="+mj-ea"/>
                <a:cs typeface="+mj-cs"/>
              </a:rPr>
            </a:br>
            <a:r>
              <a:rPr lang="en-US" kern="1200" dirty="0">
                <a:solidFill>
                  <a:srgbClr val="FFFFFF"/>
                </a:solidFill>
                <a:latin typeface="+mj-lt"/>
                <a:ea typeface="+mj-ea"/>
                <a:cs typeface="+mj-cs"/>
              </a:rPr>
              <a:t>GTCC in rule</a:t>
            </a:r>
          </a:p>
        </p:txBody>
      </p:sp>
      <p:pic>
        <p:nvPicPr>
          <p:cNvPr id="7" name="Content Placeholder 6" descr="A computer screen shot of a document&#10;&#10;Description automatically generated">
            <a:extLst>
              <a:ext uri="{FF2B5EF4-FFF2-40B4-BE49-F238E27FC236}">
                <a16:creationId xmlns:a16="http://schemas.microsoft.com/office/drawing/2014/main" id="{192C8013-3E11-A6E0-4B77-DD7AFC9F8BF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82599" y="723864"/>
            <a:ext cx="7593457" cy="4745910"/>
          </a:xfrm>
          <a:prstGeom prst="rect">
            <a:avLst/>
          </a:prstGeom>
        </p:spPr>
      </p:pic>
    </p:spTree>
    <p:extLst>
      <p:ext uri="{BB962C8B-B14F-4D97-AF65-F5344CB8AC3E}">
        <p14:creationId xmlns:p14="http://schemas.microsoft.com/office/powerpoint/2010/main" val="696917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1946</TotalTime>
  <Words>1452</Words>
  <Application>Microsoft Office PowerPoint</Application>
  <PresentationFormat>Widescreen</PresentationFormat>
  <Paragraphs>83</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Arial Black</vt:lpstr>
      <vt:lpstr>Calibri</vt:lpstr>
      <vt:lpstr>Times New Roman</vt:lpstr>
      <vt:lpstr>Wingdings</vt:lpstr>
      <vt:lpstr>Office Theme</vt:lpstr>
      <vt:lpstr>Integrated Low-Level Radioactive Waste Disposal Rulemaking</vt:lpstr>
      <vt:lpstr>Summary</vt:lpstr>
      <vt:lpstr>Disclaimer</vt:lpstr>
      <vt:lpstr>Previously on 10 CFR Part 61</vt:lpstr>
      <vt:lpstr>Previously on 10 CFR Part 61 SRM-SECY-16-0106</vt:lpstr>
      <vt:lpstr>SRM-SECY-16-0106</vt:lpstr>
      <vt:lpstr>SRM-SECY-16-0106</vt:lpstr>
      <vt:lpstr>SRM-SECY-16-0106</vt:lpstr>
      <vt:lpstr>SECY-20-0098  (Option 1) GTCC in rule</vt:lpstr>
      <vt:lpstr>SRM-SECY-20-0098 (Option 1)</vt:lpstr>
      <vt:lpstr>SRM-SECY-20-0098</vt:lpstr>
      <vt:lpstr>Greater-Than-Class C Waste</vt:lpstr>
      <vt:lpstr>Greater-Than-Class C Waste</vt:lpstr>
      <vt:lpstr>Greater-Than-Class C Waste</vt:lpstr>
      <vt:lpstr>Greater-Than-Class C Waste</vt:lpstr>
      <vt:lpstr>Compliance Period</vt:lpstr>
      <vt:lpstr>Compliance Period</vt:lpstr>
      <vt:lpstr>Compliance Period</vt:lpstr>
      <vt:lpstr>Compliance Period</vt:lpstr>
      <vt:lpstr>Compliance Period</vt:lpstr>
      <vt:lpstr>Compliance Period</vt:lpstr>
      <vt:lpstr>Exception Criteria</vt:lpstr>
      <vt:lpstr>Exception Criteria</vt:lpstr>
      <vt:lpstr>Exception Criteria</vt:lpstr>
      <vt:lpstr>Exception Criteria</vt:lpstr>
      <vt:lpstr>Exception Criteria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Cecilia Snyder</dc:creator>
  <cp:lastModifiedBy>csnyder llwforum.org</cp:lastModifiedBy>
  <cp:revision>27</cp:revision>
  <dcterms:created xsi:type="dcterms:W3CDTF">2016-01-17T00:04:51Z</dcterms:created>
  <dcterms:modified xsi:type="dcterms:W3CDTF">2024-04-03T21:35:32Z</dcterms:modified>
</cp:coreProperties>
</file>