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78" r:id="rId5"/>
    <p:sldId id="264" r:id="rId6"/>
    <p:sldId id="279" r:id="rId7"/>
    <p:sldId id="270" r:id="rId8"/>
    <p:sldId id="282" r:id="rId9"/>
    <p:sldId id="283" r:id="rId10"/>
    <p:sldId id="277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k, Tara C CIV USA AMC" initials="MTCCUA" lastIdx="4" clrIdx="0">
    <p:extLst>
      <p:ext uri="{19B8F6BF-5375-455C-9EA6-DF929625EA0E}">
        <p15:presenceInfo xmlns:p15="http://schemas.microsoft.com/office/powerpoint/2012/main" userId="S-1-5-21-3676333592-1006736145-1283606961-95050" providerId="AD"/>
      </p:ext>
    </p:extLst>
  </p:cmAuthor>
  <p:cmAuthor id="2" name="Kurth, Michael F CIV USA AMC" initials="KMFCUA" lastIdx="3" clrIdx="1">
    <p:extLst>
      <p:ext uri="{19B8F6BF-5375-455C-9EA6-DF929625EA0E}">
        <p15:presenceInfo xmlns:p15="http://schemas.microsoft.com/office/powerpoint/2012/main" userId="S-1-5-21-3676333592-1006736145-1283606961-432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AA0EF-361F-41CD-BCB7-118ECD0C1733}" v="3" dt="2024-03-26T17:55:02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E70844-1061-4722-BC51-155C77885F7D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77D5A6D-2ABE-4CE6-AE83-977E8A3710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5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5C1A-9EDE-4064-91E5-5E51CAF3CF1A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3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691-5EE6-4E1B-A622-C93694CC6EF3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9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7FF-C60A-4F40-A8EB-E90F0C2968D9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5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JM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0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16A1-AD4D-45D8-A413-8CD4EBB9BFF7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5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8270-E77C-49A3-96BB-BF2F9301AC7D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7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2E98-9B45-4272-AC88-1EB81027D80D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57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0883-F0BD-47C6-885C-C02F7BE3BC9D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2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B9AB-0CB0-407C-96E1-048BA8BF8A63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82B8C-5A57-4AD7-9B65-3AEB73287C78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F7D1-ECFB-4C1C-9926-77D20278DDA3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0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6121-7240-4FB2-9B15-7DDD951C70CE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7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8752A-A90F-4ECC-9056-CEC21226CA31}" type="datetime1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5C282-E601-41FB-8092-529153F93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DoD </a:t>
            </a:r>
            <a:br>
              <a:rPr lang="en-US" b="1" dirty="0"/>
            </a:br>
            <a:r>
              <a:rPr lang="en-US" b="1" dirty="0"/>
              <a:t>Low Level Radioactive Waste</a:t>
            </a:r>
            <a:br>
              <a:rPr lang="en-US" b="1" dirty="0"/>
            </a:br>
            <a:r>
              <a:rPr lang="en-US" b="1" dirty="0"/>
              <a:t>Lead Agent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338" y="4834759"/>
            <a:ext cx="9144000" cy="15134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Mike Kurth</a:t>
            </a:r>
          </a:p>
          <a:p>
            <a:r>
              <a:rPr lang="en-US" dirty="0"/>
              <a:t>HQ Joint Munitions Command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4828" y="1839310"/>
            <a:ext cx="6348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Questions?</a:t>
            </a:r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996966" y="3846786"/>
            <a:ext cx="3541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Mike Kurth</a:t>
            </a:r>
          </a:p>
          <a:p>
            <a:r>
              <a:rPr lang="en-US" dirty="0"/>
              <a:t>US Army, HQ JMC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</a:t>
            </a:r>
          </a:p>
          <a:p>
            <a:r>
              <a:rPr lang="en-US" dirty="0"/>
              <a:t>Michael.f.kurth.civ@army.mil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69580" y="3846786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Cyrus Turner</a:t>
            </a:r>
          </a:p>
          <a:p>
            <a:r>
              <a:rPr lang="en-US" dirty="0"/>
              <a:t>US Army, HQ JMC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 </a:t>
            </a:r>
          </a:p>
          <a:p>
            <a:r>
              <a:rPr lang="en-US" dirty="0"/>
              <a:t>Cyrus.e.turner.civ@army.mil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37E457-E4F4-1AE7-F634-28D81F710ED4}"/>
              </a:ext>
            </a:extLst>
          </p:cNvPr>
          <p:cNvSpPr txBox="1"/>
          <p:nvPr/>
        </p:nvSpPr>
        <p:spPr>
          <a:xfrm>
            <a:off x="8031636" y="3846786"/>
            <a:ext cx="3277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Breezy Coleman</a:t>
            </a:r>
          </a:p>
          <a:p>
            <a:r>
              <a:rPr lang="en-US" dirty="0"/>
              <a:t>US Army, HQ JMC</a:t>
            </a:r>
          </a:p>
          <a:p>
            <a:r>
              <a:rPr lang="en-US" dirty="0"/>
              <a:t>Rock Island Arsenal</a:t>
            </a:r>
          </a:p>
          <a:p>
            <a:r>
              <a:rPr lang="en-US" dirty="0"/>
              <a:t>Rock Island, IL </a:t>
            </a:r>
          </a:p>
          <a:p>
            <a:r>
              <a:rPr lang="en-US" dirty="0"/>
              <a:t>Breezy.n.coleman.civ@army.mil </a:t>
            </a:r>
          </a:p>
        </p:txBody>
      </p:sp>
    </p:spTree>
    <p:extLst>
      <p:ext uri="{BB962C8B-B14F-4D97-AF65-F5344CB8AC3E}">
        <p14:creationId xmlns:p14="http://schemas.microsoft.com/office/powerpoint/2010/main" val="331555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731" y="1382286"/>
            <a:ext cx="110043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u="sng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Mission</a:t>
            </a:r>
          </a:p>
          <a:p>
            <a:pPr lvl="0" algn="ctr">
              <a:spcBef>
                <a:spcPct val="0"/>
              </a:spcBef>
            </a:pPr>
            <a:endParaRPr lang="en-US" sz="2400" b="1" u="sng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sz="20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Safe, compliant, and cost-effective disposition of LLRW and mixed waste for DOD and other Federal agencies</a:t>
            </a:r>
          </a:p>
          <a:p>
            <a:pPr lvl="0">
              <a:spcBef>
                <a:spcPct val="0"/>
              </a:spcBef>
            </a:pPr>
            <a:endParaRPr lang="en-US" sz="2000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endParaRPr lang="en-US" sz="2000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400" b="1" u="sng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Vision</a:t>
            </a:r>
          </a:p>
          <a:p>
            <a:pPr lvl="0" algn="ctr">
              <a:spcBef>
                <a:spcPct val="0"/>
              </a:spcBef>
            </a:pPr>
            <a:endParaRPr lang="en-US" sz="2400" b="1" u="sng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The provider for DOD LLRW disposition, providing users with a seamless end of life cycle (treatment and disposal) for excessed low-level radioactive materials</a:t>
            </a:r>
          </a:p>
          <a:p>
            <a:pPr lvl="0" algn="ctr">
              <a:spcBef>
                <a:spcPct val="0"/>
              </a:spcBef>
              <a:tabLst>
                <a:tab pos="457200" algn="l"/>
              </a:tabLst>
            </a:pPr>
            <a:endParaRPr lang="en-US" sz="2000" b="1" u="sng" dirty="0">
              <a:solidFill>
                <a:srgbClr val="000000"/>
              </a:solidFill>
              <a:latin typeface=" Arial"/>
              <a:ea typeface="ＭＳ Ｐゴシック" charset="-128"/>
            </a:endParaRPr>
          </a:p>
          <a:p>
            <a:pPr lvl="0" algn="ctr">
              <a:spcBef>
                <a:spcPct val="0"/>
              </a:spcBef>
            </a:pPr>
            <a:endParaRPr lang="en-US" sz="2000" b="1" u="sng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>
              <a:spcBef>
                <a:spcPct val="0"/>
              </a:spcBef>
            </a:pP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  <a:cs typeface="Arial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ea typeface="ＭＳ Ｐゴシック" charset="-128"/>
                <a:cs typeface="Arial" charset="0"/>
              </a:rPr>
              <a:t> 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-128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17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5046" r="2541"/>
          <a:stretch/>
        </p:blipFill>
        <p:spPr>
          <a:xfrm>
            <a:off x="20" y="9535"/>
            <a:ext cx="8450297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1" y="365125"/>
            <a:ext cx="5251316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JMC LLRW Program Office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838200" y="2219785"/>
            <a:ext cx="4619621" cy="39571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-228600">
              <a:lnSpc>
                <a:spcPct val="90000"/>
              </a:lnSpc>
              <a:buSzPct val="100000"/>
              <a:defRPr/>
            </a:pPr>
            <a:r>
              <a:rPr lang="en-US" sz="17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Government Staff</a:t>
            </a:r>
          </a:p>
          <a:p>
            <a:pPr marL="742950"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Technical Team – 8 Health Physicists (4 are Emergency Essential for Contingency Operations)</a:t>
            </a:r>
          </a:p>
          <a:p>
            <a:pPr marL="742950"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US" sz="17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Morris Consolidation Facility (MCF)</a:t>
            </a:r>
          </a:p>
          <a:p>
            <a:pPr marL="742950"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Unique Capabilities within all of DoD</a:t>
            </a:r>
          </a:p>
          <a:p>
            <a:pPr marL="742950"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Allows In-House Acceptance of Most Types off Radioactive Material for Reuse, Recycle or Disposal</a:t>
            </a:r>
          </a:p>
          <a:p>
            <a:pPr marL="0" lvl="1" indent="-228600">
              <a:lnSpc>
                <a:spcPct val="90000"/>
              </a:lnSpc>
              <a:buSzPct val="100000"/>
              <a:defRPr/>
            </a:pPr>
            <a:r>
              <a:rPr lang="en-US" sz="17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Contractors</a:t>
            </a:r>
          </a:p>
          <a:p>
            <a:pPr marL="742950"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Pack, Ship and Disposal Contracts</a:t>
            </a:r>
          </a:p>
          <a:p>
            <a:pPr marL="742950" lvl="2">
              <a:lnSpc>
                <a:spcPct val="9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Rapid Response </a:t>
            </a:r>
            <a:endParaRPr lang="en-US" sz="1700" b="1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/>
          <a:srcRect l="22646" r="12144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998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956441" y="1128185"/>
            <a:ext cx="831990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Operations </a:t>
            </a:r>
          </a:p>
          <a:p>
            <a:r>
              <a:rPr lang="en-US" dirty="0"/>
              <a:t>Research &amp; Development</a:t>
            </a:r>
          </a:p>
          <a:p>
            <a:r>
              <a:rPr lang="en-US" dirty="0"/>
              <a:t>Testing</a:t>
            </a:r>
          </a:p>
          <a:p>
            <a:r>
              <a:rPr lang="en-US" dirty="0"/>
              <a:t>Medical </a:t>
            </a:r>
          </a:p>
          <a:p>
            <a:r>
              <a:rPr lang="en-US" dirty="0"/>
              <a:t>Clean ups </a:t>
            </a:r>
          </a:p>
          <a:p>
            <a:pPr lvl="1"/>
            <a:r>
              <a:rPr lang="en-US" dirty="0"/>
              <a:t>Ranges </a:t>
            </a:r>
          </a:p>
          <a:p>
            <a:pPr lvl="1"/>
            <a:r>
              <a:rPr lang="en-US" dirty="0"/>
              <a:t>Base closures </a:t>
            </a:r>
          </a:p>
          <a:p>
            <a:pPr lvl="1"/>
            <a:r>
              <a:rPr lang="en-US" dirty="0"/>
              <a:t>Reorgs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5476" y="131922"/>
            <a:ext cx="8393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 Common Waste Streams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0344" y="1224644"/>
            <a:ext cx="38045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Depleted Uranium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Munitions, armor</a:t>
            </a:r>
          </a:p>
          <a:p>
            <a:endParaRPr lang="en-US" dirty="0"/>
          </a:p>
          <a:p>
            <a:r>
              <a:rPr lang="en-US" dirty="0"/>
              <a:t>Radium/Tritium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Luminescence</a:t>
            </a:r>
          </a:p>
          <a:p>
            <a:endParaRPr lang="en-US" dirty="0"/>
          </a:p>
          <a:p>
            <a:r>
              <a:rPr lang="en-US" dirty="0"/>
              <a:t>Sealed 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Chemical detection</a:t>
            </a:r>
          </a:p>
          <a:p>
            <a:endParaRPr lang="en-US" dirty="0"/>
          </a:p>
          <a:p>
            <a:r>
              <a:rPr lang="en-US" dirty="0"/>
              <a:t>Thorium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Engines, optical lenses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3593" y="987812"/>
            <a:ext cx="3151414" cy="106500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424" y="2203148"/>
            <a:ext cx="1828800" cy="126940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431" y="2336062"/>
            <a:ext cx="1028700" cy="10035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3467" y="3923319"/>
            <a:ext cx="2178996" cy="1194099"/>
          </a:xfrm>
          <a:prstGeom prst="rect">
            <a:avLst/>
          </a:prstGeom>
        </p:spPr>
      </p:pic>
      <p:pic>
        <p:nvPicPr>
          <p:cNvPr id="45" name="Picture 4" descr="hatch2"/>
          <p:cNvPicPr>
            <a:picLocks noChangeAspect="1" noChangeArrowheads="1"/>
          </p:cNvPicPr>
          <p:nvPr/>
        </p:nvPicPr>
        <p:blipFill>
          <a:blip r:embed="rId6" cstate="print"/>
          <a:srcRect l="15210" t="28140" r="11850" b="20503"/>
          <a:stretch>
            <a:fillRect/>
          </a:stretch>
        </p:blipFill>
        <p:spPr bwMode="auto">
          <a:xfrm>
            <a:off x="4511129" y="4550896"/>
            <a:ext cx="2985050" cy="179904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3" name="Picture 3" descr="pm147-sigh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192" y="5175450"/>
            <a:ext cx="1780293" cy="133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16" y="4897784"/>
            <a:ext cx="722538" cy="108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6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ritium sight-aco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49" y="4070324"/>
            <a:ext cx="2879725" cy="1931987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89" y="271173"/>
            <a:ext cx="4384623" cy="27118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1" y="3402768"/>
            <a:ext cx="3158627" cy="2689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26" y="3402768"/>
            <a:ext cx="4099810" cy="2488367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74" y="746234"/>
            <a:ext cx="3071088" cy="180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5C282-E601-41FB-8092-529153F93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7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546538"/>
            <a:ext cx="7026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Program Complexities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4455" y="1305342"/>
            <a:ext cx="92858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Customer locations </a:t>
            </a:r>
          </a:p>
          <a:p>
            <a:pPr lvl="1"/>
            <a:r>
              <a:rPr lang="en-US" sz="2400" dirty="0"/>
              <a:t>Approximately 500 U.S. military bases</a:t>
            </a:r>
          </a:p>
          <a:p>
            <a:pPr lvl="2"/>
            <a:r>
              <a:rPr lang="en-US" sz="2400" dirty="0"/>
              <a:t>States with the most bases</a:t>
            </a:r>
          </a:p>
          <a:p>
            <a:pPr lvl="3"/>
            <a:r>
              <a:rPr lang="en-US" sz="2400" dirty="0"/>
              <a:t>California, Texas, Florida, and Virginia</a:t>
            </a:r>
          </a:p>
          <a:p>
            <a:pPr lvl="1"/>
            <a:r>
              <a:rPr lang="en-US" sz="2400" dirty="0"/>
              <a:t>Numerous U.S. military overseas locations</a:t>
            </a:r>
          </a:p>
          <a:p>
            <a:endParaRPr lang="en-US" sz="2400" dirty="0"/>
          </a:p>
          <a:p>
            <a:r>
              <a:rPr lang="en-US" sz="2400" b="1" dirty="0"/>
              <a:t>Military radioactive commodities</a:t>
            </a:r>
          </a:p>
          <a:p>
            <a:pPr lvl="1"/>
            <a:r>
              <a:rPr lang="en-US" sz="2400" dirty="0"/>
              <a:t>1000’s of military radioactive items  </a:t>
            </a:r>
          </a:p>
          <a:p>
            <a:pPr lvl="1"/>
            <a:endParaRPr lang="en-US" sz="2400" dirty="0"/>
          </a:p>
          <a:p>
            <a:r>
              <a:rPr lang="en-US" sz="2400" b="1" dirty="0"/>
              <a:t>Regulatory licenses</a:t>
            </a:r>
          </a:p>
          <a:p>
            <a:r>
              <a:rPr lang="en-US" sz="2400" dirty="0"/>
              <a:t>	Army – 60 NRC licenses </a:t>
            </a:r>
          </a:p>
          <a:p>
            <a:r>
              <a:rPr lang="en-US" sz="2400" dirty="0"/>
              <a:t>	Air Force and Navy – Master Material Licenses </a:t>
            </a:r>
          </a:p>
          <a:p>
            <a:endParaRPr lang="en-US" sz="2400" dirty="0"/>
          </a:p>
          <a:p>
            <a:r>
              <a:rPr lang="en-US" sz="2400" b="1" dirty="0"/>
              <a:t>Permits</a:t>
            </a:r>
          </a:p>
          <a:p>
            <a:pPr lvl="1"/>
            <a:r>
              <a:rPr lang="en-US" sz="2400" dirty="0"/>
              <a:t>State of Washington – over 200 permits renewed annually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9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746235" y="1682023"/>
            <a:ext cx="10105696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 occasion, the U.S. Military will be contacted about a military radioactive commodity found in the public domain</a:t>
            </a:r>
          </a:p>
          <a:p>
            <a:endParaRPr lang="en-US" dirty="0"/>
          </a:p>
          <a:p>
            <a:pPr lvl="1"/>
            <a:r>
              <a:rPr lang="en-US" dirty="0"/>
              <a:t>Regulatory Considerations – DoD Instruction 4715.27, Low Level Radioactive Waste Program, guiding document</a:t>
            </a:r>
          </a:p>
          <a:p>
            <a:pPr lvl="1"/>
            <a:endParaRPr lang="en-US" b="0" i="0" u="none" strike="noStrike" baseline="0" dirty="0">
              <a:latin typeface=" Arial"/>
            </a:endParaRPr>
          </a:p>
          <a:p>
            <a:pPr lvl="1"/>
            <a:r>
              <a:rPr lang="en-US" dirty="0">
                <a:latin typeface=" Arial"/>
              </a:rPr>
              <a:t>Retrieve and safe storage at a military installation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pPr lvl="4"/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017" y="182272"/>
            <a:ext cx="10581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U.S. Military Radioactive Commodities </a:t>
            </a:r>
          </a:p>
          <a:p>
            <a:pPr algn="ctr"/>
            <a:r>
              <a:rPr lang="en-US" sz="2800" b="1" dirty="0"/>
              <a:t>Recovered from the Public Domain</a:t>
            </a:r>
          </a:p>
        </p:txBody>
      </p:sp>
    </p:spTree>
    <p:extLst>
      <p:ext uri="{BB962C8B-B14F-4D97-AF65-F5344CB8AC3E}">
        <p14:creationId xmlns:p14="http://schemas.microsoft.com/office/powerpoint/2010/main" val="88310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+mj-lt"/>
                <a:ea typeface="+mj-ea"/>
                <a:cs typeface="+mj-cs"/>
              </a:rPr>
              <a:t>Example – Radium Deck Markers found at a New York Municipal Waste Transfer Station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838200" y="2333297"/>
            <a:ext cx="4619621" cy="3843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Items were transferred to the Fort Drum, New York site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ea typeface="+mn-ea"/>
                <a:cs typeface="+mn-cs"/>
              </a:rPr>
              <a:t>Military packed and shipped the items to the Morris Consolidation Facility, Rock Island Arsenal (NRC License Number 12-00722-15) for storage an eventual disposal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picture containing text, ground, outdoor&#10;&#10;Description automatically generated">
            <a:extLst>
              <a:ext uri="{FF2B5EF4-FFF2-40B4-BE49-F238E27FC236}">
                <a16:creationId xmlns:a16="http://schemas.microsoft.com/office/drawing/2014/main" id="{27F26140-C570-9C2E-4954-FFFE35E6A1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95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692" y="741391"/>
            <a:ext cx="5479719" cy="16162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>
                <a:latin typeface="+mj-lt"/>
                <a:ea typeface="+mj-ea"/>
                <a:cs typeface="+mj-cs"/>
              </a:rPr>
              <a:t>Example – Depleted Uranium (DU) Projectile Assembly Discovered at a Pennsylvania Waste Station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876692" y="2533476"/>
            <a:ext cx="5479719" cy="34478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5143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828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120 mm DU projectile assembly found at the waste station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Site reached out to local law enforcement and emergency responders for help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Military Explosive Ordnance Disposal (EOD) responded</a:t>
            </a:r>
          </a:p>
          <a:p>
            <a:pPr lvl="1" indent="-228600">
              <a:lnSpc>
                <a:spcPct val="90000"/>
              </a:lnSpc>
            </a:pPr>
            <a:r>
              <a:rPr lang="en-US" sz="1700" dirty="0">
                <a:latin typeface="+mn-lt"/>
                <a:ea typeface="+mn-ea"/>
                <a:cs typeface="+mn-cs"/>
              </a:rPr>
              <a:t>EOD determined item contained no explosives or propellants</a:t>
            </a:r>
          </a:p>
          <a:p>
            <a:pPr lvl="1" indent="-228600">
              <a:lnSpc>
                <a:spcPct val="90000"/>
              </a:lnSpc>
            </a:pPr>
            <a:r>
              <a:rPr lang="en-US" sz="1700" dirty="0">
                <a:latin typeface="+mn-lt"/>
                <a:ea typeface="+mn-ea"/>
                <a:cs typeface="+mn-cs"/>
              </a:rPr>
              <a:t>Took possession and transported the item to </a:t>
            </a:r>
            <a:r>
              <a:rPr lang="en-US" sz="1700">
                <a:latin typeface="+mn-lt"/>
                <a:ea typeface="+mn-ea"/>
                <a:cs typeface="+mn-cs"/>
              </a:rPr>
              <a:t>a New </a:t>
            </a:r>
            <a:r>
              <a:rPr lang="en-US" sz="1700" dirty="0">
                <a:latin typeface="+mn-lt"/>
                <a:ea typeface="+mn-ea"/>
                <a:cs typeface="+mn-cs"/>
              </a:rPr>
              <a:t>Jersey military base for safe storage</a:t>
            </a:r>
          </a:p>
          <a:p>
            <a:pPr marL="4572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LLRW staff travelled to New Jersey to pack and ship the item to the Morris Consolidation Facility, Rock Island Arsenal (NRC License Number 12-00722-15) for storage an eventual disposal</a:t>
            </a:r>
          </a:p>
          <a:p>
            <a:pPr lvl="4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7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EA1AB702-7247-7ED9-414D-FF6D63B001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2431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ae6d70f-954b-4811-92b6-0530d6f84c43}" enabled="0" method="" siteId="{fae6d70f-954b-4811-92b6-0530d6f84c4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516</Words>
  <Application>Microsoft Office PowerPoint</Application>
  <PresentationFormat>Widescreen</PresentationFormat>
  <Paragraphs>100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 Arial</vt:lpstr>
      <vt:lpstr>Arial</vt:lpstr>
      <vt:lpstr>Calibri</vt:lpstr>
      <vt:lpstr>Calibri Light</vt:lpstr>
      <vt:lpstr>Office Theme</vt:lpstr>
      <vt:lpstr>DoD  Low Level Radioactive Waste Lead Agent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 LLRW</dc:title>
  <dc:creator>Kurth, Michael F CIV USA AMC</dc:creator>
  <cp:lastModifiedBy>csnyder llwforum.org</cp:lastModifiedBy>
  <cp:revision>57</cp:revision>
  <cp:lastPrinted>2022-03-30T19:13:52Z</cp:lastPrinted>
  <dcterms:created xsi:type="dcterms:W3CDTF">2022-03-27T15:45:14Z</dcterms:created>
  <dcterms:modified xsi:type="dcterms:W3CDTF">2024-04-02T11:00:35Z</dcterms:modified>
</cp:coreProperties>
</file>