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279" r:id="rId2"/>
    <p:sldId id="283" r:id="rId3"/>
    <p:sldId id="301" r:id="rId4"/>
    <p:sldId id="336" r:id="rId5"/>
    <p:sldId id="281" r:id="rId6"/>
    <p:sldId id="300" r:id="rId7"/>
    <p:sldId id="333" r:id="rId8"/>
    <p:sldId id="337" r:id="rId9"/>
    <p:sldId id="305" r:id="rId10"/>
    <p:sldId id="286" r:id="rId11"/>
    <p:sldId id="288" r:id="rId12"/>
    <p:sldId id="308" r:id="rId13"/>
  </p:sldIdLst>
  <p:sldSz cx="12192000" cy="6858000"/>
  <p:notesSz cx="7004050" cy="92900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E7F6C3E-709C-64B7-26D2-E7827CD2D6C7}" name="djs" initials="djs" userId="djs" providerId="None"/>
  <p188:author id="{6218B559-F8EB-9E12-33AC-ACD07B433AFF}" name="Major, Jonathan" initials="MJ" userId="S::Major.Jonathan@epa.gov::86a99bee-0ec7-497a-a186-0e829c35bcc2" providerId="AD"/>
  <p188:author id="{DFC5E7DE-F43F-28D6-64D0-6E85A3E1B181}" name="Peake, Tom" initials="PT" userId="S::Peake.Tom@epa.gov::bf3cec51-643b-43a1-8666-e53a60872d7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0B8"/>
    <a:srgbClr val="0150B9"/>
    <a:srgbClr val="94B5EA"/>
    <a:srgbClr val="8ABCF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5F73F17-09DB-410C-83FF-FC136D26F692}" v="4" dt="2024-04-01T15:06:59.38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5" d="100"/>
          <a:sy n="75" d="100"/>
        </p:scale>
        <p:origin x="874" y="43"/>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8/10/relationships/authors" Targe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4E747A1-E1DF-4ADE-B5D7-6266B48C1F3B}"/>
              </a:ext>
            </a:extLst>
          </p:cNvPr>
          <p:cNvSpPr>
            <a:spLocks noGrp="1"/>
          </p:cNvSpPr>
          <p:nvPr>
            <p:ph type="hdr" sz="quarter"/>
          </p:nvPr>
        </p:nvSpPr>
        <p:spPr>
          <a:xfrm>
            <a:off x="0" y="0"/>
            <a:ext cx="3035088" cy="466116"/>
          </a:xfrm>
          <a:prstGeom prst="rect">
            <a:avLst/>
          </a:prstGeom>
        </p:spPr>
        <p:txBody>
          <a:bodyPr vert="horz" lIns="93104" tIns="46552" rIns="93104" bIns="46552" rtlCol="0"/>
          <a:lstStyle>
            <a:lvl1pPr algn="l">
              <a:defRPr sz="1200"/>
            </a:lvl1pPr>
          </a:lstStyle>
          <a:p>
            <a:endParaRPr lang="en-US"/>
          </a:p>
        </p:txBody>
      </p:sp>
      <p:sp>
        <p:nvSpPr>
          <p:cNvPr id="3" name="Date Placeholder 2">
            <a:extLst>
              <a:ext uri="{FF2B5EF4-FFF2-40B4-BE49-F238E27FC236}">
                <a16:creationId xmlns:a16="http://schemas.microsoft.com/office/drawing/2014/main" id="{0FA8188F-1972-4195-A126-62B794B53C03}"/>
              </a:ext>
            </a:extLst>
          </p:cNvPr>
          <p:cNvSpPr>
            <a:spLocks noGrp="1"/>
          </p:cNvSpPr>
          <p:nvPr>
            <p:ph type="dt" sz="quarter" idx="1"/>
          </p:nvPr>
        </p:nvSpPr>
        <p:spPr>
          <a:xfrm>
            <a:off x="3967341" y="0"/>
            <a:ext cx="3035088" cy="466116"/>
          </a:xfrm>
          <a:prstGeom prst="rect">
            <a:avLst/>
          </a:prstGeom>
        </p:spPr>
        <p:txBody>
          <a:bodyPr vert="horz" lIns="93104" tIns="46552" rIns="93104" bIns="46552" rtlCol="0"/>
          <a:lstStyle>
            <a:lvl1pPr algn="r">
              <a:defRPr sz="1200"/>
            </a:lvl1pPr>
          </a:lstStyle>
          <a:p>
            <a:fld id="{CDF54709-0EB9-4263-951B-FBBFDFD24016}" type="datetimeFigureOut">
              <a:rPr lang="en-US" smtClean="0"/>
              <a:t>4/2/2024</a:t>
            </a:fld>
            <a:endParaRPr lang="en-US"/>
          </a:p>
        </p:txBody>
      </p:sp>
      <p:sp>
        <p:nvSpPr>
          <p:cNvPr id="4" name="Footer Placeholder 3">
            <a:extLst>
              <a:ext uri="{FF2B5EF4-FFF2-40B4-BE49-F238E27FC236}">
                <a16:creationId xmlns:a16="http://schemas.microsoft.com/office/drawing/2014/main" id="{200CB90B-BD71-43C2-B170-600BA786AD78}"/>
              </a:ext>
            </a:extLst>
          </p:cNvPr>
          <p:cNvSpPr>
            <a:spLocks noGrp="1"/>
          </p:cNvSpPr>
          <p:nvPr>
            <p:ph type="ftr" sz="quarter" idx="2"/>
          </p:nvPr>
        </p:nvSpPr>
        <p:spPr>
          <a:xfrm>
            <a:off x="0" y="8823936"/>
            <a:ext cx="3035088" cy="466115"/>
          </a:xfrm>
          <a:prstGeom prst="rect">
            <a:avLst/>
          </a:prstGeom>
        </p:spPr>
        <p:txBody>
          <a:bodyPr vert="horz" lIns="93104" tIns="46552" rIns="93104" bIns="46552"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1556FB0-F603-4FBF-A204-F488D0984D8A}"/>
              </a:ext>
            </a:extLst>
          </p:cNvPr>
          <p:cNvSpPr>
            <a:spLocks noGrp="1"/>
          </p:cNvSpPr>
          <p:nvPr>
            <p:ph type="sldNum" sz="quarter" idx="3"/>
          </p:nvPr>
        </p:nvSpPr>
        <p:spPr>
          <a:xfrm>
            <a:off x="3967341" y="8823936"/>
            <a:ext cx="3035088" cy="466115"/>
          </a:xfrm>
          <a:prstGeom prst="rect">
            <a:avLst/>
          </a:prstGeom>
        </p:spPr>
        <p:txBody>
          <a:bodyPr vert="horz" lIns="93104" tIns="46552" rIns="93104" bIns="46552" rtlCol="0" anchor="b"/>
          <a:lstStyle>
            <a:lvl1pPr algn="r">
              <a:defRPr sz="1200"/>
            </a:lvl1pPr>
          </a:lstStyle>
          <a:p>
            <a:fld id="{F297417B-0BD5-4C7B-926A-26AEC12B2868}" type="slidenum">
              <a:rPr lang="en-US" smtClean="0"/>
              <a:t>‹#›</a:t>
            </a:fld>
            <a:endParaRPr lang="en-US"/>
          </a:p>
        </p:txBody>
      </p:sp>
    </p:spTree>
    <p:extLst>
      <p:ext uri="{BB962C8B-B14F-4D97-AF65-F5344CB8AC3E}">
        <p14:creationId xmlns:p14="http://schemas.microsoft.com/office/powerpoint/2010/main" val="42065126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5088" cy="466116"/>
          </a:xfrm>
          <a:prstGeom prst="rect">
            <a:avLst/>
          </a:prstGeom>
        </p:spPr>
        <p:txBody>
          <a:bodyPr vert="horz" lIns="93104" tIns="46552" rIns="93104" bIns="46552" rtlCol="0"/>
          <a:lstStyle>
            <a:lvl1pPr algn="l">
              <a:defRPr sz="1200"/>
            </a:lvl1pPr>
          </a:lstStyle>
          <a:p>
            <a:endParaRPr lang="en-US"/>
          </a:p>
        </p:txBody>
      </p:sp>
      <p:sp>
        <p:nvSpPr>
          <p:cNvPr id="3" name="Date Placeholder 2"/>
          <p:cNvSpPr>
            <a:spLocks noGrp="1"/>
          </p:cNvSpPr>
          <p:nvPr>
            <p:ph type="dt" idx="1"/>
          </p:nvPr>
        </p:nvSpPr>
        <p:spPr>
          <a:xfrm>
            <a:off x="3967341" y="0"/>
            <a:ext cx="3035088" cy="466116"/>
          </a:xfrm>
          <a:prstGeom prst="rect">
            <a:avLst/>
          </a:prstGeom>
        </p:spPr>
        <p:txBody>
          <a:bodyPr vert="horz" lIns="93104" tIns="46552" rIns="93104" bIns="46552" rtlCol="0"/>
          <a:lstStyle>
            <a:lvl1pPr algn="r">
              <a:defRPr sz="1200"/>
            </a:lvl1pPr>
          </a:lstStyle>
          <a:p>
            <a:fld id="{3FDDE1BF-0266-4297-A51D-AA2462BEC669}" type="datetimeFigureOut">
              <a:rPr lang="en-US" smtClean="0"/>
              <a:t>4/2/2024</a:t>
            </a:fld>
            <a:endParaRPr lang="en-US"/>
          </a:p>
        </p:txBody>
      </p:sp>
      <p:sp>
        <p:nvSpPr>
          <p:cNvPr id="4" name="Slide Image Placeholder 3"/>
          <p:cNvSpPr>
            <a:spLocks noGrp="1" noRot="1" noChangeAspect="1"/>
          </p:cNvSpPr>
          <p:nvPr>
            <p:ph type="sldImg" idx="2"/>
          </p:nvPr>
        </p:nvSpPr>
        <p:spPr>
          <a:xfrm>
            <a:off x="714375" y="1160463"/>
            <a:ext cx="5575300" cy="3136900"/>
          </a:xfrm>
          <a:prstGeom prst="rect">
            <a:avLst/>
          </a:prstGeom>
          <a:noFill/>
          <a:ln w="12700">
            <a:solidFill>
              <a:prstClr val="black"/>
            </a:solidFill>
          </a:ln>
        </p:spPr>
        <p:txBody>
          <a:bodyPr vert="horz" lIns="93104" tIns="46552" rIns="93104" bIns="46552" rtlCol="0" anchor="ctr"/>
          <a:lstStyle/>
          <a:p>
            <a:endParaRPr lang="en-US"/>
          </a:p>
        </p:txBody>
      </p:sp>
      <p:sp>
        <p:nvSpPr>
          <p:cNvPr id="5" name="Notes Placeholder 4"/>
          <p:cNvSpPr>
            <a:spLocks noGrp="1"/>
          </p:cNvSpPr>
          <p:nvPr>
            <p:ph type="body" sz="quarter" idx="3"/>
          </p:nvPr>
        </p:nvSpPr>
        <p:spPr>
          <a:xfrm>
            <a:off x="700405" y="4470837"/>
            <a:ext cx="5603240" cy="3657957"/>
          </a:xfrm>
          <a:prstGeom prst="rect">
            <a:avLst/>
          </a:prstGeom>
        </p:spPr>
        <p:txBody>
          <a:bodyPr vert="horz" lIns="93104" tIns="46552" rIns="93104" bIns="4655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3936"/>
            <a:ext cx="3035088" cy="466115"/>
          </a:xfrm>
          <a:prstGeom prst="rect">
            <a:avLst/>
          </a:prstGeom>
        </p:spPr>
        <p:txBody>
          <a:bodyPr vert="horz" lIns="93104" tIns="46552" rIns="93104" bIns="46552" rtlCol="0" anchor="b"/>
          <a:lstStyle>
            <a:lvl1pPr algn="l">
              <a:defRPr sz="1200"/>
            </a:lvl1pPr>
          </a:lstStyle>
          <a:p>
            <a:endParaRPr lang="en-US"/>
          </a:p>
        </p:txBody>
      </p:sp>
      <p:sp>
        <p:nvSpPr>
          <p:cNvPr id="7" name="Slide Number Placeholder 6"/>
          <p:cNvSpPr>
            <a:spLocks noGrp="1"/>
          </p:cNvSpPr>
          <p:nvPr>
            <p:ph type="sldNum" sz="quarter" idx="5"/>
          </p:nvPr>
        </p:nvSpPr>
        <p:spPr>
          <a:xfrm>
            <a:off x="3967341" y="8823936"/>
            <a:ext cx="3035088" cy="466115"/>
          </a:xfrm>
          <a:prstGeom prst="rect">
            <a:avLst/>
          </a:prstGeom>
        </p:spPr>
        <p:txBody>
          <a:bodyPr vert="horz" lIns="93104" tIns="46552" rIns="93104" bIns="46552" rtlCol="0" anchor="b"/>
          <a:lstStyle>
            <a:lvl1pPr algn="r">
              <a:defRPr sz="1200"/>
            </a:lvl1pPr>
          </a:lstStyle>
          <a:p>
            <a:fld id="{D85BA622-0384-4FBE-8C9D-E57845E6DF96}" type="slidenum">
              <a:rPr lang="en-US" smtClean="0"/>
              <a:t>‹#›</a:t>
            </a:fld>
            <a:endParaRPr lang="en-US"/>
          </a:p>
        </p:txBody>
      </p:sp>
    </p:spTree>
    <p:extLst>
      <p:ext uri="{BB962C8B-B14F-4D97-AF65-F5344CB8AC3E}">
        <p14:creationId xmlns:p14="http://schemas.microsoft.com/office/powerpoint/2010/main" val="2299921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5BA622-0384-4FBE-8C9D-E57845E6DF96}" type="slidenum">
              <a:rPr lang="en-US" smtClean="0"/>
              <a:t>1</a:t>
            </a:fld>
            <a:endParaRPr lang="en-US"/>
          </a:p>
        </p:txBody>
      </p:sp>
    </p:spTree>
    <p:extLst>
      <p:ext uri="{BB962C8B-B14F-4D97-AF65-F5344CB8AC3E}">
        <p14:creationId xmlns:p14="http://schemas.microsoft.com/office/powerpoint/2010/main" val="11790686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pPr>
            <a:r>
              <a:rPr lang="en-US" sz="2400"/>
              <a:t>Compared to FGR 13, FGR 16 includes:</a:t>
            </a:r>
          </a:p>
          <a:p>
            <a:pPr marL="171450" lvl="0" indent="-171450">
              <a:lnSpc>
                <a:spcPct val="100000"/>
              </a:lnSpc>
              <a:buFont typeface="Arial" panose="020B0604020202020204" pitchFamily="34" charset="0"/>
              <a:buChar char="•"/>
            </a:pPr>
            <a:r>
              <a:rPr lang="en-US"/>
              <a:t>Increased number of radionuclides considered and updated nuclear decay data </a:t>
            </a:r>
          </a:p>
          <a:p>
            <a:pPr marL="171450" lvl="0" indent="-171450">
              <a:lnSpc>
                <a:spcPct val="100000"/>
              </a:lnSpc>
              <a:buFont typeface="Arial" panose="020B0604020202020204" pitchFamily="34" charset="0"/>
              <a:buChar char="•"/>
            </a:pPr>
            <a:r>
              <a:rPr lang="en-US"/>
              <a:t>Updated biokinetic models</a:t>
            </a:r>
          </a:p>
          <a:p>
            <a:pPr marL="171450" lvl="0" indent="-171450">
              <a:lnSpc>
                <a:spcPct val="100000"/>
              </a:lnSpc>
              <a:buFont typeface="Arial" panose="020B0604020202020204" pitchFamily="34" charset="0"/>
              <a:buChar char="•"/>
            </a:pPr>
            <a:r>
              <a:rPr lang="en-US"/>
              <a:t>Updated dosimetric models</a:t>
            </a:r>
          </a:p>
          <a:p>
            <a:pPr marL="171450" lvl="0" indent="-171450">
              <a:lnSpc>
                <a:spcPct val="100000"/>
              </a:lnSpc>
              <a:buFont typeface="Arial" panose="020B0604020202020204" pitchFamily="34" charset="0"/>
              <a:buChar char="•"/>
            </a:pPr>
            <a:r>
              <a:rPr lang="en-US"/>
              <a:t>Updated U.S. population demographic data</a:t>
            </a:r>
          </a:p>
          <a:p>
            <a:pPr marL="171450" lvl="0" indent="-171450">
              <a:lnSpc>
                <a:spcPct val="100000"/>
              </a:lnSpc>
              <a:buFont typeface="Arial" panose="020B0604020202020204" pitchFamily="34" charset="0"/>
              <a:buChar char="•"/>
            </a:pPr>
            <a:r>
              <a:rPr lang="en-US"/>
              <a:t>Updated cancer risk models based upon ~20 more years of data.</a:t>
            </a:r>
          </a:p>
          <a:p>
            <a:endParaRPr lang="en-US"/>
          </a:p>
        </p:txBody>
      </p:sp>
      <p:sp>
        <p:nvSpPr>
          <p:cNvPr id="4" name="Slide Number Placeholder 3"/>
          <p:cNvSpPr>
            <a:spLocks noGrp="1"/>
          </p:cNvSpPr>
          <p:nvPr>
            <p:ph type="sldNum" sz="quarter" idx="5"/>
          </p:nvPr>
        </p:nvSpPr>
        <p:spPr/>
        <p:txBody>
          <a:bodyPr/>
          <a:lstStyle/>
          <a:p>
            <a:fld id="{D85BA622-0384-4FBE-8C9D-E57845E6DF96}" type="slidenum">
              <a:rPr lang="en-US" smtClean="0"/>
              <a:t>10</a:t>
            </a:fld>
            <a:endParaRPr lang="en-US"/>
          </a:p>
        </p:txBody>
      </p:sp>
    </p:spTree>
    <p:extLst>
      <p:ext uri="{BB962C8B-B14F-4D97-AF65-F5344CB8AC3E}">
        <p14:creationId xmlns:p14="http://schemas.microsoft.com/office/powerpoint/2010/main" val="12618302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addressed the ANS report and have talked to ANS in previous meetings; looking at the recommendations seriously</a:t>
            </a:r>
          </a:p>
          <a:p>
            <a:r>
              <a:rPr lang="en-US" dirty="0"/>
              <a:t>EPA and DOE have entered into an MOU on DOE information sharing with EPA around a whole new program for deep geologic disposal</a:t>
            </a:r>
          </a:p>
        </p:txBody>
      </p:sp>
      <p:sp>
        <p:nvSpPr>
          <p:cNvPr id="4" name="Slide Number Placeholder 3"/>
          <p:cNvSpPr>
            <a:spLocks noGrp="1"/>
          </p:cNvSpPr>
          <p:nvPr>
            <p:ph type="sldNum" sz="quarter" idx="5"/>
          </p:nvPr>
        </p:nvSpPr>
        <p:spPr/>
        <p:txBody>
          <a:bodyPr/>
          <a:lstStyle/>
          <a:p>
            <a:fld id="{D85BA622-0384-4FBE-8C9D-E57845E6DF96}" type="slidenum">
              <a:rPr lang="en-US" smtClean="0"/>
              <a:t>11</a:t>
            </a:fld>
            <a:endParaRPr lang="en-US"/>
          </a:p>
        </p:txBody>
      </p:sp>
    </p:spTree>
    <p:extLst>
      <p:ext uri="{BB962C8B-B14F-4D97-AF65-F5344CB8AC3E}">
        <p14:creationId xmlns:p14="http://schemas.microsoft.com/office/powerpoint/2010/main" val="32386316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5BA622-0384-4FBE-8C9D-E57845E6DF96}" type="slidenum">
              <a:rPr lang="en-US" smtClean="0"/>
              <a:t>12</a:t>
            </a:fld>
            <a:endParaRPr lang="en-US"/>
          </a:p>
        </p:txBody>
      </p:sp>
    </p:spTree>
    <p:extLst>
      <p:ext uri="{BB962C8B-B14F-4D97-AF65-F5344CB8AC3E}">
        <p14:creationId xmlns:p14="http://schemas.microsoft.com/office/powerpoint/2010/main" val="34874800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5BA622-0384-4FBE-8C9D-E57845E6DF96}" type="slidenum">
              <a:rPr lang="en-US" smtClean="0"/>
              <a:t>2</a:t>
            </a:fld>
            <a:endParaRPr lang="en-US"/>
          </a:p>
        </p:txBody>
      </p:sp>
    </p:spTree>
    <p:extLst>
      <p:ext uri="{BB962C8B-B14F-4D97-AF65-F5344CB8AC3E}">
        <p14:creationId xmlns:p14="http://schemas.microsoft.com/office/powerpoint/2010/main" val="16802991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5BA622-0384-4FBE-8C9D-E57845E6DF96}" type="slidenum">
              <a:rPr lang="en-US" smtClean="0"/>
              <a:t>3</a:t>
            </a:fld>
            <a:endParaRPr lang="en-US"/>
          </a:p>
        </p:txBody>
      </p:sp>
    </p:spTree>
    <p:extLst>
      <p:ext uri="{BB962C8B-B14F-4D97-AF65-F5344CB8AC3E}">
        <p14:creationId xmlns:p14="http://schemas.microsoft.com/office/powerpoint/2010/main" val="1447670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Prepare some talking points on Module 4</a:t>
            </a:r>
          </a:p>
          <a:p>
            <a:r>
              <a:rPr lang="en-US" dirty="0"/>
              <a:t>It’s clear that during the Remediation and </a:t>
            </a:r>
            <a:r>
              <a:rPr lang="en-US" dirty="0" err="1"/>
              <a:t>Deconmoiatnions</a:t>
            </a:r>
            <a:r>
              <a:rPr lang="en-US" dirty="0"/>
              <a:t>, need to be thinking about the waste management aspects</a:t>
            </a:r>
          </a:p>
          <a:p>
            <a:r>
              <a:rPr lang="en-US" dirty="0"/>
              <a:t>One of the issues in the remediation as well as the waste </a:t>
            </a:r>
            <a:r>
              <a:rPr lang="en-US" dirty="0" err="1"/>
              <a:t>amnagetmnet</a:t>
            </a:r>
            <a:r>
              <a:rPr lang="en-US" dirty="0"/>
              <a:t> is the question of temporary and </a:t>
            </a:r>
            <a:r>
              <a:rPr lang="en-US" dirty="0" err="1"/>
              <a:t>intermin</a:t>
            </a:r>
            <a:r>
              <a:rPr lang="en-US" dirty="0"/>
              <a:t> staging; need to be aware of the staging when doing the remediation (too late one you get to the waste management portion)</a:t>
            </a:r>
          </a:p>
          <a:p>
            <a:r>
              <a:rPr lang="en-US" dirty="0"/>
              <a:t>Mention that Liberty </a:t>
            </a:r>
            <a:r>
              <a:rPr lang="en-US" dirty="0" err="1"/>
              <a:t>RadEX</a:t>
            </a:r>
            <a:r>
              <a:rPr lang="en-US" dirty="0"/>
              <a:t> came up during the exercise</a:t>
            </a:r>
          </a:p>
        </p:txBody>
      </p:sp>
      <p:sp>
        <p:nvSpPr>
          <p:cNvPr id="4" name="Slide Number Placeholder 3"/>
          <p:cNvSpPr>
            <a:spLocks noGrp="1"/>
          </p:cNvSpPr>
          <p:nvPr>
            <p:ph type="sldNum" sz="quarter" idx="5"/>
          </p:nvPr>
        </p:nvSpPr>
        <p:spPr/>
        <p:txBody>
          <a:bodyPr/>
          <a:lstStyle/>
          <a:p>
            <a:fld id="{D85BA622-0384-4FBE-8C9D-E57845E6DF96}" type="slidenum">
              <a:rPr lang="en-US" smtClean="0"/>
              <a:t>4</a:t>
            </a:fld>
            <a:endParaRPr lang="en-US"/>
          </a:p>
        </p:txBody>
      </p:sp>
    </p:spTree>
    <p:extLst>
      <p:ext uri="{BB962C8B-B14F-4D97-AF65-F5344CB8AC3E}">
        <p14:creationId xmlns:p14="http://schemas.microsoft.com/office/powerpoint/2010/main" val="3051314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5BA622-0384-4FBE-8C9D-E57845E6DF96}" type="slidenum">
              <a:rPr lang="en-US" smtClean="0"/>
              <a:t>5</a:t>
            </a:fld>
            <a:endParaRPr lang="en-US"/>
          </a:p>
        </p:txBody>
      </p:sp>
    </p:spTree>
    <p:extLst>
      <p:ext uri="{BB962C8B-B14F-4D97-AF65-F5344CB8AC3E}">
        <p14:creationId xmlns:p14="http://schemas.microsoft.com/office/powerpoint/2010/main" val="23728392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5BA622-0384-4FBE-8C9D-E57845E6DF96}" type="slidenum">
              <a:rPr lang="en-US" smtClean="0"/>
              <a:t>6</a:t>
            </a:fld>
            <a:endParaRPr lang="en-US"/>
          </a:p>
        </p:txBody>
      </p:sp>
    </p:spTree>
    <p:extLst>
      <p:ext uri="{BB962C8B-B14F-4D97-AF65-F5344CB8AC3E}">
        <p14:creationId xmlns:p14="http://schemas.microsoft.com/office/powerpoint/2010/main" val="29826904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5BA622-0384-4FBE-8C9D-E57845E6DF96}" type="slidenum">
              <a:rPr lang="en-US" smtClean="0"/>
              <a:t>7</a:t>
            </a:fld>
            <a:endParaRPr lang="en-US"/>
          </a:p>
        </p:txBody>
      </p:sp>
    </p:spTree>
    <p:extLst>
      <p:ext uri="{BB962C8B-B14F-4D97-AF65-F5344CB8AC3E}">
        <p14:creationId xmlns:p14="http://schemas.microsoft.com/office/powerpoint/2010/main" val="2141935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5BA622-0384-4FBE-8C9D-E57845E6DF96}" type="slidenum">
              <a:rPr lang="en-US" smtClean="0"/>
              <a:t>8</a:t>
            </a:fld>
            <a:endParaRPr lang="en-US"/>
          </a:p>
        </p:txBody>
      </p:sp>
    </p:spTree>
    <p:extLst>
      <p:ext uri="{BB962C8B-B14F-4D97-AF65-F5344CB8AC3E}">
        <p14:creationId xmlns:p14="http://schemas.microsoft.com/office/powerpoint/2010/main" val="3754049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5BA622-0384-4FBE-8C9D-E57845E6DF96}" type="slidenum">
              <a:rPr lang="en-US" smtClean="0"/>
              <a:t>9</a:t>
            </a:fld>
            <a:endParaRPr lang="en-US"/>
          </a:p>
        </p:txBody>
      </p:sp>
    </p:spTree>
    <p:extLst>
      <p:ext uri="{BB962C8B-B14F-4D97-AF65-F5344CB8AC3E}">
        <p14:creationId xmlns:p14="http://schemas.microsoft.com/office/powerpoint/2010/main" val="17499412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4.svg"/><Relationship Id="rId5" Type="http://schemas.openxmlformats.org/officeDocument/2006/relationships/image" Target="../media/image3.png"/><Relationship Id="rId4" Type="http://schemas.microsoft.com/office/2007/relationships/hdphoto" Target="../media/hdphoto1.wdp"/></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9.jpeg"/><Relationship Id="rId1" Type="http://schemas.openxmlformats.org/officeDocument/2006/relationships/slideMaster" Target="../slideMasters/slideMaster1.xml"/><Relationship Id="rId6" Type="http://schemas.openxmlformats.org/officeDocument/2006/relationships/image" Target="../media/image4.svg"/><Relationship Id="rId5" Type="http://schemas.openxmlformats.org/officeDocument/2006/relationships/image" Target="../media/image3.png"/><Relationship Id="rId4" Type="http://schemas.microsoft.com/office/2007/relationships/hdphoto" Target="../media/hdphoto1.wdp"/></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5.png"/><Relationship Id="rId3" Type="http://schemas.microsoft.com/office/2007/relationships/hdphoto" Target="../media/hdphoto2.wdp"/><Relationship Id="rId7" Type="http://schemas.openxmlformats.org/officeDocument/2006/relationships/image" Target="../media/image4.sv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3.png"/><Relationship Id="rId5" Type="http://schemas.microsoft.com/office/2007/relationships/hdphoto" Target="../media/hdphoto1.wdp"/><Relationship Id="rId4"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4.svg"/><Relationship Id="rId5" Type="http://schemas.openxmlformats.org/officeDocument/2006/relationships/image" Target="../media/image3.png"/><Relationship Id="rId4" Type="http://schemas.microsoft.com/office/2007/relationships/hdphoto" Target="../media/hdphoto1.wdp"/></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5.png"/><Relationship Id="rId3" Type="http://schemas.microsoft.com/office/2007/relationships/hdphoto" Target="../media/hdphoto2.wdp"/><Relationship Id="rId7" Type="http://schemas.openxmlformats.org/officeDocument/2006/relationships/image" Target="../media/image4.sv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3.png"/><Relationship Id="rId5" Type="http://schemas.microsoft.com/office/2007/relationships/hdphoto" Target="../media/hdphoto1.wdp"/><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8.png"/><Relationship Id="rId5" Type="http://schemas.microsoft.com/office/2007/relationships/hdphoto" Target="../media/hdphoto1.wdp"/><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8.png"/><Relationship Id="rId5" Type="http://schemas.microsoft.com/office/2007/relationships/hdphoto" Target="../media/hdphoto1.wdp"/><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_with picture">
    <p:spTree>
      <p:nvGrpSpPr>
        <p:cNvPr id="1" name=""/>
        <p:cNvGrpSpPr/>
        <p:nvPr/>
      </p:nvGrpSpPr>
      <p:grpSpPr>
        <a:xfrm>
          <a:off x="0" y="0"/>
          <a:ext cx="0" cy="0"/>
          <a:chOff x="0" y="0"/>
          <a:chExt cx="0" cy="0"/>
        </a:xfrm>
      </p:grpSpPr>
      <p:pic>
        <p:nvPicPr>
          <p:cNvPr id="7" name="Picture 6" descr="A picture containing blur&#10;&#10;Description automatically generated">
            <a:extLst>
              <a:ext uri="{FF2B5EF4-FFF2-40B4-BE49-F238E27FC236}">
                <a16:creationId xmlns:a16="http://schemas.microsoft.com/office/drawing/2014/main" id="{1806EF48-55B3-4038-A30F-96BD82021FF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3063"/>
            <a:ext cx="12192000" cy="6858000"/>
          </a:xfrm>
          <a:prstGeom prst="rect">
            <a:avLst/>
          </a:prstGeom>
        </p:spPr>
      </p:pic>
      <p:sp>
        <p:nvSpPr>
          <p:cNvPr id="2" name="Title 1">
            <a:extLst>
              <a:ext uri="{FF2B5EF4-FFF2-40B4-BE49-F238E27FC236}">
                <a16:creationId xmlns:a16="http://schemas.microsoft.com/office/drawing/2014/main" id="{1ECEE2DA-EB3A-42BE-A98C-F19F7BF8BC7F}"/>
              </a:ext>
            </a:extLst>
          </p:cNvPr>
          <p:cNvSpPr>
            <a:spLocks noGrp="1"/>
          </p:cNvSpPr>
          <p:nvPr>
            <p:ph type="ctrTitle"/>
          </p:nvPr>
        </p:nvSpPr>
        <p:spPr>
          <a:xfrm>
            <a:off x="681700" y="1617640"/>
            <a:ext cx="7086600" cy="2388930"/>
          </a:xfrm>
        </p:spPr>
        <p:txBody>
          <a:bodyPr anchor="t">
            <a:normAutofit/>
          </a:bodyPr>
          <a:lstStyle>
            <a:lvl1pPr algn="l">
              <a:defRPr sz="6000" b="1">
                <a:solidFill>
                  <a:srgbClr val="0050B8"/>
                </a:solidFill>
                <a:latin typeface="Arial" panose="020B0604020202020204" pitchFamily="34" charset="0"/>
                <a:cs typeface="Arial" panose="020B0604020202020204" pitchFamily="34" charset="0"/>
              </a:defRPr>
            </a:lvl1pPr>
          </a:lstStyle>
          <a:p>
            <a:r>
              <a:rPr lang="en-US"/>
              <a:t>Click to edit Master title style</a:t>
            </a:r>
          </a:p>
        </p:txBody>
      </p:sp>
      <p:pic>
        <p:nvPicPr>
          <p:cNvPr id="8" name="Picture 7">
            <a:extLst>
              <a:ext uri="{FF2B5EF4-FFF2-40B4-BE49-F238E27FC236}">
                <a16:creationId xmlns:a16="http://schemas.microsoft.com/office/drawing/2014/main" id="{CF16F93C-C591-42CC-97FA-1232F9174D53}"/>
              </a:ext>
            </a:extLst>
          </p:cNvPr>
          <p:cNvPicPr>
            <a:picLocks noChangeAspect="1"/>
          </p:cNvPicPr>
          <p:nvPr userDrawn="1"/>
        </p:nvPicPr>
        <p:blipFill>
          <a:blip r:embed="rId3">
            <a:extLst>
              <a:ext uri="{BEBA8EAE-BF5A-486C-A8C5-ECC9F3942E4B}">
                <a14:imgProps xmlns:a14="http://schemas.microsoft.com/office/drawing/2010/main">
                  <a14:imgLayer r:embed="rId4">
                    <a14:imgEffect>
                      <a14:colorTemperature colorTemp="11200"/>
                    </a14:imgEffect>
                    <a14:imgEffect>
                      <a14:saturation sat="300000"/>
                    </a14:imgEffect>
                  </a14:imgLayer>
                </a14:imgProps>
              </a:ext>
              <a:ext uri="{28A0092B-C50C-407E-A947-70E740481C1C}">
                <a14:useLocalDpi xmlns:a14="http://schemas.microsoft.com/office/drawing/2010/main" val="0"/>
              </a:ext>
            </a:extLst>
          </a:blip>
          <a:stretch>
            <a:fillRect/>
          </a:stretch>
        </p:blipFill>
        <p:spPr>
          <a:xfrm>
            <a:off x="616385" y="1104923"/>
            <a:ext cx="2965015" cy="614597"/>
          </a:xfrm>
          <a:prstGeom prst="rect">
            <a:avLst/>
          </a:prstGeom>
        </p:spPr>
      </p:pic>
      <p:grpSp>
        <p:nvGrpSpPr>
          <p:cNvPr id="3" name="Group 2">
            <a:extLst>
              <a:ext uri="{FF2B5EF4-FFF2-40B4-BE49-F238E27FC236}">
                <a16:creationId xmlns:a16="http://schemas.microsoft.com/office/drawing/2014/main" id="{4B329119-AEAB-4B5B-93FE-DA69F7B38681}"/>
              </a:ext>
            </a:extLst>
          </p:cNvPr>
          <p:cNvGrpSpPr/>
          <p:nvPr userDrawn="1"/>
        </p:nvGrpSpPr>
        <p:grpSpPr>
          <a:xfrm>
            <a:off x="10334134" y="238362"/>
            <a:ext cx="1695720" cy="1194348"/>
            <a:chOff x="10334134" y="238362"/>
            <a:chExt cx="1695720" cy="1194348"/>
          </a:xfrm>
        </p:grpSpPr>
        <p:pic>
          <p:nvPicPr>
            <p:cNvPr id="9" name="Graphic 8">
              <a:extLst>
                <a:ext uri="{FF2B5EF4-FFF2-40B4-BE49-F238E27FC236}">
                  <a16:creationId xmlns:a16="http://schemas.microsoft.com/office/drawing/2014/main" id="{0F3E483E-08EE-4300-8C50-B9E6D66F350B}"/>
                </a:ext>
              </a:extLst>
            </p:cNvPr>
            <p:cNvPicPr>
              <a:picLocks noChangeAspect="1"/>
            </p:cNvPicPr>
            <p:nvPr userDrawn="1"/>
          </p:nvPicPr>
          <p:blipFill rotWithShape="1">
            <a:blip r:embed="rId5">
              <a:extLst>
                <a:ext uri="{96DAC541-7B7A-43D3-8B79-37D633B846F1}">
                  <asvg:svgBlip xmlns:asvg="http://schemas.microsoft.com/office/drawing/2016/SVG/main" r:embed="rId6"/>
                </a:ext>
              </a:extLst>
            </a:blip>
            <a:srcRect b="85000"/>
            <a:stretch/>
          </p:blipFill>
          <p:spPr>
            <a:xfrm>
              <a:off x="10415742" y="238362"/>
              <a:ext cx="982056" cy="135482"/>
            </a:xfrm>
            <a:prstGeom prst="rect">
              <a:avLst/>
            </a:prstGeom>
          </p:spPr>
        </p:pic>
        <p:sp>
          <p:nvSpPr>
            <p:cNvPr id="10" name="Subtitle 2">
              <a:extLst>
                <a:ext uri="{FF2B5EF4-FFF2-40B4-BE49-F238E27FC236}">
                  <a16:creationId xmlns:a16="http://schemas.microsoft.com/office/drawing/2014/main" id="{992FBADE-C59A-4052-97DD-4A0976B9251E}"/>
                </a:ext>
              </a:extLst>
            </p:cNvPr>
            <p:cNvSpPr txBox="1">
              <a:spLocks/>
            </p:cNvSpPr>
            <p:nvPr userDrawn="1"/>
          </p:nvSpPr>
          <p:spPr>
            <a:xfrm>
              <a:off x="10334134" y="373844"/>
              <a:ext cx="1695720" cy="105886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rgbClr val="0050B8"/>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00000"/>
                </a:lnSpc>
                <a:spcBef>
                  <a:spcPts val="0"/>
                </a:spcBef>
              </a:pPr>
              <a:r>
                <a:rPr lang="en-US" sz="1600" b="0"/>
                <a:t>Radiation</a:t>
              </a:r>
            </a:p>
            <a:p>
              <a:pPr algn="just">
                <a:lnSpc>
                  <a:spcPct val="100000"/>
                </a:lnSpc>
                <a:spcBef>
                  <a:spcPts val="0"/>
                </a:spcBef>
              </a:pPr>
              <a:r>
                <a:rPr lang="en-US" sz="1600" b="0"/>
                <a:t>Protection</a:t>
              </a:r>
            </a:p>
            <a:p>
              <a:pPr algn="just">
                <a:lnSpc>
                  <a:spcPct val="100000"/>
                </a:lnSpc>
                <a:spcBef>
                  <a:spcPts val="0"/>
                </a:spcBef>
              </a:pPr>
              <a:r>
                <a:rPr lang="en-US" sz="1600" b="0"/>
                <a:t>Program</a:t>
              </a:r>
            </a:p>
          </p:txBody>
        </p:sp>
      </p:grpSp>
      <p:pic>
        <p:nvPicPr>
          <p:cNvPr id="11" name="Picture 10" descr="Text&#10;&#10;Description automatically generated">
            <a:extLst>
              <a:ext uri="{FF2B5EF4-FFF2-40B4-BE49-F238E27FC236}">
                <a16:creationId xmlns:a16="http://schemas.microsoft.com/office/drawing/2014/main" id="{9C2E7498-03EA-4495-8128-A305BD7B11FE}"/>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195447" y="287723"/>
            <a:ext cx="2904119" cy="406940"/>
          </a:xfrm>
          <a:prstGeom prst="rect">
            <a:avLst/>
          </a:prstGeom>
        </p:spPr>
      </p:pic>
      <p:sp>
        <p:nvSpPr>
          <p:cNvPr id="16" name="Text Placeholder 15">
            <a:extLst>
              <a:ext uri="{FF2B5EF4-FFF2-40B4-BE49-F238E27FC236}">
                <a16:creationId xmlns:a16="http://schemas.microsoft.com/office/drawing/2014/main" id="{9C96C7E2-2AD3-480D-8384-5CF4D4859D5D}"/>
              </a:ext>
            </a:extLst>
          </p:cNvPr>
          <p:cNvSpPr>
            <a:spLocks noGrp="1"/>
          </p:cNvSpPr>
          <p:nvPr>
            <p:ph type="body" sz="quarter" idx="13" hasCustomPrompt="1"/>
          </p:nvPr>
        </p:nvSpPr>
        <p:spPr>
          <a:xfrm>
            <a:off x="720029" y="4194778"/>
            <a:ext cx="6964362" cy="477024"/>
          </a:xfrm>
        </p:spPr>
        <p:txBody>
          <a:bodyPr>
            <a:noAutofit/>
          </a:bodyPr>
          <a:lstStyle>
            <a:lvl1pPr marL="0" indent="0">
              <a:buNone/>
              <a:defRPr sz="3000" b="1">
                <a:solidFill>
                  <a:srgbClr val="0050B8"/>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subtitle</a:t>
            </a:r>
          </a:p>
        </p:txBody>
      </p:sp>
      <p:sp>
        <p:nvSpPr>
          <p:cNvPr id="17" name="Text Placeholder 15">
            <a:extLst>
              <a:ext uri="{FF2B5EF4-FFF2-40B4-BE49-F238E27FC236}">
                <a16:creationId xmlns:a16="http://schemas.microsoft.com/office/drawing/2014/main" id="{3534F382-6A8E-4C58-BFFB-721DAE29C158}"/>
              </a:ext>
            </a:extLst>
          </p:cNvPr>
          <p:cNvSpPr>
            <a:spLocks noGrp="1"/>
          </p:cNvSpPr>
          <p:nvPr>
            <p:ph type="body" sz="quarter" idx="14" hasCustomPrompt="1"/>
          </p:nvPr>
        </p:nvSpPr>
        <p:spPr>
          <a:xfrm>
            <a:off x="720029" y="5007984"/>
            <a:ext cx="6964362" cy="477024"/>
          </a:xfrm>
        </p:spPr>
        <p:txBody>
          <a:bodyPr>
            <a:normAutofit/>
          </a:bodyPr>
          <a:lstStyle>
            <a:lvl1pPr marL="0" indent="0">
              <a:lnSpc>
                <a:spcPct val="100000"/>
              </a:lnSpc>
              <a:spcBef>
                <a:spcPts val="0"/>
              </a:spcBef>
              <a:buNone/>
              <a:defRPr sz="2200" b="0">
                <a:solidFill>
                  <a:srgbClr val="0050B8"/>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Speaker Name</a:t>
            </a:r>
          </a:p>
        </p:txBody>
      </p:sp>
      <p:sp>
        <p:nvSpPr>
          <p:cNvPr id="21" name="Text Placeholder 15">
            <a:extLst>
              <a:ext uri="{FF2B5EF4-FFF2-40B4-BE49-F238E27FC236}">
                <a16:creationId xmlns:a16="http://schemas.microsoft.com/office/drawing/2014/main" id="{AC2A07D3-4368-43CF-A950-444DC4CD346F}"/>
              </a:ext>
            </a:extLst>
          </p:cNvPr>
          <p:cNvSpPr>
            <a:spLocks noGrp="1"/>
          </p:cNvSpPr>
          <p:nvPr>
            <p:ph type="body" sz="quarter" idx="15" hasCustomPrompt="1"/>
          </p:nvPr>
        </p:nvSpPr>
        <p:spPr>
          <a:xfrm>
            <a:off x="720029" y="5434704"/>
            <a:ext cx="6964362" cy="477024"/>
          </a:xfrm>
        </p:spPr>
        <p:txBody>
          <a:bodyPr>
            <a:normAutofit/>
          </a:bodyPr>
          <a:lstStyle>
            <a:lvl1pPr marL="0" indent="0">
              <a:lnSpc>
                <a:spcPct val="100000"/>
              </a:lnSpc>
              <a:spcBef>
                <a:spcPts val="0"/>
              </a:spcBef>
              <a:buNone/>
              <a:defRPr sz="2200" b="0">
                <a:solidFill>
                  <a:srgbClr val="0050B8"/>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Date</a:t>
            </a:r>
          </a:p>
        </p:txBody>
      </p:sp>
    </p:spTree>
    <p:extLst>
      <p:ext uri="{BB962C8B-B14F-4D97-AF65-F5344CB8AC3E}">
        <p14:creationId xmlns:p14="http://schemas.microsoft.com/office/powerpoint/2010/main" val="18809675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5338A1E-C182-40A7-AA29-A996FC6D332D}"/>
              </a:ext>
            </a:extLst>
          </p:cNvPr>
          <p:cNvSpPr>
            <a:spLocks noGrp="1"/>
          </p:cNvSpPr>
          <p:nvPr>
            <p:ph type="sldNum" sz="quarter" idx="12"/>
          </p:nvPr>
        </p:nvSpPr>
        <p:spPr>
          <a:xfrm>
            <a:off x="9031737" y="6447790"/>
            <a:ext cx="2743200" cy="365125"/>
          </a:xfrm>
        </p:spPr>
        <p:txBody>
          <a:bodyPr/>
          <a:lstStyle>
            <a:lvl1pPr>
              <a:defRPr b="1">
                <a:solidFill>
                  <a:srgbClr val="0150B9"/>
                </a:solidFill>
                <a:latin typeface="Arial" panose="020B0604020202020204" pitchFamily="34" charset="0"/>
                <a:cs typeface="Arial" panose="020B0604020202020204" pitchFamily="34" charset="0"/>
              </a:defRPr>
            </a:lvl1pPr>
          </a:lstStyle>
          <a:p>
            <a:fld id="{23737F84-F6DA-4AD8-82AC-F41D15E40AE4}" type="slidenum">
              <a:rPr lang="en-US" smtClean="0"/>
              <a:pPr/>
              <a:t>‹#›</a:t>
            </a:fld>
            <a:endParaRPr lang="en-US"/>
          </a:p>
        </p:txBody>
      </p:sp>
      <p:sp>
        <p:nvSpPr>
          <p:cNvPr id="3" name="Footer Placeholder 2">
            <a:extLst>
              <a:ext uri="{FF2B5EF4-FFF2-40B4-BE49-F238E27FC236}">
                <a16:creationId xmlns:a16="http://schemas.microsoft.com/office/drawing/2014/main" id="{135B78D6-AA27-45A2-A9FF-AF99806BC2F8}"/>
              </a:ext>
            </a:extLst>
          </p:cNvPr>
          <p:cNvSpPr>
            <a:spLocks noGrp="1"/>
          </p:cNvSpPr>
          <p:nvPr>
            <p:ph type="ftr" sz="quarter" idx="11"/>
          </p:nvPr>
        </p:nvSpPr>
        <p:spPr>
          <a:xfrm>
            <a:off x="1466367" y="6447794"/>
            <a:ext cx="9820757" cy="365122"/>
          </a:xfrm>
        </p:spPr>
        <p:txBody>
          <a:bodyPr/>
          <a:lstStyle>
            <a:lvl1pPr algn="l">
              <a:defRPr b="1">
                <a:solidFill>
                  <a:srgbClr val="0150B9"/>
                </a:solidFill>
                <a:latin typeface="Arial" panose="020B0604020202020204" pitchFamily="34" charset="0"/>
                <a:cs typeface="Arial" panose="020B0604020202020204" pitchFamily="34" charset="0"/>
              </a:defRPr>
            </a:lvl1pPr>
          </a:lstStyle>
          <a:p>
            <a:r>
              <a:rPr lang="en-US"/>
              <a:t>Radiation Protection Program</a:t>
            </a:r>
          </a:p>
        </p:txBody>
      </p:sp>
      <p:pic>
        <p:nvPicPr>
          <p:cNvPr id="11" name="Picture 10">
            <a:extLst>
              <a:ext uri="{FF2B5EF4-FFF2-40B4-BE49-F238E27FC236}">
                <a16:creationId xmlns:a16="http://schemas.microsoft.com/office/drawing/2014/main" id="{648CE4C9-5467-498A-8CFC-3EF03AE7938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 r="71431" b="24566"/>
          <a:stretch/>
        </p:blipFill>
        <p:spPr>
          <a:xfrm rot="10800000">
            <a:off x="0" y="6447790"/>
            <a:ext cx="1783080" cy="421482"/>
          </a:xfrm>
          <a:prstGeom prst="rect">
            <a:avLst/>
          </a:prstGeom>
        </p:spPr>
      </p:pic>
      <p:sp>
        <p:nvSpPr>
          <p:cNvPr id="2" name="Date Placeholder 1">
            <a:extLst>
              <a:ext uri="{FF2B5EF4-FFF2-40B4-BE49-F238E27FC236}">
                <a16:creationId xmlns:a16="http://schemas.microsoft.com/office/drawing/2014/main" id="{9374205E-B0F0-4004-ABC0-256830704859}"/>
              </a:ext>
            </a:extLst>
          </p:cNvPr>
          <p:cNvSpPr>
            <a:spLocks noGrp="1"/>
          </p:cNvSpPr>
          <p:nvPr>
            <p:ph type="dt" sz="half" idx="10"/>
          </p:nvPr>
        </p:nvSpPr>
        <p:spPr>
          <a:xfrm>
            <a:off x="320040" y="6447790"/>
            <a:ext cx="2743200" cy="365125"/>
          </a:xfrm>
        </p:spPr>
        <p:txBody>
          <a:bodyPr/>
          <a:lstStyle>
            <a:lvl1pPr>
              <a:defRPr>
                <a:solidFill>
                  <a:srgbClr val="0150B9"/>
                </a:solidFill>
                <a:latin typeface="Arial" panose="020B0604020202020204" pitchFamily="34" charset="0"/>
                <a:cs typeface="Arial" panose="020B0604020202020204" pitchFamily="34" charset="0"/>
              </a:defRPr>
            </a:lvl1pPr>
          </a:lstStyle>
          <a:p>
            <a:r>
              <a:rPr lang="en-US"/>
              <a:t>10/4/2023</a:t>
            </a:r>
          </a:p>
        </p:txBody>
      </p:sp>
    </p:spTree>
    <p:extLst>
      <p:ext uri="{BB962C8B-B14F-4D97-AF65-F5344CB8AC3E}">
        <p14:creationId xmlns:p14="http://schemas.microsoft.com/office/powerpoint/2010/main" val="3059915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Slide_text only">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AC9E3FD0-EC0B-45D8-B835-B4CB3768A3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ECEE2DA-EB3A-42BE-A98C-F19F7BF8BC7F}"/>
              </a:ext>
            </a:extLst>
          </p:cNvPr>
          <p:cNvSpPr>
            <a:spLocks noGrp="1"/>
          </p:cNvSpPr>
          <p:nvPr>
            <p:ph type="ctrTitle" hasCustomPrompt="1"/>
          </p:nvPr>
        </p:nvSpPr>
        <p:spPr>
          <a:xfrm>
            <a:off x="681700" y="2251934"/>
            <a:ext cx="10716098" cy="1811360"/>
          </a:xfrm>
        </p:spPr>
        <p:txBody>
          <a:bodyPr anchor="t"/>
          <a:lstStyle>
            <a:lvl1pPr algn="l">
              <a:defRPr sz="6000" b="1">
                <a:solidFill>
                  <a:srgbClr val="0050B8"/>
                </a:solidFill>
                <a:latin typeface="Arial" panose="020B0604020202020204" pitchFamily="34" charset="0"/>
                <a:cs typeface="Arial" panose="020B0604020202020204" pitchFamily="34" charset="0"/>
              </a:defRPr>
            </a:lvl1pPr>
          </a:lstStyle>
          <a:p>
            <a:r>
              <a:rPr lang="en-US"/>
              <a:t>Click to edit thank you slide</a:t>
            </a:r>
          </a:p>
        </p:txBody>
      </p:sp>
      <p:pic>
        <p:nvPicPr>
          <p:cNvPr id="8" name="Picture 7">
            <a:extLst>
              <a:ext uri="{FF2B5EF4-FFF2-40B4-BE49-F238E27FC236}">
                <a16:creationId xmlns:a16="http://schemas.microsoft.com/office/drawing/2014/main" id="{CF16F93C-C591-42CC-97FA-1232F9174D53}"/>
              </a:ext>
            </a:extLst>
          </p:cNvPr>
          <p:cNvPicPr>
            <a:picLocks noChangeAspect="1"/>
          </p:cNvPicPr>
          <p:nvPr userDrawn="1"/>
        </p:nvPicPr>
        <p:blipFill>
          <a:blip r:embed="rId3">
            <a:extLst>
              <a:ext uri="{BEBA8EAE-BF5A-486C-A8C5-ECC9F3942E4B}">
                <a14:imgProps xmlns:a14="http://schemas.microsoft.com/office/drawing/2010/main">
                  <a14:imgLayer r:embed="rId4">
                    <a14:imgEffect>
                      <a14:colorTemperature colorTemp="11200"/>
                    </a14:imgEffect>
                    <a14:imgEffect>
                      <a14:saturation sat="300000"/>
                    </a14:imgEffect>
                  </a14:imgLayer>
                </a14:imgProps>
              </a:ext>
              <a:ext uri="{28A0092B-C50C-407E-A947-70E740481C1C}">
                <a14:useLocalDpi xmlns:a14="http://schemas.microsoft.com/office/drawing/2010/main" val="0"/>
              </a:ext>
            </a:extLst>
          </a:blip>
          <a:stretch>
            <a:fillRect/>
          </a:stretch>
        </p:blipFill>
        <p:spPr>
          <a:xfrm>
            <a:off x="616385" y="1739217"/>
            <a:ext cx="2965015" cy="614597"/>
          </a:xfrm>
          <a:prstGeom prst="rect">
            <a:avLst/>
          </a:prstGeom>
        </p:spPr>
      </p:pic>
      <p:grpSp>
        <p:nvGrpSpPr>
          <p:cNvPr id="3" name="Group 2">
            <a:extLst>
              <a:ext uri="{FF2B5EF4-FFF2-40B4-BE49-F238E27FC236}">
                <a16:creationId xmlns:a16="http://schemas.microsoft.com/office/drawing/2014/main" id="{B9F672C6-4B20-4E81-B932-2D63CBDC8961}"/>
              </a:ext>
            </a:extLst>
          </p:cNvPr>
          <p:cNvGrpSpPr/>
          <p:nvPr userDrawn="1"/>
        </p:nvGrpSpPr>
        <p:grpSpPr>
          <a:xfrm>
            <a:off x="10334134" y="238362"/>
            <a:ext cx="1695720" cy="1194348"/>
            <a:chOff x="10334134" y="238362"/>
            <a:chExt cx="1695720" cy="1194348"/>
          </a:xfrm>
        </p:grpSpPr>
        <p:pic>
          <p:nvPicPr>
            <p:cNvPr id="9" name="Graphic 8">
              <a:extLst>
                <a:ext uri="{FF2B5EF4-FFF2-40B4-BE49-F238E27FC236}">
                  <a16:creationId xmlns:a16="http://schemas.microsoft.com/office/drawing/2014/main" id="{0F3E483E-08EE-4300-8C50-B9E6D66F350B}"/>
                </a:ext>
              </a:extLst>
            </p:cNvPr>
            <p:cNvPicPr>
              <a:picLocks noChangeAspect="1"/>
            </p:cNvPicPr>
            <p:nvPr userDrawn="1"/>
          </p:nvPicPr>
          <p:blipFill rotWithShape="1">
            <a:blip r:embed="rId5">
              <a:extLst>
                <a:ext uri="{96DAC541-7B7A-43D3-8B79-37D633B846F1}">
                  <asvg:svgBlip xmlns:asvg="http://schemas.microsoft.com/office/drawing/2016/SVG/main" r:embed="rId6"/>
                </a:ext>
              </a:extLst>
            </a:blip>
            <a:srcRect b="85000"/>
            <a:stretch/>
          </p:blipFill>
          <p:spPr>
            <a:xfrm>
              <a:off x="10415742" y="238362"/>
              <a:ext cx="982056" cy="135482"/>
            </a:xfrm>
            <a:prstGeom prst="rect">
              <a:avLst/>
            </a:prstGeom>
          </p:spPr>
        </p:pic>
        <p:sp>
          <p:nvSpPr>
            <p:cNvPr id="10" name="Subtitle 2">
              <a:extLst>
                <a:ext uri="{FF2B5EF4-FFF2-40B4-BE49-F238E27FC236}">
                  <a16:creationId xmlns:a16="http://schemas.microsoft.com/office/drawing/2014/main" id="{992FBADE-C59A-4052-97DD-4A0976B9251E}"/>
                </a:ext>
              </a:extLst>
            </p:cNvPr>
            <p:cNvSpPr txBox="1">
              <a:spLocks/>
            </p:cNvSpPr>
            <p:nvPr userDrawn="1"/>
          </p:nvSpPr>
          <p:spPr>
            <a:xfrm>
              <a:off x="10334134" y="373844"/>
              <a:ext cx="1695720" cy="105886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rgbClr val="0050B8"/>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00000"/>
                </a:lnSpc>
                <a:spcBef>
                  <a:spcPts val="0"/>
                </a:spcBef>
              </a:pPr>
              <a:r>
                <a:rPr lang="en-US" sz="1600" b="0"/>
                <a:t>Radiation</a:t>
              </a:r>
            </a:p>
            <a:p>
              <a:pPr algn="just">
                <a:lnSpc>
                  <a:spcPct val="100000"/>
                </a:lnSpc>
                <a:spcBef>
                  <a:spcPts val="0"/>
                </a:spcBef>
              </a:pPr>
              <a:r>
                <a:rPr lang="en-US" sz="1600" b="0"/>
                <a:t>Protection</a:t>
              </a:r>
            </a:p>
            <a:p>
              <a:pPr algn="just">
                <a:lnSpc>
                  <a:spcPct val="100000"/>
                </a:lnSpc>
                <a:spcBef>
                  <a:spcPts val="0"/>
                </a:spcBef>
              </a:pPr>
              <a:r>
                <a:rPr lang="en-US" sz="1600" b="0"/>
                <a:t>Program</a:t>
              </a:r>
            </a:p>
          </p:txBody>
        </p:sp>
      </p:grpSp>
      <p:pic>
        <p:nvPicPr>
          <p:cNvPr id="11" name="Picture 10" descr="Text&#10;&#10;Description automatically generated">
            <a:extLst>
              <a:ext uri="{FF2B5EF4-FFF2-40B4-BE49-F238E27FC236}">
                <a16:creationId xmlns:a16="http://schemas.microsoft.com/office/drawing/2014/main" id="{9C2E7498-03EA-4495-8128-A305BD7B11FE}"/>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195447" y="287723"/>
            <a:ext cx="2904119" cy="406940"/>
          </a:xfrm>
          <a:prstGeom prst="rect">
            <a:avLst/>
          </a:prstGeom>
        </p:spPr>
      </p:pic>
      <p:sp>
        <p:nvSpPr>
          <p:cNvPr id="13" name="Text Placeholder 15">
            <a:extLst>
              <a:ext uri="{FF2B5EF4-FFF2-40B4-BE49-F238E27FC236}">
                <a16:creationId xmlns:a16="http://schemas.microsoft.com/office/drawing/2014/main" id="{7E5ADF62-96BF-4125-B198-0CA4B0859943}"/>
              </a:ext>
            </a:extLst>
          </p:cNvPr>
          <p:cNvSpPr>
            <a:spLocks noGrp="1"/>
          </p:cNvSpPr>
          <p:nvPr>
            <p:ph type="body" sz="quarter" idx="15" hasCustomPrompt="1"/>
          </p:nvPr>
        </p:nvSpPr>
        <p:spPr>
          <a:xfrm>
            <a:off x="720029" y="4194778"/>
            <a:ext cx="6964362" cy="477024"/>
          </a:xfrm>
        </p:spPr>
        <p:txBody>
          <a:bodyPr>
            <a:noAutofit/>
          </a:bodyPr>
          <a:lstStyle>
            <a:lvl1pPr marL="0" indent="0">
              <a:buNone/>
              <a:defRPr sz="3000" b="1">
                <a:solidFill>
                  <a:srgbClr val="0050B8"/>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subtitle</a:t>
            </a:r>
          </a:p>
        </p:txBody>
      </p:sp>
      <p:sp>
        <p:nvSpPr>
          <p:cNvPr id="14" name="Text Placeholder 15">
            <a:extLst>
              <a:ext uri="{FF2B5EF4-FFF2-40B4-BE49-F238E27FC236}">
                <a16:creationId xmlns:a16="http://schemas.microsoft.com/office/drawing/2014/main" id="{D8C5B913-5E31-4ECB-889F-4496AA540149}"/>
              </a:ext>
            </a:extLst>
          </p:cNvPr>
          <p:cNvSpPr>
            <a:spLocks noGrp="1"/>
          </p:cNvSpPr>
          <p:nvPr>
            <p:ph type="body" sz="quarter" idx="14" hasCustomPrompt="1"/>
          </p:nvPr>
        </p:nvSpPr>
        <p:spPr>
          <a:xfrm>
            <a:off x="720029" y="5007984"/>
            <a:ext cx="6964362" cy="477024"/>
          </a:xfrm>
        </p:spPr>
        <p:txBody>
          <a:bodyPr>
            <a:normAutofit/>
          </a:bodyPr>
          <a:lstStyle>
            <a:lvl1pPr marL="0" indent="0">
              <a:lnSpc>
                <a:spcPct val="100000"/>
              </a:lnSpc>
              <a:spcBef>
                <a:spcPts val="0"/>
              </a:spcBef>
              <a:buNone/>
              <a:defRPr sz="2200" b="0">
                <a:solidFill>
                  <a:srgbClr val="0050B8"/>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Speaker Name</a:t>
            </a:r>
          </a:p>
        </p:txBody>
      </p:sp>
      <p:sp>
        <p:nvSpPr>
          <p:cNvPr id="15" name="Text Placeholder 15">
            <a:extLst>
              <a:ext uri="{FF2B5EF4-FFF2-40B4-BE49-F238E27FC236}">
                <a16:creationId xmlns:a16="http://schemas.microsoft.com/office/drawing/2014/main" id="{7CD11C43-7912-46F6-85EF-6EEF9CCD6D58}"/>
              </a:ext>
            </a:extLst>
          </p:cNvPr>
          <p:cNvSpPr>
            <a:spLocks noGrp="1"/>
          </p:cNvSpPr>
          <p:nvPr>
            <p:ph type="body" sz="quarter" idx="16" hasCustomPrompt="1"/>
          </p:nvPr>
        </p:nvSpPr>
        <p:spPr>
          <a:xfrm>
            <a:off x="720029" y="5434704"/>
            <a:ext cx="6964362" cy="477024"/>
          </a:xfrm>
        </p:spPr>
        <p:txBody>
          <a:bodyPr>
            <a:normAutofit/>
          </a:bodyPr>
          <a:lstStyle>
            <a:lvl1pPr marL="0" indent="0">
              <a:lnSpc>
                <a:spcPct val="100000"/>
              </a:lnSpc>
              <a:spcBef>
                <a:spcPts val="0"/>
              </a:spcBef>
              <a:buNone/>
              <a:defRPr sz="2200" b="0">
                <a:solidFill>
                  <a:srgbClr val="0050B8"/>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Contact Information</a:t>
            </a:r>
          </a:p>
        </p:txBody>
      </p:sp>
    </p:spTree>
    <p:extLst>
      <p:ext uri="{BB962C8B-B14F-4D97-AF65-F5344CB8AC3E}">
        <p14:creationId xmlns:p14="http://schemas.microsoft.com/office/powerpoint/2010/main" val="106179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Slide_text only">
    <p:spTree>
      <p:nvGrpSpPr>
        <p:cNvPr id="1" name=""/>
        <p:cNvGrpSpPr/>
        <p:nvPr/>
      </p:nvGrpSpPr>
      <p:grpSpPr>
        <a:xfrm>
          <a:off x="0" y="0"/>
          <a:ext cx="0" cy="0"/>
          <a:chOff x="0" y="0"/>
          <a:chExt cx="0" cy="0"/>
        </a:xfrm>
      </p:grpSpPr>
      <p:pic>
        <p:nvPicPr>
          <p:cNvPr id="16" name="Picture 15" descr="A picture containing outdoor&#10;&#10;Description automatically generated">
            <a:extLst>
              <a:ext uri="{FF2B5EF4-FFF2-40B4-BE49-F238E27FC236}">
                <a16:creationId xmlns:a16="http://schemas.microsoft.com/office/drawing/2014/main" id="{60825655-F144-4E6F-8476-3B13EB155AA7}"/>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t="30556"/>
          <a:stretch/>
        </p:blipFill>
        <p:spPr>
          <a:xfrm>
            <a:off x="0" y="1372992"/>
            <a:ext cx="12192000" cy="4762500"/>
          </a:xfrm>
          <a:prstGeom prst="rect">
            <a:avLst/>
          </a:prstGeom>
        </p:spPr>
      </p:pic>
      <p:sp>
        <p:nvSpPr>
          <p:cNvPr id="2" name="Title 1">
            <a:extLst>
              <a:ext uri="{FF2B5EF4-FFF2-40B4-BE49-F238E27FC236}">
                <a16:creationId xmlns:a16="http://schemas.microsoft.com/office/drawing/2014/main" id="{1ECEE2DA-EB3A-42BE-A98C-F19F7BF8BC7F}"/>
              </a:ext>
            </a:extLst>
          </p:cNvPr>
          <p:cNvSpPr>
            <a:spLocks noGrp="1"/>
          </p:cNvSpPr>
          <p:nvPr>
            <p:ph type="ctrTitle" hasCustomPrompt="1"/>
          </p:nvPr>
        </p:nvSpPr>
        <p:spPr>
          <a:xfrm>
            <a:off x="681700" y="2251934"/>
            <a:ext cx="10716098" cy="1811360"/>
          </a:xfrm>
        </p:spPr>
        <p:txBody>
          <a:bodyPr anchor="t"/>
          <a:lstStyle>
            <a:lvl1pPr algn="l">
              <a:defRPr sz="6000" b="1">
                <a:solidFill>
                  <a:srgbClr val="0050B8"/>
                </a:solidFill>
                <a:latin typeface="Arial" panose="020B0604020202020204" pitchFamily="34" charset="0"/>
                <a:cs typeface="Arial" panose="020B0604020202020204" pitchFamily="34" charset="0"/>
              </a:defRPr>
            </a:lvl1pPr>
          </a:lstStyle>
          <a:p>
            <a:r>
              <a:rPr lang="en-US"/>
              <a:t>Click to edit thank you slide</a:t>
            </a:r>
          </a:p>
        </p:txBody>
      </p:sp>
      <p:pic>
        <p:nvPicPr>
          <p:cNvPr id="8" name="Picture 7">
            <a:extLst>
              <a:ext uri="{FF2B5EF4-FFF2-40B4-BE49-F238E27FC236}">
                <a16:creationId xmlns:a16="http://schemas.microsoft.com/office/drawing/2014/main" id="{CF16F93C-C591-42CC-97FA-1232F9174D53}"/>
              </a:ext>
            </a:extLst>
          </p:cNvPr>
          <p:cNvPicPr>
            <a:picLocks noChangeAspect="1"/>
          </p:cNvPicPr>
          <p:nvPr userDrawn="1"/>
        </p:nvPicPr>
        <p:blipFill>
          <a:blip r:embed="rId4">
            <a:extLst>
              <a:ext uri="{BEBA8EAE-BF5A-486C-A8C5-ECC9F3942E4B}">
                <a14:imgProps xmlns:a14="http://schemas.microsoft.com/office/drawing/2010/main">
                  <a14:imgLayer r:embed="rId5">
                    <a14:imgEffect>
                      <a14:colorTemperature colorTemp="11200"/>
                    </a14:imgEffect>
                    <a14:imgEffect>
                      <a14:saturation sat="300000"/>
                    </a14:imgEffect>
                  </a14:imgLayer>
                </a14:imgProps>
              </a:ext>
              <a:ext uri="{28A0092B-C50C-407E-A947-70E740481C1C}">
                <a14:useLocalDpi xmlns:a14="http://schemas.microsoft.com/office/drawing/2010/main" val="0"/>
              </a:ext>
            </a:extLst>
          </a:blip>
          <a:stretch>
            <a:fillRect/>
          </a:stretch>
        </p:blipFill>
        <p:spPr>
          <a:xfrm>
            <a:off x="616385" y="1739217"/>
            <a:ext cx="2965015" cy="614597"/>
          </a:xfrm>
          <a:prstGeom prst="rect">
            <a:avLst/>
          </a:prstGeom>
        </p:spPr>
      </p:pic>
      <p:grpSp>
        <p:nvGrpSpPr>
          <p:cNvPr id="3" name="Group 2">
            <a:extLst>
              <a:ext uri="{FF2B5EF4-FFF2-40B4-BE49-F238E27FC236}">
                <a16:creationId xmlns:a16="http://schemas.microsoft.com/office/drawing/2014/main" id="{FFDCB5A9-E322-49B4-B737-7358106F7687}"/>
              </a:ext>
            </a:extLst>
          </p:cNvPr>
          <p:cNvGrpSpPr/>
          <p:nvPr userDrawn="1"/>
        </p:nvGrpSpPr>
        <p:grpSpPr>
          <a:xfrm>
            <a:off x="10334134" y="238362"/>
            <a:ext cx="1695720" cy="1194348"/>
            <a:chOff x="10334134" y="238362"/>
            <a:chExt cx="1695720" cy="1194348"/>
          </a:xfrm>
        </p:grpSpPr>
        <p:pic>
          <p:nvPicPr>
            <p:cNvPr id="9" name="Graphic 8">
              <a:extLst>
                <a:ext uri="{FF2B5EF4-FFF2-40B4-BE49-F238E27FC236}">
                  <a16:creationId xmlns:a16="http://schemas.microsoft.com/office/drawing/2014/main" id="{0F3E483E-08EE-4300-8C50-B9E6D66F350B}"/>
                </a:ext>
              </a:extLst>
            </p:cNvPr>
            <p:cNvPicPr>
              <a:picLocks noChangeAspect="1"/>
            </p:cNvPicPr>
            <p:nvPr userDrawn="1"/>
          </p:nvPicPr>
          <p:blipFill rotWithShape="1">
            <a:blip r:embed="rId6">
              <a:extLst>
                <a:ext uri="{96DAC541-7B7A-43D3-8B79-37D633B846F1}">
                  <asvg:svgBlip xmlns:asvg="http://schemas.microsoft.com/office/drawing/2016/SVG/main" r:embed="rId7"/>
                </a:ext>
              </a:extLst>
            </a:blip>
            <a:srcRect b="85000"/>
            <a:stretch/>
          </p:blipFill>
          <p:spPr>
            <a:xfrm>
              <a:off x="10415742" y="238362"/>
              <a:ext cx="982056" cy="135482"/>
            </a:xfrm>
            <a:prstGeom prst="rect">
              <a:avLst/>
            </a:prstGeom>
          </p:spPr>
        </p:pic>
        <p:sp>
          <p:nvSpPr>
            <p:cNvPr id="10" name="Subtitle 2">
              <a:extLst>
                <a:ext uri="{FF2B5EF4-FFF2-40B4-BE49-F238E27FC236}">
                  <a16:creationId xmlns:a16="http://schemas.microsoft.com/office/drawing/2014/main" id="{992FBADE-C59A-4052-97DD-4A0976B9251E}"/>
                </a:ext>
              </a:extLst>
            </p:cNvPr>
            <p:cNvSpPr txBox="1">
              <a:spLocks/>
            </p:cNvSpPr>
            <p:nvPr userDrawn="1"/>
          </p:nvSpPr>
          <p:spPr>
            <a:xfrm>
              <a:off x="10334134" y="373844"/>
              <a:ext cx="1695720" cy="105886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rgbClr val="0050B8"/>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00000"/>
                </a:lnSpc>
                <a:spcBef>
                  <a:spcPts val="0"/>
                </a:spcBef>
              </a:pPr>
              <a:r>
                <a:rPr lang="en-US" sz="1600" b="0"/>
                <a:t>Radiation</a:t>
              </a:r>
            </a:p>
            <a:p>
              <a:pPr algn="just">
                <a:lnSpc>
                  <a:spcPct val="100000"/>
                </a:lnSpc>
                <a:spcBef>
                  <a:spcPts val="0"/>
                </a:spcBef>
              </a:pPr>
              <a:r>
                <a:rPr lang="en-US" sz="1600" b="0"/>
                <a:t>Protection</a:t>
              </a:r>
            </a:p>
            <a:p>
              <a:pPr algn="just">
                <a:lnSpc>
                  <a:spcPct val="100000"/>
                </a:lnSpc>
                <a:spcBef>
                  <a:spcPts val="0"/>
                </a:spcBef>
              </a:pPr>
              <a:r>
                <a:rPr lang="en-US" sz="1600" b="0"/>
                <a:t>Program</a:t>
              </a:r>
            </a:p>
          </p:txBody>
        </p:sp>
      </p:grpSp>
      <p:pic>
        <p:nvPicPr>
          <p:cNvPr id="11" name="Picture 10" descr="Text&#10;&#10;Description automatically generated">
            <a:extLst>
              <a:ext uri="{FF2B5EF4-FFF2-40B4-BE49-F238E27FC236}">
                <a16:creationId xmlns:a16="http://schemas.microsoft.com/office/drawing/2014/main" id="{9C2E7498-03EA-4495-8128-A305BD7B11FE}"/>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7195447" y="287723"/>
            <a:ext cx="2904119" cy="406940"/>
          </a:xfrm>
          <a:prstGeom prst="rect">
            <a:avLst/>
          </a:prstGeom>
        </p:spPr>
      </p:pic>
      <p:sp>
        <p:nvSpPr>
          <p:cNvPr id="13" name="Text Placeholder 15">
            <a:extLst>
              <a:ext uri="{FF2B5EF4-FFF2-40B4-BE49-F238E27FC236}">
                <a16:creationId xmlns:a16="http://schemas.microsoft.com/office/drawing/2014/main" id="{7E5ADF62-96BF-4125-B198-0CA4B0859943}"/>
              </a:ext>
            </a:extLst>
          </p:cNvPr>
          <p:cNvSpPr>
            <a:spLocks noGrp="1"/>
          </p:cNvSpPr>
          <p:nvPr>
            <p:ph type="body" sz="quarter" idx="15" hasCustomPrompt="1"/>
          </p:nvPr>
        </p:nvSpPr>
        <p:spPr>
          <a:xfrm>
            <a:off x="720029" y="4194778"/>
            <a:ext cx="6964362" cy="477024"/>
          </a:xfrm>
        </p:spPr>
        <p:txBody>
          <a:bodyPr>
            <a:noAutofit/>
          </a:bodyPr>
          <a:lstStyle>
            <a:lvl1pPr marL="0" indent="0">
              <a:buNone/>
              <a:defRPr sz="3000" b="1">
                <a:solidFill>
                  <a:srgbClr val="0050B8"/>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subtitle</a:t>
            </a:r>
          </a:p>
        </p:txBody>
      </p:sp>
      <p:sp>
        <p:nvSpPr>
          <p:cNvPr id="14" name="Text Placeholder 15">
            <a:extLst>
              <a:ext uri="{FF2B5EF4-FFF2-40B4-BE49-F238E27FC236}">
                <a16:creationId xmlns:a16="http://schemas.microsoft.com/office/drawing/2014/main" id="{D8C5B913-5E31-4ECB-889F-4496AA540149}"/>
              </a:ext>
            </a:extLst>
          </p:cNvPr>
          <p:cNvSpPr>
            <a:spLocks noGrp="1"/>
          </p:cNvSpPr>
          <p:nvPr>
            <p:ph type="body" sz="quarter" idx="14" hasCustomPrompt="1"/>
          </p:nvPr>
        </p:nvSpPr>
        <p:spPr>
          <a:xfrm>
            <a:off x="720029" y="5007984"/>
            <a:ext cx="6964362" cy="477024"/>
          </a:xfrm>
        </p:spPr>
        <p:txBody>
          <a:bodyPr>
            <a:normAutofit/>
          </a:bodyPr>
          <a:lstStyle>
            <a:lvl1pPr marL="0" indent="0">
              <a:lnSpc>
                <a:spcPct val="100000"/>
              </a:lnSpc>
              <a:spcBef>
                <a:spcPts val="0"/>
              </a:spcBef>
              <a:buNone/>
              <a:defRPr sz="2200" b="0">
                <a:solidFill>
                  <a:srgbClr val="0050B8"/>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Speaker Name</a:t>
            </a:r>
          </a:p>
        </p:txBody>
      </p:sp>
      <p:sp>
        <p:nvSpPr>
          <p:cNvPr id="15" name="Text Placeholder 15">
            <a:extLst>
              <a:ext uri="{FF2B5EF4-FFF2-40B4-BE49-F238E27FC236}">
                <a16:creationId xmlns:a16="http://schemas.microsoft.com/office/drawing/2014/main" id="{7CD11C43-7912-46F6-85EF-6EEF9CCD6D58}"/>
              </a:ext>
            </a:extLst>
          </p:cNvPr>
          <p:cNvSpPr>
            <a:spLocks noGrp="1"/>
          </p:cNvSpPr>
          <p:nvPr>
            <p:ph type="body" sz="quarter" idx="16" hasCustomPrompt="1"/>
          </p:nvPr>
        </p:nvSpPr>
        <p:spPr>
          <a:xfrm>
            <a:off x="720029" y="5434704"/>
            <a:ext cx="6964362" cy="477024"/>
          </a:xfrm>
        </p:spPr>
        <p:txBody>
          <a:bodyPr>
            <a:normAutofit/>
          </a:bodyPr>
          <a:lstStyle>
            <a:lvl1pPr marL="0" indent="0">
              <a:lnSpc>
                <a:spcPct val="100000"/>
              </a:lnSpc>
              <a:spcBef>
                <a:spcPts val="0"/>
              </a:spcBef>
              <a:buNone/>
              <a:defRPr sz="2200" b="0">
                <a:solidFill>
                  <a:srgbClr val="0050B8"/>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Contact Information</a:t>
            </a:r>
          </a:p>
        </p:txBody>
      </p:sp>
    </p:spTree>
    <p:extLst>
      <p:ext uri="{BB962C8B-B14F-4D97-AF65-F5344CB8AC3E}">
        <p14:creationId xmlns:p14="http://schemas.microsoft.com/office/powerpoint/2010/main" val="30374030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F1B49D2-4392-4CA9-97FC-79DE9E3B501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4" name="Picture 13">
            <a:extLst>
              <a:ext uri="{FF2B5EF4-FFF2-40B4-BE49-F238E27FC236}">
                <a16:creationId xmlns:a16="http://schemas.microsoft.com/office/drawing/2014/main" id="{56156C3D-3AAA-4660-8C02-2C684D641355}"/>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 r="71431" b="24566"/>
          <a:stretch/>
        </p:blipFill>
        <p:spPr>
          <a:xfrm rot="10800000">
            <a:off x="0" y="6447790"/>
            <a:ext cx="1783080" cy="421482"/>
          </a:xfrm>
          <a:prstGeom prst="rect">
            <a:avLst/>
          </a:prstGeom>
        </p:spPr>
      </p:pic>
      <p:sp>
        <p:nvSpPr>
          <p:cNvPr id="5" name="Date Placeholder 4">
            <a:extLst>
              <a:ext uri="{FF2B5EF4-FFF2-40B4-BE49-F238E27FC236}">
                <a16:creationId xmlns:a16="http://schemas.microsoft.com/office/drawing/2014/main" id="{CD747FE4-C6F6-4DBA-B134-C55BDC28E419}"/>
              </a:ext>
            </a:extLst>
          </p:cNvPr>
          <p:cNvSpPr>
            <a:spLocks noGrp="1"/>
          </p:cNvSpPr>
          <p:nvPr>
            <p:ph type="dt" sz="half" idx="10"/>
          </p:nvPr>
        </p:nvSpPr>
        <p:spPr>
          <a:xfrm>
            <a:off x="320040" y="6457312"/>
            <a:ext cx="2743200" cy="365125"/>
          </a:xfrm>
        </p:spPr>
        <p:txBody>
          <a:bodyPr/>
          <a:lstStyle>
            <a:lvl1pPr>
              <a:defRPr>
                <a:solidFill>
                  <a:srgbClr val="0050B8"/>
                </a:solidFill>
                <a:latin typeface="Arial" panose="020B0604020202020204" pitchFamily="34" charset="0"/>
                <a:cs typeface="Arial" panose="020B0604020202020204" pitchFamily="34" charset="0"/>
              </a:defRPr>
            </a:lvl1pPr>
          </a:lstStyle>
          <a:p>
            <a:r>
              <a:rPr lang="en-US"/>
              <a:t>10/4/2023</a:t>
            </a:r>
          </a:p>
        </p:txBody>
      </p:sp>
      <p:sp>
        <p:nvSpPr>
          <p:cNvPr id="6" name="Footer Placeholder 5">
            <a:extLst>
              <a:ext uri="{FF2B5EF4-FFF2-40B4-BE49-F238E27FC236}">
                <a16:creationId xmlns:a16="http://schemas.microsoft.com/office/drawing/2014/main" id="{E6EE9CD1-8E31-4D35-89B2-A9DD521F067F}"/>
              </a:ext>
            </a:extLst>
          </p:cNvPr>
          <p:cNvSpPr>
            <a:spLocks noGrp="1"/>
          </p:cNvSpPr>
          <p:nvPr>
            <p:ph type="ftr" sz="quarter" idx="11"/>
          </p:nvPr>
        </p:nvSpPr>
        <p:spPr>
          <a:xfrm>
            <a:off x="1466367" y="6457312"/>
            <a:ext cx="9630257" cy="365125"/>
          </a:xfrm>
        </p:spPr>
        <p:txBody>
          <a:bodyPr/>
          <a:lstStyle>
            <a:lvl1pPr algn="l">
              <a:defRPr b="1">
                <a:solidFill>
                  <a:srgbClr val="0050B8"/>
                </a:solidFill>
                <a:latin typeface="Arial" panose="020B0604020202020204" pitchFamily="34" charset="0"/>
                <a:cs typeface="Arial" panose="020B0604020202020204" pitchFamily="34" charset="0"/>
              </a:defRPr>
            </a:lvl1pPr>
          </a:lstStyle>
          <a:p>
            <a:r>
              <a:rPr lang="en-US"/>
              <a:t>Radiation Protection Program</a:t>
            </a:r>
          </a:p>
        </p:txBody>
      </p:sp>
      <p:sp>
        <p:nvSpPr>
          <p:cNvPr id="7" name="Slide Number Placeholder 6">
            <a:extLst>
              <a:ext uri="{FF2B5EF4-FFF2-40B4-BE49-F238E27FC236}">
                <a16:creationId xmlns:a16="http://schemas.microsoft.com/office/drawing/2014/main" id="{AD96FA37-6ACA-425E-A24B-674FA7C855E7}"/>
              </a:ext>
            </a:extLst>
          </p:cNvPr>
          <p:cNvSpPr>
            <a:spLocks noGrp="1"/>
          </p:cNvSpPr>
          <p:nvPr>
            <p:ph type="sldNum" sz="quarter" idx="12"/>
          </p:nvPr>
        </p:nvSpPr>
        <p:spPr>
          <a:xfrm>
            <a:off x="9031737" y="6447789"/>
            <a:ext cx="2743200" cy="365125"/>
          </a:xfrm>
        </p:spPr>
        <p:txBody>
          <a:bodyPr/>
          <a:lstStyle>
            <a:lvl1pPr>
              <a:defRPr b="1">
                <a:solidFill>
                  <a:srgbClr val="0050B8"/>
                </a:solidFill>
                <a:latin typeface="Arial" panose="020B0604020202020204" pitchFamily="34" charset="0"/>
                <a:cs typeface="Arial" panose="020B0604020202020204" pitchFamily="34" charset="0"/>
              </a:defRPr>
            </a:lvl1pPr>
          </a:lstStyle>
          <a:p>
            <a:fld id="{23737F84-F6DA-4AD8-82AC-F41D15E40AE4}" type="slidenum">
              <a:rPr lang="en-US" smtClean="0"/>
              <a:pPr/>
              <a:t>‹#›</a:t>
            </a:fld>
            <a:endParaRPr lang="en-US"/>
          </a:p>
        </p:txBody>
      </p:sp>
      <p:sp>
        <p:nvSpPr>
          <p:cNvPr id="2" name="Title 1">
            <a:extLst>
              <a:ext uri="{FF2B5EF4-FFF2-40B4-BE49-F238E27FC236}">
                <a16:creationId xmlns:a16="http://schemas.microsoft.com/office/drawing/2014/main" id="{5D760F6D-6C05-4DBC-99B0-D608C731B40D}"/>
              </a:ext>
            </a:extLst>
          </p:cNvPr>
          <p:cNvSpPr>
            <a:spLocks noGrp="1"/>
          </p:cNvSpPr>
          <p:nvPr>
            <p:ph type="title"/>
          </p:nvPr>
        </p:nvSpPr>
        <p:spPr>
          <a:xfrm>
            <a:off x="257476" y="202222"/>
            <a:ext cx="4482465" cy="1610385"/>
          </a:xfrm>
        </p:spPr>
        <p:txBody>
          <a:bodyPr anchor="t">
            <a:normAutofit/>
          </a:bodyPr>
          <a:lstStyle>
            <a:lvl1pPr>
              <a:defRPr sz="3600" b="1">
                <a:solidFill>
                  <a:srgbClr val="0150B9"/>
                </a:solidFill>
                <a:latin typeface="Arial" panose="020B0604020202020204" pitchFamily="34" charset="0"/>
                <a:cs typeface="Arial" panose="020B0604020202020204" pitchFamily="34" charset="0"/>
              </a:defRPr>
            </a:lvl1pPr>
          </a:lstStyle>
          <a:p>
            <a:r>
              <a:rPr lang="en-US"/>
              <a:t>Click to edit Master title style</a:t>
            </a:r>
          </a:p>
        </p:txBody>
      </p:sp>
      <p:sp>
        <p:nvSpPr>
          <p:cNvPr id="4" name="Text Placeholder 3">
            <a:extLst>
              <a:ext uri="{FF2B5EF4-FFF2-40B4-BE49-F238E27FC236}">
                <a16:creationId xmlns:a16="http://schemas.microsoft.com/office/drawing/2014/main" id="{75319157-AAC0-42CB-A7CC-0532B71C9FD0}"/>
              </a:ext>
            </a:extLst>
          </p:cNvPr>
          <p:cNvSpPr>
            <a:spLocks noGrp="1"/>
          </p:cNvSpPr>
          <p:nvPr>
            <p:ph type="body" sz="half" idx="2"/>
          </p:nvPr>
        </p:nvSpPr>
        <p:spPr>
          <a:xfrm>
            <a:off x="256902" y="1898786"/>
            <a:ext cx="4482465" cy="4229298"/>
          </a:xfrm>
        </p:spPr>
        <p:txBody>
          <a:bodyPr>
            <a:normAutofit/>
          </a:bodyPr>
          <a:lstStyle>
            <a:lvl1pPr marL="342900" indent="-342900">
              <a:buClr>
                <a:srgbClr val="0150B9"/>
              </a:buClr>
              <a:buSzPct val="120000"/>
              <a:buFont typeface="Arial" panose="020B0604020202020204" pitchFamily="34" charset="0"/>
              <a:buChar char="•"/>
              <a:defRPr sz="22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5329849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_text only">
    <p:spTree>
      <p:nvGrpSpPr>
        <p:cNvPr id="1" name=""/>
        <p:cNvGrpSpPr/>
        <p:nvPr/>
      </p:nvGrpSpPr>
      <p:grpSpPr>
        <a:xfrm>
          <a:off x="0" y="0"/>
          <a:ext cx="0" cy="0"/>
          <a:chOff x="0" y="0"/>
          <a:chExt cx="0" cy="0"/>
        </a:xfrm>
      </p:grpSpPr>
      <p:pic>
        <p:nvPicPr>
          <p:cNvPr id="7" name="Picture 6" descr="A picture containing blur&#10;&#10;Description automatically generated">
            <a:extLst>
              <a:ext uri="{FF2B5EF4-FFF2-40B4-BE49-F238E27FC236}">
                <a16:creationId xmlns:a16="http://schemas.microsoft.com/office/drawing/2014/main" id="{1806EF48-55B3-4038-A30F-96BD82021FF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3063"/>
            <a:ext cx="12192000" cy="6858000"/>
          </a:xfrm>
          <a:prstGeom prst="rect">
            <a:avLst/>
          </a:prstGeom>
        </p:spPr>
      </p:pic>
      <p:sp>
        <p:nvSpPr>
          <p:cNvPr id="2" name="Title 1">
            <a:extLst>
              <a:ext uri="{FF2B5EF4-FFF2-40B4-BE49-F238E27FC236}">
                <a16:creationId xmlns:a16="http://schemas.microsoft.com/office/drawing/2014/main" id="{1ECEE2DA-EB3A-42BE-A98C-F19F7BF8BC7F}"/>
              </a:ext>
            </a:extLst>
          </p:cNvPr>
          <p:cNvSpPr>
            <a:spLocks noGrp="1"/>
          </p:cNvSpPr>
          <p:nvPr>
            <p:ph type="ctrTitle"/>
          </p:nvPr>
        </p:nvSpPr>
        <p:spPr>
          <a:xfrm>
            <a:off x="681700" y="1617640"/>
            <a:ext cx="10716098" cy="2577138"/>
          </a:xfrm>
        </p:spPr>
        <p:txBody>
          <a:bodyPr anchor="t"/>
          <a:lstStyle>
            <a:lvl1pPr algn="l">
              <a:defRPr sz="6000" b="1">
                <a:solidFill>
                  <a:srgbClr val="0050B8"/>
                </a:solidFill>
                <a:latin typeface="Arial" panose="020B0604020202020204" pitchFamily="34" charset="0"/>
                <a:cs typeface="Arial" panose="020B0604020202020204" pitchFamily="34" charset="0"/>
              </a:defRPr>
            </a:lvl1pPr>
          </a:lstStyle>
          <a:p>
            <a:r>
              <a:rPr lang="en-US"/>
              <a:t>Click to edit Master title style</a:t>
            </a:r>
          </a:p>
        </p:txBody>
      </p:sp>
      <p:pic>
        <p:nvPicPr>
          <p:cNvPr id="8" name="Picture 7">
            <a:extLst>
              <a:ext uri="{FF2B5EF4-FFF2-40B4-BE49-F238E27FC236}">
                <a16:creationId xmlns:a16="http://schemas.microsoft.com/office/drawing/2014/main" id="{CF16F93C-C591-42CC-97FA-1232F9174D53}"/>
              </a:ext>
            </a:extLst>
          </p:cNvPr>
          <p:cNvPicPr>
            <a:picLocks noChangeAspect="1"/>
          </p:cNvPicPr>
          <p:nvPr userDrawn="1"/>
        </p:nvPicPr>
        <p:blipFill>
          <a:blip r:embed="rId3">
            <a:extLst>
              <a:ext uri="{BEBA8EAE-BF5A-486C-A8C5-ECC9F3942E4B}">
                <a14:imgProps xmlns:a14="http://schemas.microsoft.com/office/drawing/2010/main">
                  <a14:imgLayer r:embed="rId4">
                    <a14:imgEffect>
                      <a14:colorTemperature colorTemp="11200"/>
                    </a14:imgEffect>
                    <a14:imgEffect>
                      <a14:saturation sat="300000"/>
                    </a14:imgEffect>
                  </a14:imgLayer>
                </a14:imgProps>
              </a:ext>
              <a:ext uri="{28A0092B-C50C-407E-A947-70E740481C1C}">
                <a14:useLocalDpi xmlns:a14="http://schemas.microsoft.com/office/drawing/2010/main" val="0"/>
              </a:ext>
            </a:extLst>
          </a:blip>
          <a:stretch>
            <a:fillRect/>
          </a:stretch>
        </p:blipFill>
        <p:spPr>
          <a:xfrm>
            <a:off x="616385" y="1104923"/>
            <a:ext cx="2965015" cy="614597"/>
          </a:xfrm>
          <a:prstGeom prst="rect">
            <a:avLst/>
          </a:prstGeom>
        </p:spPr>
      </p:pic>
      <p:grpSp>
        <p:nvGrpSpPr>
          <p:cNvPr id="3" name="Group 2">
            <a:extLst>
              <a:ext uri="{FF2B5EF4-FFF2-40B4-BE49-F238E27FC236}">
                <a16:creationId xmlns:a16="http://schemas.microsoft.com/office/drawing/2014/main" id="{088CB770-B00D-42C6-A415-9F5811F6BDB9}"/>
              </a:ext>
            </a:extLst>
          </p:cNvPr>
          <p:cNvGrpSpPr/>
          <p:nvPr userDrawn="1"/>
        </p:nvGrpSpPr>
        <p:grpSpPr>
          <a:xfrm>
            <a:off x="10334134" y="238362"/>
            <a:ext cx="1695720" cy="1194348"/>
            <a:chOff x="10334134" y="238362"/>
            <a:chExt cx="1695720" cy="1194348"/>
          </a:xfrm>
        </p:grpSpPr>
        <p:pic>
          <p:nvPicPr>
            <p:cNvPr id="9" name="Graphic 8">
              <a:extLst>
                <a:ext uri="{FF2B5EF4-FFF2-40B4-BE49-F238E27FC236}">
                  <a16:creationId xmlns:a16="http://schemas.microsoft.com/office/drawing/2014/main" id="{0F3E483E-08EE-4300-8C50-B9E6D66F350B}"/>
                </a:ext>
              </a:extLst>
            </p:cNvPr>
            <p:cNvPicPr>
              <a:picLocks noChangeAspect="1"/>
            </p:cNvPicPr>
            <p:nvPr userDrawn="1"/>
          </p:nvPicPr>
          <p:blipFill rotWithShape="1">
            <a:blip r:embed="rId5">
              <a:extLst>
                <a:ext uri="{96DAC541-7B7A-43D3-8B79-37D633B846F1}">
                  <asvg:svgBlip xmlns:asvg="http://schemas.microsoft.com/office/drawing/2016/SVG/main" r:embed="rId6"/>
                </a:ext>
              </a:extLst>
            </a:blip>
            <a:srcRect b="85000"/>
            <a:stretch/>
          </p:blipFill>
          <p:spPr>
            <a:xfrm>
              <a:off x="10415742" y="238362"/>
              <a:ext cx="982056" cy="135482"/>
            </a:xfrm>
            <a:prstGeom prst="rect">
              <a:avLst/>
            </a:prstGeom>
          </p:spPr>
        </p:pic>
        <p:sp>
          <p:nvSpPr>
            <p:cNvPr id="10" name="Subtitle 2">
              <a:extLst>
                <a:ext uri="{FF2B5EF4-FFF2-40B4-BE49-F238E27FC236}">
                  <a16:creationId xmlns:a16="http://schemas.microsoft.com/office/drawing/2014/main" id="{992FBADE-C59A-4052-97DD-4A0976B9251E}"/>
                </a:ext>
              </a:extLst>
            </p:cNvPr>
            <p:cNvSpPr txBox="1">
              <a:spLocks/>
            </p:cNvSpPr>
            <p:nvPr userDrawn="1"/>
          </p:nvSpPr>
          <p:spPr>
            <a:xfrm>
              <a:off x="10334134" y="373844"/>
              <a:ext cx="1695720" cy="105886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rgbClr val="0050B8"/>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00000"/>
                </a:lnSpc>
                <a:spcBef>
                  <a:spcPts val="0"/>
                </a:spcBef>
              </a:pPr>
              <a:r>
                <a:rPr lang="en-US" sz="1600" b="0"/>
                <a:t>Radiation</a:t>
              </a:r>
            </a:p>
            <a:p>
              <a:pPr algn="just">
                <a:lnSpc>
                  <a:spcPct val="100000"/>
                </a:lnSpc>
                <a:spcBef>
                  <a:spcPts val="0"/>
                </a:spcBef>
              </a:pPr>
              <a:r>
                <a:rPr lang="en-US" sz="1600" b="0"/>
                <a:t>Protection</a:t>
              </a:r>
            </a:p>
            <a:p>
              <a:pPr algn="just">
                <a:lnSpc>
                  <a:spcPct val="100000"/>
                </a:lnSpc>
                <a:spcBef>
                  <a:spcPts val="0"/>
                </a:spcBef>
              </a:pPr>
              <a:r>
                <a:rPr lang="en-US" sz="1600" b="0"/>
                <a:t>Program</a:t>
              </a:r>
            </a:p>
          </p:txBody>
        </p:sp>
      </p:grpSp>
      <p:pic>
        <p:nvPicPr>
          <p:cNvPr id="11" name="Picture 10" descr="Text&#10;&#10;Description automatically generated">
            <a:extLst>
              <a:ext uri="{FF2B5EF4-FFF2-40B4-BE49-F238E27FC236}">
                <a16:creationId xmlns:a16="http://schemas.microsoft.com/office/drawing/2014/main" id="{9C2E7498-03EA-4495-8128-A305BD7B11FE}"/>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195447" y="287723"/>
            <a:ext cx="2904119" cy="406940"/>
          </a:xfrm>
          <a:prstGeom prst="rect">
            <a:avLst/>
          </a:prstGeom>
        </p:spPr>
      </p:pic>
      <p:sp>
        <p:nvSpPr>
          <p:cNvPr id="13" name="Text Placeholder 15">
            <a:extLst>
              <a:ext uri="{FF2B5EF4-FFF2-40B4-BE49-F238E27FC236}">
                <a16:creationId xmlns:a16="http://schemas.microsoft.com/office/drawing/2014/main" id="{7E5ADF62-96BF-4125-B198-0CA4B0859943}"/>
              </a:ext>
            </a:extLst>
          </p:cNvPr>
          <p:cNvSpPr>
            <a:spLocks noGrp="1"/>
          </p:cNvSpPr>
          <p:nvPr>
            <p:ph type="body" sz="quarter" idx="15" hasCustomPrompt="1"/>
          </p:nvPr>
        </p:nvSpPr>
        <p:spPr>
          <a:xfrm>
            <a:off x="720029" y="4194778"/>
            <a:ext cx="6964362" cy="477024"/>
          </a:xfrm>
        </p:spPr>
        <p:txBody>
          <a:bodyPr>
            <a:noAutofit/>
          </a:bodyPr>
          <a:lstStyle>
            <a:lvl1pPr marL="0" indent="0">
              <a:buNone/>
              <a:defRPr sz="3000" b="1">
                <a:solidFill>
                  <a:srgbClr val="0050B8"/>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subtitle</a:t>
            </a:r>
          </a:p>
        </p:txBody>
      </p:sp>
      <p:sp>
        <p:nvSpPr>
          <p:cNvPr id="14" name="Text Placeholder 15">
            <a:extLst>
              <a:ext uri="{FF2B5EF4-FFF2-40B4-BE49-F238E27FC236}">
                <a16:creationId xmlns:a16="http://schemas.microsoft.com/office/drawing/2014/main" id="{D8C5B913-5E31-4ECB-889F-4496AA540149}"/>
              </a:ext>
            </a:extLst>
          </p:cNvPr>
          <p:cNvSpPr>
            <a:spLocks noGrp="1"/>
          </p:cNvSpPr>
          <p:nvPr>
            <p:ph type="body" sz="quarter" idx="14" hasCustomPrompt="1"/>
          </p:nvPr>
        </p:nvSpPr>
        <p:spPr>
          <a:xfrm>
            <a:off x="720029" y="5007984"/>
            <a:ext cx="6964362" cy="477024"/>
          </a:xfrm>
        </p:spPr>
        <p:txBody>
          <a:bodyPr>
            <a:normAutofit/>
          </a:bodyPr>
          <a:lstStyle>
            <a:lvl1pPr marL="0" indent="0">
              <a:lnSpc>
                <a:spcPct val="100000"/>
              </a:lnSpc>
              <a:spcBef>
                <a:spcPts val="0"/>
              </a:spcBef>
              <a:buNone/>
              <a:defRPr sz="2200" b="0">
                <a:solidFill>
                  <a:srgbClr val="0050B8"/>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Speaker Name</a:t>
            </a:r>
          </a:p>
        </p:txBody>
      </p:sp>
      <p:sp>
        <p:nvSpPr>
          <p:cNvPr id="15" name="Text Placeholder 15">
            <a:extLst>
              <a:ext uri="{FF2B5EF4-FFF2-40B4-BE49-F238E27FC236}">
                <a16:creationId xmlns:a16="http://schemas.microsoft.com/office/drawing/2014/main" id="{7CD11C43-7912-46F6-85EF-6EEF9CCD6D58}"/>
              </a:ext>
            </a:extLst>
          </p:cNvPr>
          <p:cNvSpPr>
            <a:spLocks noGrp="1"/>
          </p:cNvSpPr>
          <p:nvPr>
            <p:ph type="body" sz="quarter" idx="16" hasCustomPrompt="1"/>
          </p:nvPr>
        </p:nvSpPr>
        <p:spPr>
          <a:xfrm>
            <a:off x="720029" y="5434704"/>
            <a:ext cx="6964362" cy="477024"/>
          </a:xfrm>
        </p:spPr>
        <p:txBody>
          <a:bodyPr>
            <a:normAutofit/>
          </a:bodyPr>
          <a:lstStyle>
            <a:lvl1pPr marL="0" indent="0">
              <a:lnSpc>
                <a:spcPct val="100000"/>
              </a:lnSpc>
              <a:spcBef>
                <a:spcPts val="0"/>
              </a:spcBef>
              <a:buNone/>
              <a:defRPr sz="2200" b="0">
                <a:solidFill>
                  <a:srgbClr val="0050B8"/>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Date</a:t>
            </a:r>
          </a:p>
        </p:txBody>
      </p:sp>
    </p:spTree>
    <p:extLst>
      <p:ext uri="{BB962C8B-B14F-4D97-AF65-F5344CB8AC3E}">
        <p14:creationId xmlns:p14="http://schemas.microsoft.com/office/powerpoint/2010/main" val="16398671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imple Title or Section Header">
    <p:spTree>
      <p:nvGrpSpPr>
        <p:cNvPr id="1" name=""/>
        <p:cNvGrpSpPr/>
        <p:nvPr/>
      </p:nvGrpSpPr>
      <p:grpSpPr>
        <a:xfrm>
          <a:off x="0" y="0"/>
          <a:ext cx="0" cy="0"/>
          <a:chOff x="0" y="0"/>
          <a:chExt cx="0" cy="0"/>
        </a:xfrm>
      </p:grpSpPr>
      <p:pic>
        <p:nvPicPr>
          <p:cNvPr id="18" name="Picture 17" descr="A picture containing outdoor&#10;&#10;Description automatically generated">
            <a:extLst>
              <a:ext uri="{FF2B5EF4-FFF2-40B4-BE49-F238E27FC236}">
                <a16:creationId xmlns:a16="http://schemas.microsoft.com/office/drawing/2014/main" id="{264957E3-C3AE-4C8B-A86B-61C1C2015186}"/>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34112C3-9A8B-4D4E-8074-3B769F045062}"/>
              </a:ext>
            </a:extLst>
          </p:cNvPr>
          <p:cNvSpPr>
            <a:spLocks noGrp="1"/>
          </p:cNvSpPr>
          <p:nvPr>
            <p:ph type="title"/>
          </p:nvPr>
        </p:nvSpPr>
        <p:spPr>
          <a:xfrm>
            <a:off x="677345" y="1618298"/>
            <a:ext cx="10781413" cy="2443413"/>
          </a:xfrm>
        </p:spPr>
        <p:txBody>
          <a:bodyPr anchor="t"/>
          <a:lstStyle>
            <a:lvl1pPr>
              <a:defRPr sz="6000" b="1">
                <a:solidFill>
                  <a:srgbClr val="0050B8"/>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48FF776F-29D5-4357-92AD-40DCE60524A8}"/>
              </a:ext>
            </a:extLst>
          </p:cNvPr>
          <p:cNvSpPr>
            <a:spLocks noGrp="1"/>
          </p:cNvSpPr>
          <p:nvPr>
            <p:ph type="body" idx="1" hasCustomPrompt="1"/>
          </p:nvPr>
        </p:nvSpPr>
        <p:spPr>
          <a:xfrm>
            <a:off x="714175" y="4197826"/>
            <a:ext cx="8185985" cy="710277"/>
          </a:xfrm>
        </p:spPr>
        <p:txBody>
          <a:bodyPr>
            <a:normAutofit/>
          </a:bodyPr>
          <a:lstStyle>
            <a:lvl1pPr marL="0" indent="0">
              <a:buNone/>
              <a:defRPr sz="3000" b="1">
                <a:solidFill>
                  <a:srgbClr val="0050B8"/>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subtitle</a:t>
            </a:r>
          </a:p>
        </p:txBody>
      </p:sp>
      <p:pic>
        <p:nvPicPr>
          <p:cNvPr id="9" name="Picture 8">
            <a:extLst>
              <a:ext uri="{FF2B5EF4-FFF2-40B4-BE49-F238E27FC236}">
                <a16:creationId xmlns:a16="http://schemas.microsoft.com/office/drawing/2014/main" id="{3D006F80-F15A-44B0-8D90-C03F831BF38A}"/>
              </a:ext>
            </a:extLst>
          </p:cNvPr>
          <p:cNvPicPr>
            <a:picLocks noChangeAspect="1"/>
          </p:cNvPicPr>
          <p:nvPr userDrawn="1"/>
        </p:nvPicPr>
        <p:blipFill>
          <a:blip r:embed="rId4">
            <a:extLst>
              <a:ext uri="{BEBA8EAE-BF5A-486C-A8C5-ECC9F3942E4B}">
                <a14:imgProps xmlns:a14="http://schemas.microsoft.com/office/drawing/2010/main">
                  <a14:imgLayer r:embed="rId5">
                    <a14:imgEffect>
                      <a14:colorTemperature colorTemp="11200"/>
                    </a14:imgEffect>
                    <a14:imgEffect>
                      <a14:saturation sat="300000"/>
                    </a14:imgEffect>
                  </a14:imgLayer>
                </a14:imgProps>
              </a:ext>
              <a:ext uri="{28A0092B-C50C-407E-A947-70E740481C1C}">
                <a14:useLocalDpi xmlns:a14="http://schemas.microsoft.com/office/drawing/2010/main" val="0"/>
              </a:ext>
            </a:extLst>
          </a:blip>
          <a:stretch>
            <a:fillRect/>
          </a:stretch>
        </p:blipFill>
        <p:spPr>
          <a:xfrm>
            <a:off x="616385" y="1104923"/>
            <a:ext cx="2965015" cy="614597"/>
          </a:xfrm>
          <a:prstGeom prst="rect">
            <a:avLst/>
          </a:prstGeom>
        </p:spPr>
      </p:pic>
      <p:grpSp>
        <p:nvGrpSpPr>
          <p:cNvPr id="4" name="Group 3">
            <a:extLst>
              <a:ext uri="{FF2B5EF4-FFF2-40B4-BE49-F238E27FC236}">
                <a16:creationId xmlns:a16="http://schemas.microsoft.com/office/drawing/2014/main" id="{3EE79F5B-130D-44B1-98DC-47E623B05074}"/>
              </a:ext>
            </a:extLst>
          </p:cNvPr>
          <p:cNvGrpSpPr/>
          <p:nvPr userDrawn="1"/>
        </p:nvGrpSpPr>
        <p:grpSpPr>
          <a:xfrm>
            <a:off x="10334134" y="238362"/>
            <a:ext cx="1695720" cy="1194348"/>
            <a:chOff x="10334134" y="238362"/>
            <a:chExt cx="1695720" cy="1194348"/>
          </a:xfrm>
        </p:grpSpPr>
        <p:pic>
          <p:nvPicPr>
            <p:cNvPr id="10" name="Graphic 9">
              <a:extLst>
                <a:ext uri="{FF2B5EF4-FFF2-40B4-BE49-F238E27FC236}">
                  <a16:creationId xmlns:a16="http://schemas.microsoft.com/office/drawing/2014/main" id="{9CF73CDB-0B8C-4663-B310-4D30324E0C72}"/>
                </a:ext>
              </a:extLst>
            </p:cNvPr>
            <p:cNvPicPr>
              <a:picLocks noChangeAspect="1"/>
            </p:cNvPicPr>
            <p:nvPr userDrawn="1"/>
          </p:nvPicPr>
          <p:blipFill rotWithShape="1">
            <a:blip r:embed="rId6">
              <a:extLst>
                <a:ext uri="{96DAC541-7B7A-43D3-8B79-37D633B846F1}">
                  <asvg:svgBlip xmlns:asvg="http://schemas.microsoft.com/office/drawing/2016/SVG/main" r:embed="rId7"/>
                </a:ext>
              </a:extLst>
            </a:blip>
            <a:srcRect b="85000"/>
            <a:stretch/>
          </p:blipFill>
          <p:spPr>
            <a:xfrm>
              <a:off x="10415742" y="238362"/>
              <a:ext cx="982056" cy="135482"/>
            </a:xfrm>
            <a:prstGeom prst="rect">
              <a:avLst/>
            </a:prstGeom>
          </p:spPr>
        </p:pic>
        <p:sp>
          <p:nvSpPr>
            <p:cNvPr id="11" name="Subtitle 2">
              <a:extLst>
                <a:ext uri="{FF2B5EF4-FFF2-40B4-BE49-F238E27FC236}">
                  <a16:creationId xmlns:a16="http://schemas.microsoft.com/office/drawing/2014/main" id="{243F8FB7-359E-4876-ABF5-188BA7A25F53}"/>
                </a:ext>
              </a:extLst>
            </p:cNvPr>
            <p:cNvSpPr txBox="1">
              <a:spLocks/>
            </p:cNvSpPr>
            <p:nvPr userDrawn="1"/>
          </p:nvSpPr>
          <p:spPr>
            <a:xfrm>
              <a:off x="10334134" y="373844"/>
              <a:ext cx="1695720" cy="105886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rgbClr val="0050B8"/>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00000"/>
                </a:lnSpc>
                <a:spcBef>
                  <a:spcPts val="0"/>
                </a:spcBef>
              </a:pPr>
              <a:r>
                <a:rPr lang="en-US" sz="1600" b="0"/>
                <a:t>Radiation</a:t>
              </a:r>
            </a:p>
            <a:p>
              <a:pPr algn="just">
                <a:lnSpc>
                  <a:spcPct val="100000"/>
                </a:lnSpc>
                <a:spcBef>
                  <a:spcPts val="0"/>
                </a:spcBef>
              </a:pPr>
              <a:r>
                <a:rPr lang="en-US" sz="1600" b="0"/>
                <a:t>Protection</a:t>
              </a:r>
            </a:p>
            <a:p>
              <a:pPr algn="just">
                <a:lnSpc>
                  <a:spcPct val="100000"/>
                </a:lnSpc>
                <a:spcBef>
                  <a:spcPts val="0"/>
                </a:spcBef>
              </a:pPr>
              <a:r>
                <a:rPr lang="en-US" sz="1600" b="0"/>
                <a:t>Program</a:t>
              </a:r>
            </a:p>
          </p:txBody>
        </p:sp>
      </p:grpSp>
      <p:pic>
        <p:nvPicPr>
          <p:cNvPr id="12" name="Picture 11" descr="Text&#10;&#10;Description automatically generated">
            <a:extLst>
              <a:ext uri="{FF2B5EF4-FFF2-40B4-BE49-F238E27FC236}">
                <a16:creationId xmlns:a16="http://schemas.microsoft.com/office/drawing/2014/main" id="{4AABA235-3131-4937-8B0B-1E13F7C43FD0}"/>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7195447" y="287723"/>
            <a:ext cx="2904119" cy="406940"/>
          </a:xfrm>
          <a:prstGeom prst="rect">
            <a:avLst/>
          </a:prstGeom>
        </p:spPr>
      </p:pic>
      <p:sp>
        <p:nvSpPr>
          <p:cNvPr id="15" name="Text Placeholder 15">
            <a:extLst>
              <a:ext uri="{FF2B5EF4-FFF2-40B4-BE49-F238E27FC236}">
                <a16:creationId xmlns:a16="http://schemas.microsoft.com/office/drawing/2014/main" id="{9732B365-589C-4D68-A0BD-C5F446F461F6}"/>
              </a:ext>
            </a:extLst>
          </p:cNvPr>
          <p:cNvSpPr>
            <a:spLocks noGrp="1"/>
          </p:cNvSpPr>
          <p:nvPr>
            <p:ph type="body" sz="quarter" idx="14" hasCustomPrompt="1"/>
          </p:nvPr>
        </p:nvSpPr>
        <p:spPr>
          <a:xfrm>
            <a:off x="720029" y="5007984"/>
            <a:ext cx="6964362" cy="477024"/>
          </a:xfrm>
        </p:spPr>
        <p:txBody>
          <a:bodyPr>
            <a:normAutofit/>
          </a:bodyPr>
          <a:lstStyle>
            <a:lvl1pPr marL="0" indent="0">
              <a:lnSpc>
                <a:spcPct val="100000"/>
              </a:lnSpc>
              <a:spcBef>
                <a:spcPts val="0"/>
              </a:spcBef>
              <a:buNone/>
              <a:defRPr sz="2200" b="0">
                <a:solidFill>
                  <a:srgbClr val="0050B8"/>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Speaker Name</a:t>
            </a:r>
          </a:p>
        </p:txBody>
      </p:sp>
      <p:sp>
        <p:nvSpPr>
          <p:cNvPr id="16" name="Text Placeholder 15">
            <a:extLst>
              <a:ext uri="{FF2B5EF4-FFF2-40B4-BE49-F238E27FC236}">
                <a16:creationId xmlns:a16="http://schemas.microsoft.com/office/drawing/2014/main" id="{2035C753-5F9A-449B-8354-C89A57B31632}"/>
              </a:ext>
            </a:extLst>
          </p:cNvPr>
          <p:cNvSpPr>
            <a:spLocks noGrp="1"/>
          </p:cNvSpPr>
          <p:nvPr>
            <p:ph type="body" sz="quarter" idx="16" hasCustomPrompt="1"/>
          </p:nvPr>
        </p:nvSpPr>
        <p:spPr>
          <a:xfrm>
            <a:off x="720029" y="5434704"/>
            <a:ext cx="6964362" cy="477024"/>
          </a:xfrm>
        </p:spPr>
        <p:txBody>
          <a:bodyPr>
            <a:normAutofit/>
          </a:bodyPr>
          <a:lstStyle>
            <a:lvl1pPr marL="0" indent="0">
              <a:lnSpc>
                <a:spcPct val="100000"/>
              </a:lnSpc>
              <a:spcBef>
                <a:spcPts val="0"/>
              </a:spcBef>
              <a:buNone/>
              <a:defRPr sz="2200" b="0">
                <a:solidFill>
                  <a:srgbClr val="0050B8"/>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Date</a:t>
            </a:r>
          </a:p>
        </p:txBody>
      </p:sp>
    </p:spTree>
    <p:extLst>
      <p:ext uri="{BB962C8B-B14F-4D97-AF65-F5344CB8AC3E}">
        <p14:creationId xmlns:p14="http://schemas.microsoft.com/office/powerpoint/2010/main" val="13686768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4" name="Picture 13" descr="Background pattern&#10;&#10;Description automatically generated">
            <a:extLst>
              <a:ext uri="{FF2B5EF4-FFF2-40B4-BE49-F238E27FC236}">
                <a16:creationId xmlns:a16="http://schemas.microsoft.com/office/drawing/2014/main" id="{91154E92-C8FC-46EA-AE3E-937E91E7F7D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Picture 8">
            <a:extLst>
              <a:ext uri="{FF2B5EF4-FFF2-40B4-BE49-F238E27FC236}">
                <a16:creationId xmlns:a16="http://schemas.microsoft.com/office/drawing/2014/main" id="{628C7D16-F558-4AD2-A23F-83FE312652B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 r="71431" b="24566"/>
          <a:stretch/>
        </p:blipFill>
        <p:spPr>
          <a:xfrm rot="10800000">
            <a:off x="0" y="6447790"/>
            <a:ext cx="1783080" cy="421482"/>
          </a:xfrm>
          <a:prstGeom prst="rect">
            <a:avLst/>
          </a:prstGeom>
        </p:spPr>
      </p:pic>
      <p:sp>
        <p:nvSpPr>
          <p:cNvPr id="2" name="Title 1">
            <a:extLst>
              <a:ext uri="{FF2B5EF4-FFF2-40B4-BE49-F238E27FC236}">
                <a16:creationId xmlns:a16="http://schemas.microsoft.com/office/drawing/2014/main" id="{646660DA-4918-4D57-8329-8DED83228C40}"/>
              </a:ext>
            </a:extLst>
          </p:cNvPr>
          <p:cNvSpPr>
            <a:spLocks noGrp="1"/>
          </p:cNvSpPr>
          <p:nvPr>
            <p:ph type="title"/>
          </p:nvPr>
        </p:nvSpPr>
        <p:spPr>
          <a:xfrm>
            <a:off x="271780" y="288926"/>
            <a:ext cx="11501441" cy="474821"/>
          </a:xfrm>
        </p:spPr>
        <p:txBody>
          <a:bodyPr anchor="t">
            <a:noAutofit/>
          </a:bodyPr>
          <a:lstStyle>
            <a:lvl1pPr>
              <a:defRPr sz="3600" b="1">
                <a:solidFill>
                  <a:srgbClr val="0050B8"/>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DB696F41-ED89-41DC-83D9-B0D7A98427A6}"/>
              </a:ext>
            </a:extLst>
          </p:cNvPr>
          <p:cNvSpPr>
            <a:spLocks noGrp="1"/>
          </p:cNvSpPr>
          <p:nvPr>
            <p:ph idx="1"/>
          </p:nvPr>
        </p:nvSpPr>
        <p:spPr>
          <a:xfrm>
            <a:off x="271780" y="1434990"/>
            <a:ext cx="11501441" cy="4351338"/>
          </a:xfrm>
        </p:spPr>
        <p:txBody>
          <a:bodyPr/>
          <a:lstStyle>
            <a:lvl1pPr>
              <a:buClr>
                <a:srgbClr val="0150B9"/>
              </a:buClr>
              <a:buSzPct val="120000"/>
              <a:defRPr sz="2200">
                <a:latin typeface="Arial" panose="020B0604020202020204" pitchFamily="34" charset="0"/>
                <a:cs typeface="Arial" panose="020B0604020202020204" pitchFamily="34" charset="0"/>
              </a:defRPr>
            </a:lvl1pPr>
            <a:lvl2pPr>
              <a:buClr>
                <a:srgbClr val="0150B9"/>
              </a:buClr>
              <a:buSzPct val="120000"/>
              <a:defRPr sz="2000">
                <a:latin typeface="Arial" panose="020B0604020202020204" pitchFamily="34" charset="0"/>
                <a:cs typeface="Arial" panose="020B0604020202020204" pitchFamily="34" charset="0"/>
              </a:defRPr>
            </a:lvl2pPr>
            <a:lvl3pPr>
              <a:buClr>
                <a:srgbClr val="0150B9"/>
              </a:buClr>
              <a:buSzPct val="120000"/>
              <a:defRPr sz="1800">
                <a:latin typeface="Arial" panose="020B0604020202020204" pitchFamily="34" charset="0"/>
                <a:cs typeface="Arial" panose="020B0604020202020204" pitchFamily="34" charset="0"/>
              </a:defRPr>
            </a:lvl3pPr>
            <a:lvl4pPr>
              <a:buClr>
                <a:srgbClr val="0150B9"/>
              </a:buClr>
              <a:buSzPct val="120000"/>
              <a:defRPr>
                <a:latin typeface="Arial" panose="020B0604020202020204" pitchFamily="34" charset="0"/>
                <a:cs typeface="Arial" panose="020B0604020202020204" pitchFamily="34" charset="0"/>
              </a:defRPr>
            </a:lvl4pPr>
            <a:lvl5pPr>
              <a:buClr>
                <a:srgbClr val="0150B9"/>
              </a:buClr>
              <a:buSzPct val="120000"/>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FC8541-F18D-4969-A279-163B73AE135B}"/>
              </a:ext>
            </a:extLst>
          </p:cNvPr>
          <p:cNvSpPr>
            <a:spLocks noGrp="1"/>
          </p:cNvSpPr>
          <p:nvPr>
            <p:ph type="dt" sz="half" idx="10"/>
          </p:nvPr>
        </p:nvSpPr>
        <p:spPr>
          <a:xfrm>
            <a:off x="327339" y="6447790"/>
            <a:ext cx="2743200" cy="365125"/>
          </a:xfrm>
        </p:spPr>
        <p:txBody>
          <a:bodyPr/>
          <a:lstStyle>
            <a:lvl1pPr>
              <a:defRPr>
                <a:solidFill>
                  <a:srgbClr val="0150B9"/>
                </a:solidFill>
                <a:latin typeface="Arial" panose="020B0604020202020204" pitchFamily="34" charset="0"/>
                <a:cs typeface="Arial" panose="020B0604020202020204" pitchFamily="34" charset="0"/>
              </a:defRPr>
            </a:lvl1pPr>
          </a:lstStyle>
          <a:p>
            <a:r>
              <a:rPr lang="en-US"/>
              <a:t>10/4/2023</a:t>
            </a:r>
          </a:p>
        </p:txBody>
      </p:sp>
      <p:sp>
        <p:nvSpPr>
          <p:cNvPr id="5" name="Footer Placeholder 4">
            <a:extLst>
              <a:ext uri="{FF2B5EF4-FFF2-40B4-BE49-F238E27FC236}">
                <a16:creationId xmlns:a16="http://schemas.microsoft.com/office/drawing/2014/main" id="{FBDA2F29-96A7-47A2-A27F-94B5BB0DD1D5}"/>
              </a:ext>
            </a:extLst>
          </p:cNvPr>
          <p:cNvSpPr>
            <a:spLocks noGrp="1"/>
          </p:cNvSpPr>
          <p:nvPr>
            <p:ph type="ftr" sz="quarter" idx="11"/>
          </p:nvPr>
        </p:nvSpPr>
        <p:spPr>
          <a:xfrm>
            <a:off x="1466367" y="6447790"/>
            <a:ext cx="9382607" cy="365125"/>
          </a:xfrm>
        </p:spPr>
        <p:txBody>
          <a:bodyPr/>
          <a:lstStyle>
            <a:lvl1pPr algn="l">
              <a:defRPr b="1">
                <a:solidFill>
                  <a:srgbClr val="0150B9"/>
                </a:solidFill>
                <a:latin typeface="Arial" panose="020B0604020202020204" pitchFamily="34" charset="0"/>
                <a:cs typeface="Arial" panose="020B0604020202020204" pitchFamily="34" charset="0"/>
              </a:defRPr>
            </a:lvl1pPr>
          </a:lstStyle>
          <a:p>
            <a:r>
              <a:rPr lang="en-US"/>
              <a:t>Radiation Protection Program</a:t>
            </a:r>
          </a:p>
        </p:txBody>
      </p:sp>
      <p:sp>
        <p:nvSpPr>
          <p:cNvPr id="6" name="Slide Number Placeholder 5">
            <a:extLst>
              <a:ext uri="{FF2B5EF4-FFF2-40B4-BE49-F238E27FC236}">
                <a16:creationId xmlns:a16="http://schemas.microsoft.com/office/drawing/2014/main" id="{C6233402-E8F6-4850-BC0B-B2052F5664D7}"/>
              </a:ext>
            </a:extLst>
          </p:cNvPr>
          <p:cNvSpPr>
            <a:spLocks noGrp="1"/>
          </p:cNvSpPr>
          <p:nvPr>
            <p:ph type="sldNum" sz="quarter" idx="12"/>
          </p:nvPr>
        </p:nvSpPr>
        <p:spPr>
          <a:xfrm>
            <a:off x="9030022" y="6447790"/>
            <a:ext cx="2743200" cy="365125"/>
          </a:xfrm>
        </p:spPr>
        <p:txBody>
          <a:bodyPr/>
          <a:lstStyle>
            <a:lvl1pPr>
              <a:defRPr b="1">
                <a:solidFill>
                  <a:srgbClr val="0150B9"/>
                </a:solidFill>
                <a:latin typeface="Arial" panose="020B0604020202020204" pitchFamily="34" charset="0"/>
                <a:cs typeface="Arial" panose="020B0604020202020204" pitchFamily="34" charset="0"/>
              </a:defRPr>
            </a:lvl1pPr>
          </a:lstStyle>
          <a:p>
            <a:fld id="{23737F84-F6DA-4AD8-82AC-F41D15E40AE4}" type="slidenum">
              <a:rPr lang="en-US" smtClean="0"/>
              <a:pPr/>
              <a:t>‹#›</a:t>
            </a:fld>
            <a:endParaRPr lang="en-US"/>
          </a:p>
        </p:txBody>
      </p:sp>
      <p:sp>
        <p:nvSpPr>
          <p:cNvPr id="11" name="Text Placeholder 10">
            <a:extLst>
              <a:ext uri="{FF2B5EF4-FFF2-40B4-BE49-F238E27FC236}">
                <a16:creationId xmlns:a16="http://schemas.microsoft.com/office/drawing/2014/main" id="{F20E2064-3ECF-420B-BA83-89E2B5FE3CB4}"/>
              </a:ext>
            </a:extLst>
          </p:cNvPr>
          <p:cNvSpPr>
            <a:spLocks noGrp="1"/>
          </p:cNvSpPr>
          <p:nvPr>
            <p:ph type="body" sz="quarter" idx="13" hasCustomPrompt="1"/>
          </p:nvPr>
        </p:nvSpPr>
        <p:spPr>
          <a:xfrm>
            <a:off x="272416" y="807720"/>
            <a:ext cx="11500793" cy="365125"/>
          </a:xfrm>
        </p:spPr>
        <p:txBody>
          <a:bodyPr>
            <a:noAutofit/>
          </a:bodyPr>
          <a:lstStyle>
            <a:lvl1pPr marL="0" indent="0">
              <a:buNone/>
              <a:defRPr sz="2400" b="1">
                <a:solidFill>
                  <a:srgbClr val="0150B9"/>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a:t>
            </a:r>
          </a:p>
        </p:txBody>
      </p:sp>
      <p:pic>
        <p:nvPicPr>
          <p:cNvPr id="13" name="Picture 12" descr="Text&#10;&#10;Description automatically generated">
            <a:extLst>
              <a:ext uri="{FF2B5EF4-FFF2-40B4-BE49-F238E27FC236}">
                <a16:creationId xmlns:a16="http://schemas.microsoft.com/office/drawing/2014/main" id="{E70BDA4B-C305-48C3-886B-9E33DE0D1A6A}"/>
              </a:ext>
            </a:extLst>
          </p:cNvPr>
          <p:cNvPicPr>
            <a:picLocks noChangeAspect="1"/>
          </p:cNvPicPr>
          <p:nvPr userDrawn="1"/>
        </p:nvPicPr>
        <p:blipFill rotWithShape="1">
          <a:blip r:embed="rId4">
            <a:alphaModFix amt="25000"/>
            <a:extLst>
              <a:ext uri="{28A0092B-C50C-407E-A947-70E740481C1C}">
                <a14:useLocalDpi xmlns:a14="http://schemas.microsoft.com/office/drawing/2010/main" val="0"/>
              </a:ext>
            </a:extLst>
          </a:blip>
          <a:srcRect r="56514" b="-867"/>
          <a:stretch/>
        </p:blipFill>
        <p:spPr>
          <a:xfrm>
            <a:off x="10570506" y="357981"/>
            <a:ext cx="1248114" cy="405672"/>
          </a:xfrm>
          <a:prstGeom prst="rect">
            <a:avLst/>
          </a:prstGeom>
        </p:spPr>
      </p:pic>
    </p:spTree>
    <p:extLst>
      <p:ext uri="{BB962C8B-B14F-4D97-AF65-F5344CB8AC3E}">
        <p14:creationId xmlns:p14="http://schemas.microsoft.com/office/powerpoint/2010/main" val="20837482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15" name="Picture 14" descr="A picture containing outdoor&#10;&#10;Description automatically generated">
            <a:extLst>
              <a:ext uri="{FF2B5EF4-FFF2-40B4-BE49-F238E27FC236}">
                <a16:creationId xmlns:a16="http://schemas.microsoft.com/office/drawing/2014/main" id="{C5456C92-AE10-4E0F-A5BD-CE70DC111ACC}"/>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34112C3-9A8B-4D4E-8074-3B769F045062}"/>
              </a:ext>
            </a:extLst>
          </p:cNvPr>
          <p:cNvSpPr>
            <a:spLocks noGrp="1"/>
          </p:cNvSpPr>
          <p:nvPr>
            <p:ph type="title"/>
          </p:nvPr>
        </p:nvSpPr>
        <p:spPr>
          <a:xfrm>
            <a:off x="712637" y="2430454"/>
            <a:ext cx="10959230" cy="1375578"/>
          </a:xfrm>
        </p:spPr>
        <p:txBody>
          <a:bodyPr anchor="t">
            <a:normAutofit/>
          </a:bodyPr>
          <a:lstStyle>
            <a:lvl1pPr>
              <a:defRPr sz="4800" b="1">
                <a:solidFill>
                  <a:srgbClr val="0050B8"/>
                </a:solidFill>
                <a:latin typeface="Arial" panose="020B0604020202020204" pitchFamily="34" charset="0"/>
                <a:cs typeface="Arial" panose="020B0604020202020204" pitchFamily="34" charset="0"/>
              </a:defRPr>
            </a:lvl1pPr>
          </a:lstStyle>
          <a:p>
            <a:r>
              <a:rPr lang="en-US"/>
              <a:t>Click to edit Master title</a:t>
            </a:r>
          </a:p>
        </p:txBody>
      </p:sp>
      <p:sp>
        <p:nvSpPr>
          <p:cNvPr id="3" name="Text Placeholder 2">
            <a:extLst>
              <a:ext uri="{FF2B5EF4-FFF2-40B4-BE49-F238E27FC236}">
                <a16:creationId xmlns:a16="http://schemas.microsoft.com/office/drawing/2014/main" id="{48FF776F-29D5-4357-92AD-40DCE60524A8}"/>
              </a:ext>
            </a:extLst>
          </p:cNvPr>
          <p:cNvSpPr>
            <a:spLocks noGrp="1"/>
          </p:cNvSpPr>
          <p:nvPr>
            <p:ph type="body" idx="1"/>
          </p:nvPr>
        </p:nvSpPr>
        <p:spPr>
          <a:xfrm>
            <a:off x="718987" y="3810000"/>
            <a:ext cx="8185985" cy="1500187"/>
          </a:xfrm>
        </p:spPr>
        <p:txBody>
          <a:bodyPr>
            <a:normAutofit/>
          </a:bodyPr>
          <a:lstStyle>
            <a:lvl1pPr marL="0" indent="0">
              <a:buNone/>
              <a:defRPr sz="2800" b="0">
                <a:solidFill>
                  <a:srgbClr val="0050B8"/>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9" name="Picture 8">
            <a:extLst>
              <a:ext uri="{FF2B5EF4-FFF2-40B4-BE49-F238E27FC236}">
                <a16:creationId xmlns:a16="http://schemas.microsoft.com/office/drawing/2014/main" id="{3D006F80-F15A-44B0-8D90-C03F831BF38A}"/>
              </a:ext>
            </a:extLst>
          </p:cNvPr>
          <p:cNvPicPr>
            <a:picLocks noChangeAspect="1"/>
          </p:cNvPicPr>
          <p:nvPr userDrawn="1"/>
        </p:nvPicPr>
        <p:blipFill>
          <a:blip r:embed="rId4">
            <a:extLst>
              <a:ext uri="{BEBA8EAE-BF5A-486C-A8C5-ECC9F3942E4B}">
                <a14:imgProps xmlns:a14="http://schemas.microsoft.com/office/drawing/2010/main">
                  <a14:imgLayer r:embed="rId5">
                    <a14:imgEffect>
                      <a14:colorTemperature colorTemp="11200"/>
                    </a14:imgEffect>
                    <a14:imgEffect>
                      <a14:saturation sat="300000"/>
                    </a14:imgEffect>
                  </a14:imgLayer>
                </a14:imgProps>
              </a:ext>
              <a:ext uri="{28A0092B-C50C-407E-A947-70E740481C1C}">
                <a14:useLocalDpi xmlns:a14="http://schemas.microsoft.com/office/drawing/2010/main" val="0"/>
              </a:ext>
            </a:extLst>
          </a:blip>
          <a:stretch>
            <a:fillRect/>
          </a:stretch>
        </p:blipFill>
        <p:spPr>
          <a:xfrm>
            <a:off x="616385" y="1825637"/>
            <a:ext cx="2965015" cy="614597"/>
          </a:xfrm>
          <a:prstGeom prst="rect">
            <a:avLst/>
          </a:prstGeom>
        </p:spPr>
      </p:pic>
      <p:pic>
        <p:nvPicPr>
          <p:cNvPr id="14" name="Picture 13">
            <a:extLst>
              <a:ext uri="{FF2B5EF4-FFF2-40B4-BE49-F238E27FC236}">
                <a16:creationId xmlns:a16="http://schemas.microsoft.com/office/drawing/2014/main" id="{CB49EDD9-5BC4-4241-B24B-F30A71EC83B1}"/>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l="-1" r="71431" b="24566"/>
          <a:stretch/>
        </p:blipFill>
        <p:spPr>
          <a:xfrm rot="10800000">
            <a:off x="0" y="6447790"/>
            <a:ext cx="1783080" cy="421482"/>
          </a:xfrm>
          <a:prstGeom prst="rect">
            <a:avLst/>
          </a:prstGeom>
        </p:spPr>
      </p:pic>
      <p:sp>
        <p:nvSpPr>
          <p:cNvPr id="4" name="Date Placeholder 3">
            <a:extLst>
              <a:ext uri="{FF2B5EF4-FFF2-40B4-BE49-F238E27FC236}">
                <a16:creationId xmlns:a16="http://schemas.microsoft.com/office/drawing/2014/main" id="{D2A7D8DE-9DD1-42ED-826E-D0D0B89788F3}"/>
              </a:ext>
            </a:extLst>
          </p:cNvPr>
          <p:cNvSpPr>
            <a:spLocks noGrp="1"/>
          </p:cNvSpPr>
          <p:nvPr>
            <p:ph type="dt" sz="half" idx="10"/>
          </p:nvPr>
        </p:nvSpPr>
        <p:spPr>
          <a:xfrm>
            <a:off x="320040" y="6447790"/>
            <a:ext cx="2743200" cy="365125"/>
          </a:xfrm>
        </p:spPr>
        <p:txBody>
          <a:bodyPr/>
          <a:lstStyle>
            <a:lvl1pPr>
              <a:defRPr>
                <a:solidFill>
                  <a:srgbClr val="0150B9"/>
                </a:solidFill>
                <a:latin typeface="Arial" panose="020B0604020202020204" pitchFamily="34" charset="0"/>
                <a:cs typeface="Arial" panose="020B0604020202020204" pitchFamily="34" charset="0"/>
              </a:defRPr>
            </a:lvl1pPr>
          </a:lstStyle>
          <a:p>
            <a:r>
              <a:rPr lang="en-US"/>
              <a:t>10/4/2023</a:t>
            </a:r>
          </a:p>
        </p:txBody>
      </p:sp>
      <p:sp>
        <p:nvSpPr>
          <p:cNvPr id="5" name="Footer Placeholder 4">
            <a:extLst>
              <a:ext uri="{FF2B5EF4-FFF2-40B4-BE49-F238E27FC236}">
                <a16:creationId xmlns:a16="http://schemas.microsoft.com/office/drawing/2014/main" id="{40643D87-DB57-47CE-BE87-08EDDE477C9F}"/>
              </a:ext>
            </a:extLst>
          </p:cNvPr>
          <p:cNvSpPr>
            <a:spLocks noGrp="1"/>
          </p:cNvSpPr>
          <p:nvPr>
            <p:ph type="ftr" sz="quarter" idx="11"/>
          </p:nvPr>
        </p:nvSpPr>
        <p:spPr>
          <a:xfrm>
            <a:off x="1463039" y="6447790"/>
            <a:ext cx="9385936" cy="365125"/>
          </a:xfrm>
        </p:spPr>
        <p:txBody>
          <a:bodyPr/>
          <a:lstStyle>
            <a:lvl1pPr algn="l">
              <a:defRPr b="1">
                <a:solidFill>
                  <a:srgbClr val="0150B9"/>
                </a:solidFill>
                <a:latin typeface="Arial" panose="020B0604020202020204" pitchFamily="34" charset="0"/>
                <a:cs typeface="Arial" panose="020B0604020202020204" pitchFamily="34" charset="0"/>
              </a:defRPr>
            </a:lvl1pPr>
          </a:lstStyle>
          <a:p>
            <a:r>
              <a:rPr lang="en-US"/>
              <a:t>Radiation Protection Program</a:t>
            </a:r>
          </a:p>
        </p:txBody>
      </p:sp>
      <p:sp>
        <p:nvSpPr>
          <p:cNvPr id="6" name="Slide Number Placeholder 5">
            <a:extLst>
              <a:ext uri="{FF2B5EF4-FFF2-40B4-BE49-F238E27FC236}">
                <a16:creationId xmlns:a16="http://schemas.microsoft.com/office/drawing/2014/main" id="{DE554BF4-6B64-4BCF-93AC-7C842E1DE393}"/>
              </a:ext>
            </a:extLst>
          </p:cNvPr>
          <p:cNvSpPr>
            <a:spLocks noGrp="1"/>
          </p:cNvSpPr>
          <p:nvPr>
            <p:ph type="sldNum" sz="quarter" idx="12"/>
          </p:nvPr>
        </p:nvSpPr>
        <p:spPr>
          <a:xfrm>
            <a:off x="9029700" y="6447790"/>
            <a:ext cx="2743200" cy="365125"/>
          </a:xfrm>
        </p:spPr>
        <p:txBody>
          <a:bodyPr/>
          <a:lstStyle>
            <a:lvl1pPr>
              <a:defRPr b="1">
                <a:solidFill>
                  <a:srgbClr val="0150B9"/>
                </a:solidFill>
                <a:latin typeface="Arial" panose="020B0604020202020204" pitchFamily="34" charset="0"/>
                <a:cs typeface="Arial" panose="020B0604020202020204" pitchFamily="34" charset="0"/>
              </a:defRPr>
            </a:lvl1pPr>
          </a:lstStyle>
          <a:p>
            <a:fld id="{23737F84-F6DA-4AD8-82AC-F41D15E40AE4}" type="slidenum">
              <a:rPr lang="en-US" smtClean="0"/>
              <a:pPr/>
              <a:t>‹#›</a:t>
            </a:fld>
            <a:endParaRPr lang="en-US"/>
          </a:p>
        </p:txBody>
      </p:sp>
      <p:pic>
        <p:nvPicPr>
          <p:cNvPr id="11" name="Picture 10" descr="Text&#10;&#10;Description automatically generated">
            <a:extLst>
              <a:ext uri="{FF2B5EF4-FFF2-40B4-BE49-F238E27FC236}">
                <a16:creationId xmlns:a16="http://schemas.microsoft.com/office/drawing/2014/main" id="{20D67101-3D44-4977-BAF4-61D9F268609C}"/>
              </a:ext>
            </a:extLst>
          </p:cNvPr>
          <p:cNvPicPr>
            <a:picLocks noChangeAspect="1"/>
          </p:cNvPicPr>
          <p:nvPr userDrawn="1"/>
        </p:nvPicPr>
        <p:blipFill rotWithShape="1">
          <a:blip r:embed="rId7">
            <a:alphaModFix amt="25000"/>
            <a:extLst>
              <a:ext uri="{28A0092B-C50C-407E-A947-70E740481C1C}">
                <a14:useLocalDpi xmlns:a14="http://schemas.microsoft.com/office/drawing/2010/main" val="0"/>
              </a:ext>
            </a:extLst>
          </a:blip>
          <a:srcRect r="56514" b="-867"/>
          <a:stretch/>
        </p:blipFill>
        <p:spPr>
          <a:xfrm>
            <a:off x="10570506" y="357981"/>
            <a:ext cx="1248114" cy="405672"/>
          </a:xfrm>
          <a:prstGeom prst="rect">
            <a:avLst/>
          </a:prstGeom>
        </p:spPr>
      </p:pic>
    </p:spTree>
    <p:extLst>
      <p:ext uri="{BB962C8B-B14F-4D97-AF65-F5344CB8AC3E}">
        <p14:creationId xmlns:p14="http://schemas.microsoft.com/office/powerpoint/2010/main" val="14663869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Simple Title or Section Header">
    <p:spTree>
      <p:nvGrpSpPr>
        <p:cNvPr id="1" name=""/>
        <p:cNvGrpSpPr/>
        <p:nvPr/>
      </p:nvGrpSpPr>
      <p:grpSpPr>
        <a:xfrm>
          <a:off x="0" y="0"/>
          <a:ext cx="0" cy="0"/>
          <a:chOff x="0" y="0"/>
          <a:chExt cx="0" cy="0"/>
        </a:xfrm>
      </p:grpSpPr>
      <p:pic>
        <p:nvPicPr>
          <p:cNvPr id="16" name="Picture 15" descr="A picture containing outdoor&#10;&#10;Description automatically generated">
            <a:extLst>
              <a:ext uri="{FF2B5EF4-FFF2-40B4-BE49-F238E27FC236}">
                <a16:creationId xmlns:a16="http://schemas.microsoft.com/office/drawing/2014/main" id="{CA83DF1A-34E4-4037-B4BC-F527872F6036}"/>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34112C3-9A8B-4D4E-8074-3B769F045062}"/>
              </a:ext>
            </a:extLst>
          </p:cNvPr>
          <p:cNvSpPr>
            <a:spLocks noGrp="1"/>
          </p:cNvSpPr>
          <p:nvPr>
            <p:ph type="title"/>
          </p:nvPr>
        </p:nvSpPr>
        <p:spPr>
          <a:xfrm>
            <a:off x="680553" y="2194330"/>
            <a:ext cx="4763335" cy="1234670"/>
          </a:xfrm>
        </p:spPr>
        <p:txBody>
          <a:bodyPr anchor="t">
            <a:normAutofit/>
          </a:bodyPr>
          <a:lstStyle>
            <a:lvl1pPr>
              <a:defRPr sz="4000" b="1">
                <a:solidFill>
                  <a:srgbClr val="0050B8"/>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48FF776F-29D5-4357-92AD-40DCE60524A8}"/>
              </a:ext>
            </a:extLst>
          </p:cNvPr>
          <p:cNvSpPr>
            <a:spLocks noGrp="1"/>
          </p:cNvSpPr>
          <p:nvPr>
            <p:ph type="body" idx="1" hasCustomPrompt="1"/>
          </p:nvPr>
        </p:nvSpPr>
        <p:spPr>
          <a:xfrm>
            <a:off x="686903" y="4029883"/>
            <a:ext cx="4763335" cy="421482"/>
          </a:xfrm>
        </p:spPr>
        <p:txBody>
          <a:bodyPr>
            <a:normAutofit/>
          </a:bodyPr>
          <a:lstStyle>
            <a:lvl1pPr marL="0" indent="0">
              <a:buNone/>
              <a:defRPr sz="2200" b="0">
                <a:solidFill>
                  <a:srgbClr val="0050B8"/>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Subtitle</a:t>
            </a:r>
          </a:p>
        </p:txBody>
      </p:sp>
      <p:pic>
        <p:nvPicPr>
          <p:cNvPr id="9" name="Picture 8">
            <a:extLst>
              <a:ext uri="{FF2B5EF4-FFF2-40B4-BE49-F238E27FC236}">
                <a16:creationId xmlns:a16="http://schemas.microsoft.com/office/drawing/2014/main" id="{3D006F80-F15A-44B0-8D90-C03F831BF38A}"/>
              </a:ext>
            </a:extLst>
          </p:cNvPr>
          <p:cNvPicPr>
            <a:picLocks noChangeAspect="1"/>
          </p:cNvPicPr>
          <p:nvPr userDrawn="1"/>
        </p:nvPicPr>
        <p:blipFill>
          <a:blip r:embed="rId4">
            <a:extLst>
              <a:ext uri="{BEBA8EAE-BF5A-486C-A8C5-ECC9F3942E4B}">
                <a14:imgProps xmlns:a14="http://schemas.microsoft.com/office/drawing/2010/main">
                  <a14:imgLayer r:embed="rId5">
                    <a14:imgEffect>
                      <a14:colorTemperature colorTemp="11200"/>
                    </a14:imgEffect>
                    <a14:imgEffect>
                      <a14:saturation sat="300000"/>
                    </a14:imgEffect>
                  </a14:imgLayer>
                </a14:imgProps>
              </a:ext>
              <a:ext uri="{28A0092B-C50C-407E-A947-70E740481C1C}">
                <a14:useLocalDpi xmlns:a14="http://schemas.microsoft.com/office/drawing/2010/main" val="0"/>
              </a:ext>
            </a:extLst>
          </a:blip>
          <a:stretch>
            <a:fillRect/>
          </a:stretch>
        </p:blipFill>
        <p:spPr>
          <a:xfrm>
            <a:off x="616385" y="1593447"/>
            <a:ext cx="2965015" cy="614597"/>
          </a:xfrm>
          <a:prstGeom prst="rect">
            <a:avLst/>
          </a:prstGeom>
        </p:spPr>
      </p:pic>
      <p:pic>
        <p:nvPicPr>
          <p:cNvPr id="14" name="Picture 13">
            <a:extLst>
              <a:ext uri="{FF2B5EF4-FFF2-40B4-BE49-F238E27FC236}">
                <a16:creationId xmlns:a16="http://schemas.microsoft.com/office/drawing/2014/main" id="{CB49EDD9-5BC4-4241-B24B-F30A71EC83B1}"/>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l="-1" r="71431" b="24566"/>
          <a:stretch/>
        </p:blipFill>
        <p:spPr>
          <a:xfrm rot="10800000">
            <a:off x="0" y="6447790"/>
            <a:ext cx="1783080" cy="421482"/>
          </a:xfrm>
          <a:prstGeom prst="rect">
            <a:avLst/>
          </a:prstGeom>
        </p:spPr>
      </p:pic>
      <p:sp>
        <p:nvSpPr>
          <p:cNvPr id="13" name="Text Placeholder 12">
            <a:extLst>
              <a:ext uri="{FF2B5EF4-FFF2-40B4-BE49-F238E27FC236}">
                <a16:creationId xmlns:a16="http://schemas.microsoft.com/office/drawing/2014/main" id="{6BCF31AF-100A-4A2E-B7B9-EBECECB1BD65}"/>
              </a:ext>
            </a:extLst>
          </p:cNvPr>
          <p:cNvSpPr>
            <a:spLocks noGrp="1"/>
          </p:cNvSpPr>
          <p:nvPr>
            <p:ph type="body" sz="quarter" idx="13"/>
          </p:nvPr>
        </p:nvSpPr>
        <p:spPr>
          <a:xfrm>
            <a:off x="6096000" y="1121634"/>
            <a:ext cx="5325745" cy="4120925"/>
          </a:xfrm>
        </p:spPr>
        <p:txBody>
          <a:bodyPr/>
          <a:lstStyle>
            <a:lvl1pPr>
              <a:buClr>
                <a:srgbClr val="0150B9"/>
              </a:buClr>
              <a:buSzPct val="130000"/>
              <a:defRPr sz="2200" b="0" i="0">
                <a:solidFill>
                  <a:schemeClr val="tx1"/>
                </a:solidFill>
                <a:latin typeface="Arial" panose="020B0604020202020204" pitchFamily="34" charset="0"/>
                <a:cs typeface="Arial" panose="020B0604020202020204" pitchFamily="34" charset="0"/>
              </a:defRPr>
            </a:lvl1pPr>
            <a:lvl2pPr>
              <a:buClr>
                <a:srgbClr val="0150B9"/>
              </a:buClr>
              <a:buSzPct val="130000"/>
              <a:defRPr sz="2000" b="0">
                <a:solidFill>
                  <a:schemeClr val="tx1"/>
                </a:solidFill>
                <a:latin typeface="Arial" panose="020B0604020202020204" pitchFamily="34" charset="0"/>
                <a:cs typeface="Arial" panose="020B0604020202020204" pitchFamily="34" charset="0"/>
              </a:defRPr>
            </a:lvl2pPr>
            <a:lvl3pPr>
              <a:buClr>
                <a:srgbClr val="0150B9"/>
              </a:buClr>
              <a:buSzPct val="130000"/>
              <a:defRPr sz="1800" b="0">
                <a:solidFill>
                  <a:schemeClr val="tx1"/>
                </a:solidFill>
                <a:latin typeface="Arial" panose="020B0604020202020204" pitchFamily="34" charset="0"/>
                <a:cs typeface="Arial" panose="020B0604020202020204" pitchFamily="34" charset="0"/>
              </a:defRPr>
            </a:lvl3pPr>
            <a:lvl4pPr>
              <a:buClr>
                <a:srgbClr val="0150B9"/>
              </a:buClr>
              <a:buSzPct val="130000"/>
              <a:defRPr b="0">
                <a:solidFill>
                  <a:schemeClr val="tx1"/>
                </a:solidFill>
                <a:latin typeface="Arial" panose="020B0604020202020204" pitchFamily="34" charset="0"/>
                <a:cs typeface="Arial" panose="020B0604020202020204" pitchFamily="34" charset="0"/>
              </a:defRPr>
            </a:lvl4pPr>
            <a:lvl5pPr>
              <a:buClr>
                <a:srgbClr val="0150B9"/>
              </a:buClr>
              <a:buSzPct val="130000"/>
              <a:defRPr b="0">
                <a:solidFill>
                  <a:schemeClr val="tx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A7D8DE-9DD1-42ED-826E-D0D0B89788F3}"/>
              </a:ext>
            </a:extLst>
          </p:cNvPr>
          <p:cNvSpPr>
            <a:spLocks noGrp="1"/>
          </p:cNvSpPr>
          <p:nvPr>
            <p:ph type="dt" sz="half" idx="10"/>
          </p:nvPr>
        </p:nvSpPr>
        <p:spPr>
          <a:xfrm>
            <a:off x="320040" y="6447790"/>
            <a:ext cx="2743200" cy="365125"/>
          </a:xfrm>
        </p:spPr>
        <p:txBody>
          <a:bodyPr/>
          <a:lstStyle>
            <a:lvl1pPr>
              <a:defRPr>
                <a:solidFill>
                  <a:srgbClr val="0150B9"/>
                </a:solidFill>
                <a:latin typeface="Arial" panose="020B0604020202020204" pitchFamily="34" charset="0"/>
                <a:cs typeface="Arial" panose="020B0604020202020204" pitchFamily="34" charset="0"/>
              </a:defRPr>
            </a:lvl1pPr>
          </a:lstStyle>
          <a:p>
            <a:r>
              <a:rPr lang="en-US"/>
              <a:t>10/4/2023</a:t>
            </a:r>
          </a:p>
        </p:txBody>
      </p:sp>
      <p:sp>
        <p:nvSpPr>
          <p:cNvPr id="5" name="Footer Placeholder 4">
            <a:extLst>
              <a:ext uri="{FF2B5EF4-FFF2-40B4-BE49-F238E27FC236}">
                <a16:creationId xmlns:a16="http://schemas.microsoft.com/office/drawing/2014/main" id="{40643D87-DB57-47CE-BE87-08EDDE477C9F}"/>
              </a:ext>
            </a:extLst>
          </p:cNvPr>
          <p:cNvSpPr>
            <a:spLocks noGrp="1"/>
          </p:cNvSpPr>
          <p:nvPr>
            <p:ph type="ftr" sz="quarter" idx="11"/>
          </p:nvPr>
        </p:nvSpPr>
        <p:spPr>
          <a:xfrm>
            <a:off x="1463674" y="6447790"/>
            <a:ext cx="9661526" cy="365125"/>
          </a:xfrm>
        </p:spPr>
        <p:txBody>
          <a:bodyPr/>
          <a:lstStyle>
            <a:lvl1pPr algn="l">
              <a:defRPr b="1">
                <a:solidFill>
                  <a:srgbClr val="0150B9"/>
                </a:solidFill>
                <a:latin typeface="Arial" panose="020B0604020202020204" pitchFamily="34" charset="0"/>
                <a:cs typeface="Arial" panose="020B0604020202020204" pitchFamily="34" charset="0"/>
              </a:defRPr>
            </a:lvl1pPr>
          </a:lstStyle>
          <a:p>
            <a:r>
              <a:rPr lang="en-US"/>
              <a:t>Radiation Protection Program</a:t>
            </a:r>
          </a:p>
        </p:txBody>
      </p:sp>
      <p:sp>
        <p:nvSpPr>
          <p:cNvPr id="6" name="Slide Number Placeholder 5">
            <a:extLst>
              <a:ext uri="{FF2B5EF4-FFF2-40B4-BE49-F238E27FC236}">
                <a16:creationId xmlns:a16="http://schemas.microsoft.com/office/drawing/2014/main" id="{DE554BF4-6B64-4BCF-93AC-7C842E1DE393}"/>
              </a:ext>
            </a:extLst>
          </p:cNvPr>
          <p:cNvSpPr>
            <a:spLocks noGrp="1"/>
          </p:cNvSpPr>
          <p:nvPr>
            <p:ph type="sldNum" sz="quarter" idx="12"/>
          </p:nvPr>
        </p:nvSpPr>
        <p:spPr>
          <a:xfrm>
            <a:off x="9029700" y="6447790"/>
            <a:ext cx="2743200" cy="365125"/>
          </a:xfrm>
        </p:spPr>
        <p:txBody>
          <a:bodyPr/>
          <a:lstStyle>
            <a:lvl1pPr>
              <a:defRPr b="1">
                <a:solidFill>
                  <a:srgbClr val="0150B9"/>
                </a:solidFill>
                <a:latin typeface="Arial" panose="020B0604020202020204" pitchFamily="34" charset="0"/>
                <a:cs typeface="Arial" panose="020B0604020202020204" pitchFamily="34" charset="0"/>
              </a:defRPr>
            </a:lvl1pPr>
          </a:lstStyle>
          <a:p>
            <a:fld id="{23737F84-F6DA-4AD8-82AC-F41D15E40AE4}" type="slidenum">
              <a:rPr lang="en-US" smtClean="0"/>
              <a:pPr/>
              <a:t>‹#›</a:t>
            </a:fld>
            <a:endParaRPr lang="en-US"/>
          </a:p>
        </p:txBody>
      </p:sp>
      <p:pic>
        <p:nvPicPr>
          <p:cNvPr id="11" name="Picture 10" descr="Text&#10;&#10;Description automatically generated">
            <a:extLst>
              <a:ext uri="{FF2B5EF4-FFF2-40B4-BE49-F238E27FC236}">
                <a16:creationId xmlns:a16="http://schemas.microsoft.com/office/drawing/2014/main" id="{B21C01CB-0059-4082-B873-33CF8AFB796C}"/>
              </a:ext>
            </a:extLst>
          </p:cNvPr>
          <p:cNvPicPr>
            <a:picLocks noChangeAspect="1"/>
          </p:cNvPicPr>
          <p:nvPr userDrawn="1"/>
        </p:nvPicPr>
        <p:blipFill rotWithShape="1">
          <a:blip r:embed="rId7">
            <a:alphaModFix amt="25000"/>
            <a:extLst>
              <a:ext uri="{28A0092B-C50C-407E-A947-70E740481C1C}">
                <a14:useLocalDpi xmlns:a14="http://schemas.microsoft.com/office/drawing/2010/main" val="0"/>
              </a:ext>
            </a:extLst>
          </a:blip>
          <a:srcRect r="56514" b="-867"/>
          <a:stretch/>
        </p:blipFill>
        <p:spPr>
          <a:xfrm>
            <a:off x="10570506" y="357981"/>
            <a:ext cx="1248114" cy="405672"/>
          </a:xfrm>
          <a:prstGeom prst="rect">
            <a:avLst/>
          </a:prstGeom>
        </p:spPr>
      </p:pic>
    </p:spTree>
    <p:extLst>
      <p:ext uri="{BB962C8B-B14F-4D97-AF65-F5344CB8AC3E}">
        <p14:creationId xmlns:p14="http://schemas.microsoft.com/office/powerpoint/2010/main" val="29891877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7" name="Picture 16" descr="Background pattern&#10;&#10;Description automatically generated">
            <a:extLst>
              <a:ext uri="{FF2B5EF4-FFF2-40B4-BE49-F238E27FC236}">
                <a16:creationId xmlns:a16="http://schemas.microsoft.com/office/drawing/2014/main" id="{44A1988B-0FBE-4B47-8E29-8D89947D1C6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Slide Number Placeholder 6">
            <a:extLst>
              <a:ext uri="{FF2B5EF4-FFF2-40B4-BE49-F238E27FC236}">
                <a16:creationId xmlns:a16="http://schemas.microsoft.com/office/drawing/2014/main" id="{4ADF27D4-52D2-4801-8FDD-29C1089225DE}"/>
              </a:ext>
            </a:extLst>
          </p:cNvPr>
          <p:cNvSpPr>
            <a:spLocks noGrp="1"/>
          </p:cNvSpPr>
          <p:nvPr>
            <p:ph type="sldNum" sz="quarter" idx="12"/>
          </p:nvPr>
        </p:nvSpPr>
        <p:spPr>
          <a:xfrm>
            <a:off x="9026372" y="6447789"/>
            <a:ext cx="2743200" cy="365125"/>
          </a:xfrm>
        </p:spPr>
        <p:txBody>
          <a:bodyPr/>
          <a:lstStyle>
            <a:lvl1pPr>
              <a:defRPr b="1">
                <a:solidFill>
                  <a:srgbClr val="0150B9"/>
                </a:solidFill>
                <a:latin typeface="Arial" panose="020B0604020202020204" pitchFamily="34" charset="0"/>
                <a:cs typeface="Arial" panose="020B0604020202020204" pitchFamily="34" charset="0"/>
              </a:defRPr>
            </a:lvl1pPr>
          </a:lstStyle>
          <a:p>
            <a:fld id="{23737F84-F6DA-4AD8-82AC-F41D15E40AE4}" type="slidenum">
              <a:rPr lang="en-US" smtClean="0"/>
              <a:pPr/>
              <a:t>‹#›</a:t>
            </a:fld>
            <a:endParaRPr lang="en-US"/>
          </a:p>
        </p:txBody>
      </p:sp>
      <p:pic>
        <p:nvPicPr>
          <p:cNvPr id="8" name="Picture 7">
            <a:extLst>
              <a:ext uri="{FF2B5EF4-FFF2-40B4-BE49-F238E27FC236}">
                <a16:creationId xmlns:a16="http://schemas.microsoft.com/office/drawing/2014/main" id="{ED1920DD-1F06-4202-96F6-AEA4A6CB19B0}"/>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 r="71431" b="24566"/>
          <a:stretch/>
        </p:blipFill>
        <p:spPr>
          <a:xfrm rot="10800000">
            <a:off x="0" y="6447790"/>
            <a:ext cx="1783080" cy="421482"/>
          </a:xfrm>
          <a:prstGeom prst="rect">
            <a:avLst/>
          </a:prstGeom>
        </p:spPr>
      </p:pic>
      <p:sp>
        <p:nvSpPr>
          <p:cNvPr id="5" name="Date Placeholder 4">
            <a:extLst>
              <a:ext uri="{FF2B5EF4-FFF2-40B4-BE49-F238E27FC236}">
                <a16:creationId xmlns:a16="http://schemas.microsoft.com/office/drawing/2014/main" id="{B3096B54-A8FE-4343-84C6-E91596E13F2D}"/>
              </a:ext>
            </a:extLst>
          </p:cNvPr>
          <p:cNvSpPr>
            <a:spLocks noGrp="1"/>
          </p:cNvSpPr>
          <p:nvPr>
            <p:ph type="dt" sz="half" idx="10"/>
          </p:nvPr>
        </p:nvSpPr>
        <p:spPr>
          <a:xfrm>
            <a:off x="320040" y="6447790"/>
            <a:ext cx="2743200" cy="365125"/>
          </a:xfrm>
        </p:spPr>
        <p:txBody>
          <a:bodyPr/>
          <a:lstStyle>
            <a:lvl1pPr>
              <a:defRPr>
                <a:solidFill>
                  <a:srgbClr val="0150B9"/>
                </a:solidFill>
                <a:latin typeface="Arial" panose="020B0604020202020204" pitchFamily="34" charset="0"/>
                <a:cs typeface="Arial" panose="020B0604020202020204" pitchFamily="34" charset="0"/>
              </a:defRPr>
            </a:lvl1pPr>
          </a:lstStyle>
          <a:p>
            <a:r>
              <a:rPr lang="en-US"/>
              <a:t>10/4/2023</a:t>
            </a:r>
          </a:p>
        </p:txBody>
      </p:sp>
      <p:sp>
        <p:nvSpPr>
          <p:cNvPr id="2" name="Title 1">
            <a:extLst>
              <a:ext uri="{FF2B5EF4-FFF2-40B4-BE49-F238E27FC236}">
                <a16:creationId xmlns:a16="http://schemas.microsoft.com/office/drawing/2014/main" id="{9D7A0398-E2BE-4137-8F79-D046CA64A03F}"/>
              </a:ext>
            </a:extLst>
          </p:cNvPr>
          <p:cNvSpPr>
            <a:spLocks noGrp="1"/>
          </p:cNvSpPr>
          <p:nvPr>
            <p:ph type="title"/>
          </p:nvPr>
        </p:nvSpPr>
        <p:spPr>
          <a:xfrm>
            <a:off x="271780" y="286861"/>
            <a:ext cx="11500792" cy="520766"/>
          </a:xfrm>
        </p:spPr>
        <p:txBody>
          <a:bodyPr anchor="t">
            <a:normAutofit/>
          </a:bodyPr>
          <a:lstStyle>
            <a:lvl1pPr>
              <a:defRPr sz="3600" b="1">
                <a:solidFill>
                  <a:srgbClr val="0150B9"/>
                </a:solidFill>
                <a:latin typeface="Arial" panose="020B0604020202020204" pitchFamily="34" charset="0"/>
                <a:cs typeface="Arial" panose="020B0604020202020204" pitchFamily="34" charset="0"/>
              </a:defRPr>
            </a:lvl1pPr>
          </a:lstStyle>
          <a:p>
            <a:r>
              <a:rPr lang="en-US"/>
              <a:t>Click to edit Master title style</a:t>
            </a:r>
          </a:p>
        </p:txBody>
      </p:sp>
      <p:sp>
        <p:nvSpPr>
          <p:cNvPr id="6" name="Footer Placeholder 5">
            <a:extLst>
              <a:ext uri="{FF2B5EF4-FFF2-40B4-BE49-F238E27FC236}">
                <a16:creationId xmlns:a16="http://schemas.microsoft.com/office/drawing/2014/main" id="{1EFC3EEA-798A-4D70-83C0-A0C0D16EE4A3}"/>
              </a:ext>
            </a:extLst>
          </p:cNvPr>
          <p:cNvSpPr>
            <a:spLocks noGrp="1"/>
          </p:cNvSpPr>
          <p:nvPr>
            <p:ph type="ftr" sz="quarter" idx="11"/>
          </p:nvPr>
        </p:nvSpPr>
        <p:spPr>
          <a:xfrm>
            <a:off x="1466368" y="6447791"/>
            <a:ext cx="9754082" cy="365124"/>
          </a:xfrm>
        </p:spPr>
        <p:txBody>
          <a:bodyPr/>
          <a:lstStyle>
            <a:lvl1pPr algn="l">
              <a:defRPr b="1">
                <a:solidFill>
                  <a:srgbClr val="0150B9"/>
                </a:solidFill>
                <a:latin typeface="Arial" panose="020B0604020202020204" pitchFamily="34" charset="0"/>
                <a:cs typeface="Arial" panose="020B0604020202020204" pitchFamily="34" charset="0"/>
              </a:defRPr>
            </a:lvl1pPr>
          </a:lstStyle>
          <a:p>
            <a:r>
              <a:rPr lang="en-US"/>
              <a:t>Radiation Protection Program</a:t>
            </a:r>
          </a:p>
        </p:txBody>
      </p:sp>
      <p:sp>
        <p:nvSpPr>
          <p:cNvPr id="10" name="Content Placeholder 2">
            <a:extLst>
              <a:ext uri="{FF2B5EF4-FFF2-40B4-BE49-F238E27FC236}">
                <a16:creationId xmlns:a16="http://schemas.microsoft.com/office/drawing/2014/main" id="{B6006FB0-DB8E-4933-B262-53F43975175D}"/>
              </a:ext>
            </a:extLst>
          </p:cNvPr>
          <p:cNvSpPr>
            <a:spLocks noGrp="1"/>
          </p:cNvSpPr>
          <p:nvPr>
            <p:ph idx="13"/>
          </p:nvPr>
        </p:nvSpPr>
        <p:spPr>
          <a:xfrm>
            <a:off x="271781" y="1434989"/>
            <a:ext cx="5748020" cy="4926173"/>
          </a:xfrm>
        </p:spPr>
        <p:txBody>
          <a:bodyPr/>
          <a:lstStyle>
            <a:lvl1pPr>
              <a:buClr>
                <a:srgbClr val="0150B9"/>
              </a:buClr>
              <a:buSzPct val="120000"/>
              <a:defRPr sz="2200">
                <a:latin typeface="Arial" panose="020B0604020202020204" pitchFamily="34" charset="0"/>
                <a:cs typeface="Arial" panose="020B0604020202020204" pitchFamily="34" charset="0"/>
              </a:defRPr>
            </a:lvl1pPr>
            <a:lvl2pPr>
              <a:buClr>
                <a:srgbClr val="0150B9"/>
              </a:buClr>
              <a:buSzPct val="120000"/>
              <a:defRPr sz="2000">
                <a:latin typeface="Arial" panose="020B0604020202020204" pitchFamily="34" charset="0"/>
                <a:cs typeface="Arial" panose="020B0604020202020204" pitchFamily="34" charset="0"/>
              </a:defRPr>
            </a:lvl2pPr>
            <a:lvl3pPr>
              <a:buClr>
                <a:srgbClr val="0150B9"/>
              </a:buClr>
              <a:buSzPct val="120000"/>
              <a:defRPr sz="1800">
                <a:latin typeface="Arial" panose="020B0604020202020204" pitchFamily="34" charset="0"/>
                <a:cs typeface="Arial" panose="020B0604020202020204" pitchFamily="34" charset="0"/>
              </a:defRPr>
            </a:lvl3pPr>
            <a:lvl4pPr>
              <a:buClr>
                <a:srgbClr val="0150B9"/>
              </a:buClr>
              <a:buSzPct val="120000"/>
              <a:defRPr>
                <a:latin typeface="Arial" panose="020B0604020202020204" pitchFamily="34" charset="0"/>
                <a:cs typeface="Arial" panose="020B0604020202020204" pitchFamily="34" charset="0"/>
              </a:defRPr>
            </a:lvl4pPr>
            <a:lvl5pPr>
              <a:buClr>
                <a:srgbClr val="0150B9"/>
              </a:buClr>
              <a:buSzPct val="120000"/>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10">
            <a:extLst>
              <a:ext uri="{FF2B5EF4-FFF2-40B4-BE49-F238E27FC236}">
                <a16:creationId xmlns:a16="http://schemas.microsoft.com/office/drawing/2014/main" id="{AF536735-65ED-4D45-9651-26A4BD6FE560}"/>
              </a:ext>
            </a:extLst>
          </p:cNvPr>
          <p:cNvSpPr>
            <a:spLocks noGrp="1"/>
          </p:cNvSpPr>
          <p:nvPr>
            <p:ph type="body" sz="quarter" idx="14" hasCustomPrompt="1"/>
          </p:nvPr>
        </p:nvSpPr>
        <p:spPr>
          <a:xfrm>
            <a:off x="272416" y="807720"/>
            <a:ext cx="11500793" cy="365125"/>
          </a:xfrm>
        </p:spPr>
        <p:txBody>
          <a:bodyPr>
            <a:noAutofit/>
          </a:bodyPr>
          <a:lstStyle>
            <a:lvl1pPr marL="0" indent="0">
              <a:buNone/>
              <a:defRPr sz="2400" b="1">
                <a:solidFill>
                  <a:srgbClr val="0150B9"/>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a:t>
            </a:r>
          </a:p>
        </p:txBody>
      </p:sp>
      <p:pic>
        <p:nvPicPr>
          <p:cNvPr id="15" name="Picture 14" descr="Text&#10;&#10;Description automatically generated">
            <a:extLst>
              <a:ext uri="{FF2B5EF4-FFF2-40B4-BE49-F238E27FC236}">
                <a16:creationId xmlns:a16="http://schemas.microsoft.com/office/drawing/2014/main" id="{A40E9630-2195-4EA8-9E1E-0D051BD34F46}"/>
              </a:ext>
            </a:extLst>
          </p:cNvPr>
          <p:cNvPicPr>
            <a:picLocks noChangeAspect="1"/>
          </p:cNvPicPr>
          <p:nvPr userDrawn="1"/>
        </p:nvPicPr>
        <p:blipFill rotWithShape="1">
          <a:blip r:embed="rId4">
            <a:alphaModFix amt="25000"/>
            <a:extLst>
              <a:ext uri="{28A0092B-C50C-407E-A947-70E740481C1C}">
                <a14:useLocalDpi xmlns:a14="http://schemas.microsoft.com/office/drawing/2010/main" val="0"/>
              </a:ext>
            </a:extLst>
          </a:blip>
          <a:srcRect r="56514" b="-867"/>
          <a:stretch/>
        </p:blipFill>
        <p:spPr>
          <a:xfrm>
            <a:off x="10570506" y="357981"/>
            <a:ext cx="1248114" cy="405672"/>
          </a:xfrm>
          <a:prstGeom prst="rect">
            <a:avLst/>
          </a:prstGeom>
        </p:spPr>
      </p:pic>
      <p:sp>
        <p:nvSpPr>
          <p:cNvPr id="4" name="Content Placeholder 3">
            <a:extLst>
              <a:ext uri="{FF2B5EF4-FFF2-40B4-BE49-F238E27FC236}">
                <a16:creationId xmlns:a16="http://schemas.microsoft.com/office/drawing/2014/main" id="{C94E2C54-1904-46B6-8296-E64F7C66AA35}"/>
              </a:ext>
            </a:extLst>
          </p:cNvPr>
          <p:cNvSpPr>
            <a:spLocks noGrp="1"/>
          </p:cNvSpPr>
          <p:nvPr>
            <p:ph sz="quarter" idx="15"/>
          </p:nvPr>
        </p:nvSpPr>
        <p:spPr>
          <a:xfrm>
            <a:off x="6372115" y="1435100"/>
            <a:ext cx="5397609" cy="4926013"/>
          </a:xfrm>
        </p:spPr>
        <p:txBody>
          <a:bodyPr/>
          <a:lstStyle>
            <a:lvl1pPr marL="0" indent="0">
              <a:buNone/>
              <a:defRPr/>
            </a:lvl1pPr>
          </a:lstStyle>
          <a:p>
            <a:pPr lvl="0"/>
            <a:endParaRPr lang="en-US"/>
          </a:p>
        </p:txBody>
      </p:sp>
    </p:spTree>
    <p:extLst>
      <p:ext uri="{BB962C8B-B14F-4D97-AF65-F5344CB8AC3E}">
        <p14:creationId xmlns:p14="http://schemas.microsoft.com/office/powerpoint/2010/main" val="35780708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349516BA-18A8-4A66-A6F3-6B335FC19B3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2" name="Picture 11">
            <a:extLst>
              <a:ext uri="{FF2B5EF4-FFF2-40B4-BE49-F238E27FC236}">
                <a16:creationId xmlns:a16="http://schemas.microsoft.com/office/drawing/2014/main" id="{54CE1085-004A-4BCA-BE3A-E4171B2D8BCA}"/>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 r="71431" b="24566"/>
          <a:stretch/>
        </p:blipFill>
        <p:spPr>
          <a:xfrm rot="10800000">
            <a:off x="0" y="6447790"/>
            <a:ext cx="1783080" cy="421482"/>
          </a:xfrm>
          <a:prstGeom prst="rect">
            <a:avLst/>
          </a:prstGeom>
        </p:spPr>
      </p:pic>
      <p:sp>
        <p:nvSpPr>
          <p:cNvPr id="9" name="Slide Number Placeholder 8">
            <a:extLst>
              <a:ext uri="{FF2B5EF4-FFF2-40B4-BE49-F238E27FC236}">
                <a16:creationId xmlns:a16="http://schemas.microsoft.com/office/drawing/2014/main" id="{8E659530-5567-4B48-B1EA-F1B41FDD9B75}"/>
              </a:ext>
            </a:extLst>
          </p:cNvPr>
          <p:cNvSpPr>
            <a:spLocks noGrp="1"/>
          </p:cNvSpPr>
          <p:nvPr>
            <p:ph type="sldNum" sz="quarter" idx="12"/>
          </p:nvPr>
        </p:nvSpPr>
        <p:spPr>
          <a:xfrm>
            <a:off x="9026191" y="6447789"/>
            <a:ext cx="2743200" cy="365125"/>
          </a:xfrm>
        </p:spPr>
        <p:txBody>
          <a:bodyPr/>
          <a:lstStyle>
            <a:lvl1pPr>
              <a:defRPr b="1">
                <a:solidFill>
                  <a:srgbClr val="0150B9"/>
                </a:solidFill>
                <a:latin typeface="Arial" panose="020B0604020202020204" pitchFamily="34" charset="0"/>
                <a:cs typeface="Arial" panose="020B0604020202020204" pitchFamily="34" charset="0"/>
              </a:defRPr>
            </a:lvl1pPr>
          </a:lstStyle>
          <a:p>
            <a:fld id="{23737F84-F6DA-4AD8-82AC-F41D15E40AE4}" type="slidenum">
              <a:rPr lang="en-US" smtClean="0"/>
              <a:pPr/>
              <a:t>‹#›</a:t>
            </a:fld>
            <a:endParaRPr lang="en-US"/>
          </a:p>
        </p:txBody>
      </p:sp>
      <p:sp>
        <p:nvSpPr>
          <p:cNvPr id="8" name="Footer Placeholder 7">
            <a:extLst>
              <a:ext uri="{FF2B5EF4-FFF2-40B4-BE49-F238E27FC236}">
                <a16:creationId xmlns:a16="http://schemas.microsoft.com/office/drawing/2014/main" id="{80F40D9F-59D1-43FC-BD56-D7033F3D9350}"/>
              </a:ext>
            </a:extLst>
          </p:cNvPr>
          <p:cNvSpPr>
            <a:spLocks noGrp="1"/>
          </p:cNvSpPr>
          <p:nvPr>
            <p:ph type="ftr" sz="quarter" idx="11"/>
          </p:nvPr>
        </p:nvSpPr>
        <p:spPr>
          <a:xfrm>
            <a:off x="1466368" y="6457314"/>
            <a:ext cx="9715982" cy="365125"/>
          </a:xfrm>
        </p:spPr>
        <p:txBody>
          <a:bodyPr/>
          <a:lstStyle>
            <a:lvl1pPr algn="l">
              <a:defRPr b="1">
                <a:solidFill>
                  <a:srgbClr val="0150B9"/>
                </a:solidFill>
                <a:latin typeface="Arial" panose="020B0604020202020204" pitchFamily="34" charset="0"/>
                <a:cs typeface="Arial" panose="020B0604020202020204" pitchFamily="34" charset="0"/>
              </a:defRPr>
            </a:lvl1pPr>
          </a:lstStyle>
          <a:p>
            <a:r>
              <a:rPr lang="en-US"/>
              <a:t>Radiation Protection Program</a:t>
            </a:r>
          </a:p>
        </p:txBody>
      </p:sp>
      <p:sp>
        <p:nvSpPr>
          <p:cNvPr id="7" name="Date Placeholder 6">
            <a:extLst>
              <a:ext uri="{FF2B5EF4-FFF2-40B4-BE49-F238E27FC236}">
                <a16:creationId xmlns:a16="http://schemas.microsoft.com/office/drawing/2014/main" id="{33E43559-FF3D-465A-A32A-5EFA37933618}"/>
              </a:ext>
            </a:extLst>
          </p:cNvPr>
          <p:cNvSpPr>
            <a:spLocks noGrp="1"/>
          </p:cNvSpPr>
          <p:nvPr>
            <p:ph type="dt" sz="half" idx="10"/>
          </p:nvPr>
        </p:nvSpPr>
        <p:spPr>
          <a:xfrm>
            <a:off x="320040" y="6447791"/>
            <a:ext cx="1463041" cy="365124"/>
          </a:xfrm>
        </p:spPr>
        <p:txBody>
          <a:bodyPr/>
          <a:lstStyle>
            <a:lvl1pPr>
              <a:defRPr>
                <a:solidFill>
                  <a:srgbClr val="0150B9"/>
                </a:solidFill>
                <a:latin typeface="Arial" panose="020B0604020202020204" pitchFamily="34" charset="0"/>
                <a:cs typeface="Arial" panose="020B0604020202020204" pitchFamily="34" charset="0"/>
              </a:defRPr>
            </a:lvl1pPr>
          </a:lstStyle>
          <a:p>
            <a:r>
              <a:rPr lang="en-US"/>
              <a:t>10/4/2023</a:t>
            </a:r>
          </a:p>
        </p:txBody>
      </p:sp>
      <p:sp>
        <p:nvSpPr>
          <p:cNvPr id="16" name="Text Placeholder 10">
            <a:extLst>
              <a:ext uri="{FF2B5EF4-FFF2-40B4-BE49-F238E27FC236}">
                <a16:creationId xmlns:a16="http://schemas.microsoft.com/office/drawing/2014/main" id="{4909E534-5993-4738-9BB7-F3EB7CB717B4}"/>
              </a:ext>
            </a:extLst>
          </p:cNvPr>
          <p:cNvSpPr>
            <a:spLocks noGrp="1"/>
          </p:cNvSpPr>
          <p:nvPr>
            <p:ph type="body" sz="quarter" idx="14" hasCustomPrompt="1"/>
          </p:nvPr>
        </p:nvSpPr>
        <p:spPr>
          <a:xfrm>
            <a:off x="272416" y="807720"/>
            <a:ext cx="11500793" cy="365125"/>
          </a:xfrm>
        </p:spPr>
        <p:txBody>
          <a:bodyPr>
            <a:noAutofit/>
          </a:bodyPr>
          <a:lstStyle>
            <a:lvl1pPr marL="0" indent="0">
              <a:buNone/>
              <a:defRPr sz="2400" b="1">
                <a:solidFill>
                  <a:srgbClr val="0150B9"/>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a:t>
            </a:r>
          </a:p>
        </p:txBody>
      </p:sp>
      <p:pic>
        <p:nvPicPr>
          <p:cNvPr id="17" name="Picture 16" descr="Text&#10;&#10;Description automatically generated">
            <a:extLst>
              <a:ext uri="{FF2B5EF4-FFF2-40B4-BE49-F238E27FC236}">
                <a16:creationId xmlns:a16="http://schemas.microsoft.com/office/drawing/2014/main" id="{2A759FC7-3774-4821-95BA-FCFDCD40FF97}"/>
              </a:ext>
            </a:extLst>
          </p:cNvPr>
          <p:cNvPicPr>
            <a:picLocks noChangeAspect="1"/>
          </p:cNvPicPr>
          <p:nvPr userDrawn="1"/>
        </p:nvPicPr>
        <p:blipFill rotWithShape="1">
          <a:blip r:embed="rId4">
            <a:alphaModFix amt="25000"/>
            <a:extLst>
              <a:ext uri="{28A0092B-C50C-407E-A947-70E740481C1C}">
                <a14:useLocalDpi xmlns:a14="http://schemas.microsoft.com/office/drawing/2010/main" val="0"/>
              </a:ext>
            </a:extLst>
          </a:blip>
          <a:srcRect r="56514" b="-867"/>
          <a:stretch/>
        </p:blipFill>
        <p:spPr>
          <a:xfrm>
            <a:off x="10570506" y="357981"/>
            <a:ext cx="1248114" cy="405672"/>
          </a:xfrm>
          <a:prstGeom prst="rect">
            <a:avLst/>
          </a:prstGeom>
        </p:spPr>
      </p:pic>
      <p:sp>
        <p:nvSpPr>
          <p:cNvPr id="2" name="Title 1">
            <a:extLst>
              <a:ext uri="{FF2B5EF4-FFF2-40B4-BE49-F238E27FC236}">
                <a16:creationId xmlns:a16="http://schemas.microsoft.com/office/drawing/2014/main" id="{97126F78-B219-45A0-A703-2EAEF2A11563}"/>
              </a:ext>
            </a:extLst>
          </p:cNvPr>
          <p:cNvSpPr>
            <a:spLocks noGrp="1"/>
          </p:cNvSpPr>
          <p:nvPr>
            <p:ph type="title"/>
          </p:nvPr>
        </p:nvSpPr>
        <p:spPr>
          <a:xfrm>
            <a:off x="271452" y="286769"/>
            <a:ext cx="11498120" cy="520858"/>
          </a:xfrm>
        </p:spPr>
        <p:txBody>
          <a:bodyPr anchor="t">
            <a:normAutofit/>
          </a:bodyPr>
          <a:lstStyle>
            <a:lvl1pPr>
              <a:defRPr sz="3600" b="1">
                <a:solidFill>
                  <a:srgbClr val="0150B9"/>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ADB7AA62-04DF-4D22-9572-BDE598622C08}"/>
              </a:ext>
            </a:extLst>
          </p:cNvPr>
          <p:cNvSpPr>
            <a:spLocks noGrp="1"/>
          </p:cNvSpPr>
          <p:nvPr>
            <p:ph type="body" idx="1"/>
          </p:nvPr>
        </p:nvSpPr>
        <p:spPr>
          <a:xfrm>
            <a:off x="271452" y="1487773"/>
            <a:ext cx="5693617" cy="365125"/>
          </a:xfrm>
        </p:spPr>
        <p:txBody>
          <a:bodyPr anchor="t"/>
          <a:lstStyle>
            <a:lvl1pPr marL="0" indent="0">
              <a:buNone/>
              <a:defRPr sz="2400" b="1">
                <a:solidFill>
                  <a:schemeClr val="tx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C27CC6C-91C2-4072-B025-F56F8FD41968}"/>
              </a:ext>
            </a:extLst>
          </p:cNvPr>
          <p:cNvSpPr>
            <a:spLocks noGrp="1"/>
          </p:cNvSpPr>
          <p:nvPr>
            <p:ph sz="half" idx="2"/>
          </p:nvPr>
        </p:nvSpPr>
        <p:spPr>
          <a:xfrm>
            <a:off x="271452" y="1913223"/>
            <a:ext cx="5693617" cy="4167537"/>
          </a:xfrm>
        </p:spPr>
        <p:txBody>
          <a:bodyPr/>
          <a:lstStyle>
            <a:lvl1pPr>
              <a:buClr>
                <a:srgbClr val="0150B9"/>
              </a:buClr>
              <a:buSzPct val="120000"/>
              <a:defRPr sz="2200">
                <a:latin typeface="Arial" panose="020B0604020202020204" pitchFamily="34" charset="0"/>
                <a:cs typeface="Arial" panose="020B0604020202020204" pitchFamily="34" charset="0"/>
              </a:defRPr>
            </a:lvl1pPr>
            <a:lvl2pPr>
              <a:buClr>
                <a:srgbClr val="0150B9"/>
              </a:buClr>
              <a:buSzPct val="120000"/>
              <a:defRPr sz="2000">
                <a:latin typeface="Arial" panose="020B0604020202020204" pitchFamily="34" charset="0"/>
                <a:cs typeface="Arial" panose="020B0604020202020204" pitchFamily="34" charset="0"/>
              </a:defRPr>
            </a:lvl2pPr>
            <a:lvl3pPr>
              <a:buClr>
                <a:srgbClr val="0150B9"/>
              </a:buClr>
              <a:buSzPct val="120000"/>
              <a:defRPr sz="1800">
                <a:latin typeface="Arial" panose="020B0604020202020204" pitchFamily="34" charset="0"/>
                <a:cs typeface="Arial" panose="020B0604020202020204" pitchFamily="34" charset="0"/>
              </a:defRPr>
            </a:lvl3pPr>
            <a:lvl4pPr>
              <a:buClr>
                <a:srgbClr val="0150B9"/>
              </a:buClr>
              <a:buSzPct val="120000"/>
              <a:defRPr>
                <a:latin typeface="Arial" panose="020B0604020202020204" pitchFamily="34" charset="0"/>
                <a:cs typeface="Arial" panose="020B0604020202020204" pitchFamily="34" charset="0"/>
              </a:defRPr>
            </a:lvl4pPr>
            <a:lvl5pPr>
              <a:buClr>
                <a:srgbClr val="0150B9"/>
              </a:buClr>
              <a:buSzPct val="120000"/>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423382D-DE3A-4EBD-8D27-50226F3F6638}"/>
              </a:ext>
            </a:extLst>
          </p:cNvPr>
          <p:cNvSpPr>
            <a:spLocks noGrp="1"/>
          </p:cNvSpPr>
          <p:nvPr>
            <p:ph type="body" sz="quarter" idx="3"/>
          </p:nvPr>
        </p:nvSpPr>
        <p:spPr>
          <a:xfrm>
            <a:off x="6096000" y="1487773"/>
            <a:ext cx="5721656" cy="365125"/>
          </a:xfrm>
        </p:spPr>
        <p:txBody>
          <a:bodyPr anchor="t"/>
          <a:lstStyle>
            <a:lvl1pPr marL="0" indent="0">
              <a:buNone/>
              <a:defRPr sz="2400" b="1">
                <a:solidFill>
                  <a:schemeClr val="tx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C3BAD83-CB1B-46D1-A198-3AF121C42C82}"/>
              </a:ext>
            </a:extLst>
          </p:cNvPr>
          <p:cNvSpPr>
            <a:spLocks noGrp="1"/>
          </p:cNvSpPr>
          <p:nvPr>
            <p:ph sz="quarter" idx="4"/>
          </p:nvPr>
        </p:nvSpPr>
        <p:spPr>
          <a:xfrm>
            <a:off x="6096000" y="1913223"/>
            <a:ext cx="5721656" cy="4167537"/>
          </a:xfrm>
        </p:spPr>
        <p:txBody>
          <a:bodyPr/>
          <a:lstStyle>
            <a:lvl1pPr>
              <a:buClr>
                <a:srgbClr val="0150B9"/>
              </a:buClr>
              <a:buSzPct val="120000"/>
              <a:defRPr sz="2200">
                <a:latin typeface="Arial" panose="020B0604020202020204" pitchFamily="34" charset="0"/>
                <a:cs typeface="Arial" panose="020B0604020202020204" pitchFamily="34" charset="0"/>
              </a:defRPr>
            </a:lvl1pPr>
            <a:lvl2pPr>
              <a:buClr>
                <a:srgbClr val="0150B9"/>
              </a:buClr>
              <a:buSzPct val="120000"/>
              <a:defRPr sz="2000">
                <a:latin typeface="Arial" panose="020B0604020202020204" pitchFamily="34" charset="0"/>
                <a:cs typeface="Arial" panose="020B0604020202020204" pitchFamily="34" charset="0"/>
              </a:defRPr>
            </a:lvl2pPr>
            <a:lvl3pPr>
              <a:buClr>
                <a:srgbClr val="0150B9"/>
              </a:buClr>
              <a:buSzPct val="120000"/>
              <a:defRPr sz="1800">
                <a:latin typeface="Arial" panose="020B0604020202020204" pitchFamily="34" charset="0"/>
                <a:cs typeface="Arial" panose="020B0604020202020204" pitchFamily="34" charset="0"/>
              </a:defRPr>
            </a:lvl3pPr>
            <a:lvl4pPr>
              <a:buClr>
                <a:srgbClr val="0150B9"/>
              </a:buClr>
              <a:buSzPct val="120000"/>
              <a:defRPr>
                <a:latin typeface="Arial" panose="020B0604020202020204" pitchFamily="34" charset="0"/>
                <a:cs typeface="Arial" panose="020B0604020202020204" pitchFamily="34" charset="0"/>
              </a:defRPr>
            </a:lvl4pPr>
            <a:lvl5pPr>
              <a:buClr>
                <a:srgbClr val="0150B9"/>
              </a:buClr>
              <a:buSzPct val="120000"/>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282873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6" name="Picture 5" descr="Background pattern&#10;&#10;Description automatically generated">
            <a:extLst>
              <a:ext uri="{FF2B5EF4-FFF2-40B4-BE49-F238E27FC236}">
                <a16:creationId xmlns:a16="http://schemas.microsoft.com/office/drawing/2014/main" id="{55C33114-805E-4EE9-BAFD-3C843E42A8F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3" name="Picture 12">
            <a:extLst>
              <a:ext uri="{FF2B5EF4-FFF2-40B4-BE49-F238E27FC236}">
                <a16:creationId xmlns:a16="http://schemas.microsoft.com/office/drawing/2014/main" id="{68634076-D137-4919-896A-951340BDCDE7}"/>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 r="71431" b="24566"/>
          <a:stretch/>
        </p:blipFill>
        <p:spPr>
          <a:xfrm rot="10800000">
            <a:off x="0" y="6447790"/>
            <a:ext cx="1783080" cy="421482"/>
          </a:xfrm>
          <a:prstGeom prst="rect">
            <a:avLst/>
          </a:prstGeom>
        </p:spPr>
      </p:pic>
      <p:sp>
        <p:nvSpPr>
          <p:cNvPr id="5" name="Slide Number Placeholder 4">
            <a:extLst>
              <a:ext uri="{FF2B5EF4-FFF2-40B4-BE49-F238E27FC236}">
                <a16:creationId xmlns:a16="http://schemas.microsoft.com/office/drawing/2014/main" id="{828F5F0E-5014-4A18-8533-5DDBE8984800}"/>
              </a:ext>
            </a:extLst>
          </p:cNvPr>
          <p:cNvSpPr>
            <a:spLocks noGrp="1"/>
          </p:cNvSpPr>
          <p:nvPr>
            <p:ph type="sldNum" sz="quarter" idx="12"/>
          </p:nvPr>
        </p:nvSpPr>
        <p:spPr>
          <a:xfrm>
            <a:off x="9028518" y="6439852"/>
            <a:ext cx="2743200" cy="365125"/>
          </a:xfrm>
        </p:spPr>
        <p:txBody>
          <a:bodyPr/>
          <a:lstStyle>
            <a:lvl1pPr>
              <a:defRPr b="1">
                <a:solidFill>
                  <a:srgbClr val="0150B9"/>
                </a:solidFill>
                <a:latin typeface="Arial" panose="020B0604020202020204" pitchFamily="34" charset="0"/>
                <a:cs typeface="Arial" panose="020B0604020202020204" pitchFamily="34" charset="0"/>
              </a:defRPr>
            </a:lvl1pPr>
          </a:lstStyle>
          <a:p>
            <a:fld id="{23737F84-F6DA-4AD8-82AC-F41D15E40AE4}" type="slidenum">
              <a:rPr lang="en-US" smtClean="0"/>
              <a:pPr/>
              <a:t>‹#›</a:t>
            </a:fld>
            <a:endParaRPr lang="en-US"/>
          </a:p>
        </p:txBody>
      </p:sp>
      <p:sp>
        <p:nvSpPr>
          <p:cNvPr id="4" name="Footer Placeholder 3">
            <a:extLst>
              <a:ext uri="{FF2B5EF4-FFF2-40B4-BE49-F238E27FC236}">
                <a16:creationId xmlns:a16="http://schemas.microsoft.com/office/drawing/2014/main" id="{3F0761AF-33B3-450C-8F64-7FD73CFF6EA0}"/>
              </a:ext>
            </a:extLst>
          </p:cNvPr>
          <p:cNvSpPr>
            <a:spLocks noGrp="1"/>
          </p:cNvSpPr>
          <p:nvPr>
            <p:ph type="ftr" sz="quarter" idx="11"/>
          </p:nvPr>
        </p:nvSpPr>
        <p:spPr>
          <a:xfrm>
            <a:off x="1466367" y="6447792"/>
            <a:ext cx="9554057" cy="365124"/>
          </a:xfrm>
        </p:spPr>
        <p:txBody>
          <a:bodyPr/>
          <a:lstStyle>
            <a:lvl1pPr algn="l">
              <a:defRPr b="1">
                <a:solidFill>
                  <a:srgbClr val="0150B9"/>
                </a:solidFill>
                <a:latin typeface="Arial" panose="020B0604020202020204" pitchFamily="34" charset="0"/>
                <a:cs typeface="Arial" panose="020B0604020202020204" pitchFamily="34" charset="0"/>
              </a:defRPr>
            </a:lvl1pPr>
          </a:lstStyle>
          <a:p>
            <a:r>
              <a:rPr lang="en-US"/>
              <a:t>Radiation Protection Program</a:t>
            </a:r>
          </a:p>
        </p:txBody>
      </p:sp>
      <p:sp>
        <p:nvSpPr>
          <p:cNvPr id="3" name="Date Placeholder 2">
            <a:extLst>
              <a:ext uri="{FF2B5EF4-FFF2-40B4-BE49-F238E27FC236}">
                <a16:creationId xmlns:a16="http://schemas.microsoft.com/office/drawing/2014/main" id="{65E3F012-17A2-48EB-BC7D-D2D726A504F5}"/>
              </a:ext>
            </a:extLst>
          </p:cNvPr>
          <p:cNvSpPr>
            <a:spLocks noGrp="1"/>
          </p:cNvSpPr>
          <p:nvPr>
            <p:ph type="dt" sz="half" idx="10"/>
          </p:nvPr>
        </p:nvSpPr>
        <p:spPr>
          <a:xfrm>
            <a:off x="320040" y="6449059"/>
            <a:ext cx="2743200" cy="365125"/>
          </a:xfrm>
        </p:spPr>
        <p:txBody>
          <a:bodyPr/>
          <a:lstStyle>
            <a:lvl1pPr>
              <a:defRPr>
                <a:solidFill>
                  <a:srgbClr val="0150B9"/>
                </a:solidFill>
                <a:latin typeface="Arial" panose="020B0604020202020204" pitchFamily="34" charset="0"/>
                <a:cs typeface="Arial" panose="020B0604020202020204" pitchFamily="34" charset="0"/>
              </a:defRPr>
            </a:lvl1pPr>
          </a:lstStyle>
          <a:p>
            <a:r>
              <a:rPr lang="en-US"/>
              <a:t>10/4/2023</a:t>
            </a:r>
          </a:p>
        </p:txBody>
      </p:sp>
      <p:sp>
        <p:nvSpPr>
          <p:cNvPr id="11" name="Text Placeholder 10">
            <a:extLst>
              <a:ext uri="{FF2B5EF4-FFF2-40B4-BE49-F238E27FC236}">
                <a16:creationId xmlns:a16="http://schemas.microsoft.com/office/drawing/2014/main" id="{147C312F-4853-46D3-A726-992F58BCF828}"/>
              </a:ext>
            </a:extLst>
          </p:cNvPr>
          <p:cNvSpPr>
            <a:spLocks noGrp="1"/>
          </p:cNvSpPr>
          <p:nvPr>
            <p:ph type="body" sz="quarter" idx="14" hasCustomPrompt="1"/>
          </p:nvPr>
        </p:nvSpPr>
        <p:spPr>
          <a:xfrm>
            <a:off x="272416" y="807720"/>
            <a:ext cx="11500793" cy="365125"/>
          </a:xfrm>
        </p:spPr>
        <p:txBody>
          <a:bodyPr>
            <a:noAutofit/>
          </a:bodyPr>
          <a:lstStyle>
            <a:lvl1pPr marL="0" indent="0">
              <a:buNone/>
              <a:defRPr sz="2400" b="1">
                <a:solidFill>
                  <a:srgbClr val="0150B9"/>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a:t>
            </a:r>
          </a:p>
        </p:txBody>
      </p:sp>
      <p:pic>
        <p:nvPicPr>
          <p:cNvPr id="12" name="Picture 11" descr="Text&#10;&#10;Description automatically generated">
            <a:extLst>
              <a:ext uri="{FF2B5EF4-FFF2-40B4-BE49-F238E27FC236}">
                <a16:creationId xmlns:a16="http://schemas.microsoft.com/office/drawing/2014/main" id="{58087DFD-5430-4E9D-ADE7-FD5980578FCF}"/>
              </a:ext>
            </a:extLst>
          </p:cNvPr>
          <p:cNvPicPr>
            <a:picLocks noChangeAspect="1"/>
          </p:cNvPicPr>
          <p:nvPr userDrawn="1"/>
        </p:nvPicPr>
        <p:blipFill rotWithShape="1">
          <a:blip r:embed="rId4">
            <a:alphaModFix amt="25000"/>
            <a:extLst>
              <a:ext uri="{28A0092B-C50C-407E-A947-70E740481C1C}">
                <a14:useLocalDpi xmlns:a14="http://schemas.microsoft.com/office/drawing/2010/main" val="0"/>
              </a:ext>
            </a:extLst>
          </a:blip>
          <a:srcRect r="56514" b="-867"/>
          <a:stretch/>
        </p:blipFill>
        <p:spPr>
          <a:xfrm>
            <a:off x="10570506" y="357981"/>
            <a:ext cx="1248114" cy="405672"/>
          </a:xfrm>
          <a:prstGeom prst="rect">
            <a:avLst/>
          </a:prstGeom>
        </p:spPr>
      </p:pic>
      <p:sp>
        <p:nvSpPr>
          <p:cNvPr id="2" name="Title 1">
            <a:extLst>
              <a:ext uri="{FF2B5EF4-FFF2-40B4-BE49-F238E27FC236}">
                <a16:creationId xmlns:a16="http://schemas.microsoft.com/office/drawing/2014/main" id="{C6FE47A1-46C9-41CC-9518-757A0637AFBA}"/>
              </a:ext>
            </a:extLst>
          </p:cNvPr>
          <p:cNvSpPr>
            <a:spLocks noGrp="1"/>
          </p:cNvSpPr>
          <p:nvPr>
            <p:ph type="title"/>
          </p:nvPr>
        </p:nvSpPr>
        <p:spPr>
          <a:xfrm>
            <a:off x="271143" y="297020"/>
            <a:ext cx="11498429" cy="510700"/>
          </a:xfrm>
        </p:spPr>
        <p:txBody>
          <a:bodyPr anchor="t">
            <a:normAutofit/>
          </a:bodyPr>
          <a:lstStyle>
            <a:lvl1pPr>
              <a:defRPr sz="3600" b="1">
                <a:solidFill>
                  <a:srgbClr val="0150B9"/>
                </a:solidFill>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6222112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BB8291-1C70-48A1-9287-3B95C071D01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A5AA344-CC31-433C-94A0-C18AD081B31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D6888D-CDB4-48B8-99B4-EFD28FBD63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10/4/2023</a:t>
            </a:r>
          </a:p>
        </p:txBody>
      </p:sp>
      <p:sp>
        <p:nvSpPr>
          <p:cNvPr id="5" name="Footer Placeholder 4">
            <a:extLst>
              <a:ext uri="{FF2B5EF4-FFF2-40B4-BE49-F238E27FC236}">
                <a16:creationId xmlns:a16="http://schemas.microsoft.com/office/drawing/2014/main" id="{89445615-AA67-4017-A680-9AD024F2016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Radiation Protection Program</a:t>
            </a:r>
          </a:p>
        </p:txBody>
      </p:sp>
      <p:sp>
        <p:nvSpPr>
          <p:cNvPr id="6" name="Slide Number Placeholder 5">
            <a:extLst>
              <a:ext uri="{FF2B5EF4-FFF2-40B4-BE49-F238E27FC236}">
                <a16:creationId xmlns:a16="http://schemas.microsoft.com/office/drawing/2014/main" id="{6412EA0B-55A7-4896-B08D-80890599F27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737F84-F6DA-4AD8-82AC-F41D15E40AE4}" type="slidenum">
              <a:rPr lang="en-US" smtClean="0"/>
              <a:t>‹#›</a:t>
            </a:fld>
            <a:endParaRPr lang="en-US"/>
          </a:p>
        </p:txBody>
      </p:sp>
    </p:spTree>
    <p:extLst>
      <p:ext uri="{BB962C8B-B14F-4D97-AF65-F5344CB8AC3E}">
        <p14:creationId xmlns:p14="http://schemas.microsoft.com/office/powerpoint/2010/main" val="508670344"/>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0" r:id="rId4"/>
    <p:sldLayoutId id="2147483662" r:id="rId5"/>
    <p:sldLayoutId id="2147483661" r:id="rId6"/>
    <p:sldLayoutId id="2147483652" r:id="rId7"/>
    <p:sldLayoutId id="2147483653" r:id="rId8"/>
    <p:sldLayoutId id="2147483654" r:id="rId9"/>
    <p:sldLayoutId id="2147483655" r:id="rId10"/>
    <p:sldLayoutId id="2147483663" r:id="rId11"/>
    <p:sldLayoutId id="2147483664" r:id="rId12"/>
    <p:sldLayoutId id="2147483656" r:id="rId13"/>
  </p:sldLayoutIdLst>
  <p:hf sldNum="0"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commons.m.wikimedia.org/wiki/Category:United_States_Environmental_Protection_Agency"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21.png"/><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3" Type="http://schemas.openxmlformats.org/officeDocument/2006/relationships/hyperlink" Target="https://www.ans.org/policy/repositorystandard/"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s://www.epa.gov/radiation"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FB2EF-AFA3-4DD1-8BF5-CEF9DA233267}"/>
              </a:ext>
            </a:extLst>
          </p:cNvPr>
          <p:cNvSpPr>
            <a:spLocks noGrp="1"/>
          </p:cNvSpPr>
          <p:nvPr>
            <p:ph type="ctrTitle"/>
          </p:nvPr>
        </p:nvSpPr>
        <p:spPr/>
        <p:txBody>
          <a:bodyPr/>
          <a:lstStyle/>
          <a:p>
            <a:r>
              <a:rPr lang="en-US"/>
              <a:t>EPA Update</a:t>
            </a:r>
          </a:p>
        </p:txBody>
      </p:sp>
      <p:sp>
        <p:nvSpPr>
          <p:cNvPr id="3" name="Text Placeholder 2">
            <a:extLst>
              <a:ext uri="{FF2B5EF4-FFF2-40B4-BE49-F238E27FC236}">
                <a16:creationId xmlns:a16="http://schemas.microsoft.com/office/drawing/2014/main" id="{A0FAAA87-AE0D-4162-8DD5-7DA011659225}"/>
              </a:ext>
            </a:extLst>
          </p:cNvPr>
          <p:cNvSpPr>
            <a:spLocks noGrp="1"/>
          </p:cNvSpPr>
          <p:nvPr>
            <p:ph type="body" sz="quarter" idx="13"/>
          </p:nvPr>
        </p:nvSpPr>
        <p:spPr>
          <a:xfrm>
            <a:off x="720029" y="3695700"/>
            <a:ext cx="6964362" cy="976102"/>
          </a:xfrm>
        </p:spPr>
        <p:txBody>
          <a:bodyPr/>
          <a:lstStyle/>
          <a:p>
            <a:r>
              <a:rPr lang="en-US"/>
              <a:t>LLW Forum Spring Meeting</a:t>
            </a:r>
          </a:p>
          <a:p>
            <a:r>
              <a:rPr lang="en-US"/>
              <a:t>Orlando, Florida</a:t>
            </a:r>
          </a:p>
        </p:txBody>
      </p:sp>
      <p:sp>
        <p:nvSpPr>
          <p:cNvPr id="4" name="Text Placeholder 3">
            <a:extLst>
              <a:ext uri="{FF2B5EF4-FFF2-40B4-BE49-F238E27FC236}">
                <a16:creationId xmlns:a16="http://schemas.microsoft.com/office/drawing/2014/main" id="{9E96C735-D222-4804-AA77-6C27D43DD258}"/>
              </a:ext>
            </a:extLst>
          </p:cNvPr>
          <p:cNvSpPr>
            <a:spLocks noGrp="1"/>
          </p:cNvSpPr>
          <p:nvPr>
            <p:ph type="body" sz="quarter" idx="14"/>
          </p:nvPr>
        </p:nvSpPr>
        <p:spPr>
          <a:xfrm>
            <a:off x="720028" y="5007984"/>
            <a:ext cx="7086599" cy="477024"/>
          </a:xfrm>
        </p:spPr>
        <p:txBody>
          <a:bodyPr>
            <a:normAutofit/>
          </a:bodyPr>
          <a:lstStyle/>
          <a:p>
            <a:r>
              <a:rPr lang="en-US"/>
              <a:t>Joseph Rustick, EPA Office of Radiation and Indoor Air</a:t>
            </a:r>
          </a:p>
        </p:txBody>
      </p:sp>
      <p:sp>
        <p:nvSpPr>
          <p:cNvPr id="5" name="Text Placeholder 4">
            <a:extLst>
              <a:ext uri="{FF2B5EF4-FFF2-40B4-BE49-F238E27FC236}">
                <a16:creationId xmlns:a16="http://schemas.microsoft.com/office/drawing/2014/main" id="{EB468B18-54BE-4492-BE02-50CBCDC2ED44}"/>
              </a:ext>
            </a:extLst>
          </p:cNvPr>
          <p:cNvSpPr>
            <a:spLocks noGrp="1"/>
          </p:cNvSpPr>
          <p:nvPr>
            <p:ph type="body" sz="quarter" idx="15"/>
          </p:nvPr>
        </p:nvSpPr>
        <p:spPr/>
        <p:txBody>
          <a:bodyPr/>
          <a:lstStyle/>
          <a:p>
            <a:r>
              <a:rPr lang="en-US"/>
              <a:t>April 4, 2024</a:t>
            </a:r>
          </a:p>
        </p:txBody>
      </p:sp>
      <p:sp>
        <p:nvSpPr>
          <p:cNvPr id="6" name="Oval 5">
            <a:extLst>
              <a:ext uri="{FF2B5EF4-FFF2-40B4-BE49-F238E27FC236}">
                <a16:creationId xmlns:a16="http://schemas.microsoft.com/office/drawing/2014/main" id="{78E2B1F4-5745-4F12-ACC5-9A29AF7457D6}"/>
              </a:ext>
            </a:extLst>
          </p:cNvPr>
          <p:cNvSpPr/>
          <p:nvPr/>
        </p:nvSpPr>
        <p:spPr>
          <a:xfrm>
            <a:off x="8009458" y="1654444"/>
            <a:ext cx="3527155" cy="3527155"/>
          </a:xfrm>
          <a:prstGeom prst="ellipse">
            <a:avLst/>
          </a:prstGeom>
          <a:blipFill>
            <a:blip r:embed="rId3">
              <a:extLst>
                <a:ext uri="{837473B0-CC2E-450A-ABE3-18F120FF3D39}">
                  <a1611:picAttrSrcUrl xmlns:a1611="http://schemas.microsoft.com/office/drawing/2016/11/main" r:id="rId4"/>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944227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6" descr="rp_standards_1-4">
            <a:extLst>
              <a:ext uri="{FF2B5EF4-FFF2-40B4-BE49-F238E27FC236}">
                <a16:creationId xmlns:a16="http://schemas.microsoft.com/office/drawing/2014/main" id="{1CE2006A-5957-6765-709C-A96473CD2F55}"/>
              </a:ext>
            </a:extLst>
          </p:cNvPr>
          <p:cNvPicPr>
            <a:picLocks noChangeAspect="1" noChangeArrowheads="1"/>
          </p:cNvPicPr>
          <p:nvPr/>
        </p:nvPicPr>
        <p:blipFill>
          <a:blip r:embed="rId3" cstate="print"/>
          <a:stretch>
            <a:fillRect/>
          </a:stretch>
        </p:blipFill>
        <p:spPr>
          <a:xfrm>
            <a:off x="7491942" y="1272599"/>
            <a:ext cx="3495040" cy="2621280"/>
          </a:xfrm>
          <a:prstGeom prst="rect">
            <a:avLst/>
          </a:prstGeom>
        </p:spPr>
      </p:pic>
      <p:sp>
        <p:nvSpPr>
          <p:cNvPr id="2" name="Title 1">
            <a:extLst>
              <a:ext uri="{FF2B5EF4-FFF2-40B4-BE49-F238E27FC236}">
                <a16:creationId xmlns:a16="http://schemas.microsoft.com/office/drawing/2014/main" id="{177EE30F-A5B2-4271-9EDB-8B9DFEA9D0E3}"/>
              </a:ext>
            </a:extLst>
          </p:cNvPr>
          <p:cNvSpPr>
            <a:spLocks noGrp="1"/>
          </p:cNvSpPr>
          <p:nvPr>
            <p:ph type="title"/>
          </p:nvPr>
        </p:nvSpPr>
        <p:spPr/>
        <p:txBody>
          <a:bodyPr/>
          <a:lstStyle/>
          <a:p>
            <a:r>
              <a:rPr lang="en-US"/>
              <a:t>Federal Guidance Report No. 16</a:t>
            </a:r>
          </a:p>
        </p:txBody>
      </p:sp>
      <p:sp>
        <p:nvSpPr>
          <p:cNvPr id="3" name="Content Placeholder 2">
            <a:extLst>
              <a:ext uri="{FF2B5EF4-FFF2-40B4-BE49-F238E27FC236}">
                <a16:creationId xmlns:a16="http://schemas.microsoft.com/office/drawing/2014/main" id="{31C4A1C6-3E45-4D80-BCE9-9B974D857AE7}"/>
              </a:ext>
            </a:extLst>
          </p:cNvPr>
          <p:cNvSpPr>
            <a:spLocks noGrp="1"/>
          </p:cNvSpPr>
          <p:nvPr>
            <p:ph idx="1"/>
          </p:nvPr>
        </p:nvSpPr>
        <p:spPr>
          <a:xfrm>
            <a:off x="271781" y="1434990"/>
            <a:ext cx="6782162" cy="5012800"/>
          </a:xfrm>
        </p:spPr>
        <p:txBody>
          <a:bodyPr>
            <a:normAutofit/>
          </a:bodyPr>
          <a:lstStyle/>
          <a:p>
            <a:pPr>
              <a:lnSpc>
                <a:spcPct val="100000"/>
              </a:lnSpc>
            </a:pPr>
            <a:r>
              <a:rPr lang="en-US" dirty="0"/>
              <a:t>FGR 16 provides </a:t>
            </a:r>
            <a:r>
              <a:rPr lang="en-US" b="1" dirty="0"/>
              <a:t>cancer risk coefficients </a:t>
            </a:r>
            <a:r>
              <a:rPr lang="en-US" dirty="0"/>
              <a:t>for estimating population radiogenic cancer risks (morbidity and mortality) from environmental exposures to radionuclides. </a:t>
            </a:r>
          </a:p>
          <a:p>
            <a:pPr>
              <a:lnSpc>
                <a:spcPct val="100000"/>
              </a:lnSpc>
            </a:pPr>
            <a:r>
              <a:rPr lang="en-US" dirty="0"/>
              <a:t>FGR 16 updates and expands Federal Guidance Report No. 13 (1999).</a:t>
            </a:r>
          </a:p>
          <a:p>
            <a:pPr>
              <a:lnSpc>
                <a:spcPct val="100000"/>
              </a:lnSpc>
            </a:pPr>
            <a:r>
              <a:rPr lang="en-US" dirty="0"/>
              <a:t>Risk coefficients are provided for internal exposure from ingestion (water and diet) and inhalation, and external exposure from air and soil.</a:t>
            </a:r>
          </a:p>
          <a:p>
            <a:pPr>
              <a:lnSpc>
                <a:spcPct val="100000"/>
              </a:lnSpc>
            </a:pPr>
            <a:r>
              <a:rPr lang="en-US" dirty="0"/>
              <a:t>The report is undergoing peer review by an EPA Science Advisory Board panel of experts.</a:t>
            </a:r>
          </a:p>
          <a:p>
            <a:pPr>
              <a:lnSpc>
                <a:spcPct val="100000"/>
              </a:lnSpc>
            </a:pPr>
            <a:r>
              <a:rPr lang="en-US" dirty="0"/>
              <a:t>Publication is expected in 2025.</a:t>
            </a:r>
          </a:p>
          <a:p>
            <a:endParaRPr lang="en-US" dirty="0"/>
          </a:p>
        </p:txBody>
      </p:sp>
      <p:sp>
        <p:nvSpPr>
          <p:cNvPr id="6" name="Slide Number Placeholder 5">
            <a:extLst>
              <a:ext uri="{FF2B5EF4-FFF2-40B4-BE49-F238E27FC236}">
                <a16:creationId xmlns:a16="http://schemas.microsoft.com/office/drawing/2014/main" id="{12B60C66-9C02-4025-983D-9788B5EB9E50}"/>
              </a:ext>
            </a:extLst>
          </p:cNvPr>
          <p:cNvSpPr>
            <a:spLocks noGrp="1"/>
          </p:cNvSpPr>
          <p:nvPr>
            <p:ph type="sldNum" sz="quarter" idx="12"/>
          </p:nvPr>
        </p:nvSpPr>
        <p:spPr/>
        <p:txBody>
          <a:bodyPr/>
          <a:lstStyle/>
          <a:p>
            <a:fld id="{23737F84-F6DA-4AD8-82AC-F41D15E40AE4}" type="slidenum">
              <a:rPr lang="en-US" smtClean="0"/>
              <a:pPr/>
              <a:t>10</a:t>
            </a:fld>
            <a:endParaRPr lang="en-US"/>
          </a:p>
        </p:txBody>
      </p:sp>
      <p:sp>
        <p:nvSpPr>
          <p:cNvPr id="7" name="Text Placeholder 6">
            <a:extLst>
              <a:ext uri="{FF2B5EF4-FFF2-40B4-BE49-F238E27FC236}">
                <a16:creationId xmlns:a16="http://schemas.microsoft.com/office/drawing/2014/main" id="{81CDA4FB-F0DD-4CCA-AB76-85FA58349E2D}"/>
              </a:ext>
            </a:extLst>
          </p:cNvPr>
          <p:cNvSpPr>
            <a:spLocks noGrp="1"/>
          </p:cNvSpPr>
          <p:nvPr>
            <p:ph type="body" sz="quarter" idx="13"/>
          </p:nvPr>
        </p:nvSpPr>
        <p:spPr/>
        <p:txBody>
          <a:bodyPr/>
          <a:lstStyle/>
          <a:p>
            <a:r>
              <a:rPr lang="en-US" i="1"/>
              <a:t>Cancer Risk Coefficients for Environmental Exposure to Radionuclides</a:t>
            </a:r>
            <a:endParaRPr lang="en-US"/>
          </a:p>
          <a:p>
            <a:endParaRPr lang="en-US"/>
          </a:p>
        </p:txBody>
      </p:sp>
      <p:pic>
        <p:nvPicPr>
          <p:cNvPr id="8" name="Picture 2" descr="EPA Federal Guidance Report No. 13, 1999">
            <a:extLst>
              <a:ext uri="{FF2B5EF4-FFF2-40B4-BE49-F238E27FC236}">
                <a16:creationId xmlns:a16="http://schemas.microsoft.com/office/drawing/2014/main" id="{3D7F8115-A619-7959-4062-9578E4BED2A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081735">
            <a:off x="7692967" y="2786250"/>
            <a:ext cx="2125401" cy="2751154"/>
          </a:xfrm>
          <a:prstGeom prst="rect">
            <a:avLst/>
          </a:prstGeom>
          <a:noFill/>
          <a:effectLst/>
          <a:extLst>
            <a:ext uri="{909E8E84-426E-40DD-AFC4-6F175D3DCCD1}">
              <a14:hiddenFill xmlns:a14="http://schemas.microsoft.com/office/drawing/2010/main">
                <a:solidFill>
                  <a:srgbClr val="FFFFFF"/>
                </a:solidFill>
              </a14:hiddenFill>
            </a:ext>
          </a:extLst>
        </p:spPr>
      </p:pic>
      <p:sp>
        <p:nvSpPr>
          <p:cNvPr id="10" name="Date Placeholder 3">
            <a:extLst>
              <a:ext uri="{FF2B5EF4-FFF2-40B4-BE49-F238E27FC236}">
                <a16:creationId xmlns:a16="http://schemas.microsoft.com/office/drawing/2014/main" id="{0161E453-E577-A740-E2BB-8B7BE1F3C4B8}"/>
              </a:ext>
            </a:extLst>
          </p:cNvPr>
          <p:cNvSpPr>
            <a:spLocks noGrp="1"/>
          </p:cNvSpPr>
          <p:nvPr>
            <p:ph type="dt" sz="half" idx="10"/>
          </p:nvPr>
        </p:nvSpPr>
        <p:spPr>
          <a:xfrm>
            <a:off x="327339" y="6447790"/>
            <a:ext cx="2743200" cy="365125"/>
          </a:xfrm>
        </p:spPr>
        <p:txBody>
          <a:bodyPr/>
          <a:lstStyle/>
          <a:p>
            <a:r>
              <a:rPr lang="en-US"/>
              <a:t>04/4/2024</a:t>
            </a:r>
          </a:p>
        </p:txBody>
      </p:sp>
      <p:sp>
        <p:nvSpPr>
          <p:cNvPr id="11" name="Footer Placeholder 4">
            <a:extLst>
              <a:ext uri="{FF2B5EF4-FFF2-40B4-BE49-F238E27FC236}">
                <a16:creationId xmlns:a16="http://schemas.microsoft.com/office/drawing/2014/main" id="{666482B4-0621-A96C-A05B-BC5106D529CD}"/>
              </a:ext>
            </a:extLst>
          </p:cNvPr>
          <p:cNvSpPr>
            <a:spLocks noGrp="1"/>
          </p:cNvSpPr>
          <p:nvPr>
            <p:ph type="ftr" sz="quarter" idx="11"/>
          </p:nvPr>
        </p:nvSpPr>
        <p:spPr>
          <a:xfrm>
            <a:off x="1466368" y="6447790"/>
            <a:ext cx="6276196" cy="365125"/>
          </a:xfrm>
        </p:spPr>
        <p:txBody>
          <a:bodyPr/>
          <a:lstStyle/>
          <a:p>
            <a:r>
              <a:rPr lang="en-US"/>
              <a:t>EPA Radiation Protection Program | Overview of FGR 16</a:t>
            </a:r>
          </a:p>
        </p:txBody>
      </p:sp>
      <p:pic>
        <p:nvPicPr>
          <p:cNvPr id="5" name="Picture 4">
            <a:extLst>
              <a:ext uri="{FF2B5EF4-FFF2-40B4-BE49-F238E27FC236}">
                <a16:creationId xmlns:a16="http://schemas.microsoft.com/office/drawing/2014/main" id="{20504B6C-D262-D4E7-3756-6462A2CB1C60}"/>
              </a:ext>
            </a:extLst>
          </p:cNvPr>
          <p:cNvPicPr>
            <a:picLocks noChangeAspect="1"/>
          </p:cNvPicPr>
          <p:nvPr/>
        </p:nvPicPr>
        <p:blipFill>
          <a:blip r:embed="rId5"/>
          <a:stretch>
            <a:fillRect/>
          </a:stretch>
        </p:blipFill>
        <p:spPr>
          <a:xfrm rot="784692">
            <a:off x="9401199" y="3503710"/>
            <a:ext cx="2000845" cy="2594176"/>
          </a:xfrm>
          <a:prstGeom prst="rect">
            <a:avLst/>
          </a:prstGeom>
        </p:spPr>
      </p:pic>
      <p:sp>
        <p:nvSpPr>
          <p:cNvPr id="12" name="TextBox 11">
            <a:extLst>
              <a:ext uri="{FF2B5EF4-FFF2-40B4-BE49-F238E27FC236}">
                <a16:creationId xmlns:a16="http://schemas.microsoft.com/office/drawing/2014/main" id="{CCCF58FF-053F-3F05-AEE5-8BFBE7176A0F}"/>
              </a:ext>
            </a:extLst>
          </p:cNvPr>
          <p:cNvSpPr txBox="1"/>
          <p:nvPr/>
        </p:nvSpPr>
        <p:spPr>
          <a:xfrm>
            <a:off x="7364009" y="5907539"/>
            <a:ext cx="1875453" cy="461665"/>
          </a:xfrm>
          <a:prstGeom prst="rect">
            <a:avLst/>
          </a:prstGeom>
          <a:noFill/>
        </p:spPr>
        <p:txBody>
          <a:bodyPr wrap="square" rtlCol="0">
            <a:spAutoFit/>
          </a:bodyPr>
          <a:lstStyle/>
          <a:p>
            <a:pPr algn="ctr"/>
            <a:r>
              <a:rPr lang="en-US" sz="1200"/>
              <a:t>Examples from the Federal Guidance Report Series</a:t>
            </a:r>
          </a:p>
        </p:txBody>
      </p:sp>
    </p:spTree>
    <p:extLst>
      <p:ext uri="{BB962C8B-B14F-4D97-AF65-F5344CB8AC3E}">
        <p14:creationId xmlns:p14="http://schemas.microsoft.com/office/powerpoint/2010/main" val="36740045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93CD8-8DE3-4B42-9CB8-B17EE321B130}"/>
              </a:ext>
            </a:extLst>
          </p:cNvPr>
          <p:cNvSpPr>
            <a:spLocks noGrp="1"/>
          </p:cNvSpPr>
          <p:nvPr>
            <p:ph type="title"/>
          </p:nvPr>
        </p:nvSpPr>
        <p:spPr/>
        <p:txBody>
          <a:bodyPr/>
          <a:lstStyle/>
          <a:p>
            <a:r>
              <a:rPr lang="en-US" dirty="0"/>
              <a:t>(Re)Examining EPA Standards</a:t>
            </a:r>
          </a:p>
        </p:txBody>
      </p:sp>
      <p:sp>
        <p:nvSpPr>
          <p:cNvPr id="4" name="Date Placeholder 3">
            <a:extLst>
              <a:ext uri="{FF2B5EF4-FFF2-40B4-BE49-F238E27FC236}">
                <a16:creationId xmlns:a16="http://schemas.microsoft.com/office/drawing/2014/main" id="{32E056C0-4DF0-456A-8B63-D71A68CEC4CA}"/>
              </a:ext>
            </a:extLst>
          </p:cNvPr>
          <p:cNvSpPr>
            <a:spLocks noGrp="1"/>
          </p:cNvSpPr>
          <p:nvPr>
            <p:ph type="dt" sz="half" idx="10"/>
          </p:nvPr>
        </p:nvSpPr>
        <p:spPr/>
        <p:txBody>
          <a:bodyPr/>
          <a:lstStyle/>
          <a:p>
            <a:r>
              <a:rPr lang="en-US"/>
              <a:t>04/4/2024</a:t>
            </a:r>
          </a:p>
        </p:txBody>
      </p:sp>
      <p:sp>
        <p:nvSpPr>
          <p:cNvPr id="8" name="Content Placeholder 2">
            <a:extLst>
              <a:ext uri="{FF2B5EF4-FFF2-40B4-BE49-F238E27FC236}">
                <a16:creationId xmlns:a16="http://schemas.microsoft.com/office/drawing/2014/main" id="{AD61CE63-C3DD-4980-9FB3-2755AA53C043}"/>
              </a:ext>
            </a:extLst>
          </p:cNvPr>
          <p:cNvSpPr>
            <a:spLocks noGrp="1"/>
          </p:cNvSpPr>
          <p:nvPr>
            <p:ph idx="1"/>
          </p:nvPr>
        </p:nvSpPr>
        <p:spPr>
          <a:xfrm>
            <a:off x="271780" y="1216818"/>
            <a:ext cx="11501441" cy="5352256"/>
          </a:xfrm>
        </p:spPr>
        <p:txBody>
          <a:bodyPr vert="horz" lIns="91440" tIns="45720" rIns="91440" bIns="45720" rtlCol="0" anchor="t">
            <a:normAutofit/>
          </a:bodyPr>
          <a:lstStyle/>
          <a:p>
            <a:pPr>
              <a:lnSpc>
                <a:spcPct val="100000"/>
              </a:lnSpc>
              <a:spcAft>
                <a:spcPts val="600"/>
              </a:spcAft>
            </a:pPr>
            <a:r>
              <a:rPr lang="en-US" sz="2600" dirty="0"/>
              <a:t>ANS gave its recommendations for new EPA radioactive waste disposal standards in August 2023 (</a:t>
            </a:r>
            <a:r>
              <a:rPr lang="en-US" sz="2600" dirty="0">
                <a:hlinkClick r:id="rId3"/>
              </a:rPr>
              <a:t>https://www.ans.org/policy/repositorystandard/</a:t>
            </a:r>
            <a:r>
              <a:rPr lang="en-US" sz="2600" dirty="0"/>
              <a:t>)</a:t>
            </a:r>
          </a:p>
          <a:p>
            <a:pPr>
              <a:lnSpc>
                <a:spcPct val="100000"/>
              </a:lnSpc>
              <a:spcAft>
                <a:spcPts val="600"/>
              </a:spcAft>
            </a:pPr>
            <a:r>
              <a:rPr lang="en-US" sz="2600" dirty="0"/>
              <a:t>Several recent conferences have focused on advanced reactors and their fuels &amp; wastes (Waste Management Symposia and NCRP annual Meeting)</a:t>
            </a:r>
          </a:p>
          <a:p>
            <a:pPr>
              <a:lnSpc>
                <a:spcPct val="100000"/>
              </a:lnSpc>
              <a:spcAft>
                <a:spcPts val="600"/>
              </a:spcAft>
            </a:pPr>
            <a:r>
              <a:rPr lang="en-US" sz="2600" dirty="0"/>
              <a:t>EPA has identified a potential need to re-examine and update regulations, such as for nuclear fuel cycle operations and for generic disposal standards</a:t>
            </a:r>
          </a:p>
          <a:p>
            <a:pPr>
              <a:lnSpc>
                <a:spcPct val="100000"/>
              </a:lnSpc>
              <a:spcAft>
                <a:spcPts val="600"/>
              </a:spcAft>
            </a:pPr>
            <a:r>
              <a:rPr lang="en-US" sz="2600" dirty="0"/>
              <a:t>40 CFR 190 (from 1977) for electricity related nuclear fuel cycle operations  </a:t>
            </a:r>
          </a:p>
          <a:p>
            <a:pPr>
              <a:lnSpc>
                <a:spcPct val="100000"/>
              </a:lnSpc>
              <a:spcAft>
                <a:spcPts val="600"/>
              </a:spcAft>
            </a:pPr>
            <a:r>
              <a:rPr lang="en-US" sz="2600" dirty="0"/>
              <a:t>EPA staff are thinking about how the new SMR uses might affect 190</a:t>
            </a:r>
          </a:p>
          <a:p>
            <a:pPr lvl="1">
              <a:lnSpc>
                <a:spcPct val="100000"/>
              </a:lnSpc>
              <a:spcAft>
                <a:spcPts val="600"/>
              </a:spcAft>
            </a:pPr>
            <a:r>
              <a:rPr lang="en-US" sz="2400" dirty="0"/>
              <a:t>For example, the current text within 190 only references electric power generation, and does not mention process heat or hydrogen production</a:t>
            </a:r>
          </a:p>
        </p:txBody>
      </p:sp>
      <p:sp>
        <p:nvSpPr>
          <p:cNvPr id="3" name="Footer Placeholder 2">
            <a:extLst>
              <a:ext uri="{FF2B5EF4-FFF2-40B4-BE49-F238E27FC236}">
                <a16:creationId xmlns:a16="http://schemas.microsoft.com/office/drawing/2014/main" id="{5E336560-6410-B25D-9233-8096D883AA6D}"/>
              </a:ext>
            </a:extLst>
          </p:cNvPr>
          <p:cNvSpPr>
            <a:spLocks noGrp="1"/>
          </p:cNvSpPr>
          <p:nvPr>
            <p:ph type="ftr" sz="quarter" idx="11"/>
          </p:nvPr>
        </p:nvSpPr>
        <p:spPr/>
        <p:txBody>
          <a:bodyPr/>
          <a:lstStyle/>
          <a:p>
            <a:r>
              <a:rPr lang="en-US"/>
              <a:t>Radiation Protection Program</a:t>
            </a:r>
          </a:p>
        </p:txBody>
      </p:sp>
    </p:spTree>
    <p:extLst>
      <p:ext uri="{BB962C8B-B14F-4D97-AF65-F5344CB8AC3E}">
        <p14:creationId xmlns:p14="http://schemas.microsoft.com/office/powerpoint/2010/main" val="5342399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EC0F90-FDFD-4D75-94B3-CC6682C4DD22}"/>
              </a:ext>
            </a:extLst>
          </p:cNvPr>
          <p:cNvSpPr>
            <a:spLocks noGrp="1"/>
          </p:cNvSpPr>
          <p:nvPr>
            <p:ph type="title"/>
          </p:nvPr>
        </p:nvSpPr>
        <p:spPr/>
        <p:txBody>
          <a:bodyPr/>
          <a:lstStyle/>
          <a:p>
            <a:r>
              <a:rPr lang="en-US"/>
              <a:t>Questions?</a:t>
            </a:r>
          </a:p>
        </p:txBody>
      </p:sp>
      <p:sp>
        <p:nvSpPr>
          <p:cNvPr id="3" name="Text Placeholder 2">
            <a:extLst>
              <a:ext uri="{FF2B5EF4-FFF2-40B4-BE49-F238E27FC236}">
                <a16:creationId xmlns:a16="http://schemas.microsoft.com/office/drawing/2014/main" id="{AA77EE2C-E8BA-4825-BE40-0CCB1B4587BD}"/>
              </a:ext>
            </a:extLst>
          </p:cNvPr>
          <p:cNvSpPr>
            <a:spLocks noGrp="1"/>
          </p:cNvSpPr>
          <p:nvPr>
            <p:ph type="body" idx="1"/>
          </p:nvPr>
        </p:nvSpPr>
        <p:spPr/>
        <p:txBody>
          <a:bodyPr/>
          <a:lstStyle/>
          <a:p>
            <a:r>
              <a:rPr lang="en-US">
                <a:hlinkClick r:id="rId3"/>
              </a:rPr>
              <a:t>https://www.epa.gov/radiation</a:t>
            </a:r>
            <a:r>
              <a:rPr lang="en-US"/>
              <a:t> </a:t>
            </a:r>
          </a:p>
        </p:txBody>
      </p:sp>
      <p:sp>
        <p:nvSpPr>
          <p:cNvPr id="4" name="Date Placeholder 3">
            <a:extLst>
              <a:ext uri="{FF2B5EF4-FFF2-40B4-BE49-F238E27FC236}">
                <a16:creationId xmlns:a16="http://schemas.microsoft.com/office/drawing/2014/main" id="{82201146-71E7-4D71-9BA7-D93981BAC999}"/>
              </a:ext>
            </a:extLst>
          </p:cNvPr>
          <p:cNvSpPr>
            <a:spLocks noGrp="1"/>
          </p:cNvSpPr>
          <p:nvPr>
            <p:ph type="dt" sz="half" idx="10"/>
          </p:nvPr>
        </p:nvSpPr>
        <p:spPr/>
        <p:txBody>
          <a:bodyPr/>
          <a:lstStyle/>
          <a:p>
            <a:r>
              <a:rPr lang="en-US"/>
              <a:t>04/4/2024</a:t>
            </a:r>
          </a:p>
        </p:txBody>
      </p:sp>
      <p:sp>
        <p:nvSpPr>
          <p:cNvPr id="7" name="Footer Placeholder 6">
            <a:extLst>
              <a:ext uri="{FF2B5EF4-FFF2-40B4-BE49-F238E27FC236}">
                <a16:creationId xmlns:a16="http://schemas.microsoft.com/office/drawing/2014/main" id="{C5468625-8465-7594-80BA-0EC8F1D9D081}"/>
              </a:ext>
            </a:extLst>
          </p:cNvPr>
          <p:cNvSpPr>
            <a:spLocks noGrp="1"/>
          </p:cNvSpPr>
          <p:nvPr>
            <p:ph type="ftr" sz="quarter" idx="11"/>
          </p:nvPr>
        </p:nvSpPr>
        <p:spPr/>
        <p:txBody>
          <a:bodyPr/>
          <a:lstStyle/>
          <a:p>
            <a:r>
              <a:rPr lang="en-US"/>
              <a:t>Radiation Protection Program</a:t>
            </a:r>
          </a:p>
        </p:txBody>
      </p:sp>
    </p:spTree>
    <p:extLst>
      <p:ext uri="{BB962C8B-B14F-4D97-AF65-F5344CB8AC3E}">
        <p14:creationId xmlns:p14="http://schemas.microsoft.com/office/powerpoint/2010/main" val="28762363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E02A6-AB6A-4CEF-B688-3D0EC678333D}"/>
              </a:ext>
            </a:extLst>
          </p:cNvPr>
          <p:cNvSpPr>
            <a:spLocks noGrp="1"/>
          </p:cNvSpPr>
          <p:nvPr>
            <p:ph type="title"/>
          </p:nvPr>
        </p:nvSpPr>
        <p:spPr/>
        <p:txBody>
          <a:bodyPr/>
          <a:lstStyle/>
          <a:p>
            <a:r>
              <a:rPr lang="en-US"/>
              <a:t>Overview of Presentation</a:t>
            </a:r>
          </a:p>
        </p:txBody>
      </p:sp>
      <p:sp>
        <p:nvSpPr>
          <p:cNvPr id="3" name="Content Placeholder 2">
            <a:extLst>
              <a:ext uri="{FF2B5EF4-FFF2-40B4-BE49-F238E27FC236}">
                <a16:creationId xmlns:a16="http://schemas.microsoft.com/office/drawing/2014/main" id="{48428D9F-9EE4-4BA4-88A6-3EAFA16C35B5}"/>
              </a:ext>
            </a:extLst>
          </p:cNvPr>
          <p:cNvSpPr>
            <a:spLocks noGrp="1"/>
          </p:cNvSpPr>
          <p:nvPr>
            <p:ph idx="1"/>
          </p:nvPr>
        </p:nvSpPr>
        <p:spPr/>
        <p:txBody>
          <a:bodyPr>
            <a:normAutofit lnSpcReduction="10000"/>
          </a:bodyPr>
          <a:lstStyle/>
          <a:p>
            <a:pPr>
              <a:spcBef>
                <a:spcPts val="1200"/>
              </a:spcBef>
            </a:pPr>
            <a:r>
              <a:rPr lang="en-US" dirty="0"/>
              <a:t>Ukraine</a:t>
            </a:r>
          </a:p>
          <a:p>
            <a:pPr>
              <a:spcBef>
                <a:spcPts val="1200"/>
              </a:spcBef>
            </a:pPr>
            <a:r>
              <a:rPr lang="en-US" dirty="0"/>
              <a:t>INEX-6</a:t>
            </a:r>
          </a:p>
          <a:p>
            <a:pPr>
              <a:spcBef>
                <a:spcPts val="1200"/>
              </a:spcBef>
            </a:pPr>
            <a:r>
              <a:rPr lang="en-US" dirty="0"/>
              <a:t>Waste Isolation Pilot Plant (WIPP) Activities</a:t>
            </a:r>
          </a:p>
          <a:p>
            <a:pPr lvl="1">
              <a:spcBef>
                <a:spcPts val="1200"/>
              </a:spcBef>
            </a:pPr>
            <a:r>
              <a:rPr lang="en-US" dirty="0"/>
              <a:t>Planned Change Request for Additional Panels 11 and 12</a:t>
            </a:r>
          </a:p>
          <a:p>
            <a:pPr>
              <a:spcBef>
                <a:spcPts val="1200"/>
              </a:spcBef>
            </a:pPr>
            <a:r>
              <a:rPr lang="en-US" dirty="0"/>
              <a:t>NORM/TENORM</a:t>
            </a:r>
          </a:p>
          <a:p>
            <a:pPr lvl="1">
              <a:spcBef>
                <a:spcPts val="1200"/>
              </a:spcBef>
            </a:pPr>
            <a:r>
              <a:rPr lang="en-US" dirty="0"/>
              <a:t>Phosphogypsum</a:t>
            </a:r>
          </a:p>
          <a:p>
            <a:pPr lvl="1">
              <a:spcBef>
                <a:spcPts val="1200"/>
              </a:spcBef>
            </a:pPr>
            <a:r>
              <a:rPr lang="en-US" dirty="0"/>
              <a:t>Phil Egidi Retiring</a:t>
            </a:r>
          </a:p>
          <a:p>
            <a:pPr>
              <a:spcBef>
                <a:spcPts val="1200"/>
              </a:spcBef>
            </a:pPr>
            <a:r>
              <a:rPr lang="en-US" dirty="0"/>
              <a:t>Multi-Agency Radiation Site Survey and Investigation Manual (MARSSIM)</a:t>
            </a:r>
          </a:p>
          <a:p>
            <a:pPr>
              <a:spcBef>
                <a:spcPts val="1200"/>
              </a:spcBef>
            </a:pPr>
            <a:r>
              <a:rPr lang="en-US" dirty="0"/>
              <a:t>Federal Guidance</a:t>
            </a:r>
          </a:p>
          <a:p>
            <a:pPr>
              <a:spcBef>
                <a:spcPts val="1200"/>
              </a:spcBef>
            </a:pPr>
            <a:r>
              <a:rPr lang="en-US" dirty="0"/>
              <a:t>(Re)Examining EPA Standards</a:t>
            </a:r>
          </a:p>
        </p:txBody>
      </p:sp>
      <p:sp>
        <p:nvSpPr>
          <p:cNvPr id="4" name="Date Placeholder 3">
            <a:extLst>
              <a:ext uri="{FF2B5EF4-FFF2-40B4-BE49-F238E27FC236}">
                <a16:creationId xmlns:a16="http://schemas.microsoft.com/office/drawing/2014/main" id="{3D325524-6E64-4744-92EC-F8DFBB18E1EE}"/>
              </a:ext>
            </a:extLst>
          </p:cNvPr>
          <p:cNvSpPr>
            <a:spLocks noGrp="1"/>
          </p:cNvSpPr>
          <p:nvPr>
            <p:ph type="dt" sz="half" idx="10"/>
          </p:nvPr>
        </p:nvSpPr>
        <p:spPr/>
        <p:txBody>
          <a:bodyPr/>
          <a:lstStyle/>
          <a:p>
            <a:r>
              <a:rPr lang="en-US"/>
              <a:t>04/4/2024</a:t>
            </a:r>
          </a:p>
        </p:txBody>
      </p:sp>
      <p:sp>
        <p:nvSpPr>
          <p:cNvPr id="7" name="Text Placeholder 6">
            <a:extLst>
              <a:ext uri="{FF2B5EF4-FFF2-40B4-BE49-F238E27FC236}">
                <a16:creationId xmlns:a16="http://schemas.microsoft.com/office/drawing/2014/main" id="{44A93F6A-6492-4600-A584-0E658BE7F4B3}"/>
              </a:ext>
            </a:extLst>
          </p:cNvPr>
          <p:cNvSpPr>
            <a:spLocks noGrp="1"/>
          </p:cNvSpPr>
          <p:nvPr>
            <p:ph type="body" sz="quarter" idx="13"/>
          </p:nvPr>
        </p:nvSpPr>
        <p:spPr/>
        <p:txBody>
          <a:bodyPr/>
          <a:lstStyle/>
          <a:p>
            <a:endParaRPr lang="en-US"/>
          </a:p>
        </p:txBody>
      </p:sp>
      <p:sp>
        <p:nvSpPr>
          <p:cNvPr id="8" name="Footer Placeholder 7">
            <a:extLst>
              <a:ext uri="{FF2B5EF4-FFF2-40B4-BE49-F238E27FC236}">
                <a16:creationId xmlns:a16="http://schemas.microsoft.com/office/drawing/2014/main" id="{4077247C-86B7-5B40-20F5-3FCFE42C1E23}"/>
              </a:ext>
            </a:extLst>
          </p:cNvPr>
          <p:cNvSpPr>
            <a:spLocks noGrp="1"/>
          </p:cNvSpPr>
          <p:nvPr>
            <p:ph type="ftr" sz="quarter" idx="11"/>
          </p:nvPr>
        </p:nvSpPr>
        <p:spPr/>
        <p:txBody>
          <a:bodyPr/>
          <a:lstStyle/>
          <a:p>
            <a:r>
              <a:rPr lang="en-US"/>
              <a:t>Radiation Protection Program</a:t>
            </a:r>
          </a:p>
        </p:txBody>
      </p:sp>
    </p:spTree>
    <p:extLst>
      <p:ext uri="{BB962C8B-B14F-4D97-AF65-F5344CB8AC3E}">
        <p14:creationId xmlns:p14="http://schemas.microsoft.com/office/powerpoint/2010/main" val="23562917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008170-075F-43B4-91ED-21838B0FE49E}"/>
              </a:ext>
            </a:extLst>
          </p:cNvPr>
          <p:cNvSpPr>
            <a:spLocks noGrp="1"/>
          </p:cNvSpPr>
          <p:nvPr>
            <p:ph type="title"/>
          </p:nvPr>
        </p:nvSpPr>
        <p:spPr/>
        <p:txBody>
          <a:bodyPr/>
          <a:lstStyle/>
          <a:p>
            <a:r>
              <a:rPr lang="en-US"/>
              <a:t>Ukraine</a:t>
            </a:r>
          </a:p>
        </p:txBody>
      </p:sp>
      <p:sp>
        <p:nvSpPr>
          <p:cNvPr id="3" name="Content Placeholder 2">
            <a:extLst>
              <a:ext uri="{FF2B5EF4-FFF2-40B4-BE49-F238E27FC236}">
                <a16:creationId xmlns:a16="http://schemas.microsoft.com/office/drawing/2014/main" id="{982871D6-4C45-4A56-B5E2-3E4F1E07E0A8}"/>
              </a:ext>
            </a:extLst>
          </p:cNvPr>
          <p:cNvSpPr>
            <a:spLocks noGrp="1"/>
          </p:cNvSpPr>
          <p:nvPr>
            <p:ph idx="1"/>
          </p:nvPr>
        </p:nvSpPr>
        <p:spPr>
          <a:xfrm>
            <a:off x="271780" y="895350"/>
            <a:ext cx="11501441" cy="5552439"/>
          </a:xfrm>
        </p:spPr>
        <p:txBody>
          <a:bodyPr vert="horz" lIns="91440" tIns="45720" rIns="91440" bIns="45720" rtlCol="0" anchor="t">
            <a:normAutofit/>
          </a:bodyPr>
          <a:lstStyle/>
          <a:p>
            <a:pPr>
              <a:spcAft>
                <a:spcPts val="600"/>
              </a:spcAft>
            </a:pPr>
            <a:r>
              <a:rPr lang="en-US" dirty="0">
                <a:latin typeface="Arial"/>
                <a:cs typeface="Arial"/>
              </a:rPr>
              <a:t>Situation at Zaporizhzhia Nuclear Power Plant (ZNPP) as of 22 March 2024</a:t>
            </a:r>
            <a:endParaRPr lang="en-US" dirty="0"/>
          </a:p>
          <a:p>
            <a:pPr lvl="1">
              <a:spcAft>
                <a:spcPts val="600"/>
              </a:spcAft>
            </a:pPr>
            <a:r>
              <a:rPr lang="en-US" dirty="0">
                <a:latin typeface="Arial"/>
                <a:cs typeface="Arial"/>
              </a:rPr>
              <a:t>All six reactors shutdown: 1 in hot shutdown and 5 in cold shutdown – over time shutdown reactors reduce risk of major radiological release</a:t>
            </a:r>
          </a:p>
          <a:p>
            <a:pPr lvl="1">
              <a:spcAft>
                <a:spcPts val="600"/>
              </a:spcAft>
            </a:pPr>
            <a:r>
              <a:rPr lang="en-US" dirty="0">
                <a:latin typeface="Arial"/>
                <a:cs typeface="Arial"/>
              </a:rPr>
              <a:t>Only two offsite backup power stations operational – 10 stations provided backup power before war </a:t>
            </a:r>
          </a:p>
          <a:p>
            <a:pPr lvl="1">
              <a:spcAft>
                <a:spcPts val="600"/>
              </a:spcAft>
            </a:pPr>
            <a:r>
              <a:rPr lang="en-US" dirty="0">
                <a:latin typeface="Arial"/>
                <a:cs typeface="Arial"/>
              </a:rPr>
              <a:t>IAEA closely monitoring maintenance, staffing, and the availability of spare parts to help prevent the risk of a nuclear accident</a:t>
            </a:r>
            <a:endParaRPr lang="en-US" dirty="0"/>
          </a:p>
          <a:p>
            <a:pPr>
              <a:spcAft>
                <a:spcPts val="600"/>
              </a:spcAft>
            </a:pPr>
            <a:r>
              <a:rPr lang="en-US" dirty="0">
                <a:latin typeface="Arial"/>
                <a:cs typeface="Arial"/>
              </a:rPr>
              <a:t>Elsewhere in Ukraine, the IAEA experts at the Khmelnytskyi and Rivne NPPs as well as at the Chornobyl site have reported that nuclear safety and security continues to be maintained, despite increased military operations</a:t>
            </a:r>
          </a:p>
          <a:p>
            <a:pPr>
              <a:spcAft>
                <a:spcPts val="600"/>
              </a:spcAft>
            </a:pPr>
            <a:r>
              <a:rPr lang="en-US" dirty="0">
                <a:latin typeface="Arial"/>
                <a:cs typeface="Arial"/>
              </a:rPr>
              <a:t>DOE/NNSA organized its 41st delivery of equipment to Ukraine to include radiation detection and monitoring equipment and related accessories such as portable power supplies and data acquisition systems</a:t>
            </a:r>
          </a:p>
          <a:p>
            <a:pPr>
              <a:spcAft>
                <a:spcPts val="600"/>
              </a:spcAft>
            </a:pPr>
            <a:endParaRPr lang="en-US" sz="2000" dirty="0">
              <a:latin typeface="Arial"/>
              <a:cs typeface="Arial"/>
            </a:endParaRPr>
          </a:p>
          <a:p>
            <a:endParaRPr lang="en-US" dirty="0"/>
          </a:p>
        </p:txBody>
      </p:sp>
      <p:sp>
        <p:nvSpPr>
          <p:cNvPr id="4" name="Date Placeholder 3">
            <a:extLst>
              <a:ext uri="{FF2B5EF4-FFF2-40B4-BE49-F238E27FC236}">
                <a16:creationId xmlns:a16="http://schemas.microsoft.com/office/drawing/2014/main" id="{1A92F7E7-5121-4424-9346-D2712A6D5B66}"/>
              </a:ext>
            </a:extLst>
          </p:cNvPr>
          <p:cNvSpPr>
            <a:spLocks noGrp="1"/>
          </p:cNvSpPr>
          <p:nvPr>
            <p:ph type="dt" sz="half" idx="10"/>
          </p:nvPr>
        </p:nvSpPr>
        <p:spPr/>
        <p:txBody>
          <a:bodyPr/>
          <a:lstStyle/>
          <a:p>
            <a:r>
              <a:rPr lang="en-US"/>
              <a:t>04/4/2024</a:t>
            </a:r>
          </a:p>
        </p:txBody>
      </p:sp>
      <p:sp>
        <p:nvSpPr>
          <p:cNvPr id="7" name="Footer Placeholder 6">
            <a:extLst>
              <a:ext uri="{FF2B5EF4-FFF2-40B4-BE49-F238E27FC236}">
                <a16:creationId xmlns:a16="http://schemas.microsoft.com/office/drawing/2014/main" id="{643BDC04-30F4-6FE0-4972-3385FDC8E026}"/>
              </a:ext>
            </a:extLst>
          </p:cNvPr>
          <p:cNvSpPr>
            <a:spLocks noGrp="1"/>
          </p:cNvSpPr>
          <p:nvPr>
            <p:ph type="ftr" sz="quarter" idx="11"/>
          </p:nvPr>
        </p:nvSpPr>
        <p:spPr/>
        <p:txBody>
          <a:bodyPr/>
          <a:lstStyle/>
          <a:p>
            <a:r>
              <a:rPr lang="en-US"/>
              <a:t>Radiation Protection Program</a:t>
            </a:r>
          </a:p>
        </p:txBody>
      </p:sp>
    </p:spTree>
    <p:extLst>
      <p:ext uri="{BB962C8B-B14F-4D97-AF65-F5344CB8AC3E}">
        <p14:creationId xmlns:p14="http://schemas.microsoft.com/office/powerpoint/2010/main" val="36527893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F5C6A6-7B36-A261-FE5A-5B0780C97384}"/>
              </a:ext>
            </a:extLst>
          </p:cNvPr>
          <p:cNvSpPr>
            <a:spLocks noGrp="1"/>
          </p:cNvSpPr>
          <p:nvPr>
            <p:ph type="title"/>
          </p:nvPr>
        </p:nvSpPr>
        <p:spPr/>
        <p:txBody>
          <a:bodyPr/>
          <a:lstStyle/>
          <a:p>
            <a:r>
              <a:rPr lang="en-US"/>
              <a:t>INEX-6 Exercise</a:t>
            </a:r>
          </a:p>
        </p:txBody>
      </p:sp>
      <p:sp>
        <p:nvSpPr>
          <p:cNvPr id="3" name="Content Placeholder 2">
            <a:extLst>
              <a:ext uri="{FF2B5EF4-FFF2-40B4-BE49-F238E27FC236}">
                <a16:creationId xmlns:a16="http://schemas.microsoft.com/office/drawing/2014/main" id="{9152F873-7EAE-AC07-47C0-EDABF3F03C8A}"/>
              </a:ext>
            </a:extLst>
          </p:cNvPr>
          <p:cNvSpPr>
            <a:spLocks noGrp="1"/>
          </p:cNvSpPr>
          <p:nvPr>
            <p:ph idx="1"/>
          </p:nvPr>
        </p:nvSpPr>
        <p:spPr>
          <a:xfrm>
            <a:off x="271780" y="947855"/>
            <a:ext cx="6686061" cy="5499936"/>
          </a:xfrm>
        </p:spPr>
        <p:txBody>
          <a:bodyPr>
            <a:normAutofit/>
          </a:bodyPr>
          <a:lstStyle/>
          <a:p>
            <a:r>
              <a:rPr lang="en-US"/>
              <a:t>The week of March 18th, 2024, EPA led a multi-agency national tabletop exercise under the NEA International Nuclear Emergency Exercise (INEX) series. This is the 6</a:t>
            </a:r>
            <a:r>
              <a:rPr lang="en-US" baseline="30000"/>
              <a:t>th</a:t>
            </a:r>
            <a:r>
              <a:rPr lang="en-US"/>
              <a:t> iteration of the exercise, and the first one that the US has participated in recently</a:t>
            </a:r>
          </a:p>
          <a:p>
            <a:r>
              <a:rPr lang="en-US"/>
              <a:t>The focus of the exercise was on planning and preparedness for the transition and/or the late-stage recovery phases after a nuclear or radiological accident.</a:t>
            </a:r>
          </a:p>
          <a:p>
            <a:r>
              <a:rPr lang="en-US"/>
              <a:t>Four modules were conducted over 3 days:</a:t>
            </a:r>
          </a:p>
          <a:p>
            <a:pPr lvl="1"/>
            <a:r>
              <a:rPr lang="en-US"/>
              <a:t>Health Impacts</a:t>
            </a:r>
          </a:p>
          <a:p>
            <a:pPr lvl="1"/>
            <a:r>
              <a:rPr lang="en-US"/>
              <a:t>Food Safety</a:t>
            </a:r>
          </a:p>
          <a:p>
            <a:pPr lvl="1"/>
            <a:r>
              <a:rPr lang="en-US"/>
              <a:t>Remediation and Decontamination</a:t>
            </a:r>
          </a:p>
          <a:p>
            <a:pPr lvl="1"/>
            <a:r>
              <a:rPr lang="en-US"/>
              <a:t>Radioactive Waste Management</a:t>
            </a:r>
          </a:p>
        </p:txBody>
      </p:sp>
      <p:sp>
        <p:nvSpPr>
          <p:cNvPr id="4" name="Date Placeholder 3">
            <a:extLst>
              <a:ext uri="{FF2B5EF4-FFF2-40B4-BE49-F238E27FC236}">
                <a16:creationId xmlns:a16="http://schemas.microsoft.com/office/drawing/2014/main" id="{84A48CD0-9A54-B9CB-61E5-3BB8E12F7C9D}"/>
              </a:ext>
            </a:extLst>
          </p:cNvPr>
          <p:cNvSpPr>
            <a:spLocks noGrp="1"/>
          </p:cNvSpPr>
          <p:nvPr>
            <p:ph type="dt" sz="half" idx="10"/>
          </p:nvPr>
        </p:nvSpPr>
        <p:spPr/>
        <p:txBody>
          <a:bodyPr/>
          <a:lstStyle/>
          <a:p>
            <a:r>
              <a:rPr lang="en-US"/>
              <a:t>04/4/2024</a:t>
            </a:r>
          </a:p>
        </p:txBody>
      </p:sp>
      <p:sp>
        <p:nvSpPr>
          <p:cNvPr id="5" name="Footer Placeholder 4">
            <a:extLst>
              <a:ext uri="{FF2B5EF4-FFF2-40B4-BE49-F238E27FC236}">
                <a16:creationId xmlns:a16="http://schemas.microsoft.com/office/drawing/2014/main" id="{AAA54E4D-581B-1AFA-67FB-9B2C6B585392}"/>
              </a:ext>
            </a:extLst>
          </p:cNvPr>
          <p:cNvSpPr>
            <a:spLocks noGrp="1"/>
          </p:cNvSpPr>
          <p:nvPr>
            <p:ph type="ftr" sz="quarter" idx="11"/>
          </p:nvPr>
        </p:nvSpPr>
        <p:spPr/>
        <p:txBody>
          <a:bodyPr/>
          <a:lstStyle/>
          <a:p>
            <a:r>
              <a:rPr lang="en-US"/>
              <a:t>Radiation Protection Program</a:t>
            </a:r>
          </a:p>
        </p:txBody>
      </p:sp>
      <p:pic>
        <p:nvPicPr>
          <p:cNvPr id="8" name="Picture 7">
            <a:extLst>
              <a:ext uri="{FF2B5EF4-FFF2-40B4-BE49-F238E27FC236}">
                <a16:creationId xmlns:a16="http://schemas.microsoft.com/office/drawing/2014/main" id="{9F6FC172-8143-806A-B669-43DB95D6597B}"/>
              </a:ext>
            </a:extLst>
          </p:cNvPr>
          <p:cNvPicPr>
            <a:picLocks noChangeAspect="1"/>
          </p:cNvPicPr>
          <p:nvPr/>
        </p:nvPicPr>
        <p:blipFill>
          <a:blip r:embed="rId3"/>
          <a:stretch>
            <a:fillRect/>
          </a:stretch>
        </p:blipFill>
        <p:spPr>
          <a:xfrm>
            <a:off x="6957841" y="1813102"/>
            <a:ext cx="5096430" cy="3231795"/>
          </a:xfrm>
          <a:prstGeom prst="rect">
            <a:avLst/>
          </a:prstGeom>
        </p:spPr>
      </p:pic>
    </p:spTree>
    <p:extLst>
      <p:ext uri="{BB962C8B-B14F-4D97-AF65-F5344CB8AC3E}">
        <p14:creationId xmlns:p14="http://schemas.microsoft.com/office/powerpoint/2010/main" val="40958565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EAF61-A28C-45BB-AEF0-6CB4C71ED305}"/>
              </a:ext>
            </a:extLst>
          </p:cNvPr>
          <p:cNvSpPr>
            <a:spLocks noGrp="1"/>
          </p:cNvSpPr>
          <p:nvPr>
            <p:ph type="title"/>
          </p:nvPr>
        </p:nvSpPr>
        <p:spPr/>
        <p:txBody>
          <a:bodyPr/>
          <a:lstStyle/>
          <a:p>
            <a:r>
              <a:rPr lang="en-US"/>
              <a:t>WIPP Planned Change Request</a:t>
            </a:r>
          </a:p>
        </p:txBody>
      </p:sp>
      <p:sp>
        <p:nvSpPr>
          <p:cNvPr id="3" name="Content Placeholder 2">
            <a:extLst>
              <a:ext uri="{FF2B5EF4-FFF2-40B4-BE49-F238E27FC236}">
                <a16:creationId xmlns:a16="http://schemas.microsoft.com/office/drawing/2014/main" id="{CED62A44-C53A-4848-9138-30047BD6935C}"/>
              </a:ext>
            </a:extLst>
          </p:cNvPr>
          <p:cNvSpPr>
            <a:spLocks noGrp="1"/>
          </p:cNvSpPr>
          <p:nvPr>
            <p:ph idx="1"/>
          </p:nvPr>
        </p:nvSpPr>
        <p:spPr>
          <a:xfrm>
            <a:off x="271780" y="1609724"/>
            <a:ext cx="11501441" cy="4838065"/>
          </a:xfrm>
        </p:spPr>
        <p:txBody>
          <a:bodyPr vert="horz" lIns="91440" tIns="45720" rIns="91440" bIns="45720" rtlCol="0" anchor="t">
            <a:normAutofit/>
          </a:bodyPr>
          <a:lstStyle/>
          <a:p>
            <a:pPr>
              <a:lnSpc>
                <a:spcPct val="100000"/>
              </a:lnSpc>
              <a:spcAft>
                <a:spcPts val="600"/>
              </a:spcAft>
            </a:pPr>
            <a:r>
              <a:rPr lang="en-US" dirty="0">
                <a:latin typeface="Arial"/>
                <a:cs typeface="Arial"/>
              </a:rPr>
              <a:t>On March 14th, DOE submitted to EPA a Planned Change Request (PCR) per 40 CFR 194.4(b)(3) to modify the repository design from 10 to 12 Waste Panels</a:t>
            </a:r>
          </a:p>
          <a:p>
            <a:pPr>
              <a:lnSpc>
                <a:spcPct val="100000"/>
              </a:lnSpc>
              <a:spcAft>
                <a:spcPts val="600"/>
              </a:spcAft>
            </a:pPr>
            <a:r>
              <a:rPr lang="en-US" dirty="0">
                <a:latin typeface="Arial"/>
                <a:cs typeface="Arial"/>
              </a:rPr>
              <a:t>To account for the Land Withdrawal Act waste emplacement volume lost in Panels 9 and 10 due to the radiological event in 2014, DOE has submitted a repository design that adds two new waste panels (11 and 12) by expanding the repository to the west of the current footprint</a:t>
            </a:r>
          </a:p>
          <a:p>
            <a:pPr>
              <a:lnSpc>
                <a:spcPct val="100000"/>
              </a:lnSpc>
              <a:spcAft>
                <a:spcPts val="600"/>
              </a:spcAft>
            </a:pPr>
            <a:r>
              <a:rPr lang="en-US" dirty="0">
                <a:latin typeface="Arial"/>
                <a:cs typeface="Arial"/>
              </a:rPr>
              <a:t>The new panels and access drifts will be tied into the new waste shaft (Shaft #5) that is currently being constructed</a:t>
            </a:r>
          </a:p>
          <a:p>
            <a:pPr>
              <a:lnSpc>
                <a:spcPct val="100000"/>
              </a:lnSpc>
              <a:spcAft>
                <a:spcPts val="600"/>
              </a:spcAft>
            </a:pPr>
            <a:r>
              <a:rPr lang="en-US" dirty="0">
                <a:latin typeface="Arial"/>
                <a:cs typeface="Arial"/>
              </a:rPr>
              <a:t>EPA has begun a review of the PCR</a:t>
            </a:r>
          </a:p>
          <a:p>
            <a:pPr>
              <a:lnSpc>
                <a:spcPct val="100000"/>
              </a:lnSpc>
              <a:spcAft>
                <a:spcPts val="600"/>
              </a:spcAft>
            </a:pPr>
            <a:r>
              <a:rPr lang="en-US" dirty="0">
                <a:latin typeface="Arial"/>
                <a:cs typeface="Arial"/>
              </a:rPr>
              <a:t>EPA will also be conducting a public outreach program later this year in NM</a:t>
            </a:r>
          </a:p>
        </p:txBody>
      </p:sp>
      <p:sp>
        <p:nvSpPr>
          <p:cNvPr id="4" name="Date Placeholder 3">
            <a:extLst>
              <a:ext uri="{FF2B5EF4-FFF2-40B4-BE49-F238E27FC236}">
                <a16:creationId xmlns:a16="http://schemas.microsoft.com/office/drawing/2014/main" id="{D0971B57-59DB-4DAA-B314-58E36CC82BEA}"/>
              </a:ext>
            </a:extLst>
          </p:cNvPr>
          <p:cNvSpPr>
            <a:spLocks noGrp="1"/>
          </p:cNvSpPr>
          <p:nvPr>
            <p:ph type="dt" sz="half" idx="10"/>
          </p:nvPr>
        </p:nvSpPr>
        <p:spPr/>
        <p:txBody>
          <a:bodyPr/>
          <a:lstStyle/>
          <a:p>
            <a:r>
              <a:rPr lang="en-US"/>
              <a:t>04/4/2024</a:t>
            </a:r>
          </a:p>
        </p:txBody>
      </p:sp>
      <p:sp>
        <p:nvSpPr>
          <p:cNvPr id="7" name="Text Placeholder 6">
            <a:extLst>
              <a:ext uri="{FF2B5EF4-FFF2-40B4-BE49-F238E27FC236}">
                <a16:creationId xmlns:a16="http://schemas.microsoft.com/office/drawing/2014/main" id="{47C31FD2-445B-49F5-8DE3-223684A18C93}"/>
              </a:ext>
            </a:extLst>
          </p:cNvPr>
          <p:cNvSpPr>
            <a:spLocks noGrp="1"/>
          </p:cNvSpPr>
          <p:nvPr>
            <p:ph type="body" sz="quarter" idx="13"/>
          </p:nvPr>
        </p:nvSpPr>
        <p:spPr/>
        <p:txBody>
          <a:bodyPr/>
          <a:lstStyle/>
          <a:p>
            <a:r>
              <a:rPr lang="en-US"/>
              <a:t>Modification of the repository design from 10 to 12 Waste Panels</a:t>
            </a:r>
          </a:p>
        </p:txBody>
      </p:sp>
      <p:sp>
        <p:nvSpPr>
          <p:cNvPr id="8" name="Footer Placeholder 7">
            <a:extLst>
              <a:ext uri="{FF2B5EF4-FFF2-40B4-BE49-F238E27FC236}">
                <a16:creationId xmlns:a16="http://schemas.microsoft.com/office/drawing/2014/main" id="{A3386475-5DFD-8A2B-9D6D-C64056BB9177}"/>
              </a:ext>
            </a:extLst>
          </p:cNvPr>
          <p:cNvSpPr>
            <a:spLocks noGrp="1"/>
          </p:cNvSpPr>
          <p:nvPr>
            <p:ph type="ftr" sz="quarter" idx="11"/>
          </p:nvPr>
        </p:nvSpPr>
        <p:spPr/>
        <p:txBody>
          <a:bodyPr/>
          <a:lstStyle/>
          <a:p>
            <a:r>
              <a:rPr lang="en-US"/>
              <a:t>Radiation Protection Program</a:t>
            </a:r>
          </a:p>
        </p:txBody>
      </p:sp>
    </p:spTree>
    <p:extLst>
      <p:ext uri="{BB962C8B-B14F-4D97-AF65-F5344CB8AC3E}">
        <p14:creationId xmlns:p14="http://schemas.microsoft.com/office/powerpoint/2010/main" val="12152634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6F9B4C-818A-4C51-960D-6C6B6DE8C301}"/>
              </a:ext>
            </a:extLst>
          </p:cNvPr>
          <p:cNvSpPr>
            <a:spLocks noGrp="1"/>
          </p:cNvSpPr>
          <p:nvPr>
            <p:ph type="title"/>
          </p:nvPr>
        </p:nvSpPr>
        <p:spPr/>
        <p:txBody>
          <a:bodyPr/>
          <a:lstStyle/>
          <a:p>
            <a:r>
              <a:rPr lang="en-US"/>
              <a:t>Phosphogypsum Update</a:t>
            </a:r>
          </a:p>
        </p:txBody>
      </p:sp>
      <p:sp>
        <p:nvSpPr>
          <p:cNvPr id="3" name="Content Placeholder 2">
            <a:extLst>
              <a:ext uri="{FF2B5EF4-FFF2-40B4-BE49-F238E27FC236}">
                <a16:creationId xmlns:a16="http://schemas.microsoft.com/office/drawing/2014/main" id="{107623B5-EFCC-4EFE-9774-27335C0568E8}"/>
              </a:ext>
            </a:extLst>
          </p:cNvPr>
          <p:cNvSpPr>
            <a:spLocks noGrp="1"/>
          </p:cNvSpPr>
          <p:nvPr>
            <p:ph idx="1"/>
          </p:nvPr>
        </p:nvSpPr>
        <p:spPr>
          <a:xfrm>
            <a:off x="271780" y="1434989"/>
            <a:ext cx="11832236" cy="5134085"/>
          </a:xfrm>
        </p:spPr>
        <p:txBody>
          <a:bodyPr vert="horz" lIns="91440" tIns="45720" rIns="91440" bIns="45720" rtlCol="0" anchor="t">
            <a:normAutofit lnSpcReduction="10000"/>
          </a:bodyPr>
          <a:lstStyle/>
          <a:p>
            <a:pPr>
              <a:lnSpc>
                <a:spcPct val="100000"/>
              </a:lnSpc>
              <a:spcAft>
                <a:spcPts val="600"/>
              </a:spcAft>
            </a:pPr>
            <a:r>
              <a:rPr lang="en-US" dirty="0">
                <a:latin typeface="Arial"/>
                <a:cs typeface="Arial"/>
              </a:rPr>
              <a:t>EPA is evaluating a request from The Mosaic Company for a test road on at their New Wales facility in Florida</a:t>
            </a:r>
          </a:p>
          <a:p>
            <a:pPr lvl="1">
              <a:lnSpc>
                <a:spcPct val="100000"/>
              </a:lnSpc>
              <a:spcAft>
                <a:spcPts val="600"/>
              </a:spcAft>
            </a:pPr>
            <a:r>
              <a:rPr lang="en-US" dirty="0">
                <a:latin typeface="Arial"/>
                <a:cs typeface="Arial"/>
              </a:rPr>
              <a:t>Segments constructed using different mixtures of phosphogypsum and other materials</a:t>
            </a:r>
          </a:p>
          <a:p>
            <a:pPr>
              <a:lnSpc>
                <a:spcPct val="100000"/>
              </a:lnSpc>
              <a:spcAft>
                <a:spcPts val="600"/>
              </a:spcAft>
            </a:pPr>
            <a:r>
              <a:rPr lang="en-US" dirty="0">
                <a:latin typeface="Arial"/>
                <a:cs typeface="Arial"/>
              </a:rPr>
              <a:t>Florida DOT had requested some modifications to the original project design</a:t>
            </a:r>
          </a:p>
          <a:p>
            <a:pPr>
              <a:lnSpc>
                <a:spcPct val="100000"/>
              </a:lnSpc>
              <a:spcAft>
                <a:spcPts val="600"/>
              </a:spcAft>
            </a:pPr>
            <a:r>
              <a:rPr lang="en-US" dirty="0">
                <a:latin typeface="Arial"/>
                <a:cs typeface="Arial"/>
              </a:rPr>
              <a:t>On August 23, 2023, Mosaic submitted a revised request, lengthening the test sections and adding an additional section to test a fourth road base mixture. </a:t>
            </a:r>
          </a:p>
          <a:p>
            <a:pPr>
              <a:lnSpc>
                <a:spcPct val="100000"/>
              </a:lnSpc>
              <a:spcAft>
                <a:spcPts val="600"/>
              </a:spcAft>
            </a:pPr>
            <a:r>
              <a:rPr lang="en-US" dirty="0">
                <a:latin typeface="Arial"/>
                <a:cs typeface="Arial"/>
              </a:rPr>
              <a:t>On November 27, 2023, EPA held a technical meeting with Mosaic’s technical team to discuss the study design.</a:t>
            </a:r>
          </a:p>
          <a:p>
            <a:pPr>
              <a:lnSpc>
                <a:spcPct val="100000"/>
              </a:lnSpc>
              <a:spcAft>
                <a:spcPts val="600"/>
              </a:spcAft>
            </a:pPr>
            <a:r>
              <a:rPr lang="en-US" dirty="0">
                <a:latin typeface="Arial"/>
                <a:cs typeface="Arial"/>
              </a:rPr>
              <a:t>Mosaic submitted additional material to EPA in February 2024 based on the technical meeting with EPA</a:t>
            </a:r>
          </a:p>
          <a:p>
            <a:pPr lvl="1">
              <a:lnSpc>
                <a:spcPct val="100000"/>
              </a:lnSpc>
              <a:spcAft>
                <a:spcPts val="600"/>
              </a:spcAft>
            </a:pPr>
            <a:r>
              <a:rPr lang="en-US" dirty="0">
                <a:latin typeface="Arial"/>
                <a:cs typeface="Arial"/>
              </a:rPr>
              <a:t>EPA is in the process of evaluating this new material</a:t>
            </a:r>
          </a:p>
          <a:p>
            <a:pPr lvl="1">
              <a:lnSpc>
                <a:spcPct val="100000"/>
              </a:lnSpc>
              <a:spcAft>
                <a:spcPts val="600"/>
              </a:spcAft>
            </a:pPr>
            <a:r>
              <a:rPr lang="en-US" dirty="0">
                <a:latin typeface="Arial"/>
                <a:cs typeface="Arial"/>
              </a:rPr>
              <a:t>All material submitted to EPA to date is available on EPA’s Phosphogypsum webpage</a:t>
            </a:r>
          </a:p>
        </p:txBody>
      </p:sp>
      <p:sp>
        <p:nvSpPr>
          <p:cNvPr id="4" name="Date Placeholder 3">
            <a:extLst>
              <a:ext uri="{FF2B5EF4-FFF2-40B4-BE49-F238E27FC236}">
                <a16:creationId xmlns:a16="http://schemas.microsoft.com/office/drawing/2014/main" id="{B105BBD0-534A-45A7-9CAD-750C24309AE5}"/>
              </a:ext>
            </a:extLst>
          </p:cNvPr>
          <p:cNvSpPr>
            <a:spLocks noGrp="1"/>
          </p:cNvSpPr>
          <p:nvPr>
            <p:ph type="dt" sz="half" idx="10"/>
          </p:nvPr>
        </p:nvSpPr>
        <p:spPr/>
        <p:txBody>
          <a:bodyPr/>
          <a:lstStyle/>
          <a:p>
            <a:r>
              <a:rPr lang="en-US"/>
              <a:t>04/4/2024</a:t>
            </a:r>
          </a:p>
        </p:txBody>
      </p:sp>
      <p:sp>
        <p:nvSpPr>
          <p:cNvPr id="7" name="Text Placeholder 6">
            <a:extLst>
              <a:ext uri="{FF2B5EF4-FFF2-40B4-BE49-F238E27FC236}">
                <a16:creationId xmlns:a16="http://schemas.microsoft.com/office/drawing/2014/main" id="{C2817BFA-E035-4508-A50E-3D9A9B6E33F5}"/>
              </a:ext>
            </a:extLst>
          </p:cNvPr>
          <p:cNvSpPr>
            <a:spLocks noGrp="1"/>
          </p:cNvSpPr>
          <p:nvPr>
            <p:ph type="body" sz="quarter" idx="13"/>
          </p:nvPr>
        </p:nvSpPr>
        <p:spPr/>
        <p:txBody>
          <a:bodyPr vert="horz" lIns="91440" tIns="45720" rIns="91440" bIns="45720" rtlCol="0" anchor="t">
            <a:noAutofit/>
          </a:bodyPr>
          <a:lstStyle/>
          <a:p>
            <a:endParaRPr lang="en-US">
              <a:latin typeface="Arial"/>
              <a:cs typeface="Arial"/>
            </a:endParaRPr>
          </a:p>
        </p:txBody>
      </p:sp>
      <p:sp>
        <p:nvSpPr>
          <p:cNvPr id="8" name="Footer Placeholder 7">
            <a:extLst>
              <a:ext uri="{FF2B5EF4-FFF2-40B4-BE49-F238E27FC236}">
                <a16:creationId xmlns:a16="http://schemas.microsoft.com/office/drawing/2014/main" id="{914E759E-A3FD-7450-E52A-CBE92A19BF50}"/>
              </a:ext>
            </a:extLst>
          </p:cNvPr>
          <p:cNvSpPr>
            <a:spLocks noGrp="1"/>
          </p:cNvSpPr>
          <p:nvPr>
            <p:ph type="ftr" sz="quarter" idx="11"/>
          </p:nvPr>
        </p:nvSpPr>
        <p:spPr/>
        <p:txBody>
          <a:bodyPr/>
          <a:lstStyle/>
          <a:p>
            <a:r>
              <a:rPr lang="en-US"/>
              <a:t>Radiation Protection Program</a:t>
            </a:r>
          </a:p>
        </p:txBody>
      </p:sp>
    </p:spTree>
    <p:extLst>
      <p:ext uri="{BB962C8B-B14F-4D97-AF65-F5344CB8AC3E}">
        <p14:creationId xmlns:p14="http://schemas.microsoft.com/office/powerpoint/2010/main" val="41672391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386B5-ECBC-B724-2812-5089576C408B}"/>
              </a:ext>
            </a:extLst>
          </p:cNvPr>
          <p:cNvSpPr>
            <a:spLocks noGrp="1"/>
          </p:cNvSpPr>
          <p:nvPr>
            <p:ph type="title"/>
          </p:nvPr>
        </p:nvSpPr>
        <p:spPr>
          <a:xfrm>
            <a:off x="271768" y="64114"/>
            <a:ext cx="11501441" cy="474821"/>
          </a:xfrm>
        </p:spPr>
        <p:txBody>
          <a:bodyPr/>
          <a:lstStyle/>
          <a:p>
            <a:r>
              <a:rPr lang="en-US"/>
              <a:t>Phosphogypsum</a:t>
            </a:r>
          </a:p>
        </p:txBody>
      </p:sp>
      <p:sp>
        <p:nvSpPr>
          <p:cNvPr id="4" name="Date Placeholder 3">
            <a:extLst>
              <a:ext uri="{FF2B5EF4-FFF2-40B4-BE49-F238E27FC236}">
                <a16:creationId xmlns:a16="http://schemas.microsoft.com/office/drawing/2014/main" id="{58958702-A5CC-68FF-F99F-95BBECD82B84}"/>
              </a:ext>
            </a:extLst>
          </p:cNvPr>
          <p:cNvSpPr>
            <a:spLocks noGrp="1"/>
          </p:cNvSpPr>
          <p:nvPr>
            <p:ph type="dt" sz="half" idx="10"/>
          </p:nvPr>
        </p:nvSpPr>
        <p:spPr/>
        <p:txBody>
          <a:bodyPr/>
          <a:lstStyle/>
          <a:p>
            <a:r>
              <a:rPr lang="en-US"/>
              <a:t>04/4/2024</a:t>
            </a:r>
          </a:p>
        </p:txBody>
      </p:sp>
      <p:sp>
        <p:nvSpPr>
          <p:cNvPr id="5" name="Footer Placeholder 4">
            <a:extLst>
              <a:ext uri="{FF2B5EF4-FFF2-40B4-BE49-F238E27FC236}">
                <a16:creationId xmlns:a16="http://schemas.microsoft.com/office/drawing/2014/main" id="{63974C24-31A9-4691-2190-4F8CA91E0E7E}"/>
              </a:ext>
            </a:extLst>
          </p:cNvPr>
          <p:cNvSpPr>
            <a:spLocks noGrp="1"/>
          </p:cNvSpPr>
          <p:nvPr>
            <p:ph type="ftr" sz="quarter" idx="11"/>
          </p:nvPr>
        </p:nvSpPr>
        <p:spPr/>
        <p:txBody>
          <a:bodyPr/>
          <a:lstStyle/>
          <a:p>
            <a:r>
              <a:rPr lang="en-US"/>
              <a:t>Radiation Protection Program</a:t>
            </a:r>
          </a:p>
        </p:txBody>
      </p:sp>
      <p:sp>
        <p:nvSpPr>
          <p:cNvPr id="3" name="Text Placeholder 5">
            <a:extLst>
              <a:ext uri="{FF2B5EF4-FFF2-40B4-BE49-F238E27FC236}">
                <a16:creationId xmlns:a16="http://schemas.microsoft.com/office/drawing/2014/main" id="{85235043-1E84-932B-5209-A6D690B7F261}"/>
              </a:ext>
            </a:extLst>
          </p:cNvPr>
          <p:cNvSpPr>
            <a:spLocks noGrp="1"/>
          </p:cNvSpPr>
          <p:nvPr>
            <p:ph type="body" sz="quarter" idx="13"/>
          </p:nvPr>
        </p:nvSpPr>
        <p:spPr>
          <a:xfrm>
            <a:off x="272416" y="538935"/>
            <a:ext cx="11500793" cy="365125"/>
          </a:xfrm>
        </p:spPr>
        <p:txBody>
          <a:bodyPr/>
          <a:lstStyle/>
          <a:p>
            <a:r>
              <a:rPr lang="en-US"/>
              <a:t>Mosaic pilot road study</a:t>
            </a:r>
          </a:p>
        </p:txBody>
      </p:sp>
      <p:pic>
        <p:nvPicPr>
          <p:cNvPr id="9" name="Picture 8">
            <a:extLst>
              <a:ext uri="{FF2B5EF4-FFF2-40B4-BE49-F238E27FC236}">
                <a16:creationId xmlns:a16="http://schemas.microsoft.com/office/drawing/2014/main" id="{D0541344-0F4D-2316-5A48-13A7CCDD67E0}"/>
              </a:ext>
            </a:extLst>
          </p:cNvPr>
          <p:cNvPicPr>
            <a:picLocks noChangeAspect="1"/>
          </p:cNvPicPr>
          <p:nvPr/>
        </p:nvPicPr>
        <p:blipFill>
          <a:blip r:embed="rId3"/>
          <a:stretch>
            <a:fillRect/>
          </a:stretch>
        </p:blipFill>
        <p:spPr>
          <a:xfrm>
            <a:off x="2370321" y="904060"/>
            <a:ext cx="9617681" cy="5543730"/>
          </a:xfrm>
          <a:prstGeom prst="rect">
            <a:avLst/>
          </a:prstGeom>
        </p:spPr>
      </p:pic>
    </p:spTree>
    <p:extLst>
      <p:ext uri="{BB962C8B-B14F-4D97-AF65-F5344CB8AC3E}">
        <p14:creationId xmlns:p14="http://schemas.microsoft.com/office/powerpoint/2010/main" val="15221147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C774F-977F-FEAD-8536-B6F6C3474FDF}"/>
              </a:ext>
            </a:extLst>
          </p:cNvPr>
          <p:cNvSpPr>
            <a:spLocks noGrp="1"/>
          </p:cNvSpPr>
          <p:nvPr>
            <p:ph type="title"/>
          </p:nvPr>
        </p:nvSpPr>
        <p:spPr/>
        <p:txBody>
          <a:bodyPr/>
          <a:lstStyle/>
          <a:p>
            <a:r>
              <a:rPr lang="en-US"/>
              <a:t>TENORM</a:t>
            </a:r>
          </a:p>
        </p:txBody>
      </p:sp>
      <p:sp>
        <p:nvSpPr>
          <p:cNvPr id="3" name="Content Placeholder 2">
            <a:extLst>
              <a:ext uri="{FF2B5EF4-FFF2-40B4-BE49-F238E27FC236}">
                <a16:creationId xmlns:a16="http://schemas.microsoft.com/office/drawing/2014/main" id="{F8E55221-97E1-D1CE-FE2A-BF752C64D748}"/>
              </a:ext>
            </a:extLst>
          </p:cNvPr>
          <p:cNvSpPr>
            <a:spLocks noGrp="1"/>
          </p:cNvSpPr>
          <p:nvPr>
            <p:ph idx="1"/>
          </p:nvPr>
        </p:nvSpPr>
        <p:spPr>
          <a:xfrm>
            <a:off x="271781" y="970156"/>
            <a:ext cx="2906317" cy="5432550"/>
          </a:xfrm>
        </p:spPr>
        <p:txBody>
          <a:bodyPr>
            <a:normAutofit/>
          </a:bodyPr>
          <a:lstStyle/>
          <a:p>
            <a:r>
              <a:rPr lang="en-US" dirty="0"/>
              <a:t>Continuing to study certain industrial sectors for TENORM including  rare earth minerals</a:t>
            </a:r>
          </a:p>
          <a:p>
            <a:r>
              <a:rPr lang="en-US" dirty="0"/>
              <a:t>Phil Egidi retired at the end of March</a:t>
            </a:r>
          </a:p>
          <a:p>
            <a:r>
              <a:rPr lang="en-US" dirty="0"/>
              <a:t>Jon Major will be taking over a number of TENORM duties</a:t>
            </a:r>
          </a:p>
        </p:txBody>
      </p:sp>
      <p:sp>
        <p:nvSpPr>
          <p:cNvPr id="4" name="Date Placeholder 3">
            <a:extLst>
              <a:ext uri="{FF2B5EF4-FFF2-40B4-BE49-F238E27FC236}">
                <a16:creationId xmlns:a16="http://schemas.microsoft.com/office/drawing/2014/main" id="{C2FE9226-6238-BB23-1D56-CA2B72A74C8A}"/>
              </a:ext>
            </a:extLst>
          </p:cNvPr>
          <p:cNvSpPr>
            <a:spLocks noGrp="1"/>
          </p:cNvSpPr>
          <p:nvPr>
            <p:ph type="dt" sz="half" idx="10"/>
          </p:nvPr>
        </p:nvSpPr>
        <p:spPr/>
        <p:txBody>
          <a:bodyPr/>
          <a:lstStyle/>
          <a:p>
            <a:r>
              <a:rPr lang="en-US"/>
              <a:t>04/4/2024</a:t>
            </a:r>
          </a:p>
        </p:txBody>
      </p:sp>
      <p:sp>
        <p:nvSpPr>
          <p:cNvPr id="5" name="Footer Placeholder 4">
            <a:extLst>
              <a:ext uri="{FF2B5EF4-FFF2-40B4-BE49-F238E27FC236}">
                <a16:creationId xmlns:a16="http://schemas.microsoft.com/office/drawing/2014/main" id="{FAB1951D-9FA4-7B51-E670-90CFB47E9F5C}"/>
              </a:ext>
            </a:extLst>
          </p:cNvPr>
          <p:cNvSpPr>
            <a:spLocks noGrp="1"/>
          </p:cNvSpPr>
          <p:nvPr>
            <p:ph type="ftr" sz="quarter" idx="11"/>
          </p:nvPr>
        </p:nvSpPr>
        <p:spPr/>
        <p:txBody>
          <a:bodyPr/>
          <a:lstStyle/>
          <a:p>
            <a:r>
              <a:rPr lang="en-US"/>
              <a:t>Radiation Protection Program</a:t>
            </a:r>
          </a:p>
        </p:txBody>
      </p:sp>
      <p:pic>
        <p:nvPicPr>
          <p:cNvPr id="8" name="Picture 7" descr="A person sitting in a train&#10;&#10;Description automatically generated with low confidence">
            <a:extLst>
              <a:ext uri="{FF2B5EF4-FFF2-40B4-BE49-F238E27FC236}">
                <a16:creationId xmlns:a16="http://schemas.microsoft.com/office/drawing/2014/main" id="{04FFAEA6-40A2-A952-D908-7ED1427E4B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58258" y="246920"/>
            <a:ext cx="4307464" cy="3222766"/>
          </a:xfrm>
          <a:prstGeom prst="rect">
            <a:avLst/>
          </a:prstGeom>
        </p:spPr>
      </p:pic>
      <p:pic>
        <p:nvPicPr>
          <p:cNvPr id="9" name="Picture 8">
            <a:extLst>
              <a:ext uri="{FF2B5EF4-FFF2-40B4-BE49-F238E27FC236}">
                <a16:creationId xmlns:a16="http://schemas.microsoft.com/office/drawing/2014/main" id="{4AEDD03A-B60E-24EE-724A-E8B95D043277}"/>
              </a:ext>
            </a:extLst>
          </p:cNvPr>
          <p:cNvPicPr>
            <a:picLocks noChangeAspect="1"/>
          </p:cNvPicPr>
          <p:nvPr/>
        </p:nvPicPr>
        <p:blipFill>
          <a:blip r:embed="rId4"/>
          <a:stretch>
            <a:fillRect/>
          </a:stretch>
        </p:blipFill>
        <p:spPr>
          <a:xfrm>
            <a:off x="9384451" y="246920"/>
            <a:ext cx="2770042" cy="3457498"/>
          </a:xfrm>
          <a:prstGeom prst="rect">
            <a:avLst/>
          </a:prstGeom>
        </p:spPr>
      </p:pic>
      <p:pic>
        <p:nvPicPr>
          <p:cNvPr id="10" name="Picture 4" descr="A group of people that are standing in the snow&#10;&#10;Description automatically generated">
            <a:extLst>
              <a:ext uri="{FF2B5EF4-FFF2-40B4-BE49-F238E27FC236}">
                <a16:creationId xmlns:a16="http://schemas.microsoft.com/office/drawing/2014/main" id="{D70DBDAD-4B71-AFB7-D94E-2B1C0EAE4073}"/>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47465"/>
          <a:stretch/>
        </p:blipFill>
        <p:spPr bwMode="auto">
          <a:xfrm>
            <a:off x="3178098" y="2965499"/>
            <a:ext cx="2544213" cy="363461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A picture containing text, person, standing&#10;&#10;Description automatically generated">
            <a:extLst>
              <a:ext uri="{FF2B5EF4-FFF2-40B4-BE49-F238E27FC236}">
                <a16:creationId xmlns:a16="http://schemas.microsoft.com/office/drawing/2014/main" id="{23A5D5D8-FDA6-4E47-24CB-6567D9396AF6}"/>
              </a:ext>
            </a:extLst>
          </p:cNvPr>
          <p:cNvPicPr>
            <a:picLocks noChangeAspect="1"/>
          </p:cNvPicPr>
          <p:nvPr/>
        </p:nvPicPr>
        <p:blipFill rotWithShape="1">
          <a:blip r:embed="rId6">
            <a:extLst>
              <a:ext uri="{28A0092B-C50C-407E-A947-70E740481C1C}">
                <a14:useLocalDpi xmlns:a14="http://schemas.microsoft.com/office/drawing/2010/main" val="0"/>
              </a:ext>
            </a:extLst>
          </a:blip>
          <a:srcRect l="19851"/>
          <a:stretch/>
        </p:blipFill>
        <p:spPr>
          <a:xfrm>
            <a:off x="9210848" y="3634402"/>
            <a:ext cx="2943645" cy="2965710"/>
          </a:xfrm>
          <a:prstGeom prst="rect">
            <a:avLst/>
          </a:prstGeom>
        </p:spPr>
      </p:pic>
      <p:pic>
        <p:nvPicPr>
          <p:cNvPr id="13" name="Picture 12" descr="A picture containing outdoor, ground, sky, person&#10;&#10;Description automatically generated">
            <a:extLst>
              <a:ext uri="{FF2B5EF4-FFF2-40B4-BE49-F238E27FC236}">
                <a16:creationId xmlns:a16="http://schemas.microsoft.com/office/drawing/2014/main" id="{5C673C44-409D-8E5B-82C0-229427AD5D0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178098" y="199967"/>
            <a:ext cx="2544213" cy="3514381"/>
          </a:xfrm>
          <a:prstGeom prst="rect">
            <a:avLst/>
          </a:prstGeom>
        </p:spPr>
      </p:pic>
      <p:pic>
        <p:nvPicPr>
          <p:cNvPr id="17" name="Picture 16" descr="A group of people in yellow robes&#10;&#10;Description automatically generated with low confidence">
            <a:extLst>
              <a:ext uri="{FF2B5EF4-FFF2-40B4-BE49-F238E27FC236}">
                <a16:creationId xmlns:a16="http://schemas.microsoft.com/office/drawing/2014/main" id="{F8AA9AE5-2D0B-7E7D-8578-6B98A5A4D6A8}"/>
              </a:ext>
            </a:extLst>
          </p:cNvPr>
          <p:cNvPicPr>
            <a:picLocks noChangeAspect="1"/>
          </p:cNvPicPr>
          <p:nvPr/>
        </p:nvPicPr>
        <p:blipFill rotWithShape="1">
          <a:blip r:embed="rId8">
            <a:extLst>
              <a:ext uri="{28A0092B-C50C-407E-A947-70E740481C1C}">
                <a14:useLocalDpi xmlns:a14="http://schemas.microsoft.com/office/drawing/2010/main" val="0"/>
              </a:ext>
            </a:extLst>
          </a:blip>
          <a:srcRect l="8787" t="13361" r="13384"/>
          <a:stretch/>
        </p:blipFill>
        <p:spPr>
          <a:xfrm>
            <a:off x="5722311" y="3334185"/>
            <a:ext cx="3662140" cy="3265927"/>
          </a:xfrm>
          <a:prstGeom prst="rect">
            <a:avLst/>
          </a:prstGeom>
        </p:spPr>
      </p:pic>
    </p:spTree>
    <p:extLst>
      <p:ext uri="{BB962C8B-B14F-4D97-AF65-F5344CB8AC3E}">
        <p14:creationId xmlns:p14="http://schemas.microsoft.com/office/powerpoint/2010/main" val="25817713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C3CF4-E516-46C7-A235-C519AC41F0B7}"/>
              </a:ext>
            </a:extLst>
          </p:cNvPr>
          <p:cNvSpPr>
            <a:spLocks noGrp="1"/>
          </p:cNvSpPr>
          <p:nvPr>
            <p:ph type="title"/>
          </p:nvPr>
        </p:nvSpPr>
        <p:spPr/>
        <p:txBody>
          <a:bodyPr/>
          <a:lstStyle/>
          <a:p>
            <a:r>
              <a:rPr lang="en-US"/>
              <a:t>Multi-Agency Radiation Site Survey and Investigations Manual (MARSSIM)</a:t>
            </a:r>
          </a:p>
        </p:txBody>
      </p:sp>
      <p:sp>
        <p:nvSpPr>
          <p:cNvPr id="3" name="Content Placeholder 2">
            <a:extLst>
              <a:ext uri="{FF2B5EF4-FFF2-40B4-BE49-F238E27FC236}">
                <a16:creationId xmlns:a16="http://schemas.microsoft.com/office/drawing/2014/main" id="{48998697-AEBF-4342-A6EF-FAFF82D9765E}"/>
              </a:ext>
            </a:extLst>
          </p:cNvPr>
          <p:cNvSpPr>
            <a:spLocks noGrp="1"/>
          </p:cNvSpPr>
          <p:nvPr>
            <p:ph idx="1"/>
          </p:nvPr>
        </p:nvSpPr>
        <p:spPr>
          <a:xfrm>
            <a:off x="271780" y="1434988"/>
            <a:ext cx="11748770" cy="5134085"/>
          </a:xfrm>
        </p:spPr>
        <p:txBody>
          <a:bodyPr>
            <a:normAutofit lnSpcReduction="10000"/>
          </a:bodyPr>
          <a:lstStyle/>
          <a:p>
            <a:r>
              <a:rPr lang="en-US" dirty="0"/>
              <a:t>Version 2 of MARSSIM</a:t>
            </a:r>
          </a:p>
          <a:p>
            <a:pPr lvl="1"/>
            <a:r>
              <a:rPr lang="en-US" dirty="0"/>
              <a:t>Follows EPA Science Advisory Board report in 2022 and public comment</a:t>
            </a:r>
          </a:p>
          <a:p>
            <a:pPr lvl="1"/>
            <a:r>
              <a:rPr lang="en-US" dirty="0"/>
              <a:t>Presentation was done at the Waste Management 2024 Symposium</a:t>
            </a:r>
          </a:p>
          <a:p>
            <a:pPr lvl="1"/>
            <a:r>
              <a:rPr lang="en-US" dirty="0"/>
              <a:t>Workshops and longer-form training on Version 2 </a:t>
            </a:r>
            <a:r>
              <a:rPr lang="en-US" b="1" dirty="0"/>
              <a:t>under development</a:t>
            </a:r>
          </a:p>
          <a:p>
            <a:r>
              <a:rPr lang="en-US" dirty="0"/>
              <a:t>Key issues addressed in Version 2</a:t>
            </a:r>
          </a:p>
          <a:p>
            <a:pPr lvl="1"/>
            <a:r>
              <a:rPr lang="en-US" dirty="0"/>
              <a:t>Use of Scenario B (assumed to meet criteria until proven otherwise)</a:t>
            </a:r>
          </a:p>
          <a:p>
            <a:pPr lvl="1"/>
            <a:r>
              <a:rPr lang="en-US" dirty="0"/>
              <a:t>Site-specific scanning surveys</a:t>
            </a:r>
          </a:p>
          <a:p>
            <a:pPr lvl="1"/>
            <a:r>
              <a:rPr lang="en-US" dirty="0"/>
              <a:t>Measurement Quality Objectives and measurement uncertainty</a:t>
            </a:r>
          </a:p>
          <a:p>
            <a:pPr lvl="1"/>
            <a:r>
              <a:rPr lang="en-US" dirty="0"/>
              <a:t>Continuously collected data</a:t>
            </a:r>
          </a:p>
          <a:p>
            <a:pPr lvl="1"/>
            <a:r>
              <a:rPr lang="en-US" dirty="0"/>
              <a:t>Improved discussion on setting the Lower Bound of the Gray Region</a:t>
            </a:r>
          </a:p>
          <a:p>
            <a:pPr lvl="1"/>
            <a:r>
              <a:rPr lang="en-US" dirty="0"/>
              <a:t>Multiple areas of elevated activity</a:t>
            </a:r>
          </a:p>
          <a:p>
            <a:pPr lvl="1"/>
            <a:r>
              <a:rPr lang="en-US" dirty="0"/>
              <a:t>Updated instrumentation information and aerial surveys</a:t>
            </a:r>
          </a:p>
          <a:p>
            <a:r>
              <a:rPr lang="en-US" dirty="0"/>
              <a:t>Right now the document is undergoing technical editing, and then it will have to get approval from four federal agencies, which may take some time. </a:t>
            </a:r>
            <a:r>
              <a:rPr lang="en-US" b="1" dirty="0"/>
              <a:t>No estimate is reliable at this time, but the hope is to have it issued in 2024.</a:t>
            </a:r>
          </a:p>
        </p:txBody>
      </p:sp>
      <p:sp>
        <p:nvSpPr>
          <p:cNvPr id="4" name="Date Placeholder 3">
            <a:extLst>
              <a:ext uri="{FF2B5EF4-FFF2-40B4-BE49-F238E27FC236}">
                <a16:creationId xmlns:a16="http://schemas.microsoft.com/office/drawing/2014/main" id="{31763E4C-B186-4731-B302-AB2A9CB8F794}"/>
              </a:ext>
            </a:extLst>
          </p:cNvPr>
          <p:cNvSpPr>
            <a:spLocks noGrp="1"/>
          </p:cNvSpPr>
          <p:nvPr>
            <p:ph type="dt" sz="half" idx="10"/>
          </p:nvPr>
        </p:nvSpPr>
        <p:spPr/>
        <p:txBody>
          <a:bodyPr/>
          <a:lstStyle/>
          <a:p>
            <a:r>
              <a:rPr lang="en-US"/>
              <a:t>04/4/2024</a:t>
            </a:r>
          </a:p>
        </p:txBody>
      </p:sp>
      <p:sp>
        <p:nvSpPr>
          <p:cNvPr id="8" name="Footer Placeholder 7">
            <a:extLst>
              <a:ext uri="{FF2B5EF4-FFF2-40B4-BE49-F238E27FC236}">
                <a16:creationId xmlns:a16="http://schemas.microsoft.com/office/drawing/2014/main" id="{D3608B8E-EDDA-B11B-9E00-249BFA8FFF2B}"/>
              </a:ext>
            </a:extLst>
          </p:cNvPr>
          <p:cNvSpPr>
            <a:spLocks noGrp="1"/>
          </p:cNvSpPr>
          <p:nvPr>
            <p:ph type="ftr" sz="quarter" idx="11"/>
          </p:nvPr>
        </p:nvSpPr>
        <p:spPr/>
        <p:txBody>
          <a:bodyPr/>
          <a:lstStyle/>
          <a:p>
            <a:r>
              <a:rPr lang="en-US"/>
              <a:t>Radiation Protection Program</a:t>
            </a:r>
          </a:p>
        </p:txBody>
      </p:sp>
    </p:spTree>
    <p:extLst>
      <p:ext uri="{BB962C8B-B14F-4D97-AF65-F5344CB8AC3E}">
        <p14:creationId xmlns:p14="http://schemas.microsoft.com/office/powerpoint/2010/main" val="21596100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TotalTime>
  <Words>1244</Words>
  <Application>Microsoft Office PowerPoint</Application>
  <PresentationFormat>Widescreen</PresentationFormat>
  <Paragraphs>131</Paragraphs>
  <Slides>12</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EPA Update</vt:lpstr>
      <vt:lpstr>Overview of Presentation</vt:lpstr>
      <vt:lpstr>Ukraine</vt:lpstr>
      <vt:lpstr>INEX-6 Exercise</vt:lpstr>
      <vt:lpstr>WIPP Planned Change Request</vt:lpstr>
      <vt:lpstr>Phosphogypsum Update</vt:lpstr>
      <vt:lpstr>Phosphogypsum</vt:lpstr>
      <vt:lpstr>TENORM</vt:lpstr>
      <vt:lpstr>Multi-Agency Radiation Site Survey and Investigations Manual (MARSSIM)</vt:lpstr>
      <vt:lpstr>Federal Guidance Report No. 16</vt:lpstr>
      <vt:lpstr>(Re)Examining EPA Standards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Wang, Ellen</dc:creator>
  <cp:lastModifiedBy>csnyder llwforum.org</cp:lastModifiedBy>
  <cp:revision>2</cp:revision>
  <cp:lastPrinted>2023-10-04T04:17:38Z</cp:lastPrinted>
  <dcterms:created xsi:type="dcterms:W3CDTF">2021-06-15T13:22:47Z</dcterms:created>
  <dcterms:modified xsi:type="dcterms:W3CDTF">2024-04-02T23:28:10Z</dcterms:modified>
</cp:coreProperties>
</file>