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84" r:id="rId5"/>
    <p:sldId id="291" r:id="rId6"/>
    <p:sldId id="319" r:id="rId7"/>
    <p:sldId id="292" r:id="rId8"/>
    <p:sldId id="295" r:id="rId9"/>
    <p:sldId id="324" r:id="rId10"/>
    <p:sldId id="297" r:id="rId11"/>
    <p:sldId id="300" r:id="rId12"/>
    <p:sldId id="320" r:id="rId13"/>
    <p:sldId id="301" r:id="rId14"/>
    <p:sldId id="302" r:id="rId15"/>
    <p:sldId id="322" r:id="rId16"/>
    <p:sldId id="303" r:id="rId17"/>
    <p:sldId id="305" r:id="rId18"/>
    <p:sldId id="306" r:id="rId19"/>
    <p:sldId id="307" r:id="rId20"/>
    <p:sldId id="304" r:id="rId21"/>
    <p:sldId id="309" r:id="rId22"/>
    <p:sldId id="310" r:id="rId23"/>
    <p:sldId id="323" r:id="rId24"/>
    <p:sldId id="315" r:id="rId25"/>
    <p:sldId id="325" r:id="rId26"/>
    <p:sldId id="318" r:id="rId27"/>
    <p:sldId id="311" r:id="rId28"/>
    <p:sldId id="312" r:id="rId29"/>
    <p:sldId id="321" r:id="rId30"/>
    <p:sldId id="313" r:id="rId31"/>
    <p:sldId id="314" r:id="rId32"/>
    <p:sldId id="285"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AF"/>
    <a:srgbClr val="F77F00"/>
    <a:srgbClr val="F78F1C"/>
    <a:srgbClr val="F77600"/>
    <a:srgbClr val="F26841"/>
    <a:srgbClr val="D57D18"/>
    <a:srgbClr val="00828E"/>
    <a:srgbClr val="008182"/>
    <a:srgbClr val="7CCFE0"/>
    <a:srgbClr val="FA64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83" autoAdjust="0"/>
    <p:restoredTop sz="69586" autoAdjust="0"/>
  </p:normalViewPr>
  <p:slideViewPr>
    <p:cSldViewPr snapToGrid="0">
      <p:cViewPr varScale="1">
        <p:scale>
          <a:sx n="40" d="100"/>
          <a:sy n="40" d="100"/>
        </p:scale>
        <p:origin x="614" y="3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E01D039F-52A4-4456-B74F-B05EB6295D69}" type="datetimeFigureOut">
              <a:rPr lang="en-US" smtClean="0"/>
              <a:t>4/3/2024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B37B1E85-34A4-4C5A-A082-8B699300D4F8}" type="slidenum">
              <a:rPr lang="en-US" smtClean="0"/>
              <a:t>‹#›</a:t>
            </a:fld>
            <a:endParaRPr lang="en-US" dirty="0"/>
          </a:p>
        </p:txBody>
      </p:sp>
    </p:spTree>
    <p:extLst>
      <p:ext uri="{BB962C8B-B14F-4D97-AF65-F5344CB8AC3E}">
        <p14:creationId xmlns:p14="http://schemas.microsoft.com/office/powerpoint/2010/main" val="198808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Covered .36 Acres</a:t>
            </a:r>
          </a:p>
          <a:p>
            <a:r>
              <a:rPr lang="en-US" dirty="0"/>
              <a:t>Conditions included placing 7x8ft 4in thick slab over each waste pit of 8 x 7 ft &amp; 8 ft deep</a:t>
            </a:r>
          </a:p>
          <a:p>
            <a:r>
              <a:rPr lang="en-US" dirty="0"/>
              <a:t>Burials 6 feet apart</a:t>
            </a:r>
          </a:p>
          <a:p>
            <a:r>
              <a:rPr lang="en-US" dirty="0"/>
              <a:t>Initially allowing only 2 burials per year, but stating 12 per year max</a:t>
            </a:r>
          </a:p>
          <a:p>
            <a:r>
              <a:rPr lang="en-US" dirty="0"/>
              <a:t>Three monitoring wells 12 ft west of the chain link fence at north, center and south points of the fence</a:t>
            </a:r>
          </a:p>
          <a:p>
            <a:r>
              <a:rPr lang="en-US" dirty="0"/>
              <a:t>Liquids to be buried in glass, metal or plastic containers</a:t>
            </a:r>
          </a:p>
          <a:p>
            <a:r>
              <a:rPr lang="en-US" dirty="0"/>
              <a:t>Other materials in carboard cartons, barrels, wood boxes and some low-level waste without a container.</a:t>
            </a:r>
          </a:p>
          <a:p>
            <a:endParaRPr lang="en-US" dirty="0"/>
          </a:p>
        </p:txBody>
      </p:sp>
      <p:sp>
        <p:nvSpPr>
          <p:cNvPr id="4" name="Slide Number Placeholder 3"/>
          <p:cNvSpPr>
            <a:spLocks noGrp="1"/>
          </p:cNvSpPr>
          <p:nvPr>
            <p:ph type="sldNum" sz="quarter" idx="5"/>
          </p:nvPr>
        </p:nvSpPr>
        <p:spPr/>
        <p:txBody>
          <a:bodyPr/>
          <a:lstStyle/>
          <a:p>
            <a:fld id="{B37B1E85-34A4-4C5A-A082-8B699300D4F8}" type="slidenum">
              <a:rPr lang="en-US" smtClean="0"/>
              <a:t>3</a:t>
            </a:fld>
            <a:endParaRPr lang="en-US" dirty="0"/>
          </a:p>
        </p:txBody>
      </p:sp>
    </p:spTree>
    <p:extLst>
      <p:ext uri="{BB962C8B-B14F-4D97-AF65-F5344CB8AC3E}">
        <p14:creationId xmlns:p14="http://schemas.microsoft.com/office/powerpoint/2010/main" val="3679262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latin typeface="Times New Roman" panose="02020603050405020304" pitchFamily="18" charset="0"/>
              </a:rPr>
              <a:t>Based on the measured water levels, shallow groundwater flow on the site was generally southerly. </a:t>
            </a:r>
            <a:r>
              <a:rPr lang="en-US" sz="1800" b="0" i="0" u="none" strike="noStrike" baseline="0" dirty="0">
                <a:latin typeface="Arial" panose="020B0604020202020204" pitchFamily="34" charset="0"/>
              </a:rPr>
              <a:t>An </a:t>
            </a:r>
            <a:r>
              <a:rPr lang="en-US" sz="1800" b="0" i="0" u="none" strike="noStrike" baseline="0" dirty="0">
                <a:latin typeface="Times New Roman" panose="02020603050405020304" pitchFamily="18" charset="0"/>
              </a:rPr>
              <a:t>easterly component of flow also appeared to be present on the southwestern-most portion of the site. </a:t>
            </a:r>
            <a:endParaRPr lang="en-US" dirty="0"/>
          </a:p>
        </p:txBody>
      </p:sp>
      <p:sp>
        <p:nvSpPr>
          <p:cNvPr id="4" name="Slide Number Placeholder 3"/>
          <p:cNvSpPr>
            <a:spLocks noGrp="1"/>
          </p:cNvSpPr>
          <p:nvPr>
            <p:ph type="sldNum" sz="quarter" idx="5"/>
          </p:nvPr>
        </p:nvSpPr>
        <p:spPr/>
        <p:txBody>
          <a:bodyPr/>
          <a:lstStyle/>
          <a:p>
            <a:fld id="{B37B1E85-34A4-4C5A-A082-8B699300D4F8}" type="slidenum">
              <a:rPr lang="en-US" smtClean="0"/>
              <a:t>13</a:t>
            </a:fld>
            <a:endParaRPr lang="en-US" dirty="0"/>
          </a:p>
        </p:txBody>
      </p:sp>
    </p:spTree>
    <p:extLst>
      <p:ext uri="{BB962C8B-B14F-4D97-AF65-F5344CB8AC3E}">
        <p14:creationId xmlns:p14="http://schemas.microsoft.com/office/powerpoint/2010/main" val="2170340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Arial" panose="020B0604020202020204" pitchFamily="34" charset="0"/>
              </a:rPr>
              <a:t>Five (5) new permanent on-site monitoring wells (MW009-MW013) were installed around the perimeter of the FSU-LLRW-2. MW009 id was reused.</a:t>
            </a:r>
          </a:p>
          <a:p>
            <a:r>
              <a:rPr lang="en-US" sz="1800" b="0" i="0" u="none" strike="noStrike" baseline="0" dirty="0">
                <a:solidFill>
                  <a:srgbClr val="000000"/>
                </a:solidFill>
                <a:latin typeface="Times New Roman" panose="02020603050405020304" pitchFamily="18" charset="0"/>
              </a:rPr>
              <a:t>Radionuclide groundwater concentrations have decreased below GCTLs (Groundwater and Surface Water Cleanup Target Levels)</a:t>
            </a:r>
          </a:p>
          <a:p>
            <a:r>
              <a:rPr lang="en-US" dirty="0"/>
              <a:t>Surface radiological data was essentially the same 2.4 </a:t>
            </a:r>
            <a:r>
              <a:rPr lang="en-US" dirty="0" err="1"/>
              <a:t>uR</a:t>
            </a:r>
            <a:r>
              <a:rPr lang="en-US" dirty="0"/>
              <a:t>/</a:t>
            </a:r>
            <a:r>
              <a:rPr lang="en-US" dirty="0" err="1"/>
              <a:t>hr</a:t>
            </a:r>
            <a:endParaRPr lang="en-US" dirty="0"/>
          </a:p>
          <a:p>
            <a:r>
              <a:rPr lang="en-US" dirty="0" err="1"/>
              <a:t>Groudwater</a:t>
            </a:r>
            <a:r>
              <a:rPr lang="en-US" dirty="0"/>
              <a:t> flow south – southeast across site</a:t>
            </a:r>
          </a:p>
          <a:p>
            <a:endParaRPr lang="en-US" dirty="0"/>
          </a:p>
        </p:txBody>
      </p:sp>
      <p:sp>
        <p:nvSpPr>
          <p:cNvPr id="4" name="Slide Number Placeholder 3"/>
          <p:cNvSpPr>
            <a:spLocks noGrp="1"/>
          </p:cNvSpPr>
          <p:nvPr>
            <p:ph type="sldNum" sz="quarter" idx="5"/>
          </p:nvPr>
        </p:nvSpPr>
        <p:spPr/>
        <p:txBody>
          <a:bodyPr/>
          <a:lstStyle/>
          <a:p>
            <a:fld id="{B37B1E85-34A4-4C5A-A082-8B699300D4F8}" type="slidenum">
              <a:rPr lang="en-US" smtClean="0"/>
              <a:t>14</a:t>
            </a:fld>
            <a:endParaRPr lang="en-US" dirty="0"/>
          </a:p>
        </p:txBody>
      </p:sp>
    </p:spTree>
    <p:extLst>
      <p:ext uri="{BB962C8B-B14F-4D97-AF65-F5344CB8AC3E}">
        <p14:creationId xmlns:p14="http://schemas.microsoft.com/office/powerpoint/2010/main" val="3333631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7B1E85-34A4-4C5A-A082-8B699300D4F8}" type="slidenum">
              <a:rPr lang="en-US" smtClean="0"/>
              <a:t>15</a:t>
            </a:fld>
            <a:endParaRPr lang="en-US" dirty="0"/>
          </a:p>
        </p:txBody>
      </p:sp>
    </p:spTree>
    <p:extLst>
      <p:ext uri="{BB962C8B-B14F-4D97-AF65-F5344CB8AC3E}">
        <p14:creationId xmlns:p14="http://schemas.microsoft.com/office/powerpoint/2010/main" val="571247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used the 5 of previously installed monitoring wells added 4 off site piezometer wells</a:t>
            </a:r>
          </a:p>
          <a:p>
            <a:r>
              <a:rPr lang="en-US" sz="1800" b="0" i="0" u="none" strike="noStrike" baseline="0" dirty="0">
                <a:solidFill>
                  <a:srgbClr val="000000"/>
                </a:solidFill>
                <a:latin typeface="Arial" panose="020B0604020202020204" pitchFamily="34" charset="0"/>
              </a:rPr>
              <a:t>1,4-dioxane and select radionuclides were detected in all 4 off-site groundwater at concentrations greater than their respective screening criteria </a:t>
            </a:r>
          </a:p>
          <a:p>
            <a:r>
              <a:rPr lang="en-US" sz="1800" b="0" i="0" u="none" strike="noStrike" baseline="0" dirty="0">
                <a:solidFill>
                  <a:srgbClr val="000000"/>
                </a:solidFill>
                <a:latin typeface="Arial" panose="020B0604020202020204" pitchFamily="34" charset="0"/>
              </a:rPr>
              <a:t>Gross Alpha and Beta and Radium-226 and -228 were detected in all off-site piezometer wells. Lead-210 was detected in PW01 at a concentration of 1.3 </a:t>
            </a:r>
            <a:r>
              <a:rPr lang="en-US" sz="1800" b="0" i="0" u="none" strike="noStrike" baseline="0" dirty="0" err="1">
                <a:solidFill>
                  <a:srgbClr val="000000"/>
                </a:solidFill>
                <a:latin typeface="Arial" panose="020B0604020202020204" pitchFamily="34" charset="0"/>
              </a:rPr>
              <a:t>pCi</a:t>
            </a:r>
            <a:r>
              <a:rPr lang="en-US" sz="1800" b="0" i="0" u="none" strike="noStrike" baseline="0" dirty="0">
                <a:solidFill>
                  <a:srgbClr val="000000"/>
                </a:solidFill>
                <a:latin typeface="Arial" panose="020B0604020202020204" pitchFamily="34" charset="0"/>
              </a:rPr>
              <a:t>/L. Radionuclide concentrations exceeded EPA drinking water standards in 3 of 4 offsite wells, PW02, PW03 and PW04. </a:t>
            </a:r>
            <a:endParaRPr lang="en-US" dirty="0"/>
          </a:p>
        </p:txBody>
      </p:sp>
      <p:sp>
        <p:nvSpPr>
          <p:cNvPr id="4" name="Slide Number Placeholder 3"/>
          <p:cNvSpPr>
            <a:spLocks noGrp="1"/>
          </p:cNvSpPr>
          <p:nvPr>
            <p:ph type="sldNum" sz="quarter" idx="5"/>
          </p:nvPr>
        </p:nvSpPr>
        <p:spPr/>
        <p:txBody>
          <a:bodyPr/>
          <a:lstStyle/>
          <a:p>
            <a:fld id="{B37B1E85-34A4-4C5A-A082-8B699300D4F8}" type="slidenum">
              <a:rPr lang="en-US" smtClean="0"/>
              <a:t>16</a:t>
            </a:fld>
            <a:endParaRPr lang="en-US" dirty="0"/>
          </a:p>
        </p:txBody>
      </p:sp>
    </p:spTree>
    <p:extLst>
      <p:ext uri="{BB962C8B-B14F-4D97-AF65-F5344CB8AC3E}">
        <p14:creationId xmlns:p14="http://schemas.microsoft.com/office/powerpoint/2010/main" val="1680543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presence of groundwater contamination from 1,4-dioxane, radium 226 and 228, and gross alpha activity was confirmed. Contaminants exceeding GCTLs have moved downgradient with groundwater flow to the south and southeast. It is apparent that the source of these contaminants is the radiological burial site</a:t>
            </a:r>
          </a:p>
        </p:txBody>
      </p:sp>
      <p:sp>
        <p:nvSpPr>
          <p:cNvPr id="4" name="Slide Number Placeholder 3"/>
          <p:cNvSpPr>
            <a:spLocks noGrp="1"/>
          </p:cNvSpPr>
          <p:nvPr>
            <p:ph type="sldNum" sz="quarter" idx="5"/>
          </p:nvPr>
        </p:nvSpPr>
        <p:spPr/>
        <p:txBody>
          <a:bodyPr/>
          <a:lstStyle/>
          <a:p>
            <a:fld id="{B37B1E85-34A4-4C5A-A082-8B699300D4F8}" type="slidenum">
              <a:rPr lang="en-US" smtClean="0"/>
              <a:t>19</a:t>
            </a:fld>
            <a:endParaRPr lang="en-US" dirty="0"/>
          </a:p>
        </p:txBody>
      </p:sp>
    </p:spTree>
    <p:extLst>
      <p:ext uri="{BB962C8B-B14F-4D97-AF65-F5344CB8AC3E}">
        <p14:creationId xmlns:p14="http://schemas.microsoft.com/office/powerpoint/2010/main" val="2449930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Discussed entombment with concrete surround, cap and dewatering system and source removal operation</a:t>
            </a:r>
          </a:p>
          <a:p>
            <a:r>
              <a:rPr lang="en-US" dirty="0"/>
              <a:t>For </a:t>
            </a:r>
            <a:r>
              <a:rPr lang="en-US" sz="1800" b="0" i="0" u="none" strike="noStrike" baseline="0" dirty="0">
                <a:solidFill>
                  <a:srgbClr val="000000"/>
                </a:solidFill>
                <a:latin typeface="Arial" panose="020B0604020202020204" pitchFamily="34" charset="0"/>
              </a:rPr>
              <a:t>1,4-dioxane include: </a:t>
            </a:r>
          </a:p>
          <a:p>
            <a:r>
              <a:rPr lang="en-US" sz="1800" b="0" i="0" u="none" strike="noStrike" baseline="0" dirty="0">
                <a:solidFill>
                  <a:srgbClr val="000000"/>
                </a:solidFill>
                <a:latin typeface="Arial" panose="020B0604020202020204" pitchFamily="34" charset="0"/>
              </a:rPr>
              <a:t>Ex-situ groundwater treatment using advanced oxidation techniques, </a:t>
            </a:r>
          </a:p>
          <a:p>
            <a:r>
              <a:rPr lang="en-US" sz="1800" b="0" i="0" u="none" strike="noStrike" baseline="0" dirty="0">
                <a:solidFill>
                  <a:srgbClr val="000000"/>
                </a:solidFill>
                <a:latin typeface="Arial" panose="020B0604020202020204" pitchFamily="34" charset="0"/>
              </a:rPr>
              <a:t>Granular activated carbon (GAC), and </a:t>
            </a:r>
          </a:p>
          <a:p>
            <a:r>
              <a:rPr lang="en-US" sz="1800" b="0" i="0" u="none" strike="noStrike" baseline="0" dirty="0">
                <a:solidFill>
                  <a:srgbClr val="000000"/>
                </a:solidFill>
                <a:latin typeface="Arial" panose="020B0604020202020204" pitchFamily="34" charset="0"/>
              </a:rPr>
              <a:t>Bioremediation performed in-situ or ex-situ (EPA, 2006). </a:t>
            </a:r>
          </a:p>
          <a:p>
            <a:r>
              <a:rPr lang="en-US" sz="1800" b="1" i="0" u="none" strike="noStrike" baseline="0" dirty="0">
                <a:solidFill>
                  <a:srgbClr val="000000"/>
                </a:solidFill>
                <a:latin typeface="Arial" panose="020B0604020202020204" pitchFamily="34" charset="0"/>
              </a:rPr>
              <a:t>Radionuclides </a:t>
            </a:r>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rPr>
              <a:t>identified groundwater plume extends over an estimated area of approximately eight (8) acres </a:t>
            </a:r>
          </a:p>
          <a:p>
            <a:r>
              <a:rPr lang="en-US" sz="1800" b="0" i="0" u="none" strike="noStrike" baseline="0" dirty="0">
                <a:solidFill>
                  <a:srgbClr val="000000"/>
                </a:solidFill>
                <a:latin typeface="Arial" panose="020B0604020202020204" pitchFamily="34" charset="0"/>
              </a:rPr>
              <a:t>Response options for the off-site groundwater contamination include pump and treat systems, and direct injection of remedial amendments </a:t>
            </a:r>
          </a:p>
          <a:p>
            <a:endParaRPr lang="en-US" dirty="0"/>
          </a:p>
        </p:txBody>
      </p:sp>
      <p:sp>
        <p:nvSpPr>
          <p:cNvPr id="4" name="Slide Number Placeholder 3"/>
          <p:cNvSpPr>
            <a:spLocks noGrp="1"/>
          </p:cNvSpPr>
          <p:nvPr>
            <p:ph type="sldNum" sz="quarter" idx="5"/>
          </p:nvPr>
        </p:nvSpPr>
        <p:spPr/>
        <p:txBody>
          <a:bodyPr/>
          <a:lstStyle/>
          <a:p>
            <a:fld id="{B37B1E85-34A4-4C5A-A082-8B699300D4F8}" type="slidenum">
              <a:rPr lang="en-US" smtClean="0"/>
              <a:t>21</a:t>
            </a:fld>
            <a:endParaRPr lang="en-US" dirty="0"/>
          </a:p>
        </p:txBody>
      </p:sp>
    </p:spTree>
    <p:extLst>
      <p:ext uri="{BB962C8B-B14F-4D97-AF65-F5344CB8AC3E}">
        <p14:creationId xmlns:p14="http://schemas.microsoft.com/office/powerpoint/2010/main" val="468675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7B1E85-34A4-4C5A-A082-8B699300D4F8}" type="slidenum">
              <a:rPr lang="en-US" smtClean="0"/>
              <a:t>22</a:t>
            </a:fld>
            <a:endParaRPr lang="en-US" dirty="0"/>
          </a:p>
        </p:txBody>
      </p:sp>
    </p:spTree>
    <p:extLst>
      <p:ext uri="{BB962C8B-B14F-4D97-AF65-F5344CB8AC3E}">
        <p14:creationId xmlns:p14="http://schemas.microsoft.com/office/powerpoint/2010/main" val="1544011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2021: </a:t>
            </a:r>
            <a:r>
              <a:rPr lang="en-US" sz="1800" b="0" i="0" u="none" strike="noStrike" baseline="0" dirty="0">
                <a:latin typeface="TimesNewRomanPSMT"/>
              </a:rPr>
              <a:t>Action Memorandum is to document the decision to proceed with a Non-Time-Critical</a:t>
            </a:r>
          </a:p>
          <a:p>
            <a:pPr algn="l"/>
            <a:r>
              <a:rPr lang="en-US" sz="1800" b="0" i="0" u="none" strike="noStrike" baseline="0" dirty="0">
                <a:latin typeface="TimesNewRomanPSMT"/>
              </a:rPr>
              <a:t>Removal Action (NTCRA) for the removal and off-site disposal of buried low-level radiation waste and</a:t>
            </a:r>
          </a:p>
          <a:p>
            <a:pPr algn="l"/>
            <a:r>
              <a:rPr lang="en-US" sz="1800" b="0" i="0" u="none" strike="noStrike" baseline="0" dirty="0">
                <a:latin typeface="TimesNewRomanPSMT"/>
              </a:rPr>
              <a:t>remediation of groundwater</a:t>
            </a:r>
            <a:endParaRPr lang="en-US" dirty="0"/>
          </a:p>
        </p:txBody>
      </p:sp>
      <p:sp>
        <p:nvSpPr>
          <p:cNvPr id="4" name="Slide Number Placeholder 3"/>
          <p:cNvSpPr>
            <a:spLocks noGrp="1"/>
          </p:cNvSpPr>
          <p:nvPr>
            <p:ph type="sldNum" sz="quarter" idx="5"/>
          </p:nvPr>
        </p:nvSpPr>
        <p:spPr/>
        <p:txBody>
          <a:bodyPr/>
          <a:lstStyle/>
          <a:p>
            <a:fld id="{B37B1E85-34A4-4C5A-A082-8B699300D4F8}" type="slidenum">
              <a:rPr lang="en-US" smtClean="0"/>
              <a:t>26</a:t>
            </a:fld>
            <a:endParaRPr lang="en-US" dirty="0"/>
          </a:p>
        </p:txBody>
      </p:sp>
    </p:spTree>
    <p:extLst>
      <p:ext uri="{BB962C8B-B14F-4D97-AF65-F5344CB8AC3E}">
        <p14:creationId xmlns:p14="http://schemas.microsoft.com/office/powerpoint/2010/main" val="2491672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experiences</a:t>
            </a:r>
          </a:p>
        </p:txBody>
      </p:sp>
      <p:sp>
        <p:nvSpPr>
          <p:cNvPr id="4" name="Slide Number Placeholder 3"/>
          <p:cNvSpPr>
            <a:spLocks noGrp="1"/>
          </p:cNvSpPr>
          <p:nvPr>
            <p:ph type="sldNum" sz="quarter" idx="5"/>
          </p:nvPr>
        </p:nvSpPr>
        <p:spPr/>
        <p:txBody>
          <a:bodyPr/>
          <a:lstStyle/>
          <a:p>
            <a:fld id="{B37B1E85-34A4-4C5A-A082-8B699300D4F8}" type="slidenum">
              <a:rPr lang="en-US" smtClean="0"/>
              <a:t>27</a:t>
            </a:fld>
            <a:endParaRPr lang="en-US" dirty="0"/>
          </a:p>
        </p:txBody>
      </p:sp>
    </p:spTree>
    <p:extLst>
      <p:ext uri="{BB962C8B-B14F-4D97-AF65-F5344CB8AC3E}">
        <p14:creationId xmlns:p14="http://schemas.microsoft.com/office/powerpoint/2010/main" val="293320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year later</a:t>
            </a:r>
          </a:p>
        </p:txBody>
      </p:sp>
      <p:sp>
        <p:nvSpPr>
          <p:cNvPr id="4" name="Slide Number Placeholder 3"/>
          <p:cNvSpPr>
            <a:spLocks noGrp="1"/>
          </p:cNvSpPr>
          <p:nvPr>
            <p:ph type="sldNum" sz="quarter" idx="5"/>
          </p:nvPr>
        </p:nvSpPr>
        <p:spPr/>
        <p:txBody>
          <a:bodyPr/>
          <a:lstStyle/>
          <a:p>
            <a:fld id="{B37B1E85-34A4-4C5A-A082-8B699300D4F8}" type="slidenum">
              <a:rPr lang="en-US" smtClean="0"/>
              <a:t>4</a:t>
            </a:fld>
            <a:endParaRPr lang="en-US" dirty="0"/>
          </a:p>
        </p:txBody>
      </p:sp>
    </p:spTree>
    <p:extLst>
      <p:ext uri="{BB962C8B-B14F-4D97-AF65-F5344CB8AC3E}">
        <p14:creationId xmlns:p14="http://schemas.microsoft.com/office/powerpoint/2010/main" val="1122795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pits were capped at direction of hydrologist/geologist as it would have interfered with the ability to sample the site.</a:t>
            </a:r>
          </a:p>
        </p:txBody>
      </p:sp>
      <p:sp>
        <p:nvSpPr>
          <p:cNvPr id="4" name="Slide Number Placeholder 3"/>
          <p:cNvSpPr>
            <a:spLocks noGrp="1"/>
          </p:cNvSpPr>
          <p:nvPr>
            <p:ph type="sldNum" sz="quarter" idx="5"/>
          </p:nvPr>
        </p:nvSpPr>
        <p:spPr/>
        <p:txBody>
          <a:bodyPr/>
          <a:lstStyle/>
          <a:p>
            <a:fld id="{B37B1E85-34A4-4C5A-A082-8B699300D4F8}" type="slidenum">
              <a:rPr lang="en-US" smtClean="0"/>
              <a:t>5</a:t>
            </a:fld>
            <a:endParaRPr lang="en-US" dirty="0"/>
          </a:p>
        </p:txBody>
      </p:sp>
    </p:spTree>
    <p:extLst>
      <p:ext uri="{BB962C8B-B14F-4D97-AF65-F5344CB8AC3E}">
        <p14:creationId xmlns:p14="http://schemas.microsoft.com/office/powerpoint/2010/main" val="500184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Eventually 6 piezometric monitoring wells were installed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Used 26 pits from 1967 to 1979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site is rectangular, it wasn’t perfectly N-S.</a:t>
            </a:r>
          </a:p>
        </p:txBody>
      </p:sp>
      <p:sp>
        <p:nvSpPr>
          <p:cNvPr id="4" name="Slide Number Placeholder 3"/>
          <p:cNvSpPr>
            <a:spLocks noGrp="1"/>
          </p:cNvSpPr>
          <p:nvPr>
            <p:ph type="sldNum" sz="quarter" idx="5"/>
          </p:nvPr>
        </p:nvSpPr>
        <p:spPr/>
        <p:txBody>
          <a:bodyPr/>
          <a:lstStyle/>
          <a:p>
            <a:fld id="{B37B1E85-34A4-4C5A-A082-8B699300D4F8}" type="slidenum">
              <a:rPr lang="en-US" smtClean="0"/>
              <a:t>6</a:t>
            </a:fld>
            <a:endParaRPr lang="en-US" dirty="0"/>
          </a:p>
        </p:txBody>
      </p:sp>
    </p:spTree>
    <p:extLst>
      <p:ext uri="{BB962C8B-B14F-4D97-AF65-F5344CB8AC3E}">
        <p14:creationId xmlns:p14="http://schemas.microsoft.com/office/powerpoint/2010/main" val="1680855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Environmental Assessment preformed according to CERCLA and SARA</a:t>
            </a:r>
          </a:p>
          <a:p>
            <a:r>
              <a:rPr lang="en-US" dirty="0"/>
              <a:t>Good news,</a:t>
            </a:r>
            <a:r>
              <a:rPr lang="en-US" sz="1200" b="0" i="0" u="none" strike="noStrike" baseline="0" dirty="0">
                <a:solidFill>
                  <a:srgbClr val="000000"/>
                </a:solidFill>
                <a:latin typeface="Times New Roman" panose="02020603050405020304" pitchFamily="18" charset="0"/>
              </a:rPr>
              <a:t> The soil exposure pathway does not appear to present a substantial risk and</a:t>
            </a:r>
            <a:r>
              <a:rPr lang="en-US" dirty="0"/>
              <a:t> no apparent release through surface water pathway, but considered possible pathway</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PA (preliminary assessment) score of 38.16 when 28.5 or greater receive further action recommendations</a:t>
            </a:r>
            <a:endParaRPr lang="en-US" dirty="0"/>
          </a:p>
          <a:p>
            <a:endParaRPr lang="en-US" dirty="0"/>
          </a:p>
        </p:txBody>
      </p:sp>
      <p:sp>
        <p:nvSpPr>
          <p:cNvPr id="4" name="Slide Number Placeholder 3"/>
          <p:cNvSpPr>
            <a:spLocks noGrp="1"/>
          </p:cNvSpPr>
          <p:nvPr>
            <p:ph type="sldNum" sz="quarter" idx="5"/>
          </p:nvPr>
        </p:nvSpPr>
        <p:spPr/>
        <p:txBody>
          <a:bodyPr/>
          <a:lstStyle/>
          <a:p>
            <a:fld id="{B37B1E85-34A4-4C5A-A082-8B699300D4F8}" type="slidenum">
              <a:rPr lang="en-US" smtClean="0"/>
              <a:t>7</a:t>
            </a:fld>
            <a:endParaRPr lang="en-US" dirty="0"/>
          </a:p>
        </p:txBody>
      </p:sp>
    </p:spTree>
    <p:extLst>
      <p:ext uri="{BB962C8B-B14F-4D97-AF65-F5344CB8AC3E}">
        <p14:creationId xmlns:p14="http://schemas.microsoft.com/office/powerpoint/2010/main" val="265129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Symbol" panose="05050102010706020507" pitchFamily="18" charset="2"/>
              </a:rPr>
              <a:t>Based on:</a:t>
            </a:r>
          </a:p>
          <a:p>
            <a:r>
              <a:rPr lang="en-US" sz="1800" b="0" i="0" u="none" strike="noStrike" baseline="0" dirty="0">
                <a:solidFill>
                  <a:srgbClr val="000000"/>
                </a:solidFill>
                <a:latin typeface="Symbol" panose="05050102010706020507" pitchFamily="18" charset="2"/>
              </a:rPr>
              <a:t>• Lack of sampling sites -&gt; </a:t>
            </a:r>
            <a:r>
              <a:rPr lang="en-US" sz="1800" b="0" i="0" u="none" strike="noStrike" baseline="0" dirty="0">
                <a:solidFill>
                  <a:srgbClr val="000000"/>
                </a:solidFill>
                <a:latin typeface="Times New Roman" panose="02020603050405020304" pitchFamily="18" charset="0"/>
              </a:rPr>
              <a:t>No data are available on how far contamination in the groundwater may have spread. </a:t>
            </a:r>
          </a:p>
          <a:p>
            <a:r>
              <a:rPr lang="en-US" sz="1800" b="0" i="0" u="none" strike="noStrike" baseline="0" dirty="0">
                <a:solidFill>
                  <a:srgbClr val="000000"/>
                </a:solidFill>
                <a:latin typeface="Times New Roman" panose="02020603050405020304" pitchFamily="18" charset="0"/>
              </a:rPr>
              <a:t>• No data are available on whether or not local wetlands and the Lost Creek receive water from groundwater filtering through the site. </a:t>
            </a:r>
          </a:p>
          <a:p>
            <a:r>
              <a:rPr lang="en-US" sz="1800" b="0" i="0" u="none" strike="noStrike" baseline="0" dirty="0">
                <a:solidFill>
                  <a:srgbClr val="000000"/>
                </a:solidFill>
                <a:latin typeface="Times New Roman" panose="02020603050405020304" pitchFamily="18" charset="0"/>
              </a:rPr>
              <a:t>• Unable to determine mobility factors due to Very little data are available on what specific contaminants, other than radioisotopes, may be present. </a:t>
            </a:r>
            <a:endParaRPr lang="en-US" dirty="0"/>
          </a:p>
        </p:txBody>
      </p:sp>
      <p:sp>
        <p:nvSpPr>
          <p:cNvPr id="4" name="Slide Number Placeholder 3"/>
          <p:cNvSpPr>
            <a:spLocks noGrp="1"/>
          </p:cNvSpPr>
          <p:nvPr>
            <p:ph type="sldNum" sz="quarter" idx="5"/>
          </p:nvPr>
        </p:nvSpPr>
        <p:spPr/>
        <p:txBody>
          <a:bodyPr/>
          <a:lstStyle/>
          <a:p>
            <a:fld id="{B37B1E85-34A4-4C5A-A082-8B699300D4F8}" type="slidenum">
              <a:rPr lang="en-US" smtClean="0"/>
              <a:t>8</a:t>
            </a:fld>
            <a:endParaRPr lang="en-US" dirty="0"/>
          </a:p>
        </p:txBody>
      </p:sp>
    </p:spTree>
    <p:extLst>
      <p:ext uri="{BB962C8B-B14F-4D97-AF65-F5344CB8AC3E}">
        <p14:creationId xmlns:p14="http://schemas.microsoft.com/office/powerpoint/2010/main" val="1312749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Times New Roman" panose="02020603050405020304" pitchFamily="18" charset="0"/>
              </a:rPr>
              <a:t>While there did not appear to be a high potential for surface water contamination, due to the amount of cover (i.e., concrete slab and soil) over the buried waste. A release through soil or air exposure is expected to be minimal, due to condition of cover at the site, limited access, and lack of reported odors or wind erosion. </a:t>
            </a:r>
            <a:endParaRPr lang="en-US" dirty="0"/>
          </a:p>
        </p:txBody>
      </p:sp>
      <p:sp>
        <p:nvSpPr>
          <p:cNvPr id="4" name="Slide Number Placeholder 3"/>
          <p:cNvSpPr>
            <a:spLocks noGrp="1"/>
          </p:cNvSpPr>
          <p:nvPr>
            <p:ph type="sldNum" sz="quarter" idx="5"/>
          </p:nvPr>
        </p:nvSpPr>
        <p:spPr/>
        <p:txBody>
          <a:bodyPr/>
          <a:lstStyle/>
          <a:p>
            <a:fld id="{B37B1E85-34A4-4C5A-A082-8B699300D4F8}" type="slidenum">
              <a:rPr lang="en-US" smtClean="0"/>
              <a:t>10</a:t>
            </a:fld>
            <a:endParaRPr lang="en-US" dirty="0"/>
          </a:p>
        </p:txBody>
      </p:sp>
    </p:spTree>
    <p:extLst>
      <p:ext uri="{BB962C8B-B14F-4D97-AF65-F5344CB8AC3E}">
        <p14:creationId xmlns:p14="http://schemas.microsoft.com/office/powerpoint/2010/main" val="2227107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Eight temporary monitoring wells installed around site </a:t>
            </a:r>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(MW001 through MW008) </a:t>
            </a:r>
            <a:endParaRPr lang="en-US" dirty="0"/>
          </a:p>
          <a:p>
            <a:endParaRPr lang="en-US" dirty="0"/>
          </a:p>
        </p:txBody>
      </p:sp>
      <p:sp>
        <p:nvSpPr>
          <p:cNvPr id="4" name="Slide Number Placeholder 3"/>
          <p:cNvSpPr>
            <a:spLocks noGrp="1"/>
          </p:cNvSpPr>
          <p:nvPr>
            <p:ph type="sldNum" sz="quarter" idx="5"/>
          </p:nvPr>
        </p:nvSpPr>
        <p:spPr/>
        <p:txBody>
          <a:bodyPr/>
          <a:lstStyle/>
          <a:p>
            <a:fld id="{B37B1E85-34A4-4C5A-A082-8B699300D4F8}" type="slidenum">
              <a:rPr lang="en-US" smtClean="0"/>
              <a:t>11</a:t>
            </a:fld>
            <a:endParaRPr lang="en-US" dirty="0"/>
          </a:p>
        </p:txBody>
      </p:sp>
    </p:spTree>
    <p:extLst>
      <p:ext uri="{BB962C8B-B14F-4D97-AF65-F5344CB8AC3E}">
        <p14:creationId xmlns:p14="http://schemas.microsoft.com/office/powerpoint/2010/main" val="1265866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 Drinking Water Standards</a:t>
            </a:r>
          </a:p>
          <a:p>
            <a:r>
              <a:rPr lang="en-US" dirty="0"/>
              <a:t>Ground water cleanup target levels</a:t>
            </a:r>
          </a:p>
        </p:txBody>
      </p:sp>
      <p:sp>
        <p:nvSpPr>
          <p:cNvPr id="4" name="Slide Number Placeholder 3"/>
          <p:cNvSpPr>
            <a:spLocks noGrp="1"/>
          </p:cNvSpPr>
          <p:nvPr>
            <p:ph type="sldNum" sz="quarter" idx="5"/>
          </p:nvPr>
        </p:nvSpPr>
        <p:spPr/>
        <p:txBody>
          <a:bodyPr/>
          <a:lstStyle/>
          <a:p>
            <a:fld id="{B37B1E85-34A4-4C5A-A082-8B699300D4F8}" type="slidenum">
              <a:rPr lang="en-US" smtClean="0"/>
              <a:t>12</a:t>
            </a:fld>
            <a:endParaRPr lang="en-US" dirty="0"/>
          </a:p>
        </p:txBody>
      </p:sp>
    </p:spTree>
    <p:extLst>
      <p:ext uri="{BB962C8B-B14F-4D97-AF65-F5344CB8AC3E}">
        <p14:creationId xmlns:p14="http://schemas.microsoft.com/office/powerpoint/2010/main" val="41893640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74E9E7E5-6E8A-29C6-ADA8-389FFBBB9986}"/>
              </a:ext>
            </a:extLst>
          </p:cNvPr>
          <p:cNvSpPr/>
          <p:nvPr userDrawn="1"/>
        </p:nvSpPr>
        <p:spPr>
          <a:xfrm>
            <a:off x="0" y="1587084"/>
            <a:ext cx="6446352" cy="5270916"/>
          </a:xfrm>
          <a:custGeom>
            <a:avLst/>
            <a:gdLst>
              <a:gd name="connsiteX0" fmla="*/ 2632493 w 6446352"/>
              <a:gd name="connsiteY0" fmla="*/ 0 h 5270916"/>
              <a:gd name="connsiteX1" fmla="*/ 6446352 w 6446352"/>
              <a:gd name="connsiteY1" fmla="*/ 3813859 h 5270916"/>
              <a:gd name="connsiteX2" fmla="*/ 6274889 w 6446352"/>
              <a:gd name="connsiteY2" fmla="*/ 4947984 h 5270916"/>
              <a:gd name="connsiteX3" fmla="*/ 6156694 w 6446352"/>
              <a:gd name="connsiteY3" fmla="*/ 5270916 h 5270916"/>
              <a:gd name="connsiteX4" fmla="*/ 0 w 6446352"/>
              <a:gd name="connsiteY4" fmla="*/ 5270916 h 5270916"/>
              <a:gd name="connsiteX5" fmla="*/ 0 w 6446352"/>
              <a:gd name="connsiteY5" fmla="*/ 1058603 h 5270916"/>
              <a:gd name="connsiteX6" fmla="*/ 206525 w 6446352"/>
              <a:gd name="connsiteY6" fmla="*/ 870900 h 5270916"/>
              <a:gd name="connsiteX7" fmla="*/ 2632493 w 6446352"/>
              <a:gd name="connsiteY7" fmla="*/ 0 h 527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6352" h="5270916">
                <a:moveTo>
                  <a:pt x="2632493" y="0"/>
                </a:moveTo>
                <a:cubicBezTo>
                  <a:pt x="4738829" y="0"/>
                  <a:pt x="6446352" y="1707523"/>
                  <a:pt x="6446352" y="3813859"/>
                </a:cubicBezTo>
                <a:cubicBezTo>
                  <a:pt x="6446352" y="4208797"/>
                  <a:pt x="6386322" y="4589715"/>
                  <a:pt x="6274889" y="4947984"/>
                </a:cubicBezTo>
                <a:lnTo>
                  <a:pt x="6156694" y="5270916"/>
                </a:lnTo>
                <a:lnTo>
                  <a:pt x="0" y="5270916"/>
                </a:lnTo>
                <a:lnTo>
                  <a:pt x="0" y="1058603"/>
                </a:lnTo>
                <a:lnTo>
                  <a:pt x="206525" y="870900"/>
                </a:lnTo>
                <a:cubicBezTo>
                  <a:pt x="865784" y="326831"/>
                  <a:pt x="1710971" y="0"/>
                  <a:pt x="2632493" y="0"/>
                </a:cubicBezTo>
                <a:close/>
              </a:path>
            </a:pathLst>
          </a:custGeom>
          <a:solidFill>
            <a:srgbClr val="00A0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D16316ED-5055-E296-0E37-FB17A40E237B}"/>
              </a:ext>
            </a:extLst>
          </p:cNvPr>
          <p:cNvSpPr>
            <a:spLocks noChangeAspect="1"/>
          </p:cNvSpPr>
          <p:nvPr userDrawn="1"/>
        </p:nvSpPr>
        <p:spPr>
          <a:xfrm>
            <a:off x="-980456" y="1587083"/>
            <a:ext cx="7175170" cy="7498080"/>
          </a:xfrm>
          <a:custGeom>
            <a:avLst/>
            <a:gdLst>
              <a:gd name="connsiteX0" fmla="*/ 1958904 w 7175170"/>
              <a:gd name="connsiteY0" fmla="*/ 7197687 h 7498080"/>
              <a:gd name="connsiteX1" fmla="*/ 4898200 w 7175170"/>
              <a:gd name="connsiteY1" fmla="*/ 7197687 h 7498080"/>
              <a:gd name="connsiteX2" fmla="*/ 4885426 w 7175170"/>
              <a:gd name="connsiteY2" fmla="*/ 7203462 h 7498080"/>
              <a:gd name="connsiteX3" fmla="*/ 3426130 w 7175170"/>
              <a:gd name="connsiteY3" fmla="*/ 7498080 h 7498080"/>
              <a:gd name="connsiteX4" fmla="*/ 2104855 w 7175170"/>
              <a:gd name="connsiteY4" fmla="*/ 7258619 h 7498080"/>
              <a:gd name="connsiteX5" fmla="*/ 0 w 7175170"/>
              <a:gd name="connsiteY5" fmla="*/ 5270916 h 7498080"/>
              <a:gd name="connsiteX6" fmla="*/ 294656 w 7175170"/>
              <a:gd name="connsiteY6" fmla="*/ 5270916 h 7498080"/>
              <a:gd name="connsiteX7" fmla="*/ 294656 w 7175170"/>
              <a:gd name="connsiteY7" fmla="*/ 5810027 h 7498080"/>
              <a:gd name="connsiteX8" fmla="*/ 168167 w 7175170"/>
              <a:gd name="connsiteY8" fmla="*/ 5605329 h 7498080"/>
              <a:gd name="connsiteX9" fmla="*/ 46786 w 7175170"/>
              <a:gd name="connsiteY9" fmla="*/ 5374404 h 7498080"/>
              <a:gd name="connsiteX10" fmla="*/ 3426130 w 7175170"/>
              <a:gd name="connsiteY10" fmla="*/ 0 h 7498080"/>
              <a:gd name="connsiteX11" fmla="*/ 7175170 w 7175170"/>
              <a:gd name="connsiteY11" fmla="*/ 3749040 h 7498080"/>
              <a:gd name="connsiteX12" fmla="*/ 6880552 w 7175170"/>
              <a:gd name="connsiteY12" fmla="*/ 5208336 h 7498080"/>
              <a:gd name="connsiteX13" fmla="*/ 6850406 w 7175170"/>
              <a:gd name="connsiteY13" fmla="*/ 5270916 h 7498080"/>
              <a:gd name="connsiteX14" fmla="*/ 858456 w 7175170"/>
              <a:gd name="connsiteY14" fmla="*/ 5270916 h 7498080"/>
              <a:gd name="connsiteX15" fmla="*/ 858456 w 7175170"/>
              <a:gd name="connsiteY15" fmla="*/ 1022362 h 7498080"/>
              <a:gd name="connsiteX16" fmla="*/ 1041392 w 7175170"/>
              <a:gd name="connsiteY16" fmla="*/ 856099 h 7498080"/>
              <a:gd name="connsiteX17" fmla="*/ 3426130 w 7175170"/>
              <a:gd name="connsiteY17" fmla="*/ 0 h 749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175170" h="7498080">
                <a:moveTo>
                  <a:pt x="1958904" y="7197687"/>
                </a:moveTo>
                <a:lnTo>
                  <a:pt x="4898200" y="7197687"/>
                </a:lnTo>
                <a:lnTo>
                  <a:pt x="4885426" y="7203462"/>
                </a:lnTo>
                <a:cubicBezTo>
                  <a:pt x="4436897" y="7393174"/>
                  <a:pt x="3943765" y="7498080"/>
                  <a:pt x="3426130" y="7498080"/>
                </a:cubicBezTo>
                <a:cubicBezTo>
                  <a:pt x="2961068" y="7498080"/>
                  <a:pt x="2515784" y="7413401"/>
                  <a:pt x="2104855" y="7258619"/>
                </a:cubicBezTo>
                <a:close/>
                <a:moveTo>
                  <a:pt x="0" y="5270916"/>
                </a:moveTo>
                <a:lnTo>
                  <a:pt x="294656" y="5270916"/>
                </a:lnTo>
                <a:lnTo>
                  <a:pt x="294656" y="5810027"/>
                </a:lnTo>
                <a:lnTo>
                  <a:pt x="168167" y="5605329"/>
                </a:lnTo>
                <a:cubicBezTo>
                  <a:pt x="125127" y="5529953"/>
                  <a:pt x="84628" y="5452939"/>
                  <a:pt x="46786" y="5374404"/>
                </a:cubicBezTo>
                <a:close/>
                <a:moveTo>
                  <a:pt x="3426130" y="0"/>
                </a:moveTo>
                <a:cubicBezTo>
                  <a:pt x="5496668" y="0"/>
                  <a:pt x="7175170" y="1678502"/>
                  <a:pt x="7175170" y="3749040"/>
                </a:cubicBezTo>
                <a:cubicBezTo>
                  <a:pt x="7175170" y="4266675"/>
                  <a:pt x="7070264" y="4759807"/>
                  <a:pt x="6880552" y="5208336"/>
                </a:cubicBezTo>
                <a:lnTo>
                  <a:pt x="6850406" y="5270916"/>
                </a:lnTo>
                <a:lnTo>
                  <a:pt x="858456" y="5270916"/>
                </a:lnTo>
                <a:lnTo>
                  <a:pt x="858456" y="1022362"/>
                </a:lnTo>
                <a:lnTo>
                  <a:pt x="1041392" y="856099"/>
                </a:lnTo>
                <a:cubicBezTo>
                  <a:pt x="1689447" y="321276"/>
                  <a:pt x="2520270" y="0"/>
                  <a:pt x="3426130" y="0"/>
                </a:cubicBezTo>
                <a:close/>
              </a:path>
            </a:pathLst>
          </a:custGeom>
          <a:blipFill dpi="0" rotWithShape="1">
            <a:blip r:embed="rId2"/>
            <a:srcRect/>
            <a:stretch>
              <a:fillRect l="13415" t="-24390" r="-13415" b="243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3" name="Picture 12">
            <a:extLst>
              <a:ext uri="{FF2B5EF4-FFF2-40B4-BE49-F238E27FC236}">
                <a16:creationId xmlns:a16="http://schemas.microsoft.com/office/drawing/2014/main" id="{30876740-39B8-5A8D-376F-ECF65307859B}"/>
              </a:ext>
            </a:extLst>
          </p:cNvPr>
          <p:cNvPicPr>
            <a:picLocks noChangeAspect="1"/>
          </p:cNvPicPr>
          <p:nvPr userDrawn="1"/>
        </p:nvPicPr>
        <p:blipFill>
          <a:blip r:embed="rId3"/>
          <a:stretch>
            <a:fillRect/>
          </a:stretch>
        </p:blipFill>
        <p:spPr>
          <a:xfrm>
            <a:off x="976982" y="4399301"/>
            <a:ext cx="3181384" cy="1743224"/>
          </a:xfrm>
          <a:prstGeom prst="rect">
            <a:avLst/>
          </a:prstGeom>
          <a:effectLst>
            <a:outerShdw blurRad="63500" sx="103261" sy="103261" algn="ctr" rotWithShape="0">
              <a:prstClr val="black">
                <a:alpha val="48000"/>
              </a:prstClr>
            </a:outerShdw>
          </a:effectLst>
        </p:spPr>
      </p:pic>
      <p:sp>
        <p:nvSpPr>
          <p:cNvPr id="8" name="Title 1"/>
          <p:cNvSpPr>
            <a:spLocks noGrp="1"/>
          </p:cNvSpPr>
          <p:nvPr>
            <p:ph type="ctrTitle"/>
          </p:nvPr>
        </p:nvSpPr>
        <p:spPr>
          <a:xfrm>
            <a:off x="402771" y="276166"/>
            <a:ext cx="11430000" cy="1373070"/>
          </a:xfrm>
        </p:spPr>
        <p:txBody>
          <a:bodyPr>
            <a:normAutofit/>
          </a:bodyPr>
          <a:lstStyle>
            <a:lvl1pPr algn="r">
              <a:defRPr sz="5400">
                <a:solidFill>
                  <a:srgbClr val="F78F1C"/>
                </a:solidFill>
              </a:defRPr>
            </a:lvl1pPr>
          </a:lstStyle>
          <a:p>
            <a:r>
              <a:rPr lang="en-US" sz="4800" dirty="0">
                <a:latin typeface="Arial Black" panose="020B0A04020102020204" pitchFamily="34" charset="0"/>
              </a:rPr>
              <a:t>Click to edit Master title style</a:t>
            </a:r>
          </a:p>
        </p:txBody>
      </p:sp>
      <p:sp>
        <p:nvSpPr>
          <p:cNvPr id="9" name="Subtitle 2"/>
          <p:cNvSpPr>
            <a:spLocks noGrp="1"/>
          </p:cNvSpPr>
          <p:nvPr>
            <p:ph type="subTitle" idx="1" hasCustomPrompt="1"/>
          </p:nvPr>
        </p:nvSpPr>
        <p:spPr>
          <a:xfrm>
            <a:off x="5214257" y="2109551"/>
            <a:ext cx="6618514" cy="1798420"/>
          </a:xfrm>
        </p:spPr>
        <p:txBody>
          <a:bodyPr/>
          <a:lstStyle>
            <a:lvl1pPr algn="r">
              <a:defRPr>
                <a:solidFill>
                  <a:srgbClr val="00A0AF"/>
                </a:solidFill>
                <a:latin typeface="Arial" panose="020B0604020202020204" pitchFamily="34" charset="0"/>
                <a:cs typeface="Arial" panose="020B0604020202020204" pitchFamily="34" charset="0"/>
              </a:defRPr>
            </a:lvl1pPr>
          </a:lstStyle>
          <a:p>
            <a:pPr>
              <a:lnSpc>
                <a:spcPct val="100000"/>
              </a:lnSpc>
              <a:spcBef>
                <a:spcPts val="0"/>
              </a:spcBef>
            </a:pPr>
            <a:r>
              <a:rPr lang="en-US" b="1" dirty="0"/>
              <a:t>Edit Master Subtitle</a:t>
            </a:r>
          </a:p>
        </p:txBody>
      </p:sp>
    </p:spTree>
    <p:extLst>
      <p:ext uri="{BB962C8B-B14F-4D97-AF65-F5344CB8AC3E}">
        <p14:creationId xmlns:p14="http://schemas.microsoft.com/office/powerpoint/2010/main" val="3938838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526B69-4190-B7A0-8B56-06E2DD51AA7D}"/>
              </a:ext>
            </a:extLst>
          </p:cNvPr>
          <p:cNvSpPr/>
          <p:nvPr userDrawn="1"/>
        </p:nvSpPr>
        <p:spPr>
          <a:xfrm>
            <a:off x="2677888" y="0"/>
            <a:ext cx="442686" cy="6869965"/>
          </a:xfrm>
          <a:prstGeom prst="rect">
            <a:avLst/>
          </a:prstGeom>
          <a:solidFill>
            <a:srgbClr val="00A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16316ED-5055-E296-0E37-FB17A40E237B}"/>
              </a:ext>
            </a:extLst>
          </p:cNvPr>
          <p:cNvSpPr>
            <a:spLocks noChangeAspect="1"/>
          </p:cNvSpPr>
          <p:nvPr userDrawn="1"/>
        </p:nvSpPr>
        <p:spPr>
          <a:xfrm>
            <a:off x="-61956" y="-14055"/>
            <a:ext cx="3095442" cy="6886109"/>
          </a:xfrm>
          <a:prstGeom prst="rect">
            <a:avLst/>
          </a:prstGeom>
          <a:blipFill dpi="0" rotWithShape="1">
            <a:blip r:embed="rId2"/>
            <a:srcRect/>
            <a:stretch>
              <a:fillRect l="-92367" t="204" r="-60528" b="-145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itle 1"/>
          <p:cNvSpPr>
            <a:spLocks noGrp="1"/>
          </p:cNvSpPr>
          <p:nvPr>
            <p:ph type="ctrTitle"/>
          </p:nvPr>
        </p:nvSpPr>
        <p:spPr>
          <a:xfrm>
            <a:off x="3353075" y="605874"/>
            <a:ext cx="8501742" cy="1373070"/>
          </a:xfrm>
        </p:spPr>
        <p:txBody>
          <a:bodyPr>
            <a:noAutofit/>
          </a:bodyPr>
          <a:lstStyle>
            <a:lvl1pPr algn="r">
              <a:defRPr sz="4500">
                <a:solidFill>
                  <a:srgbClr val="F78F1C"/>
                </a:solidFill>
              </a:defRPr>
            </a:lvl1pPr>
          </a:lstStyle>
          <a:p>
            <a:r>
              <a:rPr lang="en-US" sz="4800" dirty="0">
                <a:latin typeface="Arial Black" panose="020B0A04020102020204" pitchFamily="34" charset="0"/>
              </a:rPr>
              <a:t>Click to edit Master title style</a:t>
            </a:r>
          </a:p>
        </p:txBody>
      </p:sp>
      <p:sp>
        <p:nvSpPr>
          <p:cNvPr id="9" name="Subtitle 2"/>
          <p:cNvSpPr>
            <a:spLocks noGrp="1"/>
          </p:cNvSpPr>
          <p:nvPr>
            <p:ph type="subTitle" idx="1" hasCustomPrompt="1"/>
          </p:nvPr>
        </p:nvSpPr>
        <p:spPr>
          <a:xfrm>
            <a:off x="5236303" y="2240177"/>
            <a:ext cx="6618514" cy="1798420"/>
          </a:xfrm>
        </p:spPr>
        <p:txBody>
          <a:bodyPr>
            <a:normAutofit/>
          </a:bodyPr>
          <a:lstStyle>
            <a:lvl1pPr algn="r">
              <a:defRPr sz="3500">
                <a:solidFill>
                  <a:srgbClr val="00A0AF"/>
                </a:solidFill>
                <a:latin typeface="Arial" panose="020B0604020202020204" pitchFamily="34" charset="0"/>
                <a:cs typeface="Arial" panose="020B0604020202020204" pitchFamily="34" charset="0"/>
              </a:defRPr>
            </a:lvl1pPr>
          </a:lstStyle>
          <a:p>
            <a:pPr>
              <a:lnSpc>
                <a:spcPct val="100000"/>
              </a:lnSpc>
              <a:spcBef>
                <a:spcPts val="0"/>
              </a:spcBef>
            </a:pPr>
            <a:r>
              <a:rPr lang="en-US" b="1" dirty="0"/>
              <a:t>Edit Master Subtitle</a:t>
            </a:r>
          </a:p>
        </p:txBody>
      </p:sp>
    </p:spTree>
    <p:extLst>
      <p:ext uri="{BB962C8B-B14F-4D97-AF65-F5344CB8AC3E}">
        <p14:creationId xmlns:p14="http://schemas.microsoft.com/office/powerpoint/2010/main" val="188827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assic Slide Style">
    <p:spTree>
      <p:nvGrpSpPr>
        <p:cNvPr id="1" name=""/>
        <p:cNvGrpSpPr/>
        <p:nvPr/>
      </p:nvGrpSpPr>
      <p:grpSpPr>
        <a:xfrm>
          <a:off x="0" y="0"/>
          <a:ext cx="0" cy="0"/>
          <a:chOff x="0" y="0"/>
          <a:chExt cx="0" cy="0"/>
        </a:xfrm>
      </p:grpSpPr>
      <p:sp>
        <p:nvSpPr>
          <p:cNvPr id="5" name="Round Single Corner Rectangle 4">
            <a:extLst>
              <a:ext uri="{FF2B5EF4-FFF2-40B4-BE49-F238E27FC236}">
                <a16:creationId xmlns:a16="http://schemas.microsoft.com/office/drawing/2014/main" id="{037DC9C4-8210-7612-CFAF-5828D01B782E}"/>
              </a:ext>
            </a:extLst>
          </p:cNvPr>
          <p:cNvSpPr/>
          <p:nvPr userDrawn="1"/>
        </p:nvSpPr>
        <p:spPr>
          <a:xfrm>
            <a:off x="0" y="6127071"/>
            <a:ext cx="11966713" cy="567118"/>
          </a:xfrm>
          <a:prstGeom prst="round1Rect">
            <a:avLst/>
          </a:prstGeom>
          <a:gradFill>
            <a:gsLst>
              <a:gs pos="9000">
                <a:srgbClr val="00828E"/>
              </a:gs>
              <a:gs pos="100000">
                <a:srgbClr val="00A0AF"/>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ectangle 17">
            <a:extLst>
              <a:ext uri="{FF2B5EF4-FFF2-40B4-BE49-F238E27FC236}">
                <a16:creationId xmlns:a16="http://schemas.microsoft.com/office/drawing/2014/main" id="{C3F35546-0645-B4CF-106D-0C37E15C3F78}"/>
              </a:ext>
            </a:extLst>
          </p:cNvPr>
          <p:cNvSpPr/>
          <p:nvPr userDrawn="1"/>
        </p:nvSpPr>
        <p:spPr>
          <a:xfrm>
            <a:off x="0" y="226707"/>
            <a:ext cx="12192000" cy="1091292"/>
          </a:xfrm>
          <a:prstGeom prst="rect">
            <a:avLst/>
          </a:prstGeom>
          <a:gradFill>
            <a:gsLst>
              <a:gs pos="9000">
                <a:srgbClr val="F77600"/>
              </a:gs>
              <a:gs pos="100000">
                <a:srgbClr val="F78F1C"/>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p:cNvSpPr>
            <a:spLocks noGrp="1"/>
          </p:cNvSpPr>
          <p:nvPr>
            <p:ph idx="1" hasCustomPrompt="1"/>
          </p:nvPr>
        </p:nvSpPr>
        <p:spPr>
          <a:xfrm>
            <a:off x="680321" y="1655659"/>
            <a:ext cx="10888224" cy="4280530"/>
          </a:xfrm>
        </p:spPr>
        <p:txBody>
          <a:bodyPr/>
          <a:lstStyle>
            <a:lvl1pPr>
              <a:spcBef>
                <a:spcPts val="0"/>
              </a:spcBef>
              <a:defRPr b="0">
                <a:solidFill>
                  <a:schemeClr val="tx1"/>
                </a:solidFill>
                <a:latin typeface="+mn-lt"/>
              </a:defRPr>
            </a:lvl1pPr>
          </a:lstStyle>
          <a:p>
            <a:pPr lvl="0"/>
            <a:r>
              <a:rPr lang="en-US" dirty="0"/>
              <a:t>Edit Master text styles</a:t>
            </a:r>
          </a:p>
        </p:txBody>
      </p:sp>
      <p:sp>
        <p:nvSpPr>
          <p:cNvPr id="12" name="Slide Number Placeholder 5"/>
          <p:cNvSpPr txBox="1">
            <a:spLocks/>
          </p:cNvSpPr>
          <p:nvPr userDrawn="1"/>
        </p:nvSpPr>
        <p:spPr>
          <a:xfrm>
            <a:off x="11108525" y="6189967"/>
            <a:ext cx="776430" cy="4413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3">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FA19E01-6FA7-4F2D-BD5B-0499F6E6E2C4}" type="slidenum">
              <a:rPr lang="en-US" sz="1500" b="1" i="0" baseline="0" smtClean="0">
                <a:solidFill>
                  <a:schemeClr val="bg1"/>
                </a:solidFill>
              </a:rPr>
              <a:pPr algn="r"/>
              <a:t>‹#›</a:t>
            </a:fld>
            <a:endParaRPr lang="en-US" sz="1500" b="1" i="0" baseline="0" dirty="0">
              <a:solidFill>
                <a:schemeClr val="bg1"/>
              </a:solidFill>
            </a:endParaRPr>
          </a:p>
        </p:txBody>
      </p:sp>
      <p:sp>
        <p:nvSpPr>
          <p:cNvPr id="13" name="Title 3"/>
          <p:cNvSpPr>
            <a:spLocks noGrp="1"/>
          </p:cNvSpPr>
          <p:nvPr>
            <p:ph type="title"/>
          </p:nvPr>
        </p:nvSpPr>
        <p:spPr>
          <a:xfrm>
            <a:off x="680321" y="237061"/>
            <a:ext cx="10888224" cy="1080938"/>
          </a:xfrm>
        </p:spPr>
        <p:txBody>
          <a:bodyPr>
            <a:normAutofit/>
          </a:bodyPr>
          <a:lstStyle>
            <a:lvl1pPr>
              <a:defRPr sz="4000">
                <a:solidFill>
                  <a:schemeClr val="bg1"/>
                </a:solidFill>
              </a:defRPr>
            </a:lvl1pPr>
          </a:lstStyle>
          <a:p>
            <a:r>
              <a:rPr lang="en-US" dirty="0">
                <a:latin typeface="Arial Black" panose="020B0A04020102020204" pitchFamily="34" charset="0"/>
              </a:rPr>
              <a:t>Click to edit Master title style</a:t>
            </a:r>
          </a:p>
        </p:txBody>
      </p:sp>
    </p:spTree>
    <p:extLst>
      <p:ext uri="{BB962C8B-B14F-4D97-AF65-F5344CB8AC3E}">
        <p14:creationId xmlns:p14="http://schemas.microsoft.com/office/powerpoint/2010/main" val="325245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and Minimal Footer Slide Sty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3F35546-0645-B4CF-106D-0C37E15C3F78}"/>
              </a:ext>
            </a:extLst>
          </p:cNvPr>
          <p:cNvSpPr/>
          <p:nvPr userDrawn="1"/>
        </p:nvSpPr>
        <p:spPr>
          <a:xfrm>
            <a:off x="0" y="226707"/>
            <a:ext cx="12192000" cy="1091292"/>
          </a:xfrm>
          <a:prstGeom prst="rect">
            <a:avLst/>
          </a:prstGeom>
          <a:gradFill>
            <a:gsLst>
              <a:gs pos="9000">
                <a:srgbClr val="F77600"/>
              </a:gs>
              <a:gs pos="100000">
                <a:srgbClr val="F78F1C"/>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p:cNvSpPr>
            <a:spLocks noGrp="1"/>
          </p:cNvSpPr>
          <p:nvPr>
            <p:ph idx="1"/>
          </p:nvPr>
        </p:nvSpPr>
        <p:spPr>
          <a:xfrm>
            <a:off x="680321" y="1655659"/>
            <a:ext cx="10888224" cy="4280530"/>
          </a:xfrm>
        </p:spPr>
        <p:txBody>
          <a:bodyPr/>
          <a:lstStyle>
            <a:lvl1pPr>
              <a:spcBef>
                <a:spcPts val="0"/>
              </a:spcBef>
              <a:defRPr b="0">
                <a:solidFill>
                  <a:schemeClr val="tx1"/>
                </a:solidFill>
                <a:latin typeface="+mn-lt"/>
              </a:defRPr>
            </a:lvl1pPr>
          </a:lstStyle>
          <a:p>
            <a:pPr lvl="0"/>
            <a:r>
              <a:rPr lang="en-US" dirty="0"/>
              <a:t>Edit Master text styles</a:t>
            </a:r>
          </a:p>
        </p:txBody>
      </p:sp>
      <p:sp>
        <p:nvSpPr>
          <p:cNvPr id="12" name="Slide Number Placeholder 5"/>
          <p:cNvSpPr txBox="1">
            <a:spLocks/>
          </p:cNvSpPr>
          <p:nvPr userDrawn="1"/>
        </p:nvSpPr>
        <p:spPr>
          <a:xfrm>
            <a:off x="11108525" y="6189967"/>
            <a:ext cx="776430" cy="4413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3">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FA19E01-6FA7-4F2D-BD5B-0499F6E6E2C4}" type="slidenum">
              <a:rPr lang="en-US" sz="1500" b="1" i="0" baseline="0" smtClean="0">
                <a:solidFill>
                  <a:srgbClr val="00A0AF"/>
                </a:solidFill>
              </a:rPr>
              <a:pPr algn="r"/>
              <a:t>‹#›</a:t>
            </a:fld>
            <a:endParaRPr lang="en-US" sz="1500" b="1" i="0" baseline="0" dirty="0">
              <a:solidFill>
                <a:srgbClr val="00A0AF"/>
              </a:solidFill>
            </a:endParaRPr>
          </a:p>
        </p:txBody>
      </p:sp>
      <p:sp>
        <p:nvSpPr>
          <p:cNvPr id="13" name="Title 3"/>
          <p:cNvSpPr>
            <a:spLocks noGrp="1"/>
          </p:cNvSpPr>
          <p:nvPr>
            <p:ph type="title"/>
          </p:nvPr>
        </p:nvSpPr>
        <p:spPr>
          <a:xfrm>
            <a:off x="680321" y="237061"/>
            <a:ext cx="10888224" cy="1080938"/>
          </a:xfrm>
        </p:spPr>
        <p:txBody>
          <a:bodyPr>
            <a:normAutofit/>
          </a:bodyPr>
          <a:lstStyle>
            <a:lvl1pPr>
              <a:defRPr sz="4000">
                <a:solidFill>
                  <a:schemeClr val="bg1"/>
                </a:solidFill>
              </a:defRPr>
            </a:lvl1pPr>
          </a:lstStyle>
          <a:p>
            <a:r>
              <a:rPr lang="en-US" dirty="0">
                <a:latin typeface="Arial Black" panose="020B0A04020102020204" pitchFamily="34" charset="0"/>
              </a:rPr>
              <a:t>Click to edit Master title style</a:t>
            </a:r>
          </a:p>
        </p:txBody>
      </p:sp>
    </p:spTree>
    <p:extLst>
      <p:ext uri="{BB962C8B-B14F-4D97-AF65-F5344CB8AC3E}">
        <p14:creationId xmlns:p14="http://schemas.microsoft.com/office/powerpoint/2010/main" val="2517581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ter Only Slide Style">
    <p:spTree>
      <p:nvGrpSpPr>
        <p:cNvPr id="1" name=""/>
        <p:cNvGrpSpPr/>
        <p:nvPr/>
      </p:nvGrpSpPr>
      <p:grpSpPr>
        <a:xfrm>
          <a:off x="0" y="0"/>
          <a:ext cx="0" cy="0"/>
          <a:chOff x="0" y="0"/>
          <a:chExt cx="0" cy="0"/>
        </a:xfrm>
      </p:grpSpPr>
      <p:sp>
        <p:nvSpPr>
          <p:cNvPr id="15" name="Round Single Corner Rectangle 14">
            <a:extLst>
              <a:ext uri="{FF2B5EF4-FFF2-40B4-BE49-F238E27FC236}">
                <a16:creationId xmlns:a16="http://schemas.microsoft.com/office/drawing/2014/main" id="{0AA3A231-0822-CBAB-F1FF-ECBA66B1BC5D}"/>
              </a:ext>
            </a:extLst>
          </p:cNvPr>
          <p:cNvSpPr/>
          <p:nvPr userDrawn="1"/>
        </p:nvSpPr>
        <p:spPr>
          <a:xfrm>
            <a:off x="0" y="6127071"/>
            <a:ext cx="11966713" cy="567118"/>
          </a:xfrm>
          <a:prstGeom prst="round1Rect">
            <a:avLst/>
          </a:prstGeom>
          <a:gradFill>
            <a:gsLst>
              <a:gs pos="9000">
                <a:srgbClr val="00828E"/>
              </a:gs>
              <a:gs pos="100000">
                <a:srgbClr val="00A0AF"/>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Slide Number Placeholder 5"/>
          <p:cNvSpPr txBox="1">
            <a:spLocks/>
          </p:cNvSpPr>
          <p:nvPr userDrawn="1"/>
        </p:nvSpPr>
        <p:spPr>
          <a:xfrm>
            <a:off x="11108525" y="6189967"/>
            <a:ext cx="776430" cy="4413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3">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FA19E01-6FA7-4F2D-BD5B-0499F6E6E2C4}" type="slidenum">
              <a:rPr lang="en-US" sz="1500" b="1" i="0" baseline="0" smtClean="0">
                <a:solidFill>
                  <a:schemeClr val="bg1"/>
                </a:solidFill>
              </a:rPr>
              <a:pPr algn="r"/>
              <a:t>‹#›</a:t>
            </a:fld>
            <a:endParaRPr lang="en-US" sz="1500" b="1" i="0" baseline="0" dirty="0">
              <a:solidFill>
                <a:schemeClr val="bg1"/>
              </a:solidFill>
            </a:endParaRPr>
          </a:p>
        </p:txBody>
      </p:sp>
    </p:spTree>
    <p:extLst>
      <p:ext uri="{BB962C8B-B14F-4D97-AF65-F5344CB8AC3E}">
        <p14:creationId xmlns:p14="http://schemas.microsoft.com/office/powerpoint/2010/main" val="1040491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inimal Footer Slide Style">
    <p:spTree>
      <p:nvGrpSpPr>
        <p:cNvPr id="1" name=""/>
        <p:cNvGrpSpPr/>
        <p:nvPr/>
      </p:nvGrpSpPr>
      <p:grpSpPr>
        <a:xfrm>
          <a:off x="0" y="0"/>
          <a:ext cx="0" cy="0"/>
          <a:chOff x="0" y="0"/>
          <a:chExt cx="0" cy="0"/>
        </a:xfrm>
      </p:grpSpPr>
      <p:sp>
        <p:nvSpPr>
          <p:cNvPr id="12" name="Slide Number Placeholder 5"/>
          <p:cNvSpPr txBox="1">
            <a:spLocks/>
          </p:cNvSpPr>
          <p:nvPr userDrawn="1"/>
        </p:nvSpPr>
        <p:spPr>
          <a:xfrm>
            <a:off x="11108525" y="6189967"/>
            <a:ext cx="776430" cy="4413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3">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FA19E01-6FA7-4F2D-BD5B-0499F6E6E2C4}" type="slidenum">
              <a:rPr lang="en-US" sz="1500" b="1" i="0" baseline="0" smtClean="0">
                <a:solidFill>
                  <a:srgbClr val="00A0AF"/>
                </a:solidFill>
              </a:rPr>
              <a:pPr algn="r"/>
              <a:t>‹#›</a:t>
            </a:fld>
            <a:endParaRPr lang="en-US" sz="1500" b="1" i="0" baseline="0" dirty="0">
              <a:solidFill>
                <a:srgbClr val="00A0AF"/>
              </a:solidFill>
            </a:endParaRPr>
          </a:p>
        </p:txBody>
      </p:sp>
      <p:pic>
        <p:nvPicPr>
          <p:cNvPr id="20" name="Picture 19">
            <a:extLst>
              <a:ext uri="{FF2B5EF4-FFF2-40B4-BE49-F238E27FC236}">
                <a16:creationId xmlns:a16="http://schemas.microsoft.com/office/drawing/2014/main" id="{AD971BAC-9D4D-5B8B-3AF9-707926DAEC5E}"/>
              </a:ext>
            </a:extLst>
          </p:cNvPr>
          <p:cNvPicPr>
            <a:picLocks noChangeAspect="1"/>
          </p:cNvPicPr>
          <p:nvPr userDrawn="1"/>
        </p:nvPicPr>
        <p:blipFill>
          <a:blip r:embed="rId2"/>
          <a:stretch>
            <a:fillRect/>
          </a:stretch>
        </p:blipFill>
        <p:spPr>
          <a:xfrm>
            <a:off x="680321" y="6214320"/>
            <a:ext cx="742079" cy="406619"/>
          </a:xfrm>
          <a:prstGeom prst="rect">
            <a:avLst/>
          </a:prstGeom>
        </p:spPr>
      </p:pic>
    </p:spTree>
    <p:extLst>
      <p:ext uri="{BB962C8B-B14F-4D97-AF65-F5344CB8AC3E}">
        <p14:creationId xmlns:p14="http://schemas.microsoft.com/office/powerpoint/2010/main" val="20341335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245006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5" r:id="rId3"/>
    <p:sldLayoutId id="2147483658" r:id="rId4"/>
    <p:sldLayoutId id="2147483656" r:id="rId5"/>
    <p:sldLayoutId id="2147483657" r:id="rId6"/>
  </p:sldLayoutIdLst>
  <p:txStyles>
    <p:titleStyle>
      <a:lvl1pPr algn="l" defTabSz="914400" rtl="0" eaLnBrk="1" latinLnBrk="0" hangingPunct="1">
        <a:lnSpc>
          <a:spcPct val="90000"/>
        </a:lnSpc>
        <a:spcBef>
          <a:spcPct val="0"/>
        </a:spcBef>
        <a:buNone/>
        <a:defRPr sz="4400" kern="1200" baseline="0">
          <a:solidFill>
            <a:schemeClr val="bg1"/>
          </a:solidFill>
          <a:latin typeface="Arial Black" panose="020B0A04020102020204" pitchFamily="34" charset="0"/>
          <a:ea typeface="+mj-ea"/>
          <a:cs typeface="+mj-cs"/>
        </a:defRPr>
      </a:lvl1pPr>
    </p:titleStyle>
    <p:bodyStyle>
      <a:lvl1pPr marL="0" indent="0" algn="l" defTabSz="914400" rtl="0" eaLnBrk="1" latinLnBrk="0" hangingPunct="1">
        <a:lnSpc>
          <a:spcPct val="90000"/>
        </a:lnSpc>
        <a:spcBef>
          <a:spcPts val="1000"/>
        </a:spcBef>
        <a:buFontTx/>
        <a:buNone/>
        <a:defRPr sz="2800" b="1" kern="1200" baseline="0">
          <a:solidFill>
            <a:srgbClr val="00A0A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0"/>
        </a:spcBef>
        <a:buFontTx/>
        <a:buNone/>
        <a:defRPr sz="26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0"/>
        </a:spcBef>
        <a:buFontTx/>
        <a:buNone/>
        <a:defRPr sz="26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0"/>
        </a:spcBef>
        <a:buFontTx/>
        <a:buNone/>
        <a:defRPr sz="26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0"/>
        </a:spcBef>
        <a:buFontTx/>
        <a:buNone/>
        <a:defRPr sz="2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70A647-E07B-0096-5317-7F8F86B203C6}"/>
              </a:ext>
            </a:extLst>
          </p:cNvPr>
          <p:cNvSpPr>
            <a:spLocks noGrp="1"/>
          </p:cNvSpPr>
          <p:nvPr>
            <p:ph type="ctrTitle"/>
          </p:nvPr>
        </p:nvSpPr>
        <p:spPr>
          <a:xfrm>
            <a:off x="3403602" y="533304"/>
            <a:ext cx="8501742" cy="1373070"/>
          </a:xfrm>
        </p:spPr>
        <p:txBody>
          <a:bodyPr/>
          <a:lstStyle/>
          <a:p>
            <a:r>
              <a:rPr lang="en-US" dirty="0"/>
              <a:t>Florida Department of Health</a:t>
            </a:r>
          </a:p>
        </p:txBody>
      </p:sp>
      <p:sp>
        <p:nvSpPr>
          <p:cNvPr id="5" name="Subtitle 4">
            <a:extLst>
              <a:ext uri="{FF2B5EF4-FFF2-40B4-BE49-F238E27FC236}">
                <a16:creationId xmlns:a16="http://schemas.microsoft.com/office/drawing/2014/main" id="{1D06FCD8-9FB9-0073-4037-E4E4EB9D3B69}"/>
              </a:ext>
            </a:extLst>
          </p:cNvPr>
          <p:cNvSpPr>
            <a:spLocks noGrp="1"/>
          </p:cNvSpPr>
          <p:nvPr>
            <p:ph type="subTitle" idx="1"/>
          </p:nvPr>
        </p:nvSpPr>
        <p:spPr>
          <a:xfrm>
            <a:off x="4035287" y="2232925"/>
            <a:ext cx="7870057" cy="1798420"/>
          </a:xfrm>
        </p:spPr>
        <p:txBody>
          <a:bodyPr/>
          <a:lstStyle/>
          <a:p>
            <a:r>
              <a:rPr lang="en-US" sz="3600" b="1" dirty="0"/>
              <a:t>Travails of Historical Low-Level Waste Disposal</a:t>
            </a:r>
          </a:p>
        </p:txBody>
      </p:sp>
      <p:sp>
        <p:nvSpPr>
          <p:cNvPr id="3" name="Content Placeholder 4">
            <a:extLst>
              <a:ext uri="{FF2B5EF4-FFF2-40B4-BE49-F238E27FC236}">
                <a16:creationId xmlns:a16="http://schemas.microsoft.com/office/drawing/2014/main" id="{326795F8-A2C7-A758-D21D-0116C14BCE9F}"/>
              </a:ext>
            </a:extLst>
          </p:cNvPr>
          <p:cNvSpPr txBox="1">
            <a:spLocks/>
          </p:cNvSpPr>
          <p:nvPr/>
        </p:nvSpPr>
        <p:spPr>
          <a:xfrm>
            <a:off x="3312342" y="4690165"/>
            <a:ext cx="9029784" cy="1373070"/>
          </a:xfrm>
          <a:prstGeom prst="rect">
            <a:avLst/>
          </a:prstGeom>
        </p:spPr>
        <p:txBody>
          <a:bodyPr vert="horz" lIns="91440" tIns="45720" rIns="91440" bIns="45720" rtlCol="0">
            <a:normAutofit fontScale="62500" lnSpcReduction="20000"/>
          </a:bodyPr>
          <a:lstStyle>
            <a:lvl1pPr marL="0" indent="0" algn="r" defTabSz="914400" rtl="0" eaLnBrk="1" latinLnBrk="0" hangingPunct="1">
              <a:lnSpc>
                <a:spcPct val="90000"/>
              </a:lnSpc>
              <a:spcBef>
                <a:spcPts val="1000"/>
              </a:spcBef>
              <a:buFontTx/>
              <a:buNone/>
              <a:defRPr sz="3500" b="1" kern="1200" baseline="0">
                <a:solidFill>
                  <a:srgbClr val="00A0AF"/>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0"/>
              </a:spcBef>
              <a:buFontTx/>
              <a:buNone/>
              <a:defRPr sz="26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0"/>
              </a:spcBef>
              <a:buFontTx/>
              <a:buNone/>
              <a:defRPr sz="26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0"/>
              </a:spcBef>
              <a:buFontTx/>
              <a:buNone/>
              <a:defRPr sz="26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0"/>
              </a:spcBef>
              <a:buFontTx/>
              <a:buNone/>
              <a:defRPr sz="2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20000"/>
              </a:lnSpc>
              <a:spcBef>
                <a:spcPts val="0"/>
              </a:spcBef>
            </a:pPr>
            <a:r>
              <a:rPr lang="en-US" sz="3800" dirty="0"/>
              <a:t>Clark Eldredge</a:t>
            </a:r>
          </a:p>
          <a:p>
            <a:pPr algn="l">
              <a:lnSpc>
                <a:spcPct val="120000"/>
              </a:lnSpc>
              <a:spcBef>
                <a:spcPts val="0"/>
              </a:spcBef>
            </a:pPr>
            <a:r>
              <a:rPr lang="en-US" sz="2600" dirty="0">
                <a:solidFill>
                  <a:schemeClr val="tx1"/>
                </a:solidFill>
              </a:rPr>
              <a:t>Chief, Bureau of Radiation Control</a:t>
            </a:r>
          </a:p>
          <a:p>
            <a:pPr algn="l">
              <a:lnSpc>
                <a:spcPct val="120000"/>
              </a:lnSpc>
              <a:spcBef>
                <a:spcPts val="0"/>
              </a:spcBef>
            </a:pPr>
            <a:r>
              <a:rPr lang="en-US" sz="2600" dirty="0">
                <a:solidFill>
                  <a:schemeClr val="tx1"/>
                </a:solidFill>
              </a:rPr>
              <a:t>Florida Department of Health </a:t>
            </a:r>
          </a:p>
          <a:p>
            <a:pPr algn="l">
              <a:lnSpc>
                <a:spcPct val="120000"/>
              </a:lnSpc>
              <a:spcBef>
                <a:spcPts val="0"/>
              </a:spcBef>
            </a:pPr>
            <a:r>
              <a:rPr lang="en-US" sz="2600" dirty="0">
                <a:solidFill>
                  <a:schemeClr val="tx1"/>
                </a:solidFill>
              </a:rPr>
              <a:t>April 4, 2024</a:t>
            </a:r>
          </a:p>
          <a:p>
            <a:pPr>
              <a:spcBef>
                <a:spcPts val="0"/>
              </a:spcBef>
            </a:pPr>
            <a:r>
              <a:rPr lang="en-US" sz="2600" dirty="0"/>
              <a:t> </a:t>
            </a:r>
          </a:p>
        </p:txBody>
      </p:sp>
    </p:spTree>
    <p:extLst>
      <p:ext uri="{BB962C8B-B14F-4D97-AF65-F5344CB8AC3E}">
        <p14:creationId xmlns:p14="http://schemas.microsoft.com/office/powerpoint/2010/main" val="1527622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8D8A1C-4B7C-1004-BE80-B6131024DE23}"/>
              </a:ext>
            </a:extLst>
          </p:cNvPr>
          <p:cNvSpPr>
            <a:spLocks noGrp="1"/>
          </p:cNvSpPr>
          <p:nvPr>
            <p:ph type="title"/>
          </p:nvPr>
        </p:nvSpPr>
        <p:spPr/>
        <p:txBody>
          <a:bodyPr/>
          <a:lstStyle/>
          <a:p>
            <a:r>
              <a:rPr lang="en-US" dirty="0"/>
              <a:t>Preliminary Assessment Conclusions</a:t>
            </a:r>
          </a:p>
        </p:txBody>
      </p:sp>
      <p:sp>
        <p:nvSpPr>
          <p:cNvPr id="5" name="TextBox 4">
            <a:extLst>
              <a:ext uri="{FF2B5EF4-FFF2-40B4-BE49-F238E27FC236}">
                <a16:creationId xmlns:a16="http://schemas.microsoft.com/office/drawing/2014/main" id="{B6D307B0-2E9A-3429-78E9-BA9BBF3D8C97}"/>
              </a:ext>
            </a:extLst>
          </p:cNvPr>
          <p:cNvSpPr txBox="1"/>
          <p:nvPr/>
        </p:nvSpPr>
        <p:spPr>
          <a:xfrm>
            <a:off x="784953" y="1712732"/>
            <a:ext cx="8757295" cy="3877985"/>
          </a:xfrm>
          <a:prstGeom prst="rect">
            <a:avLst/>
          </a:prstGeom>
          <a:noFill/>
        </p:spPr>
        <p:txBody>
          <a:bodyPr wrap="square" rtlCol="0">
            <a:spAutoFit/>
          </a:bodyPr>
          <a:lstStyle/>
          <a:p>
            <a:r>
              <a:rPr lang="en-US" sz="2400" dirty="0"/>
              <a:t>Recommendations included:</a:t>
            </a:r>
          </a:p>
          <a:p>
            <a:pPr marL="342900" indent="-342900">
              <a:spcAft>
                <a:spcPts val="1800"/>
              </a:spcAft>
              <a:buFont typeface="Arial" panose="020B0604020202020204" pitchFamily="34" charset="0"/>
              <a:buChar char="•"/>
            </a:pPr>
            <a:r>
              <a:rPr lang="en-US" sz="2400" dirty="0"/>
              <a:t>Testing for Volatile organic compounds, Semi-volatile organic compounds, Pesticide/Poly-chlorinated biphenyls, total metals, radioactive analytes </a:t>
            </a:r>
          </a:p>
          <a:p>
            <a:pPr marL="342900" indent="-342900">
              <a:spcAft>
                <a:spcPts val="1800"/>
              </a:spcAft>
              <a:buFont typeface="Arial" panose="020B0604020202020204" pitchFamily="34" charset="0"/>
              <a:buChar char="•"/>
            </a:pPr>
            <a:r>
              <a:rPr lang="en-US" sz="2400" dirty="0"/>
              <a:t>Groundwater sampling at existing six wells to determine presence of groundwater contamination</a:t>
            </a:r>
          </a:p>
          <a:p>
            <a:pPr marL="342900" indent="-342900">
              <a:spcAft>
                <a:spcPts val="1200"/>
              </a:spcAft>
              <a:buFont typeface="Arial" panose="020B0604020202020204" pitchFamily="34" charset="0"/>
              <a:buChar char="•"/>
            </a:pPr>
            <a:r>
              <a:rPr lang="en-US" sz="2400" dirty="0"/>
              <a:t>Soil (hand auger) sampling with area of pits 1-26 and outside security fence perimeter to determine contamination from leakage</a:t>
            </a:r>
          </a:p>
        </p:txBody>
      </p:sp>
    </p:spTree>
    <p:extLst>
      <p:ext uri="{BB962C8B-B14F-4D97-AF65-F5344CB8AC3E}">
        <p14:creationId xmlns:p14="http://schemas.microsoft.com/office/powerpoint/2010/main" val="3711575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C7216C-E0F2-B086-7AA7-A84E5BB01FD9}"/>
              </a:ext>
            </a:extLst>
          </p:cNvPr>
          <p:cNvSpPr>
            <a:spLocks noGrp="1"/>
          </p:cNvSpPr>
          <p:nvPr>
            <p:ph type="title"/>
          </p:nvPr>
        </p:nvSpPr>
        <p:spPr/>
        <p:txBody>
          <a:bodyPr/>
          <a:lstStyle/>
          <a:p>
            <a:r>
              <a:rPr lang="en-US" dirty="0"/>
              <a:t>2003 Site Investigation</a:t>
            </a:r>
          </a:p>
        </p:txBody>
      </p:sp>
      <p:pic>
        <p:nvPicPr>
          <p:cNvPr id="6" name="Content Placeholder 4">
            <a:extLst>
              <a:ext uri="{FF2B5EF4-FFF2-40B4-BE49-F238E27FC236}">
                <a16:creationId xmlns:a16="http://schemas.microsoft.com/office/drawing/2014/main" id="{C06691FA-E6FF-7C40-410B-E8E32C394221}"/>
              </a:ext>
            </a:extLst>
          </p:cNvPr>
          <p:cNvPicPr>
            <a:picLocks noGrp="1" noChangeAspect="1"/>
          </p:cNvPicPr>
          <p:nvPr>
            <p:ph idx="1"/>
          </p:nvPr>
        </p:nvPicPr>
        <p:blipFill rotWithShape="1">
          <a:blip r:embed="rId3"/>
          <a:srcRect t="-5" b="45675"/>
          <a:stretch/>
        </p:blipFill>
        <p:spPr>
          <a:xfrm>
            <a:off x="6096000" y="1345823"/>
            <a:ext cx="5960741" cy="4582582"/>
          </a:xfrm>
        </p:spPr>
      </p:pic>
      <p:sp>
        <p:nvSpPr>
          <p:cNvPr id="7" name="TextBox 6">
            <a:extLst>
              <a:ext uri="{FF2B5EF4-FFF2-40B4-BE49-F238E27FC236}">
                <a16:creationId xmlns:a16="http://schemas.microsoft.com/office/drawing/2014/main" id="{54228AE0-4B0F-8D34-4997-AB562765A64B}"/>
              </a:ext>
            </a:extLst>
          </p:cNvPr>
          <p:cNvSpPr txBox="1"/>
          <p:nvPr/>
        </p:nvSpPr>
        <p:spPr>
          <a:xfrm>
            <a:off x="392571" y="2026376"/>
            <a:ext cx="5027513" cy="2308324"/>
          </a:xfrm>
          <a:prstGeom prst="rect">
            <a:avLst/>
          </a:prstGeom>
          <a:noFill/>
        </p:spPr>
        <p:txBody>
          <a:bodyPr wrap="square" rtlCol="0">
            <a:spAutoFit/>
          </a:bodyPr>
          <a:lstStyle/>
          <a:p>
            <a:r>
              <a:rPr lang="en-US" sz="2400" dirty="0"/>
              <a:t>Site Investigation report for the Florida Department of Environmental Protection from 2003 included surface radiation surveys as well as groundwater laboratory analysis.</a:t>
            </a:r>
          </a:p>
        </p:txBody>
      </p:sp>
      <p:cxnSp>
        <p:nvCxnSpPr>
          <p:cNvPr id="2" name="Straight Connector 1">
            <a:extLst>
              <a:ext uri="{FF2B5EF4-FFF2-40B4-BE49-F238E27FC236}">
                <a16:creationId xmlns:a16="http://schemas.microsoft.com/office/drawing/2014/main" id="{C2AACF01-56AD-7C06-C756-FDAB75620910}"/>
              </a:ext>
            </a:extLst>
          </p:cNvPr>
          <p:cNvCxnSpPr>
            <a:cxnSpLocks/>
          </p:cNvCxnSpPr>
          <p:nvPr/>
        </p:nvCxnSpPr>
        <p:spPr>
          <a:xfrm>
            <a:off x="6045307" y="1331187"/>
            <a:ext cx="3805" cy="477067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208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9609A4-853F-BA23-1756-AC8CEF8D3252}"/>
              </a:ext>
            </a:extLst>
          </p:cNvPr>
          <p:cNvSpPr>
            <a:spLocks noGrp="1"/>
          </p:cNvSpPr>
          <p:nvPr>
            <p:ph type="title"/>
          </p:nvPr>
        </p:nvSpPr>
        <p:spPr/>
        <p:txBody>
          <a:bodyPr/>
          <a:lstStyle/>
          <a:p>
            <a:r>
              <a:rPr lang="en-US" dirty="0"/>
              <a:t>2003 Site Investigation Results</a:t>
            </a:r>
          </a:p>
        </p:txBody>
      </p:sp>
      <p:sp>
        <p:nvSpPr>
          <p:cNvPr id="5" name="TextBox 4">
            <a:extLst>
              <a:ext uri="{FF2B5EF4-FFF2-40B4-BE49-F238E27FC236}">
                <a16:creationId xmlns:a16="http://schemas.microsoft.com/office/drawing/2014/main" id="{A39FF0D0-F8EA-6305-6A05-0F5E18F86A0E}"/>
              </a:ext>
            </a:extLst>
          </p:cNvPr>
          <p:cNvSpPr txBox="1"/>
          <p:nvPr/>
        </p:nvSpPr>
        <p:spPr>
          <a:xfrm>
            <a:off x="736417" y="1667473"/>
            <a:ext cx="9725636" cy="4154984"/>
          </a:xfrm>
          <a:prstGeom prst="rect">
            <a:avLst/>
          </a:prstGeom>
          <a:noFill/>
        </p:spPr>
        <p:txBody>
          <a:bodyPr wrap="square" rtlCol="0">
            <a:spAutoFit/>
          </a:bodyPr>
          <a:lstStyle/>
          <a:p>
            <a:r>
              <a:rPr lang="en-US" sz="2400" dirty="0"/>
              <a:t>Surface radiation surveys:</a:t>
            </a:r>
          </a:p>
          <a:p>
            <a:pPr marL="285750" indent="-285750">
              <a:spcAft>
                <a:spcPts val="600"/>
              </a:spcAft>
              <a:buFont typeface="Arial" panose="020B0604020202020204" pitchFamily="34" charset="0"/>
              <a:buChar char="•"/>
            </a:pPr>
            <a:r>
              <a:rPr lang="en-US" sz="2400" dirty="0"/>
              <a:t>Background radiation approximately 2.5 µR/hr.  </a:t>
            </a:r>
          </a:p>
          <a:p>
            <a:pPr marL="285750" indent="-285750">
              <a:spcAft>
                <a:spcPts val="600"/>
              </a:spcAft>
              <a:buFont typeface="Arial" panose="020B0604020202020204" pitchFamily="34" charset="0"/>
              <a:buChar char="•"/>
            </a:pPr>
            <a:r>
              <a:rPr lang="en-US" sz="2400" dirty="0"/>
              <a:t>Measurements over majority of site less than 2x background.  </a:t>
            </a:r>
          </a:p>
          <a:p>
            <a:pPr marL="285750" indent="-285750">
              <a:spcAft>
                <a:spcPts val="1800"/>
              </a:spcAft>
              <a:buFont typeface="Arial" panose="020B0604020202020204" pitchFamily="34" charset="0"/>
              <a:buChar char="•"/>
            </a:pPr>
            <a:r>
              <a:rPr lang="en-US" sz="2400" dirty="0"/>
              <a:t>Highest levels measured along southern boundary</a:t>
            </a:r>
          </a:p>
          <a:p>
            <a:r>
              <a:rPr lang="en-US" sz="2400" dirty="0"/>
              <a:t>Groundwater VOCs:</a:t>
            </a:r>
          </a:p>
          <a:p>
            <a:pPr marL="285750" indent="-285750">
              <a:spcAft>
                <a:spcPts val="600"/>
              </a:spcAft>
              <a:buFont typeface="Arial" panose="020B0604020202020204" pitchFamily="34" charset="0"/>
              <a:buChar char="•"/>
            </a:pPr>
            <a:r>
              <a:rPr lang="en-US" sz="2400" dirty="0"/>
              <a:t>Samples GW003 and GW006 exhibited total xylene above FSDWS and GWCTL.  </a:t>
            </a:r>
          </a:p>
          <a:p>
            <a:pPr marL="285750" indent="-285750">
              <a:buFont typeface="Arial" panose="020B0604020202020204" pitchFamily="34" charset="0"/>
              <a:buChar char="•"/>
            </a:pPr>
            <a:r>
              <a:rPr lang="en-US" sz="2400" dirty="0"/>
              <a:t>In each site sample, one or more VOCs were detected at level below regulatory limit</a:t>
            </a:r>
          </a:p>
          <a:p>
            <a:endParaRPr lang="en-US" dirty="0"/>
          </a:p>
        </p:txBody>
      </p:sp>
    </p:spTree>
    <p:extLst>
      <p:ext uri="{BB962C8B-B14F-4D97-AF65-F5344CB8AC3E}">
        <p14:creationId xmlns:p14="http://schemas.microsoft.com/office/powerpoint/2010/main" val="920956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9609A4-853F-BA23-1756-AC8CEF8D3252}"/>
              </a:ext>
            </a:extLst>
          </p:cNvPr>
          <p:cNvSpPr>
            <a:spLocks noGrp="1"/>
          </p:cNvSpPr>
          <p:nvPr>
            <p:ph type="title"/>
          </p:nvPr>
        </p:nvSpPr>
        <p:spPr/>
        <p:txBody>
          <a:bodyPr/>
          <a:lstStyle/>
          <a:p>
            <a:r>
              <a:rPr lang="en-US" dirty="0"/>
              <a:t>2003 Site Investigation Results</a:t>
            </a:r>
          </a:p>
        </p:txBody>
      </p:sp>
      <p:sp>
        <p:nvSpPr>
          <p:cNvPr id="5" name="TextBox 4">
            <a:extLst>
              <a:ext uri="{FF2B5EF4-FFF2-40B4-BE49-F238E27FC236}">
                <a16:creationId xmlns:a16="http://schemas.microsoft.com/office/drawing/2014/main" id="{A39FF0D0-F8EA-6305-6A05-0F5E18F86A0E}"/>
              </a:ext>
            </a:extLst>
          </p:cNvPr>
          <p:cNvSpPr txBox="1"/>
          <p:nvPr/>
        </p:nvSpPr>
        <p:spPr>
          <a:xfrm>
            <a:off x="680321" y="1623512"/>
            <a:ext cx="9725636" cy="4078039"/>
          </a:xfrm>
          <a:prstGeom prst="rect">
            <a:avLst/>
          </a:prstGeom>
          <a:noFill/>
        </p:spPr>
        <p:txBody>
          <a:bodyPr wrap="square" rtlCol="0">
            <a:spAutoFit/>
          </a:bodyPr>
          <a:lstStyle/>
          <a:p>
            <a:r>
              <a:rPr lang="en-US" sz="2400" dirty="0"/>
              <a:t>Groundwater metals:</a:t>
            </a:r>
          </a:p>
          <a:p>
            <a:pPr marL="285750" indent="-285750">
              <a:spcAft>
                <a:spcPts val="1800"/>
              </a:spcAft>
              <a:buFont typeface="Arial" panose="020B0604020202020204" pitchFamily="34" charset="0"/>
              <a:buChar char="•"/>
            </a:pPr>
            <a:r>
              <a:rPr lang="en-US" sz="2400" dirty="0"/>
              <a:t>Chromium, mercury, aluminum, manganese and vanadium detected above regulatory limits in one or more samples</a:t>
            </a:r>
          </a:p>
          <a:p>
            <a:r>
              <a:rPr lang="en-US" sz="2400" dirty="0"/>
              <a:t>Groundwater radionuclides detect above regulatory limits:</a:t>
            </a:r>
          </a:p>
          <a:p>
            <a:pPr marL="285750" indent="-285750">
              <a:spcAft>
                <a:spcPts val="600"/>
              </a:spcAft>
              <a:buFont typeface="Arial" panose="020B0604020202020204" pitchFamily="34" charset="0"/>
              <a:buChar char="•"/>
            </a:pPr>
            <a:r>
              <a:rPr lang="en-US" sz="2400" dirty="0"/>
              <a:t>Gross alpha above 15 </a:t>
            </a:r>
            <a:r>
              <a:rPr lang="en-US" sz="2400" dirty="0" err="1"/>
              <a:t>pCi</a:t>
            </a:r>
            <a:r>
              <a:rPr lang="en-US" sz="2400" dirty="0"/>
              <a:t>/L measured in samples GW003 through GW007</a:t>
            </a:r>
          </a:p>
          <a:p>
            <a:pPr marL="285750" indent="-285750">
              <a:spcAft>
                <a:spcPts val="600"/>
              </a:spcAft>
              <a:buFont typeface="Arial" panose="020B0604020202020204" pitchFamily="34" charset="0"/>
              <a:buChar char="•"/>
            </a:pPr>
            <a:r>
              <a:rPr lang="en-US" sz="2400" dirty="0"/>
              <a:t>Combined Ra-226/Ra-228 greater than 5 </a:t>
            </a:r>
            <a:r>
              <a:rPr lang="en-US" sz="2400" dirty="0" err="1"/>
              <a:t>pCi</a:t>
            </a:r>
            <a:r>
              <a:rPr lang="en-US" sz="2400" dirty="0"/>
              <a:t>/L in samples GW003 through GW007</a:t>
            </a:r>
          </a:p>
          <a:p>
            <a:pPr marL="285750" indent="-285750">
              <a:buFont typeface="Arial" panose="020B0604020202020204" pitchFamily="34" charset="0"/>
              <a:buChar char="•"/>
            </a:pPr>
            <a:r>
              <a:rPr lang="en-US" sz="2400" dirty="0"/>
              <a:t>Gross Beta on GW003, GW005 and GW007 above 50 </a:t>
            </a:r>
            <a:r>
              <a:rPr lang="en-US" sz="2400" dirty="0" err="1"/>
              <a:t>pCi</a:t>
            </a:r>
            <a:r>
              <a:rPr lang="en-US" sz="2400" dirty="0"/>
              <a:t>/L</a:t>
            </a:r>
          </a:p>
          <a:p>
            <a:endParaRPr lang="en-US" dirty="0"/>
          </a:p>
        </p:txBody>
      </p:sp>
    </p:spTree>
    <p:extLst>
      <p:ext uri="{BB962C8B-B14F-4D97-AF65-F5344CB8AC3E}">
        <p14:creationId xmlns:p14="http://schemas.microsoft.com/office/powerpoint/2010/main" val="76983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734F6C-0048-3E89-AD2B-C20C3CC09DC9}"/>
              </a:ext>
            </a:extLst>
          </p:cNvPr>
          <p:cNvSpPr>
            <a:spLocks noGrp="1"/>
          </p:cNvSpPr>
          <p:nvPr>
            <p:ph type="title"/>
          </p:nvPr>
        </p:nvSpPr>
        <p:spPr/>
        <p:txBody>
          <a:bodyPr/>
          <a:lstStyle/>
          <a:p>
            <a:r>
              <a:rPr lang="en-US" dirty="0"/>
              <a:t>2012 Site Investigation Report</a:t>
            </a:r>
          </a:p>
        </p:txBody>
      </p:sp>
      <p:pic>
        <p:nvPicPr>
          <p:cNvPr id="5" name="Content Placeholder 4">
            <a:extLst>
              <a:ext uri="{FF2B5EF4-FFF2-40B4-BE49-F238E27FC236}">
                <a16:creationId xmlns:a16="http://schemas.microsoft.com/office/drawing/2014/main" id="{884E64C3-29FC-B522-C1D7-158750DC1671}"/>
              </a:ext>
            </a:extLst>
          </p:cNvPr>
          <p:cNvPicPr>
            <a:picLocks noGrp="1" noChangeAspect="1"/>
          </p:cNvPicPr>
          <p:nvPr>
            <p:ph idx="1"/>
          </p:nvPr>
        </p:nvPicPr>
        <p:blipFill>
          <a:blip r:embed="rId3"/>
          <a:stretch>
            <a:fillRect/>
          </a:stretch>
        </p:blipFill>
        <p:spPr>
          <a:xfrm>
            <a:off x="6972749" y="1469189"/>
            <a:ext cx="3364266" cy="4566729"/>
          </a:xfrm>
          <a:ln>
            <a:solidFill>
              <a:srgbClr val="002060"/>
            </a:solidFill>
          </a:ln>
        </p:spPr>
      </p:pic>
      <p:sp>
        <p:nvSpPr>
          <p:cNvPr id="2" name="TextBox 1">
            <a:extLst>
              <a:ext uri="{FF2B5EF4-FFF2-40B4-BE49-F238E27FC236}">
                <a16:creationId xmlns:a16="http://schemas.microsoft.com/office/drawing/2014/main" id="{BB364B1A-9E41-4FCD-B2A4-B811CE27FE40}"/>
              </a:ext>
            </a:extLst>
          </p:cNvPr>
          <p:cNvSpPr txBox="1"/>
          <p:nvPr/>
        </p:nvSpPr>
        <p:spPr>
          <a:xfrm>
            <a:off x="680320" y="2225328"/>
            <a:ext cx="4850041" cy="1569660"/>
          </a:xfrm>
          <a:prstGeom prst="rect">
            <a:avLst/>
          </a:prstGeom>
          <a:noFill/>
        </p:spPr>
        <p:txBody>
          <a:bodyPr wrap="square" rtlCol="0">
            <a:spAutoFit/>
          </a:bodyPr>
          <a:lstStyle/>
          <a:p>
            <a:r>
              <a:rPr lang="en-US" sz="2400" dirty="0"/>
              <a:t>2010-2012, the Florida DEP commissioned a supplemental site investigation examining previous study data.</a:t>
            </a:r>
          </a:p>
        </p:txBody>
      </p:sp>
      <p:cxnSp>
        <p:nvCxnSpPr>
          <p:cNvPr id="4" name="Straight Connector 3">
            <a:extLst>
              <a:ext uri="{FF2B5EF4-FFF2-40B4-BE49-F238E27FC236}">
                <a16:creationId xmlns:a16="http://schemas.microsoft.com/office/drawing/2014/main" id="{A28AD2AB-28C6-5819-7226-A6A631CA3496}"/>
              </a:ext>
            </a:extLst>
          </p:cNvPr>
          <p:cNvCxnSpPr>
            <a:cxnSpLocks/>
          </p:cNvCxnSpPr>
          <p:nvPr/>
        </p:nvCxnSpPr>
        <p:spPr>
          <a:xfrm>
            <a:off x="6775061" y="1335583"/>
            <a:ext cx="3805" cy="477067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501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112F6D-011A-E1DB-A1EA-1581072075A0}"/>
              </a:ext>
            </a:extLst>
          </p:cNvPr>
          <p:cNvSpPr>
            <a:spLocks noGrp="1"/>
          </p:cNvSpPr>
          <p:nvPr>
            <p:ph type="title"/>
          </p:nvPr>
        </p:nvSpPr>
        <p:spPr/>
        <p:txBody>
          <a:bodyPr>
            <a:normAutofit/>
          </a:bodyPr>
          <a:lstStyle/>
          <a:p>
            <a:r>
              <a:rPr lang="en-US" dirty="0"/>
              <a:t>2012 Supplemental Recommendations</a:t>
            </a:r>
          </a:p>
        </p:txBody>
      </p:sp>
      <p:sp>
        <p:nvSpPr>
          <p:cNvPr id="5" name="TextBox 4">
            <a:extLst>
              <a:ext uri="{FF2B5EF4-FFF2-40B4-BE49-F238E27FC236}">
                <a16:creationId xmlns:a16="http://schemas.microsoft.com/office/drawing/2014/main" id="{9035D3D8-B7DC-1001-1EF6-61D19DDEB26F}"/>
              </a:ext>
            </a:extLst>
          </p:cNvPr>
          <p:cNvSpPr txBox="1"/>
          <p:nvPr/>
        </p:nvSpPr>
        <p:spPr>
          <a:xfrm>
            <a:off x="639215" y="1592658"/>
            <a:ext cx="10250057" cy="4247317"/>
          </a:xfrm>
          <a:prstGeom prst="rect">
            <a:avLst/>
          </a:prstGeom>
          <a:noFill/>
        </p:spPr>
        <p:txBody>
          <a:bodyPr wrap="square" rtlCol="0">
            <a:spAutoFit/>
          </a:bodyPr>
          <a:lstStyle/>
          <a:p>
            <a:r>
              <a:rPr lang="en-US" sz="2400" dirty="0"/>
              <a:t>Surface radiation surveys:</a:t>
            </a:r>
          </a:p>
          <a:p>
            <a:pPr marL="342900" indent="-342900">
              <a:spcAft>
                <a:spcPts val="600"/>
              </a:spcAft>
              <a:buFont typeface="Arial" panose="020B0604020202020204" pitchFamily="34" charset="0"/>
              <a:buChar char="•"/>
            </a:pPr>
            <a:r>
              <a:rPr lang="en-US" sz="2400" dirty="0"/>
              <a:t>Recommended every five years.  </a:t>
            </a:r>
          </a:p>
          <a:p>
            <a:pPr marL="342900" indent="-342900">
              <a:spcAft>
                <a:spcPts val="1800"/>
              </a:spcAft>
              <a:buFont typeface="Arial" panose="020B0604020202020204" pitchFamily="34" charset="0"/>
              <a:buChar char="•"/>
            </a:pPr>
            <a:r>
              <a:rPr lang="en-US" sz="2400" dirty="0"/>
              <a:t>Next recommended survey November 2015</a:t>
            </a:r>
          </a:p>
          <a:p>
            <a:r>
              <a:rPr lang="en-US" sz="2400" dirty="0"/>
              <a:t>Groundwater surveys:</a:t>
            </a:r>
          </a:p>
          <a:p>
            <a:pPr marL="342900" indent="-342900">
              <a:spcAft>
                <a:spcPts val="600"/>
              </a:spcAft>
              <a:buFont typeface="Arial" panose="020B0604020202020204" pitchFamily="34" charset="0"/>
              <a:buChar char="•"/>
            </a:pPr>
            <a:r>
              <a:rPr lang="en-US" sz="2400" dirty="0"/>
              <a:t>Based upon 2010 and 2011 groundwater analytical results, recommend delineation of 1,4-dioxane groundwater impacts and installation of downgradient monitoring wells in Apalachicola National Forest.  </a:t>
            </a:r>
          </a:p>
          <a:p>
            <a:pPr marL="342900" indent="-342900">
              <a:spcAft>
                <a:spcPts val="600"/>
              </a:spcAft>
              <a:buFont typeface="Arial" panose="020B0604020202020204" pitchFamily="34" charset="0"/>
              <a:buChar char="•"/>
            </a:pPr>
            <a:r>
              <a:rPr lang="en-US" sz="2400" dirty="0"/>
              <a:t>DEP is unable to obtain site access with USFS for this purpose.  </a:t>
            </a:r>
          </a:p>
          <a:p>
            <a:pPr marL="342900" indent="-342900">
              <a:buFont typeface="Arial" panose="020B0604020202020204" pitchFamily="34" charset="0"/>
              <a:buChar char="•"/>
            </a:pPr>
            <a:r>
              <a:rPr lang="en-US" sz="2400" dirty="0"/>
              <a:t>Recommend biennial groundwater monitoring in MW009 through MW013</a:t>
            </a:r>
          </a:p>
        </p:txBody>
      </p:sp>
    </p:spTree>
    <p:extLst>
      <p:ext uri="{BB962C8B-B14F-4D97-AF65-F5344CB8AC3E}">
        <p14:creationId xmlns:p14="http://schemas.microsoft.com/office/powerpoint/2010/main" val="3133554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68DD36-41B5-E0D6-12FB-93D111960C96}"/>
              </a:ext>
            </a:extLst>
          </p:cNvPr>
          <p:cNvSpPr>
            <a:spLocks noGrp="1"/>
          </p:cNvSpPr>
          <p:nvPr>
            <p:ph type="title"/>
          </p:nvPr>
        </p:nvSpPr>
        <p:spPr/>
        <p:txBody>
          <a:bodyPr/>
          <a:lstStyle/>
          <a:p>
            <a:r>
              <a:rPr lang="en-US" dirty="0"/>
              <a:t>2017 Expanded Site Inspection</a:t>
            </a:r>
          </a:p>
        </p:txBody>
      </p:sp>
      <p:pic>
        <p:nvPicPr>
          <p:cNvPr id="4" name="Content Placeholder 4">
            <a:extLst>
              <a:ext uri="{FF2B5EF4-FFF2-40B4-BE49-F238E27FC236}">
                <a16:creationId xmlns:a16="http://schemas.microsoft.com/office/drawing/2014/main" id="{C598E245-FB35-8199-04E0-ED56CF29A690}"/>
              </a:ext>
            </a:extLst>
          </p:cNvPr>
          <p:cNvPicPr>
            <a:picLocks noGrp="1" noChangeAspect="1"/>
          </p:cNvPicPr>
          <p:nvPr>
            <p:ph idx="1"/>
          </p:nvPr>
        </p:nvPicPr>
        <p:blipFill rotWithShape="1">
          <a:blip r:embed="rId3"/>
          <a:srcRect l="-1" t="11023" r="5117"/>
          <a:stretch/>
        </p:blipFill>
        <p:spPr>
          <a:xfrm>
            <a:off x="6749925" y="1399750"/>
            <a:ext cx="4069009" cy="4603039"/>
          </a:xfrm>
          <a:ln>
            <a:solidFill>
              <a:srgbClr val="002060"/>
            </a:solidFill>
          </a:ln>
        </p:spPr>
      </p:pic>
      <p:sp>
        <p:nvSpPr>
          <p:cNvPr id="2" name="TextBox 1">
            <a:extLst>
              <a:ext uri="{FF2B5EF4-FFF2-40B4-BE49-F238E27FC236}">
                <a16:creationId xmlns:a16="http://schemas.microsoft.com/office/drawing/2014/main" id="{6163D293-4914-2149-1B80-16BD1C2A6A5F}"/>
              </a:ext>
            </a:extLst>
          </p:cNvPr>
          <p:cNvSpPr txBox="1"/>
          <p:nvPr/>
        </p:nvSpPr>
        <p:spPr>
          <a:xfrm>
            <a:off x="840137" y="2458893"/>
            <a:ext cx="3816726" cy="1846659"/>
          </a:xfrm>
          <a:prstGeom prst="rect">
            <a:avLst/>
          </a:prstGeom>
          <a:noFill/>
        </p:spPr>
        <p:txBody>
          <a:bodyPr wrap="square" rtlCol="0">
            <a:spAutoFit/>
          </a:bodyPr>
          <a:lstStyle/>
          <a:p>
            <a:r>
              <a:rPr lang="en-US" sz="2400" dirty="0"/>
              <a:t>USDA Forest Service commissioned an expanded site inspection report in 2017.</a:t>
            </a:r>
          </a:p>
          <a:p>
            <a:endParaRPr lang="en-US" dirty="0"/>
          </a:p>
        </p:txBody>
      </p:sp>
      <p:cxnSp>
        <p:nvCxnSpPr>
          <p:cNvPr id="5" name="Straight Connector 4">
            <a:extLst>
              <a:ext uri="{FF2B5EF4-FFF2-40B4-BE49-F238E27FC236}">
                <a16:creationId xmlns:a16="http://schemas.microsoft.com/office/drawing/2014/main" id="{CC01F35A-5A38-69FF-3FE2-2C595913AF39}"/>
              </a:ext>
            </a:extLst>
          </p:cNvPr>
          <p:cNvCxnSpPr>
            <a:cxnSpLocks/>
          </p:cNvCxnSpPr>
          <p:nvPr/>
        </p:nvCxnSpPr>
        <p:spPr>
          <a:xfrm>
            <a:off x="6479252" y="1335583"/>
            <a:ext cx="3805" cy="477067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915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3E85BD-2323-6647-D132-CFA9F0B9A3AE}"/>
              </a:ext>
            </a:extLst>
          </p:cNvPr>
          <p:cNvSpPr>
            <a:spLocks noGrp="1"/>
          </p:cNvSpPr>
          <p:nvPr>
            <p:ph idx="1"/>
          </p:nvPr>
        </p:nvSpPr>
        <p:spPr>
          <a:xfrm>
            <a:off x="680321" y="2026627"/>
            <a:ext cx="10888224" cy="3909562"/>
          </a:xfrm>
        </p:spPr>
        <p:txBody>
          <a:bodyPr/>
          <a:lstStyle/>
          <a:p>
            <a:r>
              <a:rPr lang="en-US" sz="2400" b="0" i="0" u="none" strike="noStrike" baseline="0" dirty="0">
                <a:solidFill>
                  <a:srgbClr val="000000"/>
                </a:solidFill>
                <a:latin typeface="Arial" panose="020B0604020202020204" pitchFamily="34" charset="0"/>
              </a:rPr>
              <a:t>“Additional Delineation Sampling: Currently the full extent of the 1,4-dioxane plume is unknown east of the site. The plume appears to have been delineated to the south but extends further from the site than was estimated based on 2011 groundwater sampling.”</a:t>
            </a:r>
          </a:p>
          <a:p>
            <a:endParaRPr lang="en-US" sz="2400" b="0" i="0" u="none" strike="noStrike" baseline="0" dirty="0">
              <a:solidFill>
                <a:srgbClr val="000000"/>
              </a:solidFill>
              <a:latin typeface="Arial" panose="020B0604020202020204" pitchFamily="34" charset="0"/>
            </a:endParaRPr>
          </a:p>
          <a:p>
            <a:r>
              <a:rPr lang="en-US" sz="2400" dirty="0">
                <a:solidFill>
                  <a:srgbClr val="000000"/>
                </a:solidFill>
                <a:latin typeface="Arial" panose="020B0604020202020204" pitchFamily="34" charset="0"/>
              </a:rPr>
              <a:t>“</a:t>
            </a:r>
            <a:r>
              <a:rPr lang="en-US" sz="2400" b="0" i="0" u="none" strike="noStrike" baseline="0" dirty="0">
                <a:solidFill>
                  <a:srgbClr val="000000"/>
                </a:solidFill>
                <a:latin typeface="Arial" panose="020B0604020202020204" pitchFamily="34" charset="0"/>
              </a:rPr>
              <a:t>Permanent monitoring wells should be considered for installation, downgradient in the proximate locations of PW02 and PW03 to monitor off-site groundwater contaminant concentrations.”</a:t>
            </a:r>
          </a:p>
          <a:p>
            <a:endParaRPr lang="en-US" dirty="0"/>
          </a:p>
        </p:txBody>
      </p:sp>
      <p:sp>
        <p:nvSpPr>
          <p:cNvPr id="3" name="Title 2">
            <a:extLst>
              <a:ext uri="{FF2B5EF4-FFF2-40B4-BE49-F238E27FC236}">
                <a16:creationId xmlns:a16="http://schemas.microsoft.com/office/drawing/2014/main" id="{82A257DC-89D2-761D-C4DB-9D482221646D}"/>
              </a:ext>
            </a:extLst>
          </p:cNvPr>
          <p:cNvSpPr>
            <a:spLocks noGrp="1"/>
          </p:cNvSpPr>
          <p:nvPr>
            <p:ph type="title"/>
          </p:nvPr>
        </p:nvSpPr>
        <p:spPr/>
        <p:txBody>
          <a:bodyPr/>
          <a:lstStyle/>
          <a:p>
            <a:r>
              <a:rPr lang="en-US" dirty="0"/>
              <a:t>Findings - Recommendations</a:t>
            </a:r>
          </a:p>
        </p:txBody>
      </p:sp>
    </p:spTree>
    <p:extLst>
      <p:ext uri="{BB962C8B-B14F-4D97-AF65-F5344CB8AC3E}">
        <p14:creationId xmlns:p14="http://schemas.microsoft.com/office/powerpoint/2010/main" val="4114328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113D26-B5D3-F142-89E2-52C1B6D86673}"/>
              </a:ext>
            </a:extLst>
          </p:cNvPr>
          <p:cNvSpPr>
            <a:spLocks noGrp="1"/>
          </p:cNvSpPr>
          <p:nvPr>
            <p:ph idx="1"/>
          </p:nvPr>
        </p:nvSpPr>
        <p:spPr>
          <a:xfrm>
            <a:off x="680321" y="2048607"/>
            <a:ext cx="10888224" cy="3887581"/>
          </a:xfrm>
        </p:spPr>
        <p:txBody>
          <a:bodyPr>
            <a:normAutofit/>
          </a:bodyPr>
          <a:lstStyle/>
          <a:p>
            <a:pPr indent="-1371600">
              <a:spcAft>
                <a:spcPts val="1200"/>
              </a:spcAft>
            </a:pPr>
            <a:r>
              <a:rPr lang="en-US" sz="2400" dirty="0"/>
              <a:t>“1. Hydraulic Isolation-</a:t>
            </a:r>
            <a:r>
              <a:rPr lang="en-US" sz="2400" b="0" i="0" u="none" strike="noStrike" baseline="0" dirty="0">
                <a:solidFill>
                  <a:srgbClr val="000000"/>
                </a:solidFill>
                <a:latin typeface="Arial" panose="020B0604020202020204" pitchFamily="34" charset="0"/>
              </a:rPr>
              <a:t>installing an impermeable slurry wall to a depth of 30-40 feet around the perimeter of the FSU-LLRW-2 using a single-pass trencher or large capacity excavators.”</a:t>
            </a:r>
            <a:br>
              <a:rPr lang="en-US" sz="2400" b="0" i="0" u="none" strike="noStrike" baseline="0" dirty="0">
                <a:solidFill>
                  <a:srgbClr val="000000"/>
                </a:solidFill>
                <a:latin typeface="Arial" panose="020B0604020202020204" pitchFamily="34" charset="0"/>
              </a:rPr>
            </a:br>
            <a:endParaRPr lang="en-US" sz="2400" dirty="0"/>
          </a:p>
          <a:p>
            <a:pPr indent="-1371600"/>
            <a:r>
              <a:rPr lang="en-US" sz="2400" dirty="0"/>
              <a:t>“2. Source Removal-</a:t>
            </a:r>
            <a:r>
              <a:rPr lang="en-US" sz="2400" b="0" i="0" u="none" strike="noStrike" baseline="0" dirty="0">
                <a:solidFill>
                  <a:srgbClr val="000000"/>
                </a:solidFill>
                <a:latin typeface="Arial" panose="020B0604020202020204" pitchFamily="34" charset="0"/>
              </a:rPr>
              <a:t>the removal of all low-level radiological wastes at the FSU-LLRW-2 for off-site disposal. Buried wastes sit below the water table and dewatering may be required in a source removal operation.”</a:t>
            </a:r>
            <a:endParaRPr lang="en-US" sz="2400" dirty="0"/>
          </a:p>
        </p:txBody>
      </p:sp>
      <p:sp>
        <p:nvSpPr>
          <p:cNvPr id="3" name="Title 2">
            <a:extLst>
              <a:ext uri="{FF2B5EF4-FFF2-40B4-BE49-F238E27FC236}">
                <a16:creationId xmlns:a16="http://schemas.microsoft.com/office/drawing/2014/main" id="{2296CDB2-8E1A-C0C3-6374-06945E3A91B7}"/>
              </a:ext>
            </a:extLst>
          </p:cNvPr>
          <p:cNvSpPr>
            <a:spLocks noGrp="1"/>
          </p:cNvSpPr>
          <p:nvPr>
            <p:ph type="title"/>
          </p:nvPr>
        </p:nvSpPr>
        <p:spPr/>
        <p:txBody>
          <a:bodyPr/>
          <a:lstStyle/>
          <a:p>
            <a:r>
              <a:rPr lang="en-US" dirty="0"/>
              <a:t>Remedial Action Options</a:t>
            </a:r>
          </a:p>
        </p:txBody>
      </p:sp>
    </p:spTree>
    <p:extLst>
      <p:ext uri="{BB962C8B-B14F-4D97-AF65-F5344CB8AC3E}">
        <p14:creationId xmlns:p14="http://schemas.microsoft.com/office/powerpoint/2010/main" val="1880926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B17D68-E16A-D04E-DE9A-20AF5BFE0BA1}"/>
              </a:ext>
            </a:extLst>
          </p:cNvPr>
          <p:cNvSpPr>
            <a:spLocks noGrp="1"/>
          </p:cNvSpPr>
          <p:nvPr>
            <p:ph type="title"/>
          </p:nvPr>
        </p:nvSpPr>
        <p:spPr/>
        <p:txBody>
          <a:bodyPr>
            <a:normAutofit fontScale="90000"/>
          </a:bodyPr>
          <a:lstStyle/>
          <a:p>
            <a:r>
              <a:rPr lang="en-US" dirty="0"/>
              <a:t>2018 Phase II Environmental Site Report</a:t>
            </a:r>
          </a:p>
        </p:txBody>
      </p:sp>
      <p:pic>
        <p:nvPicPr>
          <p:cNvPr id="4" name="Content Placeholder 4">
            <a:extLst>
              <a:ext uri="{FF2B5EF4-FFF2-40B4-BE49-F238E27FC236}">
                <a16:creationId xmlns:a16="http://schemas.microsoft.com/office/drawing/2014/main" id="{6BD9B85C-F8A5-F353-F713-88335E9AFCC4}"/>
              </a:ext>
            </a:extLst>
          </p:cNvPr>
          <p:cNvPicPr>
            <a:picLocks noGrp="1" noChangeAspect="1"/>
          </p:cNvPicPr>
          <p:nvPr>
            <p:ph idx="1"/>
          </p:nvPr>
        </p:nvPicPr>
        <p:blipFill>
          <a:blip r:embed="rId3"/>
          <a:stretch>
            <a:fillRect/>
          </a:stretch>
        </p:blipFill>
        <p:spPr>
          <a:xfrm>
            <a:off x="4077979" y="1317998"/>
            <a:ext cx="3947847" cy="4669563"/>
          </a:xfrm>
        </p:spPr>
      </p:pic>
    </p:spTree>
    <p:extLst>
      <p:ext uri="{BB962C8B-B14F-4D97-AF65-F5344CB8AC3E}">
        <p14:creationId xmlns:p14="http://schemas.microsoft.com/office/powerpoint/2010/main" val="1333692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7F4E62-A720-BAFC-3871-4E9B7ED30B46}"/>
              </a:ext>
            </a:extLst>
          </p:cNvPr>
          <p:cNvSpPr>
            <a:spLocks noGrp="1"/>
          </p:cNvSpPr>
          <p:nvPr>
            <p:ph type="title"/>
          </p:nvPr>
        </p:nvSpPr>
        <p:spPr/>
        <p:txBody>
          <a:bodyPr/>
          <a:lstStyle/>
          <a:p>
            <a:r>
              <a:rPr lang="en-US" dirty="0"/>
              <a:t>Site Use Application</a:t>
            </a:r>
          </a:p>
        </p:txBody>
      </p:sp>
      <p:sp>
        <p:nvSpPr>
          <p:cNvPr id="5" name="TextBox 4">
            <a:extLst>
              <a:ext uri="{FF2B5EF4-FFF2-40B4-BE49-F238E27FC236}">
                <a16:creationId xmlns:a16="http://schemas.microsoft.com/office/drawing/2014/main" id="{675887E5-8AD7-A8E7-9624-9CD642DF3528}"/>
              </a:ext>
            </a:extLst>
          </p:cNvPr>
          <p:cNvSpPr txBox="1"/>
          <p:nvPr/>
        </p:nvSpPr>
        <p:spPr>
          <a:xfrm>
            <a:off x="777036" y="1814767"/>
            <a:ext cx="4415413" cy="3416320"/>
          </a:xfrm>
          <a:prstGeom prst="rect">
            <a:avLst/>
          </a:prstGeom>
          <a:noFill/>
        </p:spPr>
        <p:txBody>
          <a:bodyPr wrap="square" rtlCol="0">
            <a:spAutoFit/>
          </a:bodyPr>
          <a:lstStyle/>
          <a:p>
            <a:r>
              <a:rPr lang="en-US" sz="2400" dirty="0"/>
              <a:t>On March 2, 1966, Florida State University submitted a Special Use Application to the State of Florida to use property in the Apalachicola National Forest as a waste burial site for radioactive contaminated wastes generated at the University.</a:t>
            </a:r>
          </a:p>
        </p:txBody>
      </p:sp>
      <p:grpSp>
        <p:nvGrpSpPr>
          <p:cNvPr id="6" name="Group 5">
            <a:extLst>
              <a:ext uri="{FF2B5EF4-FFF2-40B4-BE49-F238E27FC236}">
                <a16:creationId xmlns:a16="http://schemas.microsoft.com/office/drawing/2014/main" id="{2082CC5E-40C2-F00E-D6BE-8808E8DA18CC}"/>
              </a:ext>
            </a:extLst>
          </p:cNvPr>
          <p:cNvGrpSpPr/>
          <p:nvPr/>
        </p:nvGrpSpPr>
        <p:grpSpPr>
          <a:xfrm>
            <a:off x="6273902" y="1541949"/>
            <a:ext cx="5869121" cy="4322773"/>
            <a:chOff x="5264458" y="1354496"/>
            <a:chExt cx="6469132" cy="4322773"/>
          </a:xfrm>
        </p:grpSpPr>
        <p:pic>
          <p:nvPicPr>
            <p:cNvPr id="4" name="Content Placeholder 8">
              <a:extLst>
                <a:ext uri="{FF2B5EF4-FFF2-40B4-BE49-F238E27FC236}">
                  <a16:creationId xmlns:a16="http://schemas.microsoft.com/office/drawing/2014/main" id="{7DB432CF-E0F3-1904-A2C7-49B4E348F6D8}"/>
                </a:ext>
              </a:extLst>
            </p:cNvPr>
            <p:cNvPicPr>
              <a:picLocks noChangeAspect="1"/>
            </p:cNvPicPr>
            <p:nvPr/>
          </p:nvPicPr>
          <p:blipFill rotWithShape="1">
            <a:blip r:embed="rId2"/>
            <a:srcRect t="18166" b="34655"/>
            <a:stretch/>
          </p:blipFill>
          <p:spPr>
            <a:xfrm>
              <a:off x="5264458" y="1860184"/>
              <a:ext cx="6469132" cy="3817085"/>
            </a:xfrm>
            <a:prstGeom prst="rect">
              <a:avLst/>
            </a:prstGeom>
          </p:spPr>
        </p:pic>
        <p:pic>
          <p:nvPicPr>
            <p:cNvPr id="2" name="Content Placeholder 8">
              <a:extLst>
                <a:ext uri="{FF2B5EF4-FFF2-40B4-BE49-F238E27FC236}">
                  <a16:creationId xmlns:a16="http://schemas.microsoft.com/office/drawing/2014/main" id="{34BFC578-C9A1-F626-FB4A-9FDEAD633054}"/>
                </a:ext>
              </a:extLst>
            </p:cNvPr>
            <p:cNvPicPr>
              <a:picLocks noChangeAspect="1"/>
            </p:cNvPicPr>
            <p:nvPr/>
          </p:nvPicPr>
          <p:blipFill rotWithShape="1">
            <a:blip r:embed="rId2"/>
            <a:srcRect t="-5" b="93261"/>
            <a:stretch/>
          </p:blipFill>
          <p:spPr>
            <a:xfrm>
              <a:off x="5384307" y="1354496"/>
              <a:ext cx="5973975" cy="545637"/>
            </a:xfrm>
            <a:prstGeom prst="rect">
              <a:avLst/>
            </a:prstGeom>
          </p:spPr>
        </p:pic>
      </p:grpSp>
      <p:cxnSp>
        <p:nvCxnSpPr>
          <p:cNvPr id="8" name="Straight Connector 7">
            <a:extLst>
              <a:ext uri="{FF2B5EF4-FFF2-40B4-BE49-F238E27FC236}">
                <a16:creationId xmlns:a16="http://schemas.microsoft.com/office/drawing/2014/main" id="{86C033B2-39A5-2045-F634-90FC6330D2A3}"/>
              </a:ext>
            </a:extLst>
          </p:cNvPr>
          <p:cNvCxnSpPr>
            <a:cxnSpLocks/>
          </p:cNvCxnSpPr>
          <p:nvPr/>
        </p:nvCxnSpPr>
        <p:spPr>
          <a:xfrm>
            <a:off x="6238734" y="1317999"/>
            <a:ext cx="3805" cy="477067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017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490B62-9030-2F56-51DD-D3A6FC347958}"/>
              </a:ext>
            </a:extLst>
          </p:cNvPr>
          <p:cNvSpPr>
            <a:spLocks noGrp="1"/>
          </p:cNvSpPr>
          <p:nvPr>
            <p:ph idx="1"/>
          </p:nvPr>
        </p:nvSpPr>
        <p:spPr>
          <a:xfrm>
            <a:off x="680321" y="2210937"/>
            <a:ext cx="10888224" cy="3725252"/>
          </a:xfrm>
        </p:spPr>
        <p:txBody>
          <a:bodyPr>
            <a:normAutofit/>
          </a:bodyPr>
          <a:lstStyle/>
          <a:p>
            <a:pPr>
              <a:lnSpc>
                <a:spcPct val="110000"/>
              </a:lnSpc>
              <a:spcAft>
                <a:spcPts val="1800"/>
              </a:spcAft>
            </a:pPr>
            <a:r>
              <a:rPr lang="en-US" sz="2400" dirty="0">
                <a:latin typeface="Arial" panose="020B0604020202020204" pitchFamily="34" charset="0"/>
              </a:rPr>
              <a:t>“The primary contaminants of concern at this site are radium 226 and 228, 1,4-dioxane, and gross alpha activity. All of these contaminants were found at elevated concentrations well beyond the established burial site perimeter. Peak concentrations for 1,4-dioxane and gross-alpha activity were detected well downgradient of the burial pits suggesting that releases of chemical and radiological contaminants in groundwater may have occurred in the past.” </a:t>
            </a:r>
          </a:p>
        </p:txBody>
      </p:sp>
      <p:sp>
        <p:nvSpPr>
          <p:cNvPr id="3" name="Title 2">
            <a:extLst>
              <a:ext uri="{FF2B5EF4-FFF2-40B4-BE49-F238E27FC236}">
                <a16:creationId xmlns:a16="http://schemas.microsoft.com/office/drawing/2014/main" id="{7687B4CD-55A8-0D58-CC5A-2525649968CB}"/>
              </a:ext>
            </a:extLst>
          </p:cNvPr>
          <p:cNvSpPr>
            <a:spLocks noGrp="1"/>
          </p:cNvSpPr>
          <p:nvPr>
            <p:ph type="title"/>
          </p:nvPr>
        </p:nvSpPr>
        <p:spPr/>
        <p:txBody>
          <a:bodyPr/>
          <a:lstStyle/>
          <a:p>
            <a:r>
              <a:rPr lang="en-US" dirty="0"/>
              <a:t>Remedial Considerations </a:t>
            </a:r>
          </a:p>
        </p:txBody>
      </p:sp>
    </p:spTree>
    <p:extLst>
      <p:ext uri="{BB962C8B-B14F-4D97-AF65-F5344CB8AC3E}">
        <p14:creationId xmlns:p14="http://schemas.microsoft.com/office/powerpoint/2010/main" val="1488883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490B62-9030-2F56-51DD-D3A6FC347958}"/>
              </a:ext>
            </a:extLst>
          </p:cNvPr>
          <p:cNvSpPr>
            <a:spLocks noGrp="1"/>
          </p:cNvSpPr>
          <p:nvPr>
            <p:ph idx="1"/>
          </p:nvPr>
        </p:nvSpPr>
        <p:spPr>
          <a:xfrm>
            <a:off x="680321" y="2074190"/>
            <a:ext cx="10888224" cy="3066466"/>
          </a:xfrm>
        </p:spPr>
        <p:txBody>
          <a:bodyPr>
            <a:normAutofit/>
          </a:bodyPr>
          <a:lstStyle/>
          <a:p>
            <a:pPr>
              <a:lnSpc>
                <a:spcPct val="110000"/>
              </a:lnSpc>
            </a:pPr>
            <a:r>
              <a:rPr lang="en-US" sz="2400" dirty="0">
                <a:latin typeface="Arial" panose="020B0604020202020204" pitchFamily="34" charset="0"/>
              </a:rPr>
              <a:t>“The screening level risk assessment completed in 2017 as part of the initial ESI determined that there are </a:t>
            </a:r>
            <a:r>
              <a:rPr lang="en-US" sz="2400" u="sng" dirty="0">
                <a:latin typeface="Arial" panose="020B0604020202020204" pitchFamily="34" charset="0"/>
              </a:rPr>
              <a:t>unacceptable risks</a:t>
            </a:r>
            <a:r>
              <a:rPr lang="en-US" sz="2400" dirty="0">
                <a:latin typeface="Arial" panose="020B0604020202020204" pitchFamily="34" charset="0"/>
              </a:rPr>
              <a:t> to human health at the site resulting from concentrations of 1,4-dioxane and radium components. Concentrations of 1,4-dioxane and select radionuclides (gross alpha activity, radium-226 and 228) detected during the Phase II ESI in 2018 are generally comparable to 2017 ESI data. Screening risk conclusions from the 2017 ESI are considered representative of the current data set.”</a:t>
            </a:r>
            <a:endParaRPr lang="en-US" dirty="0">
              <a:latin typeface="Arial" panose="020B0604020202020204" pitchFamily="34" charset="0"/>
            </a:endParaRPr>
          </a:p>
        </p:txBody>
      </p:sp>
      <p:sp>
        <p:nvSpPr>
          <p:cNvPr id="3" name="Title 2">
            <a:extLst>
              <a:ext uri="{FF2B5EF4-FFF2-40B4-BE49-F238E27FC236}">
                <a16:creationId xmlns:a16="http://schemas.microsoft.com/office/drawing/2014/main" id="{7687B4CD-55A8-0D58-CC5A-2525649968CB}"/>
              </a:ext>
            </a:extLst>
          </p:cNvPr>
          <p:cNvSpPr>
            <a:spLocks noGrp="1"/>
          </p:cNvSpPr>
          <p:nvPr>
            <p:ph type="title"/>
          </p:nvPr>
        </p:nvSpPr>
        <p:spPr/>
        <p:txBody>
          <a:bodyPr/>
          <a:lstStyle/>
          <a:p>
            <a:r>
              <a:rPr lang="en-US" dirty="0"/>
              <a:t>Remedial Considerations </a:t>
            </a:r>
          </a:p>
        </p:txBody>
      </p:sp>
    </p:spTree>
    <p:extLst>
      <p:ext uri="{BB962C8B-B14F-4D97-AF65-F5344CB8AC3E}">
        <p14:creationId xmlns:p14="http://schemas.microsoft.com/office/powerpoint/2010/main" val="3377370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B17D68-E16A-D04E-DE9A-20AF5BFE0BA1}"/>
              </a:ext>
            </a:extLst>
          </p:cNvPr>
          <p:cNvSpPr>
            <a:spLocks noGrp="1"/>
          </p:cNvSpPr>
          <p:nvPr>
            <p:ph type="title"/>
          </p:nvPr>
        </p:nvSpPr>
        <p:spPr/>
        <p:txBody>
          <a:bodyPr>
            <a:normAutofit/>
          </a:bodyPr>
          <a:lstStyle/>
          <a:p>
            <a:r>
              <a:rPr lang="en-US" dirty="0"/>
              <a:t>2017 - 2018 Plume Maps</a:t>
            </a:r>
          </a:p>
        </p:txBody>
      </p:sp>
      <p:sp>
        <p:nvSpPr>
          <p:cNvPr id="5" name="Content Placeholder 4">
            <a:extLst>
              <a:ext uri="{FF2B5EF4-FFF2-40B4-BE49-F238E27FC236}">
                <a16:creationId xmlns:a16="http://schemas.microsoft.com/office/drawing/2014/main" id="{C71F6A1F-66FF-F2D8-F74A-BA0BB2A7E7F8}"/>
              </a:ext>
            </a:extLst>
          </p:cNvPr>
          <p:cNvSpPr>
            <a:spLocks noGrp="1"/>
          </p:cNvSpPr>
          <p:nvPr>
            <p:ph idx="1"/>
          </p:nvPr>
        </p:nvSpPr>
        <p:spPr/>
        <p:txBody>
          <a:bodyPr/>
          <a:lstStyle/>
          <a:p>
            <a:endParaRPr lang="en-US" dirty="0"/>
          </a:p>
        </p:txBody>
      </p:sp>
      <p:grpSp>
        <p:nvGrpSpPr>
          <p:cNvPr id="6" name="Group 5">
            <a:extLst>
              <a:ext uri="{FF2B5EF4-FFF2-40B4-BE49-F238E27FC236}">
                <a16:creationId xmlns:a16="http://schemas.microsoft.com/office/drawing/2014/main" id="{D6791312-7004-DBD6-CF60-724B865B3F13}"/>
              </a:ext>
            </a:extLst>
          </p:cNvPr>
          <p:cNvGrpSpPr>
            <a:grpSpLocks noChangeAspect="1"/>
          </p:cNvGrpSpPr>
          <p:nvPr/>
        </p:nvGrpSpPr>
        <p:grpSpPr>
          <a:xfrm>
            <a:off x="1211408" y="1417682"/>
            <a:ext cx="9769184" cy="4546202"/>
            <a:chOff x="693683" y="755125"/>
            <a:chExt cx="10854649" cy="5051336"/>
          </a:xfrm>
        </p:grpSpPr>
        <p:pic>
          <p:nvPicPr>
            <p:cNvPr id="7" name="Picture 6">
              <a:extLst>
                <a:ext uri="{FF2B5EF4-FFF2-40B4-BE49-F238E27FC236}">
                  <a16:creationId xmlns:a16="http://schemas.microsoft.com/office/drawing/2014/main" id="{66604EE4-D63A-03AD-591D-730B3273662A}"/>
                </a:ext>
              </a:extLst>
            </p:cNvPr>
            <p:cNvPicPr>
              <a:picLocks noChangeAspect="1"/>
            </p:cNvPicPr>
            <p:nvPr/>
          </p:nvPicPr>
          <p:blipFill>
            <a:blip r:embed="rId3"/>
            <a:stretch>
              <a:fillRect/>
            </a:stretch>
          </p:blipFill>
          <p:spPr>
            <a:xfrm>
              <a:off x="693683" y="755125"/>
              <a:ext cx="5272823" cy="5051336"/>
            </a:xfrm>
            <a:prstGeom prst="rect">
              <a:avLst/>
            </a:prstGeom>
          </p:spPr>
        </p:pic>
        <p:pic>
          <p:nvPicPr>
            <p:cNvPr id="8" name="Picture 7">
              <a:extLst>
                <a:ext uri="{FF2B5EF4-FFF2-40B4-BE49-F238E27FC236}">
                  <a16:creationId xmlns:a16="http://schemas.microsoft.com/office/drawing/2014/main" id="{89E8A08C-E783-0E63-2B07-991E3F6AD81A}"/>
                </a:ext>
              </a:extLst>
            </p:cNvPr>
            <p:cNvPicPr>
              <a:picLocks noChangeAspect="1"/>
            </p:cNvPicPr>
            <p:nvPr/>
          </p:nvPicPr>
          <p:blipFill>
            <a:blip r:embed="rId4"/>
            <a:stretch>
              <a:fillRect/>
            </a:stretch>
          </p:blipFill>
          <p:spPr>
            <a:xfrm>
              <a:off x="6225496" y="762270"/>
              <a:ext cx="5322836" cy="5037047"/>
            </a:xfrm>
            <a:prstGeom prst="rect">
              <a:avLst/>
            </a:prstGeom>
          </p:spPr>
        </p:pic>
      </p:grpSp>
    </p:spTree>
    <p:extLst>
      <p:ext uri="{BB962C8B-B14F-4D97-AF65-F5344CB8AC3E}">
        <p14:creationId xmlns:p14="http://schemas.microsoft.com/office/powerpoint/2010/main" val="2693711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8ED778-BB70-F9B6-4550-0753966B2D38}"/>
              </a:ext>
            </a:extLst>
          </p:cNvPr>
          <p:cNvSpPr>
            <a:spLocks noGrp="1"/>
          </p:cNvSpPr>
          <p:nvPr>
            <p:ph type="title"/>
          </p:nvPr>
        </p:nvSpPr>
        <p:spPr/>
        <p:txBody>
          <a:bodyPr/>
          <a:lstStyle/>
          <a:p>
            <a:r>
              <a:rPr lang="en-US" dirty="0"/>
              <a:t>Engineering Evaluation/Cost Analysis</a:t>
            </a:r>
          </a:p>
        </p:txBody>
      </p:sp>
      <p:pic>
        <p:nvPicPr>
          <p:cNvPr id="4" name="Content Placeholder 4">
            <a:extLst>
              <a:ext uri="{FF2B5EF4-FFF2-40B4-BE49-F238E27FC236}">
                <a16:creationId xmlns:a16="http://schemas.microsoft.com/office/drawing/2014/main" id="{28C758E2-261B-72D0-F807-F47F964C65CE}"/>
              </a:ext>
            </a:extLst>
          </p:cNvPr>
          <p:cNvPicPr>
            <a:picLocks noGrp="1" noChangeAspect="1"/>
          </p:cNvPicPr>
          <p:nvPr>
            <p:ph idx="1"/>
          </p:nvPr>
        </p:nvPicPr>
        <p:blipFill>
          <a:blip r:embed="rId2"/>
          <a:stretch>
            <a:fillRect/>
          </a:stretch>
        </p:blipFill>
        <p:spPr>
          <a:xfrm>
            <a:off x="4397408" y="1655763"/>
            <a:ext cx="3454335" cy="4279900"/>
          </a:xfrm>
        </p:spPr>
      </p:pic>
    </p:spTree>
    <p:extLst>
      <p:ext uri="{BB962C8B-B14F-4D97-AF65-F5344CB8AC3E}">
        <p14:creationId xmlns:p14="http://schemas.microsoft.com/office/powerpoint/2010/main" val="3630413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6AF65A-F32F-F76B-380D-47CFEE3C0892}"/>
              </a:ext>
            </a:extLst>
          </p:cNvPr>
          <p:cNvSpPr>
            <a:spLocks noGrp="1"/>
          </p:cNvSpPr>
          <p:nvPr>
            <p:ph idx="1"/>
          </p:nvPr>
        </p:nvSpPr>
        <p:spPr>
          <a:xfrm>
            <a:off x="680321" y="1516673"/>
            <a:ext cx="10888224" cy="4141176"/>
          </a:xfrm>
        </p:spPr>
        <p:txBody>
          <a:bodyPr>
            <a:normAutofit/>
          </a:bodyPr>
          <a:lstStyle/>
          <a:p>
            <a:pPr marL="0" marR="0" lvl="0" indent="0" algn="l" defTabSz="914400" rtl="0" eaLnBrk="1" fontAlgn="auto" latinLnBrk="0" hangingPunct="1">
              <a:lnSpc>
                <a:spcPct val="90000"/>
              </a:lnSpc>
              <a:spcAft>
                <a:spcPts val="12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MT"/>
                <a:ea typeface="+mn-ea"/>
                <a:cs typeface="+mn-cs"/>
              </a:rPr>
              <a:t>“The presence of contaminated groundwater several hundred feet downgradient of the site was observed and necessitated the development of both radiological source treatment and contaminated groundwater treatment options. The following removal alternatives were evaluated in this EE/CA:</a:t>
            </a:r>
          </a:p>
          <a:p>
            <a:pPr marL="0" marR="0" lvl="0" indent="0" algn="l" defTabSz="914400" rtl="0" eaLnBrk="1" fontAlgn="auto" latinLnBrk="0" hangingPunct="1">
              <a:lnSpc>
                <a:spcPct val="90000"/>
              </a:lnSpc>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SymbolMT"/>
                <a:ea typeface="+mn-ea"/>
                <a:cs typeface="+mn-cs"/>
              </a:rPr>
              <a:t>• </a:t>
            </a:r>
            <a:r>
              <a:rPr kumimoji="0" lang="en-US" sz="2000" b="0" i="0" u="none" strike="noStrike" kern="1200" cap="none" spc="0" normalizeH="0" baseline="0" noProof="0" dirty="0">
                <a:ln>
                  <a:noFill/>
                </a:ln>
                <a:solidFill>
                  <a:prstClr val="black"/>
                </a:solidFill>
                <a:effectLst/>
                <a:uLnTx/>
                <a:uFillTx/>
                <a:latin typeface="ArialMT"/>
                <a:ea typeface="+mn-ea"/>
                <a:cs typeface="+mn-cs"/>
              </a:rPr>
              <a:t>Alternative 1 - No Action</a:t>
            </a:r>
          </a:p>
          <a:p>
            <a:pPr marL="0" marR="0" lvl="0" indent="0" algn="l" defTabSz="914400" rtl="0" eaLnBrk="1" fontAlgn="auto" latinLnBrk="0" hangingPunct="1">
              <a:lnSpc>
                <a:spcPct val="90000"/>
              </a:lnSpc>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SymbolMT"/>
                <a:ea typeface="+mn-ea"/>
                <a:cs typeface="+mn-cs"/>
              </a:rPr>
              <a:t>• </a:t>
            </a:r>
            <a:r>
              <a:rPr kumimoji="0" lang="en-US" sz="2000" b="0" i="0" u="sng" strike="noStrike" kern="1200" cap="none" spc="0" normalizeH="0" baseline="0" noProof="0" dirty="0">
                <a:ln>
                  <a:noFill/>
                </a:ln>
                <a:solidFill>
                  <a:prstClr val="black"/>
                </a:solidFill>
                <a:effectLst/>
                <a:uLnTx/>
                <a:uFillTx/>
                <a:latin typeface="ArialMT"/>
                <a:ea typeface="+mn-ea"/>
                <a:cs typeface="+mn-cs"/>
              </a:rPr>
              <a:t>Alternative 2 </a:t>
            </a:r>
            <a:r>
              <a:rPr kumimoji="0" lang="en-US" sz="2000" b="0" i="0" u="none" strike="noStrike" kern="1200" cap="none" spc="0" normalizeH="0" baseline="0" noProof="0" dirty="0">
                <a:ln>
                  <a:noFill/>
                </a:ln>
                <a:solidFill>
                  <a:prstClr val="black"/>
                </a:solidFill>
                <a:effectLst/>
                <a:uLnTx/>
                <a:uFillTx/>
                <a:latin typeface="ArialMT"/>
                <a:ea typeface="+mn-ea"/>
                <a:cs typeface="+mn-cs"/>
              </a:rPr>
              <a:t>- Source Treatment: Contaminated waste removal and off-site disposal</a:t>
            </a:r>
          </a:p>
          <a:p>
            <a:pPr marL="173038" marR="0" lvl="0" indent="-173038" algn="l" defTabSz="914400" rtl="0" eaLnBrk="1" fontAlgn="auto" latinLnBrk="0" hangingPunct="1">
              <a:lnSpc>
                <a:spcPct val="90000"/>
              </a:lnSpc>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SymbolMT"/>
                <a:ea typeface="+mn-ea"/>
                <a:cs typeface="+mn-cs"/>
              </a:rPr>
              <a:t>• </a:t>
            </a:r>
            <a:r>
              <a:rPr kumimoji="0" lang="en-US" sz="2000" b="0" i="0" u="none" strike="noStrike" kern="1200" cap="none" spc="0" normalizeH="0" baseline="0" noProof="0" dirty="0">
                <a:ln>
                  <a:noFill/>
                </a:ln>
                <a:solidFill>
                  <a:prstClr val="black"/>
                </a:solidFill>
                <a:effectLst/>
                <a:uLnTx/>
                <a:uFillTx/>
                <a:latin typeface="ArialMT"/>
                <a:ea typeface="+mn-ea"/>
                <a:cs typeface="+mn-cs"/>
              </a:rPr>
              <a:t>Alternative 3 - Source Treatment, followed by: Monitored Natural Attenuation (MNA) for Groundwater</a:t>
            </a:r>
          </a:p>
          <a:p>
            <a:pPr marL="173038" marR="0" lvl="0" indent="-173038" algn="l" defTabSz="914400" rtl="0" eaLnBrk="1" fontAlgn="auto" latinLnBrk="0" hangingPunct="1">
              <a:lnSpc>
                <a:spcPct val="90000"/>
              </a:lnSpc>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SymbolMT"/>
                <a:ea typeface="+mn-ea"/>
                <a:cs typeface="+mn-cs"/>
              </a:rPr>
              <a:t>• </a:t>
            </a:r>
            <a:r>
              <a:rPr kumimoji="0" lang="en-US" sz="2000" b="0" i="0" u="sng" strike="noStrike" kern="1200" cap="none" spc="0" normalizeH="0" baseline="0" noProof="0" dirty="0">
                <a:ln>
                  <a:noFill/>
                </a:ln>
                <a:solidFill>
                  <a:prstClr val="black"/>
                </a:solidFill>
                <a:effectLst/>
                <a:uLnTx/>
                <a:uFillTx/>
                <a:latin typeface="ArialMT"/>
                <a:ea typeface="+mn-ea"/>
                <a:cs typeface="+mn-cs"/>
              </a:rPr>
              <a:t>Alternative 4</a:t>
            </a:r>
            <a:r>
              <a:rPr kumimoji="0" lang="en-US" sz="2000" b="0" i="0" u="none" strike="noStrike" kern="1200" cap="none" spc="0" normalizeH="0" baseline="0" noProof="0" dirty="0">
                <a:ln>
                  <a:noFill/>
                </a:ln>
                <a:solidFill>
                  <a:prstClr val="black"/>
                </a:solidFill>
                <a:effectLst/>
                <a:uLnTx/>
                <a:uFillTx/>
                <a:latin typeface="ArialMT"/>
                <a:ea typeface="+mn-ea"/>
                <a:cs typeface="+mn-cs"/>
              </a:rPr>
              <a:t> - Source Treatment, followed by: Targeted In-Situ Treatment for 1,4-dioxane and MNA for Groundwater</a:t>
            </a:r>
          </a:p>
          <a:p>
            <a:pPr marL="173038" marR="0" lvl="0" indent="-173038" algn="l" defTabSz="914400" rtl="0" eaLnBrk="1" fontAlgn="auto" latinLnBrk="0" hangingPunct="1">
              <a:lnSpc>
                <a:spcPct val="90000"/>
              </a:lnSpc>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SymbolMT"/>
                <a:ea typeface="+mn-ea"/>
                <a:cs typeface="+mn-cs"/>
              </a:rPr>
              <a:t>• </a:t>
            </a:r>
            <a:r>
              <a:rPr kumimoji="0" lang="en-US" sz="2000" b="0" i="0" u="none" strike="noStrike" kern="1200" cap="none" spc="0" normalizeH="0" baseline="0" noProof="0" dirty="0">
                <a:ln>
                  <a:noFill/>
                </a:ln>
                <a:solidFill>
                  <a:prstClr val="black"/>
                </a:solidFill>
                <a:effectLst/>
                <a:uLnTx/>
                <a:uFillTx/>
                <a:latin typeface="ArialMT"/>
                <a:ea typeface="+mn-ea"/>
                <a:cs typeface="+mn-cs"/>
              </a:rPr>
              <a:t>Alternative 5 - Source Treatment, followed by: Interceptor Trench and Ex-situ Pump and Treatment Plan for 1,4-dioxane and radionuclides in Groundwater.”</a:t>
            </a: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itle 2">
            <a:extLst>
              <a:ext uri="{FF2B5EF4-FFF2-40B4-BE49-F238E27FC236}">
                <a16:creationId xmlns:a16="http://schemas.microsoft.com/office/drawing/2014/main" id="{19DB151B-4DFB-F522-B70B-75931A6590B8}"/>
              </a:ext>
            </a:extLst>
          </p:cNvPr>
          <p:cNvSpPr>
            <a:spLocks noGrp="1"/>
          </p:cNvSpPr>
          <p:nvPr>
            <p:ph type="title"/>
          </p:nvPr>
        </p:nvSpPr>
        <p:spPr/>
        <p:txBody>
          <a:bodyPr/>
          <a:lstStyle/>
          <a:p>
            <a:r>
              <a:rPr lang="en-US" dirty="0"/>
              <a:t>Remediation Alternatives</a:t>
            </a:r>
          </a:p>
        </p:txBody>
      </p:sp>
    </p:spTree>
    <p:extLst>
      <p:ext uri="{BB962C8B-B14F-4D97-AF65-F5344CB8AC3E}">
        <p14:creationId xmlns:p14="http://schemas.microsoft.com/office/powerpoint/2010/main" val="235631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CF6F85-9153-2028-CE16-3AB7D2B7FA7A}"/>
              </a:ext>
            </a:extLst>
          </p:cNvPr>
          <p:cNvSpPr>
            <a:spLocks noGrp="1"/>
          </p:cNvSpPr>
          <p:nvPr>
            <p:ph type="title"/>
          </p:nvPr>
        </p:nvSpPr>
        <p:spPr/>
        <p:txBody>
          <a:bodyPr/>
          <a:lstStyle/>
          <a:p>
            <a:r>
              <a:rPr lang="en-US" dirty="0"/>
              <a:t>Estimated Remediation Costs</a:t>
            </a:r>
          </a:p>
        </p:txBody>
      </p:sp>
      <p:pic>
        <p:nvPicPr>
          <p:cNvPr id="4" name="Content Placeholder 4">
            <a:extLst>
              <a:ext uri="{FF2B5EF4-FFF2-40B4-BE49-F238E27FC236}">
                <a16:creationId xmlns:a16="http://schemas.microsoft.com/office/drawing/2014/main" id="{DA9D4F90-9C4B-849C-DCD4-A4A974645BB5}"/>
              </a:ext>
            </a:extLst>
          </p:cNvPr>
          <p:cNvPicPr>
            <a:picLocks noGrp="1" noChangeAspect="1"/>
          </p:cNvPicPr>
          <p:nvPr>
            <p:ph idx="1"/>
          </p:nvPr>
        </p:nvPicPr>
        <p:blipFill rotWithShape="1">
          <a:blip r:embed="rId2"/>
          <a:srcRect t="-1" b="48087"/>
          <a:stretch/>
        </p:blipFill>
        <p:spPr>
          <a:xfrm>
            <a:off x="4883678" y="1438768"/>
            <a:ext cx="7045301" cy="4384062"/>
          </a:xfrm>
        </p:spPr>
      </p:pic>
      <p:sp>
        <p:nvSpPr>
          <p:cNvPr id="2" name="TextBox 1">
            <a:extLst>
              <a:ext uri="{FF2B5EF4-FFF2-40B4-BE49-F238E27FC236}">
                <a16:creationId xmlns:a16="http://schemas.microsoft.com/office/drawing/2014/main" id="{66345978-1695-9EBD-5E03-CB3333EA5C3F}"/>
              </a:ext>
            </a:extLst>
          </p:cNvPr>
          <p:cNvSpPr txBox="1"/>
          <p:nvPr/>
        </p:nvSpPr>
        <p:spPr>
          <a:xfrm>
            <a:off x="543281" y="2113649"/>
            <a:ext cx="3875533" cy="1938992"/>
          </a:xfrm>
          <a:prstGeom prst="rect">
            <a:avLst/>
          </a:prstGeom>
          <a:noFill/>
        </p:spPr>
        <p:txBody>
          <a:bodyPr wrap="square" rtlCol="0">
            <a:spAutoFit/>
          </a:bodyPr>
          <a:lstStyle/>
          <a:p>
            <a:r>
              <a:rPr lang="en-US" sz="2400" dirty="0"/>
              <a:t>Remediation Costs for Source Removal Range from $0 (no action) to $4.3M depending on extent of the project.</a:t>
            </a:r>
          </a:p>
        </p:txBody>
      </p:sp>
      <p:cxnSp>
        <p:nvCxnSpPr>
          <p:cNvPr id="7" name="Straight Connector 6">
            <a:extLst>
              <a:ext uri="{FF2B5EF4-FFF2-40B4-BE49-F238E27FC236}">
                <a16:creationId xmlns:a16="http://schemas.microsoft.com/office/drawing/2014/main" id="{3DDF3F18-2CCE-00A8-D7E2-3AFD7CD1823E}"/>
              </a:ext>
            </a:extLst>
          </p:cNvPr>
          <p:cNvCxnSpPr>
            <a:cxnSpLocks/>
          </p:cNvCxnSpPr>
          <p:nvPr/>
        </p:nvCxnSpPr>
        <p:spPr>
          <a:xfrm>
            <a:off x="4841520" y="1344365"/>
            <a:ext cx="3805" cy="477067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918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CF6F85-9153-2028-CE16-3AB7D2B7FA7A}"/>
              </a:ext>
            </a:extLst>
          </p:cNvPr>
          <p:cNvSpPr>
            <a:spLocks noGrp="1"/>
          </p:cNvSpPr>
          <p:nvPr>
            <p:ph type="title"/>
          </p:nvPr>
        </p:nvSpPr>
        <p:spPr/>
        <p:txBody>
          <a:bodyPr/>
          <a:lstStyle/>
          <a:p>
            <a:r>
              <a:rPr lang="en-US" dirty="0"/>
              <a:t>Estimated Remediation Costs</a:t>
            </a:r>
          </a:p>
        </p:txBody>
      </p:sp>
      <p:pic>
        <p:nvPicPr>
          <p:cNvPr id="4" name="Content Placeholder 4">
            <a:extLst>
              <a:ext uri="{FF2B5EF4-FFF2-40B4-BE49-F238E27FC236}">
                <a16:creationId xmlns:a16="http://schemas.microsoft.com/office/drawing/2014/main" id="{DA9D4F90-9C4B-849C-DCD4-A4A974645BB5}"/>
              </a:ext>
            </a:extLst>
          </p:cNvPr>
          <p:cNvPicPr>
            <a:picLocks noGrp="1" noChangeAspect="1"/>
          </p:cNvPicPr>
          <p:nvPr>
            <p:ph idx="1"/>
          </p:nvPr>
        </p:nvPicPr>
        <p:blipFill rotWithShape="1">
          <a:blip r:embed="rId3"/>
          <a:srcRect t="51916" b="1929"/>
          <a:stretch/>
        </p:blipFill>
        <p:spPr>
          <a:xfrm>
            <a:off x="4384873" y="1613060"/>
            <a:ext cx="7345733" cy="4063121"/>
          </a:xfrm>
        </p:spPr>
      </p:pic>
      <p:sp>
        <p:nvSpPr>
          <p:cNvPr id="2" name="TextBox 1">
            <a:extLst>
              <a:ext uri="{FF2B5EF4-FFF2-40B4-BE49-F238E27FC236}">
                <a16:creationId xmlns:a16="http://schemas.microsoft.com/office/drawing/2014/main" id="{66345978-1695-9EBD-5E03-CB3333EA5C3F}"/>
              </a:ext>
            </a:extLst>
          </p:cNvPr>
          <p:cNvSpPr txBox="1"/>
          <p:nvPr/>
        </p:nvSpPr>
        <p:spPr>
          <a:xfrm>
            <a:off x="461394" y="2072705"/>
            <a:ext cx="3385987" cy="2308324"/>
          </a:xfrm>
          <a:prstGeom prst="rect">
            <a:avLst/>
          </a:prstGeom>
          <a:noFill/>
        </p:spPr>
        <p:txBody>
          <a:bodyPr wrap="square" rtlCol="0">
            <a:spAutoFit/>
          </a:bodyPr>
          <a:lstStyle/>
          <a:p>
            <a:r>
              <a:rPr lang="en-US" sz="2400" dirty="0"/>
              <a:t>Remediation Costs for Site Groundwater Treatment range from $1M to $19.5M depending on extent of the project.</a:t>
            </a:r>
          </a:p>
        </p:txBody>
      </p:sp>
      <p:cxnSp>
        <p:nvCxnSpPr>
          <p:cNvPr id="5" name="Straight Connector 4">
            <a:extLst>
              <a:ext uri="{FF2B5EF4-FFF2-40B4-BE49-F238E27FC236}">
                <a16:creationId xmlns:a16="http://schemas.microsoft.com/office/drawing/2014/main" id="{2F495FD4-5428-C13D-2FFA-F30041B775AA}"/>
              </a:ext>
            </a:extLst>
          </p:cNvPr>
          <p:cNvCxnSpPr>
            <a:cxnSpLocks/>
          </p:cNvCxnSpPr>
          <p:nvPr/>
        </p:nvCxnSpPr>
        <p:spPr>
          <a:xfrm>
            <a:off x="4336553" y="1331646"/>
            <a:ext cx="3805" cy="477067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436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A2C980-A299-CC04-5E4C-FFA069462AF1}"/>
              </a:ext>
            </a:extLst>
          </p:cNvPr>
          <p:cNvSpPr>
            <a:spLocks noGrp="1"/>
          </p:cNvSpPr>
          <p:nvPr>
            <p:ph type="title"/>
          </p:nvPr>
        </p:nvSpPr>
        <p:spPr/>
        <p:txBody>
          <a:bodyPr/>
          <a:lstStyle/>
          <a:p>
            <a:r>
              <a:rPr lang="en-US" dirty="0"/>
              <a:t>Soil Excavation</a:t>
            </a:r>
          </a:p>
        </p:txBody>
      </p:sp>
      <p:pic>
        <p:nvPicPr>
          <p:cNvPr id="4" name="Content Placeholder 4" descr="A picture containing sky, outdoor, tree, ground&#10;&#10;Description automatically generated">
            <a:extLst>
              <a:ext uri="{FF2B5EF4-FFF2-40B4-BE49-F238E27FC236}">
                <a16:creationId xmlns:a16="http://schemas.microsoft.com/office/drawing/2014/main" id="{52A27D26-E9BB-D04E-C873-3D6F4CF1484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78178" y="1550659"/>
            <a:ext cx="5706533" cy="4279900"/>
          </a:xfrm>
        </p:spPr>
      </p:pic>
      <p:sp>
        <p:nvSpPr>
          <p:cNvPr id="5" name="TextBox 4">
            <a:extLst>
              <a:ext uri="{FF2B5EF4-FFF2-40B4-BE49-F238E27FC236}">
                <a16:creationId xmlns:a16="http://schemas.microsoft.com/office/drawing/2014/main" id="{E858E763-88C9-DC11-55D0-2B370D25C84E}"/>
              </a:ext>
            </a:extLst>
          </p:cNvPr>
          <p:cNvSpPr txBox="1"/>
          <p:nvPr/>
        </p:nvSpPr>
        <p:spPr>
          <a:xfrm>
            <a:off x="680321" y="2061882"/>
            <a:ext cx="4106832" cy="2308324"/>
          </a:xfrm>
          <a:prstGeom prst="rect">
            <a:avLst/>
          </a:prstGeom>
          <a:noFill/>
        </p:spPr>
        <p:txBody>
          <a:bodyPr wrap="square" rtlCol="0">
            <a:spAutoFit/>
          </a:bodyPr>
          <a:lstStyle/>
          <a:p>
            <a:r>
              <a:rPr lang="en-US" sz="2400" dirty="0"/>
              <a:t>Removal of waste involved 23 truck loads and 9315 cubic feet of material.</a:t>
            </a:r>
          </a:p>
          <a:p>
            <a:endParaRPr lang="en-US" sz="2400" dirty="0"/>
          </a:p>
          <a:p>
            <a:r>
              <a:rPr lang="en-US" sz="2400" dirty="0"/>
              <a:t>Waste shipped to Clive, UT for disposal.</a:t>
            </a:r>
          </a:p>
        </p:txBody>
      </p:sp>
      <p:cxnSp>
        <p:nvCxnSpPr>
          <p:cNvPr id="2" name="Straight Connector 1">
            <a:extLst>
              <a:ext uri="{FF2B5EF4-FFF2-40B4-BE49-F238E27FC236}">
                <a16:creationId xmlns:a16="http://schemas.microsoft.com/office/drawing/2014/main" id="{9D379517-77FE-336A-724D-0DF83DC904FA}"/>
              </a:ext>
            </a:extLst>
          </p:cNvPr>
          <p:cNvCxnSpPr>
            <a:cxnSpLocks/>
          </p:cNvCxnSpPr>
          <p:nvPr/>
        </p:nvCxnSpPr>
        <p:spPr>
          <a:xfrm>
            <a:off x="5405628" y="1317999"/>
            <a:ext cx="3805" cy="477067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709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531B1B-F66F-1B7B-8210-C93E0BE45436}"/>
              </a:ext>
            </a:extLst>
          </p:cNvPr>
          <p:cNvSpPr>
            <a:spLocks noGrp="1"/>
          </p:cNvSpPr>
          <p:nvPr>
            <p:ph idx="1"/>
          </p:nvPr>
        </p:nvSpPr>
        <p:spPr>
          <a:xfrm>
            <a:off x="680321" y="2122798"/>
            <a:ext cx="10888224" cy="2946158"/>
          </a:xfrm>
        </p:spPr>
        <p:txBody>
          <a:bodyPr/>
          <a:lstStyle/>
          <a:p>
            <a:r>
              <a:rPr lang="en-US" sz="2600" dirty="0">
                <a:latin typeface="Arial" panose="020B0604020202020204" pitchFamily="34" charset="0"/>
              </a:rPr>
              <a:t>Source removal and off-site disposal phase is complete. </a:t>
            </a:r>
            <a:br>
              <a:rPr lang="en-US" sz="2600" dirty="0">
                <a:latin typeface="Arial" panose="020B0604020202020204" pitchFamily="34" charset="0"/>
              </a:rPr>
            </a:br>
            <a:endParaRPr lang="en-US" sz="2600" dirty="0">
              <a:latin typeface="Arial" panose="020B0604020202020204" pitchFamily="34" charset="0"/>
            </a:endParaRPr>
          </a:p>
          <a:p>
            <a:r>
              <a:rPr lang="en-US" sz="2600" dirty="0">
                <a:latin typeface="Arial" panose="020B0604020202020204" pitchFamily="34" charset="0"/>
              </a:rPr>
              <a:t>Beginning to gather subcontractor quotes for the next phase of Targeted In-Situ Treatment. </a:t>
            </a:r>
          </a:p>
        </p:txBody>
      </p:sp>
      <p:sp>
        <p:nvSpPr>
          <p:cNvPr id="3" name="Title 2">
            <a:extLst>
              <a:ext uri="{FF2B5EF4-FFF2-40B4-BE49-F238E27FC236}">
                <a16:creationId xmlns:a16="http://schemas.microsoft.com/office/drawing/2014/main" id="{8476D6B9-842C-885E-66C0-F4B7C4735780}"/>
              </a:ext>
            </a:extLst>
          </p:cNvPr>
          <p:cNvSpPr>
            <a:spLocks noGrp="1"/>
          </p:cNvSpPr>
          <p:nvPr>
            <p:ph type="title"/>
          </p:nvPr>
        </p:nvSpPr>
        <p:spPr/>
        <p:txBody>
          <a:bodyPr/>
          <a:lstStyle/>
          <a:p>
            <a:r>
              <a:rPr lang="en-US" dirty="0"/>
              <a:t>Project Status</a:t>
            </a:r>
          </a:p>
        </p:txBody>
      </p:sp>
    </p:spTree>
    <p:extLst>
      <p:ext uri="{BB962C8B-B14F-4D97-AF65-F5344CB8AC3E}">
        <p14:creationId xmlns:p14="http://schemas.microsoft.com/office/powerpoint/2010/main" val="395154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C602B0-EF62-15BF-F7A6-A842FDE4DAA0}"/>
              </a:ext>
            </a:extLst>
          </p:cNvPr>
          <p:cNvSpPr>
            <a:spLocks noGrp="1"/>
          </p:cNvSpPr>
          <p:nvPr>
            <p:ph idx="1"/>
          </p:nvPr>
        </p:nvSpPr>
        <p:spPr>
          <a:xfrm>
            <a:off x="2348269" y="2629865"/>
            <a:ext cx="7916913" cy="2391781"/>
          </a:xfrm>
        </p:spPr>
        <p:txBody>
          <a:bodyPr/>
          <a:lstStyle/>
          <a:p>
            <a:pPr algn="ctr">
              <a:spcBef>
                <a:spcPts val="0"/>
              </a:spcBef>
            </a:pPr>
            <a:r>
              <a:rPr lang="en-US" b="1" dirty="0">
                <a:solidFill>
                  <a:srgbClr val="00A0AF"/>
                </a:solidFill>
              </a:rPr>
              <a:t>Clark Eldredge</a:t>
            </a:r>
          </a:p>
          <a:p>
            <a:pPr algn="ctr">
              <a:spcBef>
                <a:spcPts val="0"/>
              </a:spcBef>
            </a:pPr>
            <a:r>
              <a:rPr lang="en-US" dirty="0"/>
              <a:t>Chief, Bureau of Radiation Control</a:t>
            </a:r>
          </a:p>
          <a:p>
            <a:pPr algn="ctr">
              <a:spcBef>
                <a:spcPts val="0"/>
              </a:spcBef>
            </a:pPr>
            <a:r>
              <a:rPr lang="en-US" dirty="0"/>
              <a:t>Florida Department of Health</a:t>
            </a:r>
          </a:p>
          <a:p>
            <a:pPr algn="ctr">
              <a:spcBef>
                <a:spcPts val="0"/>
              </a:spcBef>
            </a:pPr>
            <a:r>
              <a:rPr lang="en-US" dirty="0"/>
              <a:t>850-245-4266 </a:t>
            </a:r>
          </a:p>
          <a:p>
            <a:pPr algn="ctr">
              <a:spcBef>
                <a:spcPts val="0"/>
              </a:spcBef>
            </a:pPr>
            <a:r>
              <a:rPr lang="en-US" dirty="0"/>
              <a:t>clark.eldredge@flhealth.gov</a:t>
            </a:r>
          </a:p>
        </p:txBody>
      </p:sp>
      <p:sp>
        <p:nvSpPr>
          <p:cNvPr id="3" name="Title 2">
            <a:extLst>
              <a:ext uri="{FF2B5EF4-FFF2-40B4-BE49-F238E27FC236}">
                <a16:creationId xmlns:a16="http://schemas.microsoft.com/office/drawing/2014/main" id="{818711CA-4886-A901-3495-A257D84445CD}"/>
              </a:ext>
            </a:extLst>
          </p:cNvPr>
          <p:cNvSpPr>
            <a:spLocks noGrp="1"/>
          </p:cNvSpPr>
          <p:nvPr>
            <p:ph type="title"/>
          </p:nvPr>
        </p:nvSpPr>
        <p:spPr/>
        <p:txBody>
          <a:bodyPr/>
          <a:lstStyle/>
          <a:p>
            <a:r>
              <a:rPr lang="en-US" dirty="0"/>
              <a:t>Contact Information</a:t>
            </a:r>
          </a:p>
        </p:txBody>
      </p:sp>
    </p:spTree>
    <p:extLst>
      <p:ext uri="{BB962C8B-B14F-4D97-AF65-F5344CB8AC3E}">
        <p14:creationId xmlns:p14="http://schemas.microsoft.com/office/powerpoint/2010/main" val="3582158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2FE08-F9E5-6FCC-9717-DB37E06E929D}"/>
              </a:ext>
            </a:extLst>
          </p:cNvPr>
          <p:cNvSpPr>
            <a:spLocks noGrp="1"/>
          </p:cNvSpPr>
          <p:nvPr>
            <p:ph type="title"/>
          </p:nvPr>
        </p:nvSpPr>
        <p:spPr/>
        <p:txBody>
          <a:bodyPr/>
          <a:lstStyle/>
          <a:p>
            <a:r>
              <a:rPr lang="en-US" dirty="0"/>
              <a:t>USDA Permit</a:t>
            </a:r>
          </a:p>
        </p:txBody>
      </p:sp>
      <p:pic>
        <p:nvPicPr>
          <p:cNvPr id="4" name="Content Placeholder 4">
            <a:extLst>
              <a:ext uri="{FF2B5EF4-FFF2-40B4-BE49-F238E27FC236}">
                <a16:creationId xmlns:a16="http://schemas.microsoft.com/office/drawing/2014/main" id="{66A55E0F-C69A-5DBA-7911-63214B322B8F}"/>
              </a:ext>
            </a:extLst>
          </p:cNvPr>
          <p:cNvPicPr>
            <a:picLocks noGrp="1" noChangeAspect="1"/>
          </p:cNvPicPr>
          <p:nvPr>
            <p:ph idx="1"/>
          </p:nvPr>
        </p:nvPicPr>
        <p:blipFill rotWithShape="1">
          <a:blip r:embed="rId3"/>
          <a:srcRect l="3598" t="2471" r="2442" b="57272"/>
          <a:stretch/>
        </p:blipFill>
        <p:spPr>
          <a:xfrm>
            <a:off x="5695749" y="1865194"/>
            <a:ext cx="6155251" cy="3836866"/>
          </a:xfrm>
        </p:spPr>
      </p:pic>
      <p:sp>
        <p:nvSpPr>
          <p:cNvPr id="5" name="TextBox 4">
            <a:extLst>
              <a:ext uri="{FF2B5EF4-FFF2-40B4-BE49-F238E27FC236}">
                <a16:creationId xmlns:a16="http://schemas.microsoft.com/office/drawing/2014/main" id="{C6A78BBE-F8C9-2368-9AE6-FB8BD7325F17}"/>
              </a:ext>
            </a:extLst>
          </p:cNvPr>
          <p:cNvSpPr txBox="1"/>
          <p:nvPr/>
        </p:nvSpPr>
        <p:spPr>
          <a:xfrm>
            <a:off x="337194" y="1738424"/>
            <a:ext cx="4526611" cy="3046988"/>
          </a:xfrm>
          <a:prstGeom prst="rect">
            <a:avLst/>
          </a:prstGeom>
          <a:noFill/>
        </p:spPr>
        <p:txBody>
          <a:bodyPr wrap="square" rtlCol="0">
            <a:spAutoFit/>
          </a:bodyPr>
          <a:lstStyle/>
          <a:p>
            <a:r>
              <a:rPr lang="en-US" sz="2400" dirty="0"/>
              <a:t>On June 14, 1966, the University received a Special Use Permit from the USDA to use property in the Apalachicola National Forest as a waste burial site for radioactive contaminated wastes generated at the University. </a:t>
            </a:r>
          </a:p>
        </p:txBody>
      </p:sp>
      <p:cxnSp>
        <p:nvCxnSpPr>
          <p:cNvPr id="2" name="Straight Connector 1">
            <a:extLst>
              <a:ext uri="{FF2B5EF4-FFF2-40B4-BE49-F238E27FC236}">
                <a16:creationId xmlns:a16="http://schemas.microsoft.com/office/drawing/2014/main" id="{C6AA9B90-DFE5-403C-68FE-C1BA78278675}"/>
              </a:ext>
            </a:extLst>
          </p:cNvPr>
          <p:cNvCxnSpPr>
            <a:cxnSpLocks/>
          </p:cNvCxnSpPr>
          <p:nvPr/>
        </p:nvCxnSpPr>
        <p:spPr>
          <a:xfrm>
            <a:off x="5561726" y="1331187"/>
            <a:ext cx="3805" cy="477067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344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FE13418D-F96B-2B78-A4C8-645898DD35C2}"/>
              </a:ext>
            </a:extLst>
          </p:cNvPr>
          <p:cNvPicPr>
            <a:picLocks noGrp="1" noChangeAspect="1"/>
          </p:cNvPicPr>
          <p:nvPr>
            <p:ph idx="1"/>
          </p:nvPr>
        </p:nvPicPr>
        <p:blipFill rotWithShape="1">
          <a:blip r:embed="rId4"/>
          <a:srcRect t="10316" r="2908" b="33769"/>
          <a:stretch/>
        </p:blipFill>
        <p:spPr>
          <a:xfrm>
            <a:off x="5953266" y="1729846"/>
            <a:ext cx="5860379" cy="3976362"/>
          </a:xfrm>
        </p:spPr>
      </p:pic>
      <p:sp>
        <p:nvSpPr>
          <p:cNvPr id="3" name="Title 2">
            <a:extLst>
              <a:ext uri="{FF2B5EF4-FFF2-40B4-BE49-F238E27FC236}">
                <a16:creationId xmlns:a16="http://schemas.microsoft.com/office/drawing/2014/main" id="{19522676-F4B0-28C0-AB4A-95EC0D311287}"/>
              </a:ext>
            </a:extLst>
          </p:cNvPr>
          <p:cNvSpPr>
            <a:spLocks noGrp="1"/>
          </p:cNvSpPr>
          <p:nvPr>
            <p:ph type="title"/>
          </p:nvPr>
        </p:nvSpPr>
        <p:spPr/>
        <p:txBody>
          <a:bodyPr/>
          <a:lstStyle/>
          <a:p>
            <a:r>
              <a:rPr lang="en-US" dirty="0"/>
              <a:t>Burial Site Approval</a:t>
            </a:r>
          </a:p>
        </p:txBody>
      </p:sp>
      <p:sp>
        <p:nvSpPr>
          <p:cNvPr id="5" name="TextBox 4">
            <a:extLst>
              <a:ext uri="{FF2B5EF4-FFF2-40B4-BE49-F238E27FC236}">
                <a16:creationId xmlns:a16="http://schemas.microsoft.com/office/drawing/2014/main" id="{965F64A9-663D-0C6A-755F-C055D9867F18}"/>
              </a:ext>
            </a:extLst>
          </p:cNvPr>
          <p:cNvSpPr txBox="1"/>
          <p:nvPr/>
        </p:nvSpPr>
        <p:spPr>
          <a:xfrm>
            <a:off x="936739" y="1729846"/>
            <a:ext cx="3476999" cy="1938992"/>
          </a:xfrm>
          <a:prstGeom prst="rect">
            <a:avLst/>
          </a:prstGeom>
          <a:noFill/>
        </p:spPr>
        <p:txBody>
          <a:bodyPr wrap="square" rtlCol="0">
            <a:spAutoFit/>
          </a:bodyPr>
          <a:lstStyle/>
          <a:p>
            <a:r>
              <a:rPr lang="en-US" sz="2400" dirty="0"/>
              <a:t>On March 13, 1967, the Florida State Board of Health granted a Special Use Permit to FSU for that purpose.</a:t>
            </a:r>
          </a:p>
        </p:txBody>
      </p:sp>
      <p:cxnSp>
        <p:nvCxnSpPr>
          <p:cNvPr id="2" name="Straight Connector 1">
            <a:extLst>
              <a:ext uri="{FF2B5EF4-FFF2-40B4-BE49-F238E27FC236}">
                <a16:creationId xmlns:a16="http://schemas.microsoft.com/office/drawing/2014/main" id="{8E8770C8-470F-F982-8568-8E5411AE2888}"/>
              </a:ext>
            </a:extLst>
          </p:cNvPr>
          <p:cNvCxnSpPr>
            <a:cxnSpLocks/>
          </p:cNvCxnSpPr>
          <p:nvPr/>
        </p:nvCxnSpPr>
        <p:spPr>
          <a:xfrm>
            <a:off x="5856269" y="1317998"/>
            <a:ext cx="3805" cy="477067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4019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D95D30-4DA7-0ABB-944F-B4958037127F}"/>
              </a:ext>
            </a:extLst>
          </p:cNvPr>
          <p:cNvSpPr>
            <a:spLocks noGrp="1"/>
          </p:cNvSpPr>
          <p:nvPr>
            <p:ph type="title"/>
          </p:nvPr>
        </p:nvSpPr>
        <p:spPr>
          <a:xfrm>
            <a:off x="651888" y="276627"/>
            <a:ext cx="10888224" cy="1080938"/>
          </a:xfrm>
        </p:spPr>
        <p:txBody>
          <a:bodyPr/>
          <a:lstStyle/>
          <a:p>
            <a:r>
              <a:rPr lang="en-US" dirty="0"/>
              <a:t>Initial Burial Site Plan</a:t>
            </a:r>
          </a:p>
        </p:txBody>
      </p:sp>
      <p:pic>
        <p:nvPicPr>
          <p:cNvPr id="4" name="Content Placeholder 8">
            <a:extLst>
              <a:ext uri="{FF2B5EF4-FFF2-40B4-BE49-F238E27FC236}">
                <a16:creationId xmlns:a16="http://schemas.microsoft.com/office/drawing/2014/main" id="{04CD66B1-0F0B-57DF-B259-564FE3118E52}"/>
              </a:ext>
            </a:extLst>
          </p:cNvPr>
          <p:cNvPicPr>
            <a:picLocks noGrp="1" noChangeAspect="1"/>
          </p:cNvPicPr>
          <p:nvPr>
            <p:ph idx="1"/>
          </p:nvPr>
        </p:nvPicPr>
        <p:blipFill rotWithShape="1">
          <a:blip r:embed="rId3"/>
          <a:srcRect t="6760"/>
          <a:stretch/>
        </p:blipFill>
        <p:spPr>
          <a:xfrm>
            <a:off x="6699153" y="1664951"/>
            <a:ext cx="3614226" cy="4370972"/>
          </a:xfrm>
        </p:spPr>
      </p:pic>
      <p:sp>
        <p:nvSpPr>
          <p:cNvPr id="2" name="TextBox 1">
            <a:extLst>
              <a:ext uri="{FF2B5EF4-FFF2-40B4-BE49-F238E27FC236}">
                <a16:creationId xmlns:a16="http://schemas.microsoft.com/office/drawing/2014/main" id="{D2F0D6F8-41FB-8A7E-A519-6A35DC0B9F70}"/>
              </a:ext>
            </a:extLst>
          </p:cNvPr>
          <p:cNvSpPr txBox="1"/>
          <p:nvPr/>
        </p:nvSpPr>
        <p:spPr>
          <a:xfrm>
            <a:off x="651888" y="1474911"/>
            <a:ext cx="4494725" cy="1200329"/>
          </a:xfrm>
          <a:prstGeom prst="rect">
            <a:avLst/>
          </a:prstGeom>
          <a:noFill/>
        </p:spPr>
        <p:txBody>
          <a:bodyPr wrap="square" rtlCol="0">
            <a:spAutoFit/>
          </a:bodyPr>
          <a:lstStyle/>
          <a:p>
            <a:r>
              <a:rPr lang="en-US" sz="2400" dirty="0"/>
              <a:t>Initial site plan allocated as many as 40 separate pits on the site.  </a:t>
            </a:r>
          </a:p>
        </p:txBody>
      </p:sp>
      <p:sp>
        <p:nvSpPr>
          <p:cNvPr id="5" name="TextBox 4">
            <a:extLst>
              <a:ext uri="{FF2B5EF4-FFF2-40B4-BE49-F238E27FC236}">
                <a16:creationId xmlns:a16="http://schemas.microsoft.com/office/drawing/2014/main" id="{62C125BB-1C5F-F8F8-5235-719F63DF4255}"/>
              </a:ext>
            </a:extLst>
          </p:cNvPr>
          <p:cNvSpPr txBox="1"/>
          <p:nvPr/>
        </p:nvSpPr>
        <p:spPr>
          <a:xfrm>
            <a:off x="6879382" y="1474911"/>
            <a:ext cx="3016208" cy="223811"/>
          </a:xfrm>
          <a:prstGeom prst="rect">
            <a:avLst/>
          </a:prstGeom>
          <a:noFill/>
        </p:spPr>
        <p:txBody>
          <a:bodyPr wrap="square" rtlCol="0">
            <a:spAutoFit/>
          </a:bodyPr>
          <a:lstStyle/>
          <a:p>
            <a:pPr algn="ctr"/>
            <a:r>
              <a:rPr lang="en-US" sz="800" dirty="0"/>
              <a:t>FSU RADIOACTIVE WASTE BURIAL SITE #2</a:t>
            </a:r>
          </a:p>
        </p:txBody>
      </p:sp>
      <p:cxnSp>
        <p:nvCxnSpPr>
          <p:cNvPr id="6" name="Straight Connector 5">
            <a:extLst>
              <a:ext uri="{FF2B5EF4-FFF2-40B4-BE49-F238E27FC236}">
                <a16:creationId xmlns:a16="http://schemas.microsoft.com/office/drawing/2014/main" id="{6C61DB54-9B48-5878-B687-C102E01B03FE}"/>
              </a:ext>
            </a:extLst>
          </p:cNvPr>
          <p:cNvCxnSpPr>
            <a:cxnSpLocks/>
          </p:cNvCxnSpPr>
          <p:nvPr/>
        </p:nvCxnSpPr>
        <p:spPr>
          <a:xfrm>
            <a:off x="6462348" y="1344377"/>
            <a:ext cx="0" cy="477067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F9B406C-CC4A-2493-C945-C3548AF937A2}"/>
              </a:ext>
            </a:extLst>
          </p:cNvPr>
          <p:cNvSpPr/>
          <p:nvPr/>
        </p:nvSpPr>
        <p:spPr>
          <a:xfrm>
            <a:off x="987984" y="2952750"/>
            <a:ext cx="2590800" cy="2819400"/>
          </a:xfrm>
          <a:prstGeom prst="rect">
            <a:avLst/>
          </a:prstGeom>
          <a:no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34D2CAC-13E9-566A-EC27-2D0E77AB810C}"/>
              </a:ext>
            </a:extLst>
          </p:cNvPr>
          <p:cNvSpPr/>
          <p:nvPr/>
        </p:nvSpPr>
        <p:spPr>
          <a:xfrm>
            <a:off x="987984" y="4419600"/>
            <a:ext cx="2590800" cy="1352550"/>
          </a:xfrm>
          <a:prstGeom prst="rect">
            <a:avLst/>
          </a:prstGeom>
          <a:no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942432E-0243-AEF1-5EBD-96B497B7F8C7}"/>
              </a:ext>
            </a:extLst>
          </p:cNvPr>
          <p:cNvSpPr/>
          <p:nvPr/>
        </p:nvSpPr>
        <p:spPr>
          <a:xfrm>
            <a:off x="987984" y="2933700"/>
            <a:ext cx="2590800" cy="1333500"/>
          </a:xfrm>
          <a:prstGeom prst="rect">
            <a:avLst/>
          </a:prstGeom>
          <a:no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1CF720-768D-BB3A-152C-3F8A3C1A08D5}"/>
              </a:ext>
            </a:extLst>
          </p:cNvPr>
          <p:cNvSpPr txBox="1"/>
          <p:nvPr/>
        </p:nvSpPr>
        <p:spPr>
          <a:xfrm>
            <a:off x="1883274" y="3619500"/>
            <a:ext cx="800219" cy="369332"/>
          </a:xfrm>
          <a:prstGeom prst="rect">
            <a:avLst/>
          </a:prstGeom>
          <a:noFill/>
        </p:spPr>
        <p:txBody>
          <a:bodyPr wrap="none" rtlCol="0">
            <a:spAutoFit/>
          </a:bodyPr>
          <a:lstStyle/>
          <a:p>
            <a:pPr algn="ctr"/>
            <a:r>
              <a:rPr lang="en-US" dirty="0"/>
              <a:t>Cover</a:t>
            </a:r>
          </a:p>
        </p:txBody>
      </p:sp>
      <p:sp>
        <p:nvSpPr>
          <p:cNvPr id="11" name="TextBox 10">
            <a:extLst>
              <a:ext uri="{FF2B5EF4-FFF2-40B4-BE49-F238E27FC236}">
                <a16:creationId xmlns:a16="http://schemas.microsoft.com/office/drawing/2014/main" id="{A5B35942-C044-E750-6DA4-F416395C5CDB}"/>
              </a:ext>
            </a:extLst>
          </p:cNvPr>
          <p:cNvSpPr txBox="1"/>
          <p:nvPr/>
        </p:nvSpPr>
        <p:spPr>
          <a:xfrm>
            <a:off x="1868335" y="4791075"/>
            <a:ext cx="830099" cy="369332"/>
          </a:xfrm>
          <a:prstGeom prst="rect">
            <a:avLst/>
          </a:prstGeom>
          <a:noFill/>
        </p:spPr>
        <p:txBody>
          <a:bodyPr wrap="none" rtlCol="0">
            <a:spAutoFit/>
          </a:bodyPr>
          <a:lstStyle/>
          <a:p>
            <a:pPr algn="ctr"/>
            <a:r>
              <a:rPr lang="en-US" dirty="0"/>
              <a:t>Waste</a:t>
            </a:r>
          </a:p>
        </p:txBody>
      </p:sp>
      <p:sp>
        <p:nvSpPr>
          <p:cNvPr id="12" name="TextBox 11">
            <a:extLst>
              <a:ext uri="{FF2B5EF4-FFF2-40B4-BE49-F238E27FC236}">
                <a16:creationId xmlns:a16="http://schemas.microsoft.com/office/drawing/2014/main" id="{0C5D81DD-274A-BEDA-024F-7AD20E04FAA7}"/>
              </a:ext>
            </a:extLst>
          </p:cNvPr>
          <p:cNvSpPr txBox="1"/>
          <p:nvPr/>
        </p:nvSpPr>
        <p:spPr>
          <a:xfrm>
            <a:off x="4027035" y="4158734"/>
            <a:ext cx="1300356" cy="369332"/>
          </a:xfrm>
          <a:prstGeom prst="rect">
            <a:avLst/>
          </a:prstGeom>
          <a:noFill/>
        </p:spPr>
        <p:txBody>
          <a:bodyPr wrap="none" rtlCol="0">
            <a:spAutoFit/>
          </a:bodyPr>
          <a:lstStyle/>
          <a:p>
            <a:r>
              <a:rPr lang="en-US" dirty="0"/>
              <a:t>Slab or not</a:t>
            </a:r>
          </a:p>
        </p:txBody>
      </p:sp>
      <p:cxnSp>
        <p:nvCxnSpPr>
          <p:cNvPr id="14" name="Straight Arrow Connector 13">
            <a:extLst>
              <a:ext uri="{FF2B5EF4-FFF2-40B4-BE49-F238E27FC236}">
                <a16:creationId xmlns:a16="http://schemas.microsoft.com/office/drawing/2014/main" id="{BE9D4E5C-3EEA-2B52-04E1-698D3EA6A6A2}"/>
              </a:ext>
            </a:extLst>
          </p:cNvPr>
          <p:cNvCxnSpPr>
            <a:cxnSpLocks/>
            <a:stCxn id="12" idx="1"/>
          </p:cNvCxnSpPr>
          <p:nvPr/>
        </p:nvCxnSpPr>
        <p:spPr>
          <a:xfrm flipH="1">
            <a:off x="3363879" y="4343400"/>
            <a:ext cx="663156"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7802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D95D30-4DA7-0ABB-944F-B4958037127F}"/>
              </a:ext>
            </a:extLst>
          </p:cNvPr>
          <p:cNvSpPr>
            <a:spLocks noGrp="1"/>
          </p:cNvSpPr>
          <p:nvPr>
            <p:ph type="title"/>
          </p:nvPr>
        </p:nvSpPr>
        <p:spPr>
          <a:xfrm>
            <a:off x="651888" y="276627"/>
            <a:ext cx="10888224" cy="1080938"/>
          </a:xfrm>
        </p:spPr>
        <p:txBody>
          <a:bodyPr/>
          <a:lstStyle/>
          <a:p>
            <a:r>
              <a:rPr lang="en-US" dirty="0"/>
              <a:t>Actual Burial Site</a:t>
            </a:r>
          </a:p>
        </p:txBody>
      </p:sp>
      <p:sp>
        <p:nvSpPr>
          <p:cNvPr id="18" name="TextBox 17">
            <a:extLst>
              <a:ext uri="{FF2B5EF4-FFF2-40B4-BE49-F238E27FC236}">
                <a16:creationId xmlns:a16="http://schemas.microsoft.com/office/drawing/2014/main" id="{3B7BA68F-4A5F-8FD9-C214-8AD0CE7E96F0}"/>
              </a:ext>
            </a:extLst>
          </p:cNvPr>
          <p:cNvSpPr txBox="1"/>
          <p:nvPr/>
        </p:nvSpPr>
        <p:spPr>
          <a:xfrm>
            <a:off x="916800" y="2011359"/>
            <a:ext cx="4494725" cy="3046988"/>
          </a:xfrm>
          <a:prstGeom prst="rect">
            <a:avLst/>
          </a:prstGeom>
          <a:noFill/>
        </p:spPr>
        <p:txBody>
          <a:bodyPr wrap="square" rtlCol="0">
            <a:spAutoFit/>
          </a:bodyPr>
          <a:lstStyle/>
          <a:p>
            <a:r>
              <a:rPr lang="en-US" sz="2400" dirty="0"/>
              <a:t>Swapped order of pit identifiers.  No longer North to South &amp; West to East, but South to North &amp; West to East.</a:t>
            </a:r>
          </a:p>
          <a:p>
            <a:endParaRPr lang="en-US" sz="2400" dirty="0"/>
          </a:p>
          <a:p>
            <a:r>
              <a:rPr lang="en-US" sz="2400" dirty="0"/>
              <a:t>Six wells, three on West side &amp; one each on North, East, &amp; South.</a:t>
            </a:r>
          </a:p>
        </p:txBody>
      </p:sp>
      <p:cxnSp>
        <p:nvCxnSpPr>
          <p:cNvPr id="19" name="Straight Connector 18">
            <a:extLst>
              <a:ext uri="{FF2B5EF4-FFF2-40B4-BE49-F238E27FC236}">
                <a16:creationId xmlns:a16="http://schemas.microsoft.com/office/drawing/2014/main" id="{7B856AF0-334E-0AB3-713F-AB415B96FCF5}"/>
              </a:ext>
            </a:extLst>
          </p:cNvPr>
          <p:cNvCxnSpPr>
            <a:cxnSpLocks/>
          </p:cNvCxnSpPr>
          <p:nvPr/>
        </p:nvCxnSpPr>
        <p:spPr>
          <a:xfrm>
            <a:off x="6462348" y="1344377"/>
            <a:ext cx="0" cy="477067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Content Placeholder 9">
            <a:extLst>
              <a:ext uri="{FF2B5EF4-FFF2-40B4-BE49-F238E27FC236}">
                <a16:creationId xmlns:a16="http://schemas.microsoft.com/office/drawing/2014/main" id="{BAA3583D-4244-DA77-30C8-19AE4C663A79}"/>
              </a:ext>
            </a:extLst>
          </p:cNvPr>
          <p:cNvPicPr>
            <a:picLocks noGrp="1" noChangeAspect="1"/>
          </p:cNvPicPr>
          <p:nvPr>
            <p:ph idx="1"/>
          </p:nvPr>
        </p:nvPicPr>
        <p:blipFill>
          <a:blip r:embed="rId3"/>
          <a:stretch>
            <a:fillRect/>
          </a:stretch>
        </p:blipFill>
        <p:spPr>
          <a:xfrm>
            <a:off x="7513172" y="1589764"/>
            <a:ext cx="3265489" cy="4279900"/>
          </a:xfrm>
        </p:spPr>
      </p:pic>
    </p:spTree>
    <p:extLst>
      <p:ext uri="{BB962C8B-B14F-4D97-AF65-F5344CB8AC3E}">
        <p14:creationId xmlns:p14="http://schemas.microsoft.com/office/powerpoint/2010/main" val="760907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5097F0-ED51-6474-7357-404B2C3655E7}"/>
              </a:ext>
            </a:extLst>
          </p:cNvPr>
          <p:cNvSpPr>
            <a:spLocks noGrp="1"/>
          </p:cNvSpPr>
          <p:nvPr>
            <p:ph type="title"/>
          </p:nvPr>
        </p:nvSpPr>
        <p:spPr/>
        <p:txBody>
          <a:bodyPr/>
          <a:lstStyle/>
          <a:p>
            <a:r>
              <a:rPr lang="en-US" dirty="0"/>
              <a:t>1988 Preliminary Assessment</a:t>
            </a:r>
          </a:p>
        </p:txBody>
      </p:sp>
      <p:pic>
        <p:nvPicPr>
          <p:cNvPr id="4" name="Content Placeholder 4">
            <a:extLst>
              <a:ext uri="{FF2B5EF4-FFF2-40B4-BE49-F238E27FC236}">
                <a16:creationId xmlns:a16="http://schemas.microsoft.com/office/drawing/2014/main" id="{052D2EEE-8525-C478-B6E9-F70B95964769}"/>
              </a:ext>
            </a:extLst>
          </p:cNvPr>
          <p:cNvPicPr>
            <a:picLocks noGrp="1" noChangeAspect="1"/>
          </p:cNvPicPr>
          <p:nvPr>
            <p:ph idx="1"/>
          </p:nvPr>
        </p:nvPicPr>
        <p:blipFill>
          <a:blip r:embed="rId3"/>
          <a:stretch>
            <a:fillRect/>
          </a:stretch>
        </p:blipFill>
        <p:spPr>
          <a:xfrm>
            <a:off x="6589442" y="1494473"/>
            <a:ext cx="3813370" cy="4279900"/>
          </a:xfrm>
        </p:spPr>
      </p:pic>
      <p:sp>
        <p:nvSpPr>
          <p:cNvPr id="2" name="TextBox 1">
            <a:extLst>
              <a:ext uri="{FF2B5EF4-FFF2-40B4-BE49-F238E27FC236}">
                <a16:creationId xmlns:a16="http://schemas.microsoft.com/office/drawing/2014/main" id="{78DE4328-B5F4-D5C7-B137-F23B46D9885B}"/>
              </a:ext>
            </a:extLst>
          </p:cNvPr>
          <p:cNvSpPr txBox="1"/>
          <p:nvPr/>
        </p:nvSpPr>
        <p:spPr>
          <a:xfrm>
            <a:off x="844331" y="2379007"/>
            <a:ext cx="4232002" cy="1200329"/>
          </a:xfrm>
          <a:prstGeom prst="rect">
            <a:avLst/>
          </a:prstGeom>
          <a:noFill/>
        </p:spPr>
        <p:txBody>
          <a:bodyPr wrap="square" rtlCol="0">
            <a:spAutoFit/>
          </a:bodyPr>
          <a:lstStyle/>
          <a:p>
            <a:r>
              <a:rPr lang="en-US" sz="2400" dirty="0"/>
              <a:t>In 1988, a preliminary assessment of the burial site completed for the USDA. </a:t>
            </a:r>
          </a:p>
        </p:txBody>
      </p:sp>
      <p:cxnSp>
        <p:nvCxnSpPr>
          <p:cNvPr id="5" name="Straight Connector 4">
            <a:extLst>
              <a:ext uri="{FF2B5EF4-FFF2-40B4-BE49-F238E27FC236}">
                <a16:creationId xmlns:a16="http://schemas.microsoft.com/office/drawing/2014/main" id="{57C5B72D-B4B1-3E81-E357-CE3F32DDE6A4}"/>
              </a:ext>
            </a:extLst>
          </p:cNvPr>
          <p:cNvCxnSpPr>
            <a:cxnSpLocks/>
          </p:cNvCxnSpPr>
          <p:nvPr/>
        </p:nvCxnSpPr>
        <p:spPr>
          <a:xfrm>
            <a:off x="6467333" y="1326791"/>
            <a:ext cx="3805" cy="477067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314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5D86AC-FF8B-3E30-715D-472B0A239552}"/>
              </a:ext>
            </a:extLst>
          </p:cNvPr>
          <p:cNvSpPr>
            <a:spLocks noGrp="1"/>
          </p:cNvSpPr>
          <p:nvPr>
            <p:ph type="title"/>
          </p:nvPr>
        </p:nvSpPr>
        <p:spPr/>
        <p:txBody>
          <a:bodyPr/>
          <a:lstStyle/>
          <a:p>
            <a:r>
              <a:rPr lang="en-US" dirty="0"/>
              <a:t>Preliminary Assessment Conclusion</a:t>
            </a:r>
          </a:p>
        </p:txBody>
      </p:sp>
      <p:sp>
        <p:nvSpPr>
          <p:cNvPr id="2" name="TextBox 1">
            <a:extLst>
              <a:ext uri="{FF2B5EF4-FFF2-40B4-BE49-F238E27FC236}">
                <a16:creationId xmlns:a16="http://schemas.microsoft.com/office/drawing/2014/main" id="{0793F6CE-3347-3687-27B8-2B526FF66C60}"/>
              </a:ext>
            </a:extLst>
          </p:cNvPr>
          <p:cNvSpPr txBox="1"/>
          <p:nvPr/>
        </p:nvSpPr>
        <p:spPr>
          <a:xfrm>
            <a:off x="486509" y="1585519"/>
            <a:ext cx="10511457" cy="3785652"/>
          </a:xfrm>
          <a:prstGeom prst="rect">
            <a:avLst/>
          </a:prstGeom>
          <a:noFill/>
        </p:spPr>
        <p:txBody>
          <a:bodyPr wrap="square" rtlCol="0">
            <a:spAutoFit/>
          </a:bodyPr>
          <a:lstStyle/>
          <a:p>
            <a:r>
              <a:rPr lang="en-US" sz="2400" dirty="0"/>
              <a:t>Ground Water Conclusions:</a:t>
            </a:r>
          </a:p>
          <a:p>
            <a:pPr marL="285750" indent="-285750">
              <a:spcAft>
                <a:spcPts val="1200"/>
              </a:spcAft>
              <a:buFont typeface="Arial" panose="020B0604020202020204" pitchFamily="34" charset="0"/>
              <a:buChar char="•"/>
            </a:pPr>
            <a:r>
              <a:rPr lang="en-US" sz="2400" dirty="0"/>
              <a:t>A release of hazardous substances to groundwater is suspected.</a:t>
            </a:r>
          </a:p>
          <a:p>
            <a:pPr marL="285750" indent="-285750">
              <a:spcAft>
                <a:spcPts val="1200"/>
              </a:spcAft>
              <a:buFont typeface="Arial" panose="020B0604020202020204" pitchFamily="34" charset="0"/>
              <a:buChar char="•"/>
            </a:pPr>
            <a:r>
              <a:rPr lang="en-US" sz="2400" dirty="0"/>
              <a:t>Annual analysis of groundwater from monitoring wells has shown that low level radioactivity has reached perimeter of site.  </a:t>
            </a:r>
          </a:p>
          <a:p>
            <a:pPr marL="285750" indent="-285750">
              <a:spcAft>
                <a:spcPts val="1200"/>
              </a:spcAft>
              <a:buFont typeface="Arial" panose="020B0604020202020204" pitchFamily="34" charset="0"/>
              <a:buChar char="•"/>
            </a:pPr>
            <a:r>
              <a:rPr lang="en-US" sz="2400" dirty="0"/>
              <a:t>No information is available as to whether this plume has migrated beyond the monitoring wells.</a:t>
            </a:r>
          </a:p>
          <a:p>
            <a:pPr marL="285750" indent="-285750">
              <a:buFont typeface="Arial" panose="020B0604020202020204" pitchFamily="34" charset="0"/>
              <a:buChar char="•"/>
            </a:pPr>
            <a:r>
              <a:rPr lang="en-US" sz="2400" dirty="0"/>
              <a:t>One domestic well 1.5 miles to the south is considered a primary target for contamination, although actual contamination is unlikely.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403110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8D8A1C-4B7C-1004-BE80-B6131024DE23}"/>
              </a:ext>
            </a:extLst>
          </p:cNvPr>
          <p:cNvSpPr>
            <a:spLocks noGrp="1"/>
          </p:cNvSpPr>
          <p:nvPr>
            <p:ph type="title"/>
          </p:nvPr>
        </p:nvSpPr>
        <p:spPr/>
        <p:txBody>
          <a:bodyPr/>
          <a:lstStyle/>
          <a:p>
            <a:r>
              <a:rPr lang="en-US" dirty="0"/>
              <a:t>Preliminary Assessment Summary</a:t>
            </a:r>
          </a:p>
        </p:txBody>
      </p:sp>
      <p:sp>
        <p:nvSpPr>
          <p:cNvPr id="5" name="TextBox 4">
            <a:extLst>
              <a:ext uri="{FF2B5EF4-FFF2-40B4-BE49-F238E27FC236}">
                <a16:creationId xmlns:a16="http://schemas.microsoft.com/office/drawing/2014/main" id="{B6D307B0-2E9A-3429-78E9-BA9BBF3D8C97}"/>
              </a:ext>
            </a:extLst>
          </p:cNvPr>
          <p:cNvSpPr txBox="1"/>
          <p:nvPr/>
        </p:nvSpPr>
        <p:spPr>
          <a:xfrm>
            <a:off x="680321" y="2038734"/>
            <a:ext cx="9755585" cy="2169825"/>
          </a:xfrm>
          <a:prstGeom prst="rect">
            <a:avLst/>
          </a:prstGeom>
          <a:noFill/>
        </p:spPr>
        <p:txBody>
          <a:bodyPr wrap="square" rtlCol="0">
            <a:spAutoFit/>
          </a:bodyPr>
          <a:lstStyle/>
          <a:p>
            <a:pPr>
              <a:spcAft>
                <a:spcPts val="1200"/>
              </a:spcAft>
            </a:pPr>
            <a:r>
              <a:rPr lang="en-US" sz="2400" dirty="0"/>
              <a:t>Preliminary assessment recommended additional groundwater and soil sampling be conducted.</a:t>
            </a:r>
          </a:p>
          <a:p>
            <a:r>
              <a:rPr lang="en-US" sz="2400" dirty="0"/>
              <a:t>Sampling will:</a:t>
            </a:r>
          </a:p>
          <a:p>
            <a:pPr marL="342900" indent="-342900">
              <a:spcAft>
                <a:spcPts val="600"/>
              </a:spcAft>
              <a:buFont typeface="Arial" panose="020B0604020202020204" pitchFamily="34" charset="0"/>
              <a:buChar char="•"/>
            </a:pPr>
            <a:r>
              <a:rPr lang="en-US" sz="2400" dirty="0"/>
              <a:t>Determine presence of RCRA listed wastes </a:t>
            </a:r>
          </a:p>
          <a:p>
            <a:pPr marL="342900" indent="-342900">
              <a:buFont typeface="Arial" panose="020B0604020202020204" pitchFamily="34" charset="0"/>
              <a:buChar char="•"/>
            </a:pPr>
            <a:r>
              <a:rPr lang="en-US" sz="2400" dirty="0"/>
              <a:t>Determine whether contamination has moved beyond site periphery</a:t>
            </a:r>
          </a:p>
        </p:txBody>
      </p:sp>
    </p:spTree>
    <p:extLst>
      <p:ext uri="{BB962C8B-B14F-4D97-AF65-F5344CB8AC3E}">
        <p14:creationId xmlns:p14="http://schemas.microsoft.com/office/powerpoint/2010/main" val="2091791244"/>
      </p:ext>
    </p:extLst>
  </p:cSld>
  <p:clrMapOvr>
    <a:masterClrMapping/>
  </p:clrMapOvr>
</p:sld>
</file>

<file path=ppt/theme/theme1.xml><?xml version="1.0" encoding="utf-8"?>
<a:theme xmlns:a="http://schemas.openxmlformats.org/drawingml/2006/main" name="Office Theme">
  <a:themeElements>
    <a:clrScheme name="FDOH COLORS">
      <a:dk1>
        <a:srgbClr val="000000"/>
      </a:dk1>
      <a:lt1>
        <a:srgbClr val="FFFFFF"/>
      </a:lt1>
      <a:dk2>
        <a:srgbClr val="6D6E71"/>
      </a:dk2>
      <a:lt2>
        <a:srgbClr val="E7E6E6"/>
      </a:lt2>
      <a:accent1>
        <a:srgbClr val="00A0AF"/>
      </a:accent1>
      <a:accent2>
        <a:srgbClr val="F78E1E"/>
      </a:accent2>
      <a:accent3>
        <a:srgbClr val="FFDD00"/>
      </a:accent3>
      <a:accent4>
        <a:srgbClr val="FFF797"/>
      </a:accent4>
      <a:accent5>
        <a:srgbClr val="7ED0E0"/>
      </a:accent5>
      <a:accent6>
        <a:srgbClr val="FFFFFF"/>
      </a:accent6>
      <a:hlink>
        <a:srgbClr val="0563C1"/>
      </a:hlink>
      <a:folHlink>
        <a:srgbClr val="314F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BR Presentation 2018-2019 House Health Care October 2017" id="{1B430638-5FF5-467E-BDE4-07FE6A413B85}" vid="{B1C51724-9329-4282-970F-F210334DD2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DOH COLORS">
    <a:dk1>
      <a:srgbClr val="000000"/>
    </a:dk1>
    <a:lt1>
      <a:srgbClr val="FFFFFF"/>
    </a:lt1>
    <a:dk2>
      <a:srgbClr val="6D6E71"/>
    </a:dk2>
    <a:lt2>
      <a:srgbClr val="E7E6E6"/>
    </a:lt2>
    <a:accent1>
      <a:srgbClr val="00A0AF"/>
    </a:accent1>
    <a:accent2>
      <a:srgbClr val="F78E1E"/>
    </a:accent2>
    <a:accent3>
      <a:srgbClr val="FFDD00"/>
    </a:accent3>
    <a:accent4>
      <a:srgbClr val="FFF797"/>
    </a:accent4>
    <a:accent5>
      <a:srgbClr val="7ED0E0"/>
    </a:accent5>
    <a:accent6>
      <a:srgbClr val="FFFFFF"/>
    </a:accent6>
    <a:hlink>
      <a:srgbClr val="0563C1"/>
    </a:hlink>
    <a:folHlink>
      <a:srgbClr val="314F9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3BC4DC08DD76418616C937228DC640" ma:contentTypeVersion="13" ma:contentTypeDescription="Create a new document." ma:contentTypeScope="" ma:versionID="a5aabf304a536770635e3efe67e5edd6">
  <xsd:schema xmlns:xsd="http://www.w3.org/2001/XMLSchema" xmlns:xs="http://www.w3.org/2001/XMLSchema" xmlns:p="http://schemas.microsoft.com/office/2006/metadata/properties" xmlns:ns3="e1aff716-603c-43f8-897d-9207cb6825e1" xmlns:ns4="ff0a5aeb-4dc9-458c-963e-9b0cb98734fb" targetNamespace="http://schemas.microsoft.com/office/2006/metadata/properties" ma:root="true" ma:fieldsID="4a80fec0773ae4d78aec2f07bd088354" ns3:_="" ns4:_="">
    <xsd:import namespace="e1aff716-603c-43f8-897d-9207cb6825e1"/>
    <xsd:import namespace="ff0a5aeb-4dc9-458c-963e-9b0cb98734f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_activity"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aff716-603c-43f8-897d-9207cb6825e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0a5aeb-4dc9-458c-963e-9b0cb98734f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e1aff716-603c-43f8-897d-9207cb6825e1">
      <UserInfo>
        <DisplayName>Wachira, Mary M</DisplayName>
        <AccountId>7102</AccountId>
        <AccountType/>
      </UserInfo>
    </SharedWithUsers>
    <_activity xmlns="ff0a5aeb-4dc9-458c-963e-9b0cb98734f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89A42F-8560-4063-8337-71CA9F5D32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aff716-603c-43f8-897d-9207cb6825e1"/>
    <ds:schemaRef ds:uri="ff0a5aeb-4dc9-458c-963e-9b0cb98734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77DC1F-5DBD-4DD5-B036-381D66BEB518}">
  <ds:schemaRefs>
    <ds:schemaRef ds:uri="ff0a5aeb-4dc9-458c-963e-9b0cb98734fb"/>
    <ds:schemaRef ds:uri="http://purl.org/dc/elements/1.1/"/>
    <ds:schemaRef ds:uri="http://purl.org/dc/terms/"/>
    <ds:schemaRef ds:uri="http://schemas.openxmlformats.org/package/2006/metadata/core-properties"/>
    <ds:schemaRef ds:uri="http://schemas.microsoft.com/office/infopath/2007/PartnerControls"/>
    <ds:schemaRef ds:uri="http://purl.org/dc/dcmitype/"/>
    <ds:schemaRef ds:uri="http://schemas.microsoft.com/office/2006/documentManagement/types"/>
    <ds:schemaRef ds:uri="e1aff716-603c-43f8-897d-9207cb6825e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A68BA40-63A3-4B6F-8B2E-20EDEF1871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22944</TotalTime>
  <Words>1945</Words>
  <Application>Microsoft Office PowerPoint</Application>
  <PresentationFormat>Widescreen</PresentationFormat>
  <Paragraphs>173</Paragraphs>
  <Slides>29</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Arial Black</vt:lpstr>
      <vt:lpstr>ArialMT</vt:lpstr>
      <vt:lpstr>Calibri</vt:lpstr>
      <vt:lpstr>Symbol</vt:lpstr>
      <vt:lpstr>SymbolMT</vt:lpstr>
      <vt:lpstr>Times New Roman</vt:lpstr>
      <vt:lpstr>TimesNewRomanPSMT</vt:lpstr>
      <vt:lpstr>Office Theme</vt:lpstr>
      <vt:lpstr>Florida Department of Health</vt:lpstr>
      <vt:lpstr>Site Use Application</vt:lpstr>
      <vt:lpstr>USDA Permit</vt:lpstr>
      <vt:lpstr>Burial Site Approval</vt:lpstr>
      <vt:lpstr>Initial Burial Site Plan</vt:lpstr>
      <vt:lpstr>Actual Burial Site</vt:lpstr>
      <vt:lpstr>1988 Preliminary Assessment</vt:lpstr>
      <vt:lpstr>Preliminary Assessment Conclusion</vt:lpstr>
      <vt:lpstr>Preliminary Assessment Summary</vt:lpstr>
      <vt:lpstr>Preliminary Assessment Conclusions</vt:lpstr>
      <vt:lpstr>2003 Site Investigation</vt:lpstr>
      <vt:lpstr>2003 Site Investigation Results</vt:lpstr>
      <vt:lpstr>2003 Site Investigation Results</vt:lpstr>
      <vt:lpstr>2012 Site Investigation Report</vt:lpstr>
      <vt:lpstr>2012 Supplemental Recommendations</vt:lpstr>
      <vt:lpstr>2017 Expanded Site Inspection</vt:lpstr>
      <vt:lpstr>Findings - Recommendations</vt:lpstr>
      <vt:lpstr>Remedial Action Options</vt:lpstr>
      <vt:lpstr>2018 Phase II Environmental Site Report</vt:lpstr>
      <vt:lpstr>Remedial Considerations </vt:lpstr>
      <vt:lpstr>Remedial Considerations </vt:lpstr>
      <vt:lpstr>2017 - 2018 Plume Maps</vt:lpstr>
      <vt:lpstr>Engineering Evaluation/Cost Analysis</vt:lpstr>
      <vt:lpstr>Remediation Alternatives</vt:lpstr>
      <vt:lpstr>Estimated Remediation Costs</vt:lpstr>
      <vt:lpstr>Estimated Remediation Costs</vt:lpstr>
      <vt:lpstr>Soil Excavation</vt:lpstr>
      <vt:lpstr>Project Status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DOH PowerPoint Template</dc:title>
  <dc:creator>Gentle, Ty</dc:creator>
  <cp:lastModifiedBy>Eldredge, Clark</cp:lastModifiedBy>
  <cp:revision>181</cp:revision>
  <cp:lastPrinted>2019-09-12T13:58:16Z</cp:lastPrinted>
  <dcterms:created xsi:type="dcterms:W3CDTF">2017-10-03T17:39:10Z</dcterms:created>
  <dcterms:modified xsi:type="dcterms:W3CDTF">2024-04-03T07:44:33Z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0x010100F73BC4DC08DD76418616C937228DC640</vt:lpwstr>
  </property>
</Properties>
</file>