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02" r:id="rId5"/>
    <p:sldId id="300" r:id="rId6"/>
    <p:sldId id="299" r:id="rId7"/>
    <p:sldId id="301" r:id="rId8"/>
    <p:sldId id="271" r:id="rId9"/>
    <p:sldId id="290" r:id="rId10"/>
    <p:sldId id="293" r:id="rId11"/>
    <p:sldId id="297" r:id="rId12"/>
    <p:sldId id="292" r:id="rId13"/>
    <p:sldId id="291" r:id="rId14"/>
    <p:sldId id="288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AF"/>
    <a:srgbClr val="F77F00"/>
    <a:srgbClr val="F78F1C"/>
    <a:srgbClr val="F77600"/>
    <a:srgbClr val="F26841"/>
    <a:srgbClr val="D57D18"/>
    <a:srgbClr val="00828E"/>
    <a:srgbClr val="008182"/>
    <a:srgbClr val="7CCFE0"/>
    <a:srgbClr val="FA6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84944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E01D039F-52A4-4456-B74F-B05EB6295D69}" type="datetimeFigureOut">
              <a:rPr lang="en-US" smtClean="0"/>
              <a:t>4/3/2024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B37B1E85-34A4-4C5A-A082-8B699300D4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94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41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Sent MS via intercoastal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75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Dry active waste, </a:t>
            </a:r>
            <a:r>
              <a:rPr lang="en-US" dirty="0" err="1"/>
              <a:t>Permafix</a:t>
            </a:r>
            <a:r>
              <a:rPr lang="en-US" dirty="0"/>
              <a:t> Florida’s sole processing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56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½ of 600 MW Steam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8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DOT Special permit 14455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½ of 900 MW Steam generator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7B1E85-34A4-4C5A-A082-8B699300D4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5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74E9E7E5-6E8A-29C6-ADA8-389FFBBB9986}"/>
              </a:ext>
            </a:extLst>
          </p:cNvPr>
          <p:cNvSpPr/>
          <p:nvPr userDrawn="1"/>
        </p:nvSpPr>
        <p:spPr>
          <a:xfrm>
            <a:off x="0" y="1587084"/>
            <a:ext cx="6446352" cy="5270916"/>
          </a:xfrm>
          <a:custGeom>
            <a:avLst/>
            <a:gdLst>
              <a:gd name="connsiteX0" fmla="*/ 2632493 w 6446352"/>
              <a:gd name="connsiteY0" fmla="*/ 0 h 5270916"/>
              <a:gd name="connsiteX1" fmla="*/ 6446352 w 6446352"/>
              <a:gd name="connsiteY1" fmla="*/ 3813859 h 5270916"/>
              <a:gd name="connsiteX2" fmla="*/ 6274889 w 6446352"/>
              <a:gd name="connsiteY2" fmla="*/ 4947984 h 5270916"/>
              <a:gd name="connsiteX3" fmla="*/ 6156694 w 6446352"/>
              <a:gd name="connsiteY3" fmla="*/ 5270916 h 5270916"/>
              <a:gd name="connsiteX4" fmla="*/ 0 w 6446352"/>
              <a:gd name="connsiteY4" fmla="*/ 5270916 h 5270916"/>
              <a:gd name="connsiteX5" fmla="*/ 0 w 6446352"/>
              <a:gd name="connsiteY5" fmla="*/ 1058603 h 5270916"/>
              <a:gd name="connsiteX6" fmla="*/ 206525 w 6446352"/>
              <a:gd name="connsiteY6" fmla="*/ 870900 h 5270916"/>
              <a:gd name="connsiteX7" fmla="*/ 2632493 w 6446352"/>
              <a:gd name="connsiteY7" fmla="*/ 0 h 527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352" h="5270916">
                <a:moveTo>
                  <a:pt x="2632493" y="0"/>
                </a:moveTo>
                <a:cubicBezTo>
                  <a:pt x="4738829" y="0"/>
                  <a:pt x="6446352" y="1707523"/>
                  <a:pt x="6446352" y="3813859"/>
                </a:cubicBezTo>
                <a:cubicBezTo>
                  <a:pt x="6446352" y="4208797"/>
                  <a:pt x="6386322" y="4589715"/>
                  <a:pt x="6274889" y="4947984"/>
                </a:cubicBezTo>
                <a:lnTo>
                  <a:pt x="6156694" y="5270916"/>
                </a:lnTo>
                <a:lnTo>
                  <a:pt x="0" y="5270916"/>
                </a:lnTo>
                <a:lnTo>
                  <a:pt x="0" y="1058603"/>
                </a:lnTo>
                <a:lnTo>
                  <a:pt x="206525" y="870900"/>
                </a:lnTo>
                <a:cubicBezTo>
                  <a:pt x="865784" y="326831"/>
                  <a:pt x="1710971" y="0"/>
                  <a:pt x="2632493" y="0"/>
                </a:cubicBezTo>
                <a:close/>
              </a:path>
            </a:pathLst>
          </a:custGeom>
          <a:solidFill>
            <a:srgbClr val="00A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D16316ED-5055-E296-0E37-FB17A40E237B}"/>
              </a:ext>
            </a:extLst>
          </p:cNvPr>
          <p:cNvSpPr>
            <a:spLocks noChangeAspect="1"/>
          </p:cNvSpPr>
          <p:nvPr userDrawn="1"/>
        </p:nvSpPr>
        <p:spPr>
          <a:xfrm>
            <a:off x="-980456" y="1587083"/>
            <a:ext cx="7175170" cy="7498080"/>
          </a:xfrm>
          <a:custGeom>
            <a:avLst/>
            <a:gdLst>
              <a:gd name="connsiteX0" fmla="*/ 1958904 w 7175170"/>
              <a:gd name="connsiteY0" fmla="*/ 7197687 h 7498080"/>
              <a:gd name="connsiteX1" fmla="*/ 4898200 w 7175170"/>
              <a:gd name="connsiteY1" fmla="*/ 7197687 h 7498080"/>
              <a:gd name="connsiteX2" fmla="*/ 4885426 w 7175170"/>
              <a:gd name="connsiteY2" fmla="*/ 7203462 h 7498080"/>
              <a:gd name="connsiteX3" fmla="*/ 3426130 w 7175170"/>
              <a:gd name="connsiteY3" fmla="*/ 7498080 h 7498080"/>
              <a:gd name="connsiteX4" fmla="*/ 2104855 w 7175170"/>
              <a:gd name="connsiteY4" fmla="*/ 7258619 h 7498080"/>
              <a:gd name="connsiteX5" fmla="*/ 0 w 7175170"/>
              <a:gd name="connsiteY5" fmla="*/ 5270916 h 7498080"/>
              <a:gd name="connsiteX6" fmla="*/ 294656 w 7175170"/>
              <a:gd name="connsiteY6" fmla="*/ 5270916 h 7498080"/>
              <a:gd name="connsiteX7" fmla="*/ 294656 w 7175170"/>
              <a:gd name="connsiteY7" fmla="*/ 5810027 h 7498080"/>
              <a:gd name="connsiteX8" fmla="*/ 168167 w 7175170"/>
              <a:gd name="connsiteY8" fmla="*/ 5605329 h 7498080"/>
              <a:gd name="connsiteX9" fmla="*/ 46786 w 7175170"/>
              <a:gd name="connsiteY9" fmla="*/ 5374404 h 7498080"/>
              <a:gd name="connsiteX10" fmla="*/ 3426130 w 7175170"/>
              <a:gd name="connsiteY10" fmla="*/ 0 h 7498080"/>
              <a:gd name="connsiteX11" fmla="*/ 7175170 w 7175170"/>
              <a:gd name="connsiteY11" fmla="*/ 3749040 h 7498080"/>
              <a:gd name="connsiteX12" fmla="*/ 6880552 w 7175170"/>
              <a:gd name="connsiteY12" fmla="*/ 5208336 h 7498080"/>
              <a:gd name="connsiteX13" fmla="*/ 6850406 w 7175170"/>
              <a:gd name="connsiteY13" fmla="*/ 5270916 h 7498080"/>
              <a:gd name="connsiteX14" fmla="*/ 858456 w 7175170"/>
              <a:gd name="connsiteY14" fmla="*/ 5270916 h 7498080"/>
              <a:gd name="connsiteX15" fmla="*/ 858456 w 7175170"/>
              <a:gd name="connsiteY15" fmla="*/ 1022362 h 7498080"/>
              <a:gd name="connsiteX16" fmla="*/ 1041392 w 7175170"/>
              <a:gd name="connsiteY16" fmla="*/ 856099 h 7498080"/>
              <a:gd name="connsiteX17" fmla="*/ 3426130 w 7175170"/>
              <a:gd name="connsiteY17" fmla="*/ 0 h 74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5170" h="7498080">
                <a:moveTo>
                  <a:pt x="1958904" y="7197687"/>
                </a:moveTo>
                <a:lnTo>
                  <a:pt x="4898200" y="7197687"/>
                </a:lnTo>
                <a:lnTo>
                  <a:pt x="4885426" y="7203462"/>
                </a:lnTo>
                <a:cubicBezTo>
                  <a:pt x="4436897" y="7393174"/>
                  <a:pt x="3943765" y="7498080"/>
                  <a:pt x="3426130" y="7498080"/>
                </a:cubicBezTo>
                <a:cubicBezTo>
                  <a:pt x="2961068" y="7498080"/>
                  <a:pt x="2515784" y="7413401"/>
                  <a:pt x="2104855" y="7258619"/>
                </a:cubicBezTo>
                <a:close/>
                <a:moveTo>
                  <a:pt x="0" y="5270916"/>
                </a:moveTo>
                <a:lnTo>
                  <a:pt x="294656" y="5270916"/>
                </a:lnTo>
                <a:lnTo>
                  <a:pt x="294656" y="5810027"/>
                </a:lnTo>
                <a:lnTo>
                  <a:pt x="168167" y="5605329"/>
                </a:lnTo>
                <a:cubicBezTo>
                  <a:pt x="125127" y="5529953"/>
                  <a:pt x="84628" y="5452939"/>
                  <a:pt x="46786" y="5374404"/>
                </a:cubicBezTo>
                <a:close/>
                <a:moveTo>
                  <a:pt x="3426130" y="0"/>
                </a:moveTo>
                <a:cubicBezTo>
                  <a:pt x="5496668" y="0"/>
                  <a:pt x="7175170" y="1678502"/>
                  <a:pt x="7175170" y="3749040"/>
                </a:cubicBezTo>
                <a:cubicBezTo>
                  <a:pt x="7175170" y="4266675"/>
                  <a:pt x="7070264" y="4759807"/>
                  <a:pt x="6880552" y="5208336"/>
                </a:cubicBezTo>
                <a:lnTo>
                  <a:pt x="6850406" y="5270916"/>
                </a:lnTo>
                <a:lnTo>
                  <a:pt x="858456" y="5270916"/>
                </a:lnTo>
                <a:lnTo>
                  <a:pt x="858456" y="1022362"/>
                </a:lnTo>
                <a:lnTo>
                  <a:pt x="1041392" y="856099"/>
                </a:lnTo>
                <a:cubicBezTo>
                  <a:pt x="1689447" y="321276"/>
                  <a:pt x="2520270" y="0"/>
                  <a:pt x="3426130" y="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415" b="243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876740-39B8-5A8D-376F-ECF6530785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982" y="4399301"/>
            <a:ext cx="3181384" cy="1743224"/>
          </a:xfrm>
          <a:prstGeom prst="rect">
            <a:avLst/>
          </a:prstGeom>
          <a:effectLst>
            <a:outerShdw blurRad="63500" sx="103261" sy="103261" algn="ctr" rotWithShape="0">
              <a:prstClr val="black">
                <a:alpha val="48000"/>
              </a:prst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02771" y="276166"/>
            <a:ext cx="11430000" cy="1373070"/>
          </a:xfrm>
        </p:spPr>
        <p:txBody>
          <a:bodyPr>
            <a:normAutofit/>
          </a:bodyPr>
          <a:lstStyle>
            <a:lvl1pPr algn="r">
              <a:defRPr sz="5400">
                <a:solidFill>
                  <a:srgbClr val="F78F1C"/>
                </a:solidFill>
              </a:defRPr>
            </a:lvl1pPr>
          </a:lstStyle>
          <a:p>
            <a:r>
              <a:rPr lang="en-US" sz="4800" dirty="0">
                <a:latin typeface="Arial Black" panose="020B0A04020102020204" pitchFamily="34" charset="0"/>
              </a:rPr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4257" y="2109551"/>
            <a:ext cx="6618514" cy="1798420"/>
          </a:xfrm>
        </p:spPr>
        <p:txBody>
          <a:bodyPr/>
          <a:lstStyle>
            <a:lvl1pPr algn="r">
              <a:defRPr>
                <a:solidFill>
                  <a:srgbClr val="00A0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93883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526B69-4190-B7A0-8B56-06E2DD51AA7D}"/>
              </a:ext>
            </a:extLst>
          </p:cNvPr>
          <p:cNvSpPr/>
          <p:nvPr userDrawn="1"/>
        </p:nvSpPr>
        <p:spPr>
          <a:xfrm>
            <a:off x="2677888" y="0"/>
            <a:ext cx="442686" cy="6869965"/>
          </a:xfrm>
          <a:prstGeom prst="rect">
            <a:avLst/>
          </a:prstGeom>
          <a:solidFill>
            <a:srgbClr val="00A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6316ED-5055-E296-0E37-FB17A40E237B}"/>
              </a:ext>
            </a:extLst>
          </p:cNvPr>
          <p:cNvSpPr>
            <a:spLocks noChangeAspect="1"/>
          </p:cNvSpPr>
          <p:nvPr userDrawn="1"/>
        </p:nvSpPr>
        <p:spPr>
          <a:xfrm>
            <a:off x="-61956" y="-14055"/>
            <a:ext cx="3095442" cy="688610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353075" y="605874"/>
            <a:ext cx="8501742" cy="1373070"/>
          </a:xfrm>
        </p:spPr>
        <p:txBody>
          <a:bodyPr>
            <a:noAutofit/>
          </a:bodyPr>
          <a:lstStyle>
            <a:lvl1pPr algn="r">
              <a:defRPr sz="4500">
                <a:solidFill>
                  <a:srgbClr val="F78F1C"/>
                </a:solidFill>
              </a:defRPr>
            </a:lvl1pPr>
          </a:lstStyle>
          <a:p>
            <a:r>
              <a:rPr lang="en-US" sz="4800" dirty="0">
                <a:latin typeface="Arial Black" panose="020B0A04020102020204" pitchFamily="34" charset="0"/>
              </a:rPr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36303" y="2240177"/>
            <a:ext cx="6618514" cy="1798420"/>
          </a:xfrm>
        </p:spPr>
        <p:txBody>
          <a:bodyPr>
            <a:normAutofit/>
          </a:bodyPr>
          <a:lstStyle>
            <a:lvl1pPr algn="r">
              <a:defRPr sz="3500">
                <a:solidFill>
                  <a:srgbClr val="00A0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8882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ic Sli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037DC9C4-8210-7612-CFAF-5828D01B782E}"/>
              </a:ext>
            </a:extLst>
          </p:cNvPr>
          <p:cNvSpPr/>
          <p:nvPr userDrawn="1"/>
        </p:nvSpPr>
        <p:spPr>
          <a:xfrm>
            <a:off x="0" y="6127071"/>
            <a:ext cx="11966713" cy="567118"/>
          </a:xfrm>
          <a:prstGeom prst="round1Rect">
            <a:avLst/>
          </a:prstGeom>
          <a:gradFill>
            <a:gsLst>
              <a:gs pos="9000">
                <a:srgbClr val="00828E"/>
              </a:gs>
              <a:gs pos="100000">
                <a:srgbClr val="00A0A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F35546-0645-B4CF-106D-0C37E15C3F78}"/>
              </a:ext>
            </a:extLst>
          </p:cNvPr>
          <p:cNvSpPr/>
          <p:nvPr userDrawn="1"/>
        </p:nvSpPr>
        <p:spPr>
          <a:xfrm>
            <a:off x="0" y="226707"/>
            <a:ext cx="12192000" cy="1091292"/>
          </a:xfrm>
          <a:prstGeom prst="rect">
            <a:avLst/>
          </a:prstGeom>
          <a:gradFill>
            <a:gsLst>
              <a:gs pos="9000">
                <a:srgbClr val="F77600"/>
              </a:gs>
              <a:gs pos="100000">
                <a:srgbClr val="F78F1C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0321" y="1655659"/>
            <a:ext cx="10888224" cy="4280530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08525" y="6189967"/>
            <a:ext cx="77643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A19E01-6FA7-4F2D-BD5B-0499F6E6E2C4}" type="slidenum">
              <a:rPr lang="en-US" sz="1500" b="1" i="0" baseline="0" smtClean="0">
                <a:solidFill>
                  <a:schemeClr val="bg1"/>
                </a:solidFill>
              </a:rPr>
              <a:pPr algn="r"/>
              <a:t>‹#›</a:t>
            </a:fld>
            <a:endParaRPr lang="en-US" sz="1500" b="1" i="0" baseline="0" dirty="0">
              <a:solidFill>
                <a:schemeClr val="bg1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80321" y="237061"/>
            <a:ext cx="10888224" cy="108093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45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Minimal Footer Sli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3F35546-0645-B4CF-106D-0C37E15C3F78}"/>
              </a:ext>
            </a:extLst>
          </p:cNvPr>
          <p:cNvSpPr/>
          <p:nvPr userDrawn="1"/>
        </p:nvSpPr>
        <p:spPr>
          <a:xfrm>
            <a:off x="0" y="226707"/>
            <a:ext cx="12192000" cy="1091292"/>
          </a:xfrm>
          <a:prstGeom prst="rect">
            <a:avLst/>
          </a:prstGeom>
          <a:gradFill>
            <a:gsLst>
              <a:gs pos="9000">
                <a:srgbClr val="F77600"/>
              </a:gs>
              <a:gs pos="100000">
                <a:srgbClr val="F78F1C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0321" y="1655659"/>
            <a:ext cx="10888224" cy="4280530"/>
          </a:xfrm>
        </p:spPr>
        <p:txBody>
          <a:bodyPr/>
          <a:lstStyle>
            <a:lvl1pPr>
              <a:spcBef>
                <a:spcPts val="0"/>
              </a:spcBef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08525" y="6189967"/>
            <a:ext cx="77643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A19E01-6FA7-4F2D-BD5B-0499F6E6E2C4}" type="slidenum">
              <a:rPr lang="en-US" sz="1500" b="1" i="0" baseline="0" smtClean="0">
                <a:solidFill>
                  <a:srgbClr val="00A0AF"/>
                </a:solidFill>
              </a:rPr>
              <a:pPr algn="r"/>
              <a:t>‹#›</a:t>
            </a:fld>
            <a:endParaRPr lang="en-US" sz="1500" b="1" i="0" baseline="0" dirty="0">
              <a:solidFill>
                <a:srgbClr val="00A0AF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80321" y="237061"/>
            <a:ext cx="10888224" cy="108093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758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 Sli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 Single Corner Rectangle 14">
            <a:extLst>
              <a:ext uri="{FF2B5EF4-FFF2-40B4-BE49-F238E27FC236}">
                <a16:creationId xmlns:a16="http://schemas.microsoft.com/office/drawing/2014/main" id="{0AA3A231-0822-CBAB-F1FF-ECBA66B1BC5D}"/>
              </a:ext>
            </a:extLst>
          </p:cNvPr>
          <p:cNvSpPr/>
          <p:nvPr userDrawn="1"/>
        </p:nvSpPr>
        <p:spPr>
          <a:xfrm>
            <a:off x="0" y="6127071"/>
            <a:ext cx="11966713" cy="567118"/>
          </a:xfrm>
          <a:prstGeom prst="round1Rect">
            <a:avLst/>
          </a:prstGeom>
          <a:gradFill>
            <a:gsLst>
              <a:gs pos="9000">
                <a:srgbClr val="00828E"/>
              </a:gs>
              <a:gs pos="100000">
                <a:srgbClr val="00A0AF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08525" y="6189967"/>
            <a:ext cx="77643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A19E01-6FA7-4F2D-BD5B-0499F6E6E2C4}" type="slidenum">
              <a:rPr lang="en-US" sz="1500" b="1" i="0" baseline="0" smtClean="0">
                <a:solidFill>
                  <a:schemeClr val="bg1"/>
                </a:solidFill>
              </a:rPr>
              <a:pPr algn="r"/>
              <a:t>‹#›</a:t>
            </a:fld>
            <a:endParaRPr lang="en-US" sz="1500" b="1" i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mal Footer Slid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108525" y="6189967"/>
            <a:ext cx="776430" cy="441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3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FA19E01-6FA7-4F2D-BD5B-0499F6E6E2C4}" type="slidenum">
              <a:rPr lang="en-US" sz="1500" b="1" i="0" baseline="0" smtClean="0">
                <a:solidFill>
                  <a:srgbClr val="00A0AF"/>
                </a:solidFill>
              </a:rPr>
              <a:pPr algn="r"/>
              <a:t>‹#›</a:t>
            </a:fld>
            <a:endParaRPr lang="en-US" sz="1500" b="1" i="0" baseline="0" dirty="0">
              <a:solidFill>
                <a:srgbClr val="00A0AF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D971BAC-9D4D-5B8B-3AF9-707926DAEC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321" y="6214320"/>
            <a:ext cx="742079" cy="40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45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58" r:id="rId4"/>
    <p:sldLayoutId id="2147483656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 baseline="0">
          <a:solidFill>
            <a:srgbClr val="00A0A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0"/>
        </a:spcBef>
        <a:buFontTx/>
        <a:buNone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EF4257-71DF-02A1-35B8-83BA627D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BC481F-E014-18B4-F8AF-791B84AE2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7947" y="1337094"/>
            <a:ext cx="6896559" cy="4780882"/>
          </a:xfrm>
        </p:spPr>
      </p:pic>
    </p:spTree>
    <p:extLst>
      <p:ext uri="{BB962C8B-B14F-4D97-AF65-F5344CB8AC3E}">
        <p14:creationId xmlns:p14="http://schemas.microsoft.com/office/powerpoint/2010/main" val="409700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80C3EA-0CAE-5BF0-0A04-70DC5365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LLRW Shipments</a:t>
            </a:r>
          </a:p>
        </p:txBody>
      </p:sp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06C5C411-216F-8F53-5816-CC0056FB6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716" y="1510364"/>
            <a:ext cx="7619050" cy="4285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7126E-D8B4-6A1C-8454-6E53F982A10F}"/>
              </a:ext>
            </a:extLst>
          </p:cNvPr>
          <p:cNvSpPr txBox="1"/>
          <p:nvPr/>
        </p:nvSpPr>
        <p:spPr>
          <a:xfrm>
            <a:off x="3328141" y="5796080"/>
            <a:ext cx="527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Steam Generator on Rail Car at CR Unit 3 - 2016</a:t>
            </a:r>
          </a:p>
        </p:txBody>
      </p:sp>
    </p:spTree>
    <p:extLst>
      <p:ext uri="{BB962C8B-B14F-4D97-AF65-F5344CB8AC3E}">
        <p14:creationId xmlns:p14="http://schemas.microsoft.com/office/powerpoint/2010/main" val="2960611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429B6-BAC3-0920-04A1-60B138206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A0AF"/>
                </a:solidFill>
              </a:rPr>
              <a:t>Calendar Year 2023</a:t>
            </a:r>
          </a:p>
          <a:p>
            <a:endParaRPr lang="en-US" b="1" dirty="0">
              <a:solidFill>
                <a:srgbClr val="00A0A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168 Shipments inspected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37 shipments from CR Unit 3 decommissioning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31 Shipments from TP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23 Shipments from Florida State University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21 Shipments from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Permafix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17 Shipments from SL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</a:rPr>
              <a:t>224,819 Cubic feet of waste shipped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126,979 Cubic Feet from CR Unit 3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/>
              <a:t>39,681 Cubic Feet from TP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21,789 Cubic Feet from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Permafix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D10D1-3847-86D5-9AC4-BF3F02157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Did</a:t>
            </a:r>
          </a:p>
        </p:txBody>
      </p:sp>
    </p:spTree>
    <p:extLst>
      <p:ext uri="{BB962C8B-B14F-4D97-AF65-F5344CB8AC3E}">
        <p14:creationId xmlns:p14="http://schemas.microsoft.com/office/powerpoint/2010/main" val="107108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7508B7F3-7DEE-1792-7B24-A78EB9A51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87" y="3454160"/>
            <a:ext cx="3205105" cy="257812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EF4257-71DF-02A1-35B8-83BA627D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EAB50-E6AF-6537-C673-D466BBF9F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326" y="1566412"/>
            <a:ext cx="6517622" cy="2612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AB927-CAB2-A1E4-EA27-8535F73CD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718" y="3528380"/>
            <a:ext cx="2487419" cy="2429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68253C-EDE1-1318-537F-318E1510A0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07" y="1747886"/>
            <a:ext cx="3355941" cy="26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0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EF4257-71DF-02A1-35B8-83BA627D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F83BCA-3E4B-53BB-1CE4-615A16AFA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97" y="2069943"/>
            <a:ext cx="4723673" cy="33561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0DF4BFE9-BBE6-D14F-76B7-A8CAC9B69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834" y="2069943"/>
            <a:ext cx="5197657" cy="3356820"/>
          </a:xfrm>
        </p:spPr>
      </p:pic>
    </p:spTree>
    <p:extLst>
      <p:ext uri="{BB962C8B-B14F-4D97-AF65-F5344CB8AC3E}">
        <p14:creationId xmlns:p14="http://schemas.microsoft.com/office/powerpoint/2010/main" val="3913811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EF4257-71DF-02A1-35B8-83BA627D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</a:t>
            </a:r>
          </a:p>
        </p:txBody>
      </p:sp>
      <p:pic>
        <p:nvPicPr>
          <p:cNvPr id="7" name="Picture 6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05D46484-9A78-E5A8-6EA0-9C382D31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5668" y="1555060"/>
            <a:ext cx="2366011" cy="3954200"/>
          </a:xfrm>
          <a:prstGeom prst="rect">
            <a:avLst/>
          </a:prstGeom>
        </p:spPr>
      </p:pic>
      <p:pic>
        <p:nvPicPr>
          <p:cNvPr id="10" name="Picture 9" descr="A person holding a small reptile&#10;&#10;Description automatically generated with medium confidence">
            <a:extLst>
              <a:ext uri="{FF2B5EF4-FFF2-40B4-BE49-F238E27FC236}">
                <a16:creationId xmlns:a16="http://schemas.microsoft.com/office/drawing/2014/main" id="{F179EA9F-43A9-A9B7-78DA-4E1797986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21" y="1555060"/>
            <a:ext cx="4697731" cy="395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8072C4-68D1-DD93-A874-CCCAB5BFB0B7}"/>
              </a:ext>
            </a:extLst>
          </p:cNvPr>
          <p:cNvSpPr/>
          <p:nvPr/>
        </p:nvSpPr>
        <p:spPr>
          <a:xfrm>
            <a:off x="5841041" y="2967335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Florida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ADFD81-C2AE-1F68-A0B3-F8F100AA7194}"/>
              </a:ext>
            </a:extLst>
          </p:cNvPr>
          <p:cNvSpPr/>
          <p:nvPr/>
        </p:nvSpPr>
        <p:spPr>
          <a:xfrm>
            <a:off x="6293088" y="3429000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Man</a:t>
            </a:r>
          </a:p>
        </p:txBody>
      </p:sp>
    </p:spTree>
    <p:extLst>
      <p:ext uri="{BB962C8B-B14F-4D97-AF65-F5344CB8AC3E}">
        <p14:creationId xmlns:p14="http://schemas.microsoft.com/office/powerpoint/2010/main" val="148970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81511-8476-5955-FE34-A98EC51E4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1527 Specific Radioactive Materials Licensees (2</a:t>
            </a:r>
            <a:r>
              <a:rPr lang="en-US" sz="2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largest in nation)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401 Industrial Licenses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1030 Medical Licenses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16 Academic Licenses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Two active nuclear power plant sites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Turkey Point (TP), 30 miles S of Miami in Homestead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St. Lucie (SL), on S. Hutchinson Island near Ft. Pierce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Crystal River (CR) Unit 3 nuclear power plant in process of decommissioning</a:t>
            </a:r>
            <a:b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AED8A04-B3FA-414C-87FE-F48211075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Have</a:t>
            </a:r>
          </a:p>
        </p:txBody>
      </p:sp>
    </p:spTree>
    <p:extLst>
      <p:ext uri="{BB962C8B-B14F-4D97-AF65-F5344CB8AC3E}">
        <p14:creationId xmlns:p14="http://schemas.microsoft.com/office/powerpoint/2010/main" val="122847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81511-8476-5955-FE34-A98EC51E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35" y="1828799"/>
            <a:ext cx="5564766" cy="400799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A0AF"/>
                </a:solidFill>
              </a:rPr>
              <a:t>Low Level Waste Inspection Program</a:t>
            </a: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Includes standard shipment transports, packages, drums, B-25 boxes, Intermodal containers and casks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</a:rPr>
              <a:t>Also includes material from CR Unit 3 decommissioning including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Reactor Head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Steam Generators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AED8A04-B3FA-414C-87FE-F48211075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11894"/>
            <a:ext cx="10888224" cy="1080938"/>
          </a:xfrm>
        </p:spPr>
        <p:txBody>
          <a:bodyPr/>
          <a:lstStyle/>
          <a:p>
            <a:r>
              <a:rPr lang="en-US" dirty="0"/>
              <a:t>We Have</a:t>
            </a:r>
          </a:p>
        </p:txBody>
      </p:sp>
      <p:pic>
        <p:nvPicPr>
          <p:cNvPr id="6" name="Picture 5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1A636249-5A16-DBE1-C562-7B819238C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391" y="1444955"/>
            <a:ext cx="5707375" cy="42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8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AED8A04-B3FA-414C-87FE-F48211075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11894"/>
            <a:ext cx="10888224" cy="1080938"/>
          </a:xfrm>
        </p:spPr>
        <p:txBody>
          <a:bodyPr/>
          <a:lstStyle/>
          <a:p>
            <a:r>
              <a:rPr lang="en-US" dirty="0"/>
              <a:t>LLRW Shipments</a:t>
            </a:r>
          </a:p>
        </p:txBody>
      </p:sp>
      <p:pic>
        <p:nvPicPr>
          <p:cNvPr id="5" name="Picture 4" descr="A person in a safety vest standing next to train tracks&#10;&#10;Description automatically generated with low confidence">
            <a:extLst>
              <a:ext uri="{FF2B5EF4-FFF2-40B4-BE49-F238E27FC236}">
                <a16:creationId xmlns:a16="http://schemas.microsoft.com/office/drawing/2014/main" id="{0C2A6AFF-8888-60E8-9DC5-0C207D71D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21" y="1460926"/>
            <a:ext cx="5202080" cy="3901560"/>
          </a:xfrm>
          <a:prstGeom prst="rect">
            <a:avLst/>
          </a:prstGeom>
        </p:spPr>
      </p:pic>
      <p:pic>
        <p:nvPicPr>
          <p:cNvPr id="10" name="Picture 9" descr="A picture containing sky, outdoor, dock&#10;&#10;Description automatically generated">
            <a:extLst>
              <a:ext uri="{FF2B5EF4-FFF2-40B4-BE49-F238E27FC236}">
                <a16:creationId xmlns:a16="http://schemas.microsoft.com/office/drawing/2014/main" id="{20F6418E-FFBA-7920-DC07-B8C0A624A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045" y="1495513"/>
            <a:ext cx="5155964" cy="3866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A35D47-B765-BCA8-73BF-B43FFC1ADF38}"/>
              </a:ext>
            </a:extLst>
          </p:cNvPr>
          <p:cNvSpPr txBox="1"/>
          <p:nvPr/>
        </p:nvSpPr>
        <p:spPr>
          <a:xfrm>
            <a:off x="1572426" y="5530580"/>
            <a:ext cx="364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 car at CR Unit 3 – Dec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A54D2-F835-ED62-CF1A-AFE0DA398418}"/>
              </a:ext>
            </a:extLst>
          </p:cNvPr>
          <p:cNvSpPr txBox="1"/>
          <p:nvPr/>
        </p:nvSpPr>
        <p:spPr>
          <a:xfrm>
            <a:off x="7342620" y="5530580"/>
            <a:ext cx="364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Steam Generator from SL - 2006</a:t>
            </a:r>
          </a:p>
        </p:txBody>
      </p:sp>
    </p:spTree>
    <p:extLst>
      <p:ext uri="{BB962C8B-B14F-4D97-AF65-F5344CB8AC3E}">
        <p14:creationId xmlns:p14="http://schemas.microsoft.com/office/powerpoint/2010/main" val="217898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4FC7D0-7294-7096-661B-411C72C7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LLRW Shipments</a:t>
            </a:r>
          </a:p>
        </p:txBody>
      </p:sp>
      <p:pic>
        <p:nvPicPr>
          <p:cNvPr id="7" name="Picture 6" descr="A picture containing truck, road, outdoor, grass&#10;&#10;Description automatically generated">
            <a:extLst>
              <a:ext uri="{FF2B5EF4-FFF2-40B4-BE49-F238E27FC236}">
                <a16:creationId xmlns:a16="http://schemas.microsoft.com/office/drawing/2014/main" id="{EA7652E9-9E26-7C0C-1DC2-3AD41ED01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186" y="1471905"/>
            <a:ext cx="5680105" cy="42600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165101-FF2E-38B2-F922-A0B1CCEA39EB}"/>
              </a:ext>
            </a:extLst>
          </p:cNvPr>
          <p:cNvSpPr txBox="1"/>
          <p:nvPr/>
        </p:nvSpPr>
        <p:spPr>
          <a:xfrm>
            <a:off x="7375021" y="5808897"/>
            <a:ext cx="366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Intermodal at Crystal River - 2003</a:t>
            </a:r>
          </a:p>
        </p:txBody>
      </p:sp>
      <p:pic>
        <p:nvPicPr>
          <p:cNvPr id="2" name="Picture 1" descr="A picture containing outdoor, road, tree, truck&#10;&#10;Description automatically generated">
            <a:extLst>
              <a:ext uri="{FF2B5EF4-FFF2-40B4-BE49-F238E27FC236}">
                <a16:creationId xmlns:a16="http://schemas.microsoft.com/office/drawing/2014/main" id="{6AFA0DF0-9316-21AB-B81A-844768D59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97" y="1568046"/>
            <a:ext cx="5551918" cy="4163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98CA82-88FD-CE95-7225-4DED4E40A682}"/>
              </a:ext>
            </a:extLst>
          </p:cNvPr>
          <p:cNvSpPr txBox="1"/>
          <p:nvPr/>
        </p:nvSpPr>
        <p:spPr>
          <a:xfrm>
            <a:off x="1303017" y="5731985"/>
            <a:ext cx="4307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B-25 Boxes of DAW at </a:t>
            </a:r>
            <a:r>
              <a:rPr lang="en-US" dirty="0" err="1"/>
              <a:t>Permafix</a:t>
            </a:r>
            <a:r>
              <a:rPr lang="en-US" dirty="0"/>
              <a:t> - 2003</a:t>
            </a:r>
          </a:p>
        </p:txBody>
      </p:sp>
    </p:spTree>
    <p:extLst>
      <p:ext uri="{BB962C8B-B14F-4D97-AF65-F5344CB8AC3E}">
        <p14:creationId xmlns:p14="http://schemas.microsoft.com/office/powerpoint/2010/main" val="92566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4FC7D0-7294-7096-661B-411C72C7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LLRW Shipments</a:t>
            </a:r>
          </a:p>
        </p:txBody>
      </p:sp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D400C0F-2AED-89F8-BFC2-B9552F491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8" y="1471905"/>
            <a:ext cx="5680105" cy="4260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9A2C20-36AB-A2C8-8716-5EE87C954B40}"/>
              </a:ext>
            </a:extLst>
          </p:cNvPr>
          <p:cNvSpPr txBox="1"/>
          <p:nvPr/>
        </p:nvSpPr>
        <p:spPr>
          <a:xfrm>
            <a:off x="1818861" y="5808897"/>
            <a:ext cx="3674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Resin Cask at CR Unit 3 - 2002</a:t>
            </a:r>
          </a:p>
        </p:txBody>
      </p:sp>
      <p:pic>
        <p:nvPicPr>
          <p:cNvPr id="2" name="Picture 1" descr="A picture containing sky, outdoor, ground, transport&#10;&#10;Description automatically generated">
            <a:extLst>
              <a:ext uri="{FF2B5EF4-FFF2-40B4-BE49-F238E27FC236}">
                <a16:creationId xmlns:a16="http://schemas.microsoft.com/office/drawing/2014/main" id="{9523F30E-C0DE-6F91-C47C-704AB8623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961" y="1471905"/>
            <a:ext cx="5551918" cy="416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87A4AB-32DD-6B3E-D25A-3E0CB68559F7}"/>
              </a:ext>
            </a:extLst>
          </p:cNvPr>
          <p:cNvSpPr txBox="1"/>
          <p:nvPr/>
        </p:nvSpPr>
        <p:spPr>
          <a:xfrm>
            <a:off x="7217573" y="5635844"/>
            <a:ext cx="43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Steam Generator from CR Unit 3 - 2011</a:t>
            </a:r>
          </a:p>
        </p:txBody>
      </p:sp>
    </p:spTree>
    <p:extLst>
      <p:ext uri="{BB962C8B-B14F-4D97-AF65-F5344CB8AC3E}">
        <p14:creationId xmlns:p14="http://schemas.microsoft.com/office/powerpoint/2010/main" val="402820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DOH COLORS">
      <a:dk1>
        <a:srgbClr val="000000"/>
      </a:dk1>
      <a:lt1>
        <a:srgbClr val="FFFFFF"/>
      </a:lt1>
      <a:dk2>
        <a:srgbClr val="6D6E71"/>
      </a:dk2>
      <a:lt2>
        <a:srgbClr val="E7E6E6"/>
      </a:lt2>
      <a:accent1>
        <a:srgbClr val="00A0AF"/>
      </a:accent1>
      <a:accent2>
        <a:srgbClr val="F78E1E"/>
      </a:accent2>
      <a:accent3>
        <a:srgbClr val="FFDD00"/>
      </a:accent3>
      <a:accent4>
        <a:srgbClr val="FFF797"/>
      </a:accent4>
      <a:accent5>
        <a:srgbClr val="7ED0E0"/>
      </a:accent5>
      <a:accent6>
        <a:srgbClr val="FFFFFF"/>
      </a:accent6>
      <a:hlink>
        <a:srgbClr val="0563C1"/>
      </a:hlink>
      <a:folHlink>
        <a:srgbClr val="314F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R Presentation 2018-2019 House Health Care October 2017" id="{1B430638-5FF5-467E-BDE4-07FE6A413B85}" vid="{B1C51724-9329-4282-970F-F210334DD2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14991d5-81ea-4cbf-a3aa-6360975b438d">
      <UserInfo>
        <DisplayName>Wachira, Mary M</DisplayName>
        <AccountId>7102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5E47596845C541B79B208BA8569347" ma:contentTypeVersion="23" ma:contentTypeDescription="Create a new document." ma:contentTypeScope="" ma:versionID="cb586af431287317a155b26fb3a37169">
  <xsd:schema xmlns:xsd="http://www.w3.org/2001/XMLSchema" xmlns:xs="http://www.w3.org/2001/XMLSchema" xmlns:p="http://schemas.microsoft.com/office/2006/metadata/properties" xmlns:ns2="014991d5-81ea-4cbf-a3aa-6360975b438d" xmlns:ns3="6e4f23eb-659b-43cc-9196-3a811e25533f" targetNamespace="http://schemas.microsoft.com/office/2006/metadata/properties" ma:root="true" ma:fieldsID="f91f57c8bf84771d1d2cf3be403ac02a" ns2:_="" ns3:_="">
    <xsd:import namespace="014991d5-81ea-4cbf-a3aa-6360975b438d"/>
    <xsd:import namespace="6e4f23eb-659b-43cc-9196-3a811e25533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4991d5-81ea-4cbf-a3aa-6360975b43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f23eb-659b-43cc-9196-3a811e2553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A8D6C1-C8B1-445B-9CE2-691965D994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77DC1F-5DBD-4DD5-B036-381D66BEB518}">
  <ds:schemaRefs>
    <ds:schemaRef ds:uri="81093cdd-6e86-4687-988f-b93d17b381ab"/>
    <ds:schemaRef ds:uri="http://schemas.microsoft.com/office/2006/metadata/properties"/>
    <ds:schemaRef ds:uri="http://schemas.microsoft.com/office/2006/documentManagement/types"/>
    <ds:schemaRef ds:uri="01040c86-b86a-4294-ab24-29f545f7f061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elements/1.1/"/>
    <ds:schemaRef ds:uri="http://schemas.microsoft.com/sharepoint/v4"/>
    <ds:schemaRef ds:uri="4370ceee-1a2d-4209-9442-810ef723f156"/>
    <ds:schemaRef ds:uri="5135d448-7db8-4e87-b24c-bed23cdadd72"/>
    <ds:schemaRef ds:uri="014991d5-81ea-4cbf-a3aa-6360975b438d"/>
  </ds:schemaRefs>
</ds:datastoreItem>
</file>

<file path=customXml/itemProps3.xml><?xml version="1.0" encoding="utf-8"?>
<ds:datastoreItem xmlns:ds="http://schemas.openxmlformats.org/officeDocument/2006/customXml" ds:itemID="{B1C3B54F-E70A-4248-B48E-BDBE066245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4991d5-81ea-4cbf-a3aa-6360975b438d"/>
    <ds:schemaRef ds:uri="6e4f23eb-659b-43cc-9196-3a811e2553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LBR Presentation 2018-2019 House Health Care October 2017</Template>
  <TotalTime>23018</TotalTime>
  <Words>271</Words>
  <Application>Microsoft Office PowerPoint</Application>
  <PresentationFormat>Widescreen</PresentationFormat>
  <Paragraphs>57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Courier New</vt:lpstr>
      <vt:lpstr>Office Theme</vt:lpstr>
      <vt:lpstr>PowerPoint Presentation</vt:lpstr>
      <vt:lpstr>We Have</vt:lpstr>
      <vt:lpstr>We Have</vt:lpstr>
      <vt:lpstr>We Have</vt:lpstr>
      <vt:lpstr>We Have</vt:lpstr>
      <vt:lpstr>We Have</vt:lpstr>
      <vt:lpstr>LLRW Shipments</vt:lpstr>
      <vt:lpstr>LLRW Shipments</vt:lpstr>
      <vt:lpstr>LLRW Shipments</vt:lpstr>
      <vt:lpstr>LLRW Shipments</vt:lpstr>
      <vt:lpstr>We Did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DOH PowerPoint Template</dc:title>
  <dc:creator>Gentle, Ty</dc:creator>
  <cp:lastModifiedBy>Eldredge, Clark</cp:lastModifiedBy>
  <cp:revision>178</cp:revision>
  <cp:lastPrinted>2019-09-12T13:58:16Z</cp:lastPrinted>
  <dcterms:created xsi:type="dcterms:W3CDTF">2017-10-03T17:39:10Z</dcterms:created>
  <dcterms:modified xsi:type="dcterms:W3CDTF">2024-04-03T07:32:49Z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0x010100F55E47596845C541B79B208BA8569347</vt:lpwstr>
  </property>
</Properties>
</file>