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0" r:id="rId5"/>
    <p:sldId id="267" r:id="rId6"/>
    <p:sldId id="295" r:id="rId7"/>
    <p:sldId id="259" r:id="rId8"/>
    <p:sldId id="258" r:id="rId9"/>
    <p:sldId id="296" r:id="rId10"/>
    <p:sldId id="300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, Cyrus E (Cy) CIV USARMY JMC (USA)" userId="063215ed-9a9d-4da4-8bd0-ace4a65f0989" providerId="ADAL" clId="{344EC1DF-CA67-4890-9A06-80CDB00418AE}"/>
    <pc:docChg chg="undo custSel modSld">
      <pc:chgData name="Turner, Cyrus E (Cy) CIV USARMY JMC (USA)" userId="063215ed-9a9d-4da4-8bd0-ace4a65f0989" providerId="ADAL" clId="{344EC1DF-CA67-4890-9A06-80CDB00418AE}" dt="2023-09-26T13:05:22.784" v="16" actId="20577"/>
      <pc:docMkLst>
        <pc:docMk/>
      </pc:docMkLst>
      <pc:sldChg chg="modSp mod">
        <pc:chgData name="Turner, Cyrus E (Cy) CIV USARMY JMC (USA)" userId="063215ed-9a9d-4da4-8bd0-ace4a65f0989" providerId="ADAL" clId="{344EC1DF-CA67-4890-9A06-80CDB00418AE}" dt="2023-09-26T13:05:22.784" v="16" actId="20577"/>
        <pc:sldMkLst>
          <pc:docMk/>
          <pc:sldMk cId="636553063" sldId="256"/>
        </pc:sldMkLst>
        <pc:spChg chg="mod">
          <ac:chgData name="Turner, Cyrus E (Cy) CIV USARMY JMC (USA)" userId="063215ed-9a9d-4da4-8bd0-ace4a65f0989" providerId="ADAL" clId="{344EC1DF-CA67-4890-9A06-80CDB00418AE}" dt="2023-09-26T13:05:12.584" v="1"/>
          <ac:spMkLst>
            <pc:docMk/>
            <pc:sldMk cId="636553063" sldId="256"/>
            <ac:spMk id="2" creationId="{A0B66AAA-096B-2105-0DAA-3AE2BC378642}"/>
          </ac:spMkLst>
        </pc:spChg>
        <pc:spChg chg="mod">
          <ac:chgData name="Turner, Cyrus E (Cy) CIV USARMY JMC (USA)" userId="063215ed-9a9d-4da4-8bd0-ace4a65f0989" providerId="ADAL" clId="{344EC1DF-CA67-4890-9A06-80CDB00418AE}" dt="2023-09-26T13:05:22.784" v="16" actId="20577"/>
          <ac:spMkLst>
            <pc:docMk/>
            <pc:sldMk cId="636553063" sldId="256"/>
            <ac:spMk id="3" creationId="{8BBDCE89-90A8-3796-660D-8E4E159A11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44C64-C515-6FF4-021E-94FF3D580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34F5B-4ECE-7D80-8A9C-F757C3DA5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3EA81-49E4-94B7-4EDE-DB821EAA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0EB4-31A6-4CE2-9388-96A21C0C981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56F49-90D8-1B2E-49A7-1E12EA6B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006FE-4439-4E79-62E0-DBE27853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DEF6-95CD-4FE4-AE37-FE5A24DAE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1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EEAA-4A41-D22D-7828-CFC0F54A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FB4D3-14F9-04E9-BAC4-A9A262FD8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5895-6859-09F9-369F-6BA59D4D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0EB4-31A6-4CE2-9388-96A21C0C981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F4A37-7682-498B-44F9-3FD431BF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FD253-0256-7EC8-225C-705FD56F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DEF6-95CD-4FE4-AE37-FE5A24DAE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7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4FDF5-021A-4518-8D96-906570C60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71BC5-563D-637A-26E5-B7D837004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7FF0B-D475-0EC2-0596-372B687B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0EB4-31A6-4CE2-9388-96A21C0C981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1293F-F6F3-C775-D256-2C00CCDD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A3E35-45C2-23E7-F990-DA32153E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DEF6-95CD-4FE4-AE37-FE5A24DAE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27FD-2A6E-E29F-90B7-3D3DF959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B3AB6-2A13-B932-D57C-DFFD06F59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36632-E438-5E4B-6F65-C305260E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0EB4-31A6-4CE2-9388-96A21C0C981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E8196-BEE5-CD62-575F-874639B1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BEC7B-447F-5AE4-06A6-5DD7BD48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DEF6-95CD-4FE4-AE37-FE5A24DAE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6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7B23-07A8-A9B6-0270-AD7D1F94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2D720-F45A-5C04-4246-4BFCE5864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8A6AC-D2BA-9805-EE18-28EC6DA8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0EB4-31A6-4CE2-9388-96A21C0C981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FED5D-ADDF-71C6-4021-CF386FE7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38653-910B-0BD8-7FE4-B39FD762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DEF6-95CD-4FE4-AE37-FE5A24DAE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8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71EF-011F-C387-3DC4-DAA2F4AE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AD96F-E7E9-4F36-C40F-009239AFF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DA050-E358-3824-9B48-DE95B0A85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1BB25-A56B-E245-DE90-6E694089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0EB4-31A6-4CE2-9388-96A21C0C981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4A28B-471E-E3B0-3BA2-7A69D5B0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9826D-EB89-C50A-CC69-B93AD7F5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DEF6-95CD-4FE4-AE37-FE5A24DAE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1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AA38-51F5-7EDA-3BEA-257800B89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FD6EA-4CE5-3A42-6B65-A34039BB9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86EFA-9799-21A8-5061-F1A145ABB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E9A8D-01BC-0A2A-CAE0-9E27107A2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9BC6C-7A1C-2BE3-6D8A-4475BDBF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D87AB-569C-973F-AA06-9EB20CBEB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0EB4-31A6-4CE2-9388-96A21C0C981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6898C-8248-F2F5-070D-2F0EF209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02480-4165-D3EC-72B7-8117A8AE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DEF6-95CD-4FE4-AE37-FE5A24DAE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3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7938B-A6E0-B8FA-FD06-4CBACC6D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FDDCD-9FEE-9230-A421-8822CC75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0EB4-31A6-4CE2-9388-96A21C0C981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EFA55-49B6-66C8-AFC9-C4119A73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7D5E8-9FFA-44DF-E2C8-8D58F112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DEF6-95CD-4FE4-AE37-FE5A24DAE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2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88A80-04A7-19C3-B2A8-9C3C2C60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0EB4-31A6-4CE2-9388-96A21C0C981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E9F72-D273-44B3-CF15-43E1A2D7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66C1E-47EB-DF70-66CE-A5055851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DEF6-95CD-4FE4-AE37-FE5A24DAE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8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C1345-796C-B337-AA47-BE923044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C0D2E-1ADC-1504-ED11-664F3620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6BDCA-8C87-DBD9-5AC3-CB5C9803D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64BC9-9440-EF0E-F4AF-D94A5705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0EB4-31A6-4CE2-9388-96A21C0C981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3BAFB-53F5-82AE-C2A8-297789DF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1D8AD-46FE-E4C7-A913-1D6B50AF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DEF6-95CD-4FE4-AE37-FE5A24DAE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1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A927-73C0-1284-33B9-C36CB3CE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7A85CC-7F3F-2292-E5D8-58C92BFE6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BB2F8-30FF-FA91-151B-5582B3C53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D5BA5-09AD-6C41-B9F7-0D620A23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0EB4-31A6-4CE2-9388-96A21C0C981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D331-DDC8-3835-EF7D-BF632C37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8249B-3563-9A24-B542-4409A6B02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DEF6-95CD-4FE4-AE37-FE5A24DAE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0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9766A-439D-FA48-5302-68717EE5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7B8ED-2D0C-2997-5D1B-E3D1044F4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93F5D-20AB-F352-FF7D-A33EF5394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0EB4-31A6-4CE2-9388-96A21C0C981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46CA-5939-79F4-4D7F-D26D2E2C7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9A77A-381E-AF5F-D4F8-E56429885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CDEF6-95CD-4FE4-AE37-FE5A24DAE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6AAA-096B-2105-0DAA-3AE2BC378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882" y="1763059"/>
            <a:ext cx="10494235" cy="2387600"/>
          </a:xfrm>
        </p:spPr>
        <p:txBody>
          <a:bodyPr>
            <a:noAutofit/>
          </a:bodyPr>
          <a:lstStyle/>
          <a:p>
            <a:r>
              <a:rPr lang="en-US" sz="4400" dirty="0"/>
              <a:t>Program Overview and Explanation of Policies for the Turn-In of Defense-Owned Radioactive Items Found in the Public Domain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DCE89-90A8-3796-660D-8E4E159A1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653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Mr. Cyrus Turner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U.S. Army - Department of Defense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Lead Agent for Low Level Radioactive Waste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3 October 2023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5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9941-8AE2-2EB0-739F-9C593C02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Accepting the Military Item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B5D4-EBA7-6D55-2AE1-2DCB7ACB2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Requests are reviewed on a case-by-case basis.  </a:t>
            </a:r>
          </a:p>
          <a:p>
            <a:r>
              <a:rPr lang="en-US" dirty="0"/>
              <a:t>Usually supported by clear evidence that the LLRW or material is or was owned by the DoD Component (labels, markings, or serialization)</a:t>
            </a:r>
          </a:p>
          <a:p>
            <a:r>
              <a:rPr lang="en-US" dirty="0"/>
              <a:t>Priority is determined necessary to avoid:</a:t>
            </a:r>
          </a:p>
          <a:p>
            <a:pPr marL="0" indent="0">
              <a:buNone/>
            </a:pPr>
            <a:r>
              <a:rPr lang="en-US" dirty="0"/>
              <a:t>	1. Unsafe Situations or Potential Harm to Human Health 	</a:t>
            </a:r>
          </a:p>
          <a:p>
            <a:pPr marL="0" indent="0">
              <a:buNone/>
            </a:pPr>
            <a:r>
              <a:rPr lang="en-US" dirty="0"/>
              <a:t>	2. Potential Harm to the Environment</a:t>
            </a:r>
          </a:p>
          <a:p>
            <a:pPr marL="0" indent="0">
              <a:buNone/>
            </a:pPr>
            <a:r>
              <a:rPr lang="en-US" dirty="0"/>
              <a:t>	3. Current or future DoD liabilities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0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BE69F-C099-BA6E-BC28-05C23E54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F080D-032E-56B0-24C9-5401C054C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POC: Mr. Cyrus Turner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Email: cyrus.e.turner.civ@army.mil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Phone: 309-782-4233</a:t>
            </a:r>
          </a:p>
        </p:txBody>
      </p:sp>
    </p:spTree>
    <p:extLst>
      <p:ext uri="{BB962C8B-B14F-4D97-AF65-F5344CB8AC3E}">
        <p14:creationId xmlns:p14="http://schemas.microsoft.com/office/powerpoint/2010/main" val="64256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5FA4-EC1D-C028-C4F6-83542F11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and Proponent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FC930-3114-120F-5E04-FEF0F0BA1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422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Under Department of Defense Instruction (DODI) 4715.27, the United States Army is the Department of Defense Lead Agent (DODLA) for Low-Level Radioactive Waste (LLRW) 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Located at Rock Island Arsenal, the U.S. Army Headquarters, Joint Munitions Command (JMC) Environmental, Health and Safety Directorate – Environmental and Health (Physics) Division – executes the responsibilities of the Department of Defense (DoD) LLRW Program</a:t>
            </a:r>
          </a:p>
        </p:txBody>
      </p:sp>
      <p:pic>
        <p:nvPicPr>
          <p:cNvPr id="5" name="Picture 4" descr="A picture containing water, outdoor, nature, mountain&#10;&#10;Description automatically generated">
            <a:extLst>
              <a:ext uri="{FF2B5EF4-FFF2-40B4-BE49-F238E27FC236}">
                <a16:creationId xmlns:a16="http://schemas.microsoft.com/office/drawing/2014/main" id="{2267B9DC-D8F7-F648-B63E-62D36B6E7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4" y="2033562"/>
            <a:ext cx="5338062" cy="34533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845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military personnel with life-cycle management of defense-owned commodities that have radioactive material for DoD-entities, world-wide.</a:t>
            </a:r>
          </a:p>
          <a:p>
            <a:r>
              <a:rPr lang="en-US" dirty="0"/>
              <a:t>Dispose of these unwanted commodities in a manner that is protective to human health and the environment, and that complies with DoD issuances and applicable statutory and regulatory requirements.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000" i="1" dirty="0"/>
              <a:t>Policy for the Program is distinct for defense-owned commodities with radioactive material outside DoD possession (in the public domain).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3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Unwanted or excessed commodities (military items) that contain source, special nuclear, or byproduct material.</a:t>
            </a:r>
          </a:p>
          <a:p>
            <a:r>
              <a:rPr lang="en-US" dirty="0"/>
              <a:t>Includes:</a:t>
            </a:r>
          </a:p>
          <a:p>
            <a:pPr marL="0" indent="0">
              <a:buNone/>
            </a:pPr>
            <a:r>
              <a:rPr lang="en-US" sz="2400" dirty="0"/>
              <a:t>  - Mixed waste (hazardous and radioactive)</a:t>
            </a:r>
          </a:p>
          <a:p>
            <a:pPr marL="0" indent="0">
              <a:buNone/>
            </a:pPr>
            <a:r>
              <a:rPr lang="en-US" sz="2400" dirty="0"/>
              <a:t>  - Naturally occurring radioactive material waste (NORM)</a:t>
            </a:r>
          </a:p>
          <a:p>
            <a:pPr marL="0" indent="0">
              <a:buNone/>
            </a:pPr>
            <a:r>
              <a:rPr lang="en-US" sz="2400" dirty="0"/>
              <a:t>  - Naturally occurring and accelerator-produced radioactive material waste (NARM)</a:t>
            </a:r>
          </a:p>
        </p:txBody>
      </p:sp>
    </p:spTree>
    <p:extLst>
      <p:ext uri="{BB962C8B-B14F-4D97-AF65-F5344CB8AC3E}">
        <p14:creationId xmlns:p14="http://schemas.microsoft.com/office/powerpoint/2010/main" val="309879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not include wastes that are: 	</a:t>
            </a:r>
          </a:p>
          <a:p>
            <a:pPr lvl="1"/>
            <a:r>
              <a:rPr lang="en-US" dirty="0"/>
              <a:t>Generated by the Naval Nuclear Propulsion Program </a:t>
            </a:r>
          </a:p>
          <a:p>
            <a:pPr lvl="1"/>
            <a:r>
              <a:rPr lang="en-US" dirty="0"/>
              <a:t>Related to nuclear weapons programs</a:t>
            </a:r>
          </a:p>
          <a:p>
            <a:pPr lvl="1"/>
            <a:r>
              <a:rPr lang="en-US" dirty="0"/>
              <a:t>Generated from former Army Deactivated Nuclear Power Program facilities</a:t>
            </a:r>
          </a:p>
          <a:p>
            <a:pPr lvl="1"/>
            <a:r>
              <a:rPr lang="en-US" dirty="0"/>
              <a:t>Decay in storage, release in effluents, disposal by release into sanitary sewage treatment or disposal by incineration, and disposal of specific wastes in accordance with Sections 20.2002-20.2005 and 20.2108 of Title 10 Code of Federal Regulations (CFR) </a:t>
            </a:r>
          </a:p>
        </p:txBody>
      </p:sp>
    </p:spTree>
    <p:extLst>
      <p:ext uri="{BB962C8B-B14F-4D97-AF65-F5344CB8AC3E}">
        <p14:creationId xmlns:p14="http://schemas.microsoft.com/office/powerpoint/2010/main" val="242881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and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754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Government Staff and Facility</a:t>
            </a:r>
          </a:p>
          <a:p>
            <a:pPr lvl="1"/>
            <a:r>
              <a:rPr lang="en-US" dirty="0"/>
              <a:t>Civilian Technical Team – 8 Health Physicists</a:t>
            </a:r>
          </a:p>
          <a:p>
            <a:pPr lvl="1"/>
            <a:r>
              <a:rPr lang="en-US" dirty="0"/>
              <a:t>Facility is Licensed by the USNRC</a:t>
            </a:r>
          </a:p>
          <a:p>
            <a:pPr marL="0" indent="0">
              <a:buNone/>
            </a:pPr>
            <a:r>
              <a:rPr lang="en-US" dirty="0"/>
              <a:t>The Morris Consolidation Facility (MCF)</a:t>
            </a:r>
          </a:p>
          <a:p>
            <a:pPr lvl="1"/>
            <a:r>
              <a:rPr lang="en-US" dirty="0"/>
              <a:t>Unique Capability within the DoD Program</a:t>
            </a:r>
          </a:p>
          <a:p>
            <a:pPr lvl="1"/>
            <a:r>
              <a:rPr lang="en-US" dirty="0"/>
              <a:t>Receive Any Type of Low-Level Radioactive Material and Perform Processing prior to Recycle or Disposal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905" y="1595573"/>
            <a:ext cx="3208774" cy="21776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905" y="3857329"/>
            <a:ext cx="3208774" cy="23196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226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AutoNum type="arabicPeriod"/>
            </a:pPr>
            <a:r>
              <a:rPr lang="en-US" sz="2800" dirty="0"/>
              <a:t>Obtain services for customers </a:t>
            </a:r>
            <a:r>
              <a:rPr lang="en-US" sz="2800" i="1" dirty="0"/>
              <a:t>(safe, compliant, and cost-effective removal, processing, recycle and disposal)</a:t>
            </a:r>
          </a:p>
          <a:p>
            <a:pPr marL="457200" lvl="1" indent="-457200">
              <a:buAutoNum type="arabicPeriod"/>
            </a:pPr>
            <a:r>
              <a:rPr lang="en-US" sz="2800" dirty="0"/>
              <a:t>Operate and maintain a consolidation and processing facility </a:t>
            </a:r>
            <a:r>
              <a:rPr lang="en-US" sz="2800" i="1" dirty="0"/>
              <a:t>(the Morris Consolidation Facility)</a:t>
            </a:r>
          </a:p>
          <a:p>
            <a:pPr marL="457200" lvl="1" indent="-457200">
              <a:buAutoNum type="arabicPeriod"/>
            </a:pPr>
            <a:r>
              <a:rPr lang="en-US" sz="2800" dirty="0"/>
              <a:t>Support unit readiness and Soldier/Civilian safety </a:t>
            </a:r>
            <a:r>
              <a:rPr lang="en-US" sz="2800" i="1" dirty="0"/>
              <a:t>(safe turn-in of non-functioning or unwanted equipment containing radioactive materials to obtain replacements)</a:t>
            </a:r>
          </a:p>
          <a:p>
            <a:pPr marL="457200" lvl="1" indent="-457200">
              <a:buAutoNum type="arabicPeriod"/>
            </a:pPr>
            <a:r>
              <a:rPr lang="en-US" sz="2800" dirty="0"/>
              <a:t>Grant disposal waivers </a:t>
            </a:r>
            <a:r>
              <a:rPr lang="en-US" sz="2800" i="1" dirty="0"/>
              <a:t>(applicant basis)</a:t>
            </a:r>
          </a:p>
          <a:p>
            <a:pPr marL="457200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7F49-9B1A-46F1-8263-5BC2DC0076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7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82ED-740E-7110-F4A7-8DCA6573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Items Outside of DoD Possession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F7975-513E-F902-2B49-84B4058EB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In general, military items outside of DoD possession and control may not be accepted, handled, removed, or disposed under the DODLA Program when the following conditions apply:</a:t>
            </a:r>
          </a:p>
          <a:p>
            <a:pPr marL="0" indent="0">
              <a:buNone/>
            </a:pPr>
            <a:r>
              <a:rPr lang="en-US" sz="3000" dirty="0"/>
              <a:t>	1. The LLRW or material is owned by, or in the possession of, a private citizen, business, State, or non-federal entity, or</a:t>
            </a:r>
          </a:p>
          <a:p>
            <a:pPr marL="0" indent="0">
              <a:buNone/>
            </a:pPr>
            <a:r>
              <a:rPr lang="en-US" sz="3000" dirty="0"/>
              <a:t>	2. The LLRW or material is located on property that is not currently and never was owned by, leased to, or otherwise possessed by a DoD Component.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i="1" dirty="0"/>
              <a:t>This does not mean that the DoD cannot take back radioactive items clearly marked as DoD (labeled) property from the public.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2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FF07-5C84-5DFE-FD2D-1EBD99F3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DE616-70C4-083B-66C1-887A73FDE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3" t="13237" r="493" b="6384"/>
          <a:stretch/>
        </p:blipFill>
        <p:spPr>
          <a:xfrm>
            <a:off x="732227" y="1586927"/>
            <a:ext cx="3460901" cy="2091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234562-D1BD-7D67-401F-F5096A123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1" r="45600"/>
          <a:stretch/>
        </p:blipFill>
        <p:spPr>
          <a:xfrm>
            <a:off x="8163997" y="1586928"/>
            <a:ext cx="3431789" cy="468488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36AFEF-18FE-E2D7-4D44-6C5506CAD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167" t="32992" r="3167" b="14899"/>
          <a:stretch/>
        </p:blipFill>
        <p:spPr>
          <a:xfrm>
            <a:off x="732227" y="3721394"/>
            <a:ext cx="3460900" cy="2550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D63651-E388-E5AF-4B5C-39822666B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300" y="1586928"/>
            <a:ext cx="3886525" cy="46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7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657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Program Overview and Explanation of Policies for the Turn-In of Defense-Owned Radioactive Items Found in the Public Domain</vt:lpstr>
      <vt:lpstr>Program and Proponent</vt:lpstr>
      <vt:lpstr>Policy</vt:lpstr>
      <vt:lpstr>Scope</vt:lpstr>
      <vt:lpstr>Limitations</vt:lpstr>
      <vt:lpstr>Staff and Capabilities</vt:lpstr>
      <vt:lpstr>Mission</vt:lpstr>
      <vt:lpstr>Military Items Outside of DoD Possession</vt:lpstr>
      <vt:lpstr>Examples of Items</vt:lpstr>
      <vt:lpstr>Accepting the Military Item Back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Cyrus E (Cy) CIV USARMY JMC (USA)</dc:creator>
  <cp:lastModifiedBy>Turner, Cyrus E (Cy) CIV USARMY JMC (USA)</cp:lastModifiedBy>
  <cp:revision>4</cp:revision>
  <dcterms:created xsi:type="dcterms:W3CDTF">2023-05-05T23:29:04Z</dcterms:created>
  <dcterms:modified xsi:type="dcterms:W3CDTF">2023-09-26T13:05:29Z</dcterms:modified>
</cp:coreProperties>
</file>