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Antic Italics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anrope 1" panose="020B0604020202020204" charset="0"/>
      <p:regular r:id="rId13"/>
    </p:embeddedFont>
    <p:embeddedFont>
      <p:font typeface="Manrope 2" panose="020B0604020202020204" charset="0"/>
      <p:regular r:id="rId14"/>
    </p:embeddedFont>
    <p:embeddedFont>
      <p:font typeface="Manrope 3" panose="020B0604020202020204" charset="0"/>
      <p:regular r:id="rId15"/>
    </p:embeddedFont>
    <p:embeddedFont>
      <p:font typeface="Manrope 4" panose="020B0604020202020204" charset="0"/>
      <p:regular r:id="rId16"/>
    </p:embeddedFont>
    <p:embeddedFont>
      <p:font typeface="Manrope 5" panose="020B0604020202020204" charset="0"/>
      <p:regular r:id="rId17"/>
    </p:embeddedFont>
    <p:embeddedFont>
      <p:font typeface="Manrope 6" panose="020B0604020202020204" charset="0"/>
      <p:regular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8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0" r="-789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1943267" y="4663440"/>
            <a:ext cx="4731837" cy="8229600"/>
            <a:chOff x="0" y="0"/>
            <a:chExt cx="3291840" cy="5725160"/>
          </a:xfrm>
        </p:grpSpPr>
        <p:sp>
          <p:nvSpPr>
            <p:cNvPr id="4" name="Freeform 4"/>
            <p:cNvSpPr/>
            <p:nvPr/>
          </p:nvSpPr>
          <p:spPr>
            <a:xfrm>
              <a:off x="38100" y="0"/>
              <a:ext cx="3252470" cy="1734820"/>
            </a:xfrm>
            <a:custGeom>
              <a:avLst/>
              <a:gdLst/>
              <a:ahLst/>
              <a:cxnLst/>
              <a:rect l="l" t="t" r="r" b="b"/>
              <a:pathLst>
                <a:path w="3252470" h="1734820">
                  <a:moveTo>
                    <a:pt x="3021330" y="0"/>
                  </a:moveTo>
                  <a:cubicBezTo>
                    <a:pt x="2995930" y="2540"/>
                    <a:pt x="2971800" y="6350"/>
                    <a:pt x="2946400" y="8890"/>
                  </a:cubicBezTo>
                  <a:cubicBezTo>
                    <a:pt x="2937510" y="10160"/>
                    <a:pt x="2927350" y="11430"/>
                    <a:pt x="2918460" y="12700"/>
                  </a:cubicBezTo>
                  <a:cubicBezTo>
                    <a:pt x="2905760" y="13970"/>
                    <a:pt x="2915920" y="12700"/>
                    <a:pt x="2918460" y="12700"/>
                  </a:cubicBezTo>
                  <a:cubicBezTo>
                    <a:pt x="2894330" y="16510"/>
                    <a:pt x="2871470" y="19050"/>
                    <a:pt x="2847340" y="22860"/>
                  </a:cubicBezTo>
                  <a:cubicBezTo>
                    <a:pt x="2815590" y="26670"/>
                    <a:pt x="2783840" y="30480"/>
                    <a:pt x="2752090" y="31750"/>
                  </a:cubicBezTo>
                  <a:cubicBezTo>
                    <a:pt x="2519680" y="46990"/>
                    <a:pt x="2286000" y="16510"/>
                    <a:pt x="2053590" y="15240"/>
                  </a:cubicBezTo>
                  <a:cubicBezTo>
                    <a:pt x="1816100" y="12700"/>
                    <a:pt x="1577340" y="13970"/>
                    <a:pt x="1339850" y="19050"/>
                  </a:cubicBezTo>
                  <a:cubicBezTo>
                    <a:pt x="892810" y="27940"/>
                    <a:pt x="445770" y="46990"/>
                    <a:pt x="0" y="49530"/>
                  </a:cubicBezTo>
                  <a:cubicBezTo>
                    <a:pt x="1270" y="480060"/>
                    <a:pt x="12700" y="911860"/>
                    <a:pt x="21590" y="1342390"/>
                  </a:cubicBezTo>
                  <a:cubicBezTo>
                    <a:pt x="24130" y="1470660"/>
                    <a:pt x="26670" y="1598930"/>
                    <a:pt x="27940" y="1725930"/>
                  </a:cubicBezTo>
                  <a:cubicBezTo>
                    <a:pt x="228600" y="1728470"/>
                    <a:pt x="427990" y="1734820"/>
                    <a:pt x="628650" y="1733550"/>
                  </a:cubicBezTo>
                  <a:cubicBezTo>
                    <a:pt x="871220" y="1732280"/>
                    <a:pt x="1113790" y="1714500"/>
                    <a:pt x="1356360" y="1710690"/>
                  </a:cubicBezTo>
                  <a:cubicBezTo>
                    <a:pt x="1596390" y="1706880"/>
                    <a:pt x="1835150" y="1711960"/>
                    <a:pt x="2075180" y="1715770"/>
                  </a:cubicBezTo>
                  <a:cubicBezTo>
                    <a:pt x="2316480" y="1719580"/>
                    <a:pt x="2559050" y="1720850"/>
                    <a:pt x="2800350" y="1713230"/>
                  </a:cubicBezTo>
                  <a:cubicBezTo>
                    <a:pt x="2917190" y="1709420"/>
                    <a:pt x="3034030" y="1705610"/>
                    <a:pt x="3150870" y="1709420"/>
                  </a:cubicBezTo>
                  <a:cubicBezTo>
                    <a:pt x="3185160" y="1710690"/>
                    <a:pt x="3218180" y="1710690"/>
                    <a:pt x="3252470" y="1711960"/>
                  </a:cubicBezTo>
                  <a:cubicBezTo>
                    <a:pt x="3247390" y="1141730"/>
                    <a:pt x="3233420" y="570230"/>
                    <a:pt x="3233420" y="0"/>
                  </a:cubicBezTo>
                  <a:lnTo>
                    <a:pt x="302133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1750" y="2037080"/>
              <a:ext cx="3260090" cy="1697990"/>
            </a:xfrm>
            <a:custGeom>
              <a:avLst/>
              <a:gdLst/>
              <a:ahLst/>
              <a:cxnLst/>
              <a:rect l="l" t="t" r="r" b="b"/>
              <a:pathLst>
                <a:path w="3260090" h="1697990">
                  <a:moveTo>
                    <a:pt x="3260090" y="10160"/>
                  </a:moveTo>
                  <a:lnTo>
                    <a:pt x="3111500" y="6350"/>
                  </a:lnTo>
                  <a:cubicBezTo>
                    <a:pt x="2979420" y="3810"/>
                    <a:pt x="2847340" y="11430"/>
                    <a:pt x="2715260" y="13970"/>
                  </a:cubicBezTo>
                  <a:cubicBezTo>
                    <a:pt x="2233930" y="25400"/>
                    <a:pt x="1752600" y="0"/>
                    <a:pt x="1271270" y="11430"/>
                  </a:cubicBezTo>
                  <a:cubicBezTo>
                    <a:pt x="1028700" y="16510"/>
                    <a:pt x="786130" y="34290"/>
                    <a:pt x="543560" y="33020"/>
                  </a:cubicBezTo>
                  <a:cubicBezTo>
                    <a:pt x="374650" y="31750"/>
                    <a:pt x="205740" y="27940"/>
                    <a:pt x="36830" y="25400"/>
                  </a:cubicBezTo>
                  <a:cubicBezTo>
                    <a:pt x="38100" y="227330"/>
                    <a:pt x="36830" y="429260"/>
                    <a:pt x="31750" y="629920"/>
                  </a:cubicBezTo>
                  <a:cubicBezTo>
                    <a:pt x="26670" y="829310"/>
                    <a:pt x="16510" y="1028700"/>
                    <a:pt x="10160" y="1226820"/>
                  </a:cubicBezTo>
                  <a:cubicBezTo>
                    <a:pt x="6350" y="1372870"/>
                    <a:pt x="2540" y="1520190"/>
                    <a:pt x="0" y="1666240"/>
                  </a:cubicBezTo>
                  <a:cubicBezTo>
                    <a:pt x="242570" y="1663700"/>
                    <a:pt x="486410" y="1654810"/>
                    <a:pt x="728980" y="1648460"/>
                  </a:cubicBezTo>
                  <a:cubicBezTo>
                    <a:pt x="967740" y="1642110"/>
                    <a:pt x="1205230" y="1647190"/>
                    <a:pt x="1443990" y="1648460"/>
                  </a:cubicBezTo>
                  <a:cubicBezTo>
                    <a:pt x="1680210" y="1648460"/>
                    <a:pt x="1916430" y="1642110"/>
                    <a:pt x="2153920" y="1643380"/>
                  </a:cubicBezTo>
                  <a:cubicBezTo>
                    <a:pt x="2387600" y="1643380"/>
                    <a:pt x="2620010" y="1653540"/>
                    <a:pt x="2851150" y="1680210"/>
                  </a:cubicBezTo>
                  <a:cubicBezTo>
                    <a:pt x="2959100" y="1692910"/>
                    <a:pt x="3068320" y="1697990"/>
                    <a:pt x="3177540" y="1696720"/>
                  </a:cubicBezTo>
                  <a:cubicBezTo>
                    <a:pt x="3188970" y="1696720"/>
                    <a:pt x="3200400" y="1696720"/>
                    <a:pt x="3211830" y="1695450"/>
                  </a:cubicBezTo>
                  <a:lnTo>
                    <a:pt x="3219450" y="1474470"/>
                  </a:lnTo>
                  <a:cubicBezTo>
                    <a:pt x="3227070" y="1287780"/>
                    <a:pt x="3238500" y="1099820"/>
                    <a:pt x="3247391" y="913130"/>
                  </a:cubicBezTo>
                  <a:cubicBezTo>
                    <a:pt x="3256281" y="722630"/>
                    <a:pt x="3258820" y="532130"/>
                    <a:pt x="3260091" y="341630"/>
                  </a:cubicBezTo>
                  <a:lnTo>
                    <a:pt x="3260091" y="101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-3810" y="3986530"/>
              <a:ext cx="3270250" cy="1742440"/>
            </a:xfrm>
            <a:custGeom>
              <a:avLst/>
              <a:gdLst/>
              <a:ahLst/>
              <a:cxnLst/>
              <a:rect l="l" t="t" r="r" b="b"/>
              <a:pathLst>
                <a:path w="3270250" h="1742440">
                  <a:moveTo>
                    <a:pt x="3267710" y="727710"/>
                  </a:moveTo>
                  <a:cubicBezTo>
                    <a:pt x="3267710" y="549910"/>
                    <a:pt x="3247390" y="372110"/>
                    <a:pt x="3243580" y="193040"/>
                  </a:cubicBezTo>
                  <a:cubicBezTo>
                    <a:pt x="3243580" y="153670"/>
                    <a:pt x="3242310" y="114300"/>
                    <a:pt x="3242310" y="74930"/>
                  </a:cubicBezTo>
                  <a:cubicBezTo>
                    <a:pt x="3224530" y="74930"/>
                    <a:pt x="3206750" y="76200"/>
                    <a:pt x="3188970" y="76200"/>
                  </a:cubicBezTo>
                  <a:cubicBezTo>
                    <a:pt x="3064510" y="76200"/>
                    <a:pt x="2942590" y="64770"/>
                    <a:pt x="2819400" y="50800"/>
                  </a:cubicBezTo>
                  <a:cubicBezTo>
                    <a:pt x="2348230" y="0"/>
                    <a:pt x="1873250" y="31750"/>
                    <a:pt x="1400810" y="26670"/>
                  </a:cubicBezTo>
                  <a:cubicBezTo>
                    <a:pt x="1159510" y="24130"/>
                    <a:pt x="919480" y="22861"/>
                    <a:pt x="678180" y="30480"/>
                  </a:cubicBezTo>
                  <a:cubicBezTo>
                    <a:pt x="462280" y="36830"/>
                    <a:pt x="246380" y="44450"/>
                    <a:pt x="29210" y="45720"/>
                  </a:cubicBezTo>
                  <a:cubicBezTo>
                    <a:pt x="24130" y="416561"/>
                    <a:pt x="20320" y="787400"/>
                    <a:pt x="10160" y="1156970"/>
                  </a:cubicBezTo>
                  <a:cubicBezTo>
                    <a:pt x="5080" y="1341120"/>
                    <a:pt x="0" y="1526540"/>
                    <a:pt x="3810" y="1710690"/>
                  </a:cubicBezTo>
                  <a:cubicBezTo>
                    <a:pt x="266700" y="1710690"/>
                    <a:pt x="528320" y="1715770"/>
                    <a:pt x="791210" y="1720850"/>
                  </a:cubicBezTo>
                  <a:cubicBezTo>
                    <a:pt x="1275080" y="1731010"/>
                    <a:pt x="1760220" y="1742440"/>
                    <a:pt x="2244090" y="1732280"/>
                  </a:cubicBezTo>
                  <a:cubicBezTo>
                    <a:pt x="2585720" y="1724660"/>
                    <a:pt x="2928620" y="1717040"/>
                    <a:pt x="3270250" y="1713230"/>
                  </a:cubicBezTo>
                  <a:cubicBezTo>
                    <a:pt x="3218180" y="1389380"/>
                    <a:pt x="3268980" y="1055370"/>
                    <a:pt x="3267710" y="72771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79745" y="7212875"/>
            <a:ext cx="18447490" cy="2606213"/>
            <a:chOff x="0" y="0"/>
            <a:chExt cx="4858598" cy="6864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58598" cy="686410"/>
            </a:xfrm>
            <a:custGeom>
              <a:avLst/>
              <a:gdLst/>
              <a:ahLst/>
              <a:cxnLst/>
              <a:rect l="l" t="t" r="r" b="b"/>
              <a:pathLst>
                <a:path w="4858598" h="686410">
                  <a:moveTo>
                    <a:pt x="0" y="0"/>
                  </a:moveTo>
                  <a:lnTo>
                    <a:pt x="4858598" y="0"/>
                  </a:lnTo>
                  <a:lnTo>
                    <a:pt x="4858598" y="686410"/>
                  </a:lnTo>
                  <a:lnTo>
                    <a:pt x="0" y="686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7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67331" y="7741409"/>
            <a:ext cx="7490819" cy="1516891"/>
          </a:xfrm>
          <a:custGeom>
            <a:avLst/>
            <a:gdLst/>
            <a:ahLst/>
            <a:cxnLst/>
            <a:rect l="l" t="t" r="r" b="b"/>
            <a:pathLst>
              <a:path w="7490819" h="1516891">
                <a:moveTo>
                  <a:pt x="0" y="0"/>
                </a:moveTo>
                <a:lnTo>
                  <a:pt x="7490819" y="0"/>
                </a:lnTo>
                <a:lnTo>
                  <a:pt x="7490819" y="1516891"/>
                </a:lnTo>
                <a:lnTo>
                  <a:pt x="0" y="1516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rot="-5399999">
            <a:off x="8357592" y="8672915"/>
            <a:ext cx="1610917" cy="0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310088" y="7608059"/>
            <a:ext cx="8977912" cy="69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3749">
                <a:solidFill>
                  <a:srgbClr val="356096"/>
                </a:solidFill>
                <a:latin typeface="Manrope 2"/>
              </a:rPr>
              <a:t>Low-Level Radioactive Waste Forum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67950" y="8439782"/>
            <a:ext cx="6387273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4E5D70"/>
                </a:solidFill>
                <a:latin typeface="Manrope 3"/>
              </a:rPr>
              <a:t>October 3, 2023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042" y="10439416"/>
            <a:ext cx="18624958" cy="38084"/>
          </a:xfrm>
          <a:prstGeom prst="rect">
            <a:avLst/>
          </a:prstGeom>
          <a:solidFill>
            <a:srgbClr val="FF914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31762" y="0"/>
            <a:ext cx="4220480" cy="10287000"/>
          </a:xfrm>
          <a:custGeom>
            <a:avLst/>
            <a:gdLst/>
            <a:ahLst/>
            <a:cxnLst/>
            <a:rect l="l" t="t" r="r" b="b"/>
            <a:pathLst>
              <a:path w="4220480" h="10287000">
                <a:moveTo>
                  <a:pt x="0" y="0"/>
                </a:moveTo>
                <a:lnTo>
                  <a:pt x="4220480" y="0"/>
                </a:lnTo>
                <a:lnTo>
                  <a:pt x="4220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195" r="-311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76622" y="611864"/>
            <a:ext cx="2154482" cy="2150891"/>
          </a:xfrm>
          <a:custGeom>
            <a:avLst/>
            <a:gdLst/>
            <a:ahLst/>
            <a:cxnLst/>
            <a:rect l="l" t="t" r="r" b="b"/>
            <a:pathLst>
              <a:path w="2154482" h="2150891">
                <a:moveTo>
                  <a:pt x="0" y="0"/>
                </a:moveTo>
                <a:lnTo>
                  <a:pt x="2154482" y="0"/>
                </a:lnTo>
                <a:lnTo>
                  <a:pt x="2154482" y="2150891"/>
                </a:lnTo>
                <a:lnTo>
                  <a:pt x="0" y="2150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2985807" y="4839698"/>
            <a:ext cx="389626" cy="607604"/>
          </a:xfrm>
          <a:custGeom>
            <a:avLst/>
            <a:gdLst/>
            <a:ahLst/>
            <a:cxnLst/>
            <a:rect l="l" t="t" r="r" b="b"/>
            <a:pathLst>
              <a:path w="389626" h="607604">
                <a:moveTo>
                  <a:pt x="0" y="0"/>
                </a:moveTo>
                <a:lnTo>
                  <a:pt x="389626" y="0"/>
                </a:lnTo>
                <a:lnTo>
                  <a:pt x="389626" y="607604"/>
                </a:lnTo>
                <a:lnTo>
                  <a:pt x="0" y="607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2945868" y="7246675"/>
            <a:ext cx="389626" cy="607604"/>
          </a:xfrm>
          <a:custGeom>
            <a:avLst/>
            <a:gdLst/>
            <a:ahLst/>
            <a:cxnLst/>
            <a:rect l="l" t="t" r="r" b="b"/>
            <a:pathLst>
              <a:path w="389626" h="607604">
                <a:moveTo>
                  <a:pt x="0" y="0"/>
                </a:moveTo>
                <a:lnTo>
                  <a:pt x="389626" y="0"/>
                </a:lnTo>
                <a:lnTo>
                  <a:pt x="389626" y="607604"/>
                </a:lnTo>
                <a:lnTo>
                  <a:pt x="0" y="607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48078" y="0"/>
            <a:ext cx="3038861" cy="3076807"/>
          </a:xfrm>
          <a:custGeom>
            <a:avLst/>
            <a:gdLst/>
            <a:ahLst/>
            <a:cxnLst/>
            <a:rect l="l" t="t" r="r" b="b"/>
            <a:pathLst>
              <a:path w="3038861" h="3076807">
                <a:moveTo>
                  <a:pt x="0" y="0"/>
                </a:moveTo>
                <a:lnTo>
                  <a:pt x="3038861" y="0"/>
                </a:lnTo>
                <a:lnTo>
                  <a:pt x="3038861" y="3076807"/>
                </a:lnTo>
                <a:lnTo>
                  <a:pt x="0" y="30768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393562" y="4580453"/>
            <a:ext cx="6747892" cy="5340215"/>
            <a:chOff x="0" y="0"/>
            <a:chExt cx="8997190" cy="7120287"/>
          </a:xfrm>
        </p:grpSpPr>
        <p:sp>
          <p:nvSpPr>
            <p:cNvPr id="9" name="TextBox 9"/>
            <p:cNvSpPr txBox="1"/>
            <p:nvPr/>
          </p:nvSpPr>
          <p:spPr>
            <a:xfrm>
              <a:off x="0" y="1679395"/>
              <a:ext cx="4758346" cy="5440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endParaRPr/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545454"/>
                  </a:solidFill>
                  <a:latin typeface="Manrope 2"/>
                </a:rPr>
                <a:t>Health Physicist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545454"/>
                  </a:solidFill>
                  <a:latin typeface="Manrope 1"/>
                </a:rPr>
                <a:t>Larry Kellum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545454"/>
                  </a:solidFill>
                  <a:latin typeface="Manrope 1"/>
                </a:rPr>
                <a:t>Kevin Carney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545454"/>
                  </a:solidFill>
                  <a:latin typeface="Manrope 1"/>
                </a:rPr>
                <a:t>Tyler Hegburg</a:t>
              </a:r>
            </a:p>
            <a:p>
              <a:pPr algn="ctr">
                <a:lnSpc>
                  <a:spcPts val="2939"/>
                </a:lnSpc>
              </a:pPr>
              <a:endParaRPr lang="en-US" sz="2099">
                <a:solidFill>
                  <a:srgbClr val="545454"/>
                </a:solidFill>
                <a:latin typeface="Manrope 1"/>
              </a:endParaRP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545454"/>
                  </a:solidFill>
                  <a:latin typeface="Manrope 2"/>
                </a:rPr>
                <a:t>Hydrogeologist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545454"/>
                  </a:solidFill>
                  <a:latin typeface="Manrope 1"/>
                </a:rPr>
                <a:t>Charlie Bishop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545454"/>
                  </a:solidFill>
                  <a:latin typeface="Manrope 1"/>
                </a:rPr>
                <a:t>Brandon Davis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545454"/>
                  </a:solidFill>
                  <a:latin typeface="Manrope 1"/>
                </a:rPr>
                <a:t>Bailey Anderson</a:t>
              </a:r>
            </a:p>
            <a:p>
              <a:pPr algn="just">
                <a:lnSpc>
                  <a:spcPts val="2380"/>
                </a:lnSpc>
              </a:pPr>
              <a:endParaRPr lang="en-US" sz="2099">
                <a:solidFill>
                  <a:srgbClr val="545454"/>
                </a:solidFill>
                <a:latin typeface="Manrope 1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238844" y="2174695"/>
              <a:ext cx="4758346" cy="4945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545454"/>
                  </a:solidFill>
                  <a:latin typeface="Manrope 2"/>
                </a:rPr>
                <a:t>Engineer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545454"/>
                  </a:solidFill>
                  <a:latin typeface="Manrope 1"/>
                </a:rPr>
                <a:t>David Esser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545454"/>
                  </a:solidFill>
                  <a:latin typeface="Manrope 1"/>
                </a:rPr>
                <a:t>Carlo Romano</a:t>
              </a:r>
            </a:p>
            <a:p>
              <a:pPr algn="ctr">
                <a:lnSpc>
                  <a:spcPts val="2939"/>
                </a:lnSpc>
              </a:pPr>
              <a:endParaRPr lang="en-US" sz="2099">
                <a:solidFill>
                  <a:srgbClr val="545454"/>
                </a:solidFill>
                <a:latin typeface="Manrope 1"/>
              </a:endParaRPr>
            </a:p>
            <a:p>
              <a:pPr algn="ctr">
                <a:lnSpc>
                  <a:spcPts val="2939"/>
                </a:lnSpc>
              </a:pPr>
              <a:endParaRPr lang="en-US" sz="2099">
                <a:solidFill>
                  <a:srgbClr val="545454"/>
                </a:solidFill>
                <a:latin typeface="Manrope 1"/>
              </a:endParaRP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545454"/>
                  </a:solidFill>
                  <a:latin typeface="Manrope 2"/>
                </a:rPr>
                <a:t>Transportation 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545454"/>
                  </a:solidFill>
                  <a:latin typeface="Manrope 1"/>
                </a:rPr>
                <a:t>Gage Fausto</a:t>
              </a:r>
            </a:p>
            <a:p>
              <a:pPr algn="ctr">
                <a:lnSpc>
                  <a:spcPts val="2939"/>
                </a:lnSpc>
              </a:pPr>
              <a:endParaRPr lang="en-US" sz="2099">
                <a:solidFill>
                  <a:srgbClr val="545454"/>
                </a:solidFill>
                <a:latin typeface="Manrope 1"/>
              </a:endParaRPr>
            </a:p>
            <a:p>
              <a:pPr algn="ctr">
                <a:lnSpc>
                  <a:spcPts val="3219"/>
                </a:lnSpc>
              </a:pPr>
              <a:endParaRPr lang="en-US" sz="2099">
                <a:solidFill>
                  <a:srgbClr val="545454"/>
                </a:solidFill>
                <a:latin typeface="Manrope 1"/>
              </a:endParaRPr>
            </a:p>
            <a:p>
              <a:pPr algn="just">
                <a:lnSpc>
                  <a:spcPts val="2380"/>
                </a:lnSpc>
              </a:pPr>
              <a:endParaRPr lang="en-US" sz="2099">
                <a:solidFill>
                  <a:srgbClr val="545454"/>
                </a:solidFill>
                <a:latin typeface="Manrope 1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119422" y="-47625"/>
              <a:ext cx="4758346" cy="2469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endParaRPr/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545454"/>
                  </a:solidFill>
                  <a:latin typeface="Manrope 2"/>
                </a:rPr>
                <a:t>Program Manager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545454"/>
                  </a:solidFill>
                  <a:latin typeface="Manrope 1"/>
                </a:rPr>
                <a:t>Otis Willoughby</a:t>
              </a:r>
            </a:p>
            <a:p>
              <a:pPr algn="ctr">
                <a:lnSpc>
                  <a:spcPts val="2939"/>
                </a:lnSpc>
              </a:pPr>
              <a:endParaRPr lang="en-US" sz="2299">
                <a:solidFill>
                  <a:srgbClr val="545454"/>
                </a:solidFill>
                <a:latin typeface="Manrope 1"/>
              </a:endParaRPr>
            </a:p>
            <a:p>
              <a:pPr algn="just">
                <a:lnSpc>
                  <a:spcPts val="2380"/>
                </a:lnSpc>
              </a:pPr>
              <a:endParaRPr lang="en-US" sz="2299">
                <a:solidFill>
                  <a:srgbClr val="545454"/>
                </a:solidFill>
                <a:latin typeface="Manrope 1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28916" y="5677590"/>
            <a:ext cx="4703408" cy="119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>
                <a:solidFill>
                  <a:srgbClr val="545454"/>
                </a:solidFill>
                <a:latin typeface="Manrope 1"/>
              </a:rPr>
              <a:t>Department of Environmental Quality </a:t>
            </a:r>
          </a:p>
          <a:p>
            <a:pPr algn="ctr">
              <a:lnSpc>
                <a:spcPts val="3289"/>
              </a:lnSpc>
            </a:pPr>
            <a:r>
              <a:rPr lang="en-US" sz="2349">
                <a:solidFill>
                  <a:srgbClr val="545454"/>
                </a:solidFill>
                <a:latin typeface="Manrope 1"/>
              </a:rPr>
              <a:t>Kim Shelley, Executive Director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58282" y="3259172"/>
            <a:ext cx="3164799" cy="119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3"/>
              </a:lnSpc>
            </a:pPr>
            <a:r>
              <a:rPr lang="en-US" sz="2352">
                <a:solidFill>
                  <a:srgbClr val="545454"/>
                </a:solidFill>
                <a:latin typeface="Manrope 1"/>
              </a:rPr>
              <a:t>State of Utah</a:t>
            </a:r>
          </a:p>
          <a:p>
            <a:pPr algn="ctr">
              <a:lnSpc>
                <a:spcPts val="3293"/>
              </a:lnSpc>
            </a:pPr>
            <a:r>
              <a:rPr lang="en-US" sz="2352">
                <a:solidFill>
                  <a:srgbClr val="545454"/>
                </a:solidFill>
                <a:latin typeface="Manrope 1"/>
              </a:rPr>
              <a:t>Governor</a:t>
            </a:r>
          </a:p>
          <a:p>
            <a:pPr algn="ctr">
              <a:lnSpc>
                <a:spcPts val="3293"/>
              </a:lnSpc>
            </a:pPr>
            <a:r>
              <a:rPr lang="en-US" sz="2352">
                <a:solidFill>
                  <a:srgbClr val="545454"/>
                </a:solidFill>
                <a:latin typeface="Manrope 1"/>
              </a:rPr>
              <a:t>Spencer Cox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8916" y="8060690"/>
            <a:ext cx="4623530" cy="119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>
                <a:solidFill>
                  <a:srgbClr val="545454"/>
                </a:solidFill>
                <a:latin typeface="Manrope 1"/>
              </a:rPr>
              <a:t>Division of Waste Management and Radiation Control </a:t>
            </a:r>
          </a:p>
          <a:p>
            <a:pPr algn="ctr">
              <a:lnSpc>
                <a:spcPts val="3289"/>
              </a:lnSpc>
            </a:pPr>
            <a:r>
              <a:rPr lang="en-US" sz="2349">
                <a:solidFill>
                  <a:srgbClr val="545454"/>
                </a:solidFill>
                <a:latin typeface="Manrope 1"/>
              </a:rPr>
              <a:t>Doug Hansen, Director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79477" y="3030890"/>
            <a:ext cx="6240057" cy="45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356096"/>
                </a:solidFill>
                <a:latin typeface="Manrope 2"/>
              </a:rPr>
              <a:t>Low Level Radioactive Waste Program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15785" y="3792418"/>
            <a:ext cx="5311464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>
                <a:solidFill>
                  <a:srgbClr val="545454"/>
                </a:solidFill>
                <a:latin typeface="Manrope 2"/>
              </a:rPr>
              <a:t>Assistant Director</a:t>
            </a:r>
          </a:p>
          <a:p>
            <a:pPr algn="ctr">
              <a:lnSpc>
                <a:spcPts val="3289"/>
              </a:lnSpc>
            </a:pPr>
            <a:r>
              <a:rPr lang="en-US" sz="2349">
                <a:solidFill>
                  <a:srgbClr val="545454"/>
                </a:solidFill>
                <a:latin typeface="Manrope 1"/>
              </a:rPr>
              <a:t>Jalynn Knudsen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59407" y="9170825"/>
            <a:ext cx="670982" cy="801970"/>
          </a:xfrm>
          <a:custGeom>
            <a:avLst/>
            <a:gdLst/>
            <a:ahLst/>
            <a:cxnLst/>
            <a:rect l="l" t="t" r="r" b="b"/>
            <a:pathLst>
              <a:path w="670982" h="801970">
                <a:moveTo>
                  <a:pt x="0" y="0"/>
                </a:moveTo>
                <a:lnTo>
                  <a:pt x="670982" y="0"/>
                </a:lnTo>
                <a:lnTo>
                  <a:pt x="670982" y="801971"/>
                </a:lnTo>
                <a:lnTo>
                  <a:pt x="0" y="801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925769"/>
            <a:ext cx="16559275" cy="3748684"/>
            <a:chOff x="0" y="0"/>
            <a:chExt cx="22079033" cy="4998245"/>
          </a:xfrm>
        </p:grpSpPr>
        <p:grpSp>
          <p:nvGrpSpPr>
            <p:cNvPr id="4" name="Group 4"/>
            <p:cNvGrpSpPr/>
            <p:nvPr/>
          </p:nvGrpSpPr>
          <p:grpSpPr>
            <a:xfrm>
              <a:off x="2226755" y="0"/>
              <a:ext cx="16729677" cy="2055038"/>
              <a:chOff x="0" y="0"/>
              <a:chExt cx="5376192" cy="660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376192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5376192" h="660400">
                    <a:moveTo>
                      <a:pt x="5251732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1732" y="0"/>
                    </a:lnTo>
                    <a:cubicBezTo>
                      <a:pt x="5320312" y="0"/>
                      <a:pt x="5376192" y="55880"/>
                      <a:pt x="5376192" y="124460"/>
                    </a:cubicBezTo>
                    <a:lnTo>
                      <a:pt x="5376192" y="535940"/>
                    </a:lnTo>
                    <a:cubicBezTo>
                      <a:pt x="5376192" y="604520"/>
                      <a:pt x="5320312" y="660400"/>
                      <a:pt x="5251732" y="66040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247744" y="541273"/>
              <a:ext cx="17162422" cy="1096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27"/>
                </a:lnSpc>
              </a:pPr>
              <a:r>
                <a:rPr lang="en-US" sz="6027" spc="180">
                  <a:solidFill>
                    <a:srgbClr val="4B718F"/>
                  </a:solidFill>
                  <a:latin typeface="Manrope 2"/>
                </a:rPr>
                <a:t>CLIVE </a:t>
              </a:r>
              <a:r>
                <a:rPr lang="en-US" sz="6027" spc="180">
                  <a:solidFill>
                    <a:srgbClr val="FFFFFF"/>
                  </a:solidFill>
                  <a:latin typeface="Manrope 2"/>
                </a:rPr>
                <a:t>Regulatory Oversight</a:t>
              </a:r>
            </a:p>
          </p:txBody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2755288"/>
              <a:ext cx="2176428" cy="2176420"/>
              <a:chOff x="0" y="0"/>
              <a:chExt cx="6350000" cy="63499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6666" r="-166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4841010" y="2821825"/>
              <a:ext cx="2176428" cy="2176420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38888" r="-3888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9682021" y="2692981"/>
              <a:ext cx="2301043" cy="2301034"/>
              <a:chOff x="0" y="0"/>
              <a:chExt cx="6350000" cy="634997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9170" r="-3917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4642448" y="2605424"/>
              <a:ext cx="2388600" cy="2388591"/>
              <a:chOff x="0" y="0"/>
              <a:chExt cx="6350000" cy="63499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16666" b="-166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19690433" y="2605424"/>
              <a:ext cx="2388600" cy="2388591"/>
              <a:chOff x="0" y="0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6666" r="-166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1755046" y="6665923"/>
            <a:ext cx="8032474" cy="231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3"/>
              </a:lnSpc>
            </a:pPr>
            <a:r>
              <a:rPr lang="en-US" sz="2820">
                <a:solidFill>
                  <a:srgbClr val="356096"/>
                </a:solidFill>
                <a:latin typeface="Manrope 1"/>
              </a:rPr>
              <a:t>16</a:t>
            </a:r>
            <a:r>
              <a:rPr lang="en-US" sz="2820">
                <a:solidFill>
                  <a:srgbClr val="545454"/>
                </a:solidFill>
                <a:latin typeface="Manrope 1"/>
              </a:rPr>
              <a:t>  Health Physics </a:t>
            </a:r>
          </a:p>
          <a:p>
            <a:pPr>
              <a:lnSpc>
                <a:spcPts val="4653"/>
              </a:lnSpc>
            </a:pPr>
            <a:r>
              <a:rPr lang="en-US" sz="2820">
                <a:solidFill>
                  <a:srgbClr val="356096"/>
                </a:solidFill>
                <a:latin typeface="Manrope 1"/>
              </a:rPr>
              <a:t>12</a:t>
            </a:r>
            <a:r>
              <a:rPr lang="en-US" sz="2820">
                <a:solidFill>
                  <a:srgbClr val="545454"/>
                </a:solidFill>
                <a:latin typeface="Manrope 1"/>
              </a:rPr>
              <a:t>  Engineering</a:t>
            </a:r>
          </a:p>
          <a:p>
            <a:pPr>
              <a:lnSpc>
                <a:spcPts val="4653"/>
              </a:lnSpc>
            </a:pPr>
            <a:r>
              <a:rPr lang="en-US" sz="2820">
                <a:solidFill>
                  <a:srgbClr val="356096"/>
                </a:solidFill>
                <a:latin typeface="Manrope 1"/>
              </a:rPr>
              <a:t>16</a:t>
            </a:r>
            <a:r>
              <a:rPr lang="en-US" sz="2820">
                <a:solidFill>
                  <a:srgbClr val="545454"/>
                </a:solidFill>
                <a:latin typeface="Manrope 1"/>
              </a:rPr>
              <a:t> Groundwater/BAT</a:t>
            </a:r>
          </a:p>
          <a:p>
            <a:pPr>
              <a:lnSpc>
                <a:spcPts val="4653"/>
              </a:lnSpc>
            </a:pPr>
            <a:r>
              <a:rPr lang="en-US" sz="2820">
                <a:solidFill>
                  <a:srgbClr val="545454"/>
                </a:solidFill>
                <a:latin typeface="Manrope 1"/>
              </a:rPr>
              <a:t>6,422 Generator Site Access Shipments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55046" y="4942137"/>
            <a:ext cx="14101442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545454"/>
                </a:solidFill>
                <a:latin typeface="Manrope 2"/>
              </a:rPr>
              <a:t>Licensing, Compliance and Operations Activity Monitoring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33228" y="6209856"/>
            <a:ext cx="5954747" cy="408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1"/>
              </a:lnSpc>
            </a:pPr>
            <a:r>
              <a:rPr lang="en-US" sz="2843">
                <a:solidFill>
                  <a:srgbClr val="545454"/>
                </a:solidFill>
                <a:latin typeface="Manrope 1"/>
              </a:rPr>
              <a:t>Facility Operation Oversight</a:t>
            </a:r>
          </a:p>
          <a:p>
            <a:pPr>
              <a:lnSpc>
                <a:spcPts val="4691"/>
              </a:lnSpc>
            </a:pPr>
            <a:r>
              <a:rPr lang="en-US" sz="2843">
                <a:solidFill>
                  <a:srgbClr val="545454"/>
                </a:solidFill>
                <a:latin typeface="Manrope 1"/>
              </a:rPr>
              <a:t>Licensing Requests</a:t>
            </a:r>
          </a:p>
          <a:p>
            <a:pPr>
              <a:lnSpc>
                <a:spcPts val="4691"/>
              </a:lnSpc>
            </a:pPr>
            <a:r>
              <a:rPr lang="en-US" sz="2843">
                <a:solidFill>
                  <a:srgbClr val="545454"/>
                </a:solidFill>
                <a:latin typeface="Manrope 1"/>
              </a:rPr>
              <a:t>Variance Requests</a:t>
            </a:r>
          </a:p>
          <a:p>
            <a:pPr>
              <a:lnSpc>
                <a:spcPts val="4691"/>
              </a:lnSpc>
            </a:pPr>
            <a:r>
              <a:rPr lang="en-US" sz="2843">
                <a:solidFill>
                  <a:srgbClr val="545454"/>
                </a:solidFill>
                <a:latin typeface="Manrope 1"/>
              </a:rPr>
              <a:t> Construction Activity</a:t>
            </a:r>
          </a:p>
          <a:p>
            <a:pPr>
              <a:lnSpc>
                <a:spcPts val="4691"/>
              </a:lnSpc>
            </a:pPr>
            <a:r>
              <a:rPr lang="en-US" sz="2843">
                <a:solidFill>
                  <a:srgbClr val="545454"/>
                </a:solidFill>
                <a:latin typeface="Manrope 1"/>
              </a:rPr>
              <a:t>Alternative Management</a:t>
            </a:r>
          </a:p>
          <a:p>
            <a:pPr>
              <a:lnSpc>
                <a:spcPts val="4691"/>
              </a:lnSpc>
            </a:pPr>
            <a:r>
              <a:rPr lang="en-US" sz="2843">
                <a:solidFill>
                  <a:srgbClr val="545454"/>
                </a:solidFill>
                <a:latin typeface="Manrope 1"/>
              </a:rPr>
              <a:t>Compliance Solutions</a:t>
            </a:r>
          </a:p>
          <a:p>
            <a:pPr>
              <a:lnSpc>
                <a:spcPts val="4691"/>
              </a:lnSpc>
            </a:pPr>
            <a:endParaRPr lang="en-US" sz="2843">
              <a:solidFill>
                <a:srgbClr val="545454"/>
              </a:solidFill>
              <a:latin typeface="Manrope 1"/>
            </a:endParaRPr>
          </a:p>
        </p:txBody>
      </p:sp>
      <p:sp>
        <p:nvSpPr>
          <p:cNvPr id="20" name="TextBox 20"/>
          <p:cNvSpPr txBox="1"/>
          <p:nvPr/>
        </p:nvSpPr>
        <p:spPr>
          <a:xfrm rot="-5400000">
            <a:off x="-842176" y="7482110"/>
            <a:ext cx="3165872" cy="63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  <a:spcBef>
                <a:spcPct val="0"/>
              </a:spcBef>
            </a:pPr>
            <a:r>
              <a:rPr lang="en-US" sz="3760">
                <a:solidFill>
                  <a:srgbClr val="4B718F"/>
                </a:solidFill>
                <a:latin typeface="Manrope 2"/>
              </a:rPr>
              <a:t>INSPECTIONS</a:t>
            </a:r>
          </a:p>
        </p:txBody>
      </p:sp>
      <p:sp>
        <p:nvSpPr>
          <p:cNvPr id="21" name="TextBox 21"/>
          <p:cNvSpPr txBox="1"/>
          <p:nvPr/>
        </p:nvSpPr>
        <p:spPr>
          <a:xfrm rot="-5400000">
            <a:off x="9153742" y="7335940"/>
            <a:ext cx="3206800" cy="63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  <a:spcBef>
                <a:spcPct val="0"/>
              </a:spcBef>
            </a:pPr>
            <a:r>
              <a:rPr lang="en-US" sz="3760">
                <a:solidFill>
                  <a:srgbClr val="4B718F"/>
                </a:solidFill>
                <a:latin typeface="Manrope 2"/>
              </a:rPr>
              <a:t>OPERATIONS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705" y="4646537"/>
            <a:ext cx="8399565" cy="4726074"/>
            <a:chOff x="0" y="0"/>
            <a:chExt cx="11199419" cy="6301433"/>
          </a:xfrm>
        </p:grpSpPr>
        <p:sp>
          <p:nvSpPr>
            <p:cNvPr id="3" name="Freeform 3"/>
            <p:cNvSpPr/>
            <p:nvPr/>
          </p:nvSpPr>
          <p:spPr>
            <a:xfrm>
              <a:off x="665669" y="1535071"/>
              <a:ext cx="2194212" cy="2194212"/>
            </a:xfrm>
            <a:custGeom>
              <a:avLst/>
              <a:gdLst/>
              <a:ahLst/>
              <a:cxnLst/>
              <a:rect l="l" t="t" r="r" b="b"/>
              <a:pathLst>
                <a:path w="2194212" h="2194212">
                  <a:moveTo>
                    <a:pt x="0" y="0"/>
                  </a:moveTo>
                  <a:lnTo>
                    <a:pt x="2194212" y="0"/>
                  </a:lnTo>
                  <a:lnTo>
                    <a:pt x="2194212" y="2194212"/>
                  </a:lnTo>
                  <a:lnTo>
                    <a:pt x="0" y="2194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51328" y="1886518"/>
              <a:ext cx="1822893" cy="1453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Manrope 4"/>
                </a:rPr>
                <a:t>LOW ACTIVITY </a:t>
              </a:r>
            </a:p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Manrope 4"/>
                </a:rPr>
                <a:t>CELL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981566"/>
              <a:ext cx="3685722" cy="2319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545454"/>
                  </a:solidFill>
                  <a:latin typeface="Manrope 1"/>
                </a:rPr>
                <a:t>Application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545454"/>
                  </a:solidFill>
                  <a:latin typeface="Manrope 1"/>
                </a:rPr>
                <a:t>April 8, 2020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545454"/>
                  </a:solidFill>
                  <a:latin typeface="Manrope 1"/>
                </a:rPr>
                <a:t>Ongoing Review &amp; Request for Information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4438514" y="1535071"/>
              <a:ext cx="2180139" cy="2180139"/>
            </a:xfrm>
            <a:custGeom>
              <a:avLst/>
              <a:gdLst/>
              <a:ahLst/>
              <a:cxnLst/>
              <a:rect l="l" t="t" r="r" b="b"/>
              <a:pathLst>
                <a:path w="2180139" h="2180139">
                  <a:moveTo>
                    <a:pt x="0" y="0"/>
                  </a:moveTo>
                  <a:lnTo>
                    <a:pt x="2180139" y="0"/>
                  </a:lnTo>
                  <a:lnTo>
                    <a:pt x="2180139" y="2180139"/>
                  </a:lnTo>
                  <a:lnTo>
                    <a:pt x="0" y="2180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622983" y="1887885"/>
              <a:ext cx="1811201" cy="1379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009">
                  <a:solidFill>
                    <a:srgbClr val="FFFFFF"/>
                  </a:solidFill>
                  <a:latin typeface="Manrope 4"/>
                </a:rPr>
                <a:t>RAM</a:t>
              </a:r>
            </a:p>
            <a:p>
              <a:pPr algn="ctr">
                <a:lnSpc>
                  <a:spcPts val="2813"/>
                </a:lnSpc>
              </a:pPr>
              <a:r>
                <a:rPr lang="en-US" sz="2009">
                  <a:solidFill>
                    <a:srgbClr val="FFFFFF"/>
                  </a:solidFill>
                  <a:latin typeface="Manrope 4"/>
                </a:rPr>
                <a:t>LICENSE RENEWAL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685722" y="3864738"/>
              <a:ext cx="3685722" cy="1849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545454"/>
                  </a:solidFill>
                  <a:latin typeface="Manrope 1"/>
                </a:rPr>
                <a:t>Application to Renew UT2300249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545454"/>
                  </a:solidFill>
                  <a:latin typeface="Manrope 1"/>
                </a:rPr>
                <a:t>October 12, 2012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545454"/>
                  </a:solidFill>
                  <a:latin typeface="Manrope 1"/>
                </a:rPr>
                <a:t>Timely Renewal 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8266489" y="1535071"/>
              <a:ext cx="2180139" cy="2180139"/>
            </a:xfrm>
            <a:custGeom>
              <a:avLst/>
              <a:gdLst/>
              <a:ahLst/>
              <a:cxnLst/>
              <a:rect l="l" t="t" r="r" b="b"/>
              <a:pathLst>
                <a:path w="2180139" h="2180139">
                  <a:moveTo>
                    <a:pt x="0" y="0"/>
                  </a:moveTo>
                  <a:lnTo>
                    <a:pt x="2180139" y="0"/>
                  </a:lnTo>
                  <a:lnTo>
                    <a:pt x="2180139" y="2180139"/>
                  </a:lnTo>
                  <a:lnTo>
                    <a:pt x="0" y="2180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450958" y="2127206"/>
              <a:ext cx="1811201" cy="957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2"/>
                </a:lnSpc>
              </a:pPr>
              <a:r>
                <a:rPr lang="en-US" sz="2094">
                  <a:solidFill>
                    <a:srgbClr val="FFFFFF"/>
                  </a:solidFill>
                  <a:latin typeface="Manrope 4"/>
                </a:rPr>
                <a:t>FEDERAL</a:t>
              </a:r>
            </a:p>
            <a:p>
              <a:pPr algn="ctr">
                <a:lnSpc>
                  <a:spcPts val="2932"/>
                </a:lnSpc>
              </a:pPr>
              <a:r>
                <a:rPr lang="en-US" sz="2094">
                  <a:solidFill>
                    <a:srgbClr val="FFFFFF"/>
                  </a:solidFill>
                  <a:latin typeface="Manrope 4"/>
                </a:rPr>
                <a:t>CELL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513697" y="3908297"/>
              <a:ext cx="3685722" cy="2319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545454"/>
                  </a:solidFill>
                  <a:latin typeface="Manrope 1"/>
                </a:rPr>
                <a:t>Application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545454"/>
                  </a:solidFill>
                  <a:latin typeface="Manrope 1"/>
                </a:rPr>
                <a:t>August 4, 2022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545454"/>
                  </a:solidFill>
                  <a:latin typeface="Manrope 1"/>
                </a:rPr>
                <a:t>Ongoing Review &amp; Request for Information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833433" y="-76200"/>
              <a:ext cx="7390301" cy="913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2"/>
                </a:lnSpc>
                <a:spcBef>
                  <a:spcPct val="0"/>
                </a:spcBef>
              </a:pPr>
              <a:r>
                <a:rPr lang="en-US" sz="4158">
                  <a:solidFill>
                    <a:srgbClr val="F26421"/>
                  </a:solidFill>
                  <a:latin typeface="Manrope 2"/>
                </a:rPr>
                <a:t>ONGOING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827047" y="175983"/>
            <a:ext cx="1130113" cy="1157236"/>
          </a:xfrm>
          <a:custGeom>
            <a:avLst/>
            <a:gdLst/>
            <a:ahLst/>
            <a:cxnLst/>
            <a:rect l="l" t="t" r="r" b="b"/>
            <a:pathLst>
              <a:path w="1130113" h="1157236">
                <a:moveTo>
                  <a:pt x="0" y="0"/>
                </a:moveTo>
                <a:lnTo>
                  <a:pt x="1130113" y="0"/>
                </a:lnTo>
                <a:lnTo>
                  <a:pt x="1130113" y="1157236"/>
                </a:lnTo>
                <a:lnTo>
                  <a:pt x="0" y="11572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0606953" y="4646537"/>
            <a:ext cx="6321195" cy="5162786"/>
            <a:chOff x="0" y="0"/>
            <a:chExt cx="8428260" cy="6883715"/>
          </a:xfrm>
        </p:grpSpPr>
        <p:sp>
          <p:nvSpPr>
            <p:cNvPr id="15" name="AutoShape 15"/>
            <p:cNvSpPr/>
            <p:nvPr/>
          </p:nvSpPr>
          <p:spPr>
            <a:xfrm>
              <a:off x="0" y="2469675"/>
              <a:ext cx="2224283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70484" y="1535071"/>
              <a:ext cx="2176845" cy="2157707"/>
            </a:xfrm>
            <a:custGeom>
              <a:avLst/>
              <a:gdLst/>
              <a:ahLst/>
              <a:cxnLst/>
              <a:rect l="l" t="t" r="r" b="b"/>
              <a:pathLst>
                <a:path w="2176845" h="2157707">
                  <a:moveTo>
                    <a:pt x="0" y="0"/>
                  </a:moveTo>
                  <a:lnTo>
                    <a:pt x="2176845" y="0"/>
                  </a:lnTo>
                  <a:lnTo>
                    <a:pt x="2176845" y="2157707"/>
                  </a:lnTo>
                  <a:lnTo>
                    <a:pt x="0" y="2157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443" b="-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54674" y="2180259"/>
              <a:ext cx="1808465" cy="957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Manrope 4"/>
                </a:rPr>
                <a:t>AMEND.</a:t>
              </a:r>
            </a:p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Manrope 4"/>
                </a:rPr>
                <a:t> 26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05883" y="-76200"/>
              <a:ext cx="7390301" cy="913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2"/>
                </a:lnSpc>
                <a:spcBef>
                  <a:spcPct val="0"/>
                </a:spcBef>
              </a:pPr>
              <a:r>
                <a:rPr lang="en-US" sz="4158">
                  <a:solidFill>
                    <a:srgbClr val="356096"/>
                  </a:solidFill>
                  <a:latin typeface="Manrope 2"/>
                </a:rPr>
                <a:t>COMPLETED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5318929" y="1535071"/>
              <a:ext cx="2176845" cy="2157707"/>
            </a:xfrm>
            <a:custGeom>
              <a:avLst/>
              <a:gdLst/>
              <a:ahLst/>
              <a:cxnLst/>
              <a:rect l="l" t="t" r="r" b="b"/>
              <a:pathLst>
                <a:path w="2176845" h="2157707">
                  <a:moveTo>
                    <a:pt x="0" y="0"/>
                  </a:moveTo>
                  <a:lnTo>
                    <a:pt x="2176845" y="0"/>
                  </a:lnTo>
                  <a:lnTo>
                    <a:pt x="2176845" y="2157707"/>
                  </a:lnTo>
                  <a:lnTo>
                    <a:pt x="0" y="2157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443" b="-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503119" y="2014749"/>
              <a:ext cx="1808465" cy="957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Manrope 4"/>
                </a:rPr>
                <a:t>AMEND. </a:t>
              </a:r>
            </a:p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Manrope 4"/>
                </a:rPr>
                <a:t>27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4107011"/>
              <a:ext cx="3685722" cy="1849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545454"/>
                  </a:solidFill>
                  <a:latin typeface="Manrope 1"/>
                </a:rPr>
                <a:t>Clarification of Condition 9.E and  Huntsman Agreement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545454"/>
                  </a:solidFill>
                  <a:latin typeface="Manrope 1"/>
                </a:rPr>
                <a:t>November 16, 2022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694763" y="4084423"/>
              <a:ext cx="3733498" cy="2799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545454"/>
                  </a:solidFill>
                  <a:latin typeface="Manrope 1"/>
                </a:rPr>
                <a:t>Removal of State prohibition for disposal of Class A Sealed Sources and Annual Surety Update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545454"/>
                  </a:solidFill>
                  <a:latin typeface="Manrope 1"/>
                </a:rPr>
                <a:t>May 31, 2023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-4762" y="0"/>
            <a:ext cx="18288000" cy="4278573"/>
          </a:xfrm>
          <a:custGeom>
            <a:avLst/>
            <a:gdLst/>
            <a:ahLst/>
            <a:cxnLst/>
            <a:rect l="l" t="t" r="r" b="b"/>
            <a:pathLst>
              <a:path w="18288000" h="4278573">
                <a:moveTo>
                  <a:pt x="0" y="0"/>
                </a:moveTo>
                <a:lnTo>
                  <a:pt x="18287999" y="0"/>
                </a:lnTo>
                <a:lnTo>
                  <a:pt x="18287999" y="4278573"/>
                </a:lnTo>
                <a:lnTo>
                  <a:pt x="0" y="4278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1541" b="-415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28700" y="866775"/>
            <a:ext cx="15653758" cy="1402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1"/>
              </a:lnSpc>
              <a:spcBef>
                <a:spcPct val="0"/>
              </a:spcBef>
            </a:pPr>
            <a:r>
              <a:rPr lang="en-US" sz="8158">
                <a:solidFill>
                  <a:srgbClr val="FFFFFF"/>
                </a:solidFill>
                <a:latin typeface="Manrope 2"/>
              </a:rPr>
              <a:t>Licensing Actions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39238" y="4954587"/>
            <a:ext cx="952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96829" y="-174112"/>
            <a:ext cx="10253348" cy="10635224"/>
          </a:xfrm>
          <a:custGeom>
            <a:avLst/>
            <a:gdLst/>
            <a:ahLst/>
            <a:cxnLst/>
            <a:rect l="l" t="t" r="r" b="b"/>
            <a:pathLst>
              <a:path w="10253348" h="10635224">
                <a:moveTo>
                  <a:pt x="0" y="0"/>
                </a:moveTo>
                <a:lnTo>
                  <a:pt x="10253348" y="0"/>
                </a:lnTo>
                <a:lnTo>
                  <a:pt x="10253348" y="10635224"/>
                </a:lnTo>
                <a:lnTo>
                  <a:pt x="0" y="10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26466" y="436091"/>
            <a:ext cx="1835797" cy="897246"/>
          </a:xfrm>
          <a:custGeom>
            <a:avLst/>
            <a:gdLst/>
            <a:ahLst/>
            <a:cxnLst/>
            <a:rect l="l" t="t" r="r" b="b"/>
            <a:pathLst>
              <a:path w="1835797" h="897246">
                <a:moveTo>
                  <a:pt x="0" y="0"/>
                </a:moveTo>
                <a:lnTo>
                  <a:pt x="1835797" y="0"/>
                </a:lnTo>
                <a:lnTo>
                  <a:pt x="1835797" y="897246"/>
                </a:lnTo>
                <a:lnTo>
                  <a:pt x="0" y="89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346853" y="1477323"/>
            <a:ext cx="1902159" cy="1902159"/>
          </a:xfrm>
          <a:custGeom>
            <a:avLst/>
            <a:gdLst/>
            <a:ahLst/>
            <a:cxnLst/>
            <a:rect l="l" t="t" r="r" b="b"/>
            <a:pathLst>
              <a:path w="1902159" h="1902159">
                <a:moveTo>
                  <a:pt x="0" y="0"/>
                </a:moveTo>
                <a:lnTo>
                  <a:pt x="1902160" y="0"/>
                </a:lnTo>
                <a:lnTo>
                  <a:pt x="1902160" y="1902159"/>
                </a:lnTo>
                <a:lnTo>
                  <a:pt x="0" y="1902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29259" y="1477323"/>
            <a:ext cx="1902159" cy="1902159"/>
          </a:xfrm>
          <a:custGeom>
            <a:avLst/>
            <a:gdLst/>
            <a:ahLst/>
            <a:cxnLst/>
            <a:rect l="l" t="t" r="r" b="b"/>
            <a:pathLst>
              <a:path w="1902159" h="1902159">
                <a:moveTo>
                  <a:pt x="0" y="0"/>
                </a:moveTo>
                <a:lnTo>
                  <a:pt x="1902160" y="0"/>
                </a:lnTo>
                <a:lnTo>
                  <a:pt x="1902160" y="1902159"/>
                </a:lnTo>
                <a:lnTo>
                  <a:pt x="0" y="19021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122486" y="1028700"/>
            <a:ext cx="2208010" cy="2208010"/>
          </a:xfrm>
          <a:custGeom>
            <a:avLst/>
            <a:gdLst/>
            <a:ahLst/>
            <a:cxnLst/>
            <a:rect l="l" t="t" r="r" b="b"/>
            <a:pathLst>
              <a:path w="2208010" h="2208010">
                <a:moveTo>
                  <a:pt x="0" y="0"/>
                </a:moveTo>
                <a:lnTo>
                  <a:pt x="2208010" y="0"/>
                </a:lnTo>
                <a:lnTo>
                  <a:pt x="2208010" y="2208010"/>
                </a:lnTo>
                <a:lnTo>
                  <a:pt x="0" y="22080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025838" y="3611968"/>
            <a:ext cx="4605133" cy="2250759"/>
          </a:xfrm>
          <a:custGeom>
            <a:avLst/>
            <a:gdLst/>
            <a:ahLst/>
            <a:cxnLst/>
            <a:rect l="l" t="t" r="r" b="b"/>
            <a:pathLst>
              <a:path w="4605133" h="2250759">
                <a:moveTo>
                  <a:pt x="0" y="0"/>
                </a:moveTo>
                <a:lnTo>
                  <a:pt x="4605132" y="0"/>
                </a:lnTo>
                <a:lnTo>
                  <a:pt x="4605132" y="2250759"/>
                </a:lnTo>
                <a:lnTo>
                  <a:pt x="0" y="2250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9104234"/>
            <a:ext cx="18288000" cy="888993"/>
            <a:chOff x="0" y="0"/>
            <a:chExt cx="4816593" cy="2341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34138"/>
            </a:xfrm>
            <a:custGeom>
              <a:avLst/>
              <a:gdLst/>
              <a:ahLst/>
              <a:cxnLst/>
              <a:rect l="l" t="t" r="r" b="b"/>
              <a:pathLst>
                <a:path w="4816592" h="234138">
                  <a:moveTo>
                    <a:pt x="0" y="0"/>
                  </a:moveTo>
                  <a:lnTo>
                    <a:pt x="4816592" y="0"/>
                  </a:lnTo>
                  <a:lnTo>
                    <a:pt x="4816592" y="234138"/>
                  </a:lnTo>
                  <a:lnTo>
                    <a:pt x="0" y="234138"/>
                  </a:lnTo>
                  <a:close/>
                </a:path>
              </a:pathLst>
            </a:custGeom>
            <a:solidFill>
              <a:srgbClr val="4E5D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00025"/>
              <a:ext cx="812800" cy="1012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24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H="1" flipV="1">
            <a:off x="11744439" y="870427"/>
            <a:ext cx="3174483" cy="14287"/>
          </a:xfrm>
          <a:prstGeom prst="line">
            <a:avLst/>
          </a:prstGeom>
          <a:ln w="57150" cap="flat">
            <a:solidFill>
              <a:srgbClr val="EFB257"/>
            </a:solidFill>
            <a:prstDash val="solid"/>
            <a:headEnd type="none" w="sm" len="sm"/>
            <a:tailEnd type="diamond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H="1" flipV="1">
            <a:off x="11210731" y="4765859"/>
            <a:ext cx="3254205" cy="1821023"/>
          </a:xfrm>
          <a:prstGeom prst="line">
            <a:avLst/>
          </a:prstGeom>
          <a:ln w="57150" cap="flat">
            <a:solidFill>
              <a:srgbClr val="F27921"/>
            </a:solidFill>
            <a:prstDash val="solid"/>
            <a:headEnd type="none" w="sm" len="sm"/>
            <a:tailEnd type="diamond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flipH="1" flipV="1">
            <a:off x="12344436" y="2454550"/>
            <a:ext cx="2342445" cy="1247016"/>
          </a:xfrm>
          <a:prstGeom prst="line">
            <a:avLst/>
          </a:prstGeom>
          <a:ln w="57150" cap="flat">
            <a:solidFill>
              <a:srgbClr val="6B9BBD"/>
            </a:solidFill>
            <a:prstDash val="solid"/>
            <a:headEnd type="none" w="sm" len="sm"/>
            <a:tailEnd type="diamond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V="1">
            <a:off x="3181874" y="2455370"/>
            <a:ext cx="7106610" cy="4082250"/>
          </a:xfrm>
          <a:prstGeom prst="line">
            <a:avLst/>
          </a:prstGeom>
          <a:ln w="57150" cap="flat">
            <a:solidFill>
              <a:srgbClr val="356096"/>
            </a:solidFill>
            <a:prstDash val="solid"/>
            <a:headEnd type="none" w="sm" len="sm"/>
            <a:tailEnd type="diamond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V="1">
            <a:off x="3167641" y="1850867"/>
            <a:ext cx="2113361" cy="1227191"/>
          </a:xfrm>
          <a:prstGeom prst="line">
            <a:avLst/>
          </a:prstGeom>
          <a:ln w="57150" cap="flat">
            <a:solidFill>
              <a:srgbClr val="80BBE6"/>
            </a:solidFill>
            <a:prstDash val="solid"/>
            <a:headEnd type="none" w="sm" len="sm"/>
            <a:tailEnd type="diamond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025838" y="9161802"/>
            <a:ext cx="6095419" cy="646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Manrope 5"/>
              </a:rPr>
              <a:t>|              Clive Facility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24322" y="9119257"/>
            <a:ext cx="1815987" cy="688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anrope 5"/>
              </a:rPr>
              <a:t>Energy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48327" y="9152277"/>
            <a:ext cx="2191779" cy="70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Antic Italics"/>
              </a:rPr>
              <a:t>Solutions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226402" y="514195"/>
            <a:ext cx="3430013" cy="134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EFB257"/>
                </a:solidFill>
                <a:latin typeface="Roboto Italics"/>
              </a:rPr>
              <a:t>Proposed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EFB257"/>
                </a:solidFill>
                <a:latin typeface="Manrope 1"/>
              </a:rPr>
              <a:t>Low Activity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EFB257"/>
                </a:solidFill>
                <a:latin typeface="Manrope 1"/>
              </a:rPr>
              <a:t>Disposal Cell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50177" y="3799852"/>
            <a:ext cx="4346262" cy="94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6B9BBD"/>
                </a:solidFill>
                <a:latin typeface="Roboto Italics"/>
              </a:rPr>
              <a:t>Proposed</a:t>
            </a:r>
            <a:r>
              <a:rPr lang="en-US" sz="2699">
                <a:solidFill>
                  <a:srgbClr val="6B9BBD"/>
                </a:solidFill>
                <a:latin typeface="Roboto"/>
              </a:rPr>
              <a:t> Federal 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6B9BBD"/>
                </a:solidFill>
                <a:latin typeface="Manrope 1"/>
              </a:rPr>
              <a:t>Disposal Cell (DU)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64935" y="6097296"/>
            <a:ext cx="3498343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F27921"/>
                </a:solidFill>
                <a:latin typeface="Manrope 1"/>
              </a:rPr>
              <a:t>Low Level Radioactive 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F27921"/>
                </a:solidFill>
                <a:latin typeface="Manrope 1"/>
              </a:rPr>
              <a:t>Waste Disposal Cell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2760" y="2509000"/>
            <a:ext cx="3157844" cy="140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80BBE6"/>
                </a:solidFill>
                <a:latin typeface="Manrope 1"/>
              </a:rPr>
              <a:t>Mixed Waste 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80BBE6"/>
                </a:solidFill>
                <a:latin typeface="Manrope 1"/>
              </a:rPr>
              <a:t>Disposal Cell 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80BBE6"/>
                </a:solidFill>
                <a:latin typeface="Manrope 1"/>
              </a:rPr>
              <a:t>(Part B)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1974" y="6489995"/>
            <a:ext cx="4196840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356096"/>
                </a:solidFill>
                <a:latin typeface="Manrope 1"/>
              </a:rPr>
              <a:t>11e.(2) Byproduct 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356096"/>
                </a:solidFill>
                <a:latin typeface="Manrope 1"/>
              </a:rPr>
              <a:t>Disposal Cell</a:t>
            </a:r>
          </a:p>
        </p:txBody>
      </p:sp>
      <p:sp>
        <p:nvSpPr>
          <p:cNvPr id="24" name="Freeform 24"/>
          <p:cNvSpPr/>
          <p:nvPr/>
        </p:nvSpPr>
        <p:spPr>
          <a:xfrm>
            <a:off x="17307996" y="9191100"/>
            <a:ext cx="696839" cy="713563"/>
          </a:xfrm>
          <a:custGeom>
            <a:avLst/>
            <a:gdLst/>
            <a:ahLst/>
            <a:cxnLst/>
            <a:rect l="l" t="t" r="r" b="b"/>
            <a:pathLst>
              <a:path w="696839" h="713563">
                <a:moveTo>
                  <a:pt x="0" y="0"/>
                </a:moveTo>
                <a:lnTo>
                  <a:pt x="696839" y="0"/>
                </a:lnTo>
                <a:lnTo>
                  <a:pt x="696839" y="713563"/>
                </a:lnTo>
                <a:lnTo>
                  <a:pt x="0" y="713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" b="-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695534" y="1028700"/>
            <a:ext cx="9783704" cy="1981200"/>
          </a:xfrm>
          <a:custGeom>
            <a:avLst/>
            <a:gdLst/>
            <a:ahLst/>
            <a:cxnLst/>
            <a:rect l="l" t="t" r="r" b="b"/>
            <a:pathLst>
              <a:path w="9783704" h="1981200">
                <a:moveTo>
                  <a:pt x="0" y="0"/>
                </a:moveTo>
                <a:lnTo>
                  <a:pt x="9783704" y="0"/>
                </a:lnTo>
                <a:lnTo>
                  <a:pt x="9783704" y="1981200"/>
                </a:lnTo>
                <a:lnTo>
                  <a:pt x="0" y="1981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5410345"/>
            <a:ext cx="18288000" cy="3022552"/>
            <a:chOff x="0" y="0"/>
            <a:chExt cx="24384000" cy="403006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4384000" cy="4030069"/>
              <a:chOff x="0" y="0"/>
              <a:chExt cx="4816593" cy="79606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816592" cy="796063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796063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796063"/>
                    </a:lnTo>
                    <a:lnTo>
                      <a:pt x="0" y="796063"/>
                    </a:lnTo>
                    <a:close/>
                  </a:path>
                </a:pathLst>
              </a:custGeom>
              <a:solidFill>
                <a:srgbClr val="356096">
                  <a:alpha val="72941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71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00950" y="495691"/>
              <a:ext cx="6610778" cy="2933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92"/>
                </a:lnSpc>
              </a:pPr>
              <a:r>
                <a:rPr lang="en-US" sz="3349">
                  <a:solidFill>
                    <a:srgbClr val="FFFFFF"/>
                  </a:solidFill>
                  <a:latin typeface="Manrope 6"/>
                </a:rPr>
                <a:t>Doug Hansen, PE</a:t>
              </a:r>
            </a:p>
            <a:p>
              <a:pPr>
                <a:lnSpc>
                  <a:spcPts val="4262"/>
                </a:lnSpc>
              </a:pPr>
              <a:r>
                <a:rPr lang="en-US" sz="2750">
                  <a:solidFill>
                    <a:srgbClr val="FFFFFF"/>
                  </a:solidFill>
                  <a:latin typeface="Manrope 1"/>
                </a:rPr>
                <a:t>Director</a:t>
              </a:r>
            </a:p>
            <a:p>
              <a:pPr>
                <a:lnSpc>
                  <a:spcPts val="4262"/>
                </a:lnSpc>
              </a:pPr>
              <a:r>
                <a:rPr lang="en-US" sz="2750">
                  <a:solidFill>
                    <a:srgbClr val="FFFFFF"/>
                  </a:solidFill>
                  <a:latin typeface="Manrope 5"/>
                </a:rPr>
                <a:t>801-536-0203</a:t>
              </a:r>
            </a:p>
            <a:p>
              <a:pPr>
                <a:lnSpc>
                  <a:spcPts val="4262"/>
                </a:lnSpc>
              </a:pPr>
              <a:r>
                <a:rPr lang="en-US" sz="2750">
                  <a:solidFill>
                    <a:srgbClr val="FFFFFF"/>
                  </a:solidFill>
                  <a:latin typeface="Manrope 5"/>
                </a:rPr>
                <a:t>djhansen@utah.gov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588148" y="495691"/>
              <a:ext cx="6610778" cy="2933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92"/>
                </a:lnSpc>
              </a:pPr>
              <a:r>
                <a:rPr lang="en-US" sz="3349">
                  <a:solidFill>
                    <a:srgbClr val="FFFFFF"/>
                  </a:solidFill>
                  <a:latin typeface="Manrope 6"/>
                </a:rPr>
                <a:t>Otis Willoughby </a:t>
              </a:r>
            </a:p>
            <a:p>
              <a:pPr>
                <a:lnSpc>
                  <a:spcPts val="4262"/>
                </a:lnSpc>
              </a:pPr>
              <a:r>
                <a:rPr lang="en-US" sz="2750">
                  <a:solidFill>
                    <a:srgbClr val="FFFFFF"/>
                  </a:solidFill>
                  <a:latin typeface="Manrope 1"/>
                </a:rPr>
                <a:t>LLRW Program Manager</a:t>
              </a:r>
            </a:p>
            <a:p>
              <a:pPr>
                <a:lnSpc>
                  <a:spcPts val="4262"/>
                </a:lnSpc>
              </a:pPr>
              <a:r>
                <a:rPr lang="en-US" sz="2750">
                  <a:solidFill>
                    <a:srgbClr val="FFFFFF"/>
                  </a:solidFill>
                  <a:latin typeface="Manrope 5"/>
                </a:rPr>
                <a:t>385-622-2213</a:t>
              </a:r>
            </a:p>
            <a:p>
              <a:pPr>
                <a:lnSpc>
                  <a:spcPts val="4262"/>
                </a:lnSpc>
              </a:pPr>
              <a:r>
                <a:rPr lang="en-US" sz="2750">
                  <a:solidFill>
                    <a:srgbClr val="FFFFFF"/>
                  </a:solidFill>
                  <a:latin typeface="Manrope 5"/>
                </a:rPr>
                <a:t>owilloughby@utah.gov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773222" y="495691"/>
              <a:ext cx="6610778" cy="2933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92"/>
                </a:lnSpc>
              </a:pPr>
              <a:r>
                <a:rPr lang="en-US" sz="3349">
                  <a:solidFill>
                    <a:srgbClr val="FFFFFF"/>
                  </a:solidFill>
                  <a:latin typeface="Manrope 6"/>
                </a:rPr>
                <a:t>Jalynn Knudsen </a:t>
              </a:r>
            </a:p>
            <a:p>
              <a:pPr>
                <a:lnSpc>
                  <a:spcPts val="4262"/>
                </a:lnSpc>
              </a:pPr>
              <a:r>
                <a:rPr lang="en-US" sz="2750">
                  <a:solidFill>
                    <a:srgbClr val="FFFFFF"/>
                  </a:solidFill>
                  <a:latin typeface="Manrope 1"/>
                </a:rPr>
                <a:t>Assistant Director</a:t>
              </a:r>
            </a:p>
            <a:p>
              <a:pPr>
                <a:lnSpc>
                  <a:spcPts val="4262"/>
                </a:lnSpc>
              </a:pPr>
              <a:r>
                <a:rPr lang="en-US" sz="2750">
                  <a:solidFill>
                    <a:srgbClr val="FFFFFF"/>
                  </a:solidFill>
                  <a:latin typeface="Manrope 5"/>
                </a:rPr>
                <a:t>385-622-1874</a:t>
              </a:r>
            </a:p>
            <a:p>
              <a:pPr>
                <a:lnSpc>
                  <a:spcPts val="4262"/>
                </a:lnSpc>
              </a:pPr>
              <a:r>
                <a:rPr lang="en-US" sz="2750">
                  <a:solidFill>
                    <a:srgbClr val="FFFFFF"/>
                  </a:solidFill>
                  <a:latin typeface="Manrope 5"/>
                </a:rPr>
                <a:t>jknudsen@utah.gov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Custom</PresentationFormat>
  <Paragraphs>100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Manrope 6</vt:lpstr>
      <vt:lpstr>Manrope 4</vt:lpstr>
      <vt:lpstr>Manrope 3</vt:lpstr>
      <vt:lpstr>Calibri</vt:lpstr>
      <vt:lpstr>Roboto Italics</vt:lpstr>
      <vt:lpstr>Manrope 5</vt:lpstr>
      <vt:lpstr>Roboto</vt:lpstr>
      <vt:lpstr>Manrope 2</vt:lpstr>
      <vt:lpstr>Antic Italics</vt:lpstr>
      <vt:lpstr>Manrope 1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LLW Forum Fall 2023 Presentation</dc:title>
  <dc:creator>Jalynn Knudsen</dc:creator>
  <cp:lastModifiedBy>Jalynn Knudsen</cp:lastModifiedBy>
  <cp:revision>1</cp:revision>
  <dcterms:created xsi:type="dcterms:W3CDTF">2006-08-16T00:00:00Z</dcterms:created>
  <dcterms:modified xsi:type="dcterms:W3CDTF">2023-09-25T18:13:09Z</dcterms:modified>
  <dc:identifier>DAFveYgRYgc</dc:identifier>
</cp:coreProperties>
</file>