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7"/>
  </p:notesMasterIdLst>
  <p:sldIdLst>
    <p:sldId id="272" r:id="rId2"/>
    <p:sldId id="416" r:id="rId3"/>
    <p:sldId id="355" r:id="rId4"/>
    <p:sldId id="402" r:id="rId5"/>
    <p:sldId id="415" r:id="rId6"/>
    <p:sldId id="408" r:id="rId7"/>
    <p:sldId id="286" r:id="rId8"/>
    <p:sldId id="389" r:id="rId9"/>
    <p:sldId id="334" r:id="rId10"/>
    <p:sldId id="419" r:id="rId11"/>
    <p:sldId id="335" r:id="rId12"/>
    <p:sldId id="337" r:id="rId13"/>
    <p:sldId id="395" r:id="rId14"/>
    <p:sldId id="411" r:id="rId15"/>
    <p:sldId id="410" r:id="rId16"/>
    <p:sldId id="397" r:id="rId17"/>
    <p:sldId id="392" r:id="rId18"/>
    <p:sldId id="405" r:id="rId19"/>
    <p:sldId id="414" r:id="rId20"/>
    <p:sldId id="398" r:id="rId21"/>
    <p:sldId id="399" r:id="rId22"/>
    <p:sldId id="400" r:id="rId23"/>
    <p:sldId id="372" r:id="rId24"/>
    <p:sldId id="409" r:id="rId25"/>
    <p:sldId id="339" r:id="rId2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1490"/>
    <a:srgbClr val="FFCC00"/>
    <a:srgbClr val="009900"/>
    <a:srgbClr val="FF0000"/>
    <a:srgbClr val="FFFF00"/>
    <a:srgbClr val="0066FF"/>
    <a:srgbClr val="99CC00"/>
    <a:srgbClr val="9966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A7D209-3974-488F-87A2-9C3B5E0C6257}" v="137" dt="2023-09-25T21:10:04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4667" autoAdjust="0"/>
  </p:normalViewPr>
  <p:slideViewPr>
    <p:cSldViewPr snapToGrid="0">
      <p:cViewPr varScale="1">
        <p:scale>
          <a:sx n="153" d="100"/>
          <a:sy n="153" d="100"/>
        </p:scale>
        <p:origin x="1362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228600" cy="228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e Booth" userId="a6413e2e-f833-4293-b28c-9eb7d0afe4c6" providerId="ADAL" clId="{1BA7D209-3974-488F-87A2-9C3B5E0C6257}"/>
    <pc:docChg chg="delSld modSld">
      <pc:chgData name="Dave Booth" userId="a6413e2e-f833-4293-b28c-9eb7d0afe4c6" providerId="ADAL" clId="{1BA7D209-3974-488F-87A2-9C3B5E0C6257}" dt="2023-09-25T21:12:14.596" v="144" actId="47"/>
      <pc:docMkLst>
        <pc:docMk/>
      </pc:docMkLst>
      <pc:sldChg chg="del">
        <pc:chgData name="Dave Booth" userId="a6413e2e-f833-4293-b28c-9eb7d0afe4c6" providerId="ADAL" clId="{1BA7D209-3974-488F-87A2-9C3B5E0C6257}" dt="2023-09-25T21:11:24.533" v="141" actId="47"/>
        <pc:sldMkLst>
          <pc:docMk/>
          <pc:sldMk cId="0" sldId="336"/>
        </pc:sldMkLst>
      </pc:sldChg>
      <pc:sldChg chg="del">
        <pc:chgData name="Dave Booth" userId="a6413e2e-f833-4293-b28c-9eb7d0afe4c6" providerId="ADAL" clId="{1BA7D209-3974-488F-87A2-9C3B5E0C6257}" dt="2023-09-25T21:05:45.396" v="0" actId="47"/>
        <pc:sldMkLst>
          <pc:docMk/>
          <pc:sldMk cId="0" sldId="340"/>
        </pc:sldMkLst>
      </pc:sldChg>
      <pc:sldChg chg="del">
        <pc:chgData name="Dave Booth" userId="a6413e2e-f833-4293-b28c-9eb7d0afe4c6" providerId="ADAL" clId="{1BA7D209-3974-488F-87A2-9C3B5E0C6257}" dt="2023-09-25T21:05:47.059" v="1" actId="47"/>
        <pc:sldMkLst>
          <pc:docMk/>
          <pc:sldMk cId="0" sldId="342"/>
        </pc:sldMkLst>
      </pc:sldChg>
      <pc:sldChg chg="del">
        <pc:chgData name="Dave Booth" userId="a6413e2e-f833-4293-b28c-9eb7d0afe4c6" providerId="ADAL" clId="{1BA7D209-3974-488F-87A2-9C3B5E0C6257}" dt="2023-09-25T21:11:55.092" v="143" actId="47"/>
        <pc:sldMkLst>
          <pc:docMk/>
          <pc:sldMk cId="3827053513" sldId="393"/>
        </pc:sldMkLst>
      </pc:sldChg>
      <pc:sldChg chg="modSp modAnim">
        <pc:chgData name="Dave Booth" userId="a6413e2e-f833-4293-b28c-9eb7d0afe4c6" providerId="ADAL" clId="{1BA7D209-3974-488F-87A2-9C3B5E0C6257}" dt="2023-09-25T21:09:18.253" v="137" actId="20577"/>
        <pc:sldMkLst>
          <pc:docMk/>
          <pc:sldMk cId="3692668584" sldId="402"/>
        </pc:sldMkLst>
        <pc:spChg chg="mod">
          <ac:chgData name="Dave Booth" userId="a6413e2e-f833-4293-b28c-9eb7d0afe4c6" providerId="ADAL" clId="{1BA7D209-3974-488F-87A2-9C3B5E0C6257}" dt="2023-09-25T21:09:18.253" v="137" actId="20577"/>
          <ac:spMkLst>
            <pc:docMk/>
            <pc:sldMk cId="3692668584" sldId="402"/>
            <ac:spMk id="134148" creationId="{00000000-0000-0000-0000-000000000000}"/>
          </ac:spMkLst>
        </pc:spChg>
        <pc:picChg chg="mod">
          <ac:chgData name="Dave Booth" userId="a6413e2e-f833-4293-b28c-9eb7d0afe4c6" providerId="ADAL" clId="{1BA7D209-3974-488F-87A2-9C3B5E0C6257}" dt="2023-09-25T21:08:17.739" v="92" actId="1076"/>
          <ac:picMkLst>
            <pc:docMk/>
            <pc:sldMk cId="3692668584" sldId="402"/>
            <ac:picMk id="6146" creationId="{00000000-0000-0000-0000-000000000000}"/>
          </ac:picMkLst>
        </pc:picChg>
      </pc:sldChg>
      <pc:sldChg chg="del">
        <pc:chgData name="Dave Booth" userId="a6413e2e-f833-4293-b28c-9eb7d0afe4c6" providerId="ADAL" clId="{1BA7D209-3974-488F-87A2-9C3B5E0C6257}" dt="2023-09-25T21:11:20.020" v="140" actId="47"/>
        <pc:sldMkLst>
          <pc:docMk/>
          <pc:sldMk cId="1648342406" sldId="404"/>
        </pc:sldMkLst>
      </pc:sldChg>
      <pc:sldChg chg="del">
        <pc:chgData name="Dave Booth" userId="a6413e2e-f833-4293-b28c-9eb7d0afe4c6" providerId="ADAL" clId="{1BA7D209-3974-488F-87A2-9C3B5E0C6257}" dt="2023-09-25T21:09:41.211" v="138" actId="47"/>
        <pc:sldMkLst>
          <pc:docMk/>
          <pc:sldMk cId="853313820" sldId="407"/>
        </pc:sldMkLst>
      </pc:sldChg>
      <pc:sldChg chg="del">
        <pc:chgData name="Dave Booth" userId="a6413e2e-f833-4293-b28c-9eb7d0afe4c6" providerId="ADAL" clId="{1BA7D209-3974-488F-87A2-9C3B5E0C6257}" dt="2023-09-25T21:12:14.596" v="144" actId="47"/>
        <pc:sldMkLst>
          <pc:docMk/>
          <pc:sldMk cId="2564186277" sldId="412"/>
        </pc:sldMkLst>
      </pc:sldChg>
      <pc:sldChg chg="del">
        <pc:chgData name="Dave Booth" userId="a6413e2e-f833-4293-b28c-9eb7d0afe4c6" providerId="ADAL" clId="{1BA7D209-3974-488F-87A2-9C3B5E0C6257}" dt="2023-09-25T21:11:36.261" v="142" actId="47"/>
        <pc:sldMkLst>
          <pc:docMk/>
          <pc:sldMk cId="4161126131" sldId="413"/>
        </pc:sldMkLst>
      </pc:sldChg>
      <pc:sldChg chg="modSp modAnim">
        <pc:chgData name="Dave Booth" userId="a6413e2e-f833-4293-b28c-9eb7d0afe4c6" providerId="ADAL" clId="{1BA7D209-3974-488F-87A2-9C3B5E0C6257}" dt="2023-09-25T21:10:04.336" v="139" actId="6549"/>
        <pc:sldMkLst>
          <pc:docMk/>
          <pc:sldMk cId="1656764112" sldId="415"/>
        </pc:sldMkLst>
        <pc:spChg chg="mod">
          <ac:chgData name="Dave Booth" userId="a6413e2e-f833-4293-b28c-9eb7d0afe4c6" providerId="ADAL" clId="{1BA7D209-3974-488F-87A2-9C3B5E0C6257}" dt="2023-09-25T21:10:04.336" v="139" actId="6549"/>
          <ac:spMkLst>
            <pc:docMk/>
            <pc:sldMk cId="1656764112" sldId="415"/>
            <ac:spMk id="13414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6E686AFD-A5F1-4C1A-BB40-5660BEF7680C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63FCA082-4839-4663-B58F-791498D1C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73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CA082-4839-4663-B58F-791498D1C9A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CA082-4839-4663-B58F-791498D1C9A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Does not account for ~5</a:t>
            </a:r>
            <a:r>
              <a:rPr lang="en-US" baseline="0" dirty="0"/>
              <a:t> million </a:t>
            </a:r>
            <a:r>
              <a:rPr lang="en-US" baseline="0" dirty="0" err="1"/>
              <a:t>cf</a:t>
            </a:r>
            <a:r>
              <a:rPr lang="en-US" baseline="0" dirty="0"/>
              <a:t> MW expansion capacity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5732D-7ED2-45D7-B931-5C440CB2F76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CA082-4839-4663-B58F-791498D1C9A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38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62D20-CA35-4164-A3BF-76DF03803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6E8FD-A30F-4B36-9C35-562D5CCEE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754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754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2E241-9722-48AC-98F7-4BA01ABEB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743200"/>
            <a:ext cx="4038600" cy="330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2743200"/>
            <a:ext cx="4038600" cy="33067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CF465-82B4-487F-896D-21DF2642B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743200"/>
            <a:ext cx="4038600" cy="330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43200"/>
            <a:ext cx="4038600" cy="330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27791-6BF6-4CB2-A4C2-51C9E1FFA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58314-7A89-4640-AB92-F7EBFA92F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5CBE1-365F-4C30-B218-C823093BB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43200"/>
            <a:ext cx="4038600" cy="3306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43200"/>
            <a:ext cx="4038600" cy="3306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A9045-A83F-4585-98D2-D324AD197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1D449-7F1E-47C6-915D-B42D9859A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C647D-CBF9-4D24-BC5E-0B243597A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9BDFB-02CA-4A99-AFC3-275836813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0E541-46FF-4C8A-B758-26F757259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28850-CE8F-43E0-B7F2-BA4445C1E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79D948-4A76-40AC-A7E3-0439C7CB4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743200"/>
            <a:ext cx="8229600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5127" name="Picture 8" descr="Second Page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Shredder%20Test.avi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Final%20MM%20Video.wm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6.jpeg"/><Relationship Id="rId7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hyperlink" Target="Final%20MM%20Video.wmv" TargetMode="External"/><Relationship Id="rId4" Type="http://schemas.openxmlformats.org/officeDocument/2006/relationships/image" Target="../media/image27.jpeg"/><Relationship Id="rId9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Shredder%20(Short).m4v" TargetMode="External"/><Relationship Id="rId5" Type="http://schemas.openxmlformats.org/officeDocument/2006/relationships/hyperlink" Target="Shredder%20Test.avi" TargetMode="Externa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g"/><Relationship Id="rId3" Type="http://schemas.openxmlformats.org/officeDocument/2006/relationships/slide" Target="slide1.xml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Compactor.avi" TargetMode="External"/><Relationship Id="rId11" Type="http://schemas.openxmlformats.org/officeDocument/2006/relationships/image" Target="../media/image37.jpeg"/><Relationship Id="rId5" Type="http://schemas.openxmlformats.org/officeDocument/2006/relationships/hyperlink" Target="file:///D:\Documents%20and%20Settings\jgardner\My%20Documents\Business\Tour%202008\final%20hd%20rotary_dv_letterbox_q.wmv" TargetMode="External"/><Relationship Id="rId10" Type="http://schemas.openxmlformats.org/officeDocument/2006/relationships/image" Target="../media/image36.jpeg"/><Relationship Id="rId4" Type="http://schemas.openxmlformats.org/officeDocument/2006/relationships/image" Target="../media/image1.jpeg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11" Type="http://schemas.openxmlformats.org/officeDocument/2006/relationships/hyperlink" Target="CWF%20(short).m4v" TargetMode="External"/><Relationship Id="rId5" Type="http://schemas.openxmlformats.org/officeDocument/2006/relationships/slide" Target="slide1.xml"/><Relationship Id="rId10" Type="http://schemas.openxmlformats.org/officeDocument/2006/relationships/hyperlink" Target="Shredder%20Test.avi" TargetMode="External"/><Relationship Id="rId4" Type="http://schemas.openxmlformats.org/officeDocument/2006/relationships/image" Target="../media/image41.jpeg"/><Relationship Id="rId9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SanOnofre.wmv" TargetMode="External"/><Relationship Id="rId3" Type="http://schemas.openxmlformats.org/officeDocument/2006/relationships/image" Target="../media/image1.jpeg"/><Relationship Id="rId7" Type="http://schemas.openxmlformats.org/officeDocument/2006/relationships/hyperlink" Target="Shredder%20Test.avi" TargetMode="External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.jpeg"/><Relationship Id="rId7" Type="http://schemas.openxmlformats.org/officeDocument/2006/relationships/image" Target="../media/image53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.jpeg"/><Relationship Id="rId7" Type="http://schemas.openxmlformats.org/officeDocument/2006/relationships/image" Target="../media/image59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e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" Target="slide1.xm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nal%20MM%20Video.wmv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Shredder%20Test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rst Page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4633913" y="1828800"/>
            <a:ext cx="4343400" cy="4191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chemeClr val="bg1"/>
                </a:solidFill>
              </a:rPr>
              <a:t>Clive Site Operational 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old, dirty, stone&#10;&#10;Description automatically generated">
            <a:extLst>
              <a:ext uri="{FF2B5EF4-FFF2-40B4-BE49-F238E27FC236}">
                <a16:creationId xmlns:a16="http://schemas.microsoft.com/office/drawing/2014/main" id="{AE152D7B-A37B-6668-A35F-CBD399855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9" y="2081770"/>
            <a:ext cx="8444173" cy="4240686"/>
          </a:xfrm>
          <a:prstGeom prst="rect">
            <a:avLst/>
          </a:prstGeom>
        </p:spPr>
      </p:pic>
      <p:sp>
        <p:nvSpPr>
          <p:cNvPr id="1028" name="Rectangle 6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FD1DA8-6DE1-4859-B922-C826A3777857}"/>
              </a:ext>
            </a:extLst>
          </p:cNvPr>
          <p:cNvSpPr/>
          <p:nvPr/>
        </p:nvSpPr>
        <p:spPr>
          <a:xfrm>
            <a:off x="5798624" y="2464506"/>
            <a:ext cx="2967753" cy="3397064"/>
          </a:xfrm>
          <a:prstGeom prst="rect">
            <a:avLst/>
          </a:prstGeom>
          <a:solidFill>
            <a:srgbClr val="FF0000">
              <a:alpha val="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6765DA-1176-4427-BA4B-FEA84917FCE2}"/>
              </a:ext>
            </a:extLst>
          </p:cNvPr>
          <p:cNvSpPr/>
          <p:nvPr/>
        </p:nvSpPr>
        <p:spPr>
          <a:xfrm>
            <a:off x="2090984" y="2464507"/>
            <a:ext cx="3671771" cy="3397064"/>
          </a:xfrm>
          <a:prstGeom prst="rect">
            <a:avLst/>
          </a:prstGeom>
          <a:solidFill>
            <a:schemeClr val="accent1">
              <a:lumMod val="75000"/>
              <a:alpha val="3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8ADE5B-9223-487E-95F5-9F7696107C9B}"/>
              </a:ext>
            </a:extLst>
          </p:cNvPr>
          <p:cNvGrpSpPr/>
          <p:nvPr/>
        </p:nvGrpSpPr>
        <p:grpSpPr>
          <a:xfrm>
            <a:off x="6051614" y="2771192"/>
            <a:ext cx="475827" cy="1708290"/>
            <a:chOff x="6226706" y="2771192"/>
            <a:chExt cx="500458" cy="170829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C32CEE2-E79E-43C0-8920-CC5294E9B45A}"/>
                </a:ext>
              </a:extLst>
            </p:cNvPr>
            <p:cNvSpPr/>
            <p:nvPr/>
          </p:nvSpPr>
          <p:spPr>
            <a:xfrm>
              <a:off x="6238875" y="2771192"/>
              <a:ext cx="476120" cy="170829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52">
              <a:hlinkClick r:id="rId3" action="ppaction://hlinkfile"/>
              <a:extLst>
                <a:ext uri="{FF2B5EF4-FFF2-40B4-BE49-F238E27FC236}">
                  <a16:creationId xmlns:a16="http://schemas.microsoft.com/office/drawing/2014/main" id="{0426A109-453D-4C28-8810-8F9F166CF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6706" y="3276600"/>
              <a:ext cx="50045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/>
                <a:t>CRF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37B9C4-41CC-4484-AADC-36AEAE02857E}"/>
              </a:ext>
            </a:extLst>
          </p:cNvPr>
          <p:cNvGrpSpPr/>
          <p:nvPr/>
        </p:nvGrpSpPr>
        <p:grpSpPr>
          <a:xfrm>
            <a:off x="2388348" y="5091443"/>
            <a:ext cx="1058939" cy="603814"/>
            <a:chOff x="2249424" y="4967923"/>
            <a:chExt cx="1197864" cy="7239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5046B1-0580-4554-810A-64D5CABA8E01}"/>
                </a:ext>
              </a:extLst>
            </p:cNvPr>
            <p:cNvSpPr/>
            <p:nvPr/>
          </p:nvSpPr>
          <p:spPr>
            <a:xfrm>
              <a:off x="2249424" y="4967923"/>
              <a:ext cx="1197864" cy="723901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 Box 39">
              <a:extLst>
                <a:ext uri="{FF2B5EF4-FFF2-40B4-BE49-F238E27FC236}">
                  <a16:creationId xmlns:a16="http://schemas.microsoft.com/office/drawing/2014/main" id="{81335DE5-1A43-4AFE-8BC1-4E93E98B2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7062" y="5087533"/>
              <a:ext cx="582211" cy="415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50" b="1" dirty="0"/>
                <a:t>Mixed</a:t>
              </a:r>
            </a:p>
            <a:p>
              <a:pPr algn="ctr"/>
              <a:r>
                <a:rPr lang="en-US" sz="1050" b="1" dirty="0"/>
                <a:t>Waste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9AE4556-83D7-4BE5-8652-579A07E4A7E4}"/>
              </a:ext>
            </a:extLst>
          </p:cNvPr>
          <p:cNvSpPr/>
          <p:nvPr/>
        </p:nvSpPr>
        <p:spPr>
          <a:xfrm>
            <a:off x="3640610" y="5321858"/>
            <a:ext cx="1636240" cy="54635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Box 38">
            <a:extLst>
              <a:ext uri="{FF2B5EF4-FFF2-40B4-BE49-F238E27FC236}">
                <a16:creationId xmlns:a16="http://schemas.microsoft.com/office/drawing/2014/main" id="{909751DA-09F7-4E32-AF52-082D5287C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550" y="5393350"/>
            <a:ext cx="95408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50" b="1" dirty="0"/>
              <a:t>Container</a:t>
            </a:r>
          </a:p>
          <a:p>
            <a:pPr algn="ctr"/>
            <a:r>
              <a:rPr lang="en-US" sz="1050" b="1" dirty="0"/>
              <a:t>Handling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17A0E3-0400-4B60-915A-436D17CF13C2}"/>
              </a:ext>
            </a:extLst>
          </p:cNvPr>
          <p:cNvGrpSpPr/>
          <p:nvPr/>
        </p:nvGrpSpPr>
        <p:grpSpPr>
          <a:xfrm>
            <a:off x="2249424" y="2615184"/>
            <a:ext cx="1344169" cy="759221"/>
            <a:chOff x="2249424" y="2615184"/>
            <a:chExt cx="1344169" cy="7592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08A09A-4395-4351-AC41-BF595ED38932}"/>
                </a:ext>
              </a:extLst>
            </p:cNvPr>
            <p:cNvSpPr/>
            <p:nvPr/>
          </p:nvSpPr>
          <p:spPr>
            <a:xfrm>
              <a:off x="2249424" y="2615184"/>
              <a:ext cx="1344169" cy="759221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 Box 49">
              <a:extLst>
                <a:ext uri="{FF2B5EF4-FFF2-40B4-BE49-F238E27FC236}">
                  <a16:creationId xmlns:a16="http://schemas.microsoft.com/office/drawing/2014/main" id="{658C48E1-BA69-49A5-8489-DAAAE107E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8349" y="2763777"/>
              <a:ext cx="10663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/>
                <a:t>Federal Cell</a:t>
              </a:r>
            </a:p>
            <a:p>
              <a:pPr algn="ctr"/>
              <a:r>
                <a:rPr lang="en-US" sz="1200" b="1" dirty="0"/>
                <a:t>(Future)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C88F13-BE86-4947-A626-B6CFCE72D1E6}"/>
              </a:ext>
            </a:extLst>
          </p:cNvPr>
          <p:cNvGrpSpPr/>
          <p:nvPr/>
        </p:nvGrpSpPr>
        <p:grpSpPr>
          <a:xfrm>
            <a:off x="3648458" y="2542032"/>
            <a:ext cx="1628392" cy="1564604"/>
            <a:chOff x="3648458" y="2542032"/>
            <a:chExt cx="1892808" cy="156460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B8DDB65-1029-4180-AD11-623D11F00A9F}"/>
                </a:ext>
              </a:extLst>
            </p:cNvPr>
            <p:cNvSpPr/>
            <p:nvPr/>
          </p:nvSpPr>
          <p:spPr>
            <a:xfrm>
              <a:off x="3648458" y="2542032"/>
              <a:ext cx="1892808" cy="156460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 Box 47">
              <a:extLst>
                <a:ext uri="{FF2B5EF4-FFF2-40B4-BE49-F238E27FC236}">
                  <a16:creationId xmlns:a16="http://schemas.microsoft.com/office/drawing/2014/main" id="{79C27E86-97F0-49C5-A4F6-290C8D297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3103" y="2896966"/>
              <a:ext cx="114351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/>
                <a:t>Class A West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F3A957A-255F-44FC-A37E-ADE2851A5D9B}"/>
              </a:ext>
            </a:extLst>
          </p:cNvPr>
          <p:cNvSpPr/>
          <p:nvPr/>
        </p:nvSpPr>
        <p:spPr>
          <a:xfrm>
            <a:off x="347983" y="2464506"/>
            <a:ext cx="1707132" cy="3397064"/>
          </a:xfrm>
          <a:prstGeom prst="rect">
            <a:avLst/>
          </a:prstGeom>
          <a:solidFill>
            <a:srgbClr val="FFCC00">
              <a:alpha val="24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6" name="Freeform 32">
            <a:hlinkClick r:id="rId4" action="ppaction://hlinkfile"/>
          </p:cNvPr>
          <p:cNvSpPr>
            <a:spLocks/>
          </p:cNvSpPr>
          <p:nvPr/>
        </p:nvSpPr>
        <p:spPr bwMode="auto">
          <a:xfrm>
            <a:off x="5829300" y="4210050"/>
            <a:ext cx="819150" cy="142875"/>
          </a:xfrm>
          <a:custGeom>
            <a:avLst/>
            <a:gdLst>
              <a:gd name="T0" fmla="*/ 0 w 516"/>
              <a:gd name="T1" fmla="*/ 2147483647 h 90"/>
              <a:gd name="T2" fmla="*/ 2147483647 w 516"/>
              <a:gd name="T3" fmla="*/ 2147483647 h 90"/>
              <a:gd name="T4" fmla="*/ 2147483647 w 516"/>
              <a:gd name="T5" fmla="*/ 2147483647 h 90"/>
              <a:gd name="T6" fmla="*/ 2147483647 w 516"/>
              <a:gd name="T7" fmla="*/ 0 h 90"/>
              <a:gd name="T8" fmla="*/ 0 w 516"/>
              <a:gd name="T9" fmla="*/ 2147483647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6"/>
              <a:gd name="T16" fmla="*/ 0 h 90"/>
              <a:gd name="T17" fmla="*/ 516 w 516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6" h="90">
                <a:moveTo>
                  <a:pt x="0" y="3"/>
                </a:moveTo>
                <a:lnTo>
                  <a:pt x="12" y="84"/>
                </a:lnTo>
                <a:lnTo>
                  <a:pt x="516" y="90"/>
                </a:lnTo>
                <a:lnTo>
                  <a:pt x="495" y="0"/>
                </a:lnTo>
                <a:lnTo>
                  <a:pt x="0" y="3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8" name="Rectangle 54"/>
          <p:cNvSpPr>
            <a:spLocks noChangeArrowheads="1"/>
          </p:cNvSpPr>
          <p:nvPr/>
        </p:nvSpPr>
        <p:spPr bwMode="auto">
          <a:xfrm>
            <a:off x="457200" y="-381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Site Layout</a:t>
            </a:r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1059" name="Freeform 58">
            <a:hlinkClick r:id="rId3" action="ppaction://hlinkfile"/>
          </p:cNvPr>
          <p:cNvSpPr>
            <a:spLocks/>
          </p:cNvSpPr>
          <p:nvPr/>
        </p:nvSpPr>
        <p:spPr bwMode="auto">
          <a:xfrm>
            <a:off x="4725988" y="4202113"/>
            <a:ext cx="819150" cy="142875"/>
          </a:xfrm>
          <a:custGeom>
            <a:avLst/>
            <a:gdLst>
              <a:gd name="T0" fmla="*/ 0 w 516"/>
              <a:gd name="T1" fmla="*/ 2147483647 h 90"/>
              <a:gd name="T2" fmla="*/ 2147483647 w 516"/>
              <a:gd name="T3" fmla="*/ 2147483647 h 90"/>
              <a:gd name="T4" fmla="*/ 2147483647 w 516"/>
              <a:gd name="T5" fmla="*/ 2147483647 h 90"/>
              <a:gd name="T6" fmla="*/ 2147483647 w 516"/>
              <a:gd name="T7" fmla="*/ 0 h 90"/>
              <a:gd name="T8" fmla="*/ 0 w 516"/>
              <a:gd name="T9" fmla="*/ 2147483647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6"/>
              <a:gd name="T16" fmla="*/ 0 h 90"/>
              <a:gd name="T17" fmla="*/ 516 w 516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6" h="90">
                <a:moveTo>
                  <a:pt x="0" y="3"/>
                </a:moveTo>
                <a:lnTo>
                  <a:pt x="12" y="84"/>
                </a:lnTo>
                <a:lnTo>
                  <a:pt x="516" y="90"/>
                </a:lnTo>
                <a:lnTo>
                  <a:pt x="495" y="0"/>
                </a:lnTo>
                <a:lnTo>
                  <a:pt x="0" y="3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 Box 35">
            <a:extLst>
              <a:ext uri="{FF2B5EF4-FFF2-40B4-BE49-F238E27FC236}">
                <a16:creationId xmlns:a16="http://schemas.microsoft.com/office/drawing/2014/main" id="{C6BAEFE2-D29E-4FD1-B46E-AE1F7626A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91" y="4344988"/>
            <a:ext cx="9797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Section 5</a:t>
            </a:r>
          </a:p>
        </p:txBody>
      </p:sp>
      <p:sp>
        <p:nvSpPr>
          <p:cNvPr id="46" name="Text Box 34">
            <a:extLst>
              <a:ext uri="{FF2B5EF4-FFF2-40B4-BE49-F238E27FC236}">
                <a16:creationId xmlns:a16="http://schemas.microsoft.com/office/drawing/2014/main" id="{97BF8FF1-20EB-45CE-94B6-42C0F282D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919" y="3305791"/>
            <a:ext cx="10791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Section 32</a:t>
            </a:r>
          </a:p>
        </p:txBody>
      </p:sp>
      <p:sp>
        <p:nvSpPr>
          <p:cNvPr id="50" name="Text Box 33">
            <a:extLst>
              <a:ext uri="{FF2B5EF4-FFF2-40B4-BE49-F238E27FC236}">
                <a16:creationId xmlns:a16="http://schemas.microsoft.com/office/drawing/2014/main" id="{CB785898-C607-4033-94AD-34EAD5E1C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390" y="4718386"/>
            <a:ext cx="10791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Section 29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4A9D73DC-7781-4CCA-AA59-4F3CCE43A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759" y="4302888"/>
            <a:ext cx="72327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50" b="1" dirty="0"/>
              <a:t>LARW</a:t>
            </a:r>
          </a:p>
          <a:p>
            <a:pPr algn="ctr"/>
            <a:r>
              <a:rPr lang="en-US" sz="1050" b="1" dirty="0"/>
              <a:t>(Closed)</a:t>
            </a:r>
          </a:p>
        </p:txBody>
      </p:sp>
      <p:sp>
        <p:nvSpPr>
          <p:cNvPr id="18" name="Text Box 37">
            <a:extLst>
              <a:ext uri="{FF2B5EF4-FFF2-40B4-BE49-F238E27FC236}">
                <a16:creationId xmlns:a16="http://schemas.microsoft.com/office/drawing/2014/main" id="{BC89B912-A267-4C9E-8080-1A34AC577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893" y="4191197"/>
            <a:ext cx="2032003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50" b="1" dirty="0"/>
              <a:t>VITRO</a:t>
            </a:r>
          </a:p>
          <a:p>
            <a:pPr algn="ctr"/>
            <a:r>
              <a:rPr lang="en-US" sz="1050" b="1" dirty="0"/>
              <a:t>Dept. of Energy</a:t>
            </a:r>
          </a:p>
          <a:p>
            <a:pPr algn="ctr"/>
            <a:r>
              <a:rPr lang="en-US" sz="1050" b="1" dirty="0"/>
              <a:t>Radioactive Disposal</a:t>
            </a:r>
          </a:p>
          <a:p>
            <a:pPr algn="ctr"/>
            <a:r>
              <a:rPr lang="en-US" sz="1050" b="1" dirty="0"/>
              <a:t> from Salt Lake County</a:t>
            </a:r>
          </a:p>
          <a:p>
            <a:pPr algn="ctr"/>
            <a:r>
              <a:rPr lang="en-US" sz="1050" b="1" dirty="0"/>
              <a:t>(Closed)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92CC03-D65D-4F11-BB53-6B2CDF4BE3A5}"/>
              </a:ext>
            </a:extLst>
          </p:cNvPr>
          <p:cNvSpPr/>
          <p:nvPr/>
        </p:nvSpPr>
        <p:spPr>
          <a:xfrm>
            <a:off x="2249424" y="3451858"/>
            <a:ext cx="1344169" cy="647472"/>
          </a:xfrm>
          <a:prstGeom prst="rect">
            <a:avLst/>
          </a:prstGeom>
          <a:noFill/>
          <a:ln w="38100">
            <a:solidFill>
              <a:srgbClr val="BC1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Box 45">
            <a:extLst>
              <a:ext uri="{FF2B5EF4-FFF2-40B4-BE49-F238E27FC236}">
                <a16:creationId xmlns:a16="http://schemas.microsoft.com/office/drawing/2014/main" id="{05F12A58-91EA-4B8E-80B2-F3756BF5F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361" y="3623942"/>
            <a:ext cx="61266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50" b="1" dirty="0"/>
              <a:t>11e.(2)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56E490-B5CC-7F01-F19C-823CBFA2A3CD}"/>
              </a:ext>
            </a:extLst>
          </p:cNvPr>
          <p:cNvGrpSpPr/>
          <p:nvPr/>
        </p:nvGrpSpPr>
        <p:grpSpPr>
          <a:xfrm>
            <a:off x="467269" y="2771191"/>
            <a:ext cx="1567160" cy="1420005"/>
            <a:chOff x="2193307" y="2615184"/>
            <a:chExt cx="1456406" cy="75922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224D132-3FAF-30C6-CE57-B0BE9FA2E72D}"/>
                </a:ext>
              </a:extLst>
            </p:cNvPr>
            <p:cNvSpPr/>
            <p:nvPr/>
          </p:nvSpPr>
          <p:spPr>
            <a:xfrm>
              <a:off x="2249424" y="2615184"/>
              <a:ext cx="1344169" cy="759221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 Box 49">
              <a:extLst>
                <a:ext uri="{FF2B5EF4-FFF2-40B4-BE49-F238E27FC236}">
                  <a16:creationId xmlns:a16="http://schemas.microsoft.com/office/drawing/2014/main" id="{ECC8BDC6-0166-6DC6-37BE-04914C943F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3307" y="2763777"/>
              <a:ext cx="1456406" cy="345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endParaRPr lang="en-US" sz="1200" b="1" dirty="0"/>
            </a:p>
            <a:p>
              <a:pPr algn="ctr"/>
              <a:r>
                <a:rPr lang="en-US" sz="1200" b="1" dirty="0"/>
                <a:t>Low Activity South</a:t>
              </a:r>
            </a:p>
            <a:p>
              <a:pPr algn="ctr"/>
              <a:r>
                <a:rPr lang="en-US" sz="1200" b="1" dirty="0"/>
                <a:t>(Future)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016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9" descr="Second Page_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81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</a:rPr>
              <a:t>Embankment</a:t>
            </a:r>
            <a:br>
              <a:rPr lang="en-US" sz="4000">
                <a:solidFill>
                  <a:schemeClr val="bg1"/>
                </a:solidFill>
              </a:rPr>
            </a:br>
            <a:r>
              <a:rPr lang="en-US" sz="4000">
                <a:solidFill>
                  <a:schemeClr val="bg1"/>
                </a:solidFill>
              </a:rPr>
              <a:t>Construction</a:t>
            </a:r>
            <a:endParaRPr lang="en-US" sz="4000"/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743200"/>
            <a:ext cx="4038600" cy="1087438"/>
          </a:xfrm>
        </p:spPr>
        <p:txBody>
          <a:bodyPr/>
          <a:lstStyle/>
          <a:p>
            <a:pPr eaLnBrk="1" hangingPunct="1"/>
            <a:r>
              <a:rPr lang="en-US" sz="2800"/>
              <a:t>LLRW</a:t>
            </a:r>
          </a:p>
          <a:p>
            <a:pPr eaLnBrk="1" hangingPunct="1"/>
            <a:r>
              <a:rPr lang="en-US" sz="2800"/>
              <a:t>Mixed Waste</a:t>
            </a: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31" name="Rectangle 19"/>
          <p:cNvSpPr>
            <a:spLocks noChangeArrowheads="1"/>
          </p:cNvSpPr>
          <p:nvPr/>
        </p:nvSpPr>
        <p:spPr bwMode="auto">
          <a:xfrm>
            <a:off x="333375" y="5133975"/>
            <a:ext cx="8429625" cy="542925"/>
          </a:xfrm>
          <a:prstGeom prst="rect">
            <a:avLst/>
          </a:prstGeom>
          <a:solidFill>
            <a:srgbClr val="9966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32" name="Rectangle 20"/>
          <p:cNvSpPr>
            <a:spLocks noChangeArrowheads="1"/>
          </p:cNvSpPr>
          <p:nvPr/>
        </p:nvSpPr>
        <p:spPr bwMode="auto">
          <a:xfrm>
            <a:off x="1046163" y="4683125"/>
            <a:ext cx="6818312" cy="638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33" name="AutoShape 21"/>
          <p:cNvSpPr>
            <a:spLocks noChangeArrowheads="1"/>
          </p:cNvSpPr>
          <p:nvPr/>
        </p:nvSpPr>
        <p:spPr bwMode="auto">
          <a:xfrm>
            <a:off x="1041400" y="5130800"/>
            <a:ext cx="542925" cy="247650"/>
          </a:xfrm>
          <a:prstGeom prst="rtTriangle">
            <a:avLst/>
          </a:prstGeom>
          <a:solidFill>
            <a:srgbClr val="9966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34" name="AutoShape 22"/>
          <p:cNvSpPr>
            <a:spLocks noChangeArrowheads="1"/>
          </p:cNvSpPr>
          <p:nvPr/>
        </p:nvSpPr>
        <p:spPr bwMode="auto">
          <a:xfrm flipH="1">
            <a:off x="7323138" y="5133975"/>
            <a:ext cx="542925" cy="223838"/>
          </a:xfrm>
          <a:prstGeom prst="rtTriangle">
            <a:avLst/>
          </a:prstGeom>
          <a:solidFill>
            <a:srgbClr val="9966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35" name="Rectangle 23"/>
          <p:cNvSpPr>
            <a:spLocks noChangeArrowheads="1"/>
          </p:cNvSpPr>
          <p:nvPr/>
        </p:nvSpPr>
        <p:spPr bwMode="auto">
          <a:xfrm>
            <a:off x="1458913" y="5243513"/>
            <a:ext cx="5956300" cy="80962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587750" y="4383088"/>
            <a:ext cx="1573213" cy="150812"/>
            <a:chOff x="2260" y="2557"/>
            <a:chExt cx="991" cy="95"/>
          </a:xfrm>
        </p:grpSpPr>
        <p:sp>
          <p:nvSpPr>
            <p:cNvPr id="15466" name="AutoShape 25"/>
            <p:cNvSpPr>
              <a:spLocks noChangeArrowheads="1"/>
            </p:cNvSpPr>
            <p:nvPr/>
          </p:nvSpPr>
          <p:spPr bwMode="auto">
            <a:xfrm flipH="1">
              <a:off x="2260" y="2559"/>
              <a:ext cx="196" cy="92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" name="Rectangle 26"/>
            <p:cNvSpPr>
              <a:spLocks noChangeArrowheads="1"/>
            </p:cNvSpPr>
            <p:nvPr/>
          </p:nvSpPr>
          <p:spPr bwMode="auto">
            <a:xfrm>
              <a:off x="2456" y="2557"/>
              <a:ext cx="599" cy="9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8" name="AutoShape 27"/>
            <p:cNvSpPr>
              <a:spLocks noChangeArrowheads="1"/>
            </p:cNvSpPr>
            <p:nvPr/>
          </p:nvSpPr>
          <p:spPr bwMode="auto">
            <a:xfrm>
              <a:off x="3055" y="2558"/>
              <a:ext cx="196" cy="92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267075" y="4525963"/>
            <a:ext cx="2198688" cy="160337"/>
            <a:chOff x="2058" y="2647"/>
            <a:chExt cx="1385" cy="101"/>
          </a:xfrm>
        </p:grpSpPr>
        <p:sp>
          <p:nvSpPr>
            <p:cNvPr id="15463" name="AutoShape 29"/>
            <p:cNvSpPr>
              <a:spLocks noChangeArrowheads="1"/>
            </p:cNvSpPr>
            <p:nvPr/>
          </p:nvSpPr>
          <p:spPr bwMode="auto">
            <a:xfrm flipH="1">
              <a:off x="2058" y="2652"/>
              <a:ext cx="202" cy="95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4" name="Rectangle 30"/>
            <p:cNvSpPr>
              <a:spLocks noChangeArrowheads="1"/>
            </p:cNvSpPr>
            <p:nvPr/>
          </p:nvSpPr>
          <p:spPr bwMode="auto">
            <a:xfrm>
              <a:off x="2260" y="2650"/>
              <a:ext cx="981" cy="9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5" name="AutoShape 31"/>
            <p:cNvSpPr>
              <a:spLocks noChangeArrowheads="1"/>
            </p:cNvSpPr>
            <p:nvPr/>
          </p:nvSpPr>
          <p:spPr bwMode="auto">
            <a:xfrm>
              <a:off x="3241" y="2647"/>
              <a:ext cx="202" cy="101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2932113" y="4679950"/>
            <a:ext cx="2830512" cy="153988"/>
            <a:chOff x="1847" y="2744"/>
            <a:chExt cx="1783" cy="97"/>
          </a:xfrm>
        </p:grpSpPr>
        <p:sp>
          <p:nvSpPr>
            <p:cNvPr id="15460" name="AutoShape 33"/>
            <p:cNvSpPr>
              <a:spLocks noChangeArrowheads="1"/>
            </p:cNvSpPr>
            <p:nvPr/>
          </p:nvSpPr>
          <p:spPr bwMode="auto">
            <a:xfrm flipH="1">
              <a:off x="1847" y="2747"/>
              <a:ext cx="211" cy="93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1" name="Rectangle 34"/>
            <p:cNvSpPr>
              <a:spLocks noChangeArrowheads="1"/>
            </p:cNvSpPr>
            <p:nvPr/>
          </p:nvSpPr>
          <p:spPr bwMode="auto">
            <a:xfrm>
              <a:off x="2057" y="2745"/>
              <a:ext cx="1371" cy="9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2" name="AutoShape 35"/>
            <p:cNvSpPr>
              <a:spLocks noChangeArrowheads="1"/>
            </p:cNvSpPr>
            <p:nvPr/>
          </p:nvSpPr>
          <p:spPr bwMode="auto">
            <a:xfrm>
              <a:off x="3428" y="2744"/>
              <a:ext cx="202" cy="97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2563813" y="4826000"/>
            <a:ext cx="3509962" cy="169863"/>
            <a:chOff x="1615" y="2836"/>
            <a:chExt cx="2211" cy="107"/>
          </a:xfrm>
        </p:grpSpPr>
        <p:sp>
          <p:nvSpPr>
            <p:cNvPr id="15457" name="AutoShape 37"/>
            <p:cNvSpPr>
              <a:spLocks noChangeArrowheads="1"/>
            </p:cNvSpPr>
            <p:nvPr/>
          </p:nvSpPr>
          <p:spPr bwMode="auto">
            <a:xfrm flipH="1">
              <a:off x="1615" y="2844"/>
              <a:ext cx="227" cy="99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8" name="Rectangle 38"/>
            <p:cNvSpPr>
              <a:spLocks noChangeArrowheads="1"/>
            </p:cNvSpPr>
            <p:nvPr/>
          </p:nvSpPr>
          <p:spPr bwMode="auto">
            <a:xfrm>
              <a:off x="1842" y="2840"/>
              <a:ext cx="1787" cy="9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9" name="AutoShape 39"/>
            <p:cNvSpPr>
              <a:spLocks noChangeArrowheads="1"/>
            </p:cNvSpPr>
            <p:nvPr/>
          </p:nvSpPr>
          <p:spPr bwMode="auto">
            <a:xfrm>
              <a:off x="3624" y="2836"/>
              <a:ext cx="202" cy="101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2254250" y="4983163"/>
            <a:ext cx="4144963" cy="160337"/>
            <a:chOff x="1420" y="2935"/>
            <a:chExt cx="2611" cy="101"/>
          </a:xfrm>
        </p:grpSpPr>
        <p:sp>
          <p:nvSpPr>
            <p:cNvPr id="15454" name="AutoShape 41"/>
            <p:cNvSpPr>
              <a:spLocks noChangeArrowheads="1"/>
            </p:cNvSpPr>
            <p:nvPr/>
          </p:nvSpPr>
          <p:spPr bwMode="auto">
            <a:xfrm flipH="1">
              <a:off x="1420" y="2935"/>
              <a:ext cx="209" cy="95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5" name="Rectangle 42"/>
            <p:cNvSpPr>
              <a:spLocks noChangeArrowheads="1"/>
            </p:cNvSpPr>
            <p:nvPr/>
          </p:nvSpPr>
          <p:spPr bwMode="auto">
            <a:xfrm>
              <a:off x="1629" y="2935"/>
              <a:ext cx="2190" cy="9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6" name="AutoShape 43"/>
            <p:cNvSpPr>
              <a:spLocks noChangeArrowheads="1"/>
            </p:cNvSpPr>
            <p:nvPr/>
          </p:nvSpPr>
          <p:spPr bwMode="auto">
            <a:xfrm>
              <a:off x="3817" y="2935"/>
              <a:ext cx="214" cy="101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1960563" y="5130800"/>
            <a:ext cx="4760912" cy="134938"/>
            <a:chOff x="1235" y="3028"/>
            <a:chExt cx="2999" cy="85"/>
          </a:xfrm>
        </p:grpSpPr>
        <p:sp>
          <p:nvSpPr>
            <p:cNvPr id="15451" name="AutoShape 45"/>
            <p:cNvSpPr>
              <a:spLocks noChangeArrowheads="1"/>
            </p:cNvSpPr>
            <p:nvPr/>
          </p:nvSpPr>
          <p:spPr bwMode="auto">
            <a:xfrm flipH="1">
              <a:off x="1235" y="3028"/>
              <a:ext cx="193" cy="85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2" name="Rectangle 46"/>
            <p:cNvSpPr>
              <a:spLocks noChangeArrowheads="1"/>
            </p:cNvSpPr>
            <p:nvPr/>
          </p:nvSpPr>
          <p:spPr bwMode="auto">
            <a:xfrm>
              <a:off x="1427" y="3028"/>
              <a:ext cx="2599" cy="8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3" name="AutoShape 47"/>
            <p:cNvSpPr>
              <a:spLocks noChangeArrowheads="1"/>
            </p:cNvSpPr>
            <p:nvPr/>
          </p:nvSpPr>
          <p:spPr bwMode="auto">
            <a:xfrm>
              <a:off x="4026" y="3034"/>
              <a:ext cx="208" cy="77"/>
            </a:xfrm>
            <a:prstGeom prst="rtTriangl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138"/>
          <p:cNvGrpSpPr>
            <a:grpSpLocks/>
          </p:cNvGrpSpPr>
          <p:nvPr/>
        </p:nvGrpSpPr>
        <p:grpSpPr bwMode="auto">
          <a:xfrm>
            <a:off x="1731963" y="4286250"/>
            <a:ext cx="5199062" cy="561975"/>
            <a:chOff x="1091" y="2700"/>
            <a:chExt cx="3275" cy="354"/>
          </a:xfrm>
        </p:grpSpPr>
        <p:sp>
          <p:nvSpPr>
            <p:cNvPr id="15448" name="Rectangle 49"/>
            <p:cNvSpPr>
              <a:spLocks noChangeArrowheads="1"/>
            </p:cNvSpPr>
            <p:nvPr/>
          </p:nvSpPr>
          <p:spPr bwMode="auto">
            <a:xfrm rot="17684707" flipH="1">
              <a:off x="3610" y="2299"/>
              <a:ext cx="57" cy="1454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49" name="Rectangle 50"/>
            <p:cNvSpPr>
              <a:spLocks noChangeArrowheads="1"/>
            </p:cNvSpPr>
            <p:nvPr/>
          </p:nvSpPr>
          <p:spPr bwMode="auto">
            <a:xfrm rot="3944374">
              <a:off x="1803" y="2286"/>
              <a:ext cx="56" cy="1479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0" name="Rectangle 51"/>
            <p:cNvSpPr>
              <a:spLocks noChangeArrowheads="1"/>
            </p:cNvSpPr>
            <p:nvPr/>
          </p:nvSpPr>
          <p:spPr bwMode="auto">
            <a:xfrm>
              <a:off x="2489" y="2700"/>
              <a:ext cx="516" cy="63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6915150" y="5276850"/>
            <a:ext cx="1952625" cy="876300"/>
            <a:chOff x="4356" y="3324"/>
            <a:chExt cx="1230" cy="552"/>
          </a:xfrm>
        </p:grpSpPr>
        <p:sp>
          <p:nvSpPr>
            <p:cNvPr id="15445" name="Text Box 57"/>
            <p:cNvSpPr txBox="1">
              <a:spLocks noChangeArrowheads="1"/>
            </p:cNvSpPr>
            <p:nvPr/>
          </p:nvSpPr>
          <p:spPr bwMode="auto">
            <a:xfrm>
              <a:off x="4356" y="3684"/>
              <a:ext cx="123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Excavate ~ 10 ft.</a:t>
              </a:r>
            </a:p>
          </p:txBody>
        </p:sp>
        <p:sp>
          <p:nvSpPr>
            <p:cNvPr id="15446" name="Line 58"/>
            <p:cNvSpPr>
              <a:spLocks noChangeShapeType="1"/>
            </p:cNvSpPr>
            <p:nvPr/>
          </p:nvSpPr>
          <p:spPr bwMode="auto">
            <a:xfrm flipH="1" flipV="1">
              <a:off x="4782" y="3324"/>
              <a:ext cx="57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7" name="Line 59"/>
            <p:cNvSpPr>
              <a:spLocks noChangeShapeType="1"/>
            </p:cNvSpPr>
            <p:nvPr/>
          </p:nvSpPr>
          <p:spPr bwMode="auto">
            <a:xfrm flipH="1">
              <a:off x="5284" y="3774"/>
              <a:ext cx="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68"/>
          <p:cNvGrpSpPr>
            <a:grpSpLocks/>
          </p:cNvGrpSpPr>
          <p:nvPr/>
        </p:nvGrpSpPr>
        <p:grpSpPr bwMode="auto">
          <a:xfrm>
            <a:off x="1212850" y="5353050"/>
            <a:ext cx="3321050" cy="801688"/>
            <a:chOff x="764" y="3372"/>
            <a:chExt cx="2092" cy="505"/>
          </a:xfrm>
        </p:grpSpPr>
        <p:sp>
          <p:nvSpPr>
            <p:cNvPr id="15443" name="Text Box 66"/>
            <p:cNvSpPr txBox="1">
              <a:spLocks noChangeArrowheads="1"/>
            </p:cNvSpPr>
            <p:nvPr/>
          </p:nvSpPr>
          <p:spPr bwMode="auto">
            <a:xfrm>
              <a:off x="764" y="3685"/>
              <a:ext cx="160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Install and Approve Clay Liner</a:t>
              </a:r>
            </a:p>
          </p:txBody>
        </p:sp>
        <p:sp>
          <p:nvSpPr>
            <p:cNvPr id="15444" name="Line 67"/>
            <p:cNvSpPr>
              <a:spLocks noChangeShapeType="1"/>
            </p:cNvSpPr>
            <p:nvPr/>
          </p:nvSpPr>
          <p:spPr bwMode="auto">
            <a:xfrm flipV="1">
              <a:off x="2352" y="3372"/>
              <a:ext cx="504" cy="4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71"/>
          <p:cNvGrpSpPr>
            <a:grpSpLocks/>
          </p:cNvGrpSpPr>
          <p:nvPr/>
        </p:nvGrpSpPr>
        <p:grpSpPr bwMode="auto">
          <a:xfrm>
            <a:off x="5219700" y="3171825"/>
            <a:ext cx="3190875" cy="1933575"/>
            <a:chOff x="3288" y="1998"/>
            <a:chExt cx="2010" cy="1218"/>
          </a:xfrm>
        </p:grpSpPr>
        <p:sp>
          <p:nvSpPr>
            <p:cNvPr id="15441" name="Text Box 69"/>
            <p:cNvSpPr txBox="1">
              <a:spLocks noChangeArrowheads="1"/>
            </p:cNvSpPr>
            <p:nvPr/>
          </p:nvSpPr>
          <p:spPr bwMode="auto">
            <a:xfrm>
              <a:off x="3288" y="1998"/>
              <a:ext cx="201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/>
                <a:t>Layers of Waste Compacted and Disposed</a:t>
              </a:r>
            </a:p>
          </p:txBody>
        </p:sp>
        <p:sp>
          <p:nvSpPr>
            <p:cNvPr id="15442" name="Line 70"/>
            <p:cNvSpPr>
              <a:spLocks noChangeShapeType="1"/>
            </p:cNvSpPr>
            <p:nvPr/>
          </p:nvSpPr>
          <p:spPr bwMode="auto">
            <a:xfrm flipH="1">
              <a:off x="3342" y="2238"/>
              <a:ext cx="1374" cy="9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74"/>
          <p:cNvGrpSpPr>
            <a:grpSpLocks/>
          </p:cNvGrpSpPr>
          <p:nvPr/>
        </p:nvGrpSpPr>
        <p:grpSpPr bwMode="auto">
          <a:xfrm>
            <a:off x="727075" y="4040188"/>
            <a:ext cx="2746375" cy="703262"/>
            <a:chOff x="458" y="2545"/>
            <a:chExt cx="1730" cy="443"/>
          </a:xfrm>
        </p:grpSpPr>
        <p:sp>
          <p:nvSpPr>
            <p:cNvPr id="15439" name="Text Box 72"/>
            <p:cNvSpPr txBox="1">
              <a:spLocks noChangeArrowheads="1"/>
            </p:cNvSpPr>
            <p:nvPr/>
          </p:nvSpPr>
          <p:spPr bwMode="auto">
            <a:xfrm>
              <a:off x="458" y="2545"/>
              <a:ext cx="173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Install Radon Barrier (Clay Cap) </a:t>
              </a:r>
            </a:p>
            <a:p>
              <a:r>
                <a:rPr lang="en-US" sz="1400"/>
                <a:t>2 ft (61</a:t>
              </a:r>
              <a:r>
                <a:rPr lang="en-US" sz="1400" b="1"/>
                <a:t> </a:t>
              </a:r>
              <a:r>
                <a:rPr lang="en-US" sz="1400"/>
                <a:t>cm)</a:t>
              </a:r>
            </a:p>
          </p:txBody>
        </p:sp>
        <p:sp>
          <p:nvSpPr>
            <p:cNvPr id="15440" name="Line 73"/>
            <p:cNvSpPr>
              <a:spLocks noChangeShapeType="1"/>
            </p:cNvSpPr>
            <p:nvPr/>
          </p:nvSpPr>
          <p:spPr bwMode="auto">
            <a:xfrm>
              <a:off x="1326" y="2724"/>
              <a:ext cx="522" cy="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77"/>
          <p:cNvGrpSpPr>
            <a:grpSpLocks/>
          </p:cNvGrpSpPr>
          <p:nvPr/>
        </p:nvGrpSpPr>
        <p:grpSpPr bwMode="auto">
          <a:xfrm>
            <a:off x="3143250" y="3290888"/>
            <a:ext cx="2057400" cy="919162"/>
            <a:chOff x="1980" y="2073"/>
            <a:chExt cx="1296" cy="579"/>
          </a:xfrm>
        </p:grpSpPr>
        <p:sp>
          <p:nvSpPr>
            <p:cNvPr id="15437" name="Text Box 75"/>
            <p:cNvSpPr txBox="1">
              <a:spLocks noChangeArrowheads="1"/>
            </p:cNvSpPr>
            <p:nvPr/>
          </p:nvSpPr>
          <p:spPr bwMode="auto">
            <a:xfrm>
              <a:off x="1980" y="2073"/>
              <a:ext cx="129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Install Engineered Cover </a:t>
              </a:r>
            </a:p>
          </p:txBody>
        </p:sp>
        <p:sp>
          <p:nvSpPr>
            <p:cNvPr id="15438" name="Line 76"/>
            <p:cNvSpPr>
              <a:spLocks noChangeShapeType="1"/>
            </p:cNvSpPr>
            <p:nvPr/>
          </p:nvSpPr>
          <p:spPr bwMode="auto">
            <a:xfrm>
              <a:off x="2352" y="2316"/>
              <a:ext cx="37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89"/>
          <p:cNvGrpSpPr>
            <a:grpSpLocks/>
          </p:cNvGrpSpPr>
          <p:nvPr/>
        </p:nvGrpSpPr>
        <p:grpSpPr bwMode="auto">
          <a:xfrm>
            <a:off x="1695450" y="4238627"/>
            <a:ext cx="7359650" cy="1038225"/>
            <a:chOff x="1068" y="2670"/>
            <a:chExt cx="4636" cy="654"/>
          </a:xfrm>
        </p:grpSpPr>
        <p:sp>
          <p:nvSpPr>
            <p:cNvPr id="15434" name="Text Box 86"/>
            <p:cNvSpPr txBox="1">
              <a:spLocks noChangeArrowheads="1"/>
            </p:cNvSpPr>
            <p:nvPr/>
          </p:nvSpPr>
          <p:spPr bwMode="auto">
            <a:xfrm>
              <a:off x="4203" y="2670"/>
              <a:ext cx="150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Synthetic Liner with</a:t>
              </a:r>
            </a:p>
            <a:p>
              <a:r>
                <a:rPr lang="en-US" sz="1400" dirty="0"/>
                <a:t>Leachate Collection System</a:t>
              </a:r>
            </a:p>
          </p:txBody>
        </p:sp>
        <p:sp>
          <p:nvSpPr>
            <p:cNvPr id="15435" name="Line 87"/>
            <p:cNvSpPr>
              <a:spLocks noChangeShapeType="1"/>
            </p:cNvSpPr>
            <p:nvPr/>
          </p:nvSpPr>
          <p:spPr bwMode="auto">
            <a:xfrm flipH="1">
              <a:off x="4620" y="3006"/>
              <a:ext cx="7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6" name="Line 88"/>
            <p:cNvSpPr>
              <a:spLocks noChangeShapeType="1"/>
            </p:cNvSpPr>
            <p:nvPr/>
          </p:nvSpPr>
          <p:spPr bwMode="auto">
            <a:xfrm flipH="1">
              <a:off x="1068" y="3000"/>
              <a:ext cx="3618" cy="3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5802" name="Rectangle 90"/>
          <p:cNvSpPr>
            <a:spLocks noChangeArrowheads="1"/>
          </p:cNvSpPr>
          <p:nvPr/>
        </p:nvSpPr>
        <p:spPr bwMode="auto">
          <a:xfrm>
            <a:off x="504825" y="2676525"/>
            <a:ext cx="1971675" cy="638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" name="Group 137"/>
          <p:cNvGrpSpPr>
            <a:grpSpLocks/>
          </p:cNvGrpSpPr>
          <p:nvPr/>
        </p:nvGrpSpPr>
        <p:grpSpPr bwMode="auto">
          <a:xfrm>
            <a:off x="1054100" y="4183063"/>
            <a:ext cx="6783388" cy="1103312"/>
            <a:chOff x="664" y="2635"/>
            <a:chExt cx="4273" cy="695"/>
          </a:xfrm>
        </p:grpSpPr>
        <p:sp>
          <p:nvSpPr>
            <p:cNvPr id="15427" name="Rectangle 53"/>
            <p:cNvSpPr>
              <a:spLocks noChangeArrowheads="1"/>
            </p:cNvSpPr>
            <p:nvPr/>
          </p:nvSpPr>
          <p:spPr bwMode="auto">
            <a:xfrm rot="17684707" flipH="1">
              <a:off x="3682" y="2196"/>
              <a:ext cx="57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15428" name="Rectangle 54"/>
            <p:cNvSpPr>
              <a:spLocks noChangeArrowheads="1"/>
            </p:cNvSpPr>
            <p:nvPr/>
          </p:nvSpPr>
          <p:spPr bwMode="auto">
            <a:xfrm rot="3944374">
              <a:off x="1736" y="2179"/>
              <a:ext cx="56" cy="163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9" name="Rectangle 55"/>
            <p:cNvSpPr>
              <a:spLocks noChangeArrowheads="1"/>
            </p:cNvSpPr>
            <p:nvPr/>
          </p:nvSpPr>
          <p:spPr bwMode="auto">
            <a:xfrm>
              <a:off x="2490" y="2635"/>
              <a:ext cx="513" cy="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30" name="Line 133"/>
            <p:cNvSpPr>
              <a:spLocks noChangeShapeType="1"/>
            </p:cNvSpPr>
            <p:nvPr/>
          </p:nvSpPr>
          <p:spPr bwMode="auto">
            <a:xfrm>
              <a:off x="4424" y="3325"/>
              <a:ext cx="251" cy="0"/>
            </a:xfrm>
            <a:prstGeom prst="line">
              <a:avLst/>
            </a:prstGeom>
            <a:noFill/>
            <a:ln w="889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1" name="Line 134"/>
            <p:cNvSpPr>
              <a:spLocks noChangeShapeType="1"/>
            </p:cNvSpPr>
            <p:nvPr/>
          </p:nvSpPr>
          <p:spPr bwMode="auto">
            <a:xfrm flipV="1">
              <a:off x="4664" y="3213"/>
              <a:ext cx="273" cy="114"/>
            </a:xfrm>
            <a:prstGeom prst="line">
              <a:avLst/>
            </a:prstGeom>
            <a:noFill/>
            <a:ln w="889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2" name="Line 135"/>
            <p:cNvSpPr>
              <a:spLocks noChangeShapeType="1"/>
            </p:cNvSpPr>
            <p:nvPr/>
          </p:nvSpPr>
          <p:spPr bwMode="auto">
            <a:xfrm>
              <a:off x="918" y="3328"/>
              <a:ext cx="118" cy="0"/>
            </a:xfrm>
            <a:prstGeom prst="line">
              <a:avLst/>
            </a:prstGeom>
            <a:noFill/>
            <a:ln w="889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3" name="Line 136"/>
            <p:cNvSpPr>
              <a:spLocks noChangeShapeType="1"/>
            </p:cNvSpPr>
            <p:nvPr/>
          </p:nvSpPr>
          <p:spPr bwMode="auto">
            <a:xfrm flipH="1" flipV="1">
              <a:off x="664" y="3208"/>
              <a:ext cx="264" cy="122"/>
            </a:xfrm>
            <a:prstGeom prst="line">
              <a:avLst/>
            </a:prstGeom>
            <a:noFill/>
            <a:ln w="889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39"/>
          <p:cNvGrpSpPr>
            <a:grpSpLocks/>
          </p:cNvGrpSpPr>
          <p:nvPr/>
        </p:nvGrpSpPr>
        <p:grpSpPr bwMode="auto">
          <a:xfrm>
            <a:off x="927100" y="4848225"/>
            <a:ext cx="7086600" cy="512763"/>
            <a:chOff x="584" y="3054"/>
            <a:chExt cx="4464" cy="323"/>
          </a:xfrm>
        </p:grpSpPr>
        <p:sp>
          <p:nvSpPr>
            <p:cNvPr id="15420" name="Line 78"/>
            <p:cNvSpPr>
              <a:spLocks noChangeShapeType="1"/>
            </p:cNvSpPr>
            <p:nvPr/>
          </p:nvSpPr>
          <p:spPr bwMode="auto">
            <a:xfrm>
              <a:off x="925" y="3373"/>
              <a:ext cx="3741" cy="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1" name="Line 79"/>
            <p:cNvSpPr>
              <a:spLocks noChangeShapeType="1"/>
            </p:cNvSpPr>
            <p:nvPr/>
          </p:nvSpPr>
          <p:spPr bwMode="auto">
            <a:xfrm flipV="1">
              <a:off x="4452" y="3054"/>
              <a:ext cx="596" cy="31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2" name="Line 80"/>
            <p:cNvSpPr>
              <a:spLocks noChangeShapeType="1"/>
            </p:cNvSpPr>
            <p:nvPr/>
          </p:nvSpPr>
          <p:spPr bwMode="auto">
            <a:xfrm flipV="1">
              <a:off x="4549" y="3118"/>
              <a:ext cx="482" cy="25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3" name="Line 81"/>
            <p:cNvSpPr>
              <a:spLocks noChangeShapeType="1"/>
            </p:cNvSpPr>
            <p:nvPr/>
          </p:nvSpPr>
          <p:spPr bwMode="auto">
            <a:xfrm flipV="1">
              <a:off x="4646" y="3194"/>
              <a:ext cx="338" cy="1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4" name="Line 82"/>
            <p:cNvSpPr>
              <a:spLocks noChangeShapeType="1"/>
            </p:cNvSpPr>
            <p:nvPr/>
          </p:nvSpPr>
          <p:spPr bwMode="auto">
            <a:xfrm flipH="1" flipV="1">
              <a:off x="638" y="3207"/>
              <a:ext cx="340" cy="17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5" name="Line 83"/>
            <p:cNvSpPr>
              <a:spLocks noChangeShapeType="1"/>
            </p:cNvSpPr>
            <p:nvPr/>
          </p:nvSpPr>
          <p:spPr bwMode="auto">
            <a:xfrm flipH="1" flipV="1">
              <a:off x="608" y="3137"/>
              <a:ext cx="467" cy="23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6" name="Line 84"/>
            <p:cNvSpPr>
              <a:spLocks noChangeShapeType="1"/>
            </p:cNvSpPr>
            <p:nvPr/>
          </p:nvSpPr>
          <p:spPr bwMode="auto">
            <a:xfrm flipH="1" flipV="1">
              <a:off x="584" y="3063"/>
              <a:ext cx="588" cy="3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14"/>
          <p:cNvGrpSpPr>
            <a:grpSpLocks/>
          </p:cNvGrpSpPr>
          <p:nvPr/>
        </p:nvGrpSpPr>
        <p:grpSpPr bwMode="auto">
          <a:xfrm>
            <a:off x="1555750" y="1333500"/>
            <a:ext cx="4883150" cy="2990850"/>
            <a:chOff x="908" y="900"/>
            <a:chExt cx="3076" cy="1884"/>
          </a:xfrm>
        </p:grpSpPr>
        <p:sp>
          <p:nvSpPr>
            <p:cNvPr id="15401" name="Rectangle 92" descr="Newsprint"/>
            <p:cNvSpPr>
              <a:spLocks noChangeArrowheads="1"/>
            </p:cNvSpPr>
            <p:nvPr/>
          </p:nvSpPr>
          <p:spPr bwMode="auto">
            <a:xfrm>
              <a:off x="2842" y="1677"/>
              <a:ext cx="1107" cy="71"/>
            </a:xfrm>
            <a:prstGeom prst="rect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2" name="Rectangle 93" descr="Newsprint"/>
            <p:cNvSpPr>
              <a:spLocks noChangeArrowheads="1"/>
            </p:cNvSpPr>
            <p:nvPr/>
          </p:nvSpPr>
          <p:spPr bwMode="auto">
            <a:xfrm>
              <a:off x="2816" y="1468"/>
              <a:ext cx="1152" cy="71"/>
            </a:xfrm>
            <a:prstGeom prst="rect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3" name="Rectangle 94" descr="Sand"/>
            <p:cNvSpPr>
              <a:spLocks noChangeArrowheads="1"/>
            </p:cNvSpPr>
            <p:nvPr/>
          </p:nvSpPr>
          <p:spPr bwMode="auto">
            <a:xfrm>
              <a:off x="2819" y="1539"/>
              <a:ext cx="1148" cy="138"/>
            </a:xfrm>
            <a:prstGeom prst="rect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4" name="Rectangle 95" descr="Granite"/>
            <p:cNvSpPr>
              <a:spLocks noChangeArrowheads="1"/>
            </p:cNvSpPr>
            <p:nvPr/>
          </p:nvSpPr>
          <p:spPr bwMode="auto">
            <a:xfrm>
              <a:off x="2827" y="1330"/>
              <a:ext cx="1128" cy="138"/>
            </a:xfrm>
            <a:prstGeom prst="rect">
              <a:avLst/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5" name="Oval 96"/>
            <p:cNvSpPr>
              <a:spLocks noChangeArrowheads="1"/>
            </p:cNvSpPr>
            <p:nvPr/>
          </p:nvSpPr>
          <p:spPr bwMode="auto">
            <a:xfrm>
              <a:off x="2670" y="2664"/>
              <a:ext cx="120" cy="1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6" name="Line 97"/>
            <p:cNvSpPr>
              <a:spLocks noChangeShapeType="1"/>
            </p:cNvSpPr>
            <p:nvPr/>
          </p:nvSpPr>
          <p:spPr bwMode="auto">
            <a:xfrm flipV="1">
              <a:off x="2760" y="2047"/>
              <a:ext cx="498" cy="6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Text Box 101"/>
            <p:cNvSpPr txBox="1">
              <a:spLocks noChangeArrowheads="1"/>
            </p:cNvSpPr>
            <p:nvPr/>
          </p:nvSpPr>
          <p:spPr bwMode="auto">
            <a:xfrm>
              <a:off x="908" y="919"/>
              <a:ext cx="120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Rip Rap 18 in (48 cm)</a:t>
              </a:r>
            </a:p>
          </p:txBody>
        </p:sp>
        <p:sp>
          <p:nvSpPr>
            <p:cNvPr id="15408" name="Text Box 103"/>
            <p:cNvSpPr txBox="1">
              <a:spLocks noChangeArrowheads="1"/>
            </p:cNvSpPr>
            <p:nvPr/>
          </p:nvSpPr>
          <p:spPr bwMode="auto">
            <a:xfrm>
              <a:off x="908" y="1060"/>
              <a:ext cx="14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Type A Filter </a:t>
              </a:r>
              <a:r>
                <a:rPr lang="en-US" sz="1800"/>
                <a:t> </a:t>
              </a:r>
              <a:r>
                <a:rPr lang="en-US" sz="1400"/>
                <a:t>6 in</a:t>
              </a:r>
              <a:r>
                <a:rPr lang="en-US" sz="1800"/>
                <a:t> (</a:t>
              </a:r>
              <a:r>
                <a:rPr lang="en-US" sz="1400"/>
                <a:t>15 cm)</a:t>
              </a:r>
            </a:p>
          </p:txBody>
        </p:sp>
        <p:sp>
          <p:nvSpPr>
            <p:cNvPr id="15409" name="Text Box 104"/>
            <p:cNvSpPr txBox="1">
              <a:spLocks noChangeArrowheads="1"/>
            </p:cNvSpPr>
            <p:nvPr/>
          </p:nvSpPr>
          <p:spPr bwMode="auto">
            <a:xfrm>
              <a:off x="908" y="1265"/>
              <a:ext cx="12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Sac. Soil 12 in (30 cm)</a:t>
              </a:r>
            </a:p>
          </p:txBody>
        </p:sp>
        <p:sp>
          <p:nvSpPr>
            <p:cNvPr id="15410" name="Text Box 105"/>
            <p:cNvSpPr txBox="1">
              <a:spLocks noChangeArrowheads="1"/>
            </p:cNvSpPr>
            <p:nvPr/>
          </p:nvSpPr>
          <p:spPr bwMode="auto">
            <a:xfrm>
              <a:off x="908" y="1437"/>
              <a:ext cx="13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Type B Filter 6 in(15 cm)</a:t>
              </a:r>
            </a:p>
          </p:txBody>
        </p:sp>
        <p:sp>
          <p:nvSpPr>
            <p:cNvPr id="15411" name="Line 109"/>
            <p:cNvSpPr>
              <a:spLocks noChangeShapeType="1"/>
            </p:cNvSpPr>
            <p:nvPr/>
          </p:nvSpPr>
          <p:spPr bwMode="auto">
            <a:xfrm flipH="1">
              <a:off x="2054" y="101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2" name="Line 110"/>
            <p:cNvSpPr>
              <a:spLocks noChangeShapeType="1"/>
            </p:cNvSpPr>
            <p:nvPr/>
          </p:nvSpPr>
          <p:spPr bwMode="auto">
            <a:xfrm flipH="1">
              <a:off x="2123" y="1369"/>
              <a:ext cx="1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3" name="Line 111"/>
            <p:cNvSpPr>
              <a:spLocks noChangeShapeType="1"/>
            </p:cNvSpPr>
            <p:nvPr/>
          </p:nvSpPr>
          <p:spPr bwMode="auto">
            <a:xfrm flipH="1">
              <a:off x="2224" y="1520"/>
              <a:ext cx="1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4" name="Oval 91"/>
            <p:cNvSpPr>
              <a:spLocks noChangeArrowheads="1"/>
            </p:cNvSpPr>
            <p:nvPr/>
          </p:nvSpPr>
          <p:spPr bwMode="auto">
            <a:xfrm>
              <a:off x="2802" y="900"/>
              <a:ext cx="1182" cy="1158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5" name="Oval 100"/>
            <p:cNvSpPr>
              <a:spLocks noChangeArrowheads="1"/>
            </p:cNvSpPr>
            <p:nvPr/>
          </p:nvSpPr>
          <p:spPr bwMode="auto">
            <a:xfrm>
              <a:off x="2817" y="911"/>
              <a:ext cx="1152" cy="114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6" name="Line 102"/>
            <p:cNvSpPr>
              <a:spLocks noChangeShapeType="1"/>
            </p:cNvSpPr>
            <p:nvPr/>
          </p:nvSpPr>
          <p:spPr bwMode="auto">
            <a:xfrm>
              <a:off x="2298" y="1020"/>
              <a:ext cx="606" cy="3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7" name="Line 106"/>
            <p:cNvSpPr>
              <a:spLocks noChangeShapeType="1"/>
            </p:cNvSpPr>
            <p:nvPr/>
          </p:nvSpPr>
          <p:spPr bwMode="auto">
            <a:xfrm>
              <a:off x="2299" y="1201"/>
              <a:ext cx="678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8" name="Line 107"/>
            <p:cNvSpPr>
              <a:spLocks noChangeShapeType="1"/>
            </p:cNvSpPr>
            <p:nvPr/>
          </p:nvSpPr>
          <p:spPr bwMode="auto">
            <a:xfrm>
              <a:off x="2318" y="1370"/>
              <a:ext cx="756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9" name="Line 108"/>
            <p:cNvSpPr>
              <a:spLocks noChangeShapeType="1"/>
            </p:cNvSpPr>
            <p:nvPr/>
          </p:nvSpPr>
          <p:spPr bwMode="auto">
            <a:xfrm>
              <a:off x="2337" y="1521"/>
              <a:ext cx="834" cy="1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1" grpId="0" animBg="1"/>
      <p:bldP spid="115732" grpId="0" animBg="1"/>
      <p:bldP spid="115733" grpId="0" animBg="1"/>
      <p:bldP spid="115734" grpId="0" animBg="1"/>
      <p:bldP spid="115735" grpId="0" animBg="1"/>
      <p:bldP spid="11580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8" descr="Second Page_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0385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Container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Handling</a:t>
            </a: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15925" y="1751939"/>
            <a:ext cx="4038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Boxes/Drums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415925" y="2424707"/>
            <a:ext cx="4038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Intermodals/</a:t>
            </a:r>
            <a:r>
              <a:rPr lang="en-US" sz="2800" dirty="0" err="1"/>
              <a:t>Sealands</a:t>
            </a:r>
            <a:endParaRPr lang="en-US" sz="2800" dirty="0"/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415925" y="3091889"/>
            <a:ext cx="4038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err="1"/>
              <a:t>Supersacks</a:t>
            </a:r>
            <a:endParaRPr lang="en-US" sz="2800" dirty="0"/>
          </a:p>
        </p:txBody>
      </p:sp>
      <p:sp>
        <p:nvSpPr>
          <p:cNvPr id="34" name="Rectangle 28"/>
          <p:cNvSpPr>
            <a:spLocks noChangeArrowheads="1"/>
          </p:cNvSpPr>
          <p:nvPr/>
        </p:nvSpPr>
        <p:spPr bwMode="auto">
          <a:xfrm>
            <a:off x="415925" y="3922756"/>
            <a:ext cx="4038600" cy="106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Site Transport</a:t>
            </a:r>
          </a:p>
        </p:txBody>
      </p:sp>
      <p:pic>
        <p:nvPicPr>
          <p:cNvPr id="5122" name="Picture 2" descr="C:\Users\torton\Desktop\Temp\Safety and VPP Committee\Presentation Pictures\Mine\IMG_04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23" y="1994079"/>
            <a:ext cx="3339353" cy="333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79" name="Picture 19" descr="B47S011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376169" y="2185513"/>
            <a:ext cx="4510704" cy="3001785"/>
          </a:xfrm>
        </p:spPr>
      </p:pic>
      <p:pic>
        <p:nvPicPr>
          <p:cNvPr id="5123" name="Picture 3" descr="C:\Users\torton\Desktop\Temp\Safety and VPP Committee\Presentation Pictures\Mine\IMG_04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592" y="1780119"/>
            <a:ext cx="3731613" cy="373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89551" y="1570038"/>
            <a:ext cx="4312596" cy="4484566"/>
            <a:chOff x="4533779" y="1491577"/>
            <a:chExt cx="4312596" cy="4484566"/>
          </a:xfrm>
        </p:grpSpPr>
        <p:pic>
          <p:nvPicPr>
            <p:cNvPr id="5124" name="Picture 4" descr="C:\Users\torton\Desktop\Temp\Safety and VPP Committee\Presentation Pictures\Container Handling\IMG_142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7712" y="2821483"/>
              <a:ext cx="4206214" cy="3154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C:\Users\torton\Desktop\Temp\Safety and VPP Committee\Presentation Pictures\Container Handling\IMG_1449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5256" y="1491577"/>
              <a:ext cx="1791119" cy="2388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C:\Users\torton\Desktop\Temp\Safety and VPP Committee\Presentation Pictures\Container Handling\IMG_142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779" y="1740102"/>
              <a:ext cx="2521477" cy="1891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28"/>
          <p:cNvSpPr>
            <a:spLocks noChangeArrowheads="1"/>
          </p:cNvSpPr>
          <p:nvPr/>
        </p:nvSpPr>
        <p:spPr bwMode="auto">
          <a:xfrm>
            <a:off x="214642" y="1440042"/>
            <a:ext cx="4038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sz="2800" dirty="0"/>
          </a:p>
        </p:txBody>
      </p: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415925" y="4999183"/>
            <a:ext cx="4038600" cy="89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Waste Management</a:t>
            </a:r>
          </a:p>
          <a:p>
            <a:pPr marL="800100" lvl="1" indent="-3429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Pads, IUF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67010" y="1376155"/>
            <a:ext cx="5635139" cy="5302551"/>
            <a:chOff x="3267010" y="1376155"/>
            <a:chExt cx="5635139" cy="5302551"/>
          </a:xfrm>
        </p:grpSpPr>
        <p:pic>
          <p:nvPicPr>
            <p:cNvPr id="19" name="Picture 3" descr="C:\Users\torton\Desktop\Presentation Pictures\IMG_142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010" y="2923742"/>
              <a:ext cx="2862807" cy="2116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349" y="4575655"/>
              <a:ext cx="3160798" cy="210305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0289" y="1376155"/>
              <a:ext cx="3151860" cy="209710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87" grpId="0"/>
      <p:bldP spid="117788" grpId="0"/>
      <p:bldP spid="33" grpId="0"/>
      <p:bldP spid="34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8" descr="Second Page_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C:\Users\torton\Desktop\Presentation Pictures\S&amp;R\IMG_19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16" y="2289721"/>
            <a:ext cx="4046923" cy="308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0385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Disposal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Operations</a:t>
            </a: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154051" y="2170150"/>
            <a:ext cx="4038600" cy="199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Gondola Railcars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000" dirty="0"/>
              <a:t>Largest Volumes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000" dirty="0"/>
              <a:t>Most Efficient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000" dirty="0"/>
              <a:t>Soil, Debris, Bags</a:t>
            </a:r>
          </a:p>
        </p:txBody>
      </p:sp>
      <p:sp>
        <p:nvSpPr>
          <p:cNvPr id="36" name="Rectangle 28"/>
          <p:cNvSpPr>
            <a:spLocks noChangeArrowheads="1"/>
          </p:cNvSpPr>
          <p:nvPr/>
        </p:nvSpPr>
        <p:spPr bwMode="auto">
          <a:xfrm>
            <a:off x="415925" y="4167756"/>
            <a:ext cx="4038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031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2261" y="1863434"/>
            <a:ext cx="479702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Thaw Shed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High heat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Rotary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Audible alarms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Clear equipment from pit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Switchman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Radio Communication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Exclusion Zones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Wash Bay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Catwalk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Railcar access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Decontamination</a:t>
            </a:r>
            <a:endParaRPr lang="en-US" sz="2800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6" y="1922492"/>
            <a:ext cx="3658580" cy="243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18" descr="Second Page_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0385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Disposal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Operations</a:t>
            </a: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Rectangle 28"/>
          <p:cNvSpPr>
            <a:spLocks noChangeArrowheads="1"/>
          </p:cNvSpPr>
          <p:nvPr/>
        </p:nvSpPr>
        <p:spPr bwMode="auto">
          <a:xfrm>
            <a:off x="1523207" y="4444774"/>
            <a:ext cx="131683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 dirty="0"/>
              <a:t>Rotary</a:t>
            </a:r>
          </a:p>
        </p:txBody>
      </p:sp>
      <p:sp>
        <p:nvSpPr>
          <p:cNvPr id="36" name="Rectangle 28"/>
          <p:cNvSpPr>
            <a:spLocks noChangeArrowheads="1"/>
          </p:cNvSpPr>
          <p:nvPr/>
        </p:nvSpPr>
        <p:spPr bwMode="auto">
          <a:xfrm>
            <a:off x="415925" y="4167756"/>
            <a:ext cx="4038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4919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rton\Desktop\Presentation Pictures\Rotary\20170321_143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75" y="2289721"/>
            <a:ext cx="4675244" cy="314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orton\Desktop\Presentation Pictures\Rotary\20170321_143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75" y="2289721"/>
            <a:ext cx="4675244" cy="314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torton\Desktop\Presentation Pictures\Rotary\20170321_143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75" y="2289721"/>
            <a:ext cx="4675244" cy="314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torton\Desktop\Presentation Pictures\Rotary\20170321_1431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09" y="2289721"/>
            <a:ext cx="4663310" cy="314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torton\Desktop\Presentation Pictures\Rotary\20170321_1431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09" y="2289722"/>
            <a:ext cx="4663310" cy="314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6" y="1922492"/>
            <a:ext cx="3658580" cy="243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18" descr="Second Page_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0385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Disposal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Operations</a:t>
            </a: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Rectangle 28"/>
          <p:cNvSpPr>
            <a:spLocks noChangeArrowheads="1"/>
          </p:cNvSpPr>
          <p:nvPr/>
        </p:nvSpPr>
        <p:spPr bwMode="auto">
          <a:xfrm>
            <a:off x="1523207" y="4444774"/>
            <a:ext cx="131683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 dirty="0"/>
              <a:t>Rotary</a:t>
            </a:r>
          </a:p>
        </p:txBody>
      </p:sp>
      <p:sp>
        <p:nvSpPr>
          <p:cNvPr id="36" name="Rectangle 28"/>
          <p:cNvSpPr>
            <a:spLocks noChangeArrowheads="1"/>
          </p:cNvSpPr>
          <p:nvPr/>
        </p:nvSpPr>
        <p:spPr bwMode="auto">
          <a:xfrm>
            <a:off x="415925" y="4167756"/>
            <a:ext cx="4038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sp>
        <p:nvSpPr>
          <p:cNvPr id="30" name="AutoShape 35"/>
          <p:cNvSpPr>
            <a:spLocks noChangeArrowheads="1"/>
          </p:cNvSpPr>
          <p:nvPr/>
        </p:nvSpPr>
        <p:spPr bwMode="auto">
          <a:xfrm>
            <a:off x="1872059" y="5278828"/>
            <a:ext cx="619125" cy="219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A566A"/>
              </a:gs>
              <a:gs pos="50000">
                <a:srgbClr val="C3BAE4"/>
              </a:gs>
              <a:gs pos="100000">
                <a:srgbClr val="5A566A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000066"/>
                </a:solidFill>
                <a:hlinkClick r:id="rId10" action="ppaction://hlinkfile"/>
              </a:rPr>
              <a:t>Video</a:t>
            </a:r>
            <a:endParaRPr lang="en-US" sz="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8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econd Page_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104775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Disposal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Operations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5373" name="Picture 29" descr="DSC007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03944"/>
            <a:ext cx="3011199" cy="225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75" name="Rectangle 31"/>
          <p:cNvSpPr>
            <a:spLocks noGrp="1" noChangeArrowheads="1"/>
          </p:cNvSpPr>
          <p:nvPr>
            <p:ph type="body" idx="1"/>
          </p:nvPr>
        </p:nvSpPr>
        <p:spPr>
          <a:xfrm>
            <a:off x="242619" y="1839913"/>
            <a:ext cx="3905250" cy="4233083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6,000 HP Electric Motor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Reduce debris to 4 inches or less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Night Operation Only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Cost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Safety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Safety Features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Operator protected by 2 inches of bullet proof glass and 2 inch thick steel plate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Shroud</a:t>
            </a:r>
          </a:p>
        </p:txBody>
      </p:sp>
      <p:sp>
        <p:nvSpPr>
          <p:cNvPr id="23" name="AutoShape 27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4617379" y="6001544"/>
            <a:ext cx="728663" cy="2651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A566A"/>
              </a:gs>
              <a:gs pos="50000">
                <a:srgbClr val="C3BAE4"/>
              </a:gs>
              <a:gs pos="100000">
                <a:srgbClr val="5A566A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000066"/>
                </a:solidFill>
                <a:hlinkClick r:id="rId6" action="ppaction://hlinkfile"/>
              </a:rPr>
              <a:t>Suburban</a:t>
            </a:r>
            <a:endParaRPr lang="en-US" sz="800" b="1" dirty="0">
              <a:solidFill>
                <a:srgbClr val="000066"/>
              </a:solidFill>
            </a:endParaRPr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3302000" y="1049907"/>
            <a:ext cx="2539999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4000" dirty="0"/>
              <a:t>Shredder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19" y="3862837"/>
            <a:ext cx="3205092" cy="240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8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1176"/>
            <a:ext cx="3408009" cy="2556007"/>
          </a:xfrm>
          <a:prstGeom prst="rect">
            <a:avLst/>
          </a:prstGeom>
        </p:spPr>
      </p:pic>
      <p:pic>
        <p:nvPicPr>
          <p:cNvPr id="17410" name="Picture 18" descr="Second Page_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0385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Disposal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Operations</a:t>
            </a: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789" name="Rectangle 29"/>
          <p:cNvSpPr>
            <a:spLocks noChangeArrowheads="1"/>
          </p:cNvSpPr>
          <p:nvPr/>
        </p:nvSpPr>
        <p:spPr bwMode="auto">
          <a:xfrm>
            <a:off x="162918" y="2842144"/>
            <a:ext cx="4038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Standard Debris</a:t>
            </a:r>
          </a:p>
        </p:txBody>
      </p:sp>
      <p:sp>
        <p:nvSpPr>
          <p:cNvPr id="117790" name="Rectangle 30"/>
          <p:cNvSpPr>
            <a:spLocks noChangeArrowheads="1"/>
          </p:cNvSpPr>
          <p:nvPr/>
        </p:nvSpPr>
        <p:spPr bwMode="auto">
          <a:xfrm>
            <a:off x="3346450" y="1103268"/>
            <a:ext cx="2374899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4000" dirty="0"/>
              <a:t>Disposal</a:t>
            </a: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162918" y="3575847"/>
            <a:ext cx="4038600" cy="125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Oversized Debris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dirty="0"/>
              <a:t>Least Efficient</a:t>
            </a:r>
          </a:p>
        </p:txBody>
      </p:sp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167107" y="2217899"/>
            <a:ext cx="4038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Soil</a:t>
            </a:r>
          </a:p>
        </p:txBody>
      </p:sp>
      <p:sp>
        <p:nvSpPr>
          <p:cNvPr id="16" name="AutoShape 496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1906028" y="3386019"/>
            <a:ext cx="619125" cy="219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A566A"/>
              </a:gs>
              <a:gs pos="50000">
                <a:srgbClr val="C3BAE4"/>
              </a:gs>
              <a:gs pos="100000">
                <a:srgbClr val="5A566A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000066"/>
                </a:solidFill>
                <a:hlinkClick r:id="rId6" action="ppaction://hlinkfile"/>
              </a:rPr>
              <a:t>Compactor</a:t>
            </a:r>
            <a:endParaRPr lang="en-US" sz="800" b="1" dirty="0">
              <a:solidFill>
                <a:srgbClr val="000066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346450" y="1374776"/>
            <a:ext cx="5612613" cy="4888719"/>
            <a:chOff x="3346450" y="1374776"/>
            <a:chExt cx="5612613" cy="4888719"/>
          </a:xfrm>
        </p:grpSpPr>
        <p:pic>
          <p:nvPicPr>
            <p:cNvPr id="36" name="Picture 35" descr="IMG_1641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15213" y="1374776"/>
              <a:ext cx="2543850" cy="19723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501" y="1892023"/>
              <a:ext cx="2745067" cy="212840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780" y="3520589"/>
              <a:ext cx="3102876" cy="213431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450" y="4442712"/>
              <a:ext cx="3131092" cy="182078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975687" y="1685480"/>
            <a:ext cx="5004790" cy="4555843"/>
            <a:chOff x="3975687" y="1685480"/>
            <a:chExt cx="5004790" cy="4555843"/>
          </a:xfrm>
        </p:grpSpPr>
        <p:pic>
          <p:nvPicPr>
            <p:cNvPr id="6146" name="Picture 2" descr="C:\Users\torton\Desktop\Temp\Safety and VPP Committee\Presentation Pictures\20170822_15381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3959" y="1685480"/>
              <a:ext cx="3506518" cy="1972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687" y="2053662"/>
              <a:ext cx="2952722" cy="221454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6992" y="3802923"/>
              <a:ext cx="3251200" cy="243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1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89" grpId="0"/>
      <p:bldP spid="33" grpId="0"/>
      <p:bldP spid="18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6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15350" y="2205058"/>
            <a:ext cx="8949206" cy="4426734"/>
            <a:chOff x="115350" y="2205058"/>
            <a:chExt cx="8949206" cy="44267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50" y="4088921"/>
              <a:ext cx="4520659" cy="2542871"/>
            </a:xfrm>
            <a:prstGeom prst="rect">
              <a:avLst/>
            </a:prstGeom>
          </p:spPr>
        </p:pic>
        <p:pic>
          <p:nvPicPr>
            <p:cNvPr id="30" name="Picture 25" descr="MVC-218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83067" y="2205058"/>
              <a:ext cx="4181489" cy="2668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410" name="Picture 18" descr="Second Page_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0385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Disposal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Operations</a:t>
            </a:r>
          </a:p>
        </p:txBody>
      </p:sp>
      <p:sp>
        <p:nvSpPr>
          <p:cNvPr id="117790" name="Rectangle 30"/>
          <p:cNvSpPr>
            <a:spLocks noChangeArrowheads="1"/>
          </p:cNvSpPr>
          <p:nvPr/>
        </p:nvSpPr>
        <p:spPr bwMode="auto">
          <a:xfrm>
            <a:off x="3346451" y="1293049"/>
            <a:ext cx="2374899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4000" dirty="0"/>
              <a:t>Disposal</a:t>
            </a:r>
          </a:p>
        </p:txBody>
      </p:sp>
      <p:sp>
        <p:nvSpPr>
          <p:cNvPr id="34" name="Rectangle 29"/>
          <p:cNvSpPr>
            <a:spLocks noChangeArrowheads="1"/>
          </p:cNvSpPr>
          <p:nvPr/>
        </p:nvSpPr>
        <p:spPr bwMode="auto">
          <a:xfrm>
            <a:off x="115350" y="2126737"/>
            <a:ext cx="4038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Containers (CWF)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458793" y="1988294"/>
            <a:ext cx="9225486" cy="4643498"/>
            <a:chOff x="-160930" y="1988294"/>
            <a:chExt cx="9225486" cy="4643498"/>
          </a:xfrm>
        </p:grpSpPr>
        <p:grpSp>
          <p:nvGrpSpPr>
            <p:cNvPr id="11" name="Group 10"/>
            <p:cNvGrpSpPr/>
            <p:nvPr/>
          </p:nvGrpSpPr>
          <p:grpSpPr>
            <a:xfrm>
              <a:off x="2285055" y="3909619"/>
              <a:ext cx="6779501" cy="2722173"/>
              <a:chOff x="2285055" y="3909619"/>
              <a:chExt cx="6779501" cy="2722173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5055" y="3909619"/>
                <a:ext cx="2965974" cy="22244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4521" y="4505523"/>
                <a:ext cx="3780035" cy="2126269"/>
              </a:xfrm>
              <a:prstGeom prst="rect">
                <a:avLst/>
              </a:prstGeom>
            </p:spPr>
          </p:pic>
        </p:grpSp>
        <p:sp>
          <p:nvSpPr>
            <p:cNvPr id="25" name="Rectangle 24"/>
            <p:cNvSpPr/>
            <p:nvPr/>
          </p:nvSpPr>
          <p:spPr>
            <a:xfrm>
              <a:off x="-160930" y="3529448"/>
              <a:ext cx="15696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371600" lvl="2" indent="-457200">
                <a:spcBef>
                  <a:spcPct val="20000"/>
                </a:spcBef>
                <a:buFont typeface="Wingdings" panose="05000000000000000000" pitchFamily="2" charset="2"/>
                <a:buChar char="ü"/>
              </a:pPr>
              <a:endParaRPr lang="en-US" sz="20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009" y="1988294"/>
              <a:ext cx="4396523" cy="2473044"/>
            </a:xfrm>
            <a:prstGeom prst="rect">
              <a:avLst/>
            </a:prstGeom>
          </p:spPr>
        </p:pic>
      </p:grpSp>
      <p:sp>
        <p:nvSpPr>
          <p:cNvPr id="21" name="AutoShape 27">
            <a:hlinkClick r:id="rId10" action="ppaction://hlinkfile"/>
          </p:cNvPr>
          <p:cNvSpPr>
            <a:spLocks noChangeArrowheads="1"/>
          </p:cNvSpPr>
          <p:nvPr/>
        </p:nvSpPr>
        <p:spPr bwMode="auto">
          <a:xfrm>
            <a:off x="1349871" y="2680774"/>
            <a:ext cx="728663" cy="2651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A566A"/>
              </a:gs>
              <a:gs pos="50000">
                <a:srgbClr val="C3BAE4"/>
              </a:gs>
              <a:gs pos="100000">
                <a:srgbClr val="5A566A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000066"/>
                </a:solidFill>
                <a:hlinkClick r:id="rId11" action="ppaction://hlinkfile"/>
              </a:rPr>
              <a:t>CWF</a:t>
            </a:r>
            <a:endParaRPr lang="en-US" sz="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2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8" descr="Second Page_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0385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Disposal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Operations</a:t>
            </a: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790" name="Rectangle 30"/>
          <p:cNvSpPr>
            <a:spLocks noChangeArrowheads="1"/>
          </p:cNvSpPr>
          <p:nvPr/>
        </p:nvSpPr>
        <p:spPr bwMode="auto">
          <a:xfrm>
            <a:off x="3346451" y="1293049"/>
            <a:ext cx="2374899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4000" dirty="0"/>
              <a:t>Disposal</a:t>
            </a:r>
          </a:p>
        </p:txBody>
      </p:sp>
      <p:sp>
        <p:nvSpPr>
          <p:cNvPr id="35" name="Rectangle 29"/>
          <p:cNvSpPr>
            <a:spLocks noChangeArrowheads="1"/>
          </p:cNvSpPr>
          <p:nvPr/>
        </p:nvSpPr>
        <p:spPr bwMode="auto">
          <a:xfrm>
            <a:off x="331380" y="2247216"/>
            <a:ext cx="4456531" cy="124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Large Components</a:t>
            </a:r>
          </a:p>
          <a:p>
            <a:pPr marL="1371600" lvl="2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Lift Plan</a:t>
            </a:r>
          </a:p>
          <a:p>
            <a:pPr marL="1371600" lvl="2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LOER</a:t>
            </a:r>
          </a:p>
        </p:txBody>
      </p:sp>
      <p:pic>
        <p:nvPicPr>
          <p:cNvPr id="27" name="Picture 4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80" y="3687636"/>
            <a:ext cx="3938677" cy="22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12206"/>
            <a:ext cx="3811963" cy="2144229"/>
          </a:xfrm>
          <a:prstGeom prst="rect">
            <a:avLst/>
          </a:prstGeom>
        </p:spPr>
      </p:pic>
      <p:pic>
        <p:nvPicPr>
          <p:cNvPr id="31" name="Picture 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6457" y="2035892"/>
            <a:ext cx="3649739" cy="224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27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3635871" y="2892086"/>
            <a:ext cx="1013767" cy="2651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A566A"/>
              </a:gs>
              <a:gs pos="50000">
                <a:srgbClr val="C3BAE4"/>
              </a:gs>
              <a:gs pos="100000">
                <a:srgbClr val="5A566A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" b="1" dirty="0">
                <a:solidFill>
                  <a:srgbClr val="000066"/>
                </a:solidFill>
                <a:hlinkClick r:id="rId8" action="ppaction://hlinkfile"/>
              </a:rPr>
              <a:t>Large Components</a:t>
            </a:r>
            <a:endParaRPr lang="en-US" sz="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8568"/>
            <a:ext cx="9144000" cy="4599431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283464" y="1223772"/>
            <a:ext cx="8153400" cy="1034796"/>
          </a:xfrm>
          <a:prstGeom prst="rect">
            <a:avLst/>
          </a:prstGeom>
        </p:spPr>
        <p:txBody>
          <a:bodyPr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 pitchFamily="-96" charset="0"/>
                <a:cs typeface="Arial" charset="0"/>
              </a:rPr>
              <a:t>World’s Largest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 pitchFamily="-96" charset="0"/>
                <a:cs typeface="Arial" charset="0"/>
              </a:rPr>
              <a:t>Commercial Radioactive Waste Disposal </a:t>
            </a:r>
            <a:r>
              <a:rPr lang="en-US" sz="2400" b="1" dirty="0">
                <a:ea typeface="Arial" pitchFamily="-96" charset="0"/>
                <a:cs typeface="Arial" charset="0"/>
              </a:rPr>
              <a:t>Facility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itchFamily="-9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79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7" descr="Second Page_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8575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Mixed Waste</a:t>
            </a: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415923" y="1570038"/>
            <a:ext cx="6528339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Radioactive and Hazardous Waste</a:t>
            </a:r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420418" y="2170262"/>
            <a:ext cx="6528339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RCRA-designed Landfill</a:t>
            </a:r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420418" y="2724596"/>
            <a:ext cx="2336651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24 Sumps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2115330"/>
            <a:ext cx="2051049" cy="380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467052" y="3278333"/>
            <a:ext cx="543278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Triple-Lined – Leak Detection</a:t>
            </a:r>
          </a:p>
        </p:txBody>
      </p:sp>
      <p:pic>
        <p:nvPicPr>
          <p:cNvPr id="25" name="Picture 4" descr="Leachate Collection Pip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877" y="4022333"/>
            <a:ext cx="2714446" cy="203583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131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7" descr="Second Page_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8575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Mixed Waste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Treatment</a:t>
            </a:r>
          </a:p>
        </p:txBody>
      </p:sp>
      <p:sp>
        <p:nvSpPr>
          <p:cNvPr id="25606" name="Rectangle 19"/>
          <p:cNvSpPr>
            <a:spLocks noChangeArrowheads="1"/>
          </p:cNvSpPr>
          <p:nvPr/>
        </p:nvSpPr>
        <p:spPr bwMode="auto">
          <a:xfrm>
            <a:off x="1005681" y="1033682"/>
            <a:ext cx="7132638" cy="60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200" dirty="0"/>
              <a:t>Macroencapsulation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/>
          </a:p>
        </p:txBody>
      </p:sp>
      <p:pic>
        <p:nvPicPr>
          <p:cNvPr id="7170" name="Picture 2" descr="C:\Users\torton\Desktop\Temp\2013 EPA MACRO Issue\MACRO Vaults Pictures\Macro Vault 9-19-13 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1" y="1975449"/>
            <a:ext cx="2957079" cy="221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orton\Desktop\Temp\2013 EPA MACRO Issue\MACRO Vaults Pictures\Macro Vault 9-19-13 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98" y="4053728"/>
            <a:ext cx="3076096" cy="230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torton\Desktop\Temp\2013 EPA MACRO Issue\MACRO Vaults Pictures\Macro Vault 9-19-13 0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02" y="4566168"/>
            <a:ext cx="2860645" cy="214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torton\Desktop\Temp\2013 EPA MACRO Issue\MACRO Vaults Pictures\Macro Vault 9-19-13 0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48" y="3910102"/>
            <a:ext cx="3267604" cy="245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torton\Desktop\Temp\2013 EPA MACRO Issue\MACRO Vaults Pictures\Macro Vault 9-19-13 0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52" y="2000641"/>
            <a:ext cx="2993304" cy="22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torton\Desktop\Temp\2013 EPA MACRO Issue\Presentation Pictures\P92000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27" y="1673316"/>
            <a:ext cx="2981325" cy="223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34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7" descr="Second Page_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8575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Mixed Waste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Treatment</a:t>
            </a:r>
          </a:p>
        </p:txBody>
      </p:sp>
      <p:sp>
        <p:nvSpPr>
          <p:cNvPr id="25606" name="Rectangle 19"/>
          <p:cNvSpPr>
            <a:spLocks noChangeArrowheads="1"/>
          </p:cNvSpPr>
          <p:nvPr/>
        </p:nvSpPr>
        <p:spPr bwMode="auto">
          <a:xfrm>
            <a:off x="1005681" y="1266595"/>
            <a:ext cx="7132638" cy="60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200" dirty="0"/>
              <a:t>Stabilization/Solidification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/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533400" y="2589825"/>
            <a:ext cx="4038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Shredding</a:t>
            </a:r>
          </a:p>
        </p:txBody>
      </p:sp>
      <p:sp>
        <p:nvSpPr>
          <p:cNvPr id="12" name="Rectangle 28"/>
          <p:cNvSpPr>
            <a:spLocks noChangeArrowheads="1"/>
          </p:cNvSpPr>
          <p:nvPr/>
        </p:nvSpPr>
        <p:spPr bwMode="auto">
          <a:xfrm>
            <a:off x="533400" y="3400849"/>
            <a:ext cx="4038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Solidification</a:t>
            </a:r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938842" y="4950138"/>
            <a:ext cx="353826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400" dirty="0"/>
              <a:t>Reagent</a:t>
            </a:r>
            <a:r>
              <a:rPr lang="en-US" sz="2800" dirty="0"/>
              <a:t> </a:t>
            </a:r>
            <a:r>
              <a:rPr lang="en-US" sz="2400" dirty="0"/>
              <a:t>Delivery</a:t>
            </a:r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533400" y="4227647"/>
            <a:ext cx="4038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Mixing</a:t>
            </a:r>
          </a:p>
        </p:txBody>
      </p:sp>
      <p:pic>
        <p:nvPicPr>
          <p:cNvPr id="8194" name="Picture 2" descr="C:\Users\torton\Desktop\Presentation Pictures\MW\P817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304366"/>
            <a:ext cx="3273757" cy="245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hred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216" y="4486019"/>
            <a:ext cx="3208370" cy="187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572000" y="1831858"/>
            <a:ext cx="4295416" cy="4562475"/>
            <a:chOff x="4517896" y="2223427"/>
            <a:chExt cx="4295416" cy="4562475"/>
          </a:xfrm>
        </p:grpSpPr>
        <p:sp>
          <p:nvSpPr>
            <p:cNvPr id="19" name="Rectangle 24"/>
            <p:cNvSpPr>
              <a:spLocks noChangeArrowheads="1"/>
            </p:cNvSpPr>
            <p:nvPr/>
          </p:nvSpPr>
          <p:spPr bwMode="auto">
            <a:xfrm>
              <a:off x="4517896" y="2223427"/>
              <a:ext cx="4295416" cy="45624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170" name="Picture 2" descr="C:\Users\torton\Desktop\Temp\Safety and VPP Committee\Presentation Pictures\Mine\IMG_040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9385" y="4214507"/>
              <a:ext cx="2406371" cy="2406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8" descr="EPSN000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2311024"/>
              <a:ext cx="3945015" cy="2639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4485604" y="1836892"/>
            <a:ext cx="4422140" cy="4781509"/>
            <a:chOff x="4485604" y="1836892"/>
            <a:chExt cx="4422140" cy="4781509"/>
          </a:xfrm>
        </p:grpSpPr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4572000" y="1836892"/>
              <a:ext cx="4200527" cy="47815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195" name="Picture 3" descr="C:\Users\torton\Desktop\Presentation Pictures\MW\P8170016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604" y="2589825"/>
              <a:ext cx="4422140" cy="3316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1" name="Picture 3" descr="C:\Users\torton\Desktop\Temp\Safety and VPP Committee\Presentation Pictures\Mine\IMG_04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742" y="1942402"/>
            <a:ext cx="4451931" cy="445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94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econd Page_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700" name="Picture 15" descr="Dcp_05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8273" y="1692276"/>
            <a:ext cx="2861274" cy="429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590550" y="-1905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z="3000" dirty="0">
                <a:solidFill>
                  <a:schemeClr val="bg1"/>
                </a:solidFill>
              </a:rPr>
              <a:t>Mixed Waste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Treatment</a:t>
            </a:r>
          </a:p>
        </p:txBody>
      </p:sp>
      <p:sp>
        <p:nvSpPr>
          <p:cNvPr id="29702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676288" y="2177990"/>
            <a:ext cx="4620331" cy="3756984"/>
          </a:xfrm>
          <a:noFill/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 dirty="0"/>
              <a:t>Indirect Heating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/>
              <a:t>Batch Process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/>
              <a:t>45 CF per Batch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/>
              <a:t>Products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/>
              <a:t>Dry Solid (land disposable)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400" dirty="0"/>
              <a:t>Liquid Organic Condensate (non-rad)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138362" y="1181849"/>
            <a:ext cx="4867275" cy="60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200" dirty="0"/>
              <a:t>Thermal Desorption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B0D3C9-77F5-4065-A729-E6AAC3EFB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883" y="1485900"/>
            <a:ext cx="7825617" cy="5201947"/>
          </a:xfrm>
        </p:spPr>
      </p:pic>
      <p:sp>
        <p:nvSpPr>
          <p:cNvPr id="3075" name="Rectangle 7"/>
          <p:cNvSpPr>
            <a:spLocks noGrp="1" noChangeArrowheads="1"/>
          </p:cNvSpPr>
          <p:nvPr>
            <p:ph type="title"/>
          </p:nvPr>
        </p:nvSpPr>
        <p:spPr>
          <a:xfrm>
            <a:off x="2405063" y="-53975"/>
            <a:ext cx="3948112" cy="1143000"/>
          </a:xfrm>
          <a:noFill/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bg1"/>
                </a:solidFill>
              </a:rPr>
              <a:t>Composite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View</a:t>
            </a:r>
          </a:p>
        </p:txBody>
      </p:sp>
    </p:spTree>
    <p:extLst>
      <p:ext uri="{BB962C8B-B14F-4D97-AF65-F5344CB8AC3E}">
        <p14:creationId xmlns:p14="http://schemas.microsoft.com/office/powerpoint/2010/main" val="4272270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9"/>
          <p:cNvGraphicFramePr>
            <a:graphicFrameLocks noGrp="1" noChangeAspect="1"/>
          </p:cNvGraphicFramePr>
          <p:nvPr>
            <p:ph sz="half" idx="2"/>
          </p:nvPr>
        </p:nvGraphicFramePr>
        <p:xfrm>
          <a:off x="1416050" y="1270000"/>
          <a:ext cx="6324600" cy="488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128000" imgH="5508000" progId="AcroExch.Document.11">
                  <p:embed/>
                </p:oleObj>
              </mc:Choice>
              <mc:Fallback>
                <p:oleObj name="Acrobat Document" r:id="rId2" imgW="7128000" imgH="5508000" progId="AcroExch.Document.11">
                  <p:embed/>
                  <p:pic>
                    <p:nvPicPr>
                      <p:cNvPr id="4098" name="Object 1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050" y="1270000"/>
                        <a:ext cx="6324600" cy="488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9" name="Picture 18" descr="Second Page_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225"/>
          <p:cNvSpPr>
            <a:spLocks noChangeArrowheads="1"/>
          </p:cNvSpPr>
          <p:nvPr/>
        </p:nvSpPr>
        <p:spPr bwMode="auto">
          <a:xfrm>
            <a:off x="1436688" y="1306513"/>
            <a:ext cx="6226175" cy="4775200"/>
          </a:xfrm>
          <a:prstGeom prst="rect">
            <a:avLst/>
          </a:prstGeom>
          <a:solidFill>
            <a:schemeClr val="bg1">
              <a:alpha val="2784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2759075" y="2027238"/>
            <a:ext cx="4321175" cy="1990725"/>
            <a:chOff x="1738" y="1277"/>
            <a:chExt cx="2722" cy="1254"/>
          </a:xfrm>
        </p:grpSpPr>
        <p:sp>
          <p:nvSpPr>
            <p:cNvPr id="4209" name="Oval 22"/>
            <p:cNvSpPr>
              <a:spLocks noChangeArrowheads="1"/>
            </p:cNvSpPr>
            <p:nvPr/>
          </p:nvSpPr>
          <p:spPr bwMode="auto">
            <a:xfrm>
              <a:off x="1738" y="1624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10" name="Oval 23"/>
            <p:cNvSpPr>
              <a:spLocks noChangeArrowheads="1"/>
            </p:cNvSpPr>
            <p:nvPr/>
          </p:nvSpPr>
          <p:spPr bwMode="auto">
            <a:xfrm>
              <a:off x="1963" y="1621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11" name="Oval 24"/>
            <p:cNvSpPr>
              <a:spLocks noChangeArrowheads="1"/>
            </p:cNvSpPr>
            <p:nvPr/>
          </p:nvSpPr>
          <p:spPr bwMode="auto">
            <a:xfrm>
              <a:off x="2096" y="1625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12" name="Oval 25"/>
            <p:cNvSpPr>
              <a:spLocks noChangeArrowheads="1"/>
            </p:cNvSpPr>
            <p:nvPr/>
          </p:nvSpPr>
          <p:spPr bwMode="auto">
            <a:xfrm>
              <a:off x="1781" y="1574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13" name="Oval 26"/>
            <p:cNvSpPr>
              <a:spLocks noChangeArrowheads="1"/>
            </p:cNvSpPr>
            <p:nvPr/>
          </p:nvSpPr>
          <p:spPr bwMode="auto">
            <a:xfrm>
              <a:off x="1808" y="1530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14" name="Oval 27"/>
            <p:cNvSpPr>
              <a:spLocks noChangeArrowheads="1"/>
            </p:cNvSpPr>
            <p:nvPr/>
          </p:nvSpPr>
          <p:spPr bwMode="auto">
            <a:xfrm>
              <a:off x="1828" y="1490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15" name="Oval 28"/>
            <p:cNvSpPr>
              <a:spLocks noChangeArrowheads="1"/>
            </p:cNvSpPr>
            <p:nvPr/>
          </p:nvSpPr>
          <p:spPr bwMode="auto">
            <a:xfrm>
              <a:off x="1849" y="1447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16" name="Oval 29"/>
            <p:cNvSpPr>
              <a:spLocks noChangeArrowheads="1"/>
            </p:cNvSpPr>
            <p:nvPr/>
          </p:nvSpPr>
          <p:spPr bwMode="auto">
            <a:xfrm>
              <a:off x="1868" y="1410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17" name="Oval 30"/>
            <p:cNvSpPr>
              <a:spLocks noChangeArrowheads="1"/>
            </p:cNvSpPr>
            <p:nvPr/>
          </p:nvSpPr>
          <p:spPr bwMode="auto">
            <a:xfrm>
              <a:off x="1899" y="1372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18" name="Oval 31"/>
            <p:cNvSpPr>
              <a:spLocks noChangeArrowheads="1"/>
            </p:cNvSpPr>
            <p:nvPr/>
          </p:nvSpPr>
          <p:spPr bwMode="auto">
            <a:xfrm>
              <a:off x="1918" y="1336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19" name="Oval 32"/>
            <p:cNvSpPr>
              <a:spLocks noChangeArrowheads="1"/>
            </p:cNvSpPr>
            <p:nvPr/>
          </p:nvSpPr>
          <p:spPr bwMode="auto">
            <a:xfrm>
              <a:off x="1892" y="1415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20" name="Oval 33"/>
            <p:cNvSpPr>
              <a:spLocks noChangeArrowheads="1"/>
            </p:cNvSpPr>
            <p:nvPr/>
          </p:nvSpPr>
          <p:spPr bwMode="auto">
            <a:xfrm>
              <a:off x="1870" y="1451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21" name="Oval 34"/>
            <p:cNvSpPr>
              <a:spLocks noChangeArrowheads="1"/>
            </p:cNvSpPr>
            <p:nvPr/>
          </p:nvSpPr>
          <p:spPr bwMode="auto">
            <a:xfrm>
              <a:off x="2231" y="1334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22" name="Oval 35"/>
            <p:cNvSpPr>
              <a:spLocks noChangeArrowheads="1"/>
            </p:cNvSpPr>
            <p:nvPr/>
          </p:nvSpPr>
          <p:spPr bwMode="auto">
            <a:xfrm>
              <a:off x="1763" y="1601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23" name="Oval 36"/>
            <p:cNvSpPr>
              <a:spLocks noChangeArrowheads="1"/>
            </p:cNvSpPr>
            <p:nvPr/>
          </p:nvSpPr>
          <p:spPr bwMode="auto">
            <a:xfrm>
              <a:off x="2395" y="1290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24" name="Oval 37"/>
            <p:cNvSpPr>
              <a:spLocks noChangeArrowheads="1"/>
            </p:cNvSpPr>
            <p:nvPr/>
          </p:nvSpPr>
          <p:spPr bwMode="auto">
            <a:xfrm>
              <a:off x="2301" y="1399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25" name="Oval 38"/>
            <p:cNvSpPr>
              <a:spLocks noChangeArrowheads="1"/>
            </p:cNvSpPr>
            <p:nvPr/>
          </p:nvSpPr>
          <p:spPr bwMode="auto">
            <a:xfrm>
              <a:off x="2341" y="1475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26" name="Oval 39"/>
            <p:cNvSpPr>
              <a:spLocks noChangeArrowheads="1"/>
            </p:cNvSpPr>
            <p:nvPr/>
          </p:nvSpPr>
          <p:spPr bwMode="auto">
            <a:xfrm>
              <a:off x="2315" y="1548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27" name="Oval 40"/>
            <p:cNvSpPr>
              <a:spLocks noChangeArrowheads="1"/>
            </p:cNvSpPr>
            <p:nvPr/>
          </p:nvSpPr>
          <p:spPr bwMode="auto">
            <a:xfrm>
              <a:off x="2271" y="1652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28" name="Oval 41"/>
            <p:cNvSpPr>
              <a:spLocks noChangeArrowheads="1"/>
            </p:cNvSpPr>
            <p:nvPr/>
          </p:nvSpPr>
          <p:spPr bwMode="auto">
            <a:xfrm>
              <a:off x="2487" y="1277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29" name="Oval 42"/>
            <p:cNvSpPr>
              <a:spLocks noChangeArrowheads="1"/>
            </p:cNvSpPr>
            <p:nvPr/>
          </p:nvSpPr>
          <p:spPr bwMode="auto">
            <a:xfrm>
              <a:off x="2694" y="1283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30" name="Oval 43"/>
            <p:cNvSpPr>
              <a:spLocks noChangeArrowheads="1"/>
            </p:cNvSpPr>
            <p:nvPr/>
          </p:nvSpPr>
          <p:spPr bwMode="auto">
            <a:xfrm>
              <a:off x="2944" y="1290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31" name="Oval 44"/>
            <p:cNvSpPr>
              <a:spLocks noChangeArrowheads="1"/>
            </p:cNvSpPr>
            <p:nvPr/>
          </p:nvSpPr>
          <p:spPr bwMode="auto">
            <a:xfrm>
              <a:off x="2977" y="1356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32" name="Oval 45"/>
            <p:cNvSpPr>
              <a:spLocks noChangeArrowheads="1"/>
            </p:cNvSpPr>
            <p:nvPr/>
          </p:nvSpPr>
          <p:spPr bwMode="auto">
            <a:xfrm>
              <a:off x="2974" y="1425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33" name="Oval 46"/>
            <p:cNvSpPr>
              <a:spLocks noChangeArrowheads="1"/>
            </p:cNvSpPr>
            <p:nvPr/>
          </p:nvSpPr>
          <p:spPr bwMode="auto">
            <a:xfrm>
              <a:off x="2968" y="1484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34" name="Oval 47"/>
            <p:cNvSpPr>
              <a:spLocks noChangeArrowheads="1"/>
            </p:cNvSpPr>
            <p:nvPr/>
          </p:nvSpPr>
          <p:spPr bwMode="auto">
            <a:xfrm>
              <a:off x="2956" y="1643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35" name="Oval 48"/>
            <p:cNvSpPr>
              <a:spLocks noChangeArrowheads="1"/>
            </p:cNvSpPr>
            <p:nvPr/>
          </p:nvSpPr>
          <p:spPr bwMode="auto">
            <a:xfrm>
              <a:off x="2963" y="1560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36" name="Oval 49"/>
            <p:cNvSpPr>
              <a:spLocks noChangeArrowheads="1"/>
            </p:cNvSpPr>
            <p:nvPr/>
          </p:nvSpPr>
          <p:spPr bwMode="auto">
            <a:xfrm>
              <a:off x="2784" y="1678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37" name="Oval 50"/>
            <p:cNvSpPr>
              <a:spLocks noChangeArrowheads="1"/>
            </p:cNvSpPr>
            <p:nvPr/>
          </p:nvSpPr>
          <p:spPr bwMode="auto">
            <a:xfrm>
              <a:off x="2504" y="1676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38" name="Oval 51"/>
            <p:cNvSpPr>
              <a:spLocks noChangeArrowheads="1"/>
            </p:cNvSpPr>
            <p:nvPr/>
          </p:nvSpPr>
          <p:spPr bwMode="auto">
            <a:xfrm>
              <a:off x="3264" y="1315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39" name="Oval 52"/>
            <p:cNvSpPr>
              <a:spLocks noChangeArrowheads="1"/>
            </p:cNvSpPr>
            <p:nvPr/>
          </p:nvSpPr>
          <p:spPr bwMode="auto">
            <a:xfrm>
              <a:off x="3676" y="1334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40" name="Oval 53"/>
            <p:cNvSpPr>
              <a:spLocks noChangeArrowheads="1"/>
            </p:cNvSpPr>
            <p:nvPr/>
          </p:nvSpPr>
          <p:spPr bwMode="auto">
            <a:xfrm>
              <a:off x="3847" y="1437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41" name="Oval 54"/>
            <p:cNvSpPr>
              <a:spLocks noChangeArrowheads="1"/>
            </p:cNvSpPr>
            <p:nvPr/>
          </p:nvSpPr>
          <p:spPr bwMode="auto">
            <a:xfrm>
              <a:off x="4120" y="1352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42" name="Oval 55"/>
            <p:cNvSpPr>
              <a:spLocks noChangeArrowheads="1"/>
            </p:cNvSpPr>
            <p:nvPr/>
          </p:nvSpPr>
          <p:spPr bwMode="auto">
            <a:xfrm>
              <a:off x="4134" y="1324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43" name="Oval 56"/>
            <p:cNvSpPr>
              <a:spLocks noChangeArrowheads="1"/>
            </p:cNvSpPr>
            <p:nvPr/>
          </p:nvSpPr>
          <p:spPr bwMode="auto">
            <a:xfrm>
              <a:off x="3631" y="1507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44" name="Oval 57"/>
            <p:cNvSpPr>
              <a:spLocks noChangeArrowheads="1"/>
            </p:cNvSpPr>
            <p:nvPr/>
          </p:nvSpPr>
          <p:spPr bwMode="auto">
            <a:xfrm>
              <a:off x="3659" y="1610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45" name="Oval 58"/>
            <p:cNvSpPr>
              <a:spLocks noChangeArrowheads="1"/>
            </p:cNvSpPr>
            <p:nvPr/>
          </p:nvSpPr>
          <p:spPr bwMode="auto">
            <a:xfrm>
              <a:off x="4131" y="1464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46" name="Oval 59"/>
            <p:cNvSpPr>
              <a:spLocks noChangeArrowheads="1"/>
            </p:cNvSpPr>
            <p:nvPr/>
          </p:nvSpPr>
          <p:spPr bwMode="auto">
            <a:xfrm>
              <a:off x="4165" y="1541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47" name="Oval 60"/>
            <p:cNvSpPr>
              <a:spLocks noChangeArrowheads="1"/>
            </p:cNvSpPr>
            <p:nvPr/>
          </p:nvSpPr>
          <p:spPr bwMode="auto">
            <a:xfrm>
              <a:off x="4208" y="1647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48" name="Oval 61"/>
            <p:cNvSpPr>
              <a:spLocks noChangeArrowheads="1"/>
            </p:cNvSpPr>
            <p:nvPr/>
          </p:nvSpPr>
          <p:spPr bwMode="auto">
            <a:xfrm>
              <a:off x="4248" y="1717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49" name="Oval 62"/>
            <p:cNvSpPr>
              <a:spLocks noChangeArrowheads="1"/>
            </p:cNvSpPr>
            <p:nvPr/>
          </p:nvSpPr>
          <p:spPr bwMode="auto">
            <a:xfrm>
              <a:off x="4249" y="1739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50" name="Oval 63"/>
            <p:cNvSpPr>
              <a:spLocks noChangeArrowheads="1"/>
            </p:cNvSpPr>
            <p:nvPr/>
          </p:nvSpPr>
          <p:spPr bwMode="auto">
            <a:xfrm>
              <a:off x="4144" y="1722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51" name="Oval 64"/>
            <p:cNvSpPr>
              <a:spLocks noChangeArrowheads="1"/>
            </p:cNvSpPr>
            <p:nvPr/>
          </p:nvSpPr>
          <p:spPr bwMode="auto">
            <a:xfrm>
              <a:off x="4043" y="1726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52" name="Oval 65"/>
            <p:cNvSpPr>
              <a:spLocks noChangeArrowheads="1"/>
            </p:cNvSpPr>
            <p:nvPr/>
          </p:nvSpPr>
          <p:spPr bwMode="auto">
            <a:xfrm>
              <a:off x="3939" y="1727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53" name="Oval 66"/>
            <p:cNvSpPr>
              <a:spLocks noChangeArrowheads="1"/>
            </p:cNvSpPr>
            <p:nvPr/>
          </p:nvSpPr>
          <p:spPr bwMode="auto">
            <a:xfrm>
              <a:off x="3849" y="1731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54" name="Oval 67"/>
            <p:cNvSpPr>
              <a:spLocks noChangeArrowheads="1"/>
            </p:cNvSpPr>
            <p:nvPr/>
          </p:nvSpPr>
          <p:spPr bwMode="auto">
            <a:xfrm>
              <a:off x="3497" y="1735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55" name="Oval 68"/>
            <p:cNvSpPr>
              <a:spLocks noChangeArrowheads="1"/>
            </p:cNvSpPr>
            <p:nvPr/>
          </p:nvSpPr>
          <p:spPr bwMode="auto">
            <a:xfrm>
              <a:off x="3298" y="1731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56" name="Oval 69"/>
            <p:cNvSpPr>
              <a:spLocks noChangeArrowheads="1"/>
            </p:cNvSpPr>
            <p:nvPr/>
          </p:nvSpPr>
          <p:spPr bwMode="auto">
            <a:xfrm>
              <a:off x="3128" y="1732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57" name="Oval 70"/>
            <p:cNvSpPr>
              <a:spLocks noChangeArrowheads="1"/>
            </p:cNvSpPr>
            <p:nvPr/>
          </p:nvSpPr>
          <p:spPr bwMode="auto">
            <a:xfrm>
              <a:off x="4326" y="2143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58" name="Oval 71"/>
            <p:cNvSpPr>
              <a:spLocks noChangeArrowheads="1"/>
            </p:cNvSpPr>
            <p:nvPr/>
          </p:nvSpPr>
          <p:spPr bwMode="auto">
            <a:xfrm>
              <a:off x="4140" y="2142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59" name="Oval 72"/>
            <p:cNvSpPr>
              <a:spLocks noChangeArrowheads="1"/>
            </p:cNvSpPr>
            <p:nvPr/>
          </p:nvSpPr>
          <p:spPr bwMode="auto">
            <a:xfrm>
              <a:off x="3955" y="2146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60" name="Oval 73"/>
            <p:cNvSpPr>
              <a:spLocks noChangeArrowheads="1"/>
            </p:cNvSpPr>
            <p:nvPr/>
          </p:nvSpPr>
          <p:spPr bwMode="auto">
            <a:xfrm>
              <a:off x="3770" y="2147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61" name="Oval 74"/>
            <p:cNvSpPr>
              <a:spLocks noChangeArrowheads="1"/>
            </p:cNvSpPr>
            <p:nvPr/>
          </p:nvSpPr>
          <p:spPr bwMode="auto">
            <a:xfrm>
              <a:off x="3585" y="2151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62" name="Oval 75"/>
            <p:cNvSpPr>
              <a:spLocks noChangeArrowheads="1"/>
            </p:cNvSpPr>
            <p:nvPr/>
          </p:nvSpPr>
          <p:spPr bwMode="auto">
            <a:xfrm>
              <a:off x="3400" y="2155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63" name="Oval 76"/>
            <p:cNvSpPr>
              <a:spLocks noChangeArrowheads="1"/>
            </p:cNvSpPr>
            <p:nvPr/>
          </p:nvSpPr>
          <p:spPr bwMode="auto">
            <a:xfrm>
              <a:off x="3215" y="2151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64" name="Oval 77"/>
            <p:cNvSpPr>
              <a:spLocks noChangeArrowheads="1"/>
            </p:cNvSpPr>
            <p:nvPr/>
          </p:nvSpPr>
          <p:spPr bwMode="auto">
            <a:xfrm>
              <a:off x="3003" y="2152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65" name="Oval 78"/>
            <p:cNvSpPr>
              <a:spLocks noChangeArrowheads="1"/>
            </p:cNvSpPr>
            <p:nvPr/>
          </p:nvSpPr>
          <p:spPr bwMode="auto">
            <a:xfrm>
              <a:off x="3002" y="2090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66" name="Oval 79"/>
            <p:cNvSpPr>
              <a:spLocks noChangeArrowheads="1"/>
            </p:cNvSpPr>
            <p:nvPr/>
          </p:nvSpPr>
          <p:spPr bwMode="auto">
            <a:xfrm>
              <a:off x="3001" y="1945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67" name="Oval 80"/>
            <p:cNvSpPr>
              <a:spLocks noChangeArrowheads="1"/>
            </p:cNvSpPr>
            <p:nvPr/>
          </p:nvSpPr>
          <p:spPr bwMode="auto">
            <a:xfrm>
              <a:off x="3001" y="1829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68" name="Oval 81"/>
            <p:cNvSpPr>
              <a:spLocks noChangeArrowheads="1"/>
            </p:cNvSpPr>
            <p:nvPr/>
          </p:nvSpPr>
          <p:spPr bwMode="auto">
            <a:xfrm>
              <a:off x="3001" y="1721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69" name="Oval 83"/>
            <p:cNvSpPr>
              <a:spLocks noChangeArrowheads="1"/>
            </p:cNvSpPr>
            <p:nvPr/>
          </p:nvSpPr>
          <p:spPr bwMode="auto">
            <a:xfrm>
              <a:off x="4230" y="2485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70" name="Oval 84"/>
            <p:cNvSpPr>
              <a:spLocks noChangeArrowheads="1"/>
            </p:cNvSpPr>
            <p:nvPr/>
          </p:nvSpPr>
          <p:spPr bwMode="auto">
            <a:xfrm>
              <a:off x="4095" y="2489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71" name="Oval 85"/>
            <p:cNvSpPr>
              <a:spLocks noChangeArrowheads="1"/>
            </p:cNvSpPr>
            <p:nvPr/>
          </p:nvSpPr>
          <p:spPr bwMode="auto">
            <a:xfrm>
              <a:off x="3895" y="2496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72" name="Oval 86"/>
            <p:cNvSpPr>
              <a:spLocks noChangeArrowheads="1"/>
            </p:cNvSpPr>
            <p:nvPr/>
          </p:nvSpPr>
          <p:spPr bwMode="auto">
            <a:xfrm>
              <a:off x="3725" y="2494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73" name="Oval 87"/>
            <p:cNvSpPr>
              <a:spLocks noChangeArrowheads="1"/>
            </p:cNvSpPr>
            <p:nvPr/>
          </p:nvSpPr>
          <p:spPr bwMode="auto">
            <a:xfrm>
              <a:off x="3469" y="2498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74" name="Oval 88"/>
            <p:cNvSpPr>
              <a:spLocks noChangeArrowheads="1"/>
            </p:cNvSpPr>
            <p:nvPr/>
          </p:nvSpPr>
          <p:spPr bwMode="auto">
            <a:xfrm>
              <a:off x="3372" y="2494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75" name="Oval 89"/>
            <p:cNvSpPr>
              <a:spLocks noChangeArrowheads="1"/>
            </p:cNvSpPr>
            <p:nvPr/>
          </p:nvSpPr>
          <p:spPr bwMode="auto">
            <a:xfrm>
              <a:off x="3184" y="2495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76" name="Oval 90"/>
            <p:cNvSpPr>
              <a:spLocks noChangeArrowheads="1"/>
            </p:cNvSpPr>
            <p:nvPr/>
          </p:nvSpPr>
          <p:spPr bwMode="auto">
            <a:xfrm>
              <a:off x="4424" y="2487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77" name="Oval 91"/>
            <p:cNvSpPr>
              <a:spLocks noChangeArrowheads="1"/>
            </p:cNvSpPr>
            <p:nvPr/>
          </p:nvSpPr>
          <p:spPr bwMode="auto">
            <a:xfrm>
              <a:off x="3281" y="2496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78" name="Oval 92"/>
            <p:cNvSpPr>
              <a:spLocks noChangeArrowheads="1"/>
            </p:cNvSpPr>
            <p:nvPr/>
          </p:nvSpPr>
          <p:spPr bwMode="auto">
            <a:xfrm>
              <a:off x="2984" y="2396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79" name="Oval 93"/>
            <p:cNvSpPr>
              <a:spLocks noChangeArrowheads="1"/>
            </p:cNvSpPr>
            <p:nvPr/>
          </p:nvSpPr>
          <p:spPr bwMode="auto">
            <a:xfrm>
              <a:off x="2984" y="2280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80" name="Oval 94"/>
            <p:cNvSpPr>
              <a:spLocks noChangeArrowheads="1"/>
            </p:cNvSpPr>
            <p:nvPr/>
          </p:nvSpPr>
          <p:spPr bwMode="auto">
            <a:xfrm>
              <a:off x="4395" y="2367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81" name="Oval 95"/>
            <p:cNvSpPr>
              <a:spLocks noChangeArrowheads="1"/>
            </p:cNvSpPr>
            <p:nvPr/>
          </p:nvSpPr>
          <p:spPr bwMode="auto">
            <a:xfrm>
              <a:off x="4353" y="2251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82" name="Oval 96"/>
            <p:cNvSpPr>
              <a:spLocks noChangeArrowheads="1"/>
            </p:cNvSpPr>
            <p:nvPr/>
          </p:nvSpPr>
          <p:spPr bwMode="auto">
            <a:xfrm>
              <a:off x="4299" y="2056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83" name="Oval 97"/>
            <p:cNvSpPr>
              <a:spLocks noChangeArrowheads="1"/>
            </p:cNvSpPr>
            <p:nvPr/>
          </p:nvSpPr>
          <p:spPr bwMode="auto">
            <a:xfrm>
              <a:off x="4270" y="1936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84" name="Oval 98"/>
            <p:cNvSpPr>
              <a:spLocks noChangeArrowheads="1"/>
            </p:cNvSpPr>
            <p:nvPr/>
          </p:nvSpPr>
          <p:spPr bwMode="auto">
            <a:xfrm>
              <a:off x="4228" y="1820"/>
              <a:ext cx="36" cy="3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4183" name="Group 132"/>
          <p:cNvGrpSpPr>
            <a:grpSpLocks/>
          </p:cNvGrpSpPr>
          <p:nvPr/>
        </p:nvGrpSpPr>
        <p:grpSpPr bwMode="auto">
          <a:xfrm>
            <a:off x="2000251" y="2032001"/>
            <a:ext cx="5387975" cy="2476500"/>
            <a:chOff x="1260" y="1280"/>
            <a:chExt cx="3394" cy="1560"/>
          </a:xfrm>
        </p:grpSpPr>
        <p:sp>
          <p:nvSpPr>
            <p:cNvPr id="4185" name="Oval 104"/>
            <p:cNvSpPr>
              <a:spLocks noChangeArrowheads="1"/>
            </p:cNvSpPr>
            <p:nvPr/>
          </p:nvSpPr>
          <p:spPr bwMode="auto">
            <a:xfrm>
              <a:off x="1591" y="1688"/>
              <a:ext cx="36" cy="33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86" name="Oval 105"/>
            <p:cNvSpPr>
              <a:spLocks noChangeArrowheads="1"/>
            </p:cNvSpPr>
            <p:nvPr/>
          </p:nvSpPr>
          <p:spPr bwMode="auto">
            <a:xfrm>
              <a:off x="1260" y="2209"/>
              <a:ext cx="36" cy="33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88" name="Oval 107"/>
            <p:cNvSpPr>
              <a:spLocks noChangeArrowheads="1"/>
            </p:cNvSpPr>
            <p:nvPr/>
          </p:nvSpPr>
          <p:spPr bwMode="auto">
            <a:xfrm>
              <a:off x="1330" y="2807"/>
              <a:ext cx="36" cy="33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96" name="Oval 117"/>
            <p:cNvSpPr>
              <a:spLocks noChangeArrowheads="1"/>
            </p:cNvSpPr>
            <p:nvPr/>
          </p:nvSpPr>
          <p:spPr bwMode="auto">
            <a:xfrm>
              <a:off x="3179" y="2700"/>
              <a:ext cx="36" cy="33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97" name="Oval 118"/>
            <p:cNvSpPr>
              <a:spLocks noChangeArrowheads="1"/>
            </p:cNvSpPr>
            <p:nvPr/>
          </p:nvSpPr>
          <p:spPr bwMode="auto">
            <a:xfrm>
              <a:off x="3816" y="2717"/>
              <a:ext cx="36" cy="33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98" name="Oval 119"/>
            <p:cNvSpPr>
              <a:spLocks noChangeArrowheads="1"/>
            </p:cNvSpPr>
            <p:nvPr/>
          </p:nvSpPr>
          <p:spPr bwMode="auto">
            <a:xfrm>
              <a:off x="4561" y="2714"/>
              <a:ext cx="36" cy="33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99" name="Oval 120"/>
            <p:cNvSpPr>
              <a:spLocks noChangeArrowheads="1"/>
            </p:cNvSpPr>
            <p:nvPr/>
          </p:nvSpPr>
          <p:spPr bwMode="auto">
            <a:xfrm>
              <a:off x="4618" y="2483"/>
              <a:ext cx="36" cy="33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00" name="Oval 121"/>
            <p:cNvSpPr>
              <a:spLocks noChangeArrowheads="1"/>
            </p:cNvSpPr>
            <p:nvPr/>
          </p:nvSpPr>
          <p:spPr bwMode="auto">
            <a:xfrm>
              <a:off x="4535" y="2280"/>
              <a:ext cx="36" cy="33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01" name="Oval 122"/>
            <p:cNvSpPr>
              <a:spLocks noChangeArrowheads="1"/>
            </p:cNvSpPr>
            <p:nvPr/>
          </p:nvSpPr>
          <p:spPr bwMode="auto">
            <a:xfrm>
              <a:off x="4384" y="1945"/>
              <a:ext cx="36" cy="33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03" name="Oval 126"/>
            <p:cNvSpPr>
              <a:spLocks noChangeArrowheads="1"/>
            </p:cNvSpPr>
            <p:nvPr/>
          </p:nvSpPr>
          <p:spPr bwMode="auto">
            <a:xfrm>
              <a:off x="4094" y="1403"/>
              <a:ext cx="36" cy="33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04" name="Oval 127"/>
            <p:cNvSpPr>
              <a:spLocks noChangeArrowheads="1"/>
            </p:cNvSpPr>
            <p:nvPr/>
          </p:nvSpPr>
          <p:spPr bwMode="auto">
            <a:xfrm>
              <a:off x="3695" y="1320"/>
              <a:ext cx="36" cy="33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208" name="Oval 131"/>
            <p:cNvSpPr>
              <a:spLocks noChangeArrowheads="1"/>
            </p:cNvSpPr>
            <p:nvPr/>
          </p:nvSpPr>
          <p:spPr bwMode="auto">
            <a:xfrm>
              <a:off x="2359" y="1280"/>
              <a:ext cx="36" cy="33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5" name="Group 179"/>
          <p:cNvGrpSpPr>
            <a:grpSpLocks/>
          </p:cNvGrpSpPr>
          <p:nvPr/>
        </p:nvGrpSpPr>
        <p:grpSpPr bwMode="auto">
          <a:xfrm>
            <a:off x="1793876" y="1947863"/>
            <a:ext cx="5419725" cy="2452687"/>
            <a:chOff x="1130" y="1227"/>
            <a:chExt cx="3414" cy="1545"/>
          </a:xfrm>
        </p:grpSpPr>
        <p:sp>
          <p:nvSpPr>
            <p:cNvPr id="4134" name="Oval 102"/>
            <p:cNvSpPr>
              <a:spLocks noChangeArrowheads="1"/>
            </p:cNvSpPr>
            <p:nvPr/>
          </p:nvSpPr>
          <p:spPr bwMode="auto">
            <a:xfrm>
              <a:off x="2065" y="1262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35" name="Oval 133"/>
            <p:cNvSpPr>
              <a:spLocks noChangeArrowheads="1"/>
            </p:cNvSpPr>
            <p:nvPr/>
          </p:nvSpPr>
          <p:spPr bwMode="auto">
            <a:xfrm>
              <a:off x="2690" y="1227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36" name="Oval 134"/>
            <p:cNvSpPr>
              <a:spLocks noChangeArrowheads="1"/>
            </p:cNvSpPr>
            <p:nvPr/>
          </p:nvSpPr>
          <p:spPr bwMode="auto">
            <a:xfrm>
              <a:off x="3261" y="1348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37" name="Oval 135"/>
            <p:cNvSpPr>
              <a:spLocks noChangeArrowheads="1"/>
            </p:cNvSpPr>
            <p:nvPr/>
          </p:nvSpPr>
          <p:spPr bwMode="auto">
            <a:xfrm>
              <a:off x="3441" y="1348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39" name="Oval 137"/>
            <p:cNvSpPr>
              <a:spLocks noChangeArrowheads="1"/>
            </p:cNvSpPr>
            <p:nvPr/>
          </p:nvSpPr>
          <p:spPr bwMode="auto">
            <a:xfrm>
              <a:off x="4151" y="1494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40" name="Oval 138"/>
            <p:cNvSpPr>
              <a:spLocks noChangeArrowheads="1"/>
            </p:cNvSpPr>
            <p:nvPr/>
          </p:nvSpPr>
          <p:spPr bwMode="auto">
            <a:xfrm>
              <a:off x="4200" y="1591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42" name="Oval 140"/>
            <p:cNvSpPr>
              <a:spLocks noChangeArrowheads="1"/>
            </p:cNvSpPr>
            <p:nvPr/>
          </p:nvSpPr>
          <p:spPr bwMode="auto">
            <a:xfrm>
              <a:off x="4286" y="1833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43" name="Oval 141"/>
            <p:cNvSpPr>
              <a:spLocks noChangeArrowheads="1"/>
            </p:cNvSpPr>
            <p:nvPr/>
          </p:nvSpPr>
          <p:spPr bwMode="auto">
            <a:xfrm>
              <a:off x="4371" y="1978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44" name="Oval 142"/>
            <p:cNvSpPr>
              <a:spLocks noChangeArrowheads="1"/>
            </p:cNvSpPr>
            <p:nvPr/>
          </p:nvSpPr>
          <p:spPr bwMode="auto">
            <a:xfrm>
              <a:off x="4402" y="2069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45" name="Oval 143"/>
            <p:cNvSpPr>
              <a:spLocks noChangeArrowheads="1"/>
            </p:cNvSpPr>
            <p:nvPr/>
          </p:nvSpPr>
          <p:spPr bwMode="auto">
            <a:xfrm>
              <a:off x="4439" y="2166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47" name="Oval 145"/>
            <p:cNvSpPr>
              <a:spLocks noChangeArrowheads="1"/>
            </p:cNvSpPr>
            <p:nvPr/>
          </p:nvSpPr>
          <p:spPr bwMode="auto">
            <a:xfrm>
              <a:off x="4477" y="2354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48" name="Oval 146"/>
            <p:cNvSpPr>
              <a:spLocks noChangeArrowheads="1"/>
            </p:cNvSpPr>
            <p:nvPr/>
          </p:nvSpPr>
          <p:spPr bwMode="auto">
            <a:xfrm>
              <a:off x="4508" y="2481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50" name="Oval 148"/>
            <p:cNvSpPr>
              <a:spLocks noChangeArrowheads="1"/>
            </p:cNvSpPr>
            <p:nvPr/>
          </p:nvSpPr>
          <p:spPr bwMode="auto">
            <a:xfrm>
              <a:off x="4054" y="2723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51" name="Oval 149"/>
            <p:cNvSpPr>
              <a:spLocks noChangeArrowheads="1"/>
            </p:cNvSpPr>
            <p:nvPr/>
          </p:nvSpPr>
          <p:spPr bwMode="auto">
            <a:xfrm>
              <a:off x="3737" y="2724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52" name="Oval 150"/>
            <p:cNvSpPr>
              <a:spLocks noChangeArrowheads="1"/>
            </p:cNvSpPr>
            <p:nvPr/>
          </p:nvSpPr>
          <p:spPr bwMode="auto">
            <a:xfrm>
              <a:off x="3228" y="2701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54" name="Oval 152"/>
            <p:cNvSpPr>
              <a:spLocks noChangeArrowheads="1"/>
            </p:cNvSpPr>
            <p:nvPr/>
          </p:nvSpPr>
          <p:spPr bwMode="auto">
            <a:xfrm>
              <a:off x="2942" y="2559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59" name="Oval 157"/>
            <p:cNvSpPr>
              <a:spLocks noChangeArrowheads="1"/>
            </p:cNvSpPr>
            <p:nvPr/>
          </p:nvSpPr>
          <p:spPr bwMode="auto">
            <a:xfrm>
              <a:off x="2023" y="2630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73" name="Oval 171"/>
            <p:cNvSpPr>
              <a:spLocks noChangeArrowheads="1"/>
            </p:cNvSpPr>
            <p:nvPr/>
          </p:nvSpPr>
          <p:spPr bwMode="auto">
            <a:xfrm>
              <a:off x="1130" y="2739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74" name="Oval 172"/>
            <p:cNvSpPr>
              <a:spLocks noChangeArrowheads="1"/>
            </p:cNvSpPr>
            <p:nvPr/>
          </p:nvSpPr>
          <p:spPr bwMode="auto">
            <a:xfrm>
              <a:off x="1838" y="1299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75" name="Oval 173"/>
            <p:cNvSpPr>
              <a:spLocks noChangeArrowheads="1"/>
            </p:cNvSpPr>
            <p:nvPr/>
          </p:nvSpPr>
          <p:spPr bwMode="auto">
            <a:xfrm>
              <a:off x="1707" y="1522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77" name="Oval 175"/>
            <p:cNvSpPr>
              <a:spLocks noChangeArrowheads="1"/>
            </p:cNvSpPr>
            <p:nvPr/>
          </p:nvSpPr>
          <p:spPr bwMode="auto">
            <a:xfrm>
              <a:off x="1493" y="1842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79" name="Oval 177"/>
            <p:cNvSpPr>
              <a:spLocks noChangeArrowheads="1"/>
            </p:cNvSpPr>
            <p:nvPr/>
          </p:nvSpPr>
          <p:spPr bwMode="auto">
            <a:xfrm>
              <a:off x="1279" y="2186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4180" name="Oval 178"/>
            <p:cNvSpPr>
              <a:spLocks noChangeArrowheads="1"/>
            </p:cNvSpPr>
            <p:nvPr/>
          </p:nvSpPr>
          <p:spPr bwMode="auto">
            <a:xfrm>
              <a:off x="1142" y="2403"/>
              <a:ext cx="36" cy="33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</p:grpSp>
      <p:sp>
        <p:nvSpPr>
          <p:cNvPr id="120010" name="Text Box 202"/>
          <p:cNvSpPr txBox="1">
            <a:spLocks noChangeArrowheads="1"/>
          </p:cNvSpPr>
          <p:nvPr/>
        </p:nvSpPr>
        <p:spPr bwMode="auto">
          <a:xfrm>
            <a:off x="1743075" y="1528763"/>
            <a:ext cx="16658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Groundwater (75)</a:t>
            </a:r>
          </a:p>
        </p:txBody>
      </p:sp>
      <p:sp>
        <p:nvSpPr>
          <p:cNvPr id="120017" name="Rectangle 209"/>
          <p:cNvSpPr>
            <a:spLocks noChangeArrowheads="1"/>
          </p:cNvSpPr>
          <p:nvPr/>
        </p:nvSpPr>
        <p:spPr bwMode="auto">
          <a:xfrm>
            <a:off x="6219825" y="1508125"/>
            <a:ext cx="1285875" cy="238125"/>
          </a:xfrm>
          <a:prstGeom prst="rect">
            <a:avLst/>
          </a:prstGeom>
          <a:solidFill>
            <a:schemeClr val="bg1">
              <a:alpha val="16862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018" name="Rectangle 210"/>
          <p:cNvSpPr>
            <a:spLocks noChangeArrowheads="1"/>
          </p:cNvSpPr>
          <p:nvPr/>
        </p:nvSpPr>
        <p:spPr bwMode="auto">
          <a:xfrm>
            <a:off x="2525713" y="5672138"/>
            <a:ext cx="790575" cy="238125"/>
          </a:xfrm>
          <a:prstGeom prst="rect">
            <a:avLst/>
          </a:prstGeom>
          <a:solidFill>
            <a:schemeClr val="bg1">
              <a:alpha val="16862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011" name="Text Box 203"/>
          <p:cNvSpPr txBox="1">
            <a:spLocks noChangeArrowheads="1"/>
          </p:cNvSpPr>
          <p:nvPr/>
        </p:nvSpPr>
        <p:spPr bwMode="auto">
          <a:xfrm>
            <a:off x="2532063" y="5632450"/>
            <a:ext cx="8018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Air (12)</a:t>
            </a:r>
          </a:p>
        </p:txBody>
      </p:sp>
      <p:sp>
        <p:nvSpPr>
          <p:cNvPr id="120019" name="Rectangle 211"/>
          <p:cNvSpPr>
            <a:spLocks noChangeArrowheads="1"/>
          </p:cNvSpPr>
          <p:nvPr/>
        </p:nvSpPr>
        <p:spPr bwMode="auto">
          <a:xfrm>
            <a:off x="6037263" y="5511800"/>
            <a:ext cx="790575" cy="238125"/>
          </a:xfrm>
          <a:prstGeom prst="rect">
            <a:avLst/>
          </a:prstGeom>
          <a:solidFill>
            <a:schemeClr val="bg1">
              <a:alpha val="16862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012" name="Text Box 204"/>
          <p:cNvSpPr txBox="1">
            <a:spLocks noChangeArrowheads="1"/>
          </p:cNvSpPr>
          <p:nvPr/>
        </p:nvSpPr>
        <p:spPr bwMode="auto">
          <a:xfrm>
            <a:off x="5991225" y="5481638"/>
            <a:ext cx="880369" cy="307777"/>
          </a:xfrm>
          <a:prstGeom prst="rect">
            <a:avLst/>
          </a:prstGeom>
          <a:solidFill>
            <a:srgbClr val="996633">
              <a:alpha val="32941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Soil (23)</a:t>
            </a:r>
          </a:p>
        </p:txBody>
      </p:sp>
      <p:sp>
        <p:nvSpPr>
          <p:cNvPr id="4112" name="Rectangle 212"/>
          <p:cNvSpPr>
            <a:spLocks noChangeArrowheads="1"/>
          </p:cNvSpPr>
          <p:nvPr/>
        </p:nvSpPr>
        <p:spPr bwMode="auto">
          <a:xfrm>
            <a:off x="2405063" y="-53975"/>
            <a:ext cx="39481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010" grpId="0"/>
      <p:bldP spid="120017" grpId="0" animBg="1"/>
      <p:bldP spid="120019" grpId="0" animBg="1"/>
      <p:bldP spid="1200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457200" y="149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/>
              <a:t>Clive Facility Mission</a:t>
            </a:r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957263" y="2724150"/>
            <a:ext cx="7378700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 dirty="0"/>
              <a:t>Protect the Environment by safely disposing of Low Level Radioactive Waste (LLRW) and Mixed LLRW in regulated, engineered disposal embankments (cells)</a:t>
            </a: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7" descr="Second Page_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195" name="Picture 21" descr="Second Page_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>
          <a:xfrm>
            <a:off x="43815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</a:rPr>
              <a:t>Safety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89781" y="1311037"/>
            <a:ext cx="8825911" cy="5124688"/>
          </a:xfrm>
          <a:noFill/>
        </p:spPr>
        <p:txBody>
          <a:bodyPr numCol="2"/>
          <a:lstStyle/>
          <a:p>
            <a:pPr eaLnBrk="1" hangingPunct="1">
              <a:lnSpc>
                <a:spcPct val="90000"/>
              </a:lnSpc>
            </a:pPr>
            <a:r>
              <a:rPr lang="en-US" sz="1600" dirty="0"/>
              <a:t>Industrial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100" dirty="0"/>
              <a:t>Behavior Based/HPI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100" dirty="0"/>
              <a:t>Employee directed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100" dirty="0"/>
              <a:t>Management commitment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100" dirty="0"/>
              <a:t>Between 2004 &amp; 2009, over 3.5 million hours worked without a lost-time injury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100" dirty="0"/>
              <a:t>Utah Safety Council Award of Merit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100" dirty="0"/>
              <a:t>2006, 2007, 2008, 2009, 2012, 2013, 2015, 2016, 2017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100" dirty="0"/>
              <a:t>Utah Safety Council Perfect Record Award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100" dirty="0"/>
              <a:t>2011, 2012, 2013, 2015, 2016, 2017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100" dirty="0"/>
              <a:t>Utah Safety Council 1 Million Man Hour Award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100" dirty="0"/>
              <a:t>2013, 2016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100" dirty="0"/>
              <a:t>Utah Safety Council Award of Honor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100" dirty="0"/>
              <a:t>2017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100" dirty="0"/>
              <a:t>National Safety Council Perfect Record Award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100" dirty="0"/>
              <a:t>2005, 2006, 2007, 2008, 2010, 2015, 2017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100" dirty="0"/>
              <a:t>National Safety Council Million Man Hour Award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100" dirty="0"/>
              <a:t>2006, 2008, 2013, 2017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100" dirty="0"/>
              <a:t>National Safety Council Occupational Excellence Achievement Award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100" dirty="0"/>
              <a:t>2017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100" dirty="0"/>
              <a:t>National Safety Council Safety Leadership Award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100" dirty="0"/>
              <a:t>2017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100" dirty="0"/>
              <a:t>VPP Star – 2017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100" dirty="0"/>
              <a:t>7 million hours (19 years) without lost-time injury; 2004-2023</a:t>
            </a:r>
          </a:p>
          <a:p>
            <a:pPr lvl="1" eaLnBrk="1" hangingPunct="1">
              <a:lnSpc>
                <a:spcPct val="90000"/>
              </a:lnSpc>
            </a:pPr>
            <a:endParaRPr lang="en-US" sz="1100" dirty="0"/>
          </a:p>
          <a:p>
            <a:pPr eaLnBrk="1" hangingPunct="1">
              <a:lnSpc>
                <a:spcPct val="90000"/>
              </a:lnSpc>
            </a:pPr>
            <a:r>
              <a:rPr lang="en-US" sz="1600" dirty="0"/>
              <a:t>Radiological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200" dirty="0"/>
              <a:t>ALARA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200" dirty="0"/>
              <a:t>Personnel exposures very low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200" dirty="0"/>
              <a:t>37 </a:t>
            </a:r>
            <a:r>
              <a:rPr lang="en-US" sz="1200" dirty="0" err="1"/>
              <a:t>mRem</a:t>
            </a:r>
            <a:r>
              <a:rPr lang="en-US" sz="1200" dirty="0"/>
              <a:t> average annual employee exposure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/>
          </a:p>
        </p:txBody>
      </p:sp>
      <p:pic>
        <p:nvPicPr>
          <p:cNvPr id="134164" name="Picture 20" descr="employee with goggles and other P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04373" y="2430828"/>
            <a:ext cx="2279508" cy="151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8772" y="2257903"/>
            <a:ext cx="2004285" cy="150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48" y="3761117"/>
            <a:ext cx="3165229" cy="1780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4373" y="5328525"/>
            <a:ext cx="2279650" cy="110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66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195" name="Picture 21" descr="Second Page_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>
          <a:xfrm>
            <a:off x="43815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bg1"/>
                </a:solidFill>
              </a:rPr>
              <a:t>Clive Facts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350034" y="1233967"/>
            <a:ext cx="6443932" cy="5339361"/>
          </a:xfrm>
          <a:noFill/>
        </p:spPr>
        <p:txBody>
          <a:bodyPr numCol="1"/>
          <a:lstStyle/>
          <a:p>
            <a:pPr eaLnBrk="1" hangingPunct="1">
              <a:lnSpc>
                <a:spcPct val="90000"/>
              </a:lnSpc>
            </a:pPr>
            <a:r>
              <a:rPr lang="en-US" sz="1600" b="1" dirty="0"/>
              <a:t>1988	</a:t>
            </a:r>
            <a:r>
              <a:rPr lang="en-US" sz="1600" b="1" dirty="0" err="1"/>
              <a:t>Envirocare</a:t>
            </a:r>
            <a:r>
              <a:rPr lang="en-US" sz="1600" b="1" dirty="0"/>
              <a:t> founded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b="1" dirty="0"/>
              <a:t>2006	Energy</a:t>
            </a:r>
            <a:r>
              <a:rPr lang="en-US" sz="1600" b="1" i="1" dirty="0"/>
              <a:t>Solutions</a:t>
            </a:r>
            <a:r>
              <a:rPr lang="en-US" sz="1600" b="1" dirty="0"/>
              <a:t> LLC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b="1" dirty="0"/>
              <a:t>Workforce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b="1" dirty="0"/>
              <a:t>111 FTE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b="1" dirty="0"/>
              <a:t>16% Female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b="1" dirty="0"/>
              <a:t>84% Male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b="1" dirty="0"/>
              <a:t>Primary Labor Pool – Tooele County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b="1" dirty="0"/>
              <a:t>Work Schedule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b="1" dirty="0"/>
              <a:t>M, T, </a:t>
            </a:r>
            <a:r>
              <a:rPr lang="en-US" sz="1200" b="1" dirty="0" err="1"/>
              <a:t>Th</a:t>
            </a:r>
            <a:r>
              <a:rPr lang="en-US" sz="1200" b="1" dirty="0"/>
              <a:t>, Fr 0630 – 1700 hours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b="1" dirty="0"/>
              <a:t>Location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b="1" dirty="0"/>
              <a:t>Remote location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b="1" dirty="0"/>
              <a:t>Raw Materials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b="1" dirty="0"/>
              <a:t>Clay, Sand, Rock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b="1" dirty="0"/>
              <a:t>Environment</a:t>
            </a:r>
            <a:endParaRPr lang="en-US" sz="1400" b="1" dirty="0">
              <a:solidFill>
                <a:srgbClr val="FF0000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1200" b="1" dirty="0"/>
              <a:t>Low precipitation – 8 inches annually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b="1" dirty="0"/>
              <a:t>High evaporation – 60 inches annually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b="1" dirty="0"/>
              <a:t>Operations shut down - 35 mph wind speed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b="1" dirty="0"/>
              <a:t>Air Monitors – Particulate (Gamma Spec) and Radon (Radium 226)</a:t>
            </a:r>
            <a:endParaRPr lang="en-US" sz="800" b="1" dirty="0"/>
          </a:p>
          <a:p>
            <a:pPr lvl="1" eaLnBrk="1" hangingPunct="1">
              <a:lnSpc>
                <a:spcPct val="90000"/>
              </a:lnSpc>
            </a:pPr>
            <a:r>
              <a:rPr lang="en-US" sz="1600" b="1" dirty="0"/>
              <a:t>Aquifer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b="1" dirty="0"/>
              <a:t>30 – 50 feet  below ground surface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b="1" dirty="0"/>
              <a:t>Naturally twice the salinity of the ocean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b="1" dirty="0"/>
              <a:t>Truck in 30,000 gallons of water per day</a:t>
            </a:r>
          </a:p>
          <a:p>
            <a:pPr lvl="1" eaLnBrk="1" hangingPunct="1">
              <a:lnSpc>
                <a:spcPct val="90000"/>
              </a:lnSpc>
            </a:pPr>
            <a:endParaRPr lang="en-US" sz="1600" b="1" dirty="0"/>
          </a:p>
          <a:p>
            <a:pPr lvl="1" eaLnBrk="1" hangingPunct="1">
              <a:lnSpc>
                <a:spcPct val="90000"/>
              </a:lnSpc>
            </a:pPr>
            <a:endParaRPr lang="en-US" sz="1600" b="1" dirty="0"/>
          </a:p>
          <a:p>
            <a:pPr lvl="1" eaLnBrk="1" hangingPunct="1">
              <a:lnSpc>
                <a:spcPct val="90000"/>
              </a:lnSpc>
            </a:pPr>
            <a:endParaRPr lang="en-US" sz="2000" b="1" dirty="0"/>
          </a:p>
          <a:p>
            <a:pPr lvl="2" eaLnBrk="1" hangingPunct="1">
              <a:lnSpc>
                <a:spcPct val="90000"/>
              </a:lnSpc>
            </a:pPr>
            <a:endParaRPr lang="en-US" sz="1600" b="1" dirty="0"/>
          </a:p>
          <a:p>
            <a:pPr marL="914400" lvl="2" indent="0" eaLnBrk="1" hangingPunct="1">
              <a:lnSpc>
                <a:spcPct val="90000"/>
              </a:lnSpc>
              <a:buNone/>
            </a:pPr>
            <a:endParaRPr lang="en-US" sz="1600" b="1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5676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econd Page_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4762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bg1"/>
                </a:solidFill>
              </a:rPr>
              <a:t>Clive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Capabilities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1038225" y="2228850"/>
            <a:ext cx="7174122" cy="3306763"/>
          </a:xfrm>
          <a:noFill/>
        </p:spPr>
        <p:txBody>
          <a:bodyPr/>
          <a:lstStyle/>
          <a:p>
            <a:pPr eaLnBrk="1" hangingPunct="1"/>
            <a:r>
              <a:rPr lang="en-US" sz="2800" dirty="0"/>
              <a:t>Unload 45 Railcars per shift</a:t>
            </a:r>
          </a:p>
          <a:p>
            <a:pPr eaLnBrk="1" hangingPunct="1"/>
            <a:r>
              <a:rPr lang="en-US" sz="2800" dirty="0"/>
              <a:t>Unload 30 Truck shipments per shift</a:t>
            </a:r>
          </a:p>
          <a:p>
            <a:pPr eaLnBrk="1" hangingPunct="1"/>
            <a:r>
              <a:rPr lang="en-US" sz="2800" dirty="0"/>
              <a:t>Shred 1,500 tons per shift</a:t>
            </a:r>
          </a:p>
          <a:p>
            <a:pPr eaLnBrk="1" hangingPunct="1"/>
            <a:r>
              <a:rPr lang="en-US" sz="2800" dirty="0"/>
              <a:t>Place 50,000 CF per day</a:t>
            </a:r>
          </a:p>
          <a:p>
            <a:pPr eaLnBrk="1" hangingPunct="1"/>
            <a:r>
              <a:rPr lang="en-US" sz="2800" dirty="0"/>
              <a:t>20 M gallons evaporation pond storage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83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Clive Rail Facility (CRF)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en-US" sz="4400" dirty="0"/>
          </a:p>
          <a:p>
            <a:pPr eaLnBrk="1" hangingPunct="1"/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9800"/>
            <a:ext cx="8533638" cy="161391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4800" y="4038600"/>
            <a:ext cx="8229600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/>
              <a:t>Railcar Storage &amp; Staging </a:t>
            </a:r>
            <a:endParaRPr lang="en-US" sz="1600" kern="0" dirty="0"/>
          </a:p>
          <a:p>
            <a:pPr lvl="1"/>
            <a:r>
              <a:rPr lang="en-US" sz="1600" kern="0" dirty="0"/>
              <a:t>10 Ladder Tracks (Approximately 3 Miles)</a:t>
            </a:r>
          </a:p>
          <a:p>
            <a:pPr lvl="1"/>
            <a:r>
              <a:rPr lang="en-US" sz="1600" kern="0" dirty="0"/>
              <a:t>Storage Capacity – Approximately 300 Railcars</a:t>
            </a:r>
          </a:p>
          <a:p>
            <a:r>
              <a:rPr lang="en-US" sz="2000" kern="0" dirty="0"/>
              <a:t>Empty Railcar Maintenance and Repair In Accordance for Federal Railroad Administration Regulations</a:t>
            </a:r>
          </a:p>
          <a:p>
            <a:r>
              <a:rPr lang="en-US" sz="2000" kern="0" dirty="0"/>
              <a:t>Transloading of Intermodals, </a:t>
            </a:r>
            <a:r>
              <a:rPr lang="en-US" sz="2000" kern="0" dirty="0" err="1"/>
              <a:t>SeaLands</a:t>
            </a:r>
            <a:r>
              <a:rPr lang="en-US" sz="2000" kern="0" dirty="0"/>
              <a:t> and Other Bulk Containers</a:t>
            </a:r>
          </a:p>
          <a:p>
            <a:r>
              <a:rPr lang="en-US" sz="2000" kern="0" dirty="0"/>
              <a:t>Total Site Track – 16 Miles ( 2 Locomotives)   </a:t>
            </a:r>
          </a:p>
          <a:p>
            <a:endParaRPr lang="en-US" kern="0" dirty="0"/>
          </a:p>
          <a:p>
            <a:endParaRPr lang="en-US" kern="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7589"/>
            <a:ext cx="8229600" cy="1143000"/>
          </a:xfrm>
        </p:spPr>
        <p:txBody>
          <a:bodyPr/>
          <a:lstStyle/>
          <a:p>
            <a:r>
              <a:rPr lang="en-US" sz="3600" b="1" dirty="0"/>
              <a:t>Clive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3351"/>
            <a:ext cx="8229600" cy="4017161"/>
          </a:xfrm>
        </p:spPr>
        <p:txBody>
          <a:bodyPr/>
          <a:lstStyle/>
          <a:p>
            <a:pPr marL="231775" indent="-231775">
              <a:spcBef>
                <a:spcPts val="1200"/>
              </a:spcBef>
              <a:tabLst>
                <a:tab pos="6862763" algn="r"/>
              </a:tabLst>
            </a:pPr>
            <a:r>
              <a:rPr lang="en-US" sz="2000" dirty="0"/>
              <a:t>~100 million cubic feet of licensed capacity remaining</a:t>
            </a:r>
          </a:p>
          <a:p>
            <a:pPr marL="231775" indent="-231775">
              <a:spcBef>
                <a:spcPts val="1200"/>
              </a:spcBef>
              <a:tabLst>
                <a:tab pos="6862763" algn="r"/>
              </a:tabLst>
            </a:pPr>
            <a:r>
              <a:rPr lang="en-US" sz="2000" dirty="0"/>
              <a:t>At average receipts of 3-4 million cubic feet per year, the Clive facility has 30-35 years of capacity remaining</a:t>
            </a:r>
          </a:p>
        </p:txBody>
      </p:sp>
      <p:pic>
        <p:nvPicPr>
          <p:cNvPr id="6" name="Picture 5" descr="A picture containing ground, outdoor, military vehicle, dirt&#10;&#10;Description automatically generated">
            <a:extLst>
              <a:ext uri="{FF2B5EF4-FFF2-40B4-BE49-F238E27FC236}">
                <a16:creationId xmlns:a16="http://schemas.microsoft.com/office/drawing/2014/main" id="{BAF0BCDD-DAE0-32E1-4F25-99382BF3B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8" y="3088509"/>
            <a:ext cx="7641124" cy="329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0219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old, dirty, stone&#10;&#10;Description automatically generated">
            <a:extLst>
              <a:ext uri="{FF2B5EF4-FFF2-40B4-BE49-F238E27FC236}">
                <a16:creationId xmlns:a16="http://schemas.microsoft.com/office/drawing/2014/main" id="{836BD83B-8271-3AFD-1F59-C394F6F03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1953097"/>
            <a:ext cx="8611340" cy="4324638"/>
          </a:xfrm>
          <a:prstGeom prst="rect">
            <a:avLst/>
          </a:prstGeom>
        </p:spPr>
      </p:pic>
      <p:sp>
        <p:nvSpPr>
          <p:cNvPr id="1028" name="Rectangle 6"/>
          <p:cNvSpPr>
            <a:spLocks noChangeArrowheads="1"/>
          </p:cNvSpPr>
          <p:nvPr/>
        </p:nvSpPr>
        <p:spPr bwMode="auto">
          <a:xfrm rot="-5400000">
            <a:off x="4210050" y="1924050"/>
            <a:ext cx="723900" cy="9144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/>
              </a:gs>
            </a:gsLst>
            <a:lin ang="0" scaled="1"/>
          </a:gra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Freeform 32">
            <a:hlinkClick r:id="rId3" action="ppaction://hlinkfile"/>
          </p:cNvPr>
          <p:cNvSpPr>
            <a:spLocks/>
          </p:cNvSpPr>
          <p:nvPr/>
        </p:nvSpPr>
        <p:spPr bwMode="auto">
          <a:xfrm>
            <a:off x="5829300" y="4210050"/>
            <a:ext cx="819150" cy="142875"/>
          </a:xfrm>
          <a:custGeom>
            <a:avLst/>
            <a:gdLst>
              <a:gd name="T0" fmla="*/ 0 w 516"/>
              <a:gd name="T1" fmla="*/ 2147483647 h 90"/>
              <a:gd name="T2" fmla="*/ 2147483647 w 516"/>
              <a:gd name="T3" fmla="*/ 2147483647 h 90"/>
              <a:gd name="T4" fmla="*/ 2147483647 w 516"/>
              <a:gd name="T5" fmla="*/ 2147483647 h 90"/>
              <a:gd name="T6" fmla="*/ 2147483647 w 516"/>
              <a:gd name="T7" fmla="*/ 0 h 90"/>
              <a:gd name="T8" fmla="*/ 0 w 516"/>
              <a:gd name="T9" fmla="*/ 2147483647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6"/>
              <a:gd name="T16" fmla="*/ 0 h 90"/>
              <a:gd name="T17" fmla="*/ 516 w 516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6" h="90">
                <a:moveTo>
                  <a:pt x="0" y="3"/>
                </a:moveTo>
                <a:lnTo>
                  <a:pt x="12" y="84"/>
                </a:lnTo>
                <a:lnTo>
                  <a:pt x="516" y="90"/>
                </a:lnTo>
                <a:lnTo>
                  <a:pt x="495" y="0"/>
                </a:lnTo>
                <a:lnTo>
                  <a:pt x="0" y="3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8" name="Rectangle 54"/>
          <p:cNvSpPr>
            <a:spLocks noChangeArrowheads="1"/>
          </p:cNvSpPr>
          <p:nvPr/>
        </p:nvSpPr>
        <p:spPr bwMode="auto">
          <a:xfrm>
            <a:off x="457200" y="-381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Site Layout</a:t>
            </a:r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1059" name="Freeform 58">
            <a:hlinkClick r:id="rId4" action="ppaction://hlinkfile"/>
          </p:cNvPr>
          <p:cNvSpPr>
            <a:spLocks/>
          </p:cNvSpPr>
          <p:nvPr/>
        </p:nvSpPr>
        <p:spPr bwMode="auto">
          <a:xfrm>
            <a:off x="4725988" y="4202113"/>
            <a:ext cx="819150" cy="142875"/>
          </a:xfrm>
          <a:custGeom>
            <a:avLst/>
            <a:gdLst>
              <a:gd name="T0" fmla="*/ 0 w 516"/>
              <a:gd name="T1" fmla="*/ 2147483647 h 90"/>
              <a:gd name="T2" fmla="*/ 2147483647 w 516"/>
              <a:gd name="T3" fmla="*/ 2147483647 h 90"/>
              <a:gd name="T4" fmla="*/ 2147483647 w 516"/>
              <a:gd name="T5" fmla="*/ 2147483647 h 90"/>
              <a:gd name="T6" fmla="*/ 2147483647 w 516"/>
              <a:gd name="T7" fmla="*/ 0 h 90"/>
              <a:gd name="T8" fmla="*/ 0 w 516"/>
              <a:gd name="T9" fmla="*/ 2147483647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6"/>
              <a:gd name="T16" fmla="*/ 0 h 90"/>
              <a:gd name="T17" fmla="*/ 516 w 516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6" h="90">
                <a:moveTo>
                  <a:pt x="0" y="3"/>
                </a:moveTo>
                <a:lnTo>
                  <a:pt x="12" y="84"/>
                </a:lnTo>
                <a:lnTo>
                  <a:pt x="516" y="90"/>
                </a:lnTo>
                <a:lnTo>
                  <a:pt x="495" y="0"/>
                </a:lnTo>
                <a:lnTo>
                  <a:pt x="0" y="3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Text Box 51">
            <a:extLst>
              <a:ext uri="{FF2B5EF4-FFF2-40B4-BE49-F238E27FC236}">
                <a16:creationId xmlns:a16="http://schemas.microsoft.com/office/drawing/2014/main" id="{A8042B9B-32CC-42E4-A495-7E375A70D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138" y="3001204"/>
            <a:ext cx="61266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b="1" dirty="0"/>
              <a:t>West</a:t>
            </a:r>
          </a:p>
          <a:p>
            <a:r>
              <a:rPr lang="en-US" sz="1050" b="1" dirty="0"/>
              <a:t>Rotary</a:t>
            </a:r>
          </a:p>
        </p:txBody>
      </p:sp>
      <p:sp>
        <p:nvSpPr>
          <p:cNvPr id="56" name="Text Box 52">
            <a:hlinkClick r:id="rId4" action="ppaction://hlinkfile"/>
            <a:extLst>
              <a:ext uri="{FF2B5EF4-FFF2-40B4-BE49-F238E27FC236}">
                <a16:creationId xmlns:a16="http://schemas.microsoft.com/office/drawing/2014/main" id="{76B38122-623D-4BC4-B519-DD5FC398B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064" y="3667594"/>
            <a:ext cx="77617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50" b="1" dirty="0"/>
              <a:t>Shredder</a:t>
            </a:r>
          </a:p>
        </p:txBody>
      </p:sp>
      <p:sp>
        <p:nvSpPr>
          <p:cNvPr id="57" name="Text Box 36">
            <a:extLst>
              <a:ext uri="{FF2B5EF4-FFF2-40B4-BE49-F238E27FC236}">
                <a16:creationId xmlns:a16="http://schemas.microsoft.com/office/drawing/2014/main" id="{CF37F59F-3692-4077-830B-71476C08C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825" y="5346085"/>
            <a:ext cx="113364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b="1" dirty="0"/>
              <a:t>Administration</a:t>
            </a:r>
          </a:p>
          <a:p>
            <a:r>
              <a:rPr lang="en-US" sz="1050" b="1" dirty="0"/>
              <a:t>Building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62B46D-872E-502E-8A91-5ECAAFAE043B}"/>
              </a:ext>
            </a:extLst>
          </p:cNvPr>
          <p:cNvSpPr txBox="1"/>
          <p:nvPr/>
        </p:nvSpPr>
        <p:spPr>
          <a:xfrm>
            <a:off x="4814000" y="5031795"/>
            <a:ext cx="6126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/>
              <a:t>East</a:t>
            </a:r>
          </a:p>
          <a:p>
            <a:pPr algn="r"/>
            <a:r>
              <a:rPr lang="en-US" sz="1050" b="1" dirty="0"/>
              <a:t>Rotary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10" grpId="0"/>
    </p:bldLst>
  </p:timing>
</p:sld>
</file>

<file path=ppt/theme/theme1.xml><?xml version="1.0" encoding="utf-8"?>
<a:theme xmlns:a="http://schemas.openxmlformats.org/drawingml/2006/main" name="Energy Solutions - PowerPoint - Template">
  <a:themeElements>
    <a:clrScheme name="Energy Solutions - PowerPoint - Template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Energy Solutions - PowerPoint -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nergy Solutions - PowerPoint -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ergy Solutions - PowerPoint -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ergy Solutions - PowerPoint -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ergy Solutions - PowerPoint -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ergy Solutions - PowerPoint -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ergy Solutions - PowerPoint -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ergy Solutions - PowerPoint -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ergy Solutions - PowerPoint -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ergy Solutions - PowerPoint -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ergy Solutions - PowerPoint -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ergy Solutions - PowerPoint -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ergy Solutions - PowerPoint -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ergy Solutions - PowerPoint -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ergy Solutions - PowerPoint - 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8F8F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ergy Solutions - PowerPoint - Templat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Energy Solutions - PowerPoint - Template</Template>
  <TotalTime>12217</TotalTime>
  <Words>780</Words>
  <Application>Microsoft Office PowerPoint</Application>
  <PresentationFormat>On-screen Show (4:3)</PresentationFormat>
  <Paragraphs>211</Paragraphs>
  <Slides>25</Slides>
  <Notes>4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Courier New</vt:lpstr>
      <vt:lpstr>Wingdings</vt:lpstr>
      <vt:lpstr>Energy Solutions - PowerPoint - Template</vt:lpstr>
      <vt:lpstr>Acrobat Document</vt:lpstr>
      <vt:lpstr>Clive Site Operational Overview</vt:lpstr>
      <vt:lpstr>PowerPoint Presentation</vt:lpstr>
      <vt:lpstr>PowerPoint Presentation</vt:lpstr>
      <vt:lpstr>Safety</vt:lpstr>
      <vt:lpstr>Clive Facts</vt:lpstr>
      <vt:lpstr>Clive Capabilities</vt:lpstr>
      <vt:lpstr>Clive Rail Facility (CRF)</vt:lpstr>
      <vt:lpstr>Clive Capacity</vt:lpstr>
      <vt:lpstr>PowerPoint Presentation</vt:lpstr>
      <vt:lpstr>PowerPoint Presentation</vt:lpstr>
      <vt:lpstr>Embankment Construction</vt:lpstr>
      <vt:lpstr>Container Handling</vt:lpstr>
      <vt:lpstr>Disposal Operations</vt:lpstr>
      <vt:lpstr>Disposal Operations</vt:lpstr>
      <vt:lpstr>Disposal Operations</vt:lpstr>
      <vt:lpstr>Disposal Operations</vt:lpstr>
      <vt:lpstr>Disposal Operations</vt:lpstr>
      <vt:lpstr>Disposal Operations</vt:lpstr>
      <vt:lpstr>Disposal Operations</vt:lpstr>
      <vt:lpstr>Mixed Waste</vt:lpstr>
      <vt:lpstr>Mixed Waste Treatment</vt:lpstr>
      <vt:lpstr>Mixed Waste Treatment</vt:lpstr>
      <vt:lpstr>Mixed Waste Treatment</vt:lpstr>
      <vt:lpstr>Composite View</vt:lpstr>
      <vt:lpstr>PowerPoint Presentation</vt:lpstr>
    </vt:vector>
  </TitlesOfParts>
  <Company>EnergySolutions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dsquires</dc:creator>
  <cp:lastModifiedBy>Dave Booth</cp:lastModifiedBy>
  <cp:revision>356</cp:revision>
  <cp:lastPrinted>2023-01-06T21:59:26Z</cp:lastPrinted>
  <dcterms:created xsi:type="dcterms:W3CDTF">2006-02-12T01:41:40Z</dcterms:created>
  <dcterms:modified xsi:type="dcterms:W3CDTF">2023-09-25T21:12:14Z</dcterms:modified>
</cp:coreProperties>
</file>