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415" r:id="rId6"/>
    <p:sldId id="2147481228" r:id="rId7"/>
    <p:sldId id="5272" r:id="rId8"/>
    <p:sldId id="8282" r:id="rId9"/>
    <p:sldId id="267" r:id="rId10"/>
    <p:sldId id="4818" r:id="rId11"/>
    <p:sldId id="271" r:id="rId12"/>
    <p:sldId id="4773" r:id="rId13"/>
    <p:sldId id="2147481205" r:id="rId14"/>
    <p:sldId id="8324" r:id="rId15"/>
    <p:sldId id="2147481200" r:id="rId16"/>
    <p:sldId id="2147481206" r:id="rId17"/>
    <p:sldId id="266" r:id="rId18"/>
    <p:sldId id="282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on Sorbom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66AD"/>
    <a:srgbClr val="BB65C0"/>
    <a:srgbClr val="9C279A"/>
    <a:srgbClr val="FF41FB"/>
    <a:srgbClr val="1D6125"/>
    <a:srgbClr val="2B8F36"/>
    <a:srgbClr val="A7A4A0"/>
    <a:srgbClr val="CDC9C5"/>
    <a:srgbClr val="A8A4A1"/>
    <a:srgbClr val="B3A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3"/>
  </p:normalViewPr>
  <p:slideViewPr>
    <p:cSldViewPr snapToGrid="0" snapToObjects="1">
      <p:cViewPr varScale="1">
        <p:scale>
          <a:sx n="101" d="100"/>
          <a:sy n="101" d="100"/>
        </p:scale>
        <p:origin x="13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B595A-9AB7-A34F-BD7B-81EFAC706F4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30EFE-863A-6E4C-8D9F-BB9DD37E6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8" name="Google Shape;106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that we'll put the first electricity on the grid with a tokamak called ARC. And finally, ARCs will be built throughout the world. </a:t>
            </a:r>
            <a:endParaRPr dirty="0"/>
          </a:p>
        </p:txBody>
      </p:sp>
      <p:sp>
        <p:nvSpPr>
          <p:cNvPr id="180" name="Google Shape;18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Bob</a:t>
            </a:r>
            <a:endParaRPr dirty="0"/>
          </a:p>
        </p:txBody>
      </p:sp>
      <p:sp>
        <p:nvSpPr>
          <p:cNvPr id="468" name="Google Shape;46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231F20"/>
                </a:solidFill>
                <a:effectLst/>
                <a:latin typeface="Calibri" panose="020F0502020204030204" pitchFamily="34" charset="0"/>
              </a:rPr>
              <a:t>Transformation: needs to  happen </a:t>
            </a:r>
            <a:r>
              <a:rPr lang="en-US" sz="1200" dirty="0"/>
              <a:t>at an unprecedented rate</a:t>
            </a:r>
            <a:endParaRPr lang="en-US" sz="1200" b="0" i="0" dirty="0">
              <a:solidFill>
                <a:srgbClr val="D06D45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Opportunity:</a:t>
            </a:r>
            <a:r>
              <a:rPr lang="en-US" baseline="0" dirty="0"/>
              <a:t> </a:t>
            </a:r>
            <a:r>
              <a:rPr lang="en-US" dirty="0">
                <a:solidFill>
                  <a:schemeClr val="dk2"/>
                </a:solidFill>
              </a:rPr>
              <a:t>Replacement + expansion rates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dk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0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7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"There are two devices in the world that the scientific community has agreed will create commercially relevant net energy - ITER and SPARC"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22" name="Google Shape;2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907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Bob</a:t>
            </a: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limits in magnet technology, the next step in tokamaks was to build them large – but it was known that higher fields could unlock smaller and more economic machines – that is what CFS is doing with HTS magnets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14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SPARC is a half-scale machine with most of the systems required for a power plant, will produce industrial scale fusion heat, in a package that can be constructed anywhere in the world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effectLst/>
              </a:rPr>
              <a:t>Demonstrate net energy from </a:t>
            </a:r>
            <a:r>
              <a:rPr lang="en-US" dirty="0" err="1">
                <a:effectLst/>
              </a:rPr>
              <a:t>confidned</a:t>
            </a:r>
            <a:r>
              <a:rPr lang="en-US" dirty="0">
                <a:effectLst/>
              </a:rPr>
              <a:t> plasma in compact, high field tokamak</a:t>
            </a:r>
          </a:p>
          <a:p>
            <a:r>
              <a:rPr lang="en-US" dirty="0">
                <a:effectLst/>
              </a:rPr>
              <a:t>Open path to a new industry</a:t>
            </a:r>
          </a:p>
          <a:p>
            <a:r>
              <a:rPr lang="en-US" dirty="0">
                <a:effectLst/>
              </a:rPr>
              <a:t>Learnings of FOAK pilot project</a:t>
            </a:r>
          </a:p>
          <a:p>
            <a:r>
              <a:rPr lang="en-US" dirty="0">
                <a:effectLst/>
              </a:rPr>
              <a:t>Based on existing known science with revolutionary engineering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85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Bob</a:t>
            </a:r>
            <a:endParaRPr/>
          </a:p>
        </p:txBody>
      </p:sp>
      <p:sp>
        <p:nvSpPr>
          <p:cNvPr id="571" name="Google Shape;57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989BF6-AFF5-754B-B938-7BF5335A59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1150" y="1006475"/>
            <a:ext cx="11530013" cy="5549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7EBBD93-66C7-6942-9229-E6345FF2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0981944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0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E752E33-EB24-134D-9EB0-43E563A3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0981944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0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B0EEA-B3F9-1240-818E-9668E81907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29CA1-589E-BA4D-875C-459017004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62"/>
          <a:stretch/>
        </p:blipFill>
        <p:spPr>
          <a:xfrm>
            <a:off x="0" y="433726"/>
            <a:ext cx="3286122" cy="5990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85599-8542-DD48-9EBE-75B2CE2B96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624"/>
          <a:stretch/>
        </p:blipFill>
        <p:spPr>
          <a:xfrm>
            <a:off x="3821156" y="6116701"/>
            <a:ext cx="4549688" cy="61514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7263FA-7ED3-474E-A4F4-A88CACA78F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1156" y="2255520"/>
            <a:ext cx="7940538" cy="650686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E90AA48-E0D2-D840-B974-678B7C1C26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1156" y="3102154"/>
            <a:ext cx="7940538" cy="522794"/>
          </a:xfrm>
          <a:prstGeom prst="rect">
            <a:avLst/>
          </a:prstGeom>
        </p:spPr>
        <p:txBody>
          <a:bodyPr lIns="100584" anchor="ctr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444A232-551B-D749-96C3-3600F8F8F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1156" y="3820896"/>
            <a:ext cx="7940538" cy="481430"/>
          </a:xfrm>
          <a:prstGeom prst="rect">
            <a:avLst/>
          </a:prstGeom>
        </p:spPr>
        <p:txBody>
          <a:bodyPr lIns="109728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Author(s)</a:t>
            </a:r>
          </a:p>
        </p:txBody>
      </p:sp>
    </p:spTree>
    <p:extLst>
      <p:ext uri="{BB962C8B-B14F-4D97-AF65-F5344CB8AC3E}">
        <p14:creationId xmlns:p14="http://schemas.microsoft.com/office/powerpoint/2010/main" val="106468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33E66E-5470-D743-B1E1-626A01D4CAEC}"/>
              </a:ext>
            </a:extLst>
          </p:cNvPr>
          <p:cNvSpPr/>
          <p:nvPr userDrawn="1"/>
        </p:nvSpPr>
        <p:spPr>
          <a:xfrm>
            <a:off x="10987088" y="0"/>
            <a:ext cx="1204912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837F5C-88DB-174E-B6AA-36A5A2AF87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297" y="2013994"/>
            <a:ext cx="6325404" cy="7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/>
            </a:lvl2pPr>
          </a:lstStyle>
          <a:p>
            <a:pPr lvl="0"/>
            <a:r>
              <a:rPr lang="en-US" dirty="0"/>
              <a:t>Transition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FB468D-DF6E-844F-A31A-BC27E2C4A4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297" y="2743200"/>
            <a:ext cx="6325404" cy="195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C4ED5-AD8F-DD4C-9371-BB83FF3BE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t="16813" r="59935" b="12264"/>
          <a:stretch/>
        </p:blipFill>
        <p:spPr>
          <a:xfrm>
            <a:off x="8372474" y="-1"/>
            <a:ext cx="381952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5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body" idx="1"/>
          </p:nvPr>
        </p:nvSpPr>
        <p:spPr>
          <a:xfrm>
            <a:off x="311150" y="1006475"/>
            <a:ext cx="11530013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11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1_Blank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1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1064240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1"/>
          <p:cNvSpPr txBox="1"/>
          <p:nvPr/>
        </p:nvSpPr>
        <p:spPr>
          <a:xfrm>
            <a:off x="556591" y="672879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2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Picture">
  <p:cSld name="Text and Pictur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4"/>
          <p:cNvSpPr txBox="1">
            <a:spLocks noGrp="1"/>
          </p:cNvSpPr>
          <p:nvPr>
            <p:ph type="title"/>
          </p:nvPr>
        </p:nvSpPr>
        <p:spPr>
          <a:xfrm>
            <a:off x="312514" y="298451"/>
            <a:ext cx="11060880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>
            <a:spLocks noGrp="1"/>
          </p:cNvSpPr>
          <p:nvPr>
            <p:ph type="pic" idx="2"/>
          </p:nvPr>
        </p:nvSpPr>
        <p:spPr>
          <a:xfrm>
            <a:off x="6096000" y="1002309"/>
            <a:ext cx="5738813" cy="5557239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34"/>
          <p:cNvSpPr txBox="1">
            <a:spLocks noGrp="1"/>
          </p:cNvSpPr>
          <p:nvPr>
            <p:ph type="body" idx="1"/>
          </p:nvPr>
        </p:nvSpPr>
        <p:spPr>
          <a:xfrm>
            <a:off x="312738" y="1002309"/>
            <a:ext cx="5713412" cy="5557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  <a:defRPr/>
            </a:lvl1pPr>
            <a:lvl2pPr marL="914400" lvl="1" indent="-3505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69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57ACCFF-4611-A345-BA01-6F6F66700DE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3394" y="182881"/>
            <a:ext cx="630335" cy="639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4FB7A4-D33C-7D42-8F02-D84FF9B3CD6B}"/>
              </a:ext>
            </a:extLst>
          </p:cNvPr>
          <p:cNvSpPr txBox="1"/>
          <p:nvPr userDrawn="1"/>
        </p:nvSpPr>
        <p:spPr>
          <a:xfrm>
            <a:off x="312514" y="6597445"/>
            <a:ext cx="4318000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9D3AB-8C3E-5B40-B631-E900875A72EB}" type="datetime1">
              <a:rPr lang="en-US" sz="900" b="0" i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10/3/2023</a:t>
            </a:fld>
            <a:endParaRPr lang="en-US" sz="900" b="0" i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12E27-F9B9-AA4E-BFF7-5460D976232E}"/>
              </a:ext>
            </a:extLst>
          </p:cNvPr>
          <p:cNvSpPr txBox="1"/>
          <p:nvPr userDrawn="1"/>
        </p:nvSpPr>
        <p:spPr>
          <a:xfrm>
            <a:off x="10096500" y="6597445"/>
            <a:ext cx="1742844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r"/>
            <a:fld id="{3391FD47-5CAD-E949-B674-737EDCB2E420}" type="slidenum">
              <a:rPr lang="en-US" sz="900" b="0" i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US" sz="900" b="0" i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A20DE-9C89-304E-9F91-1059CB93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4" y="298451"/>
            <a:ext cx="10981944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BB4AD-9822-404B-889A-69B9E6CFB0FB}"/>
              </a:ext>
            </a:extLst>
          </p:cNvPr>
          <p:cNvSpPr txBox="1"/>
          <p:nvPr userDrawn="1"/>
        </p:nvSpPr>
        <p:spPr>
          <a:xfrm>
            <a:off x="3937000" y="6597445"/>
            <a:ext cx="4318000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Commonwealth Fusion Systems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12050-ABDE-B749-8BEF-A147B394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4" y="1005839"/>
            <a:ext cx="11526830" cy="5553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hyperlink" Target="https://www.cambridge.org/core/journals/journal-of-plasma-physics/collections/status-of-the-sparc-physics-basis" TargetMode="Externa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" descr="A picture containing sitting, indoor, table, dark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9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"/>
          <p:cNvSpPr txBox="1">
            <a:spLocks noGrp="1"/>
          </p:cNvSpPr>
          <p:nvPr>
            <p:ph type="body" idx="4294967295"/>
          </p:nvPr>
        </p:nvSpPr>
        <p:spPr>
          <a:xfrm>
            <a:off x="487017" y="1446213"/>
            <a:ext cx="8940012" cy="13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 sz="54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The Path to Commercial </a:t>
            </a:r>
            <a:endParaRPr lang="en-US" sz="5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</a:pPr>
            <a:r>
              <a:rPr lang="en-US" sz="54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Fusion Energy</a:t>
            </a:r>
          </a:p>
        </p:txBody>
      </p:sp>
      <p:pic>
        <p:nvPicPr>
          <p:cNvPr id="49" name="Google Shape;49;p1" descr="A close up of a sig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9092" y="5916285"/>
            <a:ext cx="2411411" cy="5721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"/>
          <p:cNvSpPr txBox="1"/>
          <p:nvPr/>
        </p:nvSpPr>
        <p:spPr>
          <a:xfrm>
            <a:off x="-370390" y="334508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BF94D-5CC5-41F1-B7EE-1A5E420F2D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1150" y="1006475"/>
            <a:ext cx="7183819" cy="554990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96477-AA24-47F0-B85B-393EEFBD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1293334" cy="630297"/>
          </a:xfrm>
        </p:spPr>
        <p:txBody>
          <a:bodyPr/>
          <a:lstStyle/>
          <a:p>
            <a:r>
              <a:rPr lang="en-US" dirty="0"/>
              <a:t>Now building world’s first commercial net energy machine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A84FE75-D544-90CA-40FF-DF39FE8E67A4}"/>
              </a:ext>
            </a:extLst>
          </p:cNvPr>
          <p:cNvSpPr txBox="1">
            <a:spLocks/>
          </p:cNvSpPr>
          <p:nvPr/>
        </p:nvSpPr>
        <p:spPr>
          <a:xfrm>
            <a:off x="168956" y="1292166"/>
            <a:ext cx="6868668" cy="5264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SPARC, a compact, high field tokamak</a:t>
            </a:r>
          </a:p>
          <a:p>
            <a:pPr lvl="1"/>
            <a:r>
              <a:rPr lang="en-US" dirty="0"/>
              <a:t>Produces industrial scale fusion heat</a:t>
            </a:r>
          </a:p>
          <a:p>
            <a:pPr lvl="1"/>
            <a:r>
              <a:rPr lang="en-US" dirty="0"/>
              <a:t>In package that can be constructed anywhere</a:t>
            </a:r>
          </a:p>
          <a:p>
            <a:pPr lvl="1"/>
            <a:r>
              <a:rPr lang="en-US" dirty="0"/>
              <a:t>At scale machine with most systems required or fusion power plant</a:t>
            </a:r>
          </a:p>
          <a:p>
            <a:pPr lvl="1"/>
            <a:r>
              <a:rPr lang="en-US" dirty="0"/>
              <a:t>Based on existing known science with revolutionary engineering</a:t>
            </a:r>
          </a:p>
          <a:p>
            <a:r>
              <a:rPr lang="en-US" dirty="0"/>
              <a:t>Broad peer reviewed scientific consensus that SPARC will work</a:t>
            </a:r>
          </a:p>
          <a:p>
            <a:r>
              <a:rPr lang="en-US" dirty="0"/>
              <a:t>Demonstrates economic pathway for fusion energy</a:t>
            </a:r>
          </a:p>
        </p:txBody>
      </p:sp>
      <p:sp>
        <p:nvSpPr>
          <p:cNvPr id="6" name="Google Shape;576;p29">
            <a:extLst>
              <a:ext uri="{FF2B5EF4-FFF2-40B4-BE49-F238E27FC236}">
                <a16:creationId xmlns:a16="http://schemas.microsoft.com/office/drawing/2014/main" id="{D863B42C-2E76-D72A-49A8-80935035D51A}"/>
              </a:ext>
            </a:extLst>
          </p:cNvPr>
          <p:cNvSpPr txBox="1"/>
          <p:nvPr/>
        </p:nvSpPr>
        <p:spPr>
          <a:xfrm>
            <a:off x="350837" y="6188794"/>
            <a:ext cx="6686787" cy="73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80"/>
              <a:buFont typeface="Arial"/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Opens path to a new industry</a:t>
            </a:r>
            <a:endParaRPr sz="2000" b="1" dirty="0"/>
          </a:p>
          <a:p>
            <a:pPr marL="228600" marR="0" lvl="0" indent="-9652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080"/>
              <a:buFont typeface="Arial"/>
              <a:buNone/>
            </a:pP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663F20BC-CCE2-5B36-4636-90F939DB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10" y="1259205"/>
            <a:ext cx="41148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Google Shape;181;p26">
            <a:extLst>
              <a:ext uri="{FF2B5EF4-FFF2-40B4-BE49-F238E27FC236}">
                <a16:creationId xmlns:a16="http://schemas.microsoft.com/office/drawing/2014/main" id="{C1E7F582-A8D7-6951-7F0D-D4C812493186}"/>
              </a:ext>
            </a:extLst>
          </p:cNvPr>
          <p:cNvSpPr txBox="1"/>
          <p:nvPr/>
        </p:nvSpPr>
        <p:spPr>
          <a:xfrm>
            <a:off x="7890436" y="6311750"/>
            <a:ext cx="57121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96888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Seven peer reviewed papers in the Journal of Plasma Physics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185;p26">
            <a:extLst>
              <a:ext uri="{FF2B5EF4-FFF2-40B4-BE49-F238E27FC236}">
                <a16:creationId xmlns:a16="http://schemas.microsoft.com/office/drawing/2014/main" id="{2B6BAFE1-40E3-A463-447A-2169D70D0761}"/>
              </a:ext>
            </a:extLst>
          </p:cNvPr>
          <p:cNvGrpSpPr/>
          <p:nvPr/>
        </p:nvGrpSpPr>
        <p:grpSpPr>
          <a:xfrm>
            <a:off x="7452680" y="4318433"/>
            <a:ext cx="4401536" cy="2043559"/>
            <a:chOff x="7572037" y="3874446"/>
            <a:chExt cx="4401536" cy="2043559"/>
          </a:xfrm>
        </p:grpSpPr>
        <p:pic>
          <p:nvPicPr>
            <p:cNvPr id="15" name="Google Shape;191;p26">
              <a:extLst>
                <a:ext uri="{FF2B5EF4-FFF2-40B4-BE49-F238E27FC236}">
                  <a16:creationId xmlns:a16="http://schemas.microsoft.com/office/drawing/2014/main" id="{BDC54A1E-A872-CFBB-351D-44AAF8D1D0F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34330" y="3905714"/>
              <a:ext cx="895566" cy="128016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" name="Google Shape;187;p26">
              <a:extLst>
                <a:ext uri="{FF2B5EF4-FFF2-40B4-BE49-F238E27FC236}">
                  <a16:creationId xmlns:a16="http://schemas.microsoft.com/office/drawing/2014/main" id="{BCCAE6A9-91D9-3182-7B08-C4FAC0FA4B0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580986" y="3910750"/>
              <a:ext cx="899416" cy="128016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" name="Google Shape;188;p26">
              <a:extLst>
                <a:ext uri="{FF2B5EF4-FFF2-40B4-BE49-F238E27FC236}">
                  <a16:creationId xmlns:a16="http://schemas.microsoft.com/office/drawing/2014/main" id="{27F1A2EE-F1FB-50A6-8156-07FF80578C8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03626" y="3888582"/>
              <a:ext cx="897400" cy="128016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" name="Google Shape;189;p26">
              <a:extLst>
                <a:ext uri="{FF2B5EF4-FFF2-40B4-BE49-F238E27FC236}">
                  <a16:creationId xmlns:a16="http://schemas.microsoft.com/office/drawing/2014/main" id="{585CC1D2-AAE7-A8EB-3341-FC6A301AFF1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091942" y="4637845"/>
              <a:ext cx="898128" cy="128016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" name="Google Shape;190;p26">
              <a:extLst>
                <a:ext uri="{FF2B5EF4-FFF2-40B4-BE49-F238E27FC236}">
                  <a16:creationId xmlns:a16="http://schemas.microsoft.com/office/drawing/2014/main" id="{7CD348F4-9887-D3C3-0D80-8A76E0EF6A5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0812" y="4604735"/>
              <a:ext cx="891898" cy="128016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6" name="Google Shape;192;p26">
              <a:extLst>
                <a:ext uri="{FF2B5EF4-FFF2-40B4-BE49-F238E27FC236}">
                  <a16:creationId xmlns:a16="http://schemas.microsoft.com/office/drawing/2014/main" id="{B527E777-C469-81F7-3BD9-C1BDB374D69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28248" y="4604735"/>
              <a:ext cx="915166" cy="128016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7" name="Google Shape;193;p26">
              <a:extLst>
                <a:ext uri="{FF2B5EF4-FFF2-40B4-BE49-F238E27FC236}">
                  <a16:creationId xmlns:a16="http://schemas.microsoft.com/office/drawing/2014/main" id="{83576EA5-E964-C163-BCBE-5170E5BCE63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572037" y="3874446"/>
              <a:ext cx="965295" cy="1244083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" name="Google Shape;186;p26">
              <a:extLst>
                <a:ext uri="{FF2B5EF4-FFF2-40B4-BE49-F238E27FC236}">
                  <a16:creationId xmlns:a16="http://schemas.microsoft.com/office/drawing/2014/main" id="{DFA16600-1147-897C-47D8-C42A960EF586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071315" y="4570697"/>
              <a:ext cx="902258" cy="128016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E299B64-9B7E-136A-066E-5CB8169F31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1737" y="6361992"/>
            <a:ext cx="237539" cy="2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5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many images&#10;&#10;Description automatically generated with medium confidence">
            <a:extLst>
              <a:ext uri="{FF2B5EF4-FFF2-40B4-BE49-F238E27FC236}">
                <a16:creationId xmlns:a16="http://schemas.microsoft.com/office/drawing/2014/main" id="{E2007F53-EB6B-9613-F1C9-B2000B315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420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9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1064240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Our path breaks the fusion conundrum</a:t>
            </a:r>
            <a:endParaRPr>
              <a:solidFill>
                <a:srgbClr val="FF41FB"/>
              </a:solidFill>
            </a:endParaRPr>
          </a:p>
        </p:txBody>
      </p:sp>
      <p:sp>
        <p:nvSpPr>
          <p:cNvPr id="574" name="Google Shape;574;p29"/>
          <p:cNvSpPr txBox="1"/>
          <p:nvPr/>
        </p:nvSpPr>
        <p:spPr>
          <a:xfrm>
            <a:off x="413975" y="1769244"/>
            <a:ext cx="5153750" cy="498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CFS = proven science + CFS proprietary High-Temperature Superconductor (HTS) magnets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Build smallest, fastest, simplest, lowest-cost energy solution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Leader of a new energy industry</a:t>
            </a:r>
            <a:endParaRPr/>
          </a:p>
        </p:txBody>
      </p:sp>
      <p:pic>
        <p:nvPicPr>
          <p:cNvPr id="575" name="Google Shape;575;p29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7725" y="827903"/>
            <a:ext cx="6418329" cy="6030098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29"/>
          <p:cNvSpPr txBox="1"/>
          <p:nvPr/>
        </p:nvSpPr>
        <p:spPr>
          <a:xfrm>
            <a:off x="413976" y="5389706"/>
            <a:ext cx="8523548" cy="73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80"/>
              <a:buFont typeface="Arial"/>
              <a:buNone/>
            </a:pPr>
            <a:r>
              <a:rPr lang="en-US" sz="2600" b="1" dirty="0">
                <a:solidFill>
                  <a:schemeClr val="accent2"/>
                </a:solidFill>
                <a:latin typeface="+mj-lt"/>
                <a:ea typeface="Calibri"/>
                <a:cs typeface="Calibri"/>
                <a:sym typeface="Calibri"/>
              </a:rPr>
              <a:t>CFS combines established science with new magnet technology to reach new scale and eliminate a tradeoff</a:t>
            </a:r>
            <a:endParaRPr b="1" dirty="0">
              <a:latin typeface="+mj-lt"/>
            </a:endParaRPr>
          </a:p>
          <a:p>
            <a:pPr marL="228600" marR="0" lvl="0" indent="-9652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080"/>
              <a:buFont typeface="Arial"/>
              <a:buNone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4F48250-3CDA-1342-ECB3-E19FED2A0E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132687"/>
              </p:ext>
            </p:extLst>
          </p:nvPr>
        </p:nvGraphicFramePr>
        <p:xfrm>
          <a:off x="7497024" y="2465022"/>
          <a:ext cx="3017620" cy="209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105680" imgH="4924440" progId="Paint.Picture">
                  <p:embed/>
                </p:oleObj>
              </mc:Choice>
              <mc:Fallback>
                <p:oleObj name="Bitmap Image" r:id="rId3" imgW="7105680" imgH="492444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4F48250-3CDA-1342-ECB3-E19FED2A0E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97024" y="2465022"/>
                        <a:ext cx="3017620" cy="2091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" name="Google Shape;1075;p57"/>
          <p:cNvSpPr txBox="1">
            <a:spLocks noGrp="1"/>
          </p:cNvSpPr>
          <p:nvPr>
            <p:ph sz="quarter" idx="11"/>
          </p:nvPr>
        </p:nvSpPr>
        <p:spPr>
          <a:xfrm>
            <a:off x="311151" y="1006475"/>
            <a:ext cx="5422314" cy="5549900"/>
          </a:xfrm>
        </p:spPr>
        <p:txBody>
          <a:bodyPr/>
          <a:lstStyle/>
          <a:p>
            <a:pPr lvl="0"/>
            <a:r>
              <a:rPr lang="en-US" sz="2400" dirty="0"/>
              <a:t>Economics are de-risked using our receipts and BOM from SPARC</a:t>
            </a:r>
          </a:p>
          <a:p>
            <a:pPr lvl="0"/>
            <a:r>
              <a:rPr lang="en-US" sz="2400" dirty="0"/>
              <a:t>Performance de-risked and optimized through SPARC operations</a:t>
            </a:r>
          </a:p>
          <a:p>
            <a:pPr lvl="0"/>
            <a:r>
              <a:rPr lang="en-US" sz="2400" dirty="0"/>
              <a:t>Technologies de-risked and developed through SPARC and other R&amp;D </a:t>
            </a:r>
          </a:p>
          <a:p>
            <a:pPr lvl="0"/>
            <a:r>
              <a:rPr lang="en-US" sz="2400" dirty="0"/>
              <a:t>Business development to find beachhead customers and markets</a:t>
            </a:r>
          </a:p>
          <a:p>
            <a:pPr lvl="0"/>
            <a:r>
              <a:rPr lang="en-US" sz="2400" dirty="0"/>
              <a:t>We’ll have assembled the partners and found the first customer</a:t>
            </a:r>
          </a:p>
          <a:p>
            <a:pPr lvl="0"/>
            <a:r>
              <a:rPr lang="en-US" sz="2400" dirty="0"/>
              <a:t>Manufacturing using our facilities</a:t>
            </a:r>
          </a:p>
          <a:p>
            <a:pPr lvl="0"/>
            <a:endParaRPr lang="en-US" dirty="0"/>
          </a:p>
        </p:txBody>
      </p:sp>
      <p:sp>
        <p:nvSpPr>
          <p:cNvPr id="1076" name="Google Shape;1076;p5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Positioning to move to ARC ASAP after SPARC</a:t>
            </a:r>
          </a:p>
        </p:txBody>
      </p:sp>
      <p:sp>
        <p:nvSpPr>
          <p:cNvPr id="1077" name="Google Shape;1077;p57"/>
          <p:cNvSpPr txBox="1"/>
          <p:nvPr/>
        </p:nvSpPr>
        <p:spPr>
          <a:xfrm>
            <a:off x="655935" y="5637052"/>
            <a:ext cx="11486931" cy="49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None/>
            </a:pPr>
            <a:r>
              <a:rPr lang="en-US" sz="2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Set up to move to ARC construction immediately after SPARC demonstrated</a:t>
            </a:r>
            <a:endParaRPr sz="2600" dirty="0">
              <a:solidFill>
                <a:schemeClr val="accent2"/>
              </a:solidFill>
            </a:endParaRPr>
          </a:p>
        </p:txBody>
      </p:sp>
      <p:sp>
        <p:nvSpPr>
          <p:cNvPr id="5" name="Google Shape;1070;p57">
            <a:extLst>
              <a:ext uri="{FF2B5EF4-FFF2-40B4-BE49-F238E27FC236}">
                <a16:creationId xmlns:a16="http://schemas.microsoft.com/office/drawing/2014/main" id="{D9FED074-FCD9-556B-A1BF-D1845ACF6C09}"/>
              </a:ext>
            </a:extLst>
          </p:cNvPr>
          <p:cNvSpPr/>
          <p:nvPr/>
        </p:nvSpPr>
        <p:spPr>
          <a:xfrm rot="14400000" flipH="1">
            <a:off x="7878728" y="2330212"/>
            <a:ext cx="325442" cy="4637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71;p57">
            <a:extLst>
              <a:ext uri="{FF2B5EF4-FFF2-40B4-BE49-F238E27FC236}">
                <a16:creationId xmlns:a16="http://schemas.microsoft.com/office/drawing/2014/main" id="{B69D6348-D0D8-C0C9-F20A-9ABDC93A46B5}"/>
              </a:ext>
            </a:extLst>
          </p:cNvPr>
          <p:cNvSpPr/>
          <p:nvPr/>
        </p:nvSpPr>
        <p:spPr>
          <a:xfrm rot="7200000">
            <a:off x="9785414" y="2330212"/>
            <a:ext cx="316511" cy="4637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72;p57">
            <a:extLst>
              <a:ext uri="{FF2B5EF4-FFF2-40B4-BE49-F238E27FC236}">
                <a16:creationId xmlns:a16="http://schemas.microsoft.com/office/drawing/2014/main" id="{02814020-904A-0F70-95CE-BB700942F103}"/>
              </a:ext>
            </a:extLst>
          </p:cNvPr>
          <p:cNvSpPr/>
          <p:nvPr/>
        </p:nvSpPr>
        <p:spPr>
          <a:xfrm rot="3600000" flipH="1">
            <a:off x="9621628" y="4056138"/>
            <a:ext cx="403580" cy="4637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73;p57">
            <a:extLst>
              <a:ext uri="{FF2B5EF4-FFF2-40B4-BE49-F238E27FC236}">
                <a16:creationId xmlns:a16="http://schemas.microsoft.com/office/drawing/2014/main" id="{0D374B5C-78B2-216E-DC22-5115D8729D4D}"/>
              </a:ext>
            </a:extLst>
          </p:cNvPr>
          <p:cNvSpPr/>
          <p:nvPr/>
        </p:nvSpPr>
        <p:spPr>
          <a:xfrm rot="18000000">
            <a:off x="8142268" y="4041155"/>
            <a:ext cx="386507" cy="4637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74;p57">
            <a:extLst>
              <a:ext uri="{FF2B5EF4-FFF2-40B4-BE49-F238E27FC236}">
                <a16:creationId xmlns:a16="http://schemas.microsoft.com/office/drawing/2014/main" id="{3A1D8219-89B3-09FD-FED1-C54B27516F44}"/>
              </a:ext>
            </a:extLst>
          </p:cNvPr>
          <p:cNvSpPr/>
          <p:nvPr/>
        </p:nvSpPr>
        <p:spPr>
          <a:xfrm>
            <a:off x="7387878" y="3271886"/>
            <a:ext cx="371407" cy="4637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78;p57">
            <a:extLst>
              <a:ext uri="{FF2B5EF4-FFF2-40B4-BE49-F238E27FC236}">
                <a16:creationId xmlns:a16="http://schemas.microsoft.com/office/drawing/2014/main" id="{CA1F6E72-FB4F-6CC0-7925-CF25F49EEA31}"/>
              </a:ext>
            </a:extLst>
          </p:cNvPr>
          <p:cNvSpPr/>
          <p:nvPr/>
        </p:nvSpPr>
        <p:spPr>
          <a:xfrm>
            <a:off x="5732754" y="2947272"/>
            <a:ext cx="1604843" cy="113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Cost and performance of 13 of 17 subsystems</a:t>
            </a:r>
            <a:endParaRPr sz="1400" dirty="0"/>
          </a:p>
        </p:txBody>
      </p:sp>
      <p:sp>
        <p:nvSpPr>
          <p:cNvPr id="11" name="Google Shape;1079;p57">
            <a:extLst>
              <a:ext uri="{FF2B5EF4-FFF2-40B4-BE49-F238E27FC236}">
                <a16:creationId xmlns:a16="http://schemas.microsoft.com/office/drawing/2014/main" id="{37C10E5E-81F0-14BC-EA68-EA72812818B2}"/>
              </a:ext>
            </a:extLst>
          </p:cNvPr>
          <p:cNvSpPr/>
          <p:nvPr/>
        </p:nvSpPr>
        <p:spPr>
          <a:xfrm>
            <a:off x="6917605" y="1459199"/>
            <a:ext cx="1789873" cy="108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Demo cost and performance of 4 of 17 subsystems</a:t>
            </a:r>
            <a:endParaRPr sz="1400" dirty="0">
              <a:solidFill>
                <a:schemeClr val="dk2"/>
              </a:solidFill>
              <a:latin typeface="Calibri"/>
              <a:cs typeface="Calibri"/>
            </a:endParaRPr>
          </a:p>
        </p:txBody>
      </p:sp>
      <p:sp>
        <p:nvSpPr>
          <p:cNvPr id="12" name="Google Shape;1080;p57">
            <a:extLst>
              <a:ext uri="{FF2B5EF4-FFF2-40B4-BE49-F238E27FC236}">
                <a16:creationId xmlns:a16="http://schemas.microsoft.com/office/drawing/2014/main" id="{A5A20D96-FB09-C3B6-FF34-7AB6541475F5}"/>
              </a:ext>
            </a:extLst>
          </p:cNvPr>
          <p:cNvSpPr/>
          <p:nvPr/>
        </p:nvSpPr>
        <p:spPr>
          <a:xfrm>
            <a:off x="9071859" y="1483926"/>
            <a:ext cx="1789872" cy="108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Preparing to construct upon SPARC success</a:t>
            </a:r>
            <a:endParaRPr sz="1400" dirty="0">
              <a:solidFill>
                <a:schemeClr val="dk2"/>
              </a:solidFill>
              <a:latin typeface="Calibri"/>
              <a:cs typeface="Calibri"/>
            </a:endParaRPr>
          </a:p>
        </p:txBody>
      </p:sp>
      <p:sp>
        <p:nvSpPr>
          <p:cNvPr id="13" name="Google Shape;1081;p57">
            <a:extLst>
              <a:ext uri="{FF2B5EF4-FFF2-40B4-BE49-F238E27FC236}">
                <a16:creationId xmlns:a16="http://schemas.microsoft.com/office/drawing/2014/main" id="{C9650CD1-3AE5-3565-B857-C6C2351E84FD}"/>
              </a:ext>
            </a:extLst>
          </p:cNvPr>
          <p:cNvSpPr/>
          <p:nvPr/>
        </p:nvSpPr>
        <p:spPr>
          <a:xfrm>
            <a:off x="7233236" y="4742809"/>
            <a:ext cx="1552772" cy="76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Finding the right customer and site</a:t>
            </a:r>
            <a:endParaRPr sz="1400" dirty="0"/>
          </a:p>
        </p:txBody>
      </p:sp>
      <p:sp>
        <p:nvSpPr>
          <p:cNvPr id="14" name="Google Shape;1082;p57">
            <a:extLst>
              <a:ext uri="{FF2B5EF4-FFF2-40B4-BE49-F238E27FC236}">
                <a16:creationId xmlns:a16="http://schemas.microsoft.com/office/drawing/2014/main" id="{5846854D-F2B3-3AF9-7C7D-DFE08CBC3A6F}"/>
              </a:ext>
            </a:extLst>
          </p:cNvPr>
          <p:cNvSpPr/>
          <p:nvPr/>
        </p:nvSpPr>
        <p:spPr>
          <a:xfrm>
            <a:off x="9246922" y="4502664"/>
            <a:ext cx="1789872" cy="108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b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</a:br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Preparing for scale deployment </a:t>
            </a:r>
            <a:endParaRPr sz="1400" dirty="0">
              <a:solidFill>
                <a:schemeClr val="dk2"/>
              </a:solidFill>
              <a:latin typeface="Calibri"/>
              <a:cs typeface="Calibri"/>
            </a:endParaRPr>
          </a:p>
        </p:txBody>
      </p:sp>
      <p:sp>
        <p:nvSpPr>
          <p:cNvPr id="16" name="Google Shape;1084;p57">
            <a:extLst>
              <a:ext uri="{FF2B5EF4-FFF2-40B4-BE49-F238E27FC236}">
                <a16:creationId xmlns:a16="http://schemas.microsoft.com/office/drawing/2014/main" id="{65E83CA8-EAE1-9B35-784A-BACE90982884}"/>
              </a:ext>
            </a:extLst>
          </p:cNvPr>
          <p:cNvSpPr/>
          <p:nvPr/>
        </p:nvSpPr>
        <p:spPr>
          <a:xfrm rot="10800000">
            <a:off x="10165495" y="3323687"/>
            <a:ext cx="294764" cy="4637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085;p57">
            <a:extLst>
              <a:ext uri="{FF2B5EF4-FFF2-40B4-BE49-F238E27FC236}">
                <a16:creationId xmlns:a16="http://schemas.microsoft.com/office/drawing/2014/main" id="{28C36A63-A9E6-0BB2-B770-EABF5E840D28}"/>
              </a:ext>
            </a:extLst>
          </p:cNvPr>
          <p:cNvSpPr/>
          <p:nvPr/>
        </p:nvSpPr>
        <p:spPr>
          <a:xfrm>
            <a:off x="10546806" y="2768380"/>
            <a:ext cx="1516925" cy="169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b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</a:br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Facilities adapted from the existing ones and campus expansion</a:t>
            </a:r>
            <a:endParaRPr sz="1400" dirty="0">
              <a:solidFill>
                <a:schemeClr val="dk2"/>
              </a:solidFill>
              <a:latin typeface="Calibri"/>
              <a:cs typeface="Calibri"/>
            </a:endParaRPr>
          </a:p>
        </p:txBody>
      </p:sp>
      <p:sp>
        <p:nvSpPr>
          <p:cNvPr id="3" name="Google Shape;251;p8">
            <a:extLst>
              <a:ext uri="{FF2B5EF4-FFF2-40B4-BE49-F238E27FC236}">
                <a16:creationId xmlns:a16="http://schemas.microsoft.com/office/drawing/2014/main" id="{99493484-7B4C-EEE5-5B64-07B69FE4F1EB}"/>
              </a:ext>
            </a:extLst>
          </p:cNvPr>
          <p:cNvSpPr/>
          <p:nvPr/>
        </p:nvSpPr>
        <p:spPr>
          <a:xfrm>
            <a:off x="5809873" y="2955715"/>
            <a:ext cx="1461384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rgbClr val="003854"/>
                </a:solidFill>
                <a:latin typeface="Calibri"/>
                <a:ea typeface="Calibri"/>
                <a:cs typeface="Calibri"/>
                <a:sym typeface="Calibri"/>
              </a:rPr>
              <a:t>SPARC:</a:t>
            </a:r>
            <a:endParaRPr sz="1400" b="0" i="0" u="none" strike="noStrike" cap="none" dirty="0">
              <a:solidFill>
                <a:srgbClr val="0038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51;p8">
            <a:extLst>
              <a:ext uri="{FF2B5EF4-FFF2-40B4-BE49-F238E27FC236}">
                <a16:creationId xmlns:a16="http://schemas.microsoft.com/office/drawing/2014/main" id="{FE8110F7-2C6A-E01D-0A3E-31F5EB555BBE}"/>
              </a:ext>
            </a:extLst>
          </p:cNvPr>
          <p:cNvSpPr/>
          <p:nvPr/>
        </p:nvSpPr>
        <p:spPr>
          <a:xfrm>
            <a:off x="7302420" y="4599349"/>
            <a:ext cx="1461384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rgbClr val="003854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sz="1400" b="0" i="0" u="none" strike="noStrike" cap="none" dirty="0">
              <a:solidFill>
                <a:srgbClr val="0038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51;p8">
            <a:extLst>
              <a:ext uri="{FF2B5EF4-FFF2-40B4-BE49-F238E27FC236}">
                <a16:creationId xmlns:a16="http://schemas.microsoft.com/office/drawing/2014/main" id="{8B6F69DB-D658-2AEF-A245-06A026D23811}"/>
              </a:ext>
            </a:extLst>
          </p:cNvPr>
          <p:cNvSpPr/>
          <p:nvPr/>
        </p:nvSpPr>
        <p:spPr>
          <a:xfrm>
            <a:off x="9147419" y="4615938"/>
            <a:ext cx="1955400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dirty="0">
                <a:solidFill>
                  <a:srgbClr val="003854"/>
                </a:solidFill>
                <a:latin typeface="Calibri"/>
                <a:cs typeface="Calibri"/>
                <a:sym typeface="Calibri"/>
              </a:rPr>
              <a:t>Partner building:</a:t>
            </a:r>
            <a:endParaRPr dirty="0">
              <a:solidFill>
                <a:srgbClr val="003854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19" name="Google Shape;251;p8">
            <a:extLst>
              <a:ext uri="{FF2B5EF4-FFF2-40B4-BE49-F238E27FC236}">
                <a16:creationId xmlns:a16="http://schemas.microsoft.com/office/drawing/2014/main" id="{330229D7-042F-871C-8311-9065295A12B4}"/>
              </a:ext>
            </a:extLst>
          </p:cNvPr>
          <p:cNvSpPr/>
          <p:nvPr/>
        </p:nvSpPr>
        <p:spPr>
          <a:xfrm>
            <a:off x="10428538" y="2985380"/>
            <a:ext cx="1714328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rgbClr val="003854"/>
                </a:solidFill>
                <a:latin typeface="Calibri"/>
                <a:cs typeface="Calibri"/>
                <a:sym typeface="Calibri"/>
              </a:rPr>
              <a:t>Manufacturing</a:t>
            </a:r>
            <a:r>
              <a:rPr lang="en-US" sz="18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38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51;p8">
            <a:extLst>
              <a:ext uri="{FF2B5EF4-FFF2-40B4-BE49-F238E27FC236}">
                <a16:creationId xmlns:a16="http://schemas.microsoft.com/office/drawing/2014/main" id="{93E176E1-85CC-06BD-7ABF-15F4AFC3DA91}"/>
              </a:ext>
            </a:extLst>
          </p:cNvPr>
          <p:cNvSpPr/>
          <p:nvPr/>
        </p:nvSpPr>
        <p:spPr>
          <a:xfrm>
            <a:off x="9207017" y="1396312"/>
            <a:ext cx="1461384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ARC </a:t>
            </a:r>
            <a:r>
              <a:rPr lang="en-US" dirty="0">
                <a:solidFill>
                  <a:srgbClr val="003854"/>
                </a:solidFill>
                <a:latin typeface="Calibri"/>
                <a:cs typeface="Calibri"/>
                <a:sym typeface="Calibri"/>
              </a:rPr>
              <a:t>Design</a:t>
            </a:r>
            <a:r>
              <a:rPr lang="en-US" sz="18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38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51;p8">
            <a:extLst>
              <a:ext uri="{FF2B5EF4-FFF2-40B4-BE49-F238E27FC236}">
                <a16:creationId xmlns:a16="http://schemas.microsoft.com/office/drawing/2014/main" id="{A0B02B3F-9D36-412D-00F0-38C9CC3E023C}"/>
              </a:ext>
            </a:extLst>
          </p:cNvPr>
          <p:cNvSpPr/>
          <p:nvPr/>
        </p:nvSpPr>
        <p:spPr>
          <a:xfrm>
            <a:off x="7090558" y="1388264"/>
            <a:ext cx="1461384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dirty="0">
                <a:solidFill>
                  <a:srgbClr val="003854"/>
                </a:solidFill>
                <a:latin typeface="Calibri"/>
                <a:cs typeface="Calibri"/>
                <a:sym typeface="Calibri"/>
              </a:rPr>
              <a:t>ARC R&amp;D:</a:t>
            </a:r>
            <a:endParaRPr dirty="0">
              <a:solidFill>
                <a:srgbClr val="003854"/>
              </a:solidFill>
              <a:latin typeface="Calibri"/>
              <a:cs typeface="Calibri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1064240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224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240"/>
              <a:buNone/>
            </a:pPr>
            <a:r>
              <a:rPr lang="en-US" sz="4000" dirty="0"/>
              <a:t>CFS Designs and Builds Fusion Power Plants</a:t>
            </a:r>
            <a:endParaRPr sz="4400" dirty="0"/>
          </a:p>
        </p:txBody>
      </p:sp>
      <p:sp>
        <p:nvSpPr>
          <p:cNvPr id="184" name="Google Shape;184;p29"/>
          <p:cNvSpPr txBox="1"/>
          <p:nvPr/>
        </p:nvSpPr>
        <p:spPr>
          <a:xfrm>
            <a:off x="312512" y="1533314"/>
            <a:ext cx="7562850" cy="403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ARC Power Station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 GW thermal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400MW net electric (450MW gross)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Load following or baseload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Quality process heat - 600C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High capacity factors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Flexible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siting near loads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 volatility of fuel supply</a:t>
            </a:r>
            <a:endParaRPr lang="en-US" sz="1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1" indent="-22860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Appropriate and supportive regulatory framework</a:t>
            </a:r>
          </a:p>
        </p:txBody>
      </p:sp>
      <p:cxnSp>
        <p:nvCxnSpPr>
          <p:cNvPr id="186" name="Google Shape;186;p29"/>
          <p:cNvCxnSpPr>
            <a:cxnSpLocks/>
          </p:cNvCxnSpPr>
          <p:nvPr/>
        </p:nvCxnSpPr>
        <p:spPr>
          <a:xfrm>
            <a:off x="4417060" y="1845318"/>
            <a:ext cx="3047750" cy="0"/>
          </a:xfrm>
          <a:prstGeom prst="straightConnector1">
            <a:avLst/>
          </a:prstGeom>
          <a:noFill/>
          <a:ln w="12700" cap="flat" cmpd="sng">
            <a:solidFill>
              <a:srgbClr val="AF5B3A"/>
            </a:solidFill>
            <a:prstDash val="solid"/>
            <a:round/>
            <a:headEnd type="none" w="sm" len="sm"/>
            <a:tailEnd type="oval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9AE8B8-0796-0E83-0B3C-B6D86C0D3B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70553"/>
            <a:ext cx="7563672" cy="54713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CD39B9-AC5E-D3A6-C4B6-C364405135C0}"/>
              </a:ext>
            </a:extLst>
          </p:cNvPr>
          <p:cNvSpPr/>
          <p:nvPr/>
        </p:nvSpPr>
        <p:spPr>
          <a:xfrm>
            <a:off x="10385113" y="5846619"/>
            <a:ext cx="3109213" cy="1011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BA9E0-A501-3EB7-ED46-843E0A76A16A}"/>
              </a:ext>
            </a:extLst>
          </p:cNvPr>
          <p:cNvSpPr txBox="1"/>
          <p:nvPr/>
        </p:nvSpPr>
        <p:spPr>
          <a:xfrm>
            <a:off x="441765" y="5828420"/>
            <a:ext cx="5727700" cy="715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2"/>
              </a:buClr>
            </a:pPr>
            <a:r>
              <a:rPr lang="en-US" sz="2800" b="1" dirty="0">
                <a:solidFill>
                  <a:schemeClr val="accent2"/>
                </a:solidFill>
              </a:rPr>
              <a:t>Site search currently underway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3CFA2F9-6584-052B-607D-9D0BB83ABC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528" y="2260256"/>
            <a:ext cx="4967943" cy="3626490"/>
          </a:xfrm>
          <a:prstGeom prst="rect">
            <a:avLst/>
          </a:prstGeom>
        </p:spPr>
      </p:pic>
      <p:sp>
        <p:nvSpPr>
          <p:cNvPr id="472" name="Google Shape;4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</a:pPr>
            <a:r>
              <a:rPr lang="en-US" dirty="0">
                <a:solidFill>
                  <a:schemeClr val="dk2"/>
                </a:solidFill>
              </a:rPr>
              <a:t>Risk retirement in concrete steps</a:t>
            </a:r>
            <a:endParaRPr dirty="0"/>
          </a:p>
        </p:txBody>
      </p:sp>
      <p:sp>
        <p:nvSpPr>
          <p:cNvPr id="473" name="Google Shape;473;p27"/>
          <p:cNvSpPr txBox="1"/>
          <p:nvPr/>
        </p:nvSpPr>
        <p:spPr>
          <a:xfrm>
            <a:off x="731565" y="1451010"/>
            <a:ext cx="1681007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COMPLETED:</a:t>
            </a:r>
            <a:endParaRPr dirty="0">
              <a:solidFill>
                <a:schemeClr val="accent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Alcator</a:t>
            </a:r>
            <a:r>
              <a:rPr lang="en-US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C-Mod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Record-setting tokamak</a:t>
            </a:r>
            <a:endParaRPr sz="14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74" name="Google Shape;474;p27"/>
          <p:cNvCxnSpPr/>
          <p:nvPr/>
        </p:nvCxnSpPr>
        <p:spPr>
          <a:xfrm>
            <a:off x="642758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cxnSp>
        <p:nvCxnSpPr>
          <p:cNvPr id="475" name="Google Shape;475;p27"/>
          <p:cNvCxnSpPr/>
          <p:nvPr/>
        </p:nvCxnSpPr>
        <p:spPr>
          <a:xfrm>
            <a:off x="2298185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476" name="Google Shape;476;p27"/>
          <p:cNvSpPr txBox="1"/>
          <p:nvPr/>
        </p:nvSpPr>
        <p:spPr>
          <a:xfrm>
            <a:off x="2386992" y="1461792"/>
            <a:ext cx="282359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COMPLETED:</a:t>
            </a:r>
            <a:endParaRPr dirty="0">
              <a:solidFill>
                <a:schemeClr val="accent5"/>
              </a:solidFill>
            </a:endParaRPr>
          </a:p>
          <a:p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Demonstrate</a:t>
            </a:r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groundbreaking </a:t>
            </a:r>
          </a:p>
          <a:p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HTS magnets  </a:t>
            </a:r>
          </a:p>
        </p:txBody>
      </p:sp>
      <p:cxnSp>
        <p:nvCxnSpPr>
          <p:cNvPr id="477" name="Google Shape;477;p27"/>
          <p:cNvCxnSpPr/>
          <p:nvPr/>
        </p:nvCxnSpPr>
        <p:spPr>
          <a:xfrm>
            <a:off x="5210606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478" name="Google Shape;478;p27"/>
          <p:cNvSpPr txBox="1"/>
          <p:nvPr/>
        </p:nvSpPr>
        <p:spPr>
          <a:xfrm>
            <a:off x="5333882" y="1460427"/>
            <a:ext cx="271175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CONSTRUCTION UNDERWAY for 2025 LAUNCH: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SPARC Q&gt;1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Achieve net fusion energy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9" name="Google Shape;479;p27"/>
          <p:cNvCxnSpPr/>
          <p:nvPr/>
        </p:nvCxnSpPr>
        <p:spPr>
          <a:xfrm>
            <a:off x="9426500" y="1176715"/>
            <a:ext cx="0" cy="879016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480" name="Google Shape;480;p27"/>
          <p:cNvSpPr txBox="1"/>
          <p:nvPr/>
        </p:nvSpPr>
        <p:spPr>
          <a:xfrm>
            <a:off x="9632229" y="1461792"/>
            <a:ext cx="216258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EARLY 2030s: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ARC deployed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~400 MW</a:t>
            </a:r>
            <a:endParaRPr sz="1400" dirty="0">
              <a:solidFill>
                <a:schemeClr val="dk2"/>
              </a:solidFill>
              <a:latin typeface="Calibri"/>
              <a:cs typeface="Calibri"/>
            </a:endParaRPr>
          </a:p>
        </p:txBody>
      </p:sp>
      <p:sp>
        <p:nvSpPr>
          <p:cNvPr id="482" name="Google Shape;482;p27"/>
          <p:cNvSpPr/>
          <p:nvPr/>
        </p:nvSpPr>
        <p:spPr>
          <a:xfrm>
            <a:off x="5091567" y="5062251"/>
            <a:ext cx="484632" cy="80839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7"/>
          <p:cNvSpPr/>
          <p:nvPr/>
        </p:nvSpPr>
        <p:spPr>
          <a:xfrm>
            <a:off x="9195097" y="5330198"/>
            <a:ext cx="400162" cy="55395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7"/>
          <p:cNvSpPr txBox="1"/>
          <p:nvPr/>
        </p:nvSpPr>
        <p:spPr>
          <a:xfrm>
            <a:off x="4202208" y="5884155"/>
            <a:ext cx="2778217" cy="553957"/>
          </a:xfrm>
          <a:prstGeom prst="rect">
            <a:avLst/>
          </a:prstGeom>
          <a:solidFill>
            <a:srgbClr val="E0DD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Commercially-relevant net fusion energy for the first time</a:t>
            </a:r>
            <a:endParaRPr sz="1500" dirty="0"/>
          </a:p>
        </p:txBody>
      </p:sp>
      <p:grpSp>
        <p:nvGrpSpPr>
          <p:cNvPr id="486" name="Google Shape;486;p27"/>
          <p:cNvGrpSpPr/>
          <p:nvPr/>
        </p:nvGrpSpPr>
        <p:grpSpPr>
          <a:xfrm>
            <a:off x="160822" y="3333655"/>
            <a:ext cx="1118825" cy="1202771"/>
            <a:chOff x="160822" y="3333655"/>
            <a:chExt cx="1118825" cy="1202771"/>
          </a:xfrm>
        </p:grpSpPr>
        <p:pic>
          <p:nvPicPr>
            <p:cNvPr id="487" name="Google Shape;487;p27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3828" y="3944649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27" descr="A picture containing indoor, small, table, photo&#10;&#10;Description automatically generated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822" y="3333655"/>
              <a:ext cx="933948" cy="1143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9" name="Google Shape;489;p27"/>
          <p:cNvSpPr txBox="1"/>
          <p:nvPr/>
        </p:nvSpPr>
        <p:spPr>
          <a:xfrm>
            <a:off x="8136543" y="5913218"/>
            <a:ext cx="2579914" cy="553957"/>
          </a:xfrm>
          <a:prstGeom prst="rect">
            <a:avLst/>
          </a:prstGeom>
          <a:solidFill>
            <a:srgbClr val="E0DD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Carbon-free commercial power on the grid</a:t>
            </a:r>
            <a:endParaRPr sz="1500" dirty="0"/>
          </a:p>
        </p:txBody>
      </p:sp>
      <p:pic>
        <p:nvPicPr>
          <p:cNvPr id="490" name="Google Shape;490;p27" descr="A picture containing toy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066" y="3333655"/>
            <a:ext cx="2711753" cy="189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376" y="3340842"/>
            <a:ext cx="1006385" cy="1195584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7"/>
          <p:cNvSpPr/>
          <p:nvPr/>
        </p:nvSpPr>
        <p:spPr>
          <a:xfrm>
            <a:off x="383027" y="1163902"/>
            <a:ext cx="11411806" cy="29789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3" descr="A picture containing sitting, indoor, table, dark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3"/>
          <p:cNvSpPr txBox="1"/>
          <p:nvPr/>
        </p:nvSpPr>
        <p:spPr>
          <a:xfrm>
            <a:off x="872735" y="3095417"/>
            <a:ext cx="7940538" cy="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None/>
            </a:pPr>
            <a:endParaRPr sz="2800" b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3"/>
          <p:cNvSpPr txBox="1"/>
          <p:nvPr/>
        </p:nvSpPr>
        <p:spPr>
          <a:xfrm>
            <a:off x="-370390" y="334508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3"/>
          <p:cNvSpPr txBox="1"/>
          <p:nvPr/>
        </p:nvSpPr>
        <p:spPr>
          <a:xfrm>
            <a:off x="1025135" y="3247817"/>
            <a:ext cx="7940538" cy="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None/>
            </a:pPr>
            <a:endParaRPr sz="2800" b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text, bottle, tableware, dishware&#10;&#10;Description automatically generated">
            <a:extLst>
              <a:ext uri="{FF2B5EF4-FFF2-40B4-BE49-F238E27FC236}">
                <a16:creationId xmlns:a16="http://schemas.microsoft.com/office/drawing/2014/main" id="{83D1D31F-828F-A048-8AD3-CADC3E31C1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45" y="2943017"/>
            <a:ext cx="3746500" cy="88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2CD2AB-A7D0-41D4-A544-E4133CE7F5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1151" y="1241946"/>
            <a:ext cx="4579650" cy="392373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Largest problem and opportunity facing humanity</a:t>
            </a:r>
          </a:p>
          <a:p>
            <a:pPr>
              <a:spcAft>
                <a:spcPts val="1000"/>
              </a:spcAft>
            </a:pPr>
            <a:r>
              <a:rPr lang="en-US" dirty="0"/>
              <a:t>Largest industrial transformation in history</a:t>
            </a:r>
          </a:p>
          <a:p>
            <a:pPr>
              <a:spcAft>
                <a:spcPts val="1000"/>
              </a:spcAft>
            </a:pPr>
            <a:r>
              <a:rPr lang="en-US" dirty="0"/>
              <a:t>Innovation at the generation source is highest leverage</a:t>
            </a:r>
          </a:p>
          <a:p>
            <a:pPr>
              <a:spcAft>
                <a:spcPts val="1000"/>
              </a:spcAft>
            </a:pPr>
            <a:r>
              <a:rPr lang="en-US" dirty="0"/>
              <a:t>Whatever the solution is, it must arrive soon and scale rapidly</a:t>
            </a:r>
          </a:p>
          <a:p>
            <a:pPr>
              <a:spcAft>
                <a:spcPts val="1000"/>
              </a:spcAft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>
              <a:spcAft>
                <a:spcPts val="1000"/>
              </a:spcAft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18D743-B617-4A3E-AAD5-76085F23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world needs </a:t>
            </a:r>
            <a:r>
              <a:rPr lang="en-US" dirty="0"/>
              <a:t>more clean</a:t>
            </a:r>
            <a:r>
              <a:rPr lang="en-US" dirty="0">
                <a:solidFill>
                  <a:schemeClr val="tx1"/>
                </a:solidFill>
              </a:rPr>
              <a:t> energy 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A1C4F-1F81-9C4E-8A7E-FD95442D2543}"/>
              </a:ext>
            </a:extLst>
          </p:cNvPr>
          <p:cNvSpPr txBox="1"/>
          <p:nvPr/>
        </p:nvSpPr>
        <p:spPr>
          <a:xfrm>
            <a:off x="590309" y="675961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64875-B382-9C42-9524-ECCB76D952BC}"/>
              </a:ext>
            </a:extLst>
          </p:cNvPr>
          <p:cNvSpPr txBox="1"/>
          <p:nvPr/>
        </p:nvSpPr>
        <p:spPr>
          <a:xfrm>
            <a:off x="462987" y="66901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0150A-6108-2D4F-A11B-6F5D54E420E7}"/>
              </a:ext>
            </a:extLst>
          </p:cNvPr>
          <p:cNvSpPr txBox="1"/>
          <p:nvPr/>
        </p:nvSpPr>
        <p:spPr>
          <a:xfrm>
            <a:off x="4646141" y="6709719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BCE89B-25CF-F33A-4941-F734E7B75770}"/>
              </a:ext>
            </a:extLst>
          </p:cNvPr>
          <p:cNvGrpSpPr/>
          <p:nvPr/>
        </p:nvGrpSpPr>
        <p:grpSpPr>
          <a:xfrm>
            <a:off x="4890800" y="1063027"/>
            <a:ext cx="7197059" cy="5621983"/>
            <a:chOff x="4890800" y="1063027"/>
            <a:chExt cx="7197059" cy="5621983"/>
          </a:xfrm>
        </p:grpSpPr>
        <p:pic>
          <p:nvPicPr>
            <p:cNvPr id="3" name="Picture 2" descr="A picture containing screenshot, mountain, text&#10;&#10;Description automatically generated">
              <a:extLst>
                <a:ext uri="{FF2B5EF4-FFF2-40B4-BE49-F238E27FC236}">
                  <a16:creationId xmlns:a16="http://schemas.microsoft.com/office/drawing/2014/main" id="{59DFD936-9EAE-F331-DD93-57856984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0800" y="1063027"/>
              <a:ext cx="7197059" cy="56219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E61D64-88B3-DBA5-25B7-AD4126E04AB4}"/>
                </a:ext>
              </a:extLst>
            </p:cNvPr>
            <p:cNvSpPr txBox="1"/>
            <p:nvPr/>
          </p:nvSpPr>
          <p:spPr>
            <a:xfrm>
              <a:off x="9728799" y="2073590"/>
              <a:ext cx="1428464" cy="3109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>
                <a:buClr>
                  <a:schemeClr val="accent2"/>
                </a:buClr>
              </a:pPr>
              <a:r>
                <a:rPr lang="en-US" sz="1400" dirty="0"/>
                <a:t>The challenge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009121A-1A0F-5974-A0C3-FB41EA976215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576" y="2384557"/>
              <a:ext cx="415738" cy="9874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3153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/>
          <p:cNvPicPr preferRelativeResize="0"/>
          <p:nvPr/>
        </p:nvPicPr>
        <p:blipFill rotWithShape="1">
          <a:blip r:embed="rId3">
            <a:alphaModFix amt="71000"/>
          </a:blip>
          <a:srcRect/>
          <a:stretch/>
        </p:blipFill>
        <p:spPr>
          <a:xfrm>
            <a:off x="5726497" y="4122564"/>
            <a:ext cx="1486163" cy="168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312514" y="298451"/>
            <a:ext cx="11060880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/>
              <a:t>Fusion is a solution at the scale of the problem</a:t>
            </a:r>
            <a:endParaRPr/>
          </a:p>
        </p:txBody>
      </p:sp>
      <p:sp>
        <p:nvSpPr>
          <p:cNvPr id="101" name="Google Shape;101;p4"/>
          <p:cNvSpPr txBox="1"/>
          <p:nvPr/>
        </p:nvSpPr>
        <p:spPr>
          <a:xfrm>
            <a:off x="6942297" y="1552928"/>
            <a:ext cx="914400" cy="44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fuse 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8712137" y="2244766"/>
            <a:ext cx="1294544" cy="4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replace 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4"/>
          <p:cNvCxnSpPr/>
          <p:nvPr/>
        </p:nvCxnSpPr>
        <p:spPr>
          <a:xfrm>
            <a:off x="7615707" y="1994716"/>
            <a:ext cx="483287" cy="878247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4" name="Google Shape;104;p4"/>
          <p:cNvCxnSpPr/>
          <p:nvPr/>
        </p:nvCxnSpPr>
        <p:spPr>
          <a:xfrm flipH="1">
            <a:off x="9492840" y="2683233"/>
            <a:ext cx="187664" cy="1455666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5" name="Google Shape;105;p4"/>
          <p:cNvCxnSpPr/>
          <p:nvPr/>
        </p:nvCxnSpPr>
        <p:spPr>
          <a:xfrm flipH="1">
            <a:off x="10550836" y="2089904"/>
            <a:ext cx="286440" cy="431582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6" name="Google Shape;106;p4"/>
          <p:cNvSpPr txBox="1"/>
          <p:nvPr/>
        </p:nvSpPr>
        <p:spPr>
          <a:xfrm>
            <a:off x="6676571" y="27286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203816" y="977949"/>
            <a:ext cx="11787658" cy="294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F5B3A"/>
              </a:buClr>
              <a:buSzPts val="28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Fusion is the process that powers the stars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F5B3A"/>
              </a:buClr>
              <a:buSzPts val="28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Inside stars, hydrogen fuses in a plasma to make helium – releasing lots of energy</a:t>
            </a:r>
            <a:endParaRPr sz="2400" b="0" i="0" u="none" strike="noStrike" cap="none" dirty="0">
              <a:solidFill>
                <a:srgbClr val="231F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F5B3A"/>
              </a:buClr>
              <a:buSzPts val="2800"/>
              <a:buFont typeface="Calibri"/>
              <a:buChar char="●"/>
            </a:pPr>
            <a:r>
              <a:rPr lang="en-US" sz="2400" b="0" i="0" u="none" strike="noStrike" cap="none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CFS designs and builds machines capable of harnessing the power of fusion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rgbClr val="231F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Calibri"/>
              <a:buChar char="○"/>
            </a:pPr>
            <a:r>
              <a:rPr lang="en-US" sz="2400" b="1" i="0" u="none" strike="noStrike" cap="none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Clean</a:t>
            </a:r>
            <a:r>
              <a:rPr lang="en-US" sz="2400" b="0" i="0" u="none" strike="noStrike" cap="none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– No emissions, no long-lived, high-level radioactive waste </a:t>
            </a:r>
            <a:endParaRPr sz="2400" b="0" i="0" u="none" strike="noStrike" cap="none" dirty="0">
              <a:solidFill>
                <a:srgbClr val="231F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Calibri"/>
              <a:buChar char="○"/>
            </a:pPr>
            <a:r>
              <a:rPr lang="en-US" sz="2400" b="1" i="0" u="none" strike="noStrike" cap="none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Safe</a:t>
            </a:r>
            <a:r>
              <a:rPr lang="en-US" sz="2400" b="0" i="0" u="none" strike="noStrike" cap="none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– No risk of meltdown, regulated like medical research facilities</a:t>
            </a:r>
            <a:endParaRPr sz="2400" b="0" i="0" u="none" strike="noStrike" cap="none" dirty="0">
              <a:solidFill>
                <a:srgbClr val="231F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Calibri"/>
              <a:buChar char="○"/>
            </a:pPr>
            <a:r>
              <a:rPr lang="en-US" sz="2400" b="1" i="0" u="none" strike="noStrike" cap="none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Scalable</a:t>
            </a:r>
            <a:r>
              <a:rPr lang="en-US" sz="2400" b="0" i="0" u="none" strike="noStrike" cap="none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– Affordable, modular, and capable of siting almost anywhere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573" y="4253071"/>
            <a:ext cx="2767055" cy="208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1813" y="4525976"/>
            <a:ext cx="2267043" cy="1542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6">
            <a:alphaModFix amt="71000"/>
          </a:blip>
          <a:srcRect/>
          <a:stretch/>
        </p:blipFill>
        <p:spPr>
          <a:xfrm>
            <a:off x="7212661" y="4065823"/>
            <a:ext cx="3904310" cy="17487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4"/>
          <p:cNvCxnSpPr/>
          <p:nvPr/>
        </p:nvCxnSpPr>
        <p:spPr>
          <a:xfrm>
            <a:off x="3933718" y="5087246"/>
            <a:ext cx="1041394" cy="0"/>
          </a:xfrm>
          <a:prstGeom prst="straightConnector1">
            <a:avLst/>
          </a:prstGeom>
          <a:noFill/>
          <a:ln w="28575" cap="flat" cmpd="sng">
            <a:solidFill>
              <a:srgbClr val="CE683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112;p4"/>
          <p:cNvCxnSpPr/>
          <p:nvPr/>
        </p:nvCxnSpPr>
        <p:spPr>
          <a:xfrm>
            <a:off x="7277154" y="5923136"/>
            <a:ext cx="1041394" cy="0"/>
          </a:xfrm>
          <a:prstGeom prst="straightConnector1">
            <a:avLst/>
          </a:prstGeom>
          <a:noFill/>
          <a:ln w="28575" cap="flat" cmpd="sng">
            <a:solidFill>
              <a:srgbClr val="CE683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" name="Google Shape;113;p4"/>
          <p:cNvCxnSpPr/>
          <p:nvPr/>
        </p:nvCxnSpPr>
        <p:spPr>
          <a:xfrm rot="10800000" flipH="1">
            <a:off x="8943471" y="4376309"/>
            <a:ext cx="673173" cy="756369"/>
          </a:xfrm>
          <a:prstGeom prst="straightConnector1">
            <a:avLst/>
          </a:prstGeom>
          <a:noFill/>
          <a:ln w="28575" cap="flat" cmpd="sng">
            <a:solidFill>
              <a:srgbClr val="CE683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4" name="Google Shape;114;p4"/>
          <p:cNvCxnSpPr/>
          <p:nvPr/>
        </p:nvCxnSpPr>
        <p:spPr>
          <a:xfrm>
            <a:off x="454725" y="2441706"/>
            <a:ext cx="10828500" cy="0"/>
          </a:xfrm>
          <a:prstGeom prst="straightConnector1">
            <a:avLst/>
          </a:prstGeom>
          <a:noFill/>
          <a:ln w="19050" cap="flat" cmpd="sng">
            <a:solidFill>
              <a:srgbClr val="CE68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1A6348-0459-4A91-A23A-76BB8384A6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1150" y="1535183"/>
            <a:ext cx="6402166" cy="5549900"/>
          </a:xfrm>
        </p:spPr>
        <p:txBody>
          <a:bodyPr/>
          <a:lstStyle/>
          <a:p>
            <a:r>
              <a:rPr lang="en-US" dirty="0"/>
              <a:t>This means the energy transition will require making THINGS AT SCALE</a:t>
            </a:r>
          </a:p>
          <a:p>
            <a:r>
              <a:rPr lang="en-US" dirty="0"/>
              <a:t>These things must be easy to make and use supply chains that exist</a:t>
            </a:r>
          </a:p>
          <a:p>
            <a:r>
              <a:rPr lang="en-US" dirty="0"/>
              <a:t>They will require new factories or retooling of existing factories </a:t>
            </a:r>
          </a:p>
          <a:p>
            <a:r>
              <a:rPr lang="en-US" dirty="0"/>
              <a:t>There can’t be specialty equipment or materials involved</a:t>
            </a:r>
          </a:p>
          <a:p>
            <a:r>
              <a:rPr lang="en-US" dirty="0"/>
              <a:t>There can’t be specialty people involved – needs to employ the existing workforce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16487-E901-4656-84B4-B5E5DC55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Industry must be capable of manufacturing at scale</a:t>
            </a:r>
          </a:p>
        </p:txBody>
      </p:sp>
      <p:pic>
        <p:nvPicPr>
          <p:cNvPr id="3" name="Picture 2" descr="First Solar completes manufacturing expansion in Ohio, now with total solar  panel production capacity at 1.9 GW">
            <a:extLst>
              <a:ext uri="{FF2B5EF4-FFF2-40B4-BE49-F238E27FC236}">
                <a16:creationId xmlns:a16="http://schemas.microsoft.com/office/drawing/2014/main" id="{79C70E9A-D143-4A03-A090-E818852D6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5355" y="4597400"/>
            <a:ext cx="3171088" cy="179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0F915D9-05EB-473C-9407-A08F13703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5354" y="2766759"/>
            <a:ext cx="3171088" cy="17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C09E24-56C2-4B2B-86E0-5CBDE4523DEF}"/>
              </a:ext>
            </a:extLst>
          </p:cNvPr>
          <p:cNvSpPr/>
          <p:nvPr/>
        </p:nvSpPr>
        <p:spPr>
          <a:xfrm>
            <a:off x="7052530" y="4597400"/>
            <a:ext cx="1470583" cy="17829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First Solar thin-film factory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DA557-81A1-4F12-A68E-ABE20326F8C4}"/>
              </a:ext>
            </a:extLst>
          </p:cNvPr>
          <p:cNvSpPr/>
          <p:nvPr/>
        </p:nvSpPr>
        <p:spPr>
          <a:xfrm>
            <a:off x="7048982" y="2766758"/>
            <a:ext cx="1470583" cy="17755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Hyundai Heavy Industries Shipyard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5B383-6368-4A76-B69C-19DCB1CB950C}"/>
              </a:ext>
            </a:extLst>
          </p:cNvPr>
          <p:cNvSpPr/>
          <p:nvPr/>
        </p:nvSpPr>
        <p:spPr>
          <a:xfrm>
            <a:off x="7048982" y="924934"/>
            <a:ext cx="1470584" cy="17829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Tesla Factory</a:t>
            </a:r>
          </a:p>
        </p:txBody>
      </p:sp>
      <p:pic>
        <p:nvPicPr>
          <p:cNvPr id="8" name="Picture 6" descr="Tesla Fremont factory reopening defended by county officials: 'TSLA has not  been given an exception'">
            <a:extLst>
              <a:ext uri="{FF2B5EF4-FFF2-40B4-BE49-F238E27FC236}">
                <a16:creationId xmlns:a16="http://schemas.microsoft.com/office/drawing/2014/main" id="{7FE43DAD-0858-4737-B21B-7EF086238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8" t="3091" b="-1"/>
          <a:stretch/>
        </p:blipFill>
        <p:spPr bwMode="auto">
          <a:xfrm>
            <a:off x="8586650" y="931595"/>
            <a:ext cx="3163673" cy="177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4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6DE403B5-A476-6C59-AE4F-101910EADA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871" y="1096778"/>
            <a:ext cx="4006653" cy="40309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9D0DFF-B2DE-31E8-917C-C87D1A3D85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1151" y="1006475"/>
            <a:ext cx="7461250" cy="55499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CFS Founded in 2018, spun out of MIT </a:t>
            </a:r>
          </a:p>
          <a:p>
            <a:r>
              <a:rPr lang="en-US" sz="2400" dirty="0"/>
              <a:t>Raised &gt;$2 Billion in private funding</a:t>
            </a:r>
          </a:p>
          <a:p>
            <a:pPr lvl="1"/>
            <a:r>
              <a:rPr lang="en-US" sz="20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</a:rPr>
              <a:t>Investors include Tiger Global Management, Bill Gates, </a:t>
            </a:r>
            <a:r>
              <a:rPr lang="en-US" sz="2000" b="0" i="0" u="none" strike="noStrike" dirty="0" err="1">
                <a:solidFill>
                  <a:srgbClr val="231F20"/>
                </a:solidFill>
                <a:effectLst/>
                <a:latin typeface="Calibri" panose="020F0502020204030204" pitchFamily="34" charset="0"/>
              </a:rPr>
              <a:t>Coatue</a:t>
            </a:r>
            <a:r>
              <a:rPr lang="en-US" sz="20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</a:rPr>
              <a:t>, DFJ Growth, Emerson Collective, Google, JIMCO Technology Fund, John </a:t>
            </a:r>
            <a:r>
              <a:rPr lang="en-US" sz="2000" b="0" i="0" u="none" strike="noStrike" dirty="0" err="1">
                <a:solidFill>
                  <a:srgbClr val="231F20"/>
                </a:solidFill>
                <a:effectLst/>
                <a:latin typeface="Calibri" panose="020F0502020204030204" pitchFamily="34" charset="0"/>
              </a:rPr>
              <a:t>Doerr</a:t>
            </a:r>
            <a:r>
              <a:rPr lang="en-US" sz="20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</a:rPr>
              <a:t>, Marc Benioff’s TIME Ventures, Breakthrough Energy Ventures, The Engine, Eni, Equinor Ventures, Khosla Ventures, and Temasek.</a:t>
            </a:r>
            <a:endParaRPr lang="en-US" sz="2000" dirty="0"/>
          </a:p>
          <a:p>
            <a:r>
              <a:rPr lang="en-US" sz="2400" dirty="0"/>
              <a:t>Largest fusion company in the world</a:t>
            </a:r>
            <a:endParaRPr lang="en-US" sz="2400" dirty="0">
              <a:cs typeface="Calibri"/>
            </a:endParaRPr>
          </a:p>
          <a:p>
            <a:pPr lvl="1"/>
            <a:r>
              <a:rPr lang="en-US" sz="2000" dirty="0"/>
              <a:t>~600FTE + ~150 collaborators and contractors, 1600+workers</a:t>
            </a:r>
            <a:endParaRPr lang="en-US" sz="2000" dirty="0">
              <a:cs typeface="Calibri"/>
            </a:endParaRPr>
          </a:p>
          <a:p>
            <a:pPr lvl="1"/>
            <a:r>
              <a:rPr lang="en-US" sz="2000" b="0" i="0" dirty="0">
                <a:solidFill>
                  <a:srgbClr val="222222"/>
                </a:solidFill>
                <a:effectLst/>
              </a:rPr>
              <a:t>Forbes Best Startup Employer 2021, 2022, 2023</a:t>
            </a:r>
            <a:endParaRPr lang="en-US" sz="2000" dirty="0">
              <a:cs typeface="Calibri"/>
            </a:endParaRPr>
          </a:p>
          <a:p>
            <a:r>
              <a:rPr lang="en-US" sz="2400" dirty="0"/>
              <a:t>From a large variety of backgrounds</a:t>
            </a:r>
            <a:endParaRPr lang="en-US" sz="2400" dirty="0">
              <a:cs typeface="Calibri"/>
            </a:endParaRPr>
          </a:p>
          <a:p>
            <a:pPr lvl="1"/>
            <a:r>
              <a:rPr lang="en-US" sz="2000" dirty="0"/>
              <a:t>Plasma physics, including leaders from nearly all major tokamaks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/>
              <a:t>Engineering from aerospace, military, manufacturing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/>
              <a:t>Strong partnerships to major Labs and Universities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5F1040-FA45-DE90-8888-EF6BD2C5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Commonwealth Fusion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7217D-B406-4AA3-86B0-E432CEC08AA5}"/>
              </a:ext>
            </a:extLst>
          </p:cNvPr>
          <p:cNvSpPr txBox="1"/>
          <p:nvPr/>
        </p:nvSpPr>
        <p:spPr>
          <a:xfrm>
            <a:off x="7971599" y="1095450"/>
            <a:ext cx="4009558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Execution.  Self-critique.   Integrity.   Impact.</a:t>
            </a:r>
            <a:endParaRPr lang="en-US" sz="1600" dirty="0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676A33-28B2-B9DC-4909-54623D1DF670}"/>
              </a:ext>
            </a:extLst>
          </p:cNvPr>
          <p:cNvGrpSpPr/>
          <p:nvPr/>
        </p:nvGrpSpPr>
        <p:grpSpPr>
          <a:xfrm>
            <a:off x="7971527" y="3652129"/>
            <a:ext cx="4012720" cy="2961996"/>
            <a:chOff x="7964338" y="3126357"/>
            <a:chExt cx="4012720" cy="2961996"/>
          </a:xfrm>
        </p:grpSpPr>
        <p:pic>
          <p:nvPicPr>
            <p:cNvPr id="5" name="Picture 5" descr="Text&#10;&#10;Description automatically generated">
              <a:extLst>
                <a:ext uri="{FF2B5EF4-FFF2-40B4-BE49-F238E27FC236}">
                  <a16:creationId xmlns:a16="http://schemas.microsoft.com/office/drawing/2014/main" id="{848C16A3-0079-F7CD-8F35-7D3690C0C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050" y="3192230"/>
              <a:ext cx="3753210" cy="289612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AC5053-6781-9B16-34A0-44FA3E5A4A4D}"/>
                </a:ext>
              </a:extLst>
            </p:cNvPr>
            <p:cNvSpPr/>
            <p:nvPr/>
          </p:nvSpPr>
          <p:spPr>
            <a:xfrm>
              <a:off x="7964338" y="3126357"/>
              <a:ext cx="4012720" cy="2930825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C16680C-245C-060E-ED9B-9AD10686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894" y="1434004"/>
            <a:ext cx="4006653" cy="22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8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B7C91-3B18-A021-8C87-3D37160D6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7" y="1103312"/>
            <a:ext cx="6945828" cy="4651375"/>
          </a:xfrm>
        </p:spPr>
        <p:txBody>
          <a:bodyPr/>
          <a:lstStyle/>
          <a:p>
            <a:pPr marL="285750" indent="-171450"/>
            <a:r>
              <a:rPr lang="en-US" sz="2600" dirty="0"/>
              <a:t>Over 40 private fusion companies, $5.5B raised</a:t>
            </a:r>
          </a:p>
          <a:p>
            <a:pPr marL="114300" indent="0">
              <a:buNone/>
            </a:pPr>
            <a:r>
              <a:rPr lang="en-US" sz="2600" b="1" dirty="0"/>
              <a:t>In the past 12 months:</a:t>
            </a:r>
          </a:p>
          <a:p>
            <a:pPr marL="285750" indent="-171450"/>
            <a:r>
              <a:rPr lang="en-US" sz="2600" dirty="0"/>
              <a:t>NIF laser facility demonstrated scientific fusion energy gain Dec 2022</a:t>
            </a:r>
          </a:p>
          <a:p>
            <a:pPr marL="285750" indent="-171450"/>
            <a:r>
              <a:rPr lang="en-US" sz="2600" dirty="0"/>
              <a:t>US NRC votes to regulate fusion energy plants distinct from fission</a:t>
            </a:r>
          </a:p>
          <a:p>
            <a:pPr marL="285750" indent="-171450"/>
            <a:r>
              <a:rPr lang="en-US" sz="2600" dirty="0"/>
              <a:t>US DOE launches fusion milestone program - cost-share modeled off of NASA/SpaceX</a:t>
            </a:r>
          </a:p>
          <a:p>
            <a:pPr marL="285750" indent="-171450"/>
            <a:r>
              <a:rPr lang="en-US" sz="2600" dirty="0"/>
              <a:t>National governments establishing and funding fusion industry strategies: U.S., U.K., China, Japan, Korea, UAE, Germany,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35D70-E2A7-3BAB-7313-F53B46F7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dk2"/>
                </a:solidFill>
              </a:rPr>
              <a:t>Fusion industry overview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AF183-0E06-EAAA-8206-1DC28921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979" y="930443"/>
            <a:ext cx="4669642" cy="2519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01EB3-0FDB-88FA-1750-9C2DC5134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" t="16028" r="2054" b="22288"/>
          <a:stretch/>
        </p:blipFill>
        <p:spPr>
          <a:xfrm>
            <a:off x="7349676" y="4171950"/>
            <a:ext cx="4484248" cy="2479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037D62-F67D-9725-46E9-9AD3643FFDFC}"/>
              </a:ext>
            </a:extLst>
          </p:cNvPr>
          <p:cNvSpPr txBox="1"/>
          <p:nvPr/>
        </p:nvSpPr>
        <p:spPr>
          <a:xfrm>
            <a:off x="7004175" y="3537285"/>
            <a:ext cx="5175250" cy="672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2"/>
              </a:buClr>
              <a:buSzPct val="80000"/>
            </a:pPr>
            <a:r>
              <a:rPr lang="en-US" sz="2000" b="1" spc="-100" dirty="0"/>
              <a:t>National Ignition Facility demonstrates net fusion energy gain in world first</a:t>
            </a:r>
          </a:p>
        </p:txBody>
      </p:sp>
    </p:spTree>
    <p:extLst>
      <p:ext uri="{BB962C8B-B14F-4D97-AF65-F5344CB8AC3E}">
        <p14:creationId xmlns:p14="http://schemas.microsoft.com/office/powerpoint/2010/main" val="35160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AE7DA-2F9B-D662-A0D6-4FDCD3CC03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2" y="1377615"/>
            <a:ext cx="6002577" cy="5553074"/>
          </a:xfrm>
        </p:spPr>
        <p:txBody>
          <a:bodyPr/>
          <a:lstStyle/>
          <a:p>
            <a:r>
              <a:rPr lang="en-US" dirty="0"/>
              <a:t>Scientists have been working on fusion for more than half a century</a:t>
            </a:r>
          </a:p>
          <a:p>
            <a:r>
              <a:rPr lang="en-US" dirty="0"/>
              <a:t>Key milestone —  net energy —  proven to be feasible, but not in any commercial device</a:t>
            </a:r>
          </a:p>
          <a:p>
            <a:r>
              <a:rPr lang="en-US" dirty="0"/>
              <a:t>Fusion machines called “tokamaks” have always been pursued as commercial technology</a:t>
            </a:r>
          </a:p>
          <a:p>
            <a:r>
              <a:rPr lang="en-US" dirty="0"/>
              <a:t>&gt;150 built around the world; most proven fusion concept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4" name="Google Shape;22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</a:pPr>
            <a:r>
              <a:rPr lang="en-US" dirty="0"/>
              <a:t>Scientifically feasible but not yet harnessed commercially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1"/>
          <p:cNvSpPr/>
          <p:nvPr/>
        </p:nvSpPr>
        <p:spPr>
          <a:xfrm>
            <a:off x="6977063" y="929100"/>
            <a:ext cx="4239087" cy="56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D3469C43-C474-51DE-E190-B65F7118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89" y="991091"/>
            <a:ext cx="5444213" cy="56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6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body" idx="1"/>
          </p:nvPr>
        </p:nvSpPr>
        <p:spPr>
          <a:xfrm>
            <a:off x="311150" y="1006475"/>
            <a:ext cx="4435795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40"/>
              <a:buChar char="•"/>
            </a:pPr>
            <a:r>
              <a:rPr lang="en-US"/>
              <a:t>High-Temperature Superconductor (HTS) materials expanded possibilities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40"/>
              <a:buChar char="•"/>
            </a:pPr>
            <a:r>
              <a:rPr lang="en-US"/>
              <a:t>New material enables </a:t>
            </a:r>
            <a:br>
              <a:rPr lang="en-US"/>
            </a:br>
            <a:r>
              <a:rPr lang="en-US"/>
              <a:t>re-optimization of </a:t>
            </a:r>
            <a:br>
              <a:rPr lang="en-US"/>
            </a:br>
            <a:r>
              <a:rPr lang="en-US"/>
              <a:t>magnet design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40"/>
              <a:buChar char="•"/>
            </a:pPr>
            <a:r>
              <a:rPr lang="en-US"/>
              <a:t>CFS developed a new generation of superconducting magnets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40"/>
              <a:buChar char="•"/>
            </a:pPr>
            <a:r>
              <a:rPr lang="en-US"/>
              <a:t>Doubling the magnetic field in fusion machines</a:t>
            </a:r>
            <a:endParaRPr/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dirty="0"/>
              <a:t>CFS has integrates HTS into new magnets for higher field</a:t>
            </a:r>
            <a:endParaRPr dirty="0"/>
          </a:p>
        </p:txBody>
      </p:sp>
      <p:pic>
        <p:nvPicPr>
          <p:cNvPr id="245" name="Google Shape;245;p8" descr="A picture containing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6945" y="1252728"/>
            <a:ext cx="4782283" cy="3729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8"/>
          <p:cNvGrpSpPr/>
          <p:nvPr/>
        </p:nvGrpSpPr>
        <p:grpSpPr>
          <a:xfrm>
            <a:off x="9911563" y="1254302"/>
            <a:ext cx="1852069" cy="2589238"/>
            <a:chOff x="9911563" y="1254301"/>
            <a:chExt cx="1969288" cy="2753113"/>
          </a:xfrm>
        </p:grpSpPr>
        <p:pic>
          <p:nvPicPr>
            <p:cNvPr id="247" name="Google Shape;247;p8" descr="A picture containing person, hand, close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11563" y="1265085"/>
              <a:ext cx="1969288" cy="27423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8"/>
            <p:cNvSpPr/>
            <p:nvPr/>
          </p:nvSpPr>
          <p:spPr>
            <a:xfrm>
              <a:off x="9911563" y="1254301"/>
              <a:ext cx="1969288" cy="3910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3854"/>
                  </a:solidFill>
                  <a:latin typeface="Calibri"/>
                  <a:ea typeface="Calibri"/>
                  <a:cs typeface="Calibri"/>
                  <a:sym typeface="Calibri"/>
                </a:rPr>
                <a:t>HTS material</a:t>
              </a:r>
              <a:endParaRPr sz="1400" b="0" i="0" u="none" strike="noStrike" cap="none">
                <a:solidFill>
                  <a:srgbClr val="0038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p8"/>
          <p:cNvGrpSpPr/>
          <p:nvPr/>
        </p:nvGrpSpPr>
        <p:grpSpPr>
          <a:xfrm>
            <a:off x="9911563" y="4065617"/>
            <a:ext cx="1852069" cy="2188609"/>
            <a:chOff x="9911563" y="4065617"/>
            <a:chExt cx="1969288" cy="2327128"/>
          </a:xfrm>
        </p:grpSpPr>
        <p:pic>
          <p:nvPicPr>
            <p:cNvPr id="250" name="Google Shape;25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11563" y="4381024"/>
              <a:ext cx="1969288" cy="2011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8"/>
            <p:cNvSpPr/>
            <p:nvPr/>
          </p:nvSpPr>
          <p:spPr>
            <a:xfrm>
              <a:off x="9911563" y="4065617"/>
              <a:ext cx="1969288" cy="3910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3854"/>
                  </a:solidFill>
                  <a:latin typeface="Calibri"/>
                  <a:ea typeface="Calibri"/>
                  <a:cs typeface="Calibri"/>
                  <a:sym typeface="Calibri"/>
                </a:rPr>
                <a:t>CFS magnets</a:t>
              </a:r>
              <a:endParaRPr sz="1400" b="0" i="0" u="none" strike="noStrike" cap="none">
                <a:solidFill>
                  <a:srgbClr val="0038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39B2-5190-42DA-BAEC-F4A72EED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0" y="248882"/>
            <a:ext cx="10724607" cy="63029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CFS proprietary magnets unlock new fusion path</a:t>
            </a:r>
          </a:p>
        </p:txBody>
      </p:sp>
      <p:pic>
        <p:nvPicPr>
          <p:cNvPr id="15" name="Picture 14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DE55B3F7-B982-5748-9832-E10586EDED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5" y="3235856"/>
            <a:ext cx="4930620" cy="3284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E49AC-7F75-2F4F-8D20-828A8A3C7695}"/>
              </a:ext>
            </a:extLst>
          </p:cNvPr>
          <p:cNvSpPr txBox="1"/>
          <p:nvPr/>
        </p:nvSpPr>
        <p:spPr>
          <a:xfrm>
            <a:off x="705394" y="879179"/>
            <a:ext cx="10724606" cy="23218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CFS founded on fastest path to fusion energy – high field tokamaks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In collaboration with MIT invented world’s strongest High Temperature Superconductor (HTS) magnet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Designed and built it in 3 years, demonstrated 20 Tesla in 2021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Power plants can be &gt;40x smaller, faster, and much lower cost</a:t>
            </a:r>
          </a:p>
        </p:txBody>
      </p:sp>
      <p:pic>
        <p:nvPicPr>
          <p:cNvPr id="6" name="Google Shape;271;p15" descr="A picture containing gear&#10;&#10;Description automatically generated">
            <a:extLst>
              <a:ext uri="{FF2B5EF4-FFF2-40B4-BE49-F238E27FC236}">
                <a16:creationId xmlns:a16="http://schemas.microsoft.com/office/drawing/2014/main" id="{9B53F531-C521-4890-BD84-9CB8962DCE2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416" y="2969541"/>
            <a:ext cx="4930620" cy="3925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009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FS">
      <a:dk1>
        <a:srgbClr val="231F20"/>
      </a:dk1>
      <a:lt1>
        <a:srgbClr val="FFFFFF"/>
      </a:lt1>
      <a:dk2>
        <a:srgbClr val="152436"/>
      </a:dk2>
      <a:lt2>
        <a:srgbClr val="CCC8C2"/>
      </a:lt2>
      <a:accent1>
        <a:srgbClr val="004B71"/>
      </a:accent1>
      <a:accent2>
        <a:srgbClr val="D06D45"/>
      </a:accent2>
      <a:accent3>
        <a:srgbClr val="555556"/>
      </a:accent3>
      <a:accent4>
        <a:srgbClr val="CCC8C2"/>
      </a:accent4>
      <a:accent5>
        <a:srgbClr val="5E8348"/>
      </a:accent5>
      <a:accent6>
        <a:srgbClr val="E3B550"/>
      </a:accent6>
      <a:hlink>
        <a:srgbClr val="0432FF"/>
      </a:hlink>
      <a:folHlink>
        <a:srgbClr val="0432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34950" indent="-234950" algn="l">
          <a:buClr>
            <a:schemeClr val="accent2"/>
          </a:buClr>
          <a:buSzPct val="80000"/>
          <a:buFont typeface="Arial" panose="020B0604020202020204" pitchFamily="34" charset="0"/>
          <a:buChar char="•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BDF3DF21-BE6E-6946-A6CA-5128AB39F602}" vid="{99733D45-5073-6C46-9E55-1318DE46D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3945E550C9E34795173D6BF12780B0" ma:contentTypeVersion="2" ma:contentTypeDescription="Create a new document." ma:contentTypeScope="" ma:versionID="e96b3cc6566d13514dcb21500dd50ef0">
  <xsd:schema xmlns:xsd="http://www.w3.org/2001/XMLSchema" xmlns:xs="http://www.w3.org/2001/XMLSchema" xmlns:p="http://schemas.microsoft.com/office/2006/metadata/properties" xmlns:ns2="77da9801-4c25-4189-9a53-42fafa705a87" targetNamespace="http://schemas.microsoft.com/office/2006/metadata/properties" ma:root="true" ma:fieldsID="a1fd898ba1eb1a5c7066971f98c97062" ns2:_="">
    <xsd:import namespace="77da9801-4c25-4189-9a53-42fafa705a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da9801-4c25-4189-9a53-42fafa705a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BF5019-AEDE-451D-993F-DB610904BB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C8983D-6AFE-40A1-B44E-629F764111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da9801-4c25-4189-9a53-42fafa705a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76F10E-3352-4734-A1CB-24E2E8D713F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2022_Official_CFS_Powerpoint_Template</Template>
  <TotalTime>136</TotalTime>
  <Words>1153</Words>
  <Application>Microsoft Office PowerPoint</Application>
  <PresentationFormat>Widescreen</PresentationFormat>
  <Paragraphs>164</Paragraphs>
  <Slides>16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Helvetica Neue</vt:lpstr>
      <vt:lpstr>Office Theme</vt:lpstr>
      <vt:lpstr>Bitmap Image</vt:lpstr>
      <vt:lpstr>PowerPoint Presentation</vt:lpstr>
      <vt:lpstr>The world needs more clean energy technology</vt:lpstr>
      <vt:lpstr>Fusion is a solution at the scale of the problem</vt:lpstr>
      <vt:lpstr>The Industry must be capable of manufacturing at scale</vt:lpstr>
      <vt:lpstr>About Commonwealth Fusion Systems</vt:lpstr>
      <vt:lpstr>Fusion industry overview </vt:lpstr>
      <vt:lpstr>Scientifically feasible but not yet harnessed commercially</vt:lpstr>
      <vt:lpstr>CFS has integrates HTS into new magnets for higher field</vt:lpstr>
      <vt:lpstr>CFS proprietary magnets unlock new fusion path</vt:lpstr>
      <vt:lpstr>Now building world’s first commercial net energy machine</vt:lpstr>
      <vt:lpstr>PowerPoint Presentation</vt:lpstr>
      <vt:lpstr>Our path breaks the fusion conundrum</vt:lpstr>
      <vt:lpstr>Positioning to move to ARC ASAP after SPARC</vt:lpstr>
      <vt:lpstr>CFS Designs and Builds Fusion Power Plants</vt:lpstr>
      <vt:lpstr>Risk retirement in concrete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Byboth</dc:creator>
  <cp:lastModifiedBy>Ben Byboth</cp:lastModifiedBy>
  <cp:revision>4</cp:revision>
  <dcterms:created xsi:type="dcterms:W3CDTF">2023-09-28T13:55:48Z</dcterms:created>
  <dcterms:modified xsi:type="dcterms:W3CDTF">2023-10-03T14:08:05Z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0x010100223945E550C9E34795173D6BF12780B0</vt:lpwstr>
  </property>
</Properties>
</file>