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18" r:id="rId2"/>
    <p:sldId id="282" r:id="rId3"/>
    <p:sldId id="275" r:id="rId4"/>
    <p:sldId id="276" r:id="rId5"/>
    <p:sldId id="516" r:id="rId6"/>
    <p:sldId id="51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08C38-D6AB-4108-ACA9-23319EA23419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FD17E-315D-4D1A-95E0-775CEADEF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2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EB0BF6-3E53-48E3-B383-0B335DB90632}" type="slidenum">
              <a:rPr lang="en-US" smtClean="0"/>
              <a:pPr eaLnBrk="1" hangingPunct="1"/>
              <a:t>2</a:t>
            </a:fld>
            <a:endParaRPr lang="en-US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730"/>
            <a:ext cx="5029200" cy="40847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Note customers</a:t>
            </a:r>
          </a:p>
        </p:txBody>
      </p:sp>
    </p:spTree>
    <p:extLst>
      <p:ext uri="{BB962C8B-B14F-4D97-AF65-F5344CB8AC3E}">
        <p14:creationId xmlns:p14="http://schemas.microsoft.com/office/powerpoint/2010/main" val="141924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4CB63-953B-4D79-A1A4-78A842948CEC}" type="slidenum">
              <a:rPr lang="en-US" smtClean="0"/>
              <a:pPr eaLnBrk="1" hangingPunct="1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6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48849E-5F79-4FB0-A28D-97F447C6A1D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2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0B0C-8981-19F5-56B0-A71996B12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1F365-1E2D-02A0-282A-2DA7B10B8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982A0-EE7C-A7BC-0B17-D5943666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A2754-F01E-864B-2D34-08E3F560E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1213D-622A-2C72-06A3-6653A52EA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3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B35C-6D00-9958-C36F-E9F80CE7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58B67-2094-75E0-CD54-99BEF18DC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569B-B4A0-1B40-280C-D4892DF4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34E87-5E62-43F9-0CB7-B615EF12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1C304-0BE1-6697-6A02-022E179B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6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5904FB-ECE0-6C2B-2A7F-DCC556969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F15D6-414F-AC04-9BB1-28DA51ABB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B1CAE-5344-0413-6273-F0B848B6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7255E-4F59-BB50-1071-0888463C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CBEA0-C504-95BE-8B04-20FD7248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FF29-98CC-437A-3A30-5A424409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03837-A2B9-9D8B-43C1-981A40FF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EFE0-5AC9-5CC5-66B7-9D645B1F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5A9BA-C489-5E5B-A946-4C3F72751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D4C44-4C63-2C38-B7C6-930BE358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8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AF541-0F50-9E15-B4B4-04953D9F0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F822B-877D-600F-6F9B-CDAA5C84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1DF79-8C0A-D202-7CDE-91604A56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69122-5827-BF93-14F4-CC7D6D52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98937-0335-C12A-686E-F61154D9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8D86-EBA4-6D35-6BDF-B8A66606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D7219-C54B-C093-4948-BB689F315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0F669-FA2E-4B8D-25A2-30AAEB089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090AC-AA1E-112A-F910-43ED42EB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626DF-B28E-B76F-9B02-196CECA1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01E45-D6A1-4CCB-6DD3-84A0B808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06BB-DC8E-23A4-EE64-97E09F37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B04A3-08E2-7DAD-542D-E2D52FC68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C3976-8F9C-62EA-1636-138D489F5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6C64E-18DB-503A-FC41-5016721CDA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864FF-C272-50CD-9749-740D4BEA9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88C539-3938-0913-818F-FD3A64E6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8E9AD4-F62D-EFA7-6363-99A6B716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0DA5F-DDDD-5B8B-2C62-E33E0520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7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56FC-9322-30C5-9060-D2F4972E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4A93F-64D5-0F8E-08A4-855E2137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5C63B5-E643-F2A1-13A9-9CDB8BF2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1F4AB-2C7E-C374-3CF1-9341C5A6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8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EDD5E3-D44F-8329-F36C-DFCCCDF7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83504-6B35-7B16-FE60-A341C771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A4421-548E-7654-A1FD-0AFAF841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5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6B9E-2D22-6C7B-A9B7-6DC64CDA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46806-C837-9F20-A389-10969381F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15F3D-780F-7272-0B5B-05AAA87FC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FBB54-60D3-A6C2-4837-7460D77D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2D64C-C28B-EA14-E6EA-8FD7DE25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2EA8D-C293-323A-E3E6-6C469B75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3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F26C-F563-81B8-FF2E-410BA2D9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65969-CD17-1E37-9894-F3CCADC7A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83D9A-8514-0CFB-C4A2-263DB97A6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D3908-EA35-EB44-ADD4-18E23978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F5B28-FA5B-E015-EC44-6A7724A8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FE3B8-9495-3A8C-CF5C-E901F248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3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928C5-0CD9-9517-A80D-2E82A94C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9097B-64D8-0110-748A-3C5B0D22A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118CC-F5AC-43E6-210C-8DFA4FCE4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7327D-253E-47B5-AC53-FD02ACFC2CE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4C824-6D34-3F81-2D7D-759F08DAD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A832B-9761-9EDB-4A7C-B55C036FB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8191-7B67-4501-859A-80553A2A8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0180-0B5F-7560-6D6E-CB315AAF1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Low Level Waste Disposal in an Evolving Electric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E4AEF-198B-A568-CE23-57C3706A0A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Peter A. Bradford</a:t>
            </a:r>
          </a:p>
          <a:p>
            <a:r>
              <a:rPr lang="en-US" dirty="0"/>
              <a:t>Low Level Radioactive Waste Forum</a:t>
            </a:r>
          </a:p>
          <a:p>
            <a:r>
              <a:rPr lang="en-US" dirty="0"/>
              <a:t>Fall Meeting, 2023</a:t>
            </a:r>
          </a:p>
        </p:txBody>
      </p:sp>
    </p:spTree>
    <p:extLst>
      <p:ext uri="{BB962C8B-B14F-4D97-AF65-F5344CB8AC3E}">
        <p14:creationId xmlns:p14="http://schemas.microsoft.com/office/powerpoint/2010/main" val="71777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Vertically Integrated Monopoly Utility – U.S. Standard Pre-1985 – All prudent expenses covered</a:t>
            </a:r>
          </a:p>
        </p:txBody>
      </p:sp>
      <p:sp>
        <p:nvSpPr>
          <p:cNvPr id="43013" name="Line 7"/>
          <p:cNvSpPr>
            <a:spLocks noChangeShapeType="1"/>
          </p:cNvSpPr>
          <p:nvPr/>
        </p:nvSpPr>
        <p:spPr bwMode="auto">
          <a:xfrm>
            <a:off x="5105400" y="4114800"/>
            <a:ext cx="15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21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113146-C9F0-49A3-94AF-634113394A20}" type="slidenum">
              <a:rPr lang="en-US" smtClean="0"/>
              <a:pPr eaLnBrk="1" hangingPunct="1"/>
              <a:t>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4" y="2043113"/>
            <a:ext cx="68865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508032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EEE38-EE98-4084-9FEA-BBFAB711FF6F}" type="slidenum">
              <a:rPr lang="en-US" smtClean="0"/>
              <a:pPr eaLnBrk="1" hangingPunct="1"/>
              <a:t>3</a:t>
            </a:fld>
            <a:endParaRPr lang="en-US" dirty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3200400" y="1600200"/>
            <a:ext cx="582211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latin typeface="Times New Roman" pitchFamily="18" charset="0"/>
              </a:rPr>
              <a:t>NPP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4191000" y="1600200"/>
            <a:ext cx="514885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latin typeface="Times New Roman" pitchFamily="18" charset="0"/>
              </a:rPr>
              <a:t>IPP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5181600" y="1600200"/>
            <a:ext cx="514885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latin typeface="Times New Roman" pitchFamily="18" charset="0"/>
              </a:rPr>
              <a:t>IPP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8534400" y="1600200"/>
            <a:ext cx="514885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latin typeface="Times New Roman" pitchFamily="18" charset="0"/>
              </a:rPr>
              <a:t>IPP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7467600" y="1600200"/>
            <a:ext cx="514885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latin typeface="Times New Roman" pitchFamily="18" charset="0"/>
              </a:rPr>
              <a:t>IPP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6477000" y="1600200"/>
            <a:ext cx="582211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latin typeface="Times New Roman" pitchFamily="18" charset="0"/>
              </a:rPr>
              <a:t>NPP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0186" name="Oval 9"/>
          <p:cNvSpPr>
            <a:spLocks noChangeArrowheads="1"/>
          </p:cNvSpPr>
          <p:nvPr/>
        </p:nvSpPr>
        <p:spPr bwMode="auto">
          <a:xfrm>
            <a:off x="2286000" y="2819400"/>
            <a:ext cx="7467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 dirty="0">
              <a:latin typeface="Times New Roman" pitchFamily="18" charset="0"/>
            </a:endParaRPr>
          </a:p>
        </p:txBody>
      </p:sp>
      <p:sp>
        <p:nvSpPr>
          <p:cNvPr id="50187" name="Text Box 10"/>
          <p:cNvSpPr txBox="1">
            <a:spLocks noChangeArrowheads="1"/>
          </p:cNvSpPr>
          <p:nvPr/>
        </p:nvSpPr>
        <p:spPr bwMode="auto">
          <a:xfrm>
            <a:off x="3505200" y="3200400"/>
            <a:ext cx="2209800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Transmission</a:t>
            </a:r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7086600" y="3200400"/>
            <a:ext cx="2209800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Transmission</a:t>
            </a:r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57150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auto">
          <a:xfrm>
            <a:off x="57150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91" name="Oval 14"/>
          <p:cNvSpPr>
            <a:spLocks noChangeArrowheads="1"/>
          </p:cNvSpPr>
          <p:nvPr/>
        </p:nvSpPr>
        <p:spPr bwMode="auto">
          <a:xfrm>
            <a:off x="2133600" y="5334000"/>
            <a:ext cx="9906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Customer</a:t>
            </a:r>
          </a:p>
        </p:txBody>
      </p:sp>
      <p:sp>
        <p:nvSpPr>
          <p:cNvPr id="50192" name="Oval 15"/>
          <p:cNvSpPr>
            <a:spLocks noChangeArrowheads="1"/>
          </p:cNvSpPr>
          <p:nvPr/>
        </p:nvSpPr>
        <p:spPr bwMode="auto">
          <a:xfrm>
            <a:off x="3200400" y="5334000"/>
            <a:ext cx="9906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Customer</a:t>
            </a:r>
          </a:p>
        </p:txBody>
      </p:sp>
      <p:sp>
        <p:nvSpPr>
          <p:cNvPr id="50193" name="Oval 16"/>
          <p:cNvSpPr>
            <a:spLocks noChangeArrowheads="1"/>
          </p:cNvSpPr>
          <p:nvPr/>
        </p:nvSpPr>
        <p:spPr bwMode="auto">
          <a:xfrm>
            <a:off x="4343400" y="5334000"/>
            <a:ext cx="9906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Customer</a:t>
            </a:r>
          </a:p>
        </p:txBody>
      </p:sp>
      <p:sp>
        <p:nvSpPr>
          <p:cNvPr id="50194" name="Oval 17"/>
          <p:cNvSpPr>
            <a:spLocks noChangeArrowheads="1"/>
          </p:cNvSpPr>
          <p:nvPr/>
        </p:nvSpPr>
        <p:spPr bwMode="auto">
          <a:xfrm>
            <a:off x="5867400" y="5334000"/>
            <a:ext cx="9906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Customer</a:t>
            </a:r>
          </a:p>
        </p:txBody>
      </p:sp>
      <p:sp>
        <p:nvSpPr>
          <p:cNvPr id="50195" name="Oval 18"/>
          <p:cNvSpPr>
            <a:spLocks noChangeArrowheads="1"/>
          </p:cNvSpPr>
          <p:nvPr/>
        </p:nvSpPr>
        <p:spPr bwMode="auto">
          <a:xfrm>
            <a:off x="7010400" y="5334000"/>
            <a:ext cx="9906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Customer</a:t>
            </a:r>
          </a:p>
        </p:txBody>
      </p:sp>
      <p:sp>
        <p:nvSpPr>
          <p:cNvPr id="50196" name="Oval 19"/>
          <p:cNvSpPr>
            <a:spLocks noChangeArrowheads="1"/>
          </p:cNvSpPr>
          <p:nvPr/>
        </p:nvSpPr>
        <p:spPr bwMode="auto">
          <a:xfrm>
            <a:off x="8077200" y="5334000"/>
            <a:ext cx="9906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Customer</a:t>
            </a:r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Disco</a:t>
            </a:r>
          </a:p>
        </p:txBody>
      </p:sp>
      <p:sp>
        <p:nvSpPr>
          <p:cNvPr id="50198" name="Rectangle 21"/>
          <p:cNvSpPr>
            <a:spLocks noChangeArrowheads="1"/>
          </p:cNvSpPr>
          <p:nvPr/>
        </p:nvSpPr>
        <p:spPr bwMode="auto">
          <a:xfrm>
            <a:off x="7315200" y="4343400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Disco</a:t>
            </a:r>
          </a:p>
        </p:txBody>
      </p:sp>
      <p:sp>
        <p:nvSpPr>
          <p:cNvPr id="50199" name="Rectangle 22"/>
          <p:cNvSpPr>
            <a:spLocks noChangeArrowheads="1"/>
          </p:cNvSpPr>
          <p:nvPr/>
        </p:nvSpPr>
        <p:spPr bwMode="auto">
          <a:xfrm>
            <a:off x="8153400" y="4343400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Disco</a:t>
            </a:r>
          </a:p>
        </p:txBody>
      </p:sp>
      <p:sp>
        <p:nvSpPr>
          <p:cNvPr id="50200" name="Rectangle 23"/>
          <p:cNvSpPr>
            <a:spLocks noChangeArrowheads="1"/>
          </p:cNvSpPr>
          <p:nvPr/>
        </p:nvSpPr>
        <p:spPr bwMode="auto">
          <a:xfrm>
            <a:off x="4572000" y="4343400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Disco</a:t>
            </a:r>
          </a:p>
        </p:txBody>
      </p:sp>
      <p:sp>
        <p:nvSpPr>
          <p:cNvPr id="50201" name="Rectangle 24"/>
          <p:cNvSpPr>
            <a:spLocks noChangeArrowheads="1"/>
          </p:cNvSpPr>
          <p:nvPr/>
        </p:nvSpPr>
        <p:spPr bwMode="auto">
          <a:xfrm>
            <a:off x="3581400" y="4343400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Disco</a:t>
            </a:r>
          </a:p>
        </p:txBody>
      </p:sp>
      <p:sp>
        <p:nvSpPr>
          <p:cNvPr id="50202" name="Rectangle 25"/>
          <p:cNvSpPr>
            <a:spLocks noChangeArrowheads="1"/>
          </p:cNvSpPr>
          <p:nvPr/>
        </p:nvSpPr>
        <p:spPr bwMode="auto">
          <a:xfrm>
            <a:off x="2743200" y="4343400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Disco</a:t>
            </a:r>
          </a:p>
        </p:txBody>
      </p:sp>
      <p:sp>
        <p:nvSpPr>
          <p:cNvPr id="50203" name="Line 26"/>
          <p:cNvSpPr>
            <a:spLocks noChangeShapeType="1"/>
          </p:cNvSpPr>
          <p:nvPr/>
        </p:nvSpPr>
        <p:spPr bwMode="auto">
          <a:xfrm>
            <a:off x="3657600" y="1981200"/>
            <a:ext cx="228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04" name="Line 27"/>
          <p:cNvSpPr>
            <a:spLocks noChangeShapeType="1"/>
          </p:cNvSpPr>
          <p:nvPr/>
        </p:nvSpPr>
        <p:spPr bwMode="auto">
          <a:xfrm flipH="1">
            <a:off x="4495800" y="19812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05" name="Line 28"/>
          <p:cNvSpPr>
            <a:spLocks noChangeShapeType="1"/>
          </p:cNvSpPr>
          <p:nvPr/>
        </p:nvSpPr>
        <p:spPr bwMode="auto">
          <a:xfrm flipH="1">
            <a:off x="5257800" y="1981200"/>
            <a:ext cx="228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06" name="Line 29"/>
          <p:cNvSpPr>
            <a:spLocks noChangeShapeType="1"/>
          </p:cNvSpPr>
          <p:nvPr/>
        </p:nvSpPr>
        <p:spPr bwMode="auto">
          <a:xfrm>
            <a:off x="6934200" y="19812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07" name="Line 30"/>
          <p:cNvSpPr>
            <a:spLocks noChangeShapeType="1"/>
          </p:cNvSpPr>
          <p:nvPr/>
        </p:nvSpPr>
        <p:spPr bwMode="auto">
          <a:xfrm>
            <a:off x="7924800" y="19812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08" name="Line 31"/>
          <p:cNvSpPr>
            <a:spLocks noChangeShapeType="1"/>
          </p:cNvSpPr>
          <p:nvPr/>
        </p:nvSpPr>
        <p:spPr bwMode="auto">
          <a:xfrm flipH="1">
            <a:off x="8839200" y="19812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09" name="Line 32"/>
          <p:cNvSpPr>
            <a:spLocks noChangeShapeType="1"/>
          </p:cNvSpPr>
          <p:nvPr/>
        </p:nvSpPr>
        <p:spPr bwMode="auto">
          <a:xfrm flipV="1">
            <a:off x="3048000" y="3505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0" name="Line 33"/>
          <p:cNvSpPr>
            <a:spLocks noChangeShapeType="1"/>
          </p:cNvSpPr>
          <p:nvPr/>
        </p:nvSpPr>
        <p:spPr bwMode="auto">
          <a:xfrm flipV="1">
            <a:off x="38100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1" name="Line 34"/>
          <p:cNvSpPr>
            <a:spLocks noChangeShapeType="1"/>
          </p:cNvSpPr>
          <p:nvPr/>
        </p:nvSpPr>
        <p:spPr bwMode="auto">
          <a:xfrm flipV="1">
            <a:off x="4800600" y="3581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2" name="Line 35"/>
          <p:cNvSpPr>
            <a:spLocks noChangeShapeType="1"/>
          </p:cNvSpPr>
          <p:nvPr/>
        </p:nvSpPr>
        <p:spPr bwMode="auto">
          <a:xfrm flipV="1">
            <a:off x="6629400" y="3581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3" name="Line 36"/>
          <p:cNvSpPr>
            <a:spLocks noChangeShapeType="1"/>
          </p:cNvSpPr>
          <p:nvPr/>
        </p:nvSpPr>
        <p:spPr bwMode="auto">
          <a:xfrm flipV="1">
            <a:off x="7620000" y="3505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4" name="Line 37"/>
          <p:cNvSpPr>
            <a:spLocks noChangeShapeType="1"/>
          </p:cNvSpPr>
          <p:nvPr/>
        </p:nvSpPr>
        <p:spPr bwMode="auto">
          <a:xfrm flipV="1">
            <a:off x="8458200" y="35814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5" name="Text Box 38"/>
          <p:cNvSpPr txBox="1">
            <a:spLocks noChangeArrowheads="1"/>
          </p:cNvSpPr>
          <p:nvPr/>
        </p:nvSpPr>
        <p:spPr bwMode="auto">
          <a:xfrm rot="-5400000">
            <a:off x="930275" y="4478338"/>
            <a:ext cx="198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Distribution</a:t>
            </a:r>
          </a:p>
        </p:txBody>
      </p:sp>
      <p:sp>
        <p:nvSpPr>
          <p:cNvPr id="50216" name="Freeform 39"/>
          <p:cNvSpPr>
            <a:spLocks/>
          </p:cNvSpPr>
          <p:nvPr/>
        </p:nvSpPr>
        <p:spPr bwMode="auto">
          <a:xfrm>
            <a:off x="2133600" y="4038600"/>
            <a:ext cx="304800" cy="1219200"/>
          </a:xfrm>
          <a:custGeom>
            <a:avLst/>
            <a:gdLst>
              <a:gd name="T0" fmla="*/ 2147483647 w 192"/>
              <a:gd name="T1" fmla="*/ 2147483647 h 768"/>
              <a:gd name="T2" fmla="*/ 0 w 192"/>
              <a:gd name="T3" fmla="*/ 2147483647 h 768"/>
              <a:gd name="T4" fmla="*/ 0 w 192"/>
              <a:gd name="T5" fmla="*/ 0 h 768"/>
              <a:gd name="T6" fmla="*/ 2147483647 w 192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768"/>
              <a:gd name="T14" fmla="*/ 192 w 192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768">
                <a:moveTo>
                  <a:pt x="192" y="768"/>
                </a:move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7" name="Line 40"/>
          <p:cNvSpPr>
            <a:spLocks noChangeShapeType="1"/>
          </p:cNvSpPr>
          <p:nvPr/>
        </p:nvSpPr>
        <p:spPr bwMode="auto">
          <a:xfrm flipV="1">
            <a:off x="2819400" y="4876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8" name="Line 41"/>
          <p:cNvSpPr>
            <a:spLocks noChangeShapeType="1"/>
          </p:cNvSpPr>
          <p:nvPr/>
        </p:nvSpPr>
        <p:spPr bwMode="auto">
          <a:xfrm flipV="1">
            <a:off x="3733800" y="4876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19" name="Line 42"/>
          <p:cNvSpPr>
            <a:spLocks noChangeShapeType="1"/>
          </p:cNvSpPr>
          <p:nvPr/>
        </p:nvSpPr>
        <p:spPr bwMode="auto">
          <a:xfrm flipV="1">
            <a:off x="4800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20" name="Line 43"/>
          <p:cNvSpPr>
            <a:spLocks noChangeShapeType="1"/>
          </p:cNvSpPr>
          <p:nvPr/>
        </p:nvSpPr>
        <p:spPr bwMode="auto">
          <a:xfrm flipV="1">
            <a:off x="6324600" y="4876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21" name="Line 44"/>
          <p:cNvSpPr>
            <a:spLocks noChangeShapeType="1"/>
          </p:cNvSpPr>
          <p:nvPr/>
        </p:nvSpPr>
        <p:spPr bwMode="auto">
          <a:xfrm flipV="1">
            <a:off x="7467600" y="4876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22" name="Line 45"/>
          <p:cNvSpPr>
            <a:spLocks noChangeShapeType="1"/>
          </p:cNvSpPr>
          <p:nvPr/>
        </p:nvSpPr>
        <p:spPr bwMode="auto">
          <a:xfrm flipH="1" flipV="1">
            <a:off x="8458200" y="4876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23" name="Text Box 46"/>
          <p:cNvSpPr txBox="1">
            <a:spLocks noChangeArrowheads="1"/>
          </p:cNvSpPr>
          <p:nvPr/>
        </p:nvSpPr>
        <p:spPr bwMode="auto">
          <a:xfrm rot="-5400000">
            <a:off x="1082675" y="2954338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Transmission</a:t>
            </a:r>
          </a:p>
        </p:txBody>
      </p:sp>
      <p:sp>
        <p:nvSpPr>
          <p:cNvPr id="50224" name="Freeform 47"/>
          <p:cNvSpPr>
            <a:spLocks/>
          </p:cNvSpPr>
          <p:nvPr/>
        </p:nvSpPr>
        <p:spPr bwMode="auto">
          <a:xfrm>
            <a:off x="2133600" y="2667000"/>
            <a:ext cx="304800" cy="1219200"/>
          </a:xfrm>
          <a:custGeom>
            <a:avLst/>
            <a:gdLst>
              <a:gd name="T0" fmla="*/ 2147483647 w 192"/>
              <a:gd name="T1" fmla="*/ 2147483647 h 768"/>
              <a:gd name="T2" fmla="*/ 0 w 192"/>
              <a:gd name="T3" fmla="*/ 2147483647 h 768"/>
              <a:gd name="T4" fmla="*/ 0 w 192"/>
              <a:gd name="T5" fmla="*/ 0 h 768"/>
              <a:gd name="T6" fmla="*/ 2147483647 w 192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768"/>
              <a:gd name="T14" fmla="*/ 192 w 192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768">
                <a:moveTo>
                  <a:pt x="192" y="768"/>
                </a:move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25" name="Text Box 48"/>
          <p:cNvSpPr txBox="1">
            <a:spLocks noChangeArrowheads="1"/>
          </p:cNvSpPr>
          <p:nvPr/>
        </p:nvSpPr>
        <p:spPr bwMode="auto">
          <a:xfrm rot="-5400000">
            <a:off x="1376363" y="1822451"/>
            <a:ext cx="1089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latin typeface="Times New Roman" pitchFamily="18" charset="0"/>
              </a:rPr>
              <a:t>Generation</a:t>
            </a:r>
          </a:p>
        </p:txBody>
      </p:sp>
      <p:sp>
        <p:nvSpPr>
          <p:cNvPr id="50226" name="Freeform 49"/>
          <p:cNvSpPr>
            <a:spLocks/>
          </p:cNvSpPr>
          <p:nvPr/>
        </p:nvSpPr>
        <p:spPr bwMode="auto">
          <a:xfrm>
            <a:off x="2133600" y="1295400"/>
            <a:ext cx="304800" cy="1219200"/>
          </a:xfrm>
          <a:custGeom>
            <a:avLst/>
            <a:gdLst>
              <a:gd name="T0" fmla="*/ 2147483647 w 192"/>
              <a:gd name="T1" fmla="*/ 2147483647 h 768"/>
              <a:gd name="T2" fmla="*/ 0 w 192"/>
              <a:gd name="T3" fmla="*/ 2147483647 h 768"/>
              <a:gd name="T4" fmla="*/ 0 w 192"/>
              <a:gd name="T5" fmla="*/ 0 h 768"/>
              <a:gd name="T6" fmla="*/ 2147483647 w 192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768"/>
              <a:gd name="T14" fmla="*/ 192 w 192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768">
                <a:moveTo>
                  <a:pt x="192" y="768"/>
                </a:move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27" name="Text Box 50"/>
          <p:cNvSpPr txBox="1">
            <a:spLocks noChangeArrowheads="1"/>
          </p:cNvSpPr>
          <p:nvPr/>
        </p:nvSpPr>
        <p:spPr bwMode="auto">
          <a:xfrm rot="5400000">
            <a:off x="9721850" y="3079750"/>
            <a:ext cx="1009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latin typeface="Times New Roman" pitchFamily="18" charset="0"/>
              </a:rPr>
              <a:t>Regulated</a:t>
            </a:r>
          </a:p>
        </p:txBody>
      </p:sp>
      <p:sp>
        <p:nvSpPr>
          <p:cNvPr id="50228" name="Text Box 51"/>
          <p:cNvSpPr txBox="1">
            <a:spLocks noChangeArrowheads="1"/>
          </p:cNvSpPr>
          <p:nvPr/>
        </p:nvSpPr>
        <p:spPr bwMode="auto">
          <a:xfrm rot="5400000">
            <a:off x="9798050" y="4451350"/>
            <a:ext cx="1009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latin typeface="Times New Roman" pitchFamily="18" charset="0"/>
              </a:rPr>
              <a:t>Regulated</a:t>
            </a:r>
          </a:p>
        </p:txBody>
      </p:sp>
      <p:sp>
        <p:nvSpPr>
          <p:cNvPr id="50229" name="Freeform 52"/>
          <p:cNvSpPr>
            <a:spLocks/>
          </p:cNvSpPr>
          <p:nvPr/>
        </p:nvSpPr>
        <p:spPr bwMode="auto">
          <a:xfrm>
            <a:off x="9829800" y="2819400"/>
            <a:ext cx="228600" cy="762000"/>
          </a:xfrm>
          <a:custGeom>
            <a:avLst/>
            <a:gdLst>
              <a:gd name="T0" fmla="*/ 0 w 144"/>
              <a:gd name="T1" fmla="*/ 2147483647 h 480"/>
              <a:gd name="T2" fmla="*/ 2147483647 w 144"/>
              <a:gd name="T3" fmla="*/ 2147483647 h 480"/>
              <a:gd name="T4" fmla="*/ 2147483647 w 144"/>
              <a:gd name="T5" fmla="*/ 0 h 480"/>
              <a:gd name="T6" fmla="*/ 0 w 14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480"/>
              <a:gd name="T14" fmla="*/ 144 w 14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480">
                <a:moveTo>
                  <a:pt x="0" y="480"/>
                </a:moveTo>
                <a:lnTo>
                  <a:pt x="144" y="480"/>
                </a:ln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30" name="Freeform 53"/>
          <p:cNvSpPr>
            <a:spLocks/>
          </p:cNvSpPr>
          <p:nvPr/>
        </p:nvSpPr>
        <p:spPr bwMode="auto">
          <a:xfrm>
            <a:off x="9829800" y="4191000"/>
            <a:ext cx="228600" cy="762000"/>
          </a:xfrm>
          <a:custGeom>
            <a:avLst/>
            <a:gdLst>
              <a:gd name="T0" fmla="*/ 0 w 144"/>
              <a:gd name="T1" fmla="*/ 2147483647 h 480"/>
              <a:gd name="T2" fmla="*/ 2147483647 w 144"/>
              <a:gd name="T3" fmla="*/ 2147483647 h 480"/>
              <a:gd name="T4" fmla="*/ 2147483647 w 144"/>
              <a:gd name="T5" fmla="*/ 0 h 480"/>
              <a:gd name="T6" fmla="*/ 0 w 14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480"/>
              <a:gd name="T14" fmla="*/ 144 w 14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480">
                <a:moveTo>
                  <a:pt x="0" y="480"/>
                </a:moveTo>
                <a:lnTo>
                  <a:pt x="144" y="480"/>
                </a:ln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231" name="Text Box 54"/>
          <p:cNvSpPr txBox="1">
            <a:spLocks noChangeArrowheads="1"/>
          </p:cNvSpPr>
          <p:nvPr/>
        </p:nvSpPr>
        <p:spPr bwMode="auto">
          <a:xfrm>
            <a:off x="1592365" y="406401"/>
            <a:ext cx="9151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1990s Competitive Wholesale Electricity Market Structure</a:t>
            </a:r>
          </a:p>
        </p:txBody>
      </p:sp>
      <p:sp>
        <p:nvSpPr>
          <p:cNvPr id="50232" name="Text Box 55"/>
          <p:cNvSpPr txBox="1">
            <a:spLocks noChangeArrowheads="1"/>
          </p:cNvSpPr>
          <p:nvPr/>
        </p:nvSpPr>
        <p:spPr bwMode="auto">
          <a:xfrm>
            <a:off x="5943600" y="2895600"/>
            <a:ext cx="74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dirty="0">
                <a:latin typeface="Times New Roman" pitchFamily="18" charset="0"/>
              </a:rPr>
              <a:t>Poolco</a:t>
            </a:r>
          </a:p>
        </p:txBody>
      </p:sp>
    </p:spTree>
    <p:extLst>
      <p:ext uri="{BB962C8B-B14F-4D97-AF65-F5344CB8AC3E}">
        <p14:creationId xmlns:p14="http://schemas.microsoft.com/office/powerpoint/2010/main" val="41961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A92DD-E1E1-4C6C-97E2-4048235D964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99052"/>
            <a:ext cx="7315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6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Nuclear Power’s Excess Cost Problem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2400" dirty="0"/>
              <a:t>     Cost estimates, including those by reactor builders, have indicated that large new reactors will cost in the range of 12-20 cents/kwh.  Vogtle could exceed that.</a:t>
            </a:r>
          </a:p>
          <a:p>
            <a:pPr lvl="2"/>
            <a:r>
              <a:rPr lang="en-US" dirty="0"/>
              <a:t>U.S. power market average 2015-18 cost was 3.5-4.5 cents/kwh, so the SMR or other new units have to cut recent nuclear construction costs by at least 3-400 percent to be competitive.  This is implausible even with economies of scale if many units are built.  It is impossible for the first units. </a:t>
            </a:r>
          </a:p>
          <a:p>
            <a:pPr lvl="2"/>
            <a:r>
              <a:rPr lang="en-US" dirty="0"/>
              <a:t>Current U.S. gov’t gas price forecasts indicate gas-fueled electricity not rising above 8 cents/kwh for many years.</a:t>
            </a:r>
          </a:p>
          <a:p>
            <a:pPr lvl="2"/>
            <a:r>
              <a:rPr lang="en-US" dirty="0"/>
              <a:t>And large amounts of efficiency remain available at less than 4 cents/kwh.</a:t>
            </a:r>
          </a:p>
          <a:p>
            <a:pPr lvl="2"/>
            <a:r>
              <a:rPr lang="en-US" dirty="0"/>
              <a:t>2018 solar plus storage bids in Colorado of 3.6 cents/kwh, wind at 2.1 cents per kwh.  </a:t>
            </a:r>
          </a:p>
          <a:p>
            <a:pPr lvl="3"/>
            <a:r>
              <a:rPr lang="en-US" dirty="0"/>
              <a:t>Six months later Nevada, Arizona and Texas solar (without storage) was at 2.3-2.5 cents/kwh</a:t>
            </a:r>
          </a:p>
          <a:p>
            <a:pPr lvl="2"/>
            <a:r>
              <a:rPr lang="en-US" dirty="0"/>
              <a:t>Los Angeles more recently accepted a bid for 400MW of solar plus storage at under 2 cents per kwh, one of 120 bids </a:t>
            </a:r>
          </a:p>
          <a:p>
            <a:pPr lvl="2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CAA81-0797-4B3F-A8A9-7B01CEE90C3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6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phone showing a graph&#10;&#10;Description automatically generated">
            <a:extLst>
              <a:ext uri="{FF2B5EF4-FFF2-40B4-BE49-F238E27FC236}">
                <a16:creationId xmlns:a16="http://schemas.microsoft.com/office/drawing/2014/main" id="{5CDF4715-F79E-D44A-7FAE-767D14DE9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046" y="0"/>
            <a:ext cx="53139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1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277</Words>
  <Application>Microsoft Office PowerPoint</Application>
  <PresentationFormat>Widescreen</PresentationFormat>
  <Paragraphs>48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Low Level Waste Disposal in an Evolving Electric Industry</vt:lpstr>
      <vt:lpstr>Vertically Integrated Monopoly Utility – U.S. Standard Pre-1985 – All prudent expenses covered</vt:lpstr>
      <vt:lpstr>PowerPoint Presentation</vt:lpstr>
      <vt:lpstr>PowerPoint Presentation</vt:lpstr>
      <vt:lpstr>Nuclear Power’s Excess Cost Problem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Bradford</dc:creator>
  <cp:lastModifiedBy>Peter Bradford</cp:lastModifiedBy>
  <cp:revision>6</cp:revision>
  <dcterms:created xsi:type="dcterms:W3CDTF">2023-09-30T21:29:55Z</dcterms:created>
  <dcterms:modified xsi:type="dcterms:W3CDTF">2023-10-03T00:34:45Z</dcterms:modified>
</cp:coreProperties>
</file>