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33"/>
  </p:notesMasterIdLst>
  <p:handoutMasterIdLst>
    <p:handoutMasterId r:id="rId34"/>
  </p:handoutMasterIdLst>
  <p:sldIdLst>
    <p:sldId id="329" r:id="rId3"/>
    <p:sldId id="346" r:id="rId4"/>
    <p:sldId id="396" r:id="rId5"/>
    <p:sldId id="398" r:id="rId6"/>
    <p:sldId id="400" r:id="rId7"/>
    <p:sldId id="367" r:id="rId8"/>
    <p:sldId id="404" r:id="rId9"/>
    <p:sldId id="388" r:id="rId10"/>
    <p:sldId id="368" r:id="rId11"/>
    <p:sldId id="399" r:id="rId12"/>
    <p:sldId id="379" r:id="rId13"/>
    <p:sldId id="391" r:id="rId14"/>
    <p:sldId id="380" r:id="rId15"/>
    <p:sldId id="378" r:id="rId16"/>
    <p:sldId id="386" r:id="rId17"/>
    <p:sldId id="387" r:id="rId18"/>
    <p:sldId id="381" r:id="rId19"/>
    <p:sldId id="382" r:id="rId20"/>
    <p:sldId id="389" r:id="rId21"/>
    <p:sldId id="383" r:id="rId22"/>
    <p:sldId id="390" r:id="rId23"/>
    <p:sldId id="394" r:id="rId24"/>
    <p:sldId id="392" r:id="rId25"/>
    <p:sldId id="385" r:id="rId26"/>
    <p:sldId id="397" r:id="rId27"/>
    <p:sldId id="403" r:id="rId28"/>
    <p:sldId id="401" r:id="rId29"/>
    <p:sldId id="395" r:id="rId30"/>
    <p:sldId id="402" r:id="rId31"/>
    <p:sldId id="393" r:id="rId3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100"/>
    <a:srgbClr val="0082AA"/>
    <a:srgbClr val="ABE1FA"/>
    <a:srgbClr val="FFC766"/>
    <a:srgbClr val="44C8F5"/>
    <a:srgbClr val="FFB300"/>
    <a:srgbClr val="66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851" autoAdjust="0"/>
    <p:restoredTop sz="99752" autoAdjust="0"/>
  </p:normalViewPr>
  <p:slideViewPr>
    <p:cSldViewPr snapToGrid="0">
      <p:cViewPr varScale="1">
        <p:scale>
          <a:sx n="79" d="100"/>
          <a:sy n="79" d="100"/>
        </p:scale>
        <p:origin x="1958" y="72"/>
      </p:cViewPr>
      <p:guideLst>
        <p:guide orient="horz"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755"/>
    </p:cViewPr>
  </p:sorterViewPr>
  <p:notesViewPr>
    <p:cSldViewPr snapToGrid="0">
      <p:cViewPr>
        <p:scale>
          <a:sx n="66" d="100"/>
          <a:sy n="66" d="100"/>
        </p:scale>
        <p:origin x="-151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08AF06F0-BF2F-B99A-19A2-AF10011E12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00" tIns="45701" rIns="91400" bIns="4570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6F462D1C-A305-9949-C394-B8F17C36FF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00" tIns="45701" rIns="91400" bIns="457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0" name="Rectangle 4">
            <a:extLst>
              <a:ext uri="{FF2B5EF4-FFF2-40B4-BE49-F238E27FC236}">
                <a16:creationId xmlns:a16="http://schemas.microsoft.com/office/drawing/2014/main" id="{BE8ADFA6-9857-F915-5B62-7F6F16C5810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00" tIns="45701" rIns="91400" bIns="4570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1" name="Rectangle 5">
            <a:extLst>
              <a:ext uri="{FF2B5EF4-FFF2-40B4-BE49-F238E27FC236}">
                <a16:creationId xmlns:a16="http://schemas.microsoft.com/office/drawing/2014/main" id="{3DEBE0E7-7FD8-0ED7-AB57-8D1E243346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00" tIns="45701" rIns="91400" bIns="457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C66606-6F38-478B-880C-8776B2B0A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0T19:01:59.46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1,'42'2,"56"9,28 3,-91-11,0 2,-1 1,0 2,41 15,3 0,-55-17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0T17:42:46.661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0T17:41:33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 24575,'20'0'0,"4"-1"0,0 1 0,0 1 0,0 1 0,0 1 0,-1 1 0,1 1 0,26 9 0,-34-8 0,-1-1 0,1-1 0,0 0 0,0-1 0,21 1 0,84-4 0,-65-1 0,-38 0 0,-1-1 0,-1-1 0,1 0 0,0-1 0,28-12 0,-5 3 0,-21 9 0,0 0 0,0 1 0,1 1 0,-1 1 0,0 1 0,1 1 0,-1 0 0,1 2 0,-1 0 0,26 8 0,-1-3-1365,-23-6-5461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0T19:07:53.61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1 188,'234'-19,"-211"17,-1-1,0 0,0-1,-1-1,36-14,157-65,-200 80,0-1,0 2,1 0,0 1,-1 0,24 1,-19 0,0 0,0-1,23-5,-16 1,0 1,0 2,1 1,30 1,-39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0T19:02:17.85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4,'73'-2,"-34"1,-1 0,1 3,65 11,45 8,-101-17,66 16,-29-1,-62-16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0T19:04:54.32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0 192,'4'1,"1"0,-1 0,0 0,0 0,1 0,-1 1,0 0,-1 0,1 0,0 0,5 5,15 8,106 40,-10-4,-104-43,0-1,0 0,1-1,0-1,0-1,0 0,0-1,1-1,-1-1,1-1,0 0,-1-1,1 0,-1-2,0 0,23-8,13-7,54-22,-94 34,-1-1,0 0,0-1,-1 0,1-1,11-12,-7 2,0 0,-1-1,0-1,-2 0,-1 0,14-35,-17 41,2-11,-11 25,0 1,0-1,0 0,0 0,0 1,-1-1,1 0,0 1,0-1,-1 0,1 1,0-1,-1 1,1-1,-1 1,1-1,-1 1,1-1,-1 1,1-1,-1 1,0-1,1 1,-1 0,0-1,1 1,-1 0,0 0,1 0,-1-1,0 1,1 0,-1 0,0 0,0 0,0 0,-40-3,-1 1,-64 5,23 0,-110-2,166-1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0T19:05:39.08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1 351,'3'-2,"0"-1,0 1,0 0,1 0,-1 0,1 1,-1-1,1 1,0 0,-1 0,9-1,46-2,-41 3,269 0,137-9,310-8,-502 19,3 14,-6-1,633-15,-762 5,105 19,-48-3,200 20,166 14,-332-36,186 10,-452-30,4 0,-119 12,183-9,-1 1,1 0,-1 1,1 0,0 0,0 1,1 0,-1 0,1 1,-1 0,2 0,-1 0,0 1,-6 8,9-10,1 1,-1 0,1 0,0 0,0 1,0-1,1 1,0-1,0 1,0 0,1 0,-1 0,2 0,-1 0,1 0,-1 0,2 0,-1 0,1 0,2 10,-1-10,0 0,1 0,0 0,0 0,1-1,-1 1,1-1,0 0,0 0,1 0,0-1,0 0,0 0,0 0,1 0,10 5,5 1,0-1,0-1,35 9,-9-5,0-3,1-1,0-2,0-3,0-1,0-3,1-2,-1-2,-1-2,1-2,-1-2,80-30,-97 28,103-39,-111 45,0 1,1 1,0 1,28-1,27 3,91-9,-164 11,38-6,-1-2,65-20,36-18,107-41,71-29,-252 97,0 4,128-12,142-17,-303 38,54 0,-64 5,1 0,-1-2,0-1,38-11,-21 0,175-65,-191 68,2 0,-1 2,1 1,1 1,-1 2,50-5,47-3,-50 4,-13 2,156-10,402 35,69-5,-438-14,-207 2,391 16,78-3,-325-16,1574 3,-1732-3,-34 0,-19-1,-66-4,0 3,-1 4,-130 16,107 1,0 4,-138 46,157-36,-204 55,258-77,-1-2,1-1,-1-2,0-2,-64-6,95 4,5 1,0 0,-1 0,1-1,0 0,-1 0,1 0,0 0,0-1,0 1,0-1,0 0,-5-4,9 6,0 0,0-1,0 1,-1 0,1 0,0-1,0 1,0 0,0 0,0-1,0 1,0 0,0 0,0-1,0 1,0 0,0-1,0 1,0 0,0 0,0-1,0 1,0 0,0 0,0-1,0 1,1 0,-1 0,0-1,0 1,0 0,0 0,1-1,-1 1,0 0,0 0,0 0,1 0,-1-1,0 1,0 0,1 0,-1 0,0 0,0 0,1 0,-1 0,0 0,1 0,-1 0,17-5,36-2,0 3,101 5,-67 1,-6-2,436 23,33 35,37 4,-521-54,211 35,-224-34,0-2,1-2,-1-3,1-2,83-10,259-66,-382 73,116-19,-88 16,0-1,72-22,257-125,-295 120,-42 19,-1-2,-1-2,56-42,-85 59,-1 0,1 0,-1 0,0 0,0 0,0-1,0 1,-1 0,1-1,-1 0,2-3,-3 6,0-1,0 1,1-1,-1 1,0-1,0 0,0 1,0-1,0 1,-1-1,1 1,0-1,0 0,0 1,0-1,-1 1,1-1,0 1,0-1,-1 1,1-1,0 1,-1-1,-1 0,1 0,-1 0,1 0,-1 0,1 1,-1-1,1 0,-1 1,0-1,1 1,-4-1,-38-3,0 2,-73 5,25 0,47 0,1 1,-64 16,61-11,-90 8,-122 10,-4-1,-356-25,299-3,262 4,0 3,-95 19,-112 43,132-30,-593 184,691-210,-299 118,199-72,-178 49,210-84,-119 9,4-1,142-18,0-4,-111-1,-91-7,-119-2,322-4,1-4,-89-23,-26-4,120 24,1-3,1-2,0-4,1-2,-115-61,118 55,-120-39,-20-8,184 69,0 1,0 2,-1-1,0 2,0 1,-28-3,-119 7,73 2,-1599-3,1633-3,-115-21,112 13,-99-5,115 15,0-1,-53-10,-3-3,57 10,-57-15,38 6,-101-9,90 15,55 6,-2-1,49 2,429-14,411 2,-557 15,53 0,481-4,-654-6,294-51,-92-22,-226 63,-57 9,-11-8,-59 10,0 1,51-1,9 6,148 4,-225-1,0 2,0 0,-1 1,35 13,79 44,-95-44,-24-11,0 0,27 19,60 52,52 35,-128-96,5 3,47 23,-67-38,0 0,0-1,1 0,0-1,-1 0,1-1,24 0,-8-2,1 1,0 1,37 8,-59-7,-8-1,-15 1,-28 0,-141-3,52-1,-156 17,208-5,-7 2,-127 1,147-15,-87-15,28 5,85 9,0-2,-70-15,69 10,0 1,-81-5,-88 12,116 3,-3057 0,1728-3,1341-3,-107-19,-61-3,-130 25,191 3,171-1,0 1,-36 8,35-5,0-2,-27 2,-246-4,136-2,123 3,1 1,-1 2,-42 12,51-10,0-1,0-1,0-1,-1-1,0-2,1 0,-35-5,-30-12,24 3,0 3,-94-3,-314 15,438 1,0 1,1 2,-68 20,35-8,28-6,1 2,0 2,1 1,-61 39,94-53,-46 26,-1-1,-1-3,-84 27,109-47,0-1,0-1,0-1,0-1,-37-5,-10 1,-4 3,48 0,27 0,11 0,1365 0,-1323 3,0 3,0 1,61 18,-53-12,101 12,-109-19,-1 2,61 18,-68-14,1-2,0-2,67 3,30 2,-13-1,494-10,-317-4,-248-1,-1-2,70-16,11-1,108-21,-193 33,-2-1,-27 6,0 1,0 0,25 0,-1 1,1-2,51-13,-49 8,83-7,-105 16,0-1,-1-2,1 0,-1-2,0-1,0 0,28-14,-36 12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0T17:38:55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 24575,'24'1'0,"-1"0"0,1 1 0,-1 1 0,0 2 0,0 0 0,40 14 0,-47-13 0,1-2 0,0 0 0,0-1 0,0-1 0,21 1 0,3-3 0,43-5 0,-52 0 0,53-16 0,-68 16 0,15-5-455,-2-1 0,37-19 0,-52 22-6371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0T19:07:02.34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711 0,'-688'0,"665"0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0T19:07:05.21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926 28,'-44'-2,"-56"-10,56 6,-60-2,-399 10,489-2,0 2,0 0,-20 6,-1 0,16-5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0T19:07:08.71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792 0,'-347'0,"327"1,1 1,-36 9,33-7,1 0,-26 1,-190-5,214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0T17:40:47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DDC8A5D8-34D2-A4FB-112A-64A300A73F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00" tIns="45701" rIns="91400" bIns="4570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AA55267-AEF7-1619-41F1-FCE4421C68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00" tIns="45701" rIns="91400" bIns="457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C017D6F-5CC5-BFA4-0EE9-DA595089BF5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528672C4-88F1-D6F3-83DC-F6B61E05D91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00" tIns="45701" rIns="91400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4A589AD4-B9D9-2BAC-F343-88A7D50725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00" tIns="45701" rIns="91400" bIns="4570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E2675C7A-67CB-A9C2-585F-F488E0936B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00" tIns="45701" rIns="91400" bIns="457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524088-018B-49C3-88A5-506385A4F1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54CCABDE-B951-907B-4FF4-80B545CD6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82555C-5F0D-43FB-9E3F-F0743493EB1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8397379-DDD9-EE6E-EE5D-3083EBB50A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A9328C7-2C8C-E09E-6066-1B9529642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4930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495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0467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8288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2630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7662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6961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74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7191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6725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02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01244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0036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6109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25425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690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699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447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422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777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94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522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533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>
            <a:extLst>
              <a:ext uri="{FF2B5EF4-FFF2-40B4-BE49-F238E27FC236}">
                <a16:creationId xmlns:a16="http://schemas.microsoft.com/office/drawing/2014/main" id="{3E853E89-69FD-9F62-9532-99D2095CFB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5465763"/>
            <a:ext cx="1143000" cy="122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Text Box 11">
            <a:extLst>
              <a:ext uri="{FF2B5EF4-FFF2-40B4-BE49-F238E27FC236}">
                <a16:creationId xmlns:a16="http://schemas.microsoft.com/office/drawing/2014/main" id="{8D193843-72CF-D700-EB65-CA7587A8ADC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25675" y="584200"/>
            <a:ext cx="4905375" cy="4730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2500">
              <a:solidFill>
                <a:srgbClr val="0082AA"/>
              </a:solidFill>
            </a:endParaRPr>
          </a:p>
        </p:txBody>
      </p:sp>
      <p:sp>
        <p:nvSpPr>
          <p:cNvPr id="1028" name="Rectangle 12">
            <a:extLst>
              <a:ext uri="{FF2B5EF4-FFF2-40B4-BE49-F238E27FC236}">
                <a16:creationId xmlns:a16="http://schemas.microsoft.com/office/drawing/2014/main" id="{BB2CB924-D019-585A-259F-794FAD5FB5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7013" y="252413"/>
            <a:ext cx="8916987" cy="1268412"/>
          </a:xfrm>
          <a:prstGeom prst="rect">
            <a:avLst/>
          </a:prstGeom>
          <a:gradFill rotWithShape="1">
            <a:gsLst>
              <a:gs pos="0">
                <a:srgbClr val="0082AA"/>
              </a:gs>
              <a:gs pos="100000">
                <a:srgbClr val="55ACC6">
                  <a:alpha val="10999"/>
                </a:srgb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3085" name="Slide Number Placeholder 3">
            <a:extLst>
              <a:ext uri="{FF2B5EF4-FFF2-40B4-BE49-F238E27FC236}">
                <a16:creationId xmlns:a16="http://schemas.microsoft.com/office/drawing/2014/main" id="{907345B4-85E6-4BE2-2C53-37BD28D792E0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9749807C-25E9-4B79-94A3-BEE71D47222E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1030" name="MSIPCMContentMarking" descr="{&quot;HashCode&quot;:-1989672461,&quot;Placement&quot;:&quot;Footer&quot;,&quot;Top&quot;:516.65155,&quot;Left&quot;:317.860931,&quot;SlideWidth&quot;:720,&quot;SlideHeight&quot;:540}">
            <a:extLst>
              <a:ext uri="{FF2B5EF4-FFF2-40B4-BE49-F238E27FC236}">
                <a16:creationId xmlns:a16="http://schemas.microsoft.com/office/drawing/2014/main" id="{49D7BCFD-EF57-3429-9A23-68263328763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37013" y="6561138"/>
            <a:ext cx="1069975" cy="2968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Confidential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>
            <a:extLst>
              <a:ext uri="{FF2B5EF4-FFF2-40B4-BE49-F238E27FC236}">
                <a16:creationId xmlns:a16="http://schemas.microsoft.com/office/drawing/2014/main" id="{5213D651-8AA5-AAAB-14CB-533CC86460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82AA">
                  <a:alpha val="99001"/>
                </a:srgbClr>
              </a:gs>
              <a:gs pos="100000">
                <a:schemeClr val="bg1">
                  <a:alpha val="10999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grpSp>
        <p:nvGrpSpPr>
          <p:cNvPr id="2051" name="Group 10">
            <a:extLst>
              <a:ext uri="{FF2B5EF4-FFF2-40B4-BE49-F238E27FC236}">
                <a16:creationId xmlns:a16="http://schemas.microsoft.com/office/drawing/2014/main" id="{8A7D27DF-3650-A4E0-1695-CE311280911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501775" y="4465638"/>
            <a:ext cx="1663700" cy="1498600"/>
            <a:chOff x="2336" y="2951"/>
            <a:chExt cx="1286" cy="1148"/>
          </a:xfrm>
        </p:grpSpPr>
        <p:pic>
          <p:nvPicPr>
            <p:cNvPr id="2053" name="Picture 11" descr="symbolCOL">
              <a:extLst>
                <a:ext uri="{FF2B5EF4-FFF2-40B4-BE49-F238E27FC236}">
                  <a16:creationId xmlns:a16="http://schemas.microsoft.com/office/drawing/2014/main" id="{4DF71B96-0624-A580-14D7-22AB8430DD8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7" t="745" r="7162" b="745"/>
            <a:stretch>
              <a:fillRect/>
            </a:stretch>
          </p:blipFill>
          <p:spPr bwMode="auto">
            <a:xfrm>
              <a:off x="2336" y="3007"/>
              <a:ext cx="1019" cy="1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 Box 12">
              <a:extLst>
                <a:ext uri="{FF2B5EF4-FFF2-40B4-BE49-F238E27FC236}">
                  <a16:creationId xmlns:a16="http://schemas.microsoft.com/office/drawing/2014/main" id="{0E01DCAF-FA92-D545-7631-DDD09710A5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15" y="2951"/>
              <a:ext cx="307" cy="2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200" b="1">
                  <a:solidFill>
                    <a:schemeClr val="bg1"/>
                  </a:solidFill>
                  <a:cs typeface="Arial" charset="0"/>
                </a:rPr>
                <a:t>®</a:t>
              </a:r>
            </a:p>
          </p:txBody>
        </p:sp>
      </p:grpSp>
      <p:sp>
        <p:nvSpPr>
          <p:cNvPr id="2052" name="MSIPCMContentMarking" descr="{&quot;HashCode&quot;:-1989672461,&quot;Placement&quot;:&quot;Footer&quot;,&quot;Top&quot;:516.65155,&quot;Left&quot;:317.860931,&quot;SlideWidth&quot;:720,&quot;SlideHeight&quot;:540}">
            <a:extLst>
              <a:ext uri="{FF2B5EF4-FFF2-40B4-BE49-F238E27FC236}">
                <a16:creationId xmlns:a16="http://schemas.microsoft.com/office/drawing/2014/main" id="{5A3C96F6-9CF8-BF93-7528-C4C1CC1C39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37013" y="6561138"/>
            <a:ext cx="1069975" cy="2968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Confidential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customXml" Target="../ink/ink6.xml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customXml" Target="../ink/ink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customXml" Target="../ink/ink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customXml" Target="../ink/ink12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>
            <a:extLst>
              <a:ext uri="{FF2B5EF4-FFF2-40B4-BE49-F238E27FC236}">
                <a16:creationId xmlns:a16="http://schemas.microsoft.com/office/drawing/2014/main" id="{D1D82A06-DA06-A0DE-14C7-2F5A6E55A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475" y="2716213"/>
            <a:ext cx="428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82AA"/>
                    </a:gs>
                    <a:gs pos="100000">
                      <a:srgbClr val="55ACC6">
                        <a:alpha val="10999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Text Box 7">
            <a:extLst>
              <a:ext uri="{FF2B5EF4-FFF2-40B4-BE49-F238E27FC236}">
                <a16:creationId xmlns:a16="http://schemas.microsoft.com/office/drawing/2014/main" id="{4FF69295-FFF9-291A-C152-747DC3592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271463"/>
            <a:ext cx="8772525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C000"/>
                </a:solidFill>
                <a:latin typeface="DIN-Regular" pitchFamily="34" charset="0"/>
              </a:rPr>
              <a:t>LLW Disposal Attribution &amp; Volume Reporting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bg1"/>
                </a:solidFill>
                <a:latin typeface="DIN-Regular" pitchFamily="34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2500">
              <a:solidFill>
                <a:schemeClr val="bg1"/>
              </a:solidFill>
              <a:latin typeface="DIN-Regular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500">
                <a:solidFill>
                  <a:srgbClr val="0070C0"/>
                </a:solidFill>
                <a:latin typeface="DIN-Regular" pitchFamily="34" charset="0"/>
              </a:rPr>
              <a:t>Clint Miller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500">
                <a:solidFill>
                  <a:srgbClr val="0070C0"/>
                </a:solidFill>
                <a:latin typeface="DIN-Regular" pitchFamily="34" charset="0"/>
              </a:rPr>
              <a:t>2023 LLW Forum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500">
                <a:solidFill>
                  <a:srgbClr val="0070C0"/>
                </a:solidFill>
                <a:latin typeface="DIN-Regular" pitchFamily="34" charset="0"/>
              </a:rPr>
              <a:t>Salt Lake City, Ut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3F50FD5-8534-9CD5-E057-94C1724115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LLRW Reporting to NRC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84BD1B3C-E4D6-765F-16B4-573685512CE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>
                <a:solidFill>
                  <a:srgbClr val="0070C0"/>
                </a:solidFill>
              </a:rPr>
              <a:t>RG 1.21 Annual Rad Effluent Report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Solid waste volume and activity Table 3 </a:t>
            </a:r>
          </a:p>
          <a:p>
            <a:r>
              <a:rPr lang="en-US" altLang="en-US" sz="2800">
                <a:solidFill>
                  <a:srgbClr val="0070C0"/>
                </a:solidFill>
              </a:rPr>
              <a:t>Rev 1 issued prior to advent of off-site waste processing </a:t>
            </a:r>
          </a:p>
          <a:p>
            <a:pPr lvl="1"/>
            <a:r>
              <a:rPr lang="en-US" altLang="en-US" sz="2400">
                <a:solidFill>
                  <a:srgbClr val="0070C0"/>
                </a:solidFill>
              </a:rPr>
              <a:t>Table 3 “for Burial or Disposal”  </a:t>
            </a:r>
          </a:p>
          <a:p>
            <a:r>
              <a:rPr lang="en-US" altLang="en-US" sz="2800">
                <a:solidFill>
                  <a:srgbClr val="0070C0"/>
                </a:solidFill>
              </a:rPr>
              <a:t>Rev 2, 2009 include bulk volume to processors</a:t>
            </a:r>
          </a:p>
          <a:p>
            <a:pPr lvl="1"/>
            <a:r>
              <a:rPr lang="en-US" altLang="en-US" sz="2400">
                <a:solidFill>
                  <a:srgbClr val="0070C0"/>
                </a:solidFill>
              </a:rPr>
              <a:t>Table 3 included Waste Class </a:t>
            </a:r>
          </a:p>
          <a:p>
            <a:r>
              <a:rPr lang="en-US" altLang="en-US" sz="2800">
                <a:solidFill>
                  <a:srgbClr val="0070C0"/>
                </a:solidFill>
              </a:rPr>
              <a:t>Rev 3 deleted Table 3 </a:t>
            </a:r>
          </a:p>
          <a:p>
            <a:pPr lvl="1"/>
            <a:r>
              <a:rPr lang="en-US" altLang="en-US" sz="2400">
                <a:solidFill>
                  <a:srgbClr val="0070C0"/>
                </a:solidFill>
              </a:rPr>
              <a:t>    bulk waste to processor has no Waste Class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085BA08-F616-F088-7874-D079F12EC5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2015 Class A Disposal</a:t>
            </a:r>
          </a:p>
        </p:txBody>
      </p:sp>
      <p:pic>
        <p:nvPicPr>
          <p:cNvPr id="16387" name="Picture 2">
            <a:extLst>
              <a:ext uri="{FF2B5EF4-FFF2-40B4-BE49-F238E27FC236}">
                <a16:creationId xmlns:a16="http://schemas.microsoft.com/office/drawing/2014/main" id="{F4EC9480-8800-3BE0-B69F-B41D67967F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5" y="1600200"/>
            <a:ext cx="4908550" cy="4525963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82AA"/>
                    </a:gs>
                    <a:gs pos="100000">
                      <a:srgbClr val="55ACC6">
                        <a:alpha val="10999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E496D792-C49A-419D-E522-B21B7AE295A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2014 Class A Disposal</a:t>
            </a:r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18DDD3D1-800F-7EF4-25F6-A35213F090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1993900"/>
            <a:ext cx="7002463" cy="4470400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82AA"/>
                    </a:gs>
                    <a:gs pos="100000">
                      <a:srgbClr val="55ACC6">
                        <a:alpha val="10999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4C95E274-4FD8-AF6B-089A-585A7FC964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2014 Class B/C Disposal</a:t>
            </a:r>
          </a:p>
        </p:txBody>
      </p:sp>
      <p:pic>
        <p:nvPicPr>
          <p:cNvPr id="18435" name="Picture 2">
            <a:extLst>
              <a:ext uri="{FF2B5EF4-FFF2-40B4-BE49-F238E27FC236}">
                <a16:creationId xmlns:a16="http://schemas.microsoft.com/office/drawing/2014/main" id="{EE66A577-E734-4BEE-99CD-EBC83A7851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2032000"/>
            <a:ext cx="7188200" cy="3365500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82AA"/>
                    </a:gs>
                    <a:gs pos="100000">
                      <a:srgbClr val="55ACC6">
                        <a:alpha val="10999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98C2890-804B-A682-15DF-B69D82AA5763}"/>
                  </a:ext>
                </a:extLst>
              </p14:cNvPr>
              <p14:cNvContentPartPr/>
              <p14:nvPr/>
            </p14:nvContentPartPr>
            <p14:xfrm>
              <a:off x="4248330" y="5112150"/>
              <a:ext cx="370800" cy="138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98C2890-804B-A682-15DF-B69D82AA576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94330" y="5003868"/>
                <a:ext cx="478440" cy="35444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2DF9F715-67BA-0C2D-8273-FD3DC1DBAD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DOE MIMS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58CB8CA3-4595-763D-0D26-21AE210AD25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825500" y="1600200"/>
            <a:ext cx="78613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Manifest Information Management System (MIMS) is the US national Commercial LLRW disposal data base</a:t>
            </a:r>
          </a:p>
          <a:p>
            <a:r>
              <a:rPr lang="en-US" altLang="en-US">
                <a:solidFill>
                  <a:srgbClr val="0070C0"/>
                </a:solidFill>
              </a:rPr>
              <a:t>All Commercial LLRW disposal sites submit manifested disposal data to DoE</a:t>
            </a:r>
          </a:p>
          <a:p>
            <a:r>
              <a:rPr lang="en-US" altLang="en-US">
                <a:solidFill>
                  <a:srgbClr val="0070C0"/>
                </a:solidFill>
              </a:rPr>
              <a:t>Uniform Manifest data populates MIMS</a:t>
            </a:r>
          </a:p>
          <a:p>
            <a:r>
              <a:rPr lang="en-US" altLang="en-US">
                <a:solidFill>
                  <a:srgbClr val="0070C0"/>
                </a:solidFill>
              </a:rPr>
              <a:t>DoE web site includes waste generator report feature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Need to know your plant’s Gen ID#  </a:t>
            </a:r>
          </a:p>
          <a:p>
            <a:pPr lvl="1"/>
            <a:endParaRPr lang="en-US" altLang="en-US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F81F1D0-448D-069F-4E6C-A01EE1E3AF83}"/>
                  </a:ext>
                </a:extLst>
              </p14:cNvPr>
              <p14:cNvContentPartPr/>
              <p14:nvPr/>
            </p14:nvContentPartPr>
            <p14:xfrm>
              <a:off x="1657050" y="6045990"/>
              <a:ext cx="5725800" cy="336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F81F1D0-448D-069F-4E6C-A01EE1E3AF8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3050" y="5937874"/>
                <a:ext cx="5833440" cy="55247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2BAABEF-62F4-B73A-DA96-A64111AC3E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Generator ID # 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117D3898-AD6F-F639-F22C-CB914D3D996D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Obtain your plant’s MIMS Gen ID# from the disposal site</a:t>
            </a:r>
          </a:p>
          <a:p>
            <a:r>
              <a:rPr lang="en-US" altLang="en-US">
                <a:solidFill>
                  <a:srgbClr val="0070C0"/>
                </a:solidFill>
              </a:rPr>
              <a:t>Ensure your processors are manifesting your plant’s Gen ID# on the 542 Form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If not, direct them to use the proper Gen ID#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C9C4F909-EDD0-5CB1-FB2A-CD9393B94E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Generator ID # 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4038359E-A242-6506-A5B0-D982AA2968D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If shipping direct to Clive unify your      Gen ID#s 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Revise your BWF # to match your CWF #</a:t>
            </a:r>
          </a:p>
          <a:p>
            <a:r>
              <a:rPr lang="en-US" altLang="en-US">
                <a:solidFill>
                  <a:srgbClr val="0070C0"/>
                </a:solidFill>
              </a:rPr>
              <a:t>Direct waste Processors to use your Clive Gen ID# on</a:t>
            </a:r>
            <a:r>
              <a:rPr lang="en-US" altLang="en-US"/>
              <a:t> </a:t>
            </a:r>
            <a:r>
              <a:rPr lang="en-US" altLang="en-US">
                <a:solidFill>
                  <a:srgbClr val="0070C0"/>
                </a:solidFill>
              </a:rPr>
              <a:t>their 541/542 Forms to Clive</a:t>
            </a:r>
          </a:p>
          <a:p>
            <a:r>
              <a:rPr lang="en-US" altLang="en-US">
                <a:solidFill>
                  <a:srgbClr val="0070C0"/>
                </a:solidFill>
              </a:rPr>
              <a:t>Bear Creek won’t change the ID# they assigned your plant 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Direct Clive to change all Bear Creek manifests to your Clive Gen ID# using their over ride feature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2C19F215-CF0C-D235-128A-D55162E171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DOE MIMS Home Page</a:t>
            </a:r>
          </a:p>
        </p:txBody>
      </p:sp>
      <p:pic>
        <p:nvPicPr>
          <p:cNvPr id="22531" name="Picture 2">
            <a:extLst>
              <a:ext uri="{FF2B5EF4-FFF2-40B4-BE49-F238E27FC236}">
                <a16:creationId xmlns:a16="http://schemas.microsoft.com/office/drawing/2014/main" id="{CC848F53-E707-32C6-A5C6-D51029441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1701800"/>
            <a:ext cx="7594600" cy="5003800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82AA"/>
                    </a:gs>
                    <a:gs pos="100000">
                      <a:srgbClr val="55ACC6">
                        <a:alpha val="10999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3300F7B-335C-922B-B9C1-71E7AFD28C9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MIMS Texas Data - Year</a:t>
            </a:r>
          </a:p>
        </p:txBody>
      </p:sp>
      <p:pic>
        <p:nvPicPr>
          <p:cNvPr id="23555" name="Picture 2">
            <a:extLst>
              <a:ext uri="{FF2B5EF4-FFF2-40B4-BE49-F238E27FC236}">
                <a16:creationId xmlns:a16="http://schemas.microsoft.com/office/drawing/2014/main" id="{18E9E9EB-0292-B475-239A-F21C538306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1651000"/>
            <a:ext cx="7594600" cy="4927600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82AA"/>
                    </a:gs>
                    <a:gs pos="100000">
                      <a:srgbClr val="55ACC6">
                        <a:alpha val="10999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15FA15F-F7CE-4A0B-A697-DD6FA5827315}"/>
                  </a:ext>
                </a:extLst>
              </p14:cNvPr>
              <p14:cNvContentPartPr/>
              <p14:nvPr/>
            </p14:nvContentPartPr>
            <p14:xfrm>
              <a:off x="3695730" y="4281990"/>
              <a:ext cx="262440" cy="34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15FA15F-F7CE-4A0B-A697-DD6FA582731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86730" y="4272990"/>
                <a:ext cx="28008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0678E70-AFDA-2D3C-8EBB-5F24DD0C6252}"/>
                  </a:ext>
                </a:extLst>
              </p14:cNvPr>
              <p14:cNvContentPartPr/>
              <p14:nvPr/>
            </p14:nvContentPartPr>
            <p14:xfrm>
              <a:off x="2210730" y="6105750"/>
              <a:ext cx="25632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0678E70-AFDA-2D3C-8EBB-5F24DD0C625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56730" y="5997750"/>
                <a:ext cx="3639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620356D-E95C-EB07-EF00-DD14EF5A5F48}"/>
                  </a:ext>
                </a:extLst>
              </p14:cNvPr>
              <p14:cNvContentPartPr/>
              <p14:nvPr/>
            </p14:nvContentPartPr>
            <p14:xfrm>
              <a:off x="3371730" y="6028710"/>
              <a:ext cx="333360" cy="10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620356D-E95C-EB07-EF00-DD14EF5A5F4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317730" y="5924434"/>
                <a:ext cx="441000" cy="2182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BD977B9-2B60-D4D7-1426-840CD34BE4A1}"/>
                  </a:ext>
                </a:extLst>
              </p14:cNvPr>
              <p14:cNvContentPartPr/>
              <p14:nvPr/>
            </p14:nvContentPartPr>
            <p14:xfrm>
              <a:off x="5001450" y="6086310"/>
              <a:ext cx="285120" cy="100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BD977B9-2B60-D4D7-1426-840CD34BE4A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47450" y="5978310"/>
                <a:ext cx="392760" cy="225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945B37F9-6C7C-DB99-2487-AE6DBF829F7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MIMS Texas Data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462E5135-8297-E357-C0FE-896C1CFCCBED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Wow, the disposal data requested by the State, the Compacts and submittal to NRC (280 ft3 and 125 Ci for 2014) is in MIMS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4E1AFB0-BEEE-E61B-198B-4E361E11F947}"/>
                  </a:ext>
                </a:extLst>
              </p14:cNvPr>
              <p14:cNvContentPartPr/>
              <p14:nvPr/>
            </p14:nvContentPartPr>
            <p14:xfrm>
              <a:off x="8201130" y="2828670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4E1AFB0-BEEE-E61B-198B-4E361E11F94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92130" y="28196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9EBCA10-4DB8-EF86-FE84-85507FBEF3AB}"/>
                  </a:ext>
                </a:extLst>
              </p14:cNvPr>
              <p14:cNvContentPartPr/>
              <p14:nvPr/>
            </p14:nvContentPartPr>
            <p14:xfrm>
              <a:off x="914010" y="3495660"/>
              <a:ext cx="360" cy="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9EBCA10-4DB8-EF86-FE84-85507FBEF3A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05010" y="3441660"/>
                <a:ext cx="18000" cy="10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6BE0AF5-960C-BA9A-417F-7F83F0392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Diablo Canyon Power Plant</a:t>
            </a:r>
          </a:p>
        </p:txBody>
      </p:sp>
      <p:pic>
        <p:nvPicPr>
          <p:cNvPr id="7171" name="Picture 4" descr="Looking SE toward Avila Beach, Pismo Beach and San Luis Obispo">
            <a:extLst>
              <a:ext uri="{FF2B5EF4-FFF2-40B4-BE49-F238E27FC236}">
                <a16:creationId xmlns:a16="http://schemas.microsoft.com/office/drawing/2014/main" id="{2BC75D93-7AEB-0DFB-F4BC-8572BF1DA534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50" y="1600200"/>
            <a:ext cx="57023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C019B24A-A5B2-03F8-B68C-1F5A823C9F3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MIMS Clive Data - Manifest</a:t>
            </a:r>
            <a:br>
              <a:rPr lang="en-US" altLang="en-US">
                <a:solidFill>
                  <a:srgbClr val="FFC000"/>
                </a:solidFill>
              </a:rPr>
            </a:br>
            <a:endParaRPr lang="en-US" altLang="en-US">
              <a:solidFill>
                <a:srgbClr val="FFC000"/>
              </a:solidFill>
            </a:endParaRPr>
          </a:p>
        </p:txBody>
      </p:sp>
      <p:pic>
        <p:nvPicPr>
          <p:cNvPr id="25603" name="Picture 4">
            <a:extLst>
              <a:ext uri="{FF2B5EF4-FFF2-40B4-BE49-F238E27FC236}">
                <a16:creationId xmlns:a16="http://schemas.microsoft.com/office/drawing/2014/main" id="{A940C1B5-044D-AFB1-38D5-6CD776B825C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1600200"/>
            <a:ext cx="7429500" cy="5118100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82AA"/>
                    </a:gs>
                    <a:gs pos="100000">
                      <a:srgbClr val="55ACC6">
                        <a:alpha val="10999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DF25853-6F0D-DE2B-51C2-43C02679A8B6}"/>
                  </a:ext>
                </a:extLst>
              </p14:cNvPr>
              <p14:cNvContentPartPr/>
              <p14:nvPr/>
            </p14:nvContentPartPr>
            <p14:xfrm>
              <a:off x="3238530" y="3894630"/>
              <a:ext cx="361440" cy="20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DF25853-6F0D-DE2B-51C2-43C02679A8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29530" y="3885630"/>
                <a:ext cx="379080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65E6D14-F786-41D0-3EEC-52013702A8BA}"/>
                  </a:ext>
                </a:extLst>
              </p14:cNvPr>
              <p14:cNvContentPartPr/>
              <p14:nvPr/>
            </p14:nvContentPartPr>
            <p14:xfrm>
              <a:off x="4857450" y="6038070"/>
              <a:ext cx="366840" cy="67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65E6D14-F786-41D0-3EEC-52013702A8B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03450" y="5930070"/>
                <a:ext cx="474480" cy="283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DFDA2015-92EE-9E69-8805-283872C9B7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MIMS Clive Data - Manifest</a:t>
            </a:r>
            <a:br>
              <a:rPr lang="en-US" altLang="en-US">
                <a:solidFill>
                  <a:srgbClr val="FFC000"/>
                </a:solidFill>
              </a:rPr>
            </a:br>
            <a:endParaRPr lang="en-US" altLang="en-US">
              <a:solidFill>
                <a:srgbClr val="FFC000"/>
              </a:solidFill>
            </a:endParaRPr>
          </a:p>
        </p:txBody>
      </p:sp>
      <p:sp>
        <p:nvSpPr>
          <p:cNvPr id="26627" name="Content Placeholder 1">
            <a:extLst>
              <a:ext uri="{FF2B5EF4-FFF2-40B4-BE49-F238E27FC236}">
                <a16:creationId xmlns:a16="http://schemas.microsoft.com/office/drawing/2014/main" id="{10B4A7E7-19FC-2BF7-A0B1-B8AEB18C8CD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Two alignment issues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MIMS collects data for shipments “received” by a disposal site in a given year while State, Compact and NRC ask for data “shipped” in a given year. (Late December shipments not currently included in MIMS report)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Disposal volume at Clive’s BWF for shipments from Bear Creek are often “bulk” shipping volumes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0004E21B-A02B-3E88-DC88-9440EE84CC7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Bear Creek Report </a:t>
            </a:r>
          </a:p>
        </p:txBody>
      </p:sp>
      <p:pic>
        <p:nvPicPr>
          <p:cNvPr id="27651" name="Picture 2">
            <a:extLst>
              <a:ext uri="{FF2B5EF4-FFF2-40B4-BE49-F238E27FC236}">
                <a16:creationId xmlns:a16="http://schemas.microsoft.com/office/drawing/2014/main" id="{C3AB1E30-842B-EF01-2DF8-187BC9A058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53928">
            <a:off x="2484437" y="812801"/>
            <a:ext cx="4830763" cy="6684962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82AA"/>
                    </a:gs>
                    <a:gs pos="100000">
                      <a:srgbClr val="55ACC6">
                        <a:alpha val="10999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E182C38B-8272-377D-B4C3-96B7CCD9A2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Disposal Volume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665F11C1-593B-0263-9006-69937359322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Barnwell, Richland and Texas submit container volume as disposal volume</a:t>
            </a:r>
          </a:p>
          <a:p>
            <a:r>
              <a:rPr lang="en-US" altLang="en-US">
                <a:solidFill>
                  <a:srgbClr val="0070C0"/>
                </a:solidFill>
              </a:rPr>
              <a:t>IAEA data lists container volume as disposal volume</a:t>
            </a:r>
          </a:p>
          <a:p>
            <a:r>
              <a:rPr lang="en-US" altLang="en-US">
                <a:solidFill>
                  <a:srgbClr val="0070C0"/>
                </a:solidFill>
              </a:rPr>
              <a:t>Clive, Ut CWF had reported waste volume as disposal volume but, has now aligned to submit container volume as disposal     	volume  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7B96A5A7-1ADF-16DD-C813-46DB96536E3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542 Issues 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BA53F74D-3712-39CC-5200-1AF343A6D73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WCS Texas does not send DoE MIMS a breakdown of attribution from 542 forms sent to the Compact facility</a:t>
            </a:r>
          </a:p>
          <a:p>
            <a:r>
              <a:rPr lang="en-US" altLang="en-US">
                <a:solidFill>
                  <a:srgbClr val="0070C0"/>
                </a:solidFill>
              </a:rPr>
              <a:t>Thermal processors not completing 542 Forms. Energy Solutions Erwin provides a separate attribution list but, this impedes transfer of the attribution breakdown to MIMS.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2005D105-8B8B-9CB9-6634-7262F607060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Comments on BR 0204 to NRC 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3F9909E5-6E8E-2E40-B973-2E753A162E0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>
                <a:solidFill>
                  <a:srgbClr val="0070C0"/>
                </a:solidFill>
              </a:rPr>
              <a:t>Comments from NEI and others intended to improve guidance without revising Part 20.</a:t>
            </a:r>
          </a:p>
          <a:p>
            <a:r>
              <a:rPr lang="en-US" altLang="en-US" sz="2400">
                <a:solidFill>
                  <a:srgbClr val="0070C0"/>
                </a:solidFill>
              </a:rPr>
              <a:t>E-1 comments to enhance guidance on disposal volumes (bulk on 540, post disposal on 541).</a:t>
            </a:r>
          </a:p>
          <a:p>
            <a:pPr lvl="1"/>
            <a:r>
              <a:rPr lang="en-US" altLang="en-US" sz="2400">
                <a:solidFill>
                  <a:srgbClr val="0070C0"/>
                </a:solidFill>
              </a:rPr>
              <a:t>NRC rejected all comments save use of #11 Bulk Unpackaged Waste on 541.   </a:t>
            </a:r>
          </a:p>
          <a:p>
            <a:r>
              <a:rPr lang="en-US" altLang="en-US" sz="2400">
                <a:solidFill>
                  <a:srgbClr val="0070C0"/>
                </a:solidFill>
              </a:rPr>
              <a:t>E-2 Generator …should be the facility where the radioactivity originated. </a:t>
            </a:r>
          </a:p>
          <a:p>
            <a:pPr lvl="1"/>
            <a:r>
              <a:rPr lang="en-US" altLang="en-US" sz="2400">
                <a:solidFill>
                  <a:srgbClr val="0070C0"/>
                </a:solidFill>
              </a:rPr>
              <a:t>NRC rejected this comment but added a foot note to see Part 20 App G definition.    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4C6B27F0-6480-B07F-0704-D264D85212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Part 61 Revision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885098E8-CC49-AD67-DE1E-67D293C0007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825500" y="1600200"/>
            <a:ext cx="78613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>
                <a:solidFill>
                  <a:srgbClr val="0070C0"/>
                </a:solidFill>
              </a:rPr>
              <a:t>NRC has indicated Part 20 App G will be revised to implement the revision to Part 61.  </a:t>
            </a:r>
          </a:p>
          <a:p>
            <a:pPr lvl="1"/>
            <a:r>
              <a:rPr lang="en-US" altLang="en-US" sz="1800">
                <a:solidFill>
                  <a:srgbClr val="0070C0"/>
                </a:solidFill>
              </a:rPr>
              <a:t>NRC Staff indicates no intention to alter the definition of Generator or Residual Waste</a:t>
            </a:r>
          </a:p>
          <a:p>
            <a:r>
              <a:rPr lang="en-US" altLang="en-US" sz="2800">
                <a:solidFill>
                  <a:srgbClr val="0070C0"/>
                </a:solidFill>
              </a:rPr>
              <a:t>Suggest submitting comments to NRC to revise:</a:t>
            </a:r>
          </a:p>
          <a:p>
            <a:pPr lvl="1"/>
            <a:r>
              <a:rPr lang="en-US" altLang="en-US" sz="1600">
                <a:solidFill>
                  <a:srgbClr val="0070C0"/>
                </a:solidFill>
              </a:rPr>
              <a:t> </a:t>
            </a:r>
            <a:r>
              <a:rPr lang="en-US" altLang="en-US" sz="1800">
                <a:solidFill>
                  <a:srgbClr val="0070C0"/>
                </a:solidFill>
              </a:rPr>
              <a:t>Generator definition be revised to be “</a:t>
            </a:r>
            <a:r>
              <a:rPr lang="en-US" altLang="en-US" sz="1800">
                <a:solidFill>
                  <a:srgbClr val="FF0000"/>
                </a:solidFill>
              </a:rPr>
              <a:t>the facility where the radioactivity originated</a:t>
            </a:r>
            <a:r>
              <a:rPr lang="en-US" altLang="en-US" sz="1800">
                <a:solidFill>
                  <a:srgbClr val="0070C0"/>
                </a:solidFill>
              </a:rPr>
              <a:t>”. </a:t>
            </a:r>
          </a:p>
          <a:p>
            <a:pPr lvl="1"/>
            <a:r>
              <a:rPr lang="en-US" altLang="en-US" sz="1800">
                <a:solidFill>
                  <a:srgbClr val="0070C0"/>
                </a:solidFill>
              </a:rPr>
              <a:t>Residual waste …waste resulting from processing or decontamination activities that cannot be easily separated </a:t>
            </a:r>
            <a:r>
              <a:rPr lang="en-US" altLang="en-US" sz="1800">
                <a:solidFill>
                  <a:srgbClr val="FF0000"/>
                </a:solidFill>
              </a:rPr>
              <a:t>by calculation or physically </a:t>
            </a:r>
            <a:r>
              <a:rPr lang="en-US" altLang="en-US" sz="1800">
                <a:solidFill>
                  <a:srgbClr val="0070C0"/>
                </a:solidFill>
              </a:rPr>
              <a:t>into distinct batches attributable to specific waste generators </a:t>
            </a:r>
            <a:r>
              <a:rPr lang="en-US" altLang="en-US" sz="1800">
                <a:solidFill>
                  <a:srgbClr val="FF0000"/>
                </a:solidFill>
              </a:rPr>
              <a:t>(e.g., grit blast media)</a:t>
            </a:r>
            <a:r>
              <a:rPr lang="en-US" altLang="en-US" sz="1800">
                <a:solidFill>
                  <a:srgbClr val="0070C0"/>
                </a:solidFill>
              </a:rPr>
              <a:t>.    </a:t>
            </a:r>
          </a:p>
          <a:p>
            <a:pPr lvl="1"/>
            <a:endParaRPr lang="en-US" altLang="en-US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0EE5FE64-6425-3FBA-AEA3-A2E8D8F61F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Possible Actions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E0227085-C0C8-CD7E-9B15-552604963F1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Encourage DoE to add query start and stop dates option to MIMS generator report (e.g., include December shipments received in January in an “annual” report)  </a:t>
            </a:r>
          </a:p>
          <a:p>
            <a:r>
              <a:rPr lang="en-US" altLang="en-US">
                <a:solidFill>
                  <a:srgbClr val="0070C0"/>
                </a:solidFill>
              </a:rPr>
              <a:t>Request that for compactible waste Clive BWF submit post disposal displacement volume versus bulk shipping volume to MIMS 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F67954E1-DF2D-F6EF-817D-BA4D301FAF9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Possible  Actions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FEA06E56-9DF5-3F87-2F06-110594B867E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Advocate to have DoE determine funding WCS Texas needs to provide 542 breakdown to MIMS.</a:t>
            </a:r>
          </a:p>
          <a:p>
            <a:r>
              <a:rPr lang="en-US" altLang="en-US">
                <a:solidFill>
                  <a:srgbClr val="0070C0"/>
                </a:solidFill>
              </a:rPr>
              <a:t>Industry and Compacts encourage Congress to fund DoE to implement the above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71BEE306-5FC3-1527-0060-5E67C3D0A8A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Possible Actions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CD6DBE80-0A13-9C5F-E20F-0DF8A6A8648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Advocate to have MIMS include LLW disposed of at Alternative RCRA cells 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Request DOE determine additional funding to collect data from RCRA cells at WCS Texas and Republic-Idaho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Encourage Congress to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0070C0"/>
                </a:solidFill>
              </a:rPr>
              <a:t>fund DOE to include Alternative RCRA cell waste disposal in MIMS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EAB8D9D-5202-0F27-76D0-9621195921C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Topics 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20493FD3-99DB-C40D-0782-33930988127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825500" y="1600200"/>
            <a:ext cx="78613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Uniform Manifest </a:t>
            </a:r>
          </a:p>
          <a:p>
            <a:r>
              <a:rPr lang="en-US" altLang="en-US">
                <a:solidFill>
                  <a:srgbClr val="0070C0"/>
                </a:solidFill>
              </a:rPr>
              <a:t>Part 20 App G definitions </a:t>
            </a:r>
          </a:p>
          <a:p>
            <a:r>
              <a:rPr lang="en-US" altLang="en-US">
                <a:solidFill>
                  <a:srgbClr val="0070C0"/>
                </a:solidFill>
              </a:rPr>
              <a:t>Disposal Reporting </a:t>
            </a:r>
          </a:p>
          <a:p>
            <a:r>
              <a:rPr lang="en-US" altLang="en-US">
                <a:solidFill>
                  <a:srgbClr val="0070C0"/>
                </a:solidFill>
              </a:rPr>
              <a:t>DoE MIMS </a:t>
            </a:r>
          </a:p>
          <a:p>
            <a:pPr lvl="1"/>
            <a:r>
              <a:rPr lang="en-US" altLang="en-US" sz="2400">
                <a:solidFill>
                  <a:srgbClr val="0070C0"/>
                </a:solidFill>
              </a:rPr>
              <a:t>Generator ID #</a:t>
            </a:r>
          </a:p>
          <a:p>
            <a:pPr lvl="1"/>
            <a:r>
              <a:rPr lang="en-US" altLang="en-US" sz="2400">
                <a:solidFill>
                  <a:srgbClr val="0070C0"/>
                </a:solidFill>
              </a:rPr>
              <a:t>Volume issues</a:t>
            </a:r>
          </a:p>
          <a:p>
            <a:pPr lvl="1"/>
            <a:r>
              <a:rPr lang="en-US" altLang="en-US" sz="2400">
                <a:solidFill>
                  <a:srgbClr val="0070C0"/>
                </a:solidFill>
              </a:rPr>
              <a:t>Attribution, non use of 542 Form   </a:t>
            </a:r>
          </a:p>
          <a:p>
            <a:r>
              <a:rPr lang="en-US" altLang="en-US">
                <a:solidFill>
                  <a:srgbClr val="0070C0"/>
                </a:solidFill>
              </a:rPr>
              <a:t>Comments to NRC </a:t>
            </a:r>
          </a:p>
          <a:p>
            <a:r>
              <a:rPr lang="en-US" altLang="en-US">
                <a:solidFill>
                  <a:srgbClr val="0070C0"/>
                </a:solidFill>
              </a:rPr>
              <a:t>   Possible Future Actions     </a:t>
            </a:r>
          </a:p>
          <a:p>
            <a:pPr lvl="1"/>
            <a:endParaRPr lang="en-US" altLang="en-US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22B7CEC5-B7FA-95FC-A282-5FB139D8E0D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Conclusion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42BD684A-AE35-A3B3-EF70-8914B406A83A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Commercial LLRW disposal manifest data is collected and available in DOE MIMS</a:t>
            </a:r>
          </a:p>
          <a:p>
            <a:r>
              <a:rPr lang="en-US" altLang="en-US">
                <a:solidFill>
                  <a:srgbClr val="0070C0"/>
                </a:solidFill>
              </a:rPr>
              <a:t>NRC, some States and LLRW Compacts have LLRW reporting requirements</a:t>
            </a:r>
          </a:p>
          <a:p>
            <a:r>
              <a:rPr lang="en-US" altLang="en-US">
                <a:solidFill>
                  <a:srgbClr val="0070C0"/>
                </a:solidFill>
              </a:rPr>
              <a:t>Generator data from DOE MIMS can meet these reporting requirements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2DBF349-9464-BADC-30A6-CA70C6190F0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Uniform LLW Manifest 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B833FA96-FFBC-F75C-D7AB-283457C29E9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825500" y="1600200"/>
            <a:ext cx="78613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540 Form – Shipping paper </a:t>
            </a:r>
          </a:p>
          <a:p>
            <a:r>
              <a:rPr lang="en-US" altLang="en-US">
                <a:solidFill>
                  <a:srgbClr val="0070C0"/>
                </a:solidFill>
              </a:rPr>
              <a:t>541 Form – Disposal data </a:t>
            </a:r>
          </a:p>
          <a:p>
            <a:r>
              <a:rPr lang="en-US" altLang="en-US">
                <a:solidFill>
                  <a:srgbClr val="0070C0"/>
                </a:solidFill>
              </a:rPr>
              <a:t>542 Form – Attribution data </a:t>
            </a:r>
          </a:p>
          <a:p>
            <a:r>
              <a:rPr lang="en-US" altLang="en-US">
                <a:solidFill>
                  <a:srgbClr val="0070C0"/>
                </a:solidFill>
              </a:rPr>
              <a:t>NUREG BR 0204 guidance on how to complete above forms   </a:t>
            </a:r>
          </a:p>
          <a:p>
            <a:pPr lvl="1"/>
            <a:endParaRPr lang="en-US" altLang="en-US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E822868-34E6-6328-FD66-BA0D98A0BDC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Part 20 App G 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293D619E-794B-C8CE-3A7E-849EFC5A239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825500" y="1600200"/>
            <a:ext cx="78613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Generator (1) a waste generator… or  (2) the licensee to whom the waste can be attributed… </a:t>
            </a:r>
          </a:p>
          <a:p>
            <a:r>
              <a:rPr lang="en-US" altLang="en-US">
                <a:solidFill>
                  <a:srgbClr val="0070C0"/>
                </a:solidFill>
              </a:rPr>
              <a:t>Residual waste …waste resulting from processing or decontamination activities that cannot be easily separated into distinct batches attributable to specific waste generators.    </a:t>
            </a:r>
          </a:p>
          <a:p>
            <a:pPr lvl="1"/>
            <a:endParaRPr lang="en-US" altLang="en-US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9158368E-0982-CE64-5616-3E0237D2E07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5558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Internal Disposal Reports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72ED569-6202-ACCB-8442-311985F5B67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Monthly waste generation reports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Business need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Aid in generation of annual reports </a:t>
            </a:r>
          </a:p>
          <a:p>
            <a:r>
              <a:rPr lang="en-US" altLang="en-US">
                <a:solidFill>
                  <a:srgbClr val="0070C0"/>
                </a:solidFill>
              </a:rPr>
              <a:t>Annual waste reports 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Required by our waste minimization program to comply with ANI/MAELU Section 4.2 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Corporate Sustainability Report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D0FDF72-E1C0-BBD1-F641-7281133BC84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Compact Export Permit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7B4330E9-94D6-65FB-65F3-C7F591D098DF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Southwestern Compact Commission Export Permit fee is based on LLRW disposal volume</a:t>
            </a:r>
          </a:p>
          <a:p>
            <a:r>
              <a:rPr lang="en-US" altLang="en-US">
                <a:solidFill>
                  <a:srgbClr val="0070C0"/>
                </a:solidFill>
              </a:rPr>
              <a:t>Annual export permits with annual fees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$x.xx/ft3 disposed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Need to know the disposal volume 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Submit annual report to Compact to document actual disposal volume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8D993F1-3E6B-4966-9217-56EF2CB6B0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SWCC Export &amp; Texas Import Reports</a:t>
            </a:r>
            <a:br>
              <a:rPr lang="en-US" altLang="en-US">
                <a:solidFill>
                  <a:srgbClr val="FFC000"/>
                </a:solidFill>
              </a:rPr>
            </a:br>
            <a:endParaRPr lang="en-US" altLang="en-US">
              <a:solidFill>
                <a:srgbClr val="FFC000"/>
              </a:solidFill>
            </a:endParaRPr>
          </a:p>
        </p:txBody>
      </p:sp>
      <p:pic>
        <p:nvPicPr>
          <p:cNvPr id="13315" name="Picture 2">
            <a:extLst>
              <a:ext uri="{FF2B5EF4-FFF2-40B4-BE49-F238E27FC236}">
                <a16:creationId xmlns:a16="http://schemas.microsoft.com/office/drawing/2014/main" id="{26B5A1D3-28BE-4172-9A48-B3E76FE36B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1651000"/>
            <a:ext cx="4714875" cy="4340225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82AA"/>
                    </a:gs>
                    <a:gs pos="100000">
                      <a:srgbClr val="55ACC6">
                        <a:alpha val="10999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9A59A70-B0C5-F5A8-2CB9-A1A8A65C6615}"/>
                  </a:ext>
                </a:extLst>
              </p14:cNvPr>
              <p14:cNvContentPartPr/>
              <p14:nvPr/>
            </p14:nvContentPartPr>
            <p14:xfrm>
              <a:off x="5781210" y="2971590"/>
              <a:ext cx="209160" cy="36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9A59A70-B0C5-F5A8-2CB9-A1A8A65C661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27210" y="2863590"/>
                <a:ext cx="31680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D00819C-E8CA-EABB-D5DF-85078F58C64D}"/>
                  </a:ext>
                </a:extLst>
              </p14:cNvPr>
              <p14:cNvContentPartPr/>
              <p14:nvPr/>
            </p14:nvContentPartPr>
            <p14:xfrm>
              <a:off x="6315090" y="4437150"/>
              <a:ext cx="256680" cy="29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D00819C-E8CA-EABB-D5DF-85078F58C64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61090" y="4329150"/>
                <a:ext cx="364320" cy="245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2F894943-1C9E-02AB-31C5-624B227F22B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FFC000"/>
                </a:solidFill>
              </a:rPr>
              <a:t>State LLRW Reporting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C3F080F4-7A4D-57B6-B9A7-3119E9F0675D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0070C0"/>
                </a:solidFill>
              </a:rPr>
              <a:t>California Senate Bill 2065 from 2002 required LLRW reporting to the State</a:t>
            </a:r>
          </a:p>
          <a:p>
            <a:r>
              <a:rPr lang="en-US" altLang="en-US">
                <a:solidFill>
                  <a:srgbClr val="0070C0"/>
                </a:solidFill>
              </a:rPr>
              <a:t>Cal Health &amp; Safety Code 115000.1(h) submit LLRW reports annually to the Radiological Health Branch from 2003 on.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LLRW disposal Volume and Activity by waste class</a:t>
            </a:r>
          </a:p>
          <a:p>
            <a:pPr lvl="1"/>
            <a:r>
              <a:rPr lang="en-US" altLang="en-US">
                <a:solidFill>
                  <a:srgbClr val="0070C0"/>
                </a:solidFill>
              </a:rPr>
              <a:t>LLRW volume in storage by waste class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82AA"/>
            </a:gs>
            <a:gs pos="100000">
              <a:srgbClr val="0082AA">
                <a:gamma/>
                <a:tint val="66667"/>
                <a:invGamma/>
                <a:alpha val="11000"/>
              </a:srgbClr>
            </a:gs>
          </a:gsLst>
          <a:lin ang="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82AA"/>
            </a:gs>
            <a:gs pos="100000">
              <a:srgbClr val="0082AA">
                <a:gamma/>
                <a:tint val="66667"/>
                <a:invGamma/>
                <a:alpha val="11000"/>
              </a:srgbClr>
            </a:gs>
          </a:gsLst>
          <a:lin ang="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82AA"/>
            </a:gs>
            <a:gs pos="100000">
              <a:srgbClr val="0082AA">
                <a:gamma/>
                <a:tint val="66667"/>
                <a:invGamma/>
                <a:alpha val="11000"/>
              </a:srgbClr>
            </a:gs>
          </a:gsLst>
          <a:lin ang="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82AA"/>
            </a:gs>
            <a:gs pos="100000">
              <a:srgbClr val="0082AA">
                <a:gamma/>
                <a:tint val="66667"/>
                <a:invGamma/>
                <a:alpha val="11000"/>
              </a:srgbClr>
            </a:gs>
          </a:gsLst>
          <a:lin ang="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13682</TotalTime>
  <Words>1053</Words>
  <Application>Microsoft Office PowerPoint</Application>
  <PresentationFormat>Letter Paper (8.5x11 in)</PresentationFormat>
  <Paragraphs>116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DIN-Regular</vt:lpstr>
      <vt:lpstr>1_Default Design</vt:lpstr>
      <vt:lpstr>Custom Design</vt:lpstr>
      <vt:lpstr>PowerPoint Presentation</vt:lpstr>
      <vt:lpstr>Diablo Canyon Power Plant</vt:lpstr>
      <vt:lpstr>Topics </vt:lpstr>
      <vt:lpstr>Uniform LLW Manifest </vt:lpstr>
      <vt:lpstr>Part 20 App G </vt:lpstr>
      <vt:lpstr>Internal Disposal Reports</vt:lpstr>
      <vt:lpstr>Compact Export Permit</vt:lpstr>
      <vt:lpstr>SWCC Export &amp; Texas Import Reports </vt:lpstr>
      <vt:lpstr>State LLRW Reporting</vt:lpstr>
      <vt:lpstr>LLRW Reporting to NRC</vt:lpstr>
      <vt:lpstr>2015 Class A Disposal</vt:lpstr>
      <vt:lpstr>2014 Class A Disposal</vt:lpstr>
      <vt:lpstr>2014 Class B/C Disposal</vt:lpstr>
      <vt:lpstr>DOE MIMS</vt:lpstr>
      <vt:lpstr>Generator ID # </vt:lpstr>
      <vt:lpstr>Generator ID # </vt:lpstr>
      <vt:lpstr>DOE MIMS Home Page</vt:lpstr>
      <vt:lpstr>MIMS Texas Data - Year</vt:lpstr>
      <vt:lpstr>MIMS Texas Data</vt:lpstr>
      <vt:lpstr>MIMS Clive Data - Manifest </vt:lpstr>
      <vt:lpstr>MIMS Clive Data - Manifest </vt:lpstr>
      <vt:lpstr>Bear Creek Report </vt:lpstr>
      <vt:lpstr>Disposal Volume</vt:lpstr>
      <vt:lpstr>542 Issues </vt:lpstr>
      <vt:lpstr>Comments on BR 0204 to NRC </vt:lpstr>
      <vt:lpstr>Part 61 Revision</vt:lpstr>
      <vt:lpstr>Possible Actions</vt:lpstr>
      <vt:lpstr>Possible  Actions</vt:lpstr>
      <vt:lpstr>Possible Actions</vt:lpstr>
      <vt:lpstr>Conclusion</vt:lpstr>
    </vt:vector>
  </TitlesOfParts>
  <Company>Pacific Gas and Electric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m6sk</dc:creator>
  <cp:lastModifiedBy>csnyder llwforum.org</cp:lastModifiedBy>
  <cp:revision>502</cp:revision>
  <dcterms:created xsi:type="dcterms:W3CDTF">2009-12-28T22:50:10Z</dcterms:created>
  <dcterms:modified xsi:type="dcterms:W3CDTF">2023-10-04T18:35:00Z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5dfce28-a393-415c-a886-b7f3e3fd647c_Enabled">
    <vt:lpwstr>true</vt:lpwstr>
  </property>
  <property fmtid="{D5CDD505-2E9C-101B-9397-08002B2CF9AE}" pid="3" name="MSIP_Label_c5dfce28-a393-415c-a886-b7f3e3fd647c_SetDate">
    <vt:lpwstr>2023-09-19T17:11:41Z</vt:lpwstr>
  </property>
  <property fmtid="{D5CDD505-2E9C-101B-9397-08002B2CF9AE}" pid="4" name="MSIP_Label_c5dfce28-a393-415c-a886-b7f3e3fd647c_Method">
    <vt:lpwstr>Privileged</vt:lpwstr>
  </property>
  <property fmtid="{D5CDD505-2E9C-101B-9397-08002B2CF9AE}" pid="5" name="MSIP_Label_c5dfce28-a393-415c-a886-b7f3e3fd647c_Name">
    <vt:lpwstr>Confidential (With Markings)</vt:lpwstr>
  </property>
  <property fmtid="{D5CDD505-2E9C-101B-9397-08002B2CF9AE}" pid="6" name="MSIP_Label_c5dfce28-a393-415c-a886-b7f3e3fd647c_SiteId">
    <vt:lpwstr>44ae661a-ece6-41aa-bc96-7c2c85a08941</vt:lpwstr>
  </property>
  <property fmtid="{D5CDD505-2E9C-101B-9397-08002B2CF9AE}" pid="7" name="MSIP_Label_c5dfce28-a393-415c-a886-b7f3e3fd647c_ActionId">
    <vt:lpwstr>b0d34386-a044-4524-b04a-5755ce9207d3</vt:lpwstr>
  </property>
  <property fmtid="{D5CDD505-2E9C-101B-9397-08002B2CF9AE}" pid="8" name="MSIP_Label_c5dfce28-a393-415c-a886-b7f3e3fd647c_ContentBits">
    <vt:lpwstr>3</vt:lpwstr>
  </property>
</Properties>
</file>