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9" r:id="rId1"/>
    <p:sldMasterId id="2147483721" r:id="rId2"/>
  </p:sldMasterIdLst>
  <p:notesMasterIdLst>
    <p:notesMasterId r:id="rId14"/>
  </p:notesMasterIdLst>
  <p:sldIdLst>
    <p:sldId id="268" r:id="rId3"/>
    <p:sldId id="327" r:id="rId4"/>
    <p:sldId id="295" r:id="rId5"/>
    <p:sldId id="2265" r:id="rId6"/>
    <p:sldId id="2261" r:id="rId7"/>
    <p:sldId id="2266" r:id="rId8"/>
    <p:sldId id="2133" r:id="rId9"/>
    <p:sldId id="2267" r:id="rId10"/>
    <p:sldId id="2262" r:id="rId11"/>
    <p:sldId id="2268" r:id="rId12"/>
    <p:sldId id="269" r:id="rId13"/>
  </p:sldIdLst>
  <p:sldSz cx="12192000" cy="6858000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95"/>
    <p:restoredTop sz="69944" autoAdjust="0"/>
  </p:normalViewPr>
  <p:slideViewPr>
    <p:cSldViewPr snapToGrid="0" snapToObjects="1">
      <p:cViewPr varScale="1">
        <p:scale>
          <a:sx n="47" d="100"/>
          <a:sy n="47" d="100"/>
        </p:scale>
        <p:origin x="183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1A92FC-7575-49CF-B029-35C06FF7845A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7DBB0E-5B46-4ADD-B281-BF56D158B9F6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/>
            <a:t>Generation &amp; Management</a:t>
          </a:r>
        </a:p>
      </dgm:t>
    </dgm:pt>
    <dgm:pt modelId="{48CCAE86-E63C-488C-A0F8-527CCB992295}" type="parTrans" cxnId="{4EFCAE37-343E-4825-93AC-FACEA9F44527}">
      <dgm:prSet/>
      <dgm:spPr/>
      <dgm:t>
        <a:bodyPr/>
        <a:lstStyle/>
        <a:p>
          <a:endParaRPr lang="en-US"/>
        </a:p>
      </dgm:t>
    </dgm:pt>
    <dgm:pt modelId="{1E037BA3-0BDF-41ED-8E3F-4BB10544866B}" type="sibTrans" cxnId="{4EFCAE37-343E-4825-93AC-FACEA9F44527}">
      <dgm:prSet/>
      <dgm:spPr/>
      <dgm:t>
        <a:bodyPr/>
        <a:lstStyle/>
        <a:p>
          <a:endParaRPr lang="en-US"/>
        </a:p>
      </dgm:t>
    </dgm:pt>
    <dgm:pt modelId="{899D7D2D-392E-4F60-AF4F-9726CE5724D6}">
      <dgm:prSet phldrT="[Text]"/>
      <dgm:spPr/>
      <dgm:t>
        <a:bodyPr/>
        <a:lstStyle/>
        <a:p>
          <a:r>
            <a:rPr lang="en-US" dirty="0"/>
            <a:t>Dry Solid Waste</a:t>
          </a:r>
        </a:p>
      </dgm:t>
    </dgm:pt>
    <dgm:pt modelId="{5881F379-C3C5-4B60-9843-7629A83C2012}" type="parTrans" cxnId="{C789F214-3F0B-43C4-9B51-6F24636A20BC}">
      <dgm:prSet/>
      <dgm:spPr/>
      <dgm:t>
        <a:bodyPr/>
        <a:lstStyle/>
        <a:p>
          <a:endParaRPr lang="en-US"/>
        </a:p>
      </dgm:t>
    </dgm:pt>
    <dgm:pt modelId="{1FEB6CF3-C206-4D5F-A3D3-430D88355BDD}" type="sibTrans" cxnId="{C789F214-3F0B-43C4-9B51-6F24636A20BC}">
      <dgm:prSet/>
      <dgm:spPr/>
      <dgm:t>
        <a:bodyPr/>
        <a:lstStyle/>
        <a:p>
          <a:endParaRPr lang="en-US"/>
        </a:p>
      </dgm:t>
    </dgm:pt>
    <dgm:pt modelId="{0A7341E4-E8C0-4481-BB92-333383423241}">
      <dgm:prSet phldrT="[Text]"/>
      <dgm:spPr/>
      <dgm:t>
        <a:bodyPr/>
        <a:lstStyle/>
        <a:p>
          <a:r>
            <a:rPr lang="en-US" dirty="0"/>
            <a:t>Wet Solid Waste</a:t>
          </a:r>
        </a:p>
      </dgm:t>
    </dgm:pt>
    <dgm:pt modelId="{F4F62350-9F14-4051-B752-4FD90907D6B7}" type="parTrans" cxnId="{A470AE4C-94EE-444A-9665-3F7B9E7999C4}">
      <dgm:prSet/>
      <dgm:spPr/>
      <dgm:t>
        <a:bodyPr/>
        <a:lstStyle/>
        <a:p>
          <a:endParaRPr lang="en-US"/>
        </a:p>
      </dgm:t>
    </dgm:pt>
    <dgm:pt modelId="{2D1D3D5A-6A14-4083-8D3C-A5B26976E713}" type="sibTrans" cxnId="{A470AE4C-94EE-444A-9665-3F7B9E7999C4}">
      <dgm:prSet/>
      <dgm:spPr/>
      <dgm:t>
        <a:bodyPr/>
        <a:lstStyle/>
        <a:p>
          <a:endParaRPr lang="en-US"/>
        </a:p>
      </dgm:t>
    </dgm:pt>
    <dgm:pt modelId="{7D4EA9AB-4878-43FB-9119-20389CB71444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/>
            <a:t>Volume Reduction</a:t>
          </a:r>
        </a:p>
      </dgm:t>
    </dgm:pt>
    <dgm:pt modelId="{F67D06B9-EC98-4F57-9300-EFF6BCC74D44}" type="parTrans" cxnId="{F970A043-9BBF-47F9-BCB1-C78E964F7827}">
      <dgm:prSet/>
      <dgm:spPr/>
      <dgm:t>
        <a:bodyPr/>
        <a:lstStyle/>
        <a:p>
          <a:endParaRPr lang="en-US"/>
        </a:p>
      </dgm:t>
    </dgm:pt>
    <dgm:pt modelId="{E0611143-49CA-43A7-8DBA-9ACC25E2D8A3}" type="sibTrans" cxnId="{F970A043-9BBF-47F9-BCB1-C78E964F7827}">
      <dgm:prSet/>
      <dgm:spPr/>
      <dgm:t>
        <a:bodyPr/>
        <a:lstStyle/>
        <a:p>
          <a:endParaRPr lang="en-US"/>
        </a:p>
      </dgm:t>
    </dgm:pt>
    <dgm:pt modelId="{18F71B56-1143-4189-BDB2-9E49B076D640}">
      <dgm:prSet phldrT="[Text]"/>
      <dgm:spPr/>
      <dgm:t>
        <a:bodyPr/>
        <a:lstStyle/>
        <a:p>
          <a:r>
            <a:rPr lang="en-US" dirty="0"/>
            <a:t>Concentration Averaging and Encapsulation</a:t>
          </a:r>
        </a:p>
      </dgm:t>
    </dgm:pt>
    <dgm:pt modelId="{0FC17BFE-4D45-4326-98EC-4FBBCB0D5021}" type="parTrans" cxnId="{CD177F51-E9FF-4883-A6AB-0F59CF7C032C}">
      <dgm:prSet/>
      <dgm:spPr/>
      <dgm:t>
        <a:bodyPr/>
        <a:lstStyle/>
        <a:p>
          <a:endParaRPr lang="en-US"/>
        </a:p>
      </dgm:t>
    </dgm:pt>
    <dgm:pt modelId="{0220A129-8141-4CE3-A30D-A2C565099CF0}" type="sibTrans" cxnId="{CD177F51-E9FF-4883-A6AB-0F59CF7C032C}">
      <dgm:prSet/>
      <dgm:spPr/>
      <dgm:t>
        <a:bodyPr/>
        <a:lstStyle/>
        <a:p>
          <a:endParaRPr lang="en-US"/>
        </a:p>
      </dgm:t>
    </dgm:pt>
    <dgm:pt modelId="{1FD19AC1-DC0F-4C1E-B371-84F1F5FB2EC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/>
            <a:t>Storage &amp; Disposal</a:t>
          </a:r>
        </a:p>
      </dgm:t>
    </dgm:pt>
    <dgm:pt modelId="{A0C2C23F-C964-48BB-9FF5-CB8958A0CDB5}" type="parTrans" cxnId="{1612C3C9-5C48-42F7-99F8-325D07D18E8C}">
      <dgm:prSet/>
      <dgm:spPr/>
      <dgm:t>
        <a:bodyPr/>
        <a:lstStyle/>
        <a:p>
          <a:endParaRPr lang="en-US"/>
        </a:p>
      </dgm:t>
    </dgm:pt>
    <dgm:pt modelId="{96FAE59F-878D-4850-8F83-EF848CB4A19D}" type="sibTrans" cxnId="{1612C3C9-5C48-42F7-99F8-325D07D18E8C}">
      <dgm:prSet/>
      <dgm:spPr/>
      <dgm:t>
        <a:bodyPr/>
        <a:lstStyle/>
        <a:p>
          <a:endParaRPr lang="en-US"/>
        </a:p>
      </dgm:t>
    </dgm:pt>
    <dgm:pt modelId="{B053A9C2-E910-4561-8D6A-FB082FF102A6}">
      <dgm:prSet phldrT="[Text]"/>
      <dgm:spPr/>
      <dgm:t>
        <a:bodyPr/>
        <a:lstStyle/>
        <a:p>
          <a:r>
            <a:rPr lang="en-US" dirty="0"/>
            <a:t>Disposal site waste acceptance criteria</a:t>
          </a:r>
        </a:p>
      </dgm:t>
    </dgm:pt>
    <dgm:pt modelId="{45E5D727-F5CB-4E33-B2DB-20133A8FD968}" type="parTrans" cxnId="{F8A4439D-C4BF-4A2C-B17C-258D9D0C5C47}">
      <dgm:prSet/>
      <dgm:spPr/>
      <dgm:t>
        <a:bodyPr/>
        <a:lstStyle/>
        <a:p>
          <a:endParaRPr lang="en-US"/>
        </a:p>
      </dgm:t>
    </dgm:pt>
    <dgm:pt modelId="{FAE3D172-628F-49E1-9FF9-47B17B872F06}" type="sibTrans" cxnId="{F8A4439D-C4BF-4A2C-B17C-258D9D0C5C47}">
      <dgm:prSet/>
      <dgm:spPr/>
      <dgm:t>
        <a:bodyPr/>
        <a:lstStyle/>
        <a:p>
          <a:endParaRPr lang="en-US"/>
        </a:p>
      </dgm:t>
    </dgm:pt>
    <dgm:pt modelId="{C6E95345-FAEF-4CEA-A610-A02BA252BC8F}">
      <dgm:prSet phldrT="[Text]"/>
      <dgm:spPr/>
      <dgm:t>
        <a:bodyPr/>
        <a:lstStyle/>
        <a:p>
          <a:r>
            <a:rPr lang="en-US" dirty="0"/>
            <a:t>Very Low Level Waste</a:t>
          </a:r>
        </a:p>
      </dgm:t>
    </dgm:pt>
    <dgm:pt modelId="{92AA5BD8-ED29-4694-9BB7-3341A1B4FE3E}" type="parTrans" cxnId="{3DDC10E5-0685-4871-94A1-273736E9E816}">
      <dgm:prSet/>
      <dgm:spPr/>
      <dgm:t>
        <a:bodyPr/>
        <a:lstStyle/>
        <a:p>
          <a:endParaRPr lang="en-US"/>
        </a:p>
      </dgm:t>
    </dgm:pt>
    <dgm:pt modelId="{08A89682-EDA0-44AC-8947-5C7B96386D03}" type="sibTrans" cxnId="{3DDC10E5-0685-4871-94A1-273736E9E816}">
      <dgm:prSet/>
      <dgm:spPr/>
      <dgm:t>
        <a:bodyPr/>
        <a:lstStyle/>
        <a:p>
          <a:endParaRPr lang="en-US"/>
        </a:p>
      </dgm:t>
    </dgm:pt>
    <dgm:pt modelId="{6FF10EBE-D805-4A13-A0C8-8F21F17D1798}">
      <dgm:prSet phldrT="[Text]"/>
      <dgm:spPr/>
      <dgm:t>
        <a:bodyPr/>
        <a:lstStyle/>
        <a:p>
          <a:r>
            <a:rPr lang="en-US" dirty="0"/>
            <a:t>Mixed waste (hazardous and rad waste)</a:t>
          </a:r>
        </a:p>
      </dgm:t>
    </dgm:pt>
    <dgm:pt modelId="{CC0DABFD-A5C8-4E4E-9678-9944AA0E346F}" type="parTrans" cxnId="{51FD35FA-298D-4A20-A96D-F7904528A97B}">
      <dgm:prSet/>
      <dgm:spPr/>
      <dgm:t>
        <a:bodyPr/>
        <a:lstStyle/>
        <a:p>
          <a:endParaRPr lang="en-US"/>
        </a:p>
      </dgm:t>
    </dgm:pt>
    <dgm:pt modelId="{B6C31008-6FED-4A3D-B47B-F265CD52B919}" type="sibTrans" cxnId="{51FD35FA-298D-4A20-A96D-F7904528A97B}">
      <dgm:prSet/>
      <dgm:spPr/>
      <dgm:t>
        <a:bodyPr/>
        <a:lstStyle/>
        <a:p>
          <a:endParaRPr lang="en-US"/>
        </a:p>
      </dgm:t>
    </dgm:pt>
    <dgm:pt modelId="{35BCCBC2-2679-458D-ADA9-E615D98EEDA5}">
      <dgm:prSet phldrT="[Text]"/>
      <dgm:spPr/>
      <dgm:t>
        <a:bodyPr/>
        <a:lstStyle/>
        <a:p>
          <a:r>
            <a:rPr lang="en-US" dirty="0"/>
            <a:t>Liquid </a:t>
          </a:r>
          <a:r>
            <a:rPr lang="en-US" dirty="0" err="1"/>
            <a:t>radwaste</a:t>
          </a:r>
          <a:r>
            <a:rPr lang="en-US" dirty="0"/>
            <a:t> processing and effluents</a:t>
          </a:r>
        </a:p>
      </dgm:t>
    </dgm:pt>
    <dgm:pt modelId="{D5D4C216-B454-4F2F-9161-F81E3ED3E83B}" type="parTrans" cxnId="{BB857D51-09A4-4E94-9090-0E0654709D68}">
      <dgm:prSet/>
      <dgm:spPr/>
      <dgm:t>
        <a:bodyPr/>
        <a:lstStyle/>
        <a:p>
          <a:endParaRPr lang="en-US"/>
        </a:p>
      </dgm:t>
    </dgm:pt>
    <dgm:pt modelId="{091175DC-A70D-4EFA-9B8E-9CEA9804D3C8}" type="sibTrans" cxnId="{BB857D51-09A4-4E94-9090-0E0654709D68}">
      <dgm:prSet/>
      <dgm:spPr/>
      <dgm:t>
        <a:bodyPr/>
        <a:lstStyle/>
        <a:p>
          <a:endParaRPr lang="en-US"/>
        </a:p>
      </dgm:t>
    </dgm:pt>
    <dgm:pt modelId="{0EDE410E-74B7-4E75-849B-B55EE03C2141}">
      <dgm:prSet phldrT="[Text]"/>
      <dgm:spPr/>
      <dgm:t>
        <a:bodyPr/>
        <a:lstStyle/>
        <a:p>
          <a:r>
            <a:rPr lang="en-US" dirty="0"/>
            <a:t>Strategies to optimize generation by waste stream/form and classification</a:t>
          </a:r>
        </a:p>
      </dgm:t>
    </dgm:pt>
    <dgm:pt modelId="{4D5510C1-F21B-42CD-8EA8-E4B9F0E82EA4}" type="parTrans" cxnId="{A1B2304E-41B2-4C75-AA3C-EB66F535B9F2}">
      <dgm:prSet/>
      <dgm:spPr/>
      <dgm:t>
        <a:bodyPr/>
        <a:lstStyle/>
        <a:p>
          <a:endParaRPr lang="en-US"/>
        </a:p>
      </dgm:t>
    </dgm:pt>
    <dgm:pt modelId="{AD1392B9-9F8B-45BB-A3F0-A1E6E6DA4C27}" type="sibTrans" cxnId="{A1B2304E-41B2-4C75-AA3C-EB66F535B9F2}">
      <dgm:prSet/>
      <dgm:spPr/>
      <dgm:t>
        <a:bodyPr/>
        <a:lstStyle/>
        <a:p>
          <a:endParaRPr lang="en-US"/>
        </a:p>
      </dgm:t>
    </dgm:pt>
    <dgm:pt modelId="{AB08210E-8DBA-4DF7-B218-905E4CF9C71C}">
      <dgm:prSet phldrT="[Text]"/>
      <dgm:spPr/>
      <dgm:t>
        <a:bodyPr/>
        <a:lstStyle/>
        <a:p>
          <a:r>
            <a:rPr lang="en-US" dirty="0" err="1"/>
            <a:t>Radwaste</a:t>
          </a:r>
          <a:r>
            <a:rPr lang="en-US" dirty="0"/>
            <a:t> Characterization</a:t>
          </a:r>
        </a:p>
      </dgm:t>
    </dgm:pt>
    <dgm:pt modelId="{812ECD4A-EFE2-4E47-A407-05EC8B345F51}" type="parTrans" cxnId="{F0CD1144-936D-4D39-967A-FD7BA04DD1D1}">
      <dgm:prSet/>
      <dgm:spPr/>
      <dgm:t>
        <a:bodyPr/>
        <a:lstStyle/>
        <a:p>
          <a:endParaRPr lang="en-US"/>
        </a:p>
      </dgm:t>
    </dgm:pt>
    <dgm:pt modelId="{91ED117F-7D18-4AB3-8AFD-93EE2840A004}" type="sibTrans" cxnId="{F0CD1144-936D-4D39-967A-FD7BA04DD1D1}">
      <dgm:prSet/>
      <dgm:spPr/>
      <dgm:t>
        <a:bodyPr/>
        <a:lstStyle/>
        <a:p>
          <a:endParaRPr lang="en-US"/>
        </a:p>
      </dgm:t>
    </dgm:pt>
    <dgm:pt modelId="{040BB217-56E9-40F9-9955-12F6030911B9}">
      <dgm:prSet phldrT="[Text]"/>
      <dgm:spPr/>
      <dgm:t>
        <a:bodyPr/>
        <a:lstStyle/>
        <a:p>
          <a:r>
            <a:rPr lang="en-US" dirty="0"/>
            <a:t>On-Site Storage</a:t>
          </a:r>
        </a:p>
      </dgm:t>
    </dgm:pt>
    <dgm:pt modelId="{DA3C8EA9-6C92-4EB7-AF42-C1E46B020365}" type="parTrans" cxnId="{02FA7551-8B9D-4E19-9F7C-6B494BD17B94}">
      <dgm:prSet/>
      <dgm:spPr/>
      <dgm:t>
        <a:bodyPr/>
        <a:lstStyle/>
        <a:p>
          <a:endParaRPr lang="en-US"/>
        </a:p>
      </dgm:t>
    </dgm:pt>
    <dgm:pt modelId="{8B265CBB-0D44-4B88-B104-4E0B4668779C}" type="sibTrans" cxnId="{02FA7551-8B9D-4E19-9F7C-6B494BD17B94}">
      <dgm:prSet/>
      <dgm:spPr/>
      <dgm:t>
        <a:bodyPr/>
        <a:lstStyle/>
        <a:p>
          <a:endParaRPr lang="en-US"/>
        </a:p>
      </dgm:t>
    </dgm:pt>
    <dgm:pt modelId="{2AAF920D-E778-46AE-BA5B-081DA5F3AFD5}" type="pres">
      <dgm:prSet presAssocID="{0B1A92FC-7575-49CF-B029-35C06FF7845A}" presName="theList" presStyleCnt="0">
        <dgm:presLayoutVars>
          <dgm:dir/>
          <dgm:animLvl val="lvl"/>
          <dgm:resizeHandles val="exact"/>
        </dgm:presLayoutVars>
      </dgm:prSet>
      <dgm:spPr/>
    </dgm:pt>
    <dgm:pt modelId="{85132F18-C189-4534-93F2-E1F8405E59B8}" type="pres">
      <dgm:prSet presAssocID="{8C7DBB0E-5B46-4ADD-B281-BF56D158B9F6}" presName="compNode" presStyleCnt="0"/>
      <dgm:spPr/>
    </dgm:pt>
    <dgm:pt modelId="{CDAFCAE8-A7F8-44CD-8763-A9DB9187AB7A}" type="pres">
      <dgm:prSet presAssocID="{8C7DBB0E-5B46-4ADD-B281-BF56D158B9F6}" presName="aNode" presStyleLbl="bgShp" presStyleIdx="0" presStyleCnt="3"/>
      <dgm:spPr/>
    </dgm:pt>
    <dgm:pt modelId="{31ADA7E4-BB5A-4942-98ED-4EBB74939E4B}" type="pres">
      <dgm:prSet presAssocID="{8C7DBB0E-5B46-4ADD-B281-BF56D158B9F6}" presName="textNode" presStyleLbl="bgShp" presStyleIdx="0" presStyleCnt="3"/>
      <dgm:spPr/>
    </dgm:pt>
    <dgm:pt modelId="{0B0A4CE7-B4EC-4B9D-8A07-F99B1A2CAF72}" type="pres">
      <dgm:prSet presAssocID="{8C7DBB0E-5B46-4ADD-B281-BF56D158B9F6}" presName="compChildNode" presStyleCnt="0"/>
      <dgm:spPr/>
    </dgm:pt>
    <dgm:pt modelId="{5C8B083D-B0A3-486D-B800-1D5EFC09208B}" type="pres">
      <dgm:prSet presAssocID="{8C7DBB0E-5B46-4ADD-B281-BF56D158B9F6}" presName="theInnerList" presStyleCnt="0"/>
      <dgm:spPr/>
    </dgm:pt>
    <dgm:pt modelId="{54A9F729-A204-4A17-85E5-1ED8FD670245}" type="pres">
      <dgm:prSet presAssocID="{899D7D2D-392E-4F60-AF4F-9726CE5724D6}" presName="childNode" presStyleLbl="node1" presStyleIdx="0" presStyleCnt="10">
        <dgm:presLayoutVars>
          <dgm:bulletEnabled val="1"/>
        </dgm:presLayoutVars>
      </dgm:prSet>
      <dgm:spPr/>
    </dgm:pt>
    <dgm:pt modelId="{EABEB57A-CD34-4B13-873D-B05F314F660B}" type="pres">
      <dgm:prSet presAssocID="{899D7D2D-392E-4F60-AF4F-9726CE5724D6}" presName="aSpace2" presStyleCnt="0"/>
      <dgm:spPr/>
    </dgm:pt>
    <dgm:pt modelId="{D288A0D6-7C0A-43FC-85E1-4E53A3D38CE4}" type="pres">
      <dgm:prSet presAssocID="{0A7341E4-E8C0-4481-BB92-333383423241}" presName="childNode" presStyleLbl="node1" presStyleIdx="1" presStyleCnt="10">
        <dgm:presLayoutVars>
          <dgm:bulletEnabled val="1"/>
        </dgm:presLayoutVars>
      </dgm:prSet>
      <dgm:spPr/>
    </dgm:pt>
    <dgm:pt modelId="{EA18BADA-F5A4-428C-B9C1-2004B6009477}" type="pres">
      <dgm:prSet presAssocID="{0A7341E4-E8C0-4481-BB92-333383423241}" presName="aSpace2" presStyleCnt="0"/>
      <dgm:spPr/>
    </dgm:pt>
    <dgm:pt modelId="{AA7A72D8-E194-42FE-A176-6E5C4D933EED}" type="pres">
      <dgm:prSet presAssocID="{6FF10EBE-D805-4A13-A0C8-8F21F17D1798}" presName="childNode" presStyleLbl="node1" presStyleIdx="2" presStyleCnt="10">
        <dgm:presLayoutVars>
          <dgm:bulletEnabled val="1"/>
        </dgm:presLayoutVars>
      </dgm:prSet>
      <dgm:spPr/>
    </dgm:pt>
    <dgm:pt modelId="{1BC4D5EA-88B9-4441-829E-641AB4898C78}" type="pres">
      <dgm:prSet presAssocID="{6FF10EBE-D805-4A13-A0C8-8F21F17D1798}" presName="aSpace2" presStyleCnt="0"/>
      <dgm:spPr/>
    </dgm:pt>
    <dgm:pt modelId="{FE9D072A-6BF6-482A-AB06-141711FC5666}" type="pres">
      <dgm:prSet presAssocID="{35BCCBC2-2679-458D-ADA9-E615D98EEDA5}" presName="childNode" presStyleLbl="node1" presStyleIdx="3" presStyleCnt="10">
        <dgm:presLayoutVars>
          <dgm:bulletEnabled val="1"/>
        </dgm:presLayoutVars>
      </dgm:prSet>
      <dgm:spPr/>
    </dgm:pt>
    <dgm:pt modelId="{26869153-8D08-4E13-BD52-C9DC060BD8F4}" type="pres">
      <dgm:prSet presAssocID="{35BCCBC2-2679-458D-ADA9-E615D98EEDA5}" presName="aSpace2" presStyleCnt="0"/>
      <dgm:spPr/>
    </dgm:pt>
    <dgm:pt modelId="{622E9620-616B-4EA7-9CE0-60D39BA9A517}" type="pres">
      <dgm:prSet presAssocID="{AB08210E-8DBA-4DF7-B218-905E4CF9C71C}" presName="childNode" presStyleLbl="node1" presStyleIdx="4" presStyleCnt="10">
        <dgm:presLayoutVars>
          <dgm:bulletEnabled val="1"/>
        </dgm:presLayoutVars>
      </dgm:prSet>
      <dgm:spPr/>
    </dgm:pt>
    <dgm:pt modelId="{740D3259-058F-4FE5-BD16-7F6BFF68B7C8}" type="pres">
      <dgm:prSet presAssocID="{8C7DBB0E-5B46-4ADD-B281-BF56D158B9F6}" presName="aSpace" presStyleCnt="0"/>
      <dgm:spPr/>
    </dgm:pt>
    <dgm:pt modelId="{A913A2B1-A4FE-4158-A220-FE1A0693C626}" type="pres">
      <dgm:prSet presAssocID="{7D4EA9AB-4878-43FB-9119-20389CB71444}" presName="compNode" presStyleCnt="0"/>
      <dgm:spPr/>
    </dgm:pt>
    <dgm:pt modelId="{FC419E8D-0B85-4E82-AD79-BCE7C2F4027F}" type="pres">
      <dgm:prSet presAssocID="{7D4EA9AB-4878-43FB-9119-20389CB71444}" presName="aNode" presStyleLbl="bgShp" presStyleIdx="1" presStyleCnt="3"/>
      <dgm:spPr/>
    </dgm:pt>
    <dgm:pt modelId="{F3DA055C-0206-4E6A-AB2D-DF5E2F89EB7E}" type="pres">
      <dgm:prSet presAssocID="{7D4EA9AB-4878-43FB-9119-20389CB71444}" presName="textNode" presStyleLbl="bgShp" presStyleIdx="1" presStyleCnt="3"/>
      <dgm:spPr/>
    </dgm:pt>
    <dgm:pt modelId="{07C53F8C-ABF5-4666-91C4-3270C1009D73}" type="pres">
      <dgm:prSet presAssocID="{7D4EA9AB-4878-43FB-9119-20389CB71444}" presName="compChildNode" presStyleCnt="0"/>
      <dgm:spPr/>
    </dgm:pt>
    <dgm:pt modelId="{0E58B06E-3B98-4104-87AA-F1D621D28561}" type="pres">
      <dgm:prSet presAssocID="{7D4EA9AB-4878-43FB-9119-20389CB71444}" presName="theInnerList" presStyleCnt="0"/>
      <dgm:spPr/>
    </dgm:pt>
    <dgm:pt modelId="{84F1631F-A89C-42D5-94A9-6E556DD636DB}" type="pres">
      <dgm:prSet presAssocID="{0EDE410E-74B7-4E75-849B-B55EE03C2141}" presName="childNode" presStyleLbl="node1" presStyleIdx="5" presStyleCnt="10">
        <dgm:presLayoutVars>
          <dgm:bulletEnabled val="1"/>
        </dgm:presLayoutVars>
      </dgm:prSet>
      <dgm:spPr/>
    </dgm:pt>
    <dgm:pt modelId="{E7756525-1408-46CD-A424-4806B041B46A}" type="pres">
      <dgm:prSet presAssocID="{0EDE410E-74B7-4E75-849B-B55EE03C2141}" presName="aSpace2" presStyleCnt="0"/>
      <dgm:spPr/>
    </dgm:pt>
    <dgm:pt modelId="{F1B6CCF3-31EC-46F3-B807-E87FA62F63C3}" type="pres">
      <dgm:prSet presAssocID="{18F71B56-1143-4189-BDB2-9E49B076D640}" presName="childNode" presStyleLbl="node1" presStyleIdx="6" presStyleCnt="10">
        <dgm:presLayoutVars>
          <dgm:bulletEnabled val="1"/>
        </dgm:presLayoutVars>
      </dgm:prSet>
      <dgm:spPr/>
    </dgm:pt>
    <dgm:pt modelId="{CC7F1A89-29F6-4C78-BE64-76C6AA3914A6}" type="pres">
      <dgm:prSet presAssocID="{7D4EA9AB-4878-43FB-9119-20389CB71444}" presName="aSpace" presStyleCnt="0"/>
      <dgm:spPr/>
    </dgm:pt>
    <dgm:pt modelId="{D7883CC7-1AF1-4128-987B-E8CA92046A6B}" type="pres">
      <dgm:prSet presAssocID="{1FD19AC1-DC0F-4C1E-B371-84F1F5FB2ECD}" presName="compNode" presStyleCnt="0"/>
      <dgm:spPr/>
    </dgm:pt>
    <dgm:pt modelId="{48351D40-6C5A-4764-B8CB-5C3ADCE84B7C}" type="pres">
      <dgm:prSet presAssocID="{1FD19AC1-DC0F-4C1E-B371-84F1F5FB2ECD}" presName="aNode" presStyleLbl="bgShp" presStyleIdx="2" presStyleCnt="3"/>
      <dgm:spPr/>
    </dgm:pt>
    <dgm:pt modelId="{38B646E4-1BB1-43CA-846C-39C43123A104}" type="pres">
      <dgm:prSet presAssocID="{1FD19AC1-DC0F-4C1E-B371-84F1F5FB2ECD}" presName="textNode" presStyleLbl="bgShp" presStyleIdx="2" presStyleCnt="3"/>
      <dgm:spPr/>
    </dgm:pt>
    <dgm:pt modelId="{046A8F98-94EE-479E-B313-74D94F8E7BF7}" type="pres">
      <dgm:prSet presAssocID="{1FD19AC1-DC0F-4C1E-B371-84F1F5FB2ECD}" presName="compChildNode" presStyleCnt="0"/>
      <dgm:spPr/>
    </dgm:pt>
    <dgm:pt modelId="{E3FB680B-24A5-47EE-85D4-58FDCD8EEC9D}" type="pres">
      <dgm:prSet presAssocID="{1FD19AC1-DC0F-4C1E-B371-84F1F5FB2ECD}" presName="theInnerList" presStyleCnt="0"/>
      <dgm:spPr/>
    </dgm:pt>
    <dgm:pt modelId="{3335B172-BE5B-4C17-98AE-3978B63DDC66}" type="pres">
      <dgm:prSet presAssocID="{B053A9C2-E910-4561-8D6A-FB082FF102A6}" presName="childNode" presStyleLbl="node1" presStyleIdx="7" presStyleCnt="10">
        <dgm:presLayoutVars>
          <dgm:bulletEnabled val="1"/>
        </dgm:presLayoutVars>
      </dgm:prSet>
      <dgm:spPr/>
    </dgm:pt>
    <dgm:pt modelId="{D597E38D-43F0-4E3A-93B6-18D6563E6C1D}" type="pres">
      <dgm:prSet presAssocID="{B053A9C2-E910-4561-8D6A-FB082FF102A6}" presName="aSpace2" presStyleCnt="0"/>
      <dgm:spPr/>
    </dgm:pt>
    <dgm:pt modelId="{AC7D5F0A-7841-4C3C-91D6-2DCD6B7926D7}" type="pres">
      <dgm:prSet presAssocID="{C6E95345-FAEF-4CEA-A610-A02BA252BC8F}" presName="childNode" presStyleLbl="node1" presStyleIdx="8" presStyleCnt="10">
        <dgm:presLayoutVars>
          <dgm:bulletEnabled val="1"/>
        </dgm:presLayoutVars>
      </dgm:prSet>
      <dgm:spPr/>
    </dgm:pt>
    <dgm:pt modelId="{2AEF26F8-8073-4510-96CC-90EB00389015}" type="pres">
      <dgm:prSet presAssocID="{C6E95345-FAEF-4CEA-A610-A02BA252BC8F}" presName="aSpace2" presStyleCnt="0"/>
      <dgm:spPr/>
    </dgm:pt>
    <dgm:pt modelId="{2D274AC7-C74C-4C58-AE16-4D5875BFF7D3}" type="pres">
      <dgm:prSet presAssocID="{040BB217-56E9-40F9-9955-12F6030911B9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CF9F0908-11F0-4F6C-B3C4-E955D0219513}" type="presOf" srcId="{899D7D2D-392E-4F60-AF4F-9726CE5724D6}" destId="{54A9F729-A204-4A17-85E5-1ED8FD670245}" srcOrd="0" destOrd="0" presId="urn:microsoft.com/office/officeart/2005/8/layout/lProcess2"/>
    <dgm:cxn modelId="{98F6720E-9F04-4654-BB3C-933B0F2D3346}" type="presOf" srcId="{8C7DBB0E-5B46-4ADD-B281-BF56D158B9F6}" destId="{31ADA7E4-BB5A-4942-98ED-4EBB74939E4B}" srcOrd="1" destOrd="0" presId="urn:microsoft.com/office/officeart/2005/8/layout/lProcess2"/>
    <dgm:cxn modelId="{C789F214-3F0B-43C4-9B51-6F24636A20BC}" srcId="{8C7DBB0E-5B46-4ADD-B281-BF56D158B9F6}" destId="{899D7D2D-392E-4F60-AF4F-9726CE5724D6}" srcOrd="0" destOrd="0" parTransId="{5881F379-C3C5-4B60-9843-7629A83C2012}" sibTransId="{1FEB6CF3-C206-4D5F-A3D3-430D88355BDD}"/>
    <dgm:cxn modelId="{A777861A-F5A3-4B93-80CB-FDC3EA449A6D}" type="presOf" srcId="{6FF10EBE-D805-4A13-A0C8-8F21F17D1798}" destId="{AA7A72D8-E194-42FE-A176-6E5C4D933EED}" srcOrd="0" destOrd="0" presId="urn:microsoft.com/office/officeart/2005/8/layout/lProcess2"/>
    <dgm:cxn modelId="{4EFCAE37-343E-4825-93AC-FACEA9F44527}" srcId="{0B1A92FC-7575-49CF-B029-35C06FF7845A}" destId="{8C7DBB0E-5B46-4ADD-B281-BF56D158B9F6}" srcOrd="0" destOrd="0" parTransId="{48CCAE86-E63C-488C-A0F8-527CCB992295}" sibTransId="{1E037BA3-0BDF-41ED-8E3F-4BB10544866B}"/>
    <dgm:cxn modelId="{2D725B3B-A149-42F8-9F7E-6301F2704A35}" type="presOf" srcId="{0B1A92FC-7575-49CF-B029-35C06FF7845A}" destId="{2AAF920D-E778-46AE-BA5B-081DA5F3AFD5}" srcOrd="0" destOrd="0" presId="urn:microsoft.com/office/officeart/2005/8/layout/lProcess2"/>
    <dgm:cxn modelId="{0AD51341-43C5-4B68-94BA-D9FAFB081724}" type="presOf" srcId="{AB08210E-8DBA-4DF7-B218-905E4CF9C71C}" destId="{622E9620-616B-4EA7-9CE0-60D39BA9A517}" srcOrd="0" destOrd="0" presId="urn:microsoft.com/office/officeart/2005/8/layout/lProcess2"/>
    <dgm:cxn modelId="{5A001461-FBCF-4BC3-9D85-C0418B63ADE0}" type="presOf" srcId="{35BCCBC2-2679-458D-ADA9-E615D98EEDA5}" destId="{FE9D072A-6BF6-482A-AB06-141711FC5666}" srcOrd="0" destOrd="0" presId="urn:microsoft.com/office/officeart/2005/8/layout/lProcess2"/>
    <dgm:cxn modelId="{F970A043-9BBF-47F9-BCB1-C78E964F7827}" srcId="{0B1A92FC-7575-49CF-B029-35C06FF7845A}" destId="{7D4EA9AB-4878-43FB-9119-20389CB71444}" srcOrd="1" destOrd="0" parTransId="{F67D06B9-EC98-4F57-9300-EFF6BCC74D44}" sibTransId="{E0611143-49CA-43A7-8DBA-9ACC25E2D8A3}"/>
    <dgm:cxn modelId="{F0CD1144-936D-4D39-967A-FD7BA04DD1D1}" srcId="{8C7DBB0E-5B46-4ADD-B281-BF56D158B9F6}" destId="{AB08210E-8DBA-4DF7-B218-905E4CF9C71C}" srcOrd="4" destOrd="0" parTransId="{812ECD4A-EFE2-4E47-A407-05EC8B345F51}" sibTransId="{91ED117F-7D18-4AB3-8AFD-93EE2840A004}"/>
    <dgm:cxn modelId="{07036D44-6AC4-4510-AB66-2DF6396793FC}" type="presOf" srcId="{1FD19AC1-DC0F-4C1E-B371-84F1F5FB2ECD}" destId="{48351D40-6C5A-4764-B8CB-5C3ADCE84B7C}" srcOrd="0" destOrd="0" presId="urn:microsoft.com/office/officeart/2005/8/layout/lProcess2"/>
    <dgm:cxn modelId="{C0D3774B-70D3-4A55-98DD-0898BEF8DC74}" type="presOf" srcId="{C6E95345-FAEF-4CEA-A610-A02BA252BC8F}" destId="{AC7D5F0A-7841-4C3C-91D6-2DCD6B7926D7}" srcOrd="0" destOrd="0" presId="urn:microsoft.com/office/officeart/2005/8/layout/lProcess2"/>
    <dgm:cxn modelId="{A470AE4C-94EE-444A-9665-3F7B9E7999C4}" srcId="{8C7DBB0E-5B46-4ADD-B281-BF56D158B9F6}" destId="{0A7341E4-E8C0-4481-BB92-333383423241}" srcOrd="1" destOrd="0" parTransId="{F4F62350-9F14-4051-B752-4FD90907D6B7}" sibTransId="{2D1D3D5A-6A14-4083-8D3C-A5B26976E713}"/>
    <dgm:cxn modelId="{A1B2304E-41B2-4C75-AA3C-EB66F535B9F2}" srcId="{7D4EA9AB-4878-43FB-9119-20389CB71444}" destId="{0EDE410E-74B7-4E75-849B-B55EE03C2141}" srcOrd="0" destOrd="0" parTransId="{4D5510C1-F21B-42CD-8EA8-E4B9F0E82EA4}" sibTransId="{AD1392B9-9F8B-45BB-A3F0-A1E6E6DA4C27}"/>
    <dgm:cxn modelId="{02FA7551-8B9D-4E19-9F7C-6B494BD17B94}" srcId="{1FD19AC1-DC0F-4C1E-B371-84F1F5FB2ECD}" destId="{040BB217-56E9-40F9-9955-12F6030911B9}" srcOrd="2" destOrd="0" parTransId="{DA3C8EA9-6C92-4EB7-AF42-C1E46B020365}" sibTransId="{8B265CBB-0D44-4B88-B104-4E0B4668779C}"/>
    <dgm:cxn modelId="{BB857D51-09A4-4E94-9090-0E0654709D68}" srcId="{8C7DBB0E-5B46-4ADD-B281-BF56D158B9F6}" destId="{35BCCBC2-2679-458D-ADA9-E615D98EEDA5}" srcOrd="3" destOrd="0" parTransId="{D5D4C216-B454-4F2F-9161-F81E3ED3E83B}" sibTransId="{091175DC-A70D-4EFA-9B8E-9CEA9804D3C8}"/>
    <dgm:cxn modelId="{CD177F51-E9FF-4883-A6AB-0F59CF7C032C}" srcId="{7D4EA9AB-4878-43FB-9119-20389CB71444}" destId="{18F71B56-1143-4189-BDB2-9E49B076D640}" srcOrd="1" destOrd="0" parTransId="{0FC17BFE-4D45-4326-98EC-4FBBCB0D5021}" sibTransId="{0220A129-8141-4CE3-A30D-A2C565099CF0}"/>
    <dgm:cxn modelId="{5AE10299-3A75-4070-BD39-9654F0C024D8}" type="presOf" srcId="{040BB217-56E9-40F9-9955-12F6030911B9}" destId="{2D274AC7-C74C-4C58-AE16-4D5875BFF7D3}" srcOrd="0" destOrd="0" presId="urn:microsoft.com/office/officeart/2005/8/layout/lProcess2"/>
    <dgm:cxn modelId="{F8A4439D-C4BF-4A2C-B17C-258D9D0C5C47}" srcId="{1FD19AC1-DC0F-4C1E-B371-84F1F5FB2ECD}" destId="{B053A9C2-E910-4561-8D6A-FB082FF102A6}" srcOrd="0" destOrd="0" parTransId="{45E5D727-F5CB-4E33-B2DB-20133A8FD968}" sibTransId="{FAE3D172-628F-49E1-9FF9-47B17B872F06}"/>
    <dgm:cxn modelId="{559AEA9D-50C2-439B-BC4D-7F1299F0F9A7}" type="presOf" srcId="{18F71B56-1143-4189-BDB2-9E49B076D640}" destId="{F1B6CCF3-31EC-46F3-B807-E87FA62F63C3}" srcOrd="0" destOrd="0" presId="urn:microsoft.com/office/officeart/2005/8/layout/lProcess2"/>
    <dgm:cxn modelId="{57AFDCA6-EA8A-4886-B7FF-E1318EAAA36F}" type="presOf" srcId="{B053A9C2-E910-4561-8D6A-FB082FF102A6}" destId="{3335B172-BE5B-4C17-98AE-3978B63DDC66}" srcOrd="0" destOrd="0" presId="urn:microsoft.com/office/officeart/2005/8/layout/lProcess2"/>
    <dgm:cxn modelId="{E22401B5-CB3C-401E-81E6-4AE33B885D42}" type="presOf" srcId="{0EDE410E-74B7-4E75-849B-B55EE03C2141}" destId="{84F1631F-A89C-42D5-94A9-6E556DD636DB}" srcOrd="0" destOrd="0" presId="urn:microsoft.com/office/officeart/2005/8/layout/lProcess2"/>
    <dgm:cxn modelId="{8B6BD2C1-062C-4EFB-8081-BA0E594BDAA8}" type="presOf" srcId="{7D4EA9AB-4878-43FB-9119-20389CB71444}" destId="{F3DA055C-0206-4E6A-AB2D-DF5E2F89EB7E}" srcOrd="1" destOrd="0" presId="urn:microsoft.com/office/officeart/2005/8/layout/lProcess2"/>
    <dgm:cxn modelId="{448933C2-DFEB-4D90-9317-3AA4D7086BA6}" type="presOf" srcId="{1FD19AC1-DC0F-4C1E-B371-84F1F5FB2ECD}" destId="{38B646E4-1BB1-43CA-846C-39C43123A104}" srcOrd="1" destOrd="0" presId="urn:microsoft.com/office/officeart/2005/8/layout/lProcess2"/>
    <dgm:cxn modelId="{1612C3C9-5C48-42F7-99F8-325D07D18E8C}" srcId="{0B1A92FC-7575-49CF-B029-35C06FF7845A}" destId="{1FD19AC1-DC0F-4C1E-B371-84F1F5FB2ECD}" srcOrd="2" destOrd="0" parTransId="{A0C2C23F-C964-48BB-9FF5-CB8958A0CDB5}" sibTransId="{96FAE59F-878D-4850-8F83-EF848CB4A19D}"/>
    <dgm:cxn modelId="{3DDC10E5-0685-4871-94A1-273736E9E816}" srcId="{1FD19AC1-DC0F-4C1E-B371-84F1F5FB2ECD}" destId="{C6E95345-FAEF-4CEA-A610-A02BA252BC8F}" srcOrd="1" destOrd="0" parTransId="{92AA5BD8-ED29-4694-9BB7-3341A1B4FE3E}" sibTransId="{08A89682-EDA0-44AC-8947-5C7B96386D03}"/>
    <dgm:cxn modelId="{6E003AE6-3152-4B3B-B8DE-9231C1AA91E9}" type="presOf" srcId="{0A7341E4-E8C0-4481-BB92-333383423241}" destId="{D288A0D6-7C0A-43FC-85E1-4E53A3D38CE4}" srcOrd="0" destOrd="0" presId="urn:microsoft.com/office/officeart/2005/8/layout/lProcess2"/>
    <dgm:cxn modelId="{9FFB80EA-9A65-4771-B105-AF81D59A0CE2}" type="presOf" srcId="{8C7DBB0E-5B46-4ADD-B281-BF56D158B9F6}" destId="{CDAFCAE8-A7F8-44CD-8763-A9DB9187AB7A}" srcOrd="0" destOrd="0" presId="urn:microsoft.com/office/officeart/2005/8/layout/lProcess2"/>
    <dgm:cxn modelId="{3B8832F4-F038-4EAE-B359-C7B9276CD242}" type="presOf" srcId="{7D4EA9AB-4878-43FB-9119-20389CB71444}" destId="{FC419E8D-0B85-4E82-AD79-BCE7C2F4027F}" srcOrd="0" destOrd="0" presId="urn:microsoft.com/office/officeart/2005/8/layout/lProcess2"/>
    <dgm:cxn modelId="{51FD35FA-298D-4A20-A96D-F7904528A97B}" srcId="{8C7DBB0E-5B46-4ADD-B281-BF56D158B9F6}" destId="{6FF10EBE-D805-4A13-A0C8-8F21F17D1798}" srcOrd="2" destOrd="0" parTransId="{CC0DABFD-A5C8-4E4E-9678-9944AA0E346F}" sibTransId="{B6C31008-6FED-4A3D-B47B-F265CD52B919}"/>
    <dgm:cxn modelId="{7756D5F8-390A-4BDF-93BB-C8881FD45AC4}" type="presParOf" srcId="{2AAF920D-E778-46AE-BA5B-081DA5F3AFD5}" destId="{85132F18-C189-4534-93F2-E1F8405E59B8}" srcOrd="0" destOrd="0" presId="urn:microsoft.com/office/officeart/2005/8/layout/lProcess2"/>
    <dgm:cxn modelId="{A1AF9EF4-FDBA-48B7-A207-D63B5DC90E75}" type="presParOf" srcId="{85132F18-C189-4534-93F2-E1F8405E59B8}" destId="{CDAFCAE8-A7F8-44CD-8763-A9DB9187AB7A}" srcOrd="0" destOrd="0" presId="urn:microsoft.com/office/officeart/2005/8/layout/lProcess2"/>
    <dgm:cxn modelId="{4B7B5025-5080-4001-9DEC-B61D52DBB1F6}" type="presParOf" srcId="{85132F18-C189-4534-93F2-E1F8405E59B8}" destId="{31ADA7E4-BB5A-4942-98ED-4EBB74939E4B}" srcOrd="1" destOrd="0" presId="urn:microsoft.com/office/officeart/2005/8/layout/lProcess2"/>
    <dgm:cxn modelId="{46E46813-083B-401F-BFE8-DC30F3DC4BCF}" type="presParOf" srcId="{85132F18-C189-4534-93F2-E1F8405E59B8}" destId="{0B0A4CE7-B4EC-4B9D-8A07-F99B1A2CAF72}" srcOrd="2" destOrd="0" presId="urn:microsoft.com/office/officeart/2005/8/layout/lProcess2"/>
    <dgm:cxn modelId="{A288D89B-6C8D-4DAA-AF57-799D0C09B080}" type="presParOf" srcId="{0B0A4CE7-B4EC-4B9D-8A07-F99B1A2CAF72}" destId="{5C8B083D-B0A3-486D-B800-1D5EFC09208B}" srcOrd="0" destOrd="0" presId="urn:microsoft.com/office/officeart/2005/8/layout/lProcess2"/>
    <dgm:cxn modelId="{3B2D6927-9D97-4DFE-9E6C-D44F337B21BF}" type="presParOf" srcId="{5C8B083D-B0A3-486D-B800-1D5EFC09208B}" destId="{54A9F729-A204-4A17-85E5-1ED8FD670245}" srcOrd="0" destOrd="0" presId="urn:microsoft.com/office/officeart/2005/8/layout/lProcess2"/>
    <dgm:cxn modelId="{C34913A4-BFE5-4E8F-82DE-6D0E96C3FBD7}" type="presParOf" srcId="{5C8B083D-B0A3-486D-B800-1D5EFC09208B}" destId="{EABEB57A-CD34-4B13-873D-B05F314F660B}" srcOrd="1" destOrd="0" presId="urn:microsoft.com/office/officeart/2005/8/layout/lProcess2"/>
    <dgm:cxn modelId="{7C12ACAD-4486-4E44-9332-E666745DA560}" type="presParOf" srcId="{5C8B083D-B0A3-486D-B800-1D5EFC09208B}" destId="{D288A0D6-7C0A-43FC-85E1-4E53A3D38CE4}" srcOrd="2" destOrd="0" presId="urn:microsoft.com/office/officeart/2005/8/layout/lProcess2"/>
    <dgm:cxn modelId="{CD3E8D30-D864-4F0E-BC15-ED8372E73A10}" type="presParOf" srcId="{5C8B083D-B0A3-486D-B800-1D5EFC09208B}" destId="{EA18BADA-F5A4-428C-B9C1-2004B6009477}" srcOrd="3" destOrd="0" presId="urn:microsoft.com/office/officeart/2005/8/layout/lProcess2"/>
    <dgm:cxn modelId="{E09F493B-AE3C-42CB-9E2F-CF6E6C08EB27}" type="presParOf" srcId="{5C8B083D-B0A3-486D-B800-1D5EFC09208B}" destId="{AA7A72D8-E194-42FE-A176-6E5C4D933EED}" srcOrd="4" destOrd="0" presId="urn:microsoft.com/office/officeart/2005/8/layout/lProcess2"/>
    <dgm:cxn modelId="{8BCFB666-AA90-4141-B06B-F44D86FA86AD}" type="presParOf" srcId="{5C8B083D-B0A3-486D-B800-1D5EFC09208B}" destId="{1BC4D5EA-88B9-4441-829E-641AB4898C78}" srcOrd="5" destOrd="0" presId="urn:microsoft.com/office/officeart/2005/8/layout/lProcess2"/>
    <dgm:cxn modelId="{BFA839F6-54C1-4A53-854E-B58BC25BD445}" type="presParOf" srcId="{5C8B083D-B0A3-486D-B800-1D5EFC09208B}" destId="{FE9D072A-6BF6-482A-AB06-141711FC5666}" srcOrd="6" destOrd="0" presId="urn:microsoft.com/office/officeart/2005/8/layout/lProcess2"/>
    <dgm:cxn modelId="{010E5BF8-AB9F-4043-9332-7307A4CD4F67}" type="presParOf" srcId="{5C8B083D-B0A3-486D-B800-1D5EFC09208B}" destId="{26869153-8D08-4E13-BD52-C9DC060BD8F4}" srcOrd="7" destOrd="0" presId="urn:microsoft.com/office/officeart/2005/8/layout/lProcess2"/>
    <dgm:cxn modelId="{BAF2D01B-4DF7-406C-B70E-2F56B72E63A2}" type="presParOf" srcId="{5C8B083D-B0A3-486D-B800-1D5EFC09208B}" destId="{622E9620-616B-4EA7-9CE0-60D39BA9A517}" srcOrd="8" destOrd="0" presId="urn:microsoft.com/office/officeart/2005/8/layout/lProcess2"/>
    <dgm:cxn modelId="{DD1306DF-B777-423A-BA80-9A6D34D532F9}" type="presParOf" srcId="{2AAF920D-E778-46AE-BA5B-081DA5F3AFD5}" destId="{740D3259-058F-4FE5-BD16-7F6BFF68B7C8}" srcOrd="1" destOrd="0" presId="urn:microsoft.com/office/officeart/2005/8/layout/lProcess2"/>
    <dgm:cxn modelId="{9D471A9E-BF39-44AD-96A2-C09225605A4F}" type="presParOf" srcId="{2AAF920D-E778-46AE-BA5B-081DA5F3AFD5}" destId="{A913A2B1-A4FE-4158-A220-FE1A0693C626}" srcOrd="2" destOrd="0" presId="urn:microsoft.com/office/officeart/2005/8/layout/lProcess2"/>
    <dgm:cxn modelId="{6F430119-528E-4659-924F-8F458E71F7CD}" type="presParOf" srcId="{A913A2B1-A4FE-4158-A220-FE1A0693C626}" destId="{FC419E8D-0B85-4E82-AD79-BCE7C2F4027F}" srcOrd="0" destOrd="0" presId="urn:microsoft.com/office/officeart/2005/8/layout/lProcess2"/>
    <dgm:cxn modelId="{F715B247-5A23-4888-A126-86E0F566F25D}" type="presParOf" srcId="{A913A2B1-A4FE-4158-A220-FE1A0693C626}" destId="{F3DA055C-0206-4E6A-AB2D-DF5E2F89EB7E}" srcOrd="1" destOrd="0" presId="urn:microsoft.com/office/officeart/2005/8/layout/lProcess2"/>
    <dgm:cxn modelId="{9BA1EDF2-50EF-4572-BAF9-B9C75FB7E24B}" type="presParOf" srcId="{A913A2B1-A4FE-4158-A220-FE1A0693C626}" destId="{07C53F8C-ABF5-4666-91C4-3270C1009D73}" srcOrd="2" destOrd="0" presId="urn:microsoft.com/office/officeart/2005/8/layout/lProcess2"/>
    <dgm:cxn modelId="{CA180879-F44E-4764-9CDA-0E1F3A5BAEE4}" type="presParOf" srcId="{07C53F8C-ABF5-4666-91C4-3270C1009D73}" destId="{0E58B06E-3B98-4104-87AA-F1D621D28561}" srcOrd="0" destOrd="0" presId="urn:microsoft.com/office/officeart/2005/8/layout/lProcess2"/>
    <dgm:cxn modelId="{12F30D80-06E2-4095-B722-A0578EDE7921}" type="presParOf" srcId="{0E58B06E-3B98-4104-87AA-F1D621D28561}" destId="{84F1631F-A89C-42D5-94A9-6E556DD636DB}" srcOrd="0" destOrd="0" presId="urn:microsoft.com/office/officeart/2005/8/layout/lProcess2"/>
    <dgm:cxn modelId="{2C6B757B-E40B-4DCC-BC64-7B8B4E5714D1}" type="presParOf" srcId="{0E58B06E-3B98-4104-87AA-F1D621D28561}" destId="{E7756525-1408-46CD-A424-4806B041B46A}" srcOrd="1" destOrd="0" presId="urn:microsoft.com/office/officeart/2005/8/layout/lProcess2"/>
    <dgm:cxn modelId="{12FDA2BF-9027-4819-B719-3F893710F683}" type="presParOf" srcId="{0E58B06E-3B98-4104-87AA-F1D621D28561}" destId="{F1B6CCF3-31EC-46F3-B807-E87FA62F63C3}" srcOrd="2" destOrd="0" presId="urn:microsoft.com/office/officeart/2005/8/layout/lProcess2"/>
    <dgm:cxn modelId="{0DC7CB2E-D8EF-4D5F-90DE-979BFA7AF0AA}" type="presParOf" srcId="{2AAF920D-E778-46AE-BA5B-081DA5F3AFD5}" destId="{CC7F1A89-29F6-4C78-BE64-76C6AA3914A6}" srcOrd="3" destOrd="0" presId="urn:microsoft.com/office/officeart/2005/8/layout/lProcess2"/>
    <dgm:cxn modelId="{EE6141EE-247B-4443-8D20-5781791414FB}" type="presParOf" srcId="{2AAF920D-E778-46AE-BA5B-081DA5F3AFD5}" destId="{D7883CC7-1AF1-4128-987B-E8CA92046A6B}" srcOrd="4" destOrd="0" presId="urn:microsoft.com/office/officeart/2005/8/layout/lProcess2"/>
    <dgm:cxn modelId="{210745AB-EE3E-482E-B9A8-C82AD6B22743}" type="presParOf" srcId="{D7883CC7-1AF1-4128-987B-E8CA92046A6B}" destId="{48351D40-6C5A-4764-B8CB-5C3ADCE84B7C}" srcOrd="0" destOrd="0" presId="urn:microsoft.com/office/officeart/2005/8/layout/lProcess2"/>
    <dgm:cxn modelId="{DD1D1DE3-6653-47C8-9110-399E49F0F4F0}" type="presParOf" srcId="{D7883CC7-1AF1-4128-987B-E8CA92046A6B}" destId="{38B646E4-1BB1-43CA-846C-39C43123A104}" srcOrd="1" destOrd="0" presId="urn:microsoft.com/office/officeart/2005/8/layout/lProcess2"/>
    <dgm:cxn modelId="{0FB2F4C4-8F52-4A4D-A000-F9FEDF94324C}" type="presParOf" srcId="{D7883CC7-1AF1-4128-987B-E8CA92046A6B}" destId="{046A8F98-94EE-479E-B313-74D94F8E7BF7}" srcOrd="2" destOrd="0" presId="urn:microsoft.com/office/officeart/2005/8/layout/lProcess2"/>
    <dgm:cxn modelId="{6E705F04-40CA-4016-995A-E1CB3DAE73CC}" type="presParOf" srcId="{046A8F98-94EE-479E-B313-74D94F8E7BF7}" destId="{E3FB680B-24A5-47EE-85D4-58FDCD8EEC9D}" srcOrd="0" destOrd="0" presId="urn:microsoft.com/office/officeart/2005/8/layout/lProcess2"/>
    <dgm:cxn modelId="{3D143CD4-AAD0-40A0-A1C5-54147C76DB94}" type="presParOf" srcId="{E3FB680B-24A5-47EE-85D4-58FDCD8EEC9D}" destId="{3335B172-BE5B-4C17-98AE-3978B63DDC66}" srcOrd="0" destOrd="0" presId="urn:microsoft.com/office/officeart/2005/8/layout/lProcess2"/>
    <dgm:cxn modelId="{74F6A593-6293-4AAD-87AA-9DE5FDF16802}" type="presParOf" srcId="{E3FB680B-24A5-47EE-85D4-58FDCD8EEC9D}" destId="{D597E38D-43F0-4E3A-93B6-18D6563E6C1D}" srcOrd="1" destOrd="0" presId="urn:microsoft.com/office/officeart/2005/8/layout/lProcess2"/>
    <dgm:cxn modelId="{6B016DDA-20EE-44F0-8B6F-8DE1517766B2}" type="presParOf" srcId="{E3FB680B-24A5-47EE-85D4-58FDCD8EEC9D}" destId="{AC7D5F0A-7841-4C3C-91D6-2DCD6B7926D7}" srcOrd="2" destOrd="0" presId="urn:microsoft.com/office/officeart/2005/8/layout/lProcess2"/>
    <dgm:cxn modelId="{9BB2266E-74F8-4C6B-90C3-25B49C4CA9BE}" type="presParOf" srcId="{E3FB680B-24A5-47EE-85D4-58FDCD8EEC9D}" destId="{2AEF26F8-8073-4510-96CC-90EB00389015}" srcOrd="3" destOrd="0" presId="urn:microsoft.com/office/officeart/2005/8/layout/lProcess2"/>
    <dgm:cxn modelId="{5A0D0145-0E63-49C5-B93F-FA096CC395B0}" type="presParOf" srcId="{E3FB680B-24A5-47EE-85D4-58FDCD8EEC9D}" destId="{2D274AC7-C74C-4C58-AE16-4D5875BFF7D3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FCAE8-A7F8-44CD-8763-A9DB9187AB7A}">
      <dsp:nvSpPr>
        <dsp:cNvPr id="0" name=""/>
        <dsp:cNvSpPr/>
      </dsp:nvSpPr>
      <dsp:spPr>
        <a:xfrm>
          <a:off x="1395" y="0"/>
          <a:ext cx="3627685" cy="539432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Generation &amp; Management</a:t>
          </a:r>
        </a:p>
      </dsp:txBody>
      <dsp:txXfrm>
        <a:off x="1395" y="0"/>
        <a:ext cx="3627685" cy="1618297"/>
      </dsp:txXfrm>
    </dsp:sp>
    <dsp:sp modelId="{54A9F729-A204-4A17-85E5-1ED8FD670245}">
      <dsp:nvSpPr>
        <dsp:cNvPr id="0" name=""/>
        <dsp:cNvSpPr/>
      </dsp:nvSpPr>
      <dsp:spPr>
        <a:xfrm>
          <a:off x="364163" y="1619318"/>
          <a:ext cx="2902148" cy="6240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Dry Solid Waste</a:t>
          </a:r>
        </a:p>
      </dsp:txBody>
      <dsp:txXfrm>
        <a:off x="382441" y="1637596"/>
        <a:ext cx="2865592" cy="587492"/>
      </dsp:txXfrm>
    </dsp:sp>
    <dsp:sp modelId="{D288A0D6-7C0A-43FC-85E1-4E53A3D38CE4}">
      <dsp:nvSpPr>
        <dsp:cNvPr id="0" name=""/>
        <dsp:cNvSpPr/>
      </dsp:nvSpPr>
      <dsp:spPr>
        <a:xfrm>
          <a:off x="364163" y="2339373"/>
          <a:ext cx="2902148" cy="624048"/>
        </a:xfrm>
        <a:prstGeom prst="roundRect">
          <a:avLst>
            <a:gd name="adj" fmla="val 10000"/>
          </a:avLst>
        </a:prstGeom>
        <a:solidFill>
          <a:schemeClr val="accent2">
            <a:hueOff val="-702438"/>
            <a:satOff val="5127"/>
            <a:lumOff val="18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Wet Solid Waste</a:t>
          </a:r>
        </a:p>
      </dsp:txBody>
      <dsp:txXfrm>
        <a:off x="382441" y="2357651"/>
        <a:ext cx="2865592" cy="587492"/>
      </dsp:txXfrm>
    </dsp:sp>
    <dsp:sp modelId="{AA7A72D8-E194-42FE-A176-6E5C4D933EED}">
      <dsp:nvSpPr>
        <dsp:cNvPr id="0" name=""/>
        <dsp:cNvSpPr/>
      </dsp:nvSpPr>
      <dsp:spPr>
        <a:xfrm>
          <a:off x="364163" y="3059429"/>
          <a:ext cx="2902148" cy="624048"/>
        </a:xfrm>
        <a:prstGeom prst="roundRect">
          <a:avLst>
            <a:gd name="adj" fmla="val 10000"/>
          </a:avLst>
        </a:prstGeom>
        <a:solidFill>
          <a:schemeClr val="accent2">
            <a:hueOff val="-1404877"/>
            <a:satOff val="10254"/>
            <a:lumOff val="36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Mixed waste (hazardous and rad waste)</a:t>
          </a:r>
        </a:p>
      </dsp:txBody>
      <dsp:txXfrm>
        <a:off x="382441" y="3077707"/>
        <a:ext cx="2865592" cy="587492"/>
      </dsp:txXfrm>
    </dsp:sp>
    <dsp:sp modelId="{FE9D072A-6BF6-482A-AB06-141711FC5666}">
      <dsp:nvSpPr>
        <dsp:cNvPr id="0" name=""/>
        <dsp:cNvSpPr/>
      </dsp:nvSpPr>
      <dsp:spPr>
        <a:xfrm>
          <a:off x="364163" y="3779484"/>
          <a:ext cx="2902148" cy="624048"/>
        </a:xfrm>
        <a:prstGeom prst="roundRect">
          <a:avLst>
            <a:gd name="adj" fmla="val 10000"/>
          </a:avLst>
        </a:prstGeom>
        <a:solidFill>
          <a:schemeClr val="accent2">
            <a:hueOff val="-2107316"/>
            <a:satOff val="15381"/>
            <a:lumOff val="54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Liquid </a:t>
          </a:r>
          <a:r>
            <a:rPr lang="en-US" sz="1800" kern="1200" dirty="0" err="1"/>
            <a:t>radwaste</a:t>
          </a:r>
          <a:r>
            <a:rPr lang="en-US" sz="1800" kern="1200" dirty="0"/>
            <a:t> processing and effluents</a:t>
          </a:r>
        </a:p>
      </dsp:txBody>
      <dsp:txXfrm>
        <a:off x="382441" y="3797762"/>
        <a:ext cx="2865592" cy="587492"/>
      </dsp:txXfrm>
    </dsp:sp>
    <dsp:sp modelId="{622E9620-616B-4EA7-9CE0-60D39BA9A517}">
      <dsp:nvSpPr>
        <dsp:cNvPr id="0" name=""/>
        <dsp:cNvSpPr/>
      </dsp:nvSpPr>
      <dsp:spPr>
        <a:xfrm>
          <a:off x="364163" y="4499540"/>
          <a:ext cx="2902148" cy="624048"/>
        </a:xfrm>
        <a:prstGeom prst="roundRect">
          <a:avLst>
            <a:gd name="adj" fmla="val 10000"/>
          </a:avLst>
        </a:prstGeom>
        <a:solidFill>
          <a:schemeClr val="accent2">
            <a:hueOff val="-2809754"/>
            <a:satOff val="20508"/>
            <a:lumOff val="73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Radwaste</a:t>
          </a:r>
          <a:r>
            <a:rPr lang="en-US" sz="1800" kern="1200" dirty="0"/>
            <a:t> Characterization</a:t>
          </a:r>
        </a:p>
      </dsp:txBody>
      <dsp:txXfrm>
        <a:off x="382441" y="4517818"/>
        <a:ext cx="2865592" cy="587492"/>
      </dsp:txXfrm>
    </dsp:sp>
    <dsp:sp modelId="{FC419E8D-0B85-4E82-AD79-BCE7C2F4027F}">
      <dsp:nvSpPr>
        <dsp:cNvPr id="0" name=""/>
        <dsp:cNvSpPr/>
      </dsp:nvSpPr>
      <dsp:spPr>
        <a:xfrm>
          <a:off x="3901157" y="0"/>
          <a:ext cx="3627685" cy="539432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Volume Reduction</a:t>
          </a:r>
        </a:p>
      </dsp:txBody>
      <dsp:txXfrm>
        <a:off x="3901157" y="0"/>
        <a:ext cx="3627685" cy="1618297"/>
      </dsp:txXfrm>
    </dsp:sp>
    <dsp:sp modelId="{84F1631F-A89C-42D5-94A9-6E556DD636DB}">
      <dsp:nvSpPr>
        <dsp:cNvPr id="0" name=""/>
        <dsp:cNvSpPr/>
      </dsp:nvSpPr>
      <dsp:spPr>
        <a:xfrm>
          <a:off x="4263925" y="1619877"/>
          <a:ext cx="2902148" cy="1626462"/>
        </a:xfrm>
        <a:prstGeom prst="roundRect">
          <a:avLst>
            <a:gd name="adj" fmla="val 10000"/>
          </a:avLst>
        </a:prstGeom>
        <a:solidFill>
          <a:schemeClr val="accent2">
            <a:hueOff val="-3512192"/>
            <a:satOff val="25635"/>
            <a:lumOff val="91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Strategies to optimize generation by waste stream/form and classification</a:t>
          </a:r>
        </a:p>
      </dsp:txBody>
      <dsp:txXfrm>
        <a:off x="4311562" y="1667514"/>
        <a:ext cx="2806874" cy="1531188"/>
      </dsp:txXfrm>
    </dsp:sp>
    <dsp:sp modelId="{F1B6CCF3-31EC-46F3-B807-E87FA62F63C3}">
      <dsp:nvSpPr>
        <dsp:cNvPr id="0" name=""/>
        <dsp:cNvSpPr/>
      </dsp:nvSpPr>
      <dsp:spPr>
        <a:xfrm>
          <a:off x="4263925" y="3496565"/>
          <a:ext cx="2902148" cy="1626462"/>
        </a:xfrm>
        <a:prstGeom prst="roundRect">
          <a:avLst>
            <a:gd name="adj" fmla="val 10000"/>
          </a:avLst>
        </a:prstGeom>
        <a:solidFill>
          <a:schemeClr val="accent2">
            <a:hueOff val="-4214631"/>
            <a:satOff val="30762"/>
            <a:lumOff val="109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Concentration Averaging and Encapsulation</a:t>
          </a:r>
        </a:p>
      </dsp:txBody>
      <dsp:txXfrm>
        <a:off x="4311562" y="3544202"/>
        <a:ext cx="2806874" cy="1531188"/>
      </dsp:txXfrm>
    </dsp:sp>
    <dsp:sp modelId="{48351D40-6C5A-4764-B8CB-5C3ADCE84B7C}">
      <dsp:nvSpPr>
        <dsp:cNvPr id="0" name=""/>
        <dsp:cNvSpPr/>
      </dsp:nvSpPr>
      <dsp:spPr>
        <a:xfrm>
          <a:off x="7800919" y="0"/>
          <a:ext cx="3627685" cy="539432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Storage &amp; Disposal</a:t>
          </a:r>
        </a:p>
      </dsp:txBody>
      <dsp:txXfrm>
        <a:off x="7800919" y="0"/>
        <a:ext cx="3627685" cy="1618297"/>
      </dsp:txXfrm>
    </dsp:sp>
    <dsp:sp modelId="{3335B172-BE5B-4C17-98AE-3978B63DDC66}">
      <dsp:nvSpPr>
        <dsp:cNvPr id="0" name=""/>
        <dsp:cNvSpPr/>
      </dsp:nvSpPr>
      <dsp:spPr>
        <a:xfrm>
          <a:off x="8163687" y="1618758"/>
          <a:ext cx="2902148" cy="1059768"/>
        </a:xfrm>
        <a:prstGeom prst="roundRect">
          <a:avLst>
            <a:gd name="adj" fmla="val 10000"/>
          </a:avLst>
        </a:prstGeom>
        <a:solidFill>
          <a:schemeClr val="accent2">
            <a:hueOff val="-4917069"/>
            <a:satOff val="35889"/>
            <a:lumOff val="128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Disposal site waste acceptance criteria</a:t>
          </a:r>
        </a:p>
      </dsp:txBody>
      <dsp:txXfrm>
        <a:off x="8194727" y="1649798"/>
        <a:ext cx="2840068" cy="997688"/>
      </dsp:txXfrm>
    </dsp:sp>
    <dsp:sp modelId="{AC7D5F0A-7841-4C3C-91D6-2DCD6B7926D7}">
      <dsp:nvSpPr>
        <dsp:cNvPr id="0" name=""/>
        <dsp:cNvSpPr/>
      </dsp:nvSpPr>
      <dsp:spPr>
        <a:xfrm>
          <a:off x="8163687" y="2841568"/>
          <a:ext cx="2902148" cy="1059768"/>
        </a:xfrm>
        <a:prstGeom prst="roundRect">
          <a:avLst>
            <a:gd name="adj" fmla="val 10000"/>
          </a:avLst>
        </a:prstGeom>
        <a:solidFill>
          <a:schemeClr val="accent2">
            <a:hueOff val="-5619508"/>
            <a:satOff val="41016"/>
            <a:lumOff val="146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Very Low Level Waste</a:t>
          </a:r>
        </a:p>
      </dsp:txBody>
      <dsp:txXfrm>
        <a:off x="8194727" y="2872608"/>
        <a:ext cx="2840068" cy="997688"/>
      </dsp:txXfrm>
    </dsp:sp>
    <dsp:sp modelId="{2D274AC7-C74C-4C58-AE16-4D5875BFF7D3}">
      <dsp:nvSpPr>
        <dsp:cNvPr id="0" name=""/>
        <dsp:cNvSpPr/>
      </dsp:nvSpPr>
      <dsp:spPr>
        <a:xfrm>
          <a:off x="8163687" y="4064378"/>
          <a:ext cx="2902148" cy="1059768"/>
        </a:xfrm>
        <a:prstGeom prst="roundRect">
          <a:avLst>
            <a:gd name="adj" fmla="val 10000"/>
          </a:avLst>
        </a:prstGeom>
        <a:solidFill>
          <a:schemeClr val="accent2">
            <a:hueOff val="-6321946"/>
            <a:satOff val="46143"/>
            <a:lumOff val="164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On-Site Storage</a:t>
          </a:r>
        </a:p>
      </dsp:txBody>
      <dsp:txXfrm>
        <a:off x="8194727" y="4095418"/>
        <a:ext cx="2840068" cy="997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811CC-5EFF-49C9-AF79-BC783E777D06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B42CF-298B-410A-B6BD-04EE3E92C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B42CF-298B-410A-B6BD-04EE3E92C1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22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l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618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B42CF-298B-410A-B6BD-04EE3E92C1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95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649CB-0B81-4204-A849-0379B10D6E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54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649CB-0B81-4204-A849-0379B10D6E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920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B42CF-298B-410A-B6BD-04EE3E92C1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01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B42CF-298B-410A-B6BD-04EE3E92C1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40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649CB-0B81-4204-A849-0379B10D6E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89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PRINews" TargetMode="External"/><Relationship Id="rId3" Type="http://schemas.openxmlformats.org/officeDocument/2006/relationships/hyperlink" Target="http://www.epri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EPRI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epri" TargetMode="External"/><Relationship Id="rId9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PR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EDFE55-CD97-4806-B97B-A9091661C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9" name="Rectangle 8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915F8B0-B666-42D5-9101-41C9E224E801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6" name="Text Box 47">
              <a:extLst>
                <a:ext uri="{FF2B5EF4-FFF2-40B4-BE49-F238E27FC236}">
                  <a16:creationId xmlns:a16="http://schemas.microsoft.com/office/drawing/2014/main" id="{8E8588FC-1D76-47C5-B595-0F9502D2B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2023 Electric Power Research Institute, Inc. All rights reserved.</a:t>
              </a:r>
            </a:p>
          </p:txBody>
        </p:sp>
        <p:sp>
          <p:nvSpPr>
            <p:cNvPr id="27" name="TextBox 26">
              <a:hlinkClick r:id="rId3"/>
              <a:extLst>
                <a:ext uri="{FF2B5EF4-FFF2-40B4-BE49-F238E27FC236}">
                  <a16:creationId xmlns:a16="http://schemas.microsoft.com/office/drawing/2014/main" id="{B555F5C0-13E9-4F31-AC9E-6AA423B9AA45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518BE5-5103-47F0-BFFA-88320B777BD5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9" name="Picture 28">
              <a:hlinkClick r:id="rId4"/>
              <a:extLst>
                <a:ext uri="{FF2B5EF4-FFF2-40B4-BE49-F238E27FC236}">
                  <a16:creationId xmlns:a16="http://schemas.microsoft.com/office/drawing/2014/main" id="{F99B0C38-6987-4402-AC71-C1BDE714D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0" name="Picture 29">
              <a:hlinkClick r:id="rId6"/>
              <a:extLst>
                <a:ext uri="{FF2B5EF4-FFF2-40B4-BE49-F238E27FC236}">
                  <a16:creationId xmlns:a16="http://schemas.microsoft.com/office/drawing/2014/main" id="{5B7BD5C0-06C6-4AB3-BC4D-383CBA3FC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1" name="Picture 30">
              <a:hlinkClick r:id="rId8"/>
              <a:extLst>
                <a:ext uri="{FF2B5EF4-FFF2-40B4-BE49-F238E27FC236}">
                  <a16:creationId xmlns:a16="http://schemas.microsoft.com/office/drawing/2014/main" id="{D6A42936-581D-4AE8-8C5D-114B70E95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752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E03F-F02F-4FA3-91CB-67CB1409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D7085-5105-4024-BD3C-F69FB71287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80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14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81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06BC8-8ED2-4FB9-9CC1-C26081116C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0791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19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92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409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61A130-D3A2-4741-98F0-78A9FBA9C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5339301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2C4622-94B6-44D4-A6B7-3ABD2A3DA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FA936AF-75D5-4131-8412-21BBADB7B7A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067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81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102457"/>
            <a:ext cx="6096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4B0ED0-AA7A-498C-AD8A-0B253F57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678" y="182563"/>
            <a:ext cx="5339301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646DC3-E2A5-4F68-86AC-14EB8BC34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0678" y="1749288"/>
            <a:ext cx="5339301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6F6667A-CB20-4940-A3BF-E7F481E3E50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60459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40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00E9EE-67EE-4D59-B1FB-C22C06206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5339301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C68E99-DB4B-4542-AF5C-FDB1D78A0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98B35B-0B31-4DBE-AE41-6C369DD3567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12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82204D-AA59-4281-B094-CDB0E6D6948A}"/>
              </a:ext>
            </a:extLst>
          </p:cNvPr>
          <p:cNvSpPr/>
          <p:nvPr/>
        </p:nvSpPr>
        <p:spPr bwMode="auto">
          <a:xfrm>
            <a:off x="0" y="102457"/>
            <a:ext cx="6096000" cy="657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F1E9CB-7558-4122-A62E-9942A0DBBB65}"/>
              </a:ext>
            </a:extLst>
          </p:cNvPr>
          <p:cNvSpPr/>
          <p:nvPr/>
        </p:nvSpPr>
        <p:spPr bwMode="auto">
          <a:xfrm>
            <a:off x="134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5E6752-5F59-4508-8F3C-FF9D1B04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95" y="182563"/>
            <a:ext cx="5501235" cy="1159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977035-A32B-4655-A3B4-502342320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CBB8F7-81EE-4B65-A5E7-C39C5D0E3C8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9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08956C-18D0-412B-95E3-E5C100C5E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Rectangle 31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5ED8085-ABA4-48ED-A519-0831B00D8554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8" name="Text Box 47">
              <a:extLst>
                <a:ext uri="{FF2B5EF4-FFF2-40B4-BE49-F238E27FC236}">
                  <a16:creationId xmlns:a16="http://schemas.microsoft.com/office/drawing/2014/main" id="{F4F39EAF-D093-4E70-B2D6-880ADC60D8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2023 Electric Power Research Institute, Inc. All rights reserved.</a:t>
              </a:r>
            </a:p>
          </p:txBody>
        </p:sp>
        <p:sp>
          <p:nvSpPr>
            <p:cNvPr id="29" name="TextBox 28">
              <a:hlinkClick r:id="rId3"/>
              <a:extLst>
                <a:ext uri="{FF2B5EF4-FFF2-40B4-BE49-F238E27FC236}">
                  <a16:creationId xmlns:a16="http://schemas.microsoft.com/office/drawing/2014/main" id="{70A982AF-08B3-4ACE-B2CD-2630BF146A3C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F511B19-8779-4ED6-BFF5-0D994F5C5A65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5" name="Picture 34">
              <a:hlinkClick r:id="rId4"/>
              <a:extLst>
                <a:ext uri="{FF2B5EF4-FFF2-40B4-BE49-F238E27FC236}">
                  <a16:creationId xmlns:a16="http://schemas.microsoft.com/office/drawing/2014/main" id="{AFE65F2A-EA10-45F6-AC3E-CEEF60A74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6" name="Picture 35">
              <a:hlinkClick r:id="rId6"/>
              <a:extLst>
                <a:ext uri="{FF2B5EF4-FFF2-40B4-BE49-F238E27FC236}">
                  <a16:creationId xmlns:a16="http://schemas.microsoft.com/office/drawing/2014/main" id="{0DE3DCEC-148B-448A-9E2A-45B1BBF5B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7" name="Picture 36">
              <a:hlinkClick r:id="rId8"/>
              <a:extLst>
                <a:ext uri="{FF2B5EF4-FFF2-40B4-BE49-F238E27FC236}">
                  <a16:creationId xmlns:a16="http://schemas.microsoft.com/office/drawing/2014/main" id="{EFB9741B-B64E-4FCE-8F82-2A995BEB5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0677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906308"/>
            <a:ext cx="4071169" cy="576912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E2BCA-D966-4BA4-98A1-F55CD4BEB28B}"/>
              </a:ext>
            </a:extLst>
          </p:cNvPr>
          <p:cNvSpPr/>
          <p:nvPr/>
        </p:nvSpPr>
        <p:spPr bwMode="auto">
          <a:xfrm>
            <a:off x="4065024" y="906308"/>
            <a:ext cx="4071169" cy="576912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36B46-B989-40E8-92AD-90AFDD95A969}"/>
              </a:ext>
            </a:extLst>
          </p:cNvPr>
          <p:cNvSpPr/>
          <p:nvPr/>
        </p:nvSpPr>
        <p:spPr bwMode="auto">
          <a:xfrm>
            <a:off x="8120831" y="906308"/>
            <a:ext cx="4071169" cy="5769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E401EC-CFA2-4017-97FF-99696741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7807F-D435-3748-B68A-6F2BCBE2BD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B9D1C1-137F-2449-9605-5A885723D2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864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15B7FF-8AE1-7840-8A12-38421A00C9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1248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910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12540B-7B8C-4538-9553-857173998AE4}"/>
              </a:ext>
            </a:extLst>
          </p:cNvPr>
          <p:cNvSpPr/>
          <p:nvPr/>
        </p:nvSpPr>
        <p:spPr bwMode="auto">
          <a:xfrm>
            <a:off x="0" y="102457"/>
            <a:ext cx="12192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11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093361-5DEE-416E-BF8A-9AAC84762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93518"/>
            <a:ext cx="12188952" cy="6577446"/>
          </a:xfrm>
          <a:prstGeom prst="rect">
            <a:avLst/>
          </a:prstGeom>
        </p:spPr>
      </p:pic>
      <p:sp>
        <p:nvSpPr>
          <p:cNvPr id="15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688" y="2712785"/>
            <a:ext cx="12196689" cy="1626781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spcAft>
                <a:spcPts val="6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0382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F31C54-28E4-451E-87C9-3AAB9056C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93518"/>
            <a:ext cx="12188952" cy="6567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23723"/>
            <a:ext cx="12192000" cy="6049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800" b="1" spc="150" baseline="0" dirty="0">
                <a:solidFill>
                  <a:schemeClr val="bg1"/>
                </a:solidFill>
                <a:latin typeface="+mj-lt"/>
              </a:rPr>
              <a:t>Together…Shaping the Future of Energy</a:t>
            </a:r>
            <a:r>
              <a:rPr lang="en-US" sz="2800" b="0" kern="1200" spc="150" baseline="300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®</a:t>
            </a:r>
            <a:endParaRPr lang="en-US" sz="2800" b="0" spc="150" baseline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7443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Divers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69AE35-706A-4560-B5DD-3058B630A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93518"/>
            <a:ext cx="12188952" cy="6577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23723"/>
            <a:ext cx="12192000" cy="6049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800" b="1" spc="150" baseline="0" dirty="0">
                <a:solidFill>
                  <a:schemeClr val="bg1"/>
                </a:solidFill>
                <a:latin typeface="+mj-lt"/>
              </a:rPr>
              <a:t>Together…Shaping the Future of Energy</a:t>
            </a:r>
            <a:r>
              <a:rPr lang="en-US" sz="2800" b="0" kern="1200" spc="150" baseline="300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®</a:t>
            </a:r>
            <a:endParaRPr lang="en-US" sz="2800" b="0" spc="150" baseline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36F209-0056-42E3-B38F-5FAA62C15D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43574"/>
            <a:ext cx="12188952" cy="123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85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bg1">
                <a:lumMod val="65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C10187-5F99-4C76-A9CB-1D435648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95" y="182563"/>
            <a:ext cx="5339301" cy="115922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322DE9-A995-49C6-AB11-26EBFBE58EF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284C2FD-77F4-4CA6-B013-4AF023D22F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74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24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PR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4125A4A-6E7B-4D52-B782-D35971C17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68A5119-6328-45A2-B788-4D75501A863B}"/>
              </a:ext>
            </a:extLst>
          </p:cNvPr>
          <p:cNvSpPr/>
          <p:nvPr/>
        </p:nvSpPr>
        <p:spPr bwMode="auto">
          <a:xfrm>
            <a:off x="-2" y="1"/>
            <a:ext cx="687013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708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9" name="Rectangle 8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915F8B0-B666-42D5-9101-41C9E224E801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6" name="Text Box 47">
              <a:extLst>
                <a:ext uri="{FF2B5EF4-FFF2-40B4-BE49-F238E27FC236}">
                  <a16:creationId xmlns:a16="http://schemas.microsoft.com/office/drawing/2014/main" id="{8E8588FC-1D76-47C5-B595-0F9502D2B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2023 Electric Power Research Institute, Inc. All rights reserved.</a:t>
              </a:r>
            </a:p>
          </p:txBody>
        </p:sp>
        <p:sp>
          <p:nvSpPr>
            <p:cNvPr id="27" name="TextBox 26">
              <a:hlinkClick r:id="rId3"/>
              <a:extLst>
                <a:ext uri="{FF2B5EF4-FFF2-40B4-BE49-F238E27FC236}">
                  <a16:creationId xmlns:a16="http://schemas.microsoft.com/office/drawing/2014/main" id="{B555F5C0-13E9-4F31-AC9E-6AA423B9AA45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518BE5-5103-47F0-BFFA-88320B777BD5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9" name="Picture 28">
              <a:hlinkClick r:id="rId4"/>
              <a:extLst>
                <a:ext uri="{FF2B5EF4-FFF2-40B4-BE49-F238E27FC236}">
                  <a16:creationId xmlns:a16="http://schemas.microsoft.com/office/drawing/2014/main" id="{F99B0C38-6987-4402-AC71-C1BDE714D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0" name="Picture 29">
              <a:hlinkClick r:id="rId6"/>
              <a:extLst>
                <a:ext uri="{FF2B5EF4-FFF2-40B4-BE49-F238E27FC236}">
                  <a16:creationId xmlns:a16="http://schemas.microsoft.com/office/drawing/2014/main" id="{5B7BD5C0-06C6-4AB3-BC4D-383CBA3FC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1" name="Picture 30">
              <a:hlinkClick r:id="rId8"/>
              <a:extLst>
                <a:ext uri="{FF2B5EF4-FFF2-40B4-BE49-F238E27FC236}">
                  <a16:creationId xmlns:a16="http://schemas.microsoft.com/office/drawing/2014/main" id="{D6A42936-581D-4AE8-8C5D-114B70E95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3693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D218B94F-AF87-4DF5-917F-68B3B9D7A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2F6689D-6A8A-4E1B-8998-9AC1E3ECD2C6}"/>
              </a:ext>
            </a:extLst>
          </p:cNvPr>
          <p:cNvSpPr/>
          <p:nvPr/>
        </p:nvSpPr>
        <p:spPr bwMode="auto">
          <a:xfrm>
            <a:off x="-2" y="1"/>
            <a:ext cx="687013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D7C3314F-86DB-4666-89BC-E224A47AA062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6" name="Rectangle 35">
            <a:extLst>
              <a:ext uri="{FF2B5EF4-FFF2-40B4-BE49-F238E27FC236}">
                <a16:creationId xmlns:a16="http://schemas.microsoft.com/office/drawing/2014/main" id="{B4AEFD5D-4F01-4FFD-A6FA-B1A213C90EFF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96A093-57F4-4FA6-BBBD-EA76DC5F2277}"/>
              </a:ext>
            </a:extLst>
          </p:cNvPr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F750E21-1D49-4E10-827D-200B256297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453110-6C0E-44E4-ACB1-022FA42D6846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0" name="Text Box 47">
              <a:extLst>
                <a:ext uri="{FF2B5EF4-FFF2-40B4-BE49-F238E27FC236}">
                  <a16:creationId xmlns:a16="http://schemas.microsoft.com/office/drawing/2014/main" id="{4CC1F13D-4ED5-414F-B47A-3BB58384C6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2023 Electric Power Research Institute, Inc. All rights reserved.</a:t>
              </a:r>
            </a:p>
          </p:txBody>
        </p:sp>
        <p:sp>
          <p:nvSpPr>
            <p:cNvPr id="21" name="TextBox 20">
              <a:hlinkClick r:id="rId3"/>
              <a:extLst>
                <a:ext uri="{FF2B5EF4-FFF2-40B4-BE49-F238E27FC236}">
                  <a16:creationId xmlns:a16="http://schemas.microsoft.com/office/drawing/2014/main" id="{55C77DAA-8736-45B7-8579-3F371B2BE0BF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494A2CC-906D-4738-8D19-75CF39B5EFE9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3" name="Picture 22">
              <a:hlinkClick r:id="rId4"/>
              <a:extLst>
                <a:ext uri="{FF2B5EF4-FFF2-40B4-BE49-F238E27FC236}">
                  <a16:creationId xmlns:a16="http://schemas.microsoft.com/office/drawing/2014/main" id="{6ED68CC2-1290-418C-A3D8-BF4003C7E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24" name="Picture 23">
              <a:hlinkClick r:id="rId6"/>
              <a:extLst>
                <a:ext uri="{FF2B5EF4-FFF2-40B4-BE49-F238E27FC236}">
                  <a16:creationId xmlns:a16="http://schemas.microsoft.com/office/drawing/2014/main" id="{426FC693-794E-4D5A-859E-E56606316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5" name="Picture 24">
              <a:hlinkClick r:id="rId8"/>
              <a:extLst>
                <a:ext uri="{FF2B5EF4-FFF2-40B4-BE49-F238E27FC236}">
                  <a16:creationId xmlns:a16="http://schemas.microsoft.com/office/drawing/2014/main" id="{9CB44A66-913A-4906-AF8C-CAF624948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0356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&amp;S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4B199534-F376-4046-B2A5-0DABF23BC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CA10209-2556-4E88-9C53-C82BB561D360}"/>
              </a:ext>
            </a:extLst>
          </p:cNvPr>
          <p:cNvSpPr/>
          <p:nvPr/>
        </p:nvSpPr>
        <p:spPr bwMode="auto">
          <a:xfrm>
            <a:off x="-2" y="1"/>
            <a:ext cx="687013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5A65CD8C-571F-4F13-9ACD-388A95F9C39D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6" name="Rectangle 35">
            <a:extLst>
              <a:ext uri="{FF2B5EF4-FFF2-40B4-BE49-F238E27FC236}">
                <a16:creationId xmlns:a16="http://schemas.microsoft.com/office/drawing/2014/main" id="{70D9540F-8676-4DC9-9AD0-53E2E447A60B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335DD4-CF31-4226-B0ED-6AC0861CE7F3}"/>
              </a:ext>
            </a:extLst>
          </p:cNvPr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81B1AA5F-8799-4148-ADE4-03B6015AF9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87B37E-24DE-41FE-88B8-CB71C413E485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0" name="Text Box 47">
              <a:extLst>
                <a:ext uri="{FF2B5EF4-FFF2-40B4-BE49-F238E27FC236}">
                  <a16:creationId xmlns:a16="http://schemas.microsoft.com/office/drawing/2014/main" id="{F57861ED-D104-4B83-9E17-35CF65C93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2023 Electric Power Research Institute, Inc. All rights reserved.</a:t>
              </a:r>
            </a:p>
          </p:txBody>
        </p:sp>
        <p:sp>
          <p:nvSpPr>
            <p:cNvPr id="21" name="TextBox 20">
              <a:hlinkClick r:id="rId3"/>
              <a:extLst>
                <a:ext uri="{FF2B5EF4-FFF2-40B4-BE49-F238E27FC236}">
                  <a16:creationId xmlns:a16="http://schemas.microsoft.com/office/drawing/2014/main" id="{C7DB855C-420B-4B9F-9C3D-E931FD2DF19C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9B135E8-388C-476B-82E7-3A3F166F4770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3" name="Picture 22">
              <a:hlinkClick r:id="rId4"/>
              <a:extLst>
                <a:ext uri="{FF2B5EF4-FFF2-40B4-BE49-F238E27FC236}">
                  <a16:creationId xmlns:a16="http://schemas.microsoft.com/office/drawing/2014/main" id="{E266B037-1BAF-478E-B5C5-9813F14BC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24" name="Picture 23">
              <a:hlinkClick r:id="rId6"/>
              <a:extLst>
                <a:ext uri="{FF2B5EF4-FFF2-40B4-BE49-F238E27FC236}">
                  <a16:creationId xmlns:a16="http://schemas.microsoft.com/office/drawing/2014/main" id="{199E82FE-B4CC-442B-87B2-8AA034F45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6" name="Picture 25">
              <a:hlinkClick r:id="rId8"/>
              <a:extLst>
                <a:ext uri="{FF2B5EF4-FFF2-40B4-BE49-F238E27FC236}">
                  <a16:creationId xmlns:a16="http://schemas.microsoft.com/office/drawing/2014/main" id="{6FDA0DCD-8F49-4EC3-BAB9-28F0A9A0A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7586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0933846D-8286-4C4F-9E84-0166B3B6F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B49EC80-CE18-49D5-9DBD-93A4A1A9B1D5}"/>
              </a:ext>
            </a:extLst>
          </p:cNvPr>
          <p:cNvSpPr/>
          <p:nvPr/>
        </p:nvSpPr>
        <p:spPr bwMode="auto">
          <a:xfrm>
            <a:off x="-2" y="1"/>
            <a:ext cx="687013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336A74C0-A223-46BC-950A-5C256B933095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6" name="Rectangle 35">
            <a:extLst>
              <a:ext uri="{FF2B5EF4-FFF2-40B4-BE49-F238E27FC236}">
                <a16:creationId xmlns:a16="http://schemas.microsoft.com/office/drawing/2014/main" id="{73DAF180-15A4-4BE3-B0CC-48CBC7F9C9E0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003823-90A6-477A-AC03-4669EEFDD197}"/>
              </a:ext>
            </a:extLst>
          </p:cNvPr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8C726F29-9B81-4284-BEAB-1D2A0A773A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60935A5-5331-4D5C-B8B2-E787D14F37CD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0" name="Text Box 47">
              <a:extLst>
                <a:ext uri="{FF2B5EF4-FFF2-40B4-BE49-F238E27FC236}">
                  <a16:creationId xmlns:a16="http://schemas.microsoft.com/office/drawing/2014/main" id="{1543F947-2CD5-4999-91AD-575B7FBF69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2023 Electric Power Research Institute, Inc. All rights reserved.</a:t>
              </a:r>
            </a:p>
          </p:txBody>
        </p:sp>
        <p:sp>
          <p:nvSpPr>
            <p:cNvPr id="21" name="TextBox 20">
              <a:hlinkClick r:id="rId3"/>
              <a:extLst>
                <a:ext uri="{FF2B5EF4-FFF2-40B4-BE49-F238E27FC236}">
                  <a16:creationId xmlns:a16="http://schemas.microsoft.com/office/drawing/2014/main" id="{B5472040-DAF7-49EE-98F1-32B31821D271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AF9D9D9-25D6-4B21-98BD-03C1BCC4484B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4" name="Picture 23">
              <a:hlinkClick r:id="rId4"/>
              <a:extLst>
                <a:ext uri="{FF2B5EF4-FFF2-40B4-BE49-F238E27FC236}">
                  <a16:creationId xmlns:a16="http://schemas.microsoft.com/office/drawing/2014/main" id="{0FD9CB8F-F626-433E-B0F9-62CFB7254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26" name="Picture 25">
              <a:hlinkClick r:id="rId6"/>
              <a:extLst>
                <a:ext uri="{FF2B5EF4-FFF2-40B4-BE49-F238E27FC236}">
                  <a16:creationId xmlns:a16="http://schemas.microsoft.com/office/drawing/2014/main" id="{11CD34C3-0F8A-49C9-B966-3B44522D3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7" name="Picture 26">
              <a:hlinkClick r:id="rId8"/>
              <a:extLst>
                <a:ext uri="{FF2B5EF4-FFF2-40B4-BE49-F238E27FC236}">
                  <a16:creationId xmlns:a16="http://schemas.microsoft.com/office/drawing/2014/main" id="{2E7D2D06-4352-44B1-A75A-F5B807921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851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&amp;S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C31F06-3E89-4DC2-BB45-7EE9A7B32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Rectangle 31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A2914A-AAC4-4409-9DC2-C181488DA4B3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9" name="Text Box 47">
              <a:extLst>
                <a:ext uri="{FF2B5EF4-FFF2-40B4-BE49-F238E27FC236}">
                  <a16:creationId xmlns:a16="http://schemas.microsoft.com/office/drawing/2014/main" id="{2AD0D039-F165-4672-8A4D-636C8A4722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2023 Electric Power Research Institute, Inc. All rights reserved.</a:t>
              </a:r>
            </a:p>
          </p:txBody>
        </p:sp>
        <p:sp>
          <p:nvSpPr>
            <p:cNvPr id="33" name="TextBox 32">
              <a:hlinkClick r:id="rId3"/>
              <a:extLst>
                <a:ext uri="{FF2B5EF4-FFF2-40B4-BE49-F238E27FC236}">
                  <a16:creationId xmlns:a16="http://schemas.microsoft.com/office/drawing/2014/main" id="{21A3DC88-FB53-4B30-8657-1F27078A853D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6D96DFB-D8B4-401B-BD76-D4FAB2779AC3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6" name="Picture 35">
              <a:hlinkClick r:id="rId4"/>
              <a:extLst>
                <a:ext uri="{FF2B5EF4-FFF2-40B4-BE49-F238E27FC236}">
                  <a16:creationId xmlns:a16="http://schemas.microsoft.com/office/drawing/2014/main" id="{6146E3C0-C099-4B35-AB14-7B6C4FAFE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7" name="Picture 36">
              <a:hlinkClick r:id="rId6"/>
              <a:extLst>
                <a:ext uri="{FF2B5EF4-FFF2-40B4-BE49-F238E27FC236}">
                  <a16:creationId xmlns:a16="http://schemas.microsoft.com/office/drawing/2014/main" id="{0F94D77D-2453-4542-AFC0-11CA186E8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8" name="Picture 37">
              <a:hlinkClick r:id="rId8"/>
              <a:extLst>
                <a:ext uri="{FF2B5EF4-FFF2-40B4-BE49-F238E27FC236}">
                  <a16:creationId xmlns:a16="http://schemas.microsoft.com/office/drawing/2014/main" id="{87C10504-8C10-4A69-A247-764C0BB9F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69129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&amp;LC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35804657-5855-4902-9A2C-CCCB0130A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07981A0-E568-4019-80B5-520E03DD0A35}"/>
              </a:ext>
            </a:extLst>
          </p:cNvPr>
          <p:cNvSpPr/>
          <p:nvPr/>
        </p:nvSpPr>
        <p:spPr bwMode="auto">
          <a:xfrm>
            <a:off x="-2" y="1"/>
            <a:ext cx="687013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0E5FCFF2-B598-4D15-976B-D888841FBD6A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6" name="Rectangle 35">
            <a:extLst>
              <a:ext uri="{FF2B5EF4-FFF2-40B4-BE49-F238E27FC236}">
                <a16:creationId xmlns:a16="http://schemas.microsoft.com/office/drawing/2014/main" id="{643D994C-FBFD-4CDC-AE44-B05123BF6BE8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417D22-7836-4487-85F1-3016BE1064FF}"/>
              </a:ext>
            </a:extLst>
          </p:cNvPr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2AA1D4D-8510-4AD9-8488-C60E3C249D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A4CB0F9-2B3B-4498-A401-385B85C289B4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0" name="Text Box 47">
              <a:extLst>
                <a:ext uri="{FF2B5EF4-FFF2-40B4-BE49-F238E27FC236}">
                  <a16:creationId xmlns:a16="http://schemas.microsoft.com/office/drawing/2014/main" id="{F01B1046-0558-4D79-8DE8-F0CE2BE4A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2023 Electric Power Research Institute, Inc. All rights reserved.</a:t>
              </a:r>
            </a:p>
          </p:txBody>
        </p:sp>
        <p:sp>
          <p:nvSpPr>
            <p:cNvPr id="21" name="TextBox 20">
              <a:hlinkClick r:id="rId3"/>
              <a:extLst>
                <a:ext uri="{FF2B5EF4-FFF2-40B4-BE49-F238E27FC236}">
                  <a16:creationId xmlns:a16="http://schemas.microsoft.com/office/drawing/2014/main" id="{A8CE954D-BB6A-4798-AA35-CAF9B0D557A1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D9FAF62-DBCD-4B7D-B617-AF7627633546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3" name="Picture 22">
              <a:hlinkClick r:id="rId4"/>
              <a:extLst>
                <a:ext uri="{FF2B5EF4-FFF2-40B4-BE49-F238E27FC236}">
                  <a16:creationId xmlns:a16="http://schemas.microsoft.com/office/drawing/2014/main" id="{496FB102-C04A-43BC-918E-48AECF8B5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24" name="Picture 23">
              <a:hlinkClick r:id="rId6"/>
              <a:extLst>
                <a:ext uri="{FF2B5EF4-FFF2-40B4-BE49-F238E27FC236}">
                  <a16:creationId xmlns:a16="http://schemas.microsoft.com/office/drawing/2014/main" id="{D350FCD0-BAB5-458B-B471-3BE1BB131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6" name="Picture 25">
              <a:hlinkClick r:id="rId8"/>
              <a:extLst>
                <a:ext uri="{FF2B5EF4-FFF2-40B4-BE49-F238E27FC236}">
                  <a16:creationId xmlns:a16="http://schemas.microsoft.com/office/drawing/2014/main" id="{F194F28A-A69B-4A95-86BC-0E4BA0B7F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02437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G&amp;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4CC8DE4-AF4E-4926-8A8A-ACA8602B6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D7CEC4A-62D0-4F81-8EB9-510F6BCC9B07}"/>
              </a:ext>
            </a:extLst>
          </p:cNvPr>
          <p:cNvSpPr/>
          <p:nvPr/>
        </p:nvSpPr>
        <p:spPr bwMode="auto">
          <a:xfrm>
            <a:off x="-2" y="1"/>
            <a:ext cx="687013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32EE8C4C-C80D-4B67-BD1A-BD165CCB6409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6" name="Rectangle 35">
            <a:extLst>
              <a:ext uri="{FF2B5EF4-FFF2-40B4-BE49-F238E27FC236}">
                <a16:creationId xmlns:a16="http://schemas.microsoft.com/office/drawing/2014/main" id="{028DD312-2F6A-4EFA-B517-A90F9D98A84D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CCBEA7-FFA3-48B4-8EDC-17A88D1D00F7}"/>
              </a:ext>
            </a:extLst>
          </p:cNvPr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21F3C579-E00F-418A-9330-C831D8927F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81FAFA1-7ACA-406D-A5A4-14571839DA03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0" name="Text Box 47">
              <a:extLst>
                <a:ext uri="{FF2B5EF4-FFF2-40B4-BE49-F238E27FC236}">
                  <a16:creationId xmlns:a16="http://schemas.microsoft.com/office/drawing/2014/main" id="{EF16550A-D1E6-4BC3-9BCC-3A1D120CC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2023 Electric Power Research Institute, Inc. All rights reserved.</a:t>
              </a:r>
            </a:p>
          </p:txBody>
        </p:sp>
        <p:sp>
          <p:nvSpPr>
            <p:cNvPr id="23" name="TextBox 22">
              <a:hlinkClick r:id="rId3"/>
              <a:extLst>
                <a:ext uri="{FF2B5EF4-FFF2-40B4-BE49-F238E27FC236}">
                  <a16:creationId xmlns:a16="http://schemas.microsoft.com/office/drawing/2014/main" id="{C595DB9E-CA56-42CA-AE58-9274DC0531B3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DA2057E-6BF0-4EAC-ABDB-897E79004048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6" name="Picture 25">
              <a:hlinkClick r:id="rId4"/>
              <a:extLst>
                <a:ext uri="{FF2B5EF4-FFF2-40B4-BE49-F238E27FC236}">
                  <a16:creationId xmlns:a16="http://schemas.microsoft.com/office/drawing/2014/main" id="{64E8E63B-8523-425C-A378-4CD1C302A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5" name="Picture 34">
              <a:hlinkClick r:id="rId6"/>
              <a:extLst>
                <a:ext uri="{FF2B5EF4-FFF2-40B4-BE49-F238E27FC236}">
                  <a16:creationId xmlns:a16="http://schemas.microsoft.com/office/drawing/2014/main" id="{6FC5D2A2-1EC4-457A-A219-1E5D9F5D3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6" name="Picture 35">
              <a:hlinkClick r:id="rId8"/>
              <a:extLst>
                <a:ext uri="{FF2B5EF4-FFF2-40B4-BE49-F238E27FC236}">
                  <a16:creationId xmlns:a16="http://schemas.microsoft.com/office/drawing/2014/main" id="{6B33448B-151A-44CF-B915-3A912E890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20613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&amp;D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0A818C76-D027-4782-BF0E-E69C3B825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0F6FA96-C33B-41E3-9BCE-272050322CF1}"/>
              </a:ext>
            </a:extLst>
          </p:cNvPr>
          <p:cNvSpPr/>
          <p:nvPr/>
        </p:nvSpPr>
        <p:spPr bwMode="auto">
          <a:xfrm>
            <a:off x="-2" y="1"/>
            <a:ext cx="687013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1B721F3F-4625-455B-9BF8-379B0FBB2191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6" name="Rectangle 35">
            <a:extLst>
              <a:ext uri="{FF2B5EF4-FFF2-40B4-BE49-F238E27FC236}">
                <a16:creationId xmlns:a16="http://schemas.microsoft.com/office/drawing/2014/main" id="{A3505772-57DB-47F7-A86A-9C8E42CBB514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DD65E5-73E9-492A-8F6A-E73EDF3A5689}"/>
              </a:ext>
            </a:extLst>
          </p:cNvPr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D009A0C7-50B8-4E2C-8CEC-4F38326727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BC21AE3-D63A-4866-B7ED-158938FE5E04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0" name="Text Box 47">
              <a:extLst>
                <a:ext uri="{FF2B5EF4-FFF2-40B4-BE49-F238E27FC236}">
                  <a16:creationId xmlns:a16="http://schemas.microsoft.com/office/drawing/2014/main" id="{EE32298B-4ED0-460E-B694-77BD2BCDE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2023 Electric Power Research Institute, Inc. All rights reserved.</a:t>
              </a:r>
            </a:p>
          </p:txBody>
        </p:sp>
        <p:sp>
          <p:nvSpPr>
            <p:cNvPr id="21" name="TextBox 20">
              <a:hlinkClick r:id="rId3"/>
              <a:extLst>
                <a:ext uri="{FF2B5EF4-FFF2-40B4-BE49-F238E27FC236}">
                  <a16:creationId xmlns:a16="http://schemas.microsoft.com/office/drawing/2014/main" id="{416983F7-33E8-4C89-B536-0444301A0342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149A679-AC02-4361-94DA-EDF8A2DE2876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4" name="Picture 23">
              <a:hlinkClick r:id="rId4"/>
              <a:extLst>
                <a:ext uri="{FF2B5EF4-FFF2-40B4-BE49-F238E27FC236}">
                  <a16:creationId xmlns:a16="http://schemas.microsoft.com/office/drawing/2014/main" id="{72CA7F54-B2E6-4D34-83A5-9D11835C5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26" name="Picture 25">
              <a:hlinkClick r:id="rId6"/>
              <a:extLst>
                <a:ext uri="{FF2B5EF4-FFF2-40B4-BE49-F238E27FC236}">
                  <a16:creationId xmlns:a16="http://schemas.microsoft.com/office/drawing/2014/main" id="{3CD3E72F-EEF5-42BA-8DFE-F2111B946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27" name="Picture 26">
              <a:hlinkClick r:id="rId8"/>
              <a:extLst>
                <a:ext uri="{FF2B5EF4-FFF2-40B4-BE49-F238E27FC236}">
                  <a16:creationId xmlns:a16="http://schemas.microsoft.com/office/drawing/2014/main" id="{9123B563-BEFC-4447-8048-E66367BFB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0490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52614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48463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FAA409-EC2B-4245-BB55-6C0CC85D7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5604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E03F-F02F-4FA3-91CB-67CB1409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D7085-5105-4024-BD3C-F69FB71287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07026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126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53949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62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577840" cy="484632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06BC8-8ED2-4FB9-9CC1-C26081116C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760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9799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005840"/>
            <a:ext cx="5577840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19" y="1737360"/>
            <a:ext cx="5577840" cy="466344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7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F156AC-AC73-4A21-8467-792B12862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Rectangle 31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5DC62A5-1095-42CE-AB5A-BD29C0D13141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5" name="Text Box 47">
              <a:extLst>
                <a:ext uri="{FF2B5EF4-FFF2-40B4-BE49-F238E27FC236}">
                  <a16:creationId xmlns:a16="http://schemas.microsoft.com/office/drawing/2014/main" id="{4EC5A6E3-655F-4AB9-A7A8-7A9AEBB906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2023 Electric Power Research Institute, Inc. All rights reserved.</a:t>
              </a:r>
            </a:p>
          </p:txBody>
        </p:sp>
        <p:sp>
          <p:nvSpPr>
            <p:cNvPr id="29" name="TextBox 28">
              <a:hlinkClick r:id="rId3"/>
              <a:extLst>
                <a:ext uri="{FF2B5EF4-FFF2-40B4-BE49-F238E27FC236}">
                  <a16:creationId xmlns:a16="http://schemas.microsoft.com/office/drawing/2014/main" id="{7FA55AB5-8BF7-460F-A30D-2A37692BE320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6F0D2FF-7C62-45DB-97AF-E1FB43BCA515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5" name="Picture 34">
              <a:hlinkClick r:id="rId4"/>
              <a:extLst>
                <a:ext uri="{FF2B5EF4-FFF2-40B4-BE49-F238E27FC236}">
                  <a16:creationId xmlns:a16="http://schemas.microsoft.com/office/drawing/2014/main" id="{BB2176D2-CCA7-46B6-88D4-4AA41D992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6" name="Picture 35">
              <a:hlinkClick r:id="rId6"/>
              <a:extLst>
                <a:ext uri="{FF2B5EF4-FFF2-40B4-BE49-F238E27FC236}">
                  <a16:creationId xmlns:a16="http://schemas.microsoft.com/office/drawing/2014/main" id="{49AE2524-F34D-4267-9E9F-139BFEEA0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7" name="Picture 36">
              <a:hlinkClick r:id="rId8"/>
              <a:extLst>
                <a:ext uri="{FF2B5EF4-FFF2-40B4-BE49-F238E27FC236}">
                  <a16:creationId xmlns:a16="http://schemas.microsoft.com/office/drawing/2014/main" id="{6E26CD04-ED04-44D5-BFD2-E52A16C4B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00229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610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8B126F-922E-4C6E-87A5-234451CAD762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437305-8BFE-47C1-96DD-CEDBF8D6719E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0D2D6E-8982-430B-958E-9129593AD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3"/>
            <a:ext cx="5339301" cy="11592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DCA2EA-788A-4791-942C-72070DBE825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067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309C7D-4404-4906-9C22-B1C52782E5F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74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73301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102457"/>
            <a:ext cx="6096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134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2D29BE-28DD-432F-8C22-AE8C1D053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678" y="182563"/>
            <a:ext cx="5339301" cy="11592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14443C-E161-4BFE-8357-B61CEFEC84F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067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69AFDA-38D1-42E9-ADFD-FDEBA76A2A9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74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33889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6096000" y="102457"/>
            <a:ext cx="6096000" cy="65729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bg1">
                <a:lumMod val="65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6230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C10187-5F99-4C76-A9CB-1D435648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95" y="182563"/>
            <a:ext cx="5339301" cy="115922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322DE9-A995-49C6-AB11-26EBFBE58EF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8995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284C2FD-77F4-4CA6-B013-4AF023D22F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774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87424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lumns wit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102457"/>
            <a:ext cx="6096000" cy="65729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431800" dist="50800" dir="10800000">
              <a:schemeClr val="bg1">
                <a:lumMod val="65000"/>
                <a:alpha val="50000"/>
              </a:scheme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8DBAF-C657-4893-B3F8-CA7915C5EF2A}"/>
              </a:ext>
            </a:extLst>
          </p:cNvPr>
          <p:cNvSpPr/>
          <p:nvPr/>
        </p:nvSpPr>
        <p:spPr bwMode="auto">
          <a:xfrm>
            <a:off x="134867" y="242761"/>
            <a:ext cx="5793898" cy="6295604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14F37B4-A3A1-47F0-B953-F087A6BCA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678" y="182563"/>
            <a:ext cx="5339301" cy="11592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B47D12-FA39-425B-A70E-42978C42F4A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0678" y="1749288"/>
            <a:ext cx="5375081" cy="4651512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073C21-095B-4B2C-A4ED-0E0B4E165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49288"/>
            <a:ext cx="5501235" cy="46515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7244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ADDE39-D9ED-4DF4-B1E5-C884C95AC52C}"/>
              </a:ext>
            </a:extLst>
          </p:cNvPr>
          <p:cNvSpPr/>
          <p:nvPr/>
        </p:nvSpPr>
        <p:spPr bwMode="auto">
          <a:xfrm>
            <a:off x="0" y="906308"/>
            <a:ext cx="4071169" cy="576912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E2BCA-D966-4BA4-98A1-F55CD4BEB28B}"/>
              </a:ext>
            </a:extLst>
          </p:cNvPr>
          <p:cNvSpPr/>
          <p:nvPr/>
        </p:nvSpPr>
        <p:spPr bwMode="auto">
          <a:xfrm>
            <a:off x="4065024" y="906308"/>
            <a:ext cx="4071169" cy="576912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36B46-B989-40E8-92AD-90AFDD95A969}"/>
              </a:ext>
            </a:extLst>
          </p:cNvPr>
          <p:cNvSpPr/>
          <p:nvPr/>
        </p:nvSpPr>
        <p:spPr bwMode="auto">
          <a:xfrm>
            <a:off x="8120831" y="906308"/>
            <a:ext cx="4071169" cy="5769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E401EC-CFA2-4017-97FF-996967417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880"/>
            <a:ext cx="114300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0B7D13D-E750-F24C-98D8-229475F706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CFEA89-A612-6146-AED8-9EEC1242D8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864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C9D970-D9E8-9B45-8D42-6310097899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12480" y="1188720"/>
            <a:ext cx="3474720" cy="521208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02563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1DCEBE-AECA-4A38-9A16-6E2B7E8D9AF5}"/>
              </a:ext>
            </a:extLst>
          </p:cNvPr>
          <p:cNvSpPr/>
          <p:nvPr/>
        </p:nvSpPr>
        <p:spPr bwMode="auto">
          <a:xfrm>
            <a:off x="0" y="102457"/>
            <a:ext cx="12192000" cy="65729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6606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01B213-0E7A-407F-8B15-06AFF5333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93518"/>
            <a:ext cx="12188952" cy="6577446"/>
          </a:xfrm>
          <a:prstGeom prst="rect">
            <a:avLst/>
          </a:prstGeom>
        </p:spPr>
      </p:pic>
      <p:sp>
        <p:nvSpPr>
          <p:cNvPr id="15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688" y="2712785"/>
            <a:ext cx="12196689" cy="1626781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spcAft>
                <a:spcPts val="600"/>
              </a:spcAft>
              <a:defRPr sz="36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31616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DEF42B-8BE6-4527-957D-01CFF45BB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93518"/>
            <a:ext cx="12188952" cy="6577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23723"/>
            <a:ext cx="12192000" cy="6049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800" b="1" spc="150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Together…Shaping the Future of Energy</a:t>
            </a:r>
            <a:r>
              <a:rPr lang="en-US" sz="2800" b="0" kern="1200" spc="150" baseline="300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+mn-ea"/>
                <a:cs typeface="+mn-cs"/>
              </a:rPr>
              <a:t>®</a:t>
            </a:r>
            <a:endParaRPr lang="en-US" sz="2800" b="0" spc="150" baseline="0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91504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Divers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ABDC1B-DF20-4D83-8F95-CF02F5DFE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93518"/>
            <a:ext cx="12188952" cy="6577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23723"/>
            <a:ext cx="12192000" cy="6049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800" b="1" spc="150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Together…Shaping the Future of Energy</a:t>
            </a:r>
            <a:r>
              <a:rPr lang="en-US" sz="2800" b="0" kern="1200" spc="150" baseline="300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+mn-ea"/>
                <a:cs typeface="+mn-cs"/>
              </a:rPr>
              <a:t>®</a:t>
            </a:r>
            <a:endParaRPr lang="en-US" sz="2800" b="0" spc="150" baseline="0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A0BDF-AF36-436C-9B89-D7318A27E3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43574"/>
            <a:ext cx="12188952" cy="123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8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&amp;LC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213DCC-F107-4B27-8EAA-FA2368E32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Rectangle 31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A2914A-AAC4-4409-9DC2-C181488DA4B3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9" name="Text Box 47">
              <a:extLst>
                <a:ext uri="{FF2B5EF4-FFF2-40B4-BE49-F238E27FC236}">
                  <a16:creationId xmlns:a16="http://schemas.microsoft.com/office/drawing/2014/main" id="{2AD0D039-F165-4672-8A4D-636C8A4722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2023 Electric Power Research Institute, Inc. All rights reserved.</a:t>
              </a:r>
            </a:p>
          </p:txBody>
        </p:sp>
        <p:sp>
          <p:nvSpPr>
            <p:cNvPr id="33" name="TextBox 32">
              <a:hlinkClick r:id="rId3"/>
              <a:extLst>
                <a:ext uri="{FF2B5EF4-FFF2-40B4-BE49-F238E27FC236}">
                  <a16:creationId xmlns:a16="http://schemas.microsoft.com/office/drawing/2014/main" id="{21A3DC88-FB53-4B30-8657-1F27078A853D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6D96DFB-D8B4-401B-BD76-D4FAB2779AC3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6" name="Picture 35">
              <a:hlinkClick r:id="rId4"/>
              <a:extLst>
                <a:ext uri="{FF2B5EF4-FFF2-40B4-BE49-F238E27FC236}">
                  <a16:creationId xmlns:a16="http://schemas.microsoft.com/office/drawing/2014/main" id="{6146E3C0-C099-4B35-AB14-7B6C4FAFE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7" name="Picture 36">
              <a:hlinkClick r:id="rId6"/>
              <a:extLst>
                <a:ext uri="{FF2B5EF4-FFF2-40B4-BE49-F238E27FC236}">
                  <a16:creationId xmlns:a16="http://schemas.microsoft.com/office/drawing/2014/main" id="{0F94D77D-2453-4542-AFC0-11CA186E8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8" name="Picture 37">
              <a:hlinkClick r:id="rId8"/>
              <a:extLst>
                <a:ext uri="{FF2B5EF4-FFF2-40B4-BE49-F238E27FC236}">
                  <a16:creationId xmlns:a16="http://schemas.microsoft.com/office/drawing/2014/main" id="{87C10504-8C10-4A69-A247-764C0BB9F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2571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G&amp;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370DE5-6E93-4496-B10C-FF6027E31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22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4" name="Rectangle 23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593561F-CAB2-4517-A6C1-CC6CDE085269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8" name="Text Box 47">
              <a:extLst>
                <a:ext uri="{FF2B5EF4-FFF2-40B4-BE49-F238E27FC236}">
                  <a16:creationId xmlns:a16="http://schemas.microsoft.com/office/drawing/2014/main" id="{C6098697-978C-497A-8844-B897E3851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2023 Electric Power Research Institute, Inc. All rights reserved.</a:t>
              </a:r>
            </a:p>
          </p:txBody>
        </p:sp>
        <p:sp>
          <p:nvSpPr>
            <p:cNvPr id="29" name="TextBox 28">
              <a:hlinkClick r:id="rId3"/>
              <a:extLst>
                <a:ext uri="{FF2B5EF4-FFF2-40B4-BE49-F238E27FC236}">
                  <a16:creationId xmlns:a16="http://schemas.microsoft.com/office/drawing/2014/main" id="{2B0D3F73-8CAD-40AE-843F-C23EDECF168A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FE81FBE-9D64-4C06-BAB1-FFAF2AB5C92F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2" name="Picture 31">
              <a:hlinkClick r:id="rId4"/>
              <a:extLst>
                <a:ext uri="{FF2B5EF4-FFF2-40B4-BE49-F238E27FC236}">
                  <a16:creationId xmlns:a16="http://schemas.microsoft.com/office/drawing/2014/main" id="{D6AAD40B-2BE4-4A23-AF70-2E6A765EE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3" name="Picture 32">
              <a:hlinkClick r:id="rId6"/>
              <a:extLst>
                <a:ext uri="{FF2B5EF4-FFF2-40B4-BE49-F238E27FC236}">
                  <a16:creationId xmlns:a16="http://schemas.microsoft.com/office/drawing/2014/main" id="{D26E2C2D-63AC-4672-9CFD-12890EB11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4" name="Picture 33">
              <a:hlinkClick r:id="rId8"/>
              <a:extLst>
                <a:ext uri="{FF2B5EF4-FFF2-40B4-BE49-F238E27FC236}">
                  <a16:creationId xmlns:a16="http://schemas.microsoft.com/office/drawing/2014/main" id="{718FAA29-2E23-4896-BC6D-970DF44FC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284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&amp;D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5DD1C6-53CB-422F-B275-DBDFBD942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angle 3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65758" y="4023360"/>
            <a:ext cx="6217920" cy="1920240"/>
          </a:xfrm>
        </p:spPr>
        <p:txBody>
          <a:bodyPr numCol="1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Speaker’s Name</a:t>
            </a:r>
            <a:br>
              <a:rPr lang="en-US" dirty="0"/>
            </a:br>
            <a:r>
              <a:rPr lang="en-US" dirty="0"/>
              <a:t>Speaker’s Job Title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Event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1" name="Rectangle 3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65758" y="731520"/>
            <a:ext cx="6217920" cy="2377440"/>
          </a:xfrm>
        </p:spPr>
        <p:txBody>
          <a:bodyPr anchor="b">
            <a:normAutofit/>
          </a:bodyPr>
          <a:lstStyle>
            <a:lvl1pPr algn="l"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Rectangle 31"/>
          <p:cNvSpPr/>
          <p:nvPr/>
        </p:nvSpPr>
        <p:spPr bwMode="auto">
          <a:xfrm flipH="1">
            <a:off x="-1" y="0"/>
            <a:ext cx="103465" cy="6858000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58" y="3108960"/>
            <a:ext cx="6217920" cy="9144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004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CA6871-F43E-43AE-A2AE-E46146D6A565}"/>
              </a:ext>
            </a:extLst>
          </p:cNvPr>
          <p:cNvGrpSpPr/>
          <p:nvPr/>
        </p:nvGrpSpPr>
        <p:grpSpPr>
          <a:xfrm>
            <a:off x="338624" y="6181725"/>
            <a:ext cx="4435668" cy="542465"/>
            <a:chOff x="338624" y="6181725"/>
            <a:chExt cx="4435668" cy="542465"/>
          </a:xfrm>
        </p:grpSpPr>
        <p:sp>
          <p:nvSpPr>
            <p:cNvPr id="25" name="Text Box 47">
              <a:extLst>
                <a:ext uri="{FF2B5EF4-FFF2-40B4-BE49-F238E27FC236}">
                  <a16:creationId xmlns:a16="http://schemas.microsoft.com/office/drawing/2014/main" id="{456EFF95-D289-468B-A39F-1C223CCA08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610" y="6505633"/>
              <a:ext cx="28616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© 2023 Electric Power Research Institute, Inc. All rights reserved.</a:t>
              </a:r>
            </a:p>
          </p:txBody>
        </p:sp>
        <p:sp>
          <p:nvSpPr>
            <p:cNvPr id="29" name="TextBox 28">
              <a:hlinkClick r:id="rId3"/>
              <a:extLst>
                <a:ext uri="{FF2B5EF4-FFF2-40B4-BE49-F238E27FC236}">
                  <a16:creationId xmlns:a16="http://schemas.microsoft.com/office/drawing/2014/main" id="{12A1A365-06F2-4B20-9224-7C3EAC6A4286}"/>
                </a:ext>
              </a:extLst>
            </p:cNvPr>
            <p:cNvSpPr txBox="1"/>
            <p:nvPr/>
          </p:nvSpPr>
          <p:spPr>
            <a:xfrm>
              <a:off x="338624" y="6462580"/>
              <a:ext cx="15106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100" b="1" spc="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www.epri.com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959B6B3-B9E1-4933-8BDC-3B3FDC236B79}"/>
                </a:ext>
              </a:extLst>
            </p:cNvPr>
            <p:cNvCxnSpPr/>
            <p:nvPr/>
          </p:nvCxnSpPr>
          <p:spPr bwMode="auto">
            <a:xfrm>
              <a:off x="1849289" y="6181725"/>
              <a:ext cx="0" cy="5234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5" name="Picture 34">
              <a:hlinkClick r:id="rId4"/>
              <a:extLst>
                <a:ext uri="{FF2B5EF4-FFF2-40B4-BE49-F238E27FC236}">
                  <a16:creationId xmlns:a16="http://schemas.microsoft.com/office/drawing/2014/main" id="{CD2CCB58-DA3B-462C-80B9-C58BBFFCC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809" y="6284322"/>
              <a:ext cx="150229" cy="150229"/>
            </a:xfrm>
            <a:prstGeom prst="rect">
              <a:avLst/>
            </a:prstGeom>
          </p:spPr>
        </p:pic>
        <p:pic>
          <p:nvPicPr>
            <p:cNvPr id="36" name="Picture 35">
              <a:hlinkClick r:id="rId6"/>
              <a:extLst>
                <a:ext uri="{FF2B5EF4-FFF2-40B4-BE49-F238E27FC236}">
                  <a16:creationId xmlns:a16="http://schemas.microsoft.com/office/drawing/2014/main" id="{AE810849-F144-4E7E-93DE-EAF2E0836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1415" y="6277559"/>
              <a:ext cx="75579" cy="163755"/>
            </a:xfrm>
            <a:prstGeom prst="rect">
              <a:avLst/>
            </a:prstGeom>
          </p:spPr>
        </p:pic>
        <p:pic>
          <p:nvPicPr>
            <p:cNvPr id="37" name="Picture 36">
              <a:hlinkClick r:id="rId8"/>
              <a:extLst>
                <a:ext uri="{FF2B5EF4-FFF2-40B4-BE49-F238E27FC236}">
                  <a16:creationId xmlns:a16="http://schemas.microsoft.com/office/drawing/2014/main" id="{2BEBC2F3-83E5-4482-B054-9DFE809B1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" y="6293930"/>
              <a:ext cx="160709" cy="13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487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53949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2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30000" cy="73152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30000" cy="48463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FAA409-EC2B-4245-BB55-6C0CC85D7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5943600"/>
            <a:ext cx="11430000" cy="548640"/>
          </a:xfrm>
          <a:solidFill>
            <a:srgbClr val="0040C0"/>
          </a:solidFill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17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17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1">
            <a:extLst>
              <a:ext uri="{FF2B5EF4-FFF2-40B4-BE49-F238E27FC236}">
                <a16:creationId xmlns:a16="http://schemas.microsoft.com/office/drawing/2014/main" id="{5DF57B04-D6F9-4D53-867D-F4768956F1F6}"/>
              </a:ext>
            </a:extLst>
          </p:cNvPr>
          <p:cNvSpPr/>
          <p:nvPr/>
        </p:nvSpPr>
        <p:spPr>
          <a:xfrm>
            <a:off x="0" y="6675437"/>
            <a:ext cx="12192000" cy="184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" y="182563"/>
            <a:ext cx="1146048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005840"/>
            <a:ext cx="11460480" cy="551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4656903" y="6659790"/>
            <a:ext cx="2861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2023 Electric Power Research Institute, Inc. All rights reserved.</a:t>
            </a:r>
          </a:p>
        </p:txBody>
      </p:sp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81280" y="6659790"/>
            <a:ext cx="8106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fld id="{324FBA8B-C479-4BF9-A515-8ED623D42A4A}" type="slidenum"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>
                <a:spcBef>
                  <a:spcPts val="0"/>
                </a:spcBef>
              </a:pPr>
              <a:t>‹#›</a:t>
            </a:fld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 rot="5400000" flipH="1">
            <a:off x="6044268" y="-6044268"/>
            <a:ext cx="103465" cy="12192001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AD1C04C-FF14-E24F-BEA1-4C27E393842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533578" y="6719007"/>
            <a:ext cx="570318" cy="1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6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17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8" r:id="rId16"/>
    <p:sldLayoutId id="2147483743" r:id="rId17"/>
    <p:sldLayoutId id="2147483744" r:id="rId18"/>
    <p:sldLayoutId id="2147483745" r:id="rId19"/>
    <p:sldLayoutId id="2147483742" r:id="rId20"/>
    <p:sldLayoutId id="2147483747" r:id="rId21"/>
    <p:sldLayoutId id="2147483715" r:id="rId22"/>
    <p:sldLayoutId id="2147483716" r:id="rId23"/>
    <p:sldLayoutId id="2147483753" r:id="rId24"/>
    <p:sldLayoutId id="2147483754" r:id="rId25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31775" indent="-2317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7940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Char char="–"/>
        <a:defRPr sz="2800">
          <a:solidFill>
            <a:schemeClr val="tx1"/>
          </a:solidFill>
          <a:latin typeface="+mn-lt"/>
        </a:defRPr>
      </a:lvl2pPr>
      <a:lvl3pPr marL="855663" indent="-2238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3pPr>
      <a:lvl4pPr marL="1262063" indent="-2889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Char char="–"/>
        <a:defRPr sz="2800">
          <a:solidFill>
            <a:schemeClr val="tx1"/>
          </a:solidFill>
          <a:latin typeface="+mn-lt"/>
        </a:defRPr>
      </a:lvl4pPr>
      <a:lvl5pPr marL="1538288" indent="-2254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5pPr>
      <a:lvl6pPr marL="19446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6pPr>
      <a:lvl7pPr marL="24018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7pPr>
      <a:lvl8pPr marL="28590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8pPr>
      <a:lvl9pPr marL="33162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7AB45-5C00-470C-B02A-25EE18700700}"/>
              </a:ext>
            </a:extLst>
          </p:cNvPr>
          <p:cNvSpPr/>
          <p:nvPr/>
        </p:nvSpPr>
        <p:spPr bwMode="auto">
          <a:xfrm>
            <a:off x="0" y="1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" y="182563"/>
            <a:ext cx="1146048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005840"/>
            <a:ext cx="11460480" cy="551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/>
        </p:nvSpPr>
        <p:spPr bwMode="auto">
          <a:xfrm rot="5400000" flipH="1">
            <a:off x="6044268" y="-6044268"/>
            <a:ext cx="103465" cy="12192001"/>
          </a:xfrm>
          <a:prstGeom prst="rect">
            <a:avLst/>
          </a:prstGeom>
          <a:solidFill>
            <a:srgbClr val="004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8495C244-7367-46AC-9E31-F49FBCBA73EC}"/>
              </a:ext>
            </a:extLst>
          </p:cNvPr>
          <p:cNvSpPr/>
          <p:nvPr/>
        </p:nvSpPr>
        <p:spPr>
          <a:xfrm>
            <a:off x="0" y="6675437"/>
            <a:ext cx="12192000" cy="1841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Text Box 47">
            <a:extLst>
              <a:ext uri="{FF2B5EF4-FFF2-40B4-BE49-F238E27FC236}">
                <a16:creationId xmlns:a16="http://schemas.microsoft.com/office/drawing/2014/main" id="{232D3423-C96E-49AF-BCFD-C53160D53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903" y="6659790"/>
            <a:ext cx="28616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2023 Electric Power Research Institute, Inc. All rights reserved.</a:t>
            </a:r>
          </a:p>
        </p:txBody>
      </p:sp>
      <p:sp>
        <p:nvSpPr>
          <p:cNvPr id="17" name="Text Box 36">
            <a:extLst>
              <a:ext uri="{FF2B5EF4-FFF2-40B4-BE49-F238E27FC236}">
                <a16:creationId xmlns:a16="http://schemas.microsoft.com/office/drawing/2014/main" id="{A0464F9C-6E20-44DD-B827-4AD9E7B12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" y="6659790"/>
            <a:ext cx="8106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fld id="{324FBA8B-C479-4BF9-A515-8ED623D42A4A}" type="slidenum">
              <a:rPr lang="en-US" sz="800">
                <a:solidFill>
                  <a:schemeClr val="bg1">
                    <a:lumMod val="50000"/>
                  </a:schemeClr>
                </a:solidFill>
              </a:rPr>
              <a:pPr algn="l">
                <a:spcBef>
                  <a:spcPts val="0"/>
                </a:spcBef>
              </a:pPr>
              <a:t>‹#›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F19EED32-231F-4958-9106-0885046D288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533578" y="6719007"/>
            <a:ext cx="570318" cy="1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7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8" r:id="rId17"/>
    <p:sldLayoutId id="2147483749" r:id="rId18"/>
    <p:sldLayoutId id="2147483750" r:id="rId19"/>
    <p:sldLayoutId id="2147483751" r:id="rId20"/>
    <p:sldLayoutId id="2147483738" r:id="rId21"/>
    <p:sldLayoutId id="2147483740" r:id="rId22"/>
    <p:sldLayoutId id="2147483741" r:id="rId23"/>
    <p:sldLayoutId id="2147483752" r:id="rId24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31775" indent="-23177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bg1"/>
        </a:buClr>
        <a:buSzPct val="80000"/>
        <a:buFont typeface="Wingdings" panose="05000000000000000000" pitchFamily="2" charset="2"/>
        <a:buChar char="§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566738" indent="-27940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bg1"/>
        </a:buClr>
        <a:buSzPct val="80000"/>
        <a:buChar char="–"/>
        <a:defRPr sz="2800">
          <a:solidFill>
            <a:schemeClr val="bg1"/>
          </a:solidFill>
          <a:latin typeface="+mn-lt"/>
        </a:defRPr>
      </a:lvl2pPr>
      <a:lvl3pPr marL="855663" indent="-2238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bg1"/>
        </a:buClr>
        <a:buSzPct val="80000"/>
        <a:buFont typeface="Wingdings" panose="05000000000000000000" pitchFamily="2" charset="2"/>
        <a:buChar char="§"/>
        <a:defRPr sz="2800">
          <a:solidFill>
            <a:schemeClr val="bg1"/>
          </a:solidFill>
          <a:latin typeface="+mn-lt"/>
        </a:defRPr>
      </a:lvl3pPr>
      <a:lvl4pPr marL="1262063" indent="-2889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bg1"/>
        </a:buClr>
        <a:buSzPct val="80000"/>
        <a:buChar char="–"/>
        <a:defRPr sz="2800">
          <a:solidFill>
            <a:schemeClr val="bg1"/>
          </a:solidFill>
          <a:latin typeface="+mn-lt"/>
        </a:defRPr>
      </a:lvl4pPr>
      <a:lvl5pPr marL="1538288" indent="-2254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bg1"/>
        </a:buClr>
        <a:buSzPct val="80000"/>
        <a:buFont typeface="Wingdings" panose="05000000000000000000" pitchFamily="2" charset="2"/>
        <a:buChar char="§"/>
        <a:defRPr sz="2800">
          <a:solidFill>
            <a:schemeClr val="bg1"/>
          </a:solidFill>
          <a:latin typeface="+mn-lt"/>
        </a:defRPr>
      </a:lvl5pPr>
      <a:lvl6pPr marL="19446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6pPr>
      <a:lvl7pPr marL="24018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7pPr>
      <a:lvl8pPr marL="28590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8pPr>
      <a:lvl9pPr marL="33162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adwaste.epri.com/" TargetMode="External"/><Relationship Id="rId2" Type="http://schemas.openxmlformats.org/officeDocument/2006/relationships/hyperlink" Target="https://radbench.epri.com/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45AB06B9-CAC3-0345-5590-6E192C075144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365758" y="4192176"/>
            <a:ext cx="6217920" cy="1920240"/>
          </a:xfrm>
        </p:spPr>
        <p:txBody>
          <a:bodyPr/>
          <a:lstStyle/>
          <a:p>
            <a:r>
              <a:rPr lang="en-US" dirty="0"/>
              <a:t>Darcy Campbell, CHP</a:t>
            </a:r>
          </a:p>
          <a:p>
            <a:r>
              <a:rPr lang="en-US" dirty="0"/>
              <a:t>Principal Team Lead, Radiation Safety</a:t>
            </a:r>
          </a:p>
          <a:p>
            <a:endParaRPr lang="en-US" dirty="0"/>
          </a:p>
          <a:p>
            <a:r>
              <a:rPr lang="en-US" dirty="0"/>
              <a:t>Low Level Waste Forum – Fall 2023</a:t>
            </a:r>
          </a:p>
          <a:p>
            <a:r>
              <a:rPr lang="en-US" dirty="0"/>
              <a:t>October 4, 2023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87C85C-D7A6-3349-AA5D-A5A79F049ECC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EPRI Low and Intermediate Level Waste (LILW) Program Update</a:t>
            </a:r>
          </a:p>
        </p:txBody>
      </p:sp>
    </p:spTree>
    <p:extLst>
      <p:ext uri="{BB962C8B-B14F-4D97-AF65-F5344CB8AC3E}">
        <p14:creationId xmlns:p14="http://schemas.microsoft.com/office/powerpoint/2010/main" val="176542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50"/>
    </mc:Choice>
    <mc:Fallback xmlns="">
      <p:transition spd="slow" advTm="1215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F89A9-3765-42B2-921B-B6F4BC12A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Phase 2 – Future Activities (2023 – 2024)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328C9-9DCC-42EF-9FB9-3D5906EEE7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59" y="904242"/>
            <a:ext cx="11429999" cy="546667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r>
              <a:rPr lang="en-US" sz="5100" dirty="0"/>
              <a:t>Industry Needs and Changes:</a:t>
            </a:r>
          </a:p>
          <a:p>
            <a:pPr lvl="1"/>
            <a:r>
              <a:rPr lang="en-US" sz="4700" dirty="0"/>
              <a:t>Internationally: New disposal facilities being sited, licensed, and constructed</a:t>
            </a:r>
          </a:p>
          <a:p>
            <a:pPr lvl="1"/>
            <a:r>
              <a:rPr lang="en-US" sz="4700" dirty="0"/>
              <a:t>U.S.: </a:t>
            </a:r>
          </a:p>
          <a:p>
            <a:pPr lvl="2"/>
            <a:r>
              <a:rPr lang="en-US" sz="4700" dirty="0"/>
              <a:t>Disposal facilities may impose site specific limits based on facility specific, rather than generic, performance assessments</a:t>
            </a:r>
          </a:p>
          <a:p>
            <a:pPr lvl="2"/>
            <a:r>
              <a:rPr lang="en-US" sz="4700" dirty="0"/>
              <a:t>Regulatory revisions currently in progress</a:t>
            </a:r>
          </a:p>
          <a:p>
            <a:pPr lvl="2"/>
            <a:r>
              <a:rPr lang="en-US" sz="4700" dirty="0"/>
              <a:t>Availability of “Very Low Level Waste” options </a:t>
            </a:r>
          </a:p>
          <a:p>
            <a:r>
              <a:rPr lang="en-US" sz="5100" dirty="0"/>
              <a:t>Tasks:</a:t>
            </a:r>
          </a:p>
          <a:p>
            <a:pPr lvl="1"/>
            <a:r>
              <a:rPr lang="en-US" sz="4700" dirty="0"/>
              <a:t>Collect waste sample data to create a new industry dataset to support statistical analysis of Tc-99 and I-129 in typical plant waste streams</a:t>
            </a:r>
          </a:p>
          <a:p>
            <a:pPr lvl="1"/>
            <a:r>
              <a:rPr lang="en-US" sz="4700" dirty="0"/>
              <a:t>Determine if changes can be made to laboratory analytical methods to achieve lower levels of detection for Tc-99 and I-129</a:t>
            </a:r>
          </a:p>
          <a:p>
            <a:pPr lvl="1"/>
            <a:r>
              <a:rPr lang="en-US" sz="4700" dirty="0"/>
              <a:t>Review U.S. and international guidance assumptions</a:t>
            </a:r>
          </a:p>
          <a:p>
            <a:pPr lvl="1"/>
            <a:r>
              <a:rPr lang="en-US" sz="4700" dirty="0"/>
              <a:t>EPRI Technical Report to capture findings (Fall 2024)</a:t>
            </a:r>
          </a:p>
          <a:p>
            <a:pPr lvl="2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200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23"/>
    </mc:Choice>
    <mc:Fallback xmlns="">
      <p:transition spd="slow" advTm="7842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17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0"/>
    </mc:Choice>
    <mc:Fallback xmlns="">
      <p:transition spd="slow" advTm="89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DC04A56-A685-4F45-A59B-95297C693AD2}"/>
              </a:ext>
            </a:extLst>
          </p:cNvPr>
          <p:cNvSpPr/>
          <p:nvPr/>
        </p:nvSpPr>
        <p:spPr>
          <a:xfrm rot="10800000" flipH="1">
            <a:off x="0" y="0"/>
            <a:ext cx="8835528" cy="6858000"/>
          </a:xfrm>
          <a:custGeom>
            <a:avLst/>
            <a:gdLst>
              <a:gd name="connsiteX0" fmla="*/ 8835528 w 8835528"/>
              <a:gd name="connsiteY0" fmla="*/ 11017 h 6874525"/>
              <a:gd name="connsiteX1" fmla="*/ 6092328 w 8835528"/>
              <a:gd name="connsiteY1" fmla="*/ 6874525 h 6874525"/>
              <a:gd name="connsiteX2" fmla="*/ 0 w 8835528"/>
              <a:gd name="connsiteY2" fmla="*/ 6874525 h 6874525"/>
              <a:gd name="connsiteX3" fmla="*/ 0 w 8835528"/>
              <a:gd name="connsiteY3" fmla="*/ 0 h 6874525"/>
              <a:gd name="connsiteX4" fmla="*/ 8835528 w 8835528"/>
              <a:gd name="connsiteY4" fmla="*/ 0 h 6874525"/>
              <a:gd name="connsiteX5" fmla="*/ 8835528 w 8835528"/>
              <a:gd name="connsiteY5" fmla="*/ 11017 h 687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5528" h="6874525">
                <a:moveTo>
                  <a:pt x="8835528" y="11017"/>
                </a:moveTo>
                <a:lnTo>
                  <a:pt x="6092328" y="6874525"/>
                </a:lnTo>
                <a:lnTo>
                  <a:pt x="0" y="6874525"/>
                </a:lnTo>
                <a:lnTo>
                  <a:pt x="0" y="0"/>
                </a:lnTo>
                <a:lnTo>
                  <a:pt x="8835528" y="0"/>
                </a:lnTo>
                <a:lnTo>
                  <a:pt x="8835528" y="11017"/>
                </a:lnTo>
                <a:close/>
              </a:path>
            </a:pathLst>
          </a:custGeom>
          <a:solidFill>
            <a:srgbClr val="1B7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522543-FC7C-4EED-B8A5-8488D4EAF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363" y="0"/>
            <a:ext cx="7273637" cy="685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9ACCCD-CA36-4EF5-B887-B02C453AAB7F}"/>
              </a:ext>
            </a:extLst>
          </p:cNvPr>
          <p:cNvCxnSpPr>
            <a:cxnSpLocks/>
          </p:cNvCxnSpPr>
          <p:nvPr/>
        </p:nvCxnSpPr>
        <p:spPr>
          <a:xfrm>
            <a:off x="4918363" y="-1"/>
            <a:ext cx="3200026" cy="6866263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F14D0B8-E097-49F1-A3E1-6CCD48D8C931}"/>
              </a:ext>
            </a:extLst>
          </p:cNvPr>
          <p:cNvSpPr txBox="1"/>
          <p:nvPr/>
        </p:nvSpPr>
        <p:spPr>
          <a:xfrm>
            <a:off x="374280" y="744157"/>
            <a:ext cx="69015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Century Gothic"/>
              </a:rPr>
              <a:t>Vision </a:t>
            </a:r>
          </a:p>
          <a:p>
            <a:pPr lvl="0" algn="l">
              <a:spcBef>
                <a:spcPts val="0"/>
              </a:spcBef>
              <a:spcAft>
                <a:spcPts val="360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Calibri"/>
              </a:rPr>
              <a:t>To be a world leader in advancing </a:t>
            </a:r>
            <a:br>
              <a:rPr lang="en-US" sz="2800" dirty="0">
                <a:solidFill>
                  <a:schemeClr val="bg1"/>
                </a:solidFill>
                <a:latin typeface="Calibri"/>
              </a:rPr>
            </a:br>
            <a:r>
              <a:rPr lang="en-US" sz="2800" dirty="0">
                <a:solidFill>
                  <a:schemeClr val="bg1"/>
                </a:solidFill>
                <a:latin typeface="Calibri"/>
              </a:rPr>
              <a:t>science and technology solutions </a:t>
            </a:r>
            <a:br>
              <a:rPr lang="en-US" sz="2800" dirty="0">
                <a:solidFill>
                  <a:schemeClr val="bg1"/>
                </a:solidFill>
                <a:latin typeface="Calibri"/>
              </a:rPr>
            </a:br>
            <a:r>
              <a:rPr lang="en-US" sz="2800" dirty="0">
                <a:solidFill>
                  <a:schemeClr val="bg1"/>
                </a:solidFill>
                <a:latin typeface="Calibri"/>
              </a:rPr>
              <a:t>for a clean energy future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Mission</a:t>
            </a:r>
          </a:p>
          <a:p>
            <a:pPr algn="l">
              <a:spcBef>
                <a:spcPts val="0"/>
              </a:spcBef>
              <a:spcAft>
                <a:spcPts val="3600"/>
              </a:spcAft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Advancing safe, reliable, affordable, and </a:t>
            </a:r>
            <a:br>
              <a:rPr lang="en-US" sz="2800" dirty="0">
                <a:solidFill>
                  <a:schemeClr val="bg1"/>
                </a:solidFill>
                <a:latin typeface="+mn-lt"/>
              </a:rPr>
            </a:br>
            <a:r>
              <a:rPr lang="en-US" sz="2800" dirty="0">
                <a:solidFill>
                  <a:schemeClr val="bg1"/>
                </a:solidFill>
                <a:latin typeface="+mn-lt"/>
              </a:rPr>
              <a:t>clean energy for society through global collaboration, science and technology innovation, and applied research.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F31E41-0897-42D5-9BD3-1D662C0CCE7E}"/>
              </a:ext>
            </a:extLst>
          </p:cNvPr>
          <p:cNvSpPr txBox="1"/>
          <p:nvPr/>
        </p:nvSpPr>
        <p:spPr>
          <a:xfrm>
            <a:off x="374279" y="5951073"/>
            <a:ext cx="69015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600" i="1" dirty="0">
                <a:solidFill>
                  <a:schemeClr val="bg1"/>
                </a:solidFill>
                <a:latin typeface="+mj-lt"/>
              </a:rPr>
              <a:t>Together…Shaping the Future of Energy</a:t>
            </a:r>
            <a:r>
              <a:rPr lang="en-US" sz="2600" i="1" baseline="30000" dirty="0">
                <a:solidFill>
                  <a:schemeClr val="bg1"/>
                </a:solidFill>
                <a:latin typeface="+mj-lt"/>
              </a:rPr>
              <a:t>®</a:t>
            </a:r>
            <a:r>
              <a:rPr lang="en-US" sz="26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213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08"/>
    </mc:Choice>
    <mc:Fallback xmlns="">
      <p:transition spd="slow" advTm="2730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EPRI Radioactive Waste Management Research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65125" y="1006475"/>
          <a:ext cx="11430000" cy="539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89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30"/>
    </mc:Choice>
    <mc:Fallback xmlns="">
      <p:transition spd="slow" advTm="2483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EDD64-11BA-4FF5-8CFC-7E195C276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562"/>
            <a:ext cx="11430000" cy="964919"/>
          </a:xfrm>
        </p:spPr>
        <p:txBody>
          <a:bodyPr/>
          <a:lstStyle/>
          <a:p>
            <a:r>
              <a:rPr lang="en-US" dirty="0"/>
              <a:t>Radioactive Waste Management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61EAC-E157-4576-9900-4BF2CB828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38463"/>
            <a:ext cx="11430000" cy="575189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Research and Development on methods, strategies, guidance, technologies associated with radwaste management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RadBench</a:t>
            </a:r>
            <a:r>
              <a:rPr lang="en-US" dirty="0"/>
              <a:t> Database (</a:t>
            </a:r>
            <a:r>
              <a:rPr lang="en-US" dirty="0">
                <a:hlinkClick r:id="rId2"/>
              </a:rPr>
              <a:t>https://radbench.epri.com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Radwaste Hub (</a:t>
            </a:r>
            <a:r>
              <a:rPr lang="en-US" dirty="0">
                <a:hlinkClick r:id="rId3"/>
              </a:rPr>
              <a:t>https://radwaste.epri.com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EPRI Low-and-Intermediate Level Waste Technical Strategy Group (LILW TSG)</a:t>
            </a:r>
          </a:p>
          <a:p>
            <a:pPr lvl="1"/>
            <a:r>
              <a:rPr lang="en-US" dirty="0"/>
              <a:t>Site-Specific Assessments</a:t>
            </a:r>
          </a:p>
          <a:p>
            <a:pPr lvl="1"/>
            <a:r>
              <a:rPr lang="en-US" dirty="0"/>
              <a:t>Training </a:t>
            </a:r>
          </a:p>
          <a:p>
            <a:pPr lvl="1"/>
            <a:r>
              <a:rPr lang="en-US" dirty="0"/>
              <a:t>Quarterly webcasts (recordings available for LILW TSG members)</a:t>
            </a:r>
          </a:p>
          <a:p>
            <a:pPr marL="287338" lvl="1" indent="0">
              <a:buNone/>
            </a:pPr>
            <a:endParaRPr lang="en-US" dirty="0"/>
          </a:p>
          <a:p>
            <a:r>
              <a:rPr lang="en-US" dirty="0"/>
              <a:t>ASME / EPRI Radwaste Workshop &amp; EPRI International Low-and-Intermediate Level Conference</a:t>
            </a:r>
          </a:p>
          <a:p>
            <a:pPr lvl="1"/>
            <a:r>
              <a:rPr lang="en-US" dirty="0"/>
              <a:t>July 2023 – </a:t>
            </a:r>
            <a:r>
              <a:rPr lang="en-US" b="1" u="sng" dirty="0"/>
              <a:t>Radwaste Fundamentals Training</a:t>
            </a:r>
          </a:p>
          <a:p>
            <a:pPr lvl="1"/>
            <a:r>
              <a:rPr lang="en-US" dirty="0"/>
              <a:t>July 2024 – Savannah, GA (Tentative)</a:t>
            </a:r>
          </a:p>
        </p:txBody>
      </p:sp>
    </p:spTree>
    <p:extLst>
      <p:ext uri="{BB962C8B-B14F-4D97-AF65-F5344CB8AC3E}">
        <p14:creationId xmlns:p14="http://schemas.microsoft.com/office/powerpoint/2010/main" val="12029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637"/>
    </mc:Choice>
    <mc:Fallback xmlns="">
      <p:transition spd="slow" advTm="9063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F5845B-9665-41CC-8C89-18C7A46F94DE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Accurate Estimation of Tc-99 and I-129 in Nuclear Power Plant Low and Intermediate Level Waste</a:t>
            </a:r>
          </a:p>
        </p:txBody>
      </p:sp>
    </p:spTree>
    <p:extLst>
      <p:ext uri="{BB962C8B-B14F-4D97-AF65-F5344CB8AC3E}">
        <p14:creationId xmlns:p14="http://schemas.microsoft.com/office/powerpoint/2010/main" val="189121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93"/>
    </mc:Choice>
    <mc:Fallback xmlns="">
      <p:transition spd="slow" advTm="1199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F89A9-3765-42B2-921B-B6F4BC12A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Background &amp;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328C9-9DCC-42EF-9FB9-3D5906EEE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dirty="0"/>
              <a:t>Tc-99 and I-129 </a:t>
            </a:r>
          </a:p>
          <a:p>
            <a:pPr lvl="1"/>
            <a:r>
              <a:rPr lang="en-US" sz="9600" dirty="0"/>
              <a:t>Hard-to-detect radionuclides that are required (and important) to characterize for radwaste disposal </a:t>
            </a:r>
          </a:p>
          <a:p>
            <a:r>
              <a:rPr lang="en-US" sz="9600" dirty="0"/>
              <a:t>Current Methods of Characterization</a:t>
            </a:r>
          </a:p>
          <a:p>
            <a:pPr lvl="1"/>
            <a:r>
              <a:rPr lang="en-US" sz="9600" dirty="0"/>
              <a:t>Lower limit of detection (LLD) of currently commercially available laboratory analysis for Tc-99 and I-129 are several orders of magnitude higher than actual concentrations. </a:t>
            </a:r>
          </a:p>
          <a:p>
            <a:pPr lvl="1"/>
            <a:r>
              <a:rPr lang="en-US" sz="9600" dirty="0"/>
              <a:t>Utilities typically use LLD values for waste classification and waste disposal reporting purposes</a:t>
            </a:r>
          </a:p>
          <a:p>
            <a:r>
              <a:rPr lang="en-US" sz="9600" dirty="0"/>
              <a:t>Problem</a:t>
            </a:r>
          </a:p>
          <a:p>
            <a:pPr lvl="1"/>
            <a:r>
              <a:rPr lang="en-US" sz="9600" dirty="0"/>
              <a:t>Current, typical characterization methods could:</a:t>
            </a:r>
          </a:p>
          <a:p>
            <a:pPr lvl="2"/>
            <a:r>
              <a:rPr lang="en-US" sz="9600" dirty="0"/>
              <a:t>inaccurately quantify Tc-99 and I-129</a:t>
            </a:r>
          </a:p>
          <a:p>
            <a:pPr lvl="2"/>
            <a:r>
              <a:rPr lang="en-US" sz="9600" dirty="0"/>
              <a:t>limit options for disposal of low and intermediate level waste (LILW) for nuclear power plants</a:t>
            </a:r>
          </a:p>
          <a:p>
            <a:pPr lvl="1"/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87361-E3A4-6DE1-1C99-88D9C74CAA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5943917"/>
            <a:ext cx="11430000" cy="548323"/>
          </a:xfrm>
        </p:spPr>
        <p:txBody>
          <a:bodyPr>
            <a:normAutofit fontScale="92500"/>
          </a:bodyPr>
          <a:lstStyle/>
          <a:p>
            <a:r>
              <a:rPr lang="en-US" sz="1800" dirty="0"/>
              <a:t>Objective: Develop more accurate estimation methods for Tc-99 and I-129 in Nuclear Power Plant LILW</a:t>
            </a:r>
          </a:p>
        </p:txBody>
      </p:sp>
    </p:spTree>
    <p:extLst>
      <p:ext uri="{BB962C8B-B14F-4D97-AF65-F5344CB8AC3E}">
        <p14:creationId xmlns:p14="http://schemas.microsoft.com/office/powerpoint/2010/main" val="58832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47"/>
    </mc:Choice>
    <mc:Fallback xmlns="">
      <p:transition spd="slow" advTm="7704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F89A9-3765-42B2-921B-B6F4BC12A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09411"/>
            <a:ext cx="11430000" cy="731520"/>
          </a:xfrm>
        </p:spPr>
        <p:txBody>
          <a:bodyPr>
            <a:normAutofit/>
          </a:bodyPr>
          <a:lstStyle/>
          <a:p>
            <a:r>
              <a:rPr lang="en-US" dirty="0"/>
              <a:t>Background &amp; Purpose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328C9-9DCC-42EF-9FB9-3D5906EEE7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982294"/>
            <a:ext cx="10826496" cy="558309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r>
              <a:rPr lang="en-US" sz="3500" dirty="0"/>
              <a:t>Previous Efforts (cont’d)</a:t>
            </a:r>
          </a:p>
          <a:p>
            <a:pPr lvl="1"/>
            <a:r>
              <a:rPr lang="en-US" sz="3000" dirty="0"/>
              <a:t>1990s: Pacific Northwest National Laboratory (PNNL) measured the Tc-99 and I-129 content in nuclear power plant wastes using mass spectrometric methods (NUREG/CR-6567)</a:t>
            </a:r>
          </a:p>
          <a:p>
            <a:pPr lvl="1"/>
            <a:r>
              <a:rPr lang="en-US" sz="3000" dirty="0"/>
              <a:t>2015: EPRI developed generic scaling factors for Tc-99 and I-129 for LILW using the PNNL dataset (EPRI Report 3002005564)</a:t>
            </a:r>
            <a:endParaRPr lang="en-US" sz="2800" dirty="0"/>
          </a:p>
          <a:p>
            <a:r>
              <a:rPr lang="en-US" sz="3500" dirty="0"/>
              <a:t>2018 – NRC Request for Additional Information</a:t>
            </a:r>
          </a:p>
          <a:p>
            <a:pPr lvl="1"/>
            <a:r>
              <a:rPr lang="en-US" sz="3000" dirty="0"/>
              <a:t>Additional justification needed for:</a:t>
            </a:r>
          </a:p>
          <a:p>
            <a:pPr lvl="2"/>
            <a:r>
              <a:rPr lang="en-US" sz="2900" dirty="0"/>
              <a:t>Use of PNNL dataset</a:t>
            </a:r>
          </a:p>
          <a:p>
            <a:pPr lvl="2"/>
            <a:r>
              <a:rPr lang="en-US" sz="2900" dirty="0"/>
              <a:t>Statistical methods employed</a:t>
            </a:r>
          </a:p>
          <a:p>
            <a:pPr lvl="2"/>
            <a:r>
              <a:rPr lang="en-US" sz="2900" dirty="0"/>
              <a:t>Scaling factor relationships</a:t>
            </a:r>
          </a:p>
          <a:p>
            <a:r>
              <a:rPr lang="en-US" sz="3500" dirty="0"/>
              <a:t>2021</a:t>
            </a:r>
          </a:p>
          <a:p>
            <a:pPr lvl="1"/>
            <a:r>
              <a:rPr lang="en-US" sz="3000" dirty="0"/>
              <a:t>NRC expressed openness to review industry submittals of calculated generic scaling factors</a:t>
            </a:r>
          </a:p>
          <a:p>
            <a:pPr lvl="1"/>
            <a:r>
              <a:rPr lang="en-US" sz="3000" dirty="0"/>
              <a:t>EPRI emerging issue project funded and prioritized due to impact of potential change in U.S. regulations as well as U.S. and international member feedback</a:t>
            </a:r>
          </a:p>
        </p:txBody>
      </p:sp>
    </p:spTree>
    <p:extLst>
      <p:ext uri="{BB962C8B-B14F-4D97-AF65-F5344CB8AC3E}">
        <p14:creationId xmlns:p14="http://schemas.microsoft.com/office/powerpoint/2010/main" val="120685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86"/>
    </mc:Choice>
    <mc:Fallback xmlns="">
      <p:transition spd="slow" advTm="4208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178E2-4FE6-4F33-AE36-615EFE904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Estimation Practices – U.S. Examples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063237-3903-4EBD-88F8-B875FF54C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28" y="1397339"/>
            <a:ext cx="6782327" cy="42583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B2FAAD-1E07-44D1-8EFB-C792D3797C90}"/>
              </a:ext>
            </a:extLst>
          </p:cNvPr>
          <p:cNvSpPr txBox="1"/>
          <p:nvPr/>
        </p:nvSpPr>
        <p:spPr>
          <a:xfrm rot="16200000">
            <a:off x="-678962" y="2869857"/>
            <a:ext cx="201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µCi/gram (resin)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2DC9FB52-285A-FC59-D8C2-FBDFA624420B}"/>
              </a:ext>
            </a:extLst>
          </p:cNvPr>
          <p:cNvGraphicFramePr>
            <a:graphicFrameLocks noGrp="1"/>
          </p:cNvGraphicFramePr>
          <p:nvPr/>
        </p:nvGraphicFramePr>
        <p:xfrm>
          <a:off x="7493418" y="1397339"/>
          <a:ext cx="455295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448">
                  <a:extLst>
                    <a:ext uri="{9D8B030D-6E8A-4147-A177-3AD203B41FA5}">
                      <a16:colId xmlns:a16="http://schemas.microsoft.com/office/drawing/2014/main" val="1476195315"/>
                    </a:ext>
                  </a:extLst>
                </a:gridCol>
                <a:gridCol w="1519490">
                  <a:extLst>
                    <a:ext uri="{9D8B030D-6E8A-4147-A177-3AD203B41FA5}">
                      <a16:colId xmlns:a16="http://schemas.microsoft.com/office/drawing/2014/main" val="2665744323"/>
                    </a:ext>
                  </a:extLst>
                </a:gridCol>
                <a:gridCol w="1633012">
                  <a:extLst>
                    <a:ext uri="{9D8B030D-6E8A-4147-A177-3AD203B41FA5}">
                      <a16:colId xmlns:a16="http://schemas.microsoft.com/office/drawing/2014/main" val="2437214312"/>
                    </a:ext>
                  </a:extLst>
                </a:gridCol>
              </a:tblGrid>
              <a:tr h="13791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Radionuclide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NUREG/CR-1759 DCF* Value, </a:t>
                      </a:r>
                    </a:p>
                    <a:p>
                      <a:pPr algn="ctr"/>
                      <a:r>
                        <a:rPr lang="en-US" sz="2000" dirty="0"/>
                        <a:t>Ci/m</a:t>
                      </a:r>
                      <a:r>
                        <a:rPr lang="en-US" sz="2000" baseline="30000" dirty="0"/>
                        <a:t>3</a:t>
                      </a:r>
                      <a:r>
                        <a:rPr lang="en-US" sz="2000" baseline="0" dirty="0"/>
                        <a:t> (</a:t>
                      </a:r>
                      <a:r>
                        <a:rPr lang="en-US" sz="2000" baseline="0" dirty="0" err="1"/>
                        <a:t>Bq</a:t>
                      </a:r>
                      <a:r>
                        <a:rPr lang="en-US" sz="2000" baseline="0" dirty="0"/>
                        <a:t>/m</a:t>
                      </a:r>
                      <a:r>
                        <a:rPr lang="en-US" sz="2000" baseline="30000" dirty="0"/>
                        <a:t>3</a:t>
                      </a:r>
                      <a:r>
                        <a:rPr lang="en-US" sz="2000" baseline="0" dirty="0"/>
                        <a:t>)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ICRP 60 DCF Value, Ci/m</a:t>
                      </a:r>
                      <a:r>
                        <a:rPr lang="en-US" sz="2000" baseline="30000" dirty="0"/>
                        <a:t>3</a:t>
                      </a:r>
                      <a:r>
                        <a:rPr lang="en-US" sz="2000" baseline="0" dirty="0"/>
                        <a:t> (</a:t>
                      </a:r>
                      <a:r>
                        <a:rPr lang="en-US" sz="2000" baseline="0" dirty="0" err="1"/>
                        <a:t>Bq</a:t>
                      </a:r>
                      <a:r>
                        <a:rPr lang="en-US" sz="2000" baseline="0" dirty="0"/>
                        <a:t>/m</a:t>
                      </a:r>
                      <a:r>
                        <a:rPr lang="en-US" sz="2000" baseline="30000" dirty="0"/>
                        <a:t>3</a:t>
                      </a:r>
                      <a:r>
                        <a:rPr lang="en-US" sz="2000" baseline="0" dirty="0"/>
                        <a:t>)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3281441"/>
                  </a:ext>
                </a:extLst>
              </a:tr>
              <a:tr h="7736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Tc-99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3.0 (1.1E+11)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0.14 (5.2E+09)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65477"/>
                  </a:ext>
                </a:extLst>
              </a:tr>
              <a:tr h="7736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I-129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0.08 (3.0E+09)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0.024 (8.9E+08)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8983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3578ECE-FA65-1DCC-AA31-507BA9A9F0A1}"/>
              </a:ext>
            </a:extLst>
          </p:cNvPr>
          <p:cNvSpPr txBox="1"/>
          <p:nvPr/>
        </p:nvSpPr>
        <p:spPr>
          <a:xfrm>
            <a:off x="7365018" y="4692425"/>
            <a:ext cx="554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* DCF = Dose Conversion Factor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804B274-B3F2-57FD-A72D-CD2443463252}"/>
              </a:ext>
            </a:extLst>
          </p:cNvPr>
          <p:cNvSpPr txBox="1">
            <a:spLocks/>
          </p:cNvSpPr>
          <p:nvPr/>
        </p:nvSpPr>
        <p:spPr bwMode="auto">
          <a:xfrm>
            <a:off x="548829" y="5829273"/>
            <a:ext cx="11430001" cy="731520"/>
          </a:xfrm>
          <a:prstGeom prst="rect">
            <a:avLst/>
          </a:prstGeom>
          <a:solidFill>
            <a:srgbClr val="004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None/>
              <a:defRPr sz="2800" b="1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66738" indent="-2794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855663" indent="-2238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3pPr>
            <a:lvl4pPr marL="1262063" indent="-2889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1538288" indent="-2254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5pPr>
            <a:lvl6pPr marL="19446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6pPr>
            <a:lvl7pPr marL="24018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7pPr>
            <a:lvl8pPr marL="28590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8pPr>
            <a:lvl9pPr marL="3316288" indent="-17462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har char="•"/>
              <a:defRPr sz="24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400" kern="0" dirty="0"/>
              <a:t>EPRI Report 3002003121 – Dose Conversion Factor Evaluation and IMPACTS Analysis of Low Level Radioactive Waste</a:t>
            </a:r>
            <a:endParaRPr lang="en-US" sz="1400" kern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690F4D-47CB-B4B2-A781-CF6864B5F1DE}"/>
              </a:ext>
            </a:extLst>
          </p:cNvPr>
          <p:cNvSpPr txBox="1">
            <a:spLocks/>
          </p:cNvSpPr>
          <p:nvPr/>
        </p:nvSpPr>
        <p:spPr bwMode="auto">
          <a:xfrm>
            <a:off x="664686" y="874031"/>
            <a:ext cx="6782326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2500" lnSpcReduction="20000"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NUREG/CR-6567 I-129 Analysis Results Compared to U.S. Commercial Laboratory Minimum Detectable Activity (MDA)</a:t>
            </a:r>
          </a:p>
        </p:txBody>
      </p:sp>
    </p:spTree>
    <p:extLst>
      <p:ext uri="{BB962C8B-B14F-4D97-AF65-F5344CB8AC3E}">
        <p14:creationId xmlns:p14="http://schemas.microsoft.com/office/powerpoint/2010/main" val="264004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369"/>
    </mc:Choice>
    <mc:Fallback xmlns="">
      <p:transition spd="slow" advTm="7736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3B766-058E-263E-6798-83BC50B90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 – Completed Tasks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412550C-AB97-E55D-1E3E-CDA1936047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1578" y="905153"/>
          <a:ext cx="11444182" cy="557168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5722091">
                  <a:extLst>
                    <a:ext uri="{9D8B030D-6E8A-4147-A177-3AD203B41FA5}">
                      <a16:colId xmlns:a16="http://schemas.microsoft.com/office/drawing/2014/main" val="2862793371"/>
                    </a:ext>
                  </a:extLst>
                </a:gridCol>
                <a:gridCol w="5722091">
                  <a:extLst>
                    <a:ext uri="{9D8B030D-6E8A-4147-A177-3AD203B41FA5}">
                      <a16:colId xmlns:a16="http://schemas.microsoft.com/office/drawing/2014/main" val="2576634852"/>
                    </a:ext>
                  </a:extLst>
                </a:gridCol>
              </a:tblGrid>
              <a:tr h="57051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RESULT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551409"/>
                  </a:ext>
                </a:extLst>
              </a:tr>
              <a:tr h="26471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Re-evaluate data from NUREG/CR-6567 to: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Address technical questions related to EPRI Report 3002005564 on generic scaling factors for Tc-99 and I-129.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an alternative, generic method for more accurately estimating Tc-99 and I-129.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Sampling and analysis methods are not consistent between samples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Errors identified in NUREG/CR-6567 dataset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EPRI Report 3002005564 removed from epri.com – Generic scaling factor being re-calculated based on new information.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582670"/>
                  </a:ext>
                </a:extLst>
              </a:tr>
              <a:tr h="19005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Explore other datasets (including those from non-US organizations), methods, technologies, and strategies that may be available.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300" dirty="0"/>
                        <a:t>Limited data is available due to inadequate sample representativeness, sampling difficulties, and large expense for analysis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300" dirty="0"/>
                        <a:t>Difference in U.S. versus international disposal site performance assessment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470906"/>
                  </a:ext>
                </a:extLst>
              </a:tr>
              <a:tr h="448883">
                <a:tc>
                  <a:txBody>
                    <a:bodyPr/>
                    <a:lstStyle/>
                    <a:p>
                      <a:r>
                        <a:rPr lang="en-US" sz="2300" dirty="0"/>
                        <a:t>EPRI Technical Update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In progress – expected completion Fall 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274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815433"/>
      </p:ext>
    </p:extLst>
  </p:cSld>
  <p:clrMapOvr>
    <a:masterClrMapping/>
  </p:clrMapOvr>
</p:sld>
</file>

<file path=ppt/theme/theme1.xml><?xml version="1.0" encoding="utf-8"?>
<a:theme xmlns:a="http://schemas.openxmlformats.org/drawingml/2006/main" name="EPRI 2023 Standard Template - LIGHT">
  <a:themeElements>
    <a:clrScheme name="Custom 2">
      <a:dk1>
        <a:srgbClr val="000000"/>
      </a:dk1>
      <a:lt1>
        <a:srgbClr val="FFFFFF"/>
      </a:lt1>
      <a:dk2>
        <a:srgbClr val="0043C8"/>
      </a:dk2>
      <a:lt2>
        <a:srgbClr val="929292"/>
      </a:lt2>
      <a:accent1>
        <a:srgbClr val="00B0F0"/>
      </a:accent1>
      <a:accent2>
        <a:srgbClr val="287A3D"/>
      </a:accent2>
      <a:accent3>
        <a:srgbClr val="F27B04"/>
      </a:accent3>
      <a:accent4>
        <a:srgbClr val="0070C0"/>
      </a:accent4>
      <a:accent5>
        <a:srgbClr val="C54343"/>
      </a:accent5>
      <a:accent6>
        <a:srgbClr val="2FC7C3"/>
      </a:accent6>
      <a:hlink>
        <a:srgbClr val="0070C0"/>
      </a:hlink>
      <a:folHlink>
        <a:srgbClr val="E05428"/>
      </a:folHlink>
    </a:clrScheme>
    <a:fontScheme name="EPRI 2019 PP Font Theme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R="0" algn="ctr" defTabSz="914400" rtl="0" eaLnBrk="0" fontAlgn="base" latinLnBrk="0" hangingPunct="0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spcBef>
            <a:spcPts val="0"/>
          </a:spcBef>
          <a:defRPr sz="180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B0435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D4B0B5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3 PowerPoint Template" id="{327301F1-4B7C-804D-AA43-EF061BE6DCB6}" vid="{D1CDD109-9F82-C743-8FC6-7965EEBB7E17}"/>
    </a:ext>
  </a:extLst>
</a:theme>
</file>

<file path=ppt/theme/theme2.xml><?xml version="1.0" encoding="utf-8"?>
<a:theme xmlns:a="http://schemas.openxmlformats.org/drawingml/2006/main" name="EPRI 2023 Standard Template - DARK">
  <a:themeElements>
    <a:clrScheme name="Custom 2">
      <a:dk1>
        <a:srgbClr val="000000"/>
      </a:dk1>
      <a:lt1>
        <a:srgbClr val="FFFFFF"/>
      </a:lt1>
      <a:dk2>
        <a:srgbClr val="0043C8"/>
      </a:dk2>
      <a:lt2>
        <a:srgbClr val="929292"/>
      </a:lt2>
      <a:accent1>
        <a:srgbClr val="00B0F0"/>
      </a:accent1>
      <a:accent2>
        <a:srgbClr val="287A3D"/>
      </a:accent2>
      <a:accent3>
        <a:srgbClr val="F27B04"/>
      </a:accent3>
      <a:accent4>
        <a:srgbClr val="0070C0"/>
      </a:accent4>
      <a:accent5>
        <a:srgbClr val="C54343"/>
      </a:accent5>
      <a:accent6>
        <a:srgbClr val="2FC7C3"/>
      </a:accent6>
      <a:hlink>
        <a:srgbClr val="0070C0"/>
      </a:hlink>
      <a:folHlink>
        <a:srgbClr val="E05428"/>
      </a:folHlink>
    </a:clrScheme>
    <a:fontScheme name="EPRI 2019 PP Font Theme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R="0" algn="ctr" defTabSz="914400" rtl="0" eaLnBrk="0" fontAlgn="base" latinLnBrk="0" hangingPunct="0">
          <a:lnSpc>
            <a:spcPct val="100000"/>
          </a:lnSpc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spcBef>
            <a:spcPts val="0"/>
          </a:spcBef>
          <a:defRPr sz="180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B0435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D4B0B5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3 PowerPoint Template" id="{327301F1-4B7C-804D-AA43-EF061BE6DCB6}" vid="{E7EB7F92-0564-8047-ABE0-4E6F0B03B4B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2023 PowerPoint Template(1)</Template>
  <TotalTime>9213</TotalTime>
  <Words>873</Words>
  <Application>Microsoft Office PowerPoint</Application>
  <PresentationFormat>Widescreen</PresentationFormat>
  <Paragraphs>112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Wingdings</vt:lpstr>
      <vt:lpstr>EPRI 2023 Standard Template - LIGHT</vt:lpstr>
      <vt:lpstr>EPRI 2023 Standard Template - DARK</vt:lpstr>
      <vt:lpstr>EPRI Low and Intermediate Level Waste (LILW) Program Update</vt:lpstr>
      <vt:lpstr>PowerPoint Presentation</vt:lpstr>
      <vt:lpstr>EPRI Radioactive Waste Management Research</vt:lpstr>
      <vt:lpstr>Radioactive Waste Management</vt:lpstr>
      <vt:lpstr>Accurate Estimation of Tc-99 and I-129 in Nuclear Power Plant Low and Intermediate Level Waste</vt:lpstr>
      <vt:lpstr>Background &amp; Purpose</vt:lpstr>
      <vt:lpstr>Background &amp; Purpose</vt:lpstr>
      <vt:lpstr>Current Estimation Practices – U.S. Examples</vt:lpstr>
      <vt:lpstr>Phase 1 – Completed Tasks</vt:lpstr>
      <vt:lpstr>Phase 2 – Future Activities (2023 – 2024)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Title</dc:title>
  <dc:subject>Version 1.0</dc:subject>
  <dc:creator>Campbell, Darcy</dc:creator>
  <cp:keywords/>
  <dc:description>© 2023 Electric Power Research Institute, Inc. All rights reserved.</dc:description>
  <cp:lastModifiedBy>Campbell, Darcy</cp:lastModifiedBy>
  <cp:revision>28</cp:revision>
  <dcterms:created xsi:type="dcterms:W3CDTF">2023-01-05T16:44:51Z</dcterms:created>
  <dcterms:modified xsi:type="dcterms:W3CDTF">2023-09-26T09:14:05Z</dcterms:modified>
  <cp:category/>
</cp:coreProperties>
</file>