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  <p:sldMasterId id="2147483660" r:id="rId3"/>
  </p:sldMasterIdLst>
  <p:notesMasterIdLst>
    <p:notesMasterId r:id="rId18"/>
  </p:notesMasterIdLst>
  <p:handoutMasterIdLst>
    <p:handoutMasterId r:id="rId19"/>
  </p:handoutMasterIdLst>
  <p:sldIdLst>
    <p:sldId id="277" r:id="rId4"/>
    <p:sldId id="345" r:id="rId5"/>
    <p:sldId id="279" r:id="rId6"/>
    <p:sldId id="346" r:id="rId7"/>
    <p:sldId id="347" r:id="rId8"/>
    <p:sldId id="330" r:id="rId9"/>
    <p:sldId id="352" r:id="rId10"/>
    <p:sldId id="343" r:id="rId11"/>
    <p:sldId id="351" r:id="rId12"/>
    <p:sldId id="348" r:id="rId13"/>
    <p:sldId id="337" r:id="rId14"/>
    <p:sldId id="339" r:id="rId15"/>
    <p:sldId id="350" r:id="rId16"/>
    <p:sldId id="349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44"/>
    <a:srgbClr val="003282"/>
    <a:srgbClr val="0047BA"/>
    <a:srgbClr val="549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23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32873-E36F-4725-80A1-B26973462C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F60DD6-0440-4FD0-91FB-FB1CEEA6C886}">
      <dgm:prSet/>
      <dgm:spPr>
        <a:solidFill>
          <a:schemeClr val="tx2"/>
        </a:solidFill>
      </dgm:spPr>
      <dgm:t>
        <a:bodyPr/>
        <a:lstStyle/>
        <a:p>
          <a:r>
            <a:rPr lang="en-US" b="0" dirty="0"/>
            <a:t>Company/Federal Government/Regulator must engage the community (and vice a versa). Announcements are not engagement</a:t>
          </a:r>
        </a:p>
      </dgm:t>
    </dgm:pt>
    <dgm:pt modelId="{CC964CCA-E09A-4067-87DC-BEE2FE8AD6AF}" type="parTrans" cxnId="{27E0D55E-E7AE-453E-A10F-158B545F3965}">
      <dgm:prSet/>
      <dgm:spPr/>
      <dgm:t>
        <a:bodyPr/>
        <a:lstStyle/>
        <a:p>
          <a:endParaRPr lang="en-US"/>
        </a:p>
      </dgm:t>
    </dgm:pt>
    <dgm:pt modelId="{657D7A7F-4878-4B7A-992F-6DB642BDF432}" type="sibTrans" cxnId="{27E0D55E-E7AE-453E-A10F-158B545F3965}">
      <dgm:prSet/>
      <dgm:spPr/>
      <dgm:t>
        <a:bodyPr/>
        <a:lstStyle/>
        <a:p>
          <a:endParaRPr lang="en-US"/>
        </a:p>
      </dgm:t>
    </dgm:pt>
    <dgm:pt modelId="{70055836-F53D-40EF-A2C1-3E9B97C342DD}">
      <dgm:prSet/>
      <dgm:spPr>
        <a:solidFill>
          <a:schemeClr val="tx2"/>
        </a:solidFill>
      </dgm:spPr>
      <dgm:t>
        <a:bodyPr/>
        <a:lstStyle/>
        <a:p>
          <a:r>
            <a:rPr lang="en-US" b="0" dirty="0"/>
            <a:t>Build a working relationship and provide outreach opportunities through various channels</a:t>
          </a:r>
        </a:p>
      </dgm:t>
    </dgm:pt>
    <dgm:pt modelId="{AA0DEFD4-B1F7-48C3-9F5C-FC94DF7F3BD9}" type="parTrans" cxnId="{102B38B6-6265-4602-8BB7-07B9243DFAE3}">
      <dgm:prSet/>
      <dgm:spPr/>
      <dgm:t>
        <a:bodyPr/>
        <a:lstStyle/>
        <a:p>
          <a:endParaRPr lang="en-US"/>
        </a:p>
      </dgm:t>
    </dgm:pt>
    <dgm:pt modelId="{E023833E-0E8F-4EA5-9959-A56E496E22A3}" type="sibTrans" cxnId="{102B38B6-6265-4602-8BB7-07B9243DFAE3}">
      <dgm:prSet/>
      <dgm:spPr/>
      <dgm:t>
        <a:bodyPr/>
        <a:lstStyle/>
        <a:p>
          <a:endParaRPr lang="en-US"/>
        </a:p>
      </dgm:t>
    </dgm:pt>
    <dgm:pt modelId="{518C6A9B-99AF-4C14-8C27-9561E35B0D77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Definitions matter – everyone needs to be on the same page</a:t>
          </a:r>
        </a:p>
      </dgm:t>
    </dgm:pt>
    <dgm:pt modelId="{ED647568-B0AD-46A2-A58B-C2B8F95480C5}" type="parTrans" cxnId="{9F862C1F-DE84-4111-90A3-8C5CC61DA6FA}">
      <dgm:prSet/>
      <dgm:spPr/>
      <dgm:t>
        <a:bodyPr/>
        <a:lstStyle/>
        <a:p>
          <a:endParaRPr lang="en-US"/>
        </a:p>
      </dgm:t>
    </dgm:pt>
    <dgm:pt modelId="{E0611E0A-29AC-4270-AFFA-B3BDD0F16ED5}" type="sibTrans" cxnId="{9F862C1F-DE84-4111-90A3-8C5CC61DA6FA}">
      <dgm:prSet/>
      <dgm:spPr/>
      <dgm:t>
        <a:bodyPr/>
        <a:lstStyle/>
        <a:p>
          <a:endParaRPr lang="en-US"/>
        </a:p>
      </dgm:t>
    </dgm:pt>
    <dgm:pt modelId="{CE5F48A4-2A51-48C9-B5EC-D200CC015F55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Know and understand all goals (developer, regulator, regional/state/local government, stakeholders)   </a:t>
          </a:r>
        </a:p>
      </dgm:t>
    </dgm:pt>
    <dgm:pt modelId="{D89F4330-B7B0-46B0-AAD3-E8EEF7462F83}" type="parTrans" cxnId="{24619138-3679-4094-93E3-BC5E70552DD2}">
      <dgm:prSet/>
      <dgm:spPr/>
      <dgm:t>
        <a:bodyPr/>
        <a:lstStyle/>
        <a:p>
          <a:endParaRPr lang="en-US"/>
        </a:p>
      </dgm:t>
    </dgm:pt>
    <dgm:pt modelId="{3E919A0D-952B-40B2-B3B3-ED450059E506}" type="sibTrans" cxnId="{24619138-3679-4094-93E3-BC5E70552DD2}">
      <dgm:prSet/>
      <dgm:spPr/>
      <dgm:t>
        <a:bodyPr/>
        <a:lstStyle/>
        <a:p>
          <a:endParaRPr lang="en-US"/>
        </a:p>
      </dgm:t>
    </dgm:pt>
    <dgm:pt modelId="{4B0B3B7B-E6B4-46BE-89FA-A0063D79EBB9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Communities need resources and experts to engage </a:t>
          </a:r>
        </a:p>
      </dgm:t>
    </dgm:pt>
    <dgm:pt modelId="{F96A4E59-3B7A-4EAA-9448-DA48857F402C}" type="parTrans" cxnId="{EB968F3F-E836-4406-B70D-5D14CC9CCE5D}">
      <dgm:prSet/>
      <dgm:spPr/>
      <dgm:t>
        <a:bodyPr/>
        <a:lstStyle/>
        <a:p>
          <a:endParaRPr lang="en-US"/>
        </a:p>
      </dgm:t>
    </dgm:pt>
    <dgm:pt modelId="{1B6D4245-35A3-4F1A-95ED-54E388239B38}" type="sibTrans" cxnId="{EB968F3F-E836-4406-B70D-5D14CC9CCE5D}">
      <dgm:prSet/>
      <dgm:spPr/>
      <dgm:t>
        <a:bodyPr/>
        <a:lstStyle/>
        <a:p>
          <a:endParaRPr lang="en-US"/>
        </a:p>
      </dgm:t>
    </dgm:pt>
    <dgm:pt modelId="{B436A71B-F61E-4FCC-95ED-0483C87F57AA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Define opportunities, risks, timelines – be truthful and realistic</a:t>
          </a:r>
        </a:p>
      </dgm:t>
    </dgm:pt>
    <dgm:pt modelId="{CF8397D1-A4A9-41D4-B728-23958DE09336}" type="parTrans" cxnId="{3F528FB1-FE02-46D0-BF05-008B83B92B16}">
      <dgm:prSet/>
      <dgm:spPr/>
      <dgm:t>
        <a:bodyPr/>
        <a:lstStyle/>
        <a:p>
          <a:endParaRPr lang="en-US"/>
        </a:p>
      </dgm:t>
    </dgm:pt>
    <dgm:pt modelId="{18226764-A3A1-4767-9134-EDE1947A233F}" type="sibTrans" cxnId="{3F528FB1-FE02-46D0-BF05-008B83B92B16}">
      <dgm:prSet/>
      <dgm:spPr/>
      <dgm:t>
        <a:bodyPr/>
        <a:lstStyle/>
        <a:p>
          <a:endParaRPr lang="en-US"/>
        </a:p>
      </dgm:t>
    </dgm:pt>
    <dgm:pt modelId="{54290626-C3EF-4D7A-99D3-B94D5BE0CC47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Failure to make decisions leads to failures</a:t>
          </a:r>
        </a:p>
      </dgm:t>
    </dgm:pt>
    <dgm:pt modelId="{7E04FCE1-F7A2-4838-BBF3-6756DB0BCEF3}" type="parTrans" cxnId="{AC10E1DF-F6D8-4093-B5C4-1BA5F377FA4E}">
      <dgm:prSet/>
      <dgm:spPr/>
      <dgm:t>
        <a:bodyPr/>
        <a:lstStyle/>
        <a:p>
          <a:endParaRPr lang="en-US"/>
        </a:p>
      </dgm:t>
    </dgm:pt>
    <dgm:pt modelId="{E4E0A6F2-8CFD-4A01-9178-22F85D1AE22D}" type="sibTrans" cxnId="{AC10E1DF-F6D8-4093-B5C4-1BA5F377FA4E}">
      <dgm:prSet/>
      <dgm:spPr/>
      <dgm:t>
        <a:bodyPr/>
        <a:lstStyle/>
        <a:p>
          <a:endParaRPr lang="en-US"/>
        </a:p>
      </dgm:t>
    </dgm:pt>
    <dgm:pt modelId="{799BC1A6-E66F-4F6C-9D1B-A9B128734213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Be Organized</a:t>
          </a:r>
        </a:p>
      </dgm:t>
    </dgm:pt>
    <dgm:pt modelId="{67786A62-0E96-4827-B988-010EBECFE61D}" type="parTrans" cxnId="{2C2A1FFC-0009-4C74-8B05-7BE3565C1310}">
      <dgm:prSet/>
      <dgm:spPr/>
      <dgm:t>
        <a:bodyPr/>
        <a:lstStyle/>
        <a:p>
          <a:endParaRPr lang="en-US"/>
        </a:p>
      </dgm:t>
    </dgm:pt>
    <dgm:pt modelId="{59AAB2F7-0C54-4044-B09B-9A86F32F878B}" type="sibTrans" cxnId="{2C2A1FFC-0009-4C74-8B05-7BE3565C1310}">
      <dgm:prSet/>
      <dgm:spPr/>
      <dgm:t>
        <a:bodyPr/>
        <a:lstStyle/>
        <a:p>
          <a:endParaRPr lang="en-US"/>
        </a:p>
      </dgm:t>
    </dgm:pt>
    <dgm:pt modelId="{09A27C40-4160-4B9F-9D8F-588F742DE203}">
      <dgm:prSet/>
      <dgm:spPr>
        <a:solidFill>
          <a:schemeClr val="tx2"/>
        </a:solidFill>
      </dgm:spPr>
      <dgm:t>
        <a:bodyPr/>
        <a:lstStyle/>
        <a:p>
          <a:r>
            <a:rPr lang="en-US" b="1" dirty="0"/>
            <a:t>Repeat, Repeat, Repeat</a:t>
          </a:r>
          <a:endParaRPr lang="en-US" dirty="0"/>
        </a:p>
      </dgm:t>
    </dgm:pt>
    <dgm:pt modelId="{029665D7-FE93-4D89-A0AA-BA3B463BB4D2}" type="parTrans" cxnId="{BCAF10B8-882B-4731-8585-A7E4D30B397B}">
      <dgm:prSet/>
      <dgm:spPr/>
      <dgm:t>
        <a:bodyPr/>
        <a:lstStyle/>
        <a:p>
          <a:endParaRPr lang="en-US"/>
        </a:p>
      </dgm:t>
    </dgm:pt>
    <dgm:pt modelId="{8888D48A-EB3E-4E0F-8E1F-ADB85B5528FE}" type="sibTrans" cxnId="{BCAF10B8-882B-4731-8585-A7E4D30B397B}">
      <dgm:prSet/>
      <dgm:spPr/>
      <dgm:t>
        <a:bodyPr/>
        <a:lstStyle/>
        <a:p>
          <a:endParaRPr lang="en-US"/>
        </a:p>
      </dgm:t>
    </dgm:pt>
    <dgm:pt modelId="{9A36D9E4-4282-4B73-8084-8C17D2A5C1D8}" type="pres">
      <dgm:prSet presAssocID="{34232873-E36F-4725-80A1-B26973462CD2}" presName="diagram" presStyleCnt="0">
        <dgm:presLayoutVars>
          <dgm:dir/>
          <dgm:resizeHandles val="exact"/>
        </dgm:presLayoutVars>
      </dgm:prSet>
      <dgm:spPr/>
    </dgm:pt>
    <dgm:pt modelId="{CE1FDA32-FD85-4874-AD29-9B766FF40AE2}" type="pres">
      <dgm:prSet presAssocID="{D9F60DD6-0440-4FD0-91FB-FB1CEEA6C886}" presName="node" presStyleLbl="node1" presStyleIdx="0" presStyleCnt="9">
        <dgm:presLayoutVars>
          <dgm:bulletEnabled val="1"/>
        </dgm:presLayoutVars>
      </dgm:prSet>
      <dgm:spPr/>
    </dgm:pt>
    <dgm:pt modelId="{83086B0C-015F-4C56-9161-468A125E3B11}" type="pres">
      <dgm:prSet presAssocID="{657D7A7F-4878-4B7A-992F-6DB642BDF432}" presName="sibTrans" presStyleCnt="0"/>
      <dgm:spPr/>
    </dgm:pt>
    <dgm:pt modelId="{BFB54610-324A-4F95-8CB3-5D29CDD0EEFA}" type="pres">
      <dgm:prSet presAssocID="{70055836-F53D-40EF-A2C1-3E9B97C342DD}" presName="node" presStyleLbl="node1" presStyleIdx="1" presStyleCnt="9">
        <dgm:presLayoutVars>
          <dgm:bulletEnabled val="1"/>
        </dgm:presLayoutVars>
      </dgm:prSet>
      <dgm:spPr/>
    </dgm:pt>
    <dgm:pt modelId="{AA32AA01-CD77-411E-AD33-1892951A8A10}" type="pres">
      <dgm:prSet presAssocID="{E023833E-0E8F-4EA5-9959-A56E496E22A3}" presName="sibTrans" presStyleCnt="0"/>
      <dgm:spPr/>
    </dgm:pt>
    <dgm:pt modelId="{050C13A6-F0AF-4717-9D26-4491602F2269}" type="pres">
      <dgm:prSet presAssocID="{518C6A9B-99AF-4C14-8C27-9561E35B0D77}" presName="node" presStyleLbl="node1" presStyleIdx="2" presStyleCnt="9">
        <dgm:presLayoutVars>
          <dgm:bulletEnabled val="1"/>
        </dgm:presLayoutVars>
      </dgm:prSet>
      <dgm:spPr/>
    </dgm:pt>
    <dgm:pt modelId="{89F3CD81-51C9-4A45-82A6-60A1D02DF9E6}" type="pres">
      <dgm:prSet presAssocID="{E0611E0A-29AC-4270-AFFA-B3BDD0F16ED5}" presName="sibTrans" presStyleCnt="0"/>
      <dgm:spPr/>
    </dgm:pt>
    <dgm:pt modelId="{D4336826-FD27-4801-9D62-D3965038EC6D}" type="pres">
      <dgm:prSet presAssocID="{CE5F48A4-2A51-48C9-B5EC-D200CC015F55}" presName="node" presStyleLbl="node1" presStyleIdx="3" presStyleCnt="9">
        <dgm:presLayoutVars>
          <dgm:bulletEnabled val="1"/>
        </dgm:presLayoutVars>
      </dgm:prSet>
      <dgm:spPr/>
    </dgm:pt>
    <dgm:pt modelId="{0AB75695-1C40-4F31-8964-EB48AD4B7A03}" type="pres">
      <dgm:prSet presAssocID="{3E919A0D-952B-40B2-B3B3-ED450059E506}" presName="sibTrans" presStyleCnt="0"/>
      <dgm:spPr/>
    </dgm:pt>
    <dgm:pt modelId="{CA0739B8-AB03-4086-8C4B-F44EF6C60DC9}" type="pres">
      <dgm:prSet presAssocID="{4B0B3B7B-E6B4-46BE-89FA-A0063D79EBB9}" presName="node" presStyleLbl="node1" presStyleIdx="4" presStyleCnt="9">
        <dgm:presLayoutVars>
          <dgm:bulletEnabled val="1"/>
        </dgm:presLayoutVars>
      </dgm:prSet>
      <dgm:spPr/>
    </dgm:pt>
    <dgm:pt modelId="{20291997-9B58-4F4F-942F-F858F13381CB}" type="pres">
      <dgm:prSet presAssocID="{1B6D4245-35A3-4F1A-95ED-54E388239B38}" presName="sibTrans" presStyleCnt="0"/>
      <dgm:spPr/>
    </dgm:pt>
    <dgm:pt modelId="{4FE5DC5E-DD77-4735-A1F0-FEDE8B29FEF4}" type="pres">
      <dgm:prSet presAssocID="{B436A71B-F61E-4FCC-95ED-0483C87F57AA}" presName="node" presStyleLbl="node1" presStyleIdx="5" presStyleCnt="9">
        <dgm:presLayoutVars>
          <dgm:bulletEnabled val="1"/>
        </dgm:presLayoutVars>
      </dgm:prSet>
      <dgm:spPr/>
    </dgm:pt>
    <dgm:pt modelId="{A7D462EF-A5A8-4007-A1CC-A8D9223F0E7D}" type="pres">
      <dgm:prSet presAssocID="{18226764-A3A1-4767-9134-EDE1947A233F}" presName="sibTrans" presStyleCnt="0"/>
      <dgm:spPr/>
    </dgm:pt>
    <dgm:pt modelId="{C8CDE1C1-F907-422E-977E-F556A737C10D}" type="pres">
      <dgm:prSet presAssocID="{54290626-C3EF-4D7A-99D3-B94D5BE0CC47}" presName="node" presStyleLbl="node1" presStyleIdx="6" presStyleCnt="9">
        <dgm:presLayoutVars>
          <dgm:bulletEnabled val="1"/>
        </dgm:presLayoutVars>
      </dgm:prSet>
      <dgm:spPr/>
    </dgm:pt>
    <dgm:pt modelId="{E472AA05-4EA4-4557-BA6A-5C5FBC49D0F8}" type="pres">
      <dgm:prSet presAssocID="{E4E0A6F2-8CFD-4A01-9178-22F85D1AE22D}" presName="sibTrans" presStyleCnt="0"/>
      <dgm:spPr/>
    </dgm:pt>
    <dgm:pt modelId="{412B2A85-0D8D-4935-BAE2-FB1014425CE1}" type="pres">
      <dgm:prSet presAssocID="{799BC1A6-E66F-4F6C-9D1B-A9B128734213}" presName="node" presStyleLbl="node1" presStyleIdx="7" presStyleCnt="9">
        <dgm:presLayoutVars>
          <dgm:bulletEnabled val="1"/>
        </dgm:presLayoutVars>
      </dgm:prSet>
      <dgm:spPr/>
    </dgm:pt>
    <dgm:pt modelId="{A6945FD6-CDA7-4F25-A99A-DA6529977F80}" type="pres">
      <dgm:prSet presAssocID="{59AAB2F7-0C54-4044-B09B-9A86F32F878B}" presName="sibTrans" presStyleCnt="0"/>
      <dgm:spPr/>
    </dgm:pt>
    <dgm:pt modelId="{D04F6C00-7D4D-4757-843E-3D21A04E89CF}" type="pres">
      <dgm:prSet presAssocID="{09A27C40-4160-4B9F-9D8F-588F742DE203}" presName="node" presStyleLbl="node1" presStyleIdx="8" presStyleCnt="9">
        <dgm:presLayoutVars>
          <dgm:bulletEnabled val="1"/>
        </dgm:presLayoutVars>
      </dgm:prSet>
      <dgm:spPr/>
    </dgm:pt>
  </dgm:ptLst>
  <dgm:cxnLst>
    <dgm:cxn modelId="{9F862C1F-DE84-4111-90A3-8C5CC61DA6FA}" srcId="{34232873-E36F-4725-80A1-B26973462CD2}" destId="{518C6A9B-99AF-4C14-8C27-9561E35B0D77}" srcOrd="2" destOrd="0" parTransId="{ED647568-B0AD-46A2-A58B-C2B8F95480C5}" sibTransId="{E0611E0A-29AC-4270-AFFA-B3BDD0F16ED5}"/>
    <dgm:cxn modelId="{17921520-989C-408A-A355-27D4AEB9C574}" type="presOf" srcId="{D9F60DD6-0440-4FD0-91FB-FB1CEEA6C886}" destId="{CE1FDA32-FD85-4874-AD29-9B766FF40AE2}" srcOrd="0" destOrd="0" presId="urn:microsoft.com/office/officeart/2005/8/layout/default"/>
    <dgm:cxn modelId="{89167420-561F-48B7-9354-A6781913D7F2}" type="presOf" srcId="{70055836-F53D-40EF-A2C1-3E9B97C342DD}" destId="{BFB54610-324A-4F95-8CB3-5D29CDD0EEFA}" srcOrd="0" destOrd="0" presId="urn:microsoft.com/office/officeart/2005/8/layout/default"/>
    <dgm:cxn modelId="{24619138-3679-4094-93E3-BC5E70552DD2}" srcId="{34232873-E36F-4725-80A1-B26973462CD2}" destId="{CE5F48A4-2A51-48C9-B5EC-D200CC015F55}" srcOrd="3" destOrd="0" parTransId="{D89F4330-B7B0-46B0-AAD3-E8EEF7462F83}" sibTransId="{3E919A0D-952B-40B2-B3B3-ED450059E506}"/>
    <dgm:cxn modelId="{EB968F3F-E836-4406-B70D-5D14CC9CCE5D}" srcId="{34232873-E36F-4725-80A1-B26973462CD2}" destId="{4B0B3B7B-E6B4-46BE-89FA-A0063D79EBB9}" srcOrd="4" destOrd="0" parTransId="{F96A4E59-3B7A-4EAA-9448-DA48857F402C}" sibTransId="{1B6D4245-35A3-4F1A-95ED-54E388239B38}"/>
    <dgm:cxn modelId="{27E0D55E-E7AE-453E-A10F-158B545F3965}" srcId="{34232873-E36F-4725-80A1-B26973462CD2}" destId="{D9F60DD6-0440-4FD0-91FB-FB1CEEA6C886}" srcOrd="0" destOrd="0" parTransId="{CC964CCA-E09A-4067-87DC-BEE2FE8AD6AF}" sibTransId="{657D7A7F-4878-4B7A-992F-6DB642BDF432}"/>
    <dgm:cxn modelId="{FA088279-C56A-4F8B-878B-A588DDC627C1}" type="presOf" srcId="{B436A71B-F61E-4FCC-95ED-0483C87F57AA}" destId="{4FE5DC5E-DD77-4735-A1F0-FEDE8B29FEF4}" srcOrd="0" destOrd="0" presId="urn:microsoft.com/office/officeart/2005/8/layout/default"/>
    <dgm:cxn modelId="{C53F538E-DFC6-4BE7-BCAF-13DFE66FC624}" type="presOf" srcId="{CE5F48A4-2A51-48C9-B5EC-D200CC015F55}" destId="{D4336826-FD27-4801-9D62-D3965038EC6D}" srcOrd="0" destOrd="0" presId="urn:microsoft.com/office/officeart/2005/8/layout/default"/>
    <dgm:cxn modelId="{AAEF6595-7AD5-4899-9D98-ECED122F5168}" type="presOf" srcId="{54290626-C3EF-4D7A-99D3-B94D5BE0CC47}" destId="{C8CDE1C1-F907-422E-977E-F556A737C10D}" srcOrd="0" destOrd="0" presId="urn:microsoft.com/office/officeart/2005/8/layout/default"/>
    <dgm:cxn modelId="{6E908DAA-D5A4-4E74-93AD-52E4388DA08B}" type="presOf" srcId="{4B0B3B7B-E6B4-46BE-89FA-A0063D79EBB9}" destId="{CA0739B8-AB03-4086-8C4B-F44EF6C60DC9}" srcOrd="0" destOrd="0" presId="urn:microsoft.com/office/officeart/2005/8/layout/default"/>
    <dgm:cxn modelId="{3F528FB1-FE02-46D0-BF05-008B83B92B16}" srcId="{34232873-E36F-4725-80A1-B26973462CD2}" destId="{B436A71B-F61E-4FCC-95ED-0483C87F57AA}" srcOrd="5" destOrd="0" parTransId="{CF8397D1-A4A9-41D4-B728-23958DE09336}" sibTransId="{18226764-A3A1-4767-9134-EDE1947A233F}"/>
    <dgm:cxn modelId="{102B38B6-6265-4602-8BB7-07B9243DFAE3}" srcId="{34232873-E36F-4725-80A1-B26973462CD2}" destId="{70055836-F53D-40EF-A2C1-3E9B97C342DD}" srcOrd="1" destOrd="0" parTransId="{AA0DEFD4-B1F7-48C3-9F5C-FC94DF7F3BD9}" sibTransId="{E023833E-0E8F-4EA5-9959-A56E496E22A3}"/>
    <dgm:cxn modelId="{474307B8-AD35-4491-9341-F754CC54394A}" type="presOf" srcId="{09A27C40-4160-4B9F-9D8F-588F742DE203}" destId="{D04F6C00-7D4D-4757-843E-3D21A04E89CF}" srcOrd="0" destOrd="0" presId="urn:microsoft.com/office/officeart/2005/8/layout/default"/>
    <dgm:cxn modelId="{BCAF10B8-882B-4731-8585-A7E4D30B397B}" srcId="{34232873-E36F-4725-80A1-B26973462CD2}" destId="{09A27C40-4160-4B9F-9D8F-588F742DE203}" srcOrd="8" destOrd="0" parTransId="{029665D7-FE93-4D89-A0AA-BA3B463BB4D2}" sibTransId="{8888D48A-EB3E-4E0F-8E1F-ADB85B5528FE}"/>
    <dgm:cxn modelId="{1109BDBB-9047-413D-8555-5A27CEB1069B}" type="presOf" srcId="{518C6A9B-99AF-4C14-8C27-9561E35B0D77}" destId="{050C13A6-F0AF-4717-9D26-4491602F2269}" srcOrd="0" destOrd="0" presId="urn:microsoft.com/office/officeart/2005/8/layout/default"/>
    <dgm:cxn modelId="{1F896DCF-BF25-498A-8B8D-D757B19B2B82}" type="presOf" srcId="{34232873-E36F-4725-80A1-B26973462CD2}" destId="{9A36D9E4-4282-4B73-8084-8C17D2A5C1D8}" srcOrd="0" destOrd="0" presId="urn:microsoft.com/office/officeart/2005/8/layout/default"/>
    <dgm:cxn modelId="{AC10E1DF-F6D8-4093-B5C4-1BA5F377FA4E}" srcId="{34232873-E36F-4725-80A1-B26973462CD2}" destId="{54290626-C3EF-4D7A-99D3-B94D5BE0CC47}" srcOrd="6" destOrd="0" parTransId="{7E04FCE1-F7A2-4838-BBF3-6756DB0BCEF3}" sibTransId="{E4E0A6F2-8CFD-4A01-9178-22F85D1AE22D}"/>
    <dgm:cxn modelId="{9B9023F9-A514-4695-87E3-B12EFF6409CF}" type="presOf" srcId="{799BC1A6-E66F-4F6C-9D1B-A9B128734213}" destId="{412B2A85-0D8D-4935-BAE2-FB1014425CE1}" srcOrd="0" destOrd="0" presId="urn:microsoft.com/office/officeart/2005/8/layout/default"/>
    <dgm:cxn modelId="{2C2A1FFC-0009-4C74-8B05-7BE3565C1310}" srcId="{34232873-E36F-4725-80A1-B26973462CD2}" destId="{799BC1A6-E66F-4F6C-9D1B-A9B128734213}" srcOrd="7" destOrd="0" parTransId="{67786A62-0E96-4827-B988-010EBECFE61D}" sibTransId="{59AAB2F7-0C54-4044-B09B-9A86F32F878B}"/>
    <dgm:cxn modelId="{76A3594B-AD05-4A1E-88FB-4FFF557B056B}" type="presParOf" srcId="{9A36D9E4-4282-4B73-8084-8C17D2A5C1D8}" destId="{CE1FDA32-FD85-4874-AD29-9B766FF40AE2}" srcOrd="0" destOrd="0" presId="urn:microsoft.com/office/officeart/2005/8/layout/default"/>
    <dgm:cxn modelId="{51A92AB9-2BE5-4C86-B2D6-C49ED0FDA6F4}" type="presParOf" srcId="{9A36D9E4-4282-4B73-8084-8C17D2A5C1D8}" destId="{83086B0C-015F-4C56-9161-468A125E3B11}" srcOrd="1" destOrd="0" presId="urn:microsoft.com/office/officeart/2005/8/layout/default"/>
    <dgm:cxn modelId="{8C4260CD-BA07-4424-828D-9841D22A872A}" type="presParOf" srcId="{9A36D9E4-4282-4B73-8084-8C17D2A5C1D8}" destId="{BFB54610-324A-4F95-8CB3-5D29CDD0EEFA}" srcOrd="2" destOrd="0" presId="urn:microsoft.com/office/officeart/2005/8/layout/default"/>
    <dgm:cxn modelId="{538C39E9-852D-405A-8B9C-69156EC90158}" type="presParOf" srcId="{9A36D9E4-4282-4B73-8084-8C17D2A5C1D8}" destId="{AA32AA01-CD77-411E-AD33-1892951A8A10}" srcOrd="3" destOrd="0" presId="urn:microsoft.com/office/officeart/2005/8/layout/default"/>
    <dgm:cxn modelId="{BDA86182-03F0-489F-A0EB-6006592138EB}" type="presParOf" srcId="{9A36D9E4-4282-4B73-8084-8C17D2A5C1D8}" destId="{050C13A6-F0AF-4717-9D26-4491602F2269}" srcOrd="4" destOrd="0" presId="urn:microsoft.com/office/officeart/2005/8/layout/default"/>
    <dgm:cxn modelId="{B4843B0B-0E31-41C5-88EC-9873209B8A2D}" type="presParOf" srcId="{9A36D9E4-4282-4B73-8084-8C17D2A5C1D8}" destId="{89F3CD81-51C9-4A45-82A6-60A1D02DF9E6}" srcOrd="5" destOrd="0" presId="urn:microsoft.com/office/officeart/2005/8/layout/default"/>
    <dgm:cxn modelId="{16BF9E99-CC55-4931-89BF-B1E345643B91}" type="presParOf" srcId="{9A36D9E4-4282-4B73-8084-8C17D2A5C1D8}" destId="{D4336826-FD27-4801-9D62-D3965038EC6D}" srcOrd="6" destOrd="0" presId="urn:microsoft.com/office/officeart/2005/8/layout/default"/>
    <dgm:cxn modelId="{996C09E3-23AF-458B-8019-B2AC96C0F6C2}" type="presParOf" srcId="{9A36D9E4-4282-4B73-8084-8C17D2A5C1D8}" destId="{0AB75695-1C40-4F31-8964-EB48AD4B7A03}" srcOrd="7" destOrd="0" presId="urn:microsoft.com/office/officeart/2005/8/layout/default"/>
    <dgm:cxn modelId="{E74AEBFF-358D-4E53-82D7-FC08741AD0F9}" type="presParOf" srcId="{9A36D9E4-4282-4B73-8084-8C17D2A5C1D8}" destId="{CA0739B8-AB03-4086-8C4B-F44EF6C60DC9}" srcOrd="8" destOrd="0" presId="urn:microsoft.com/office/officeart/2005/8/layout/default"/>
    <dgm:cxn modelId="{CC348BD7-40AA-41A5-889C-C6BB5CE144AD}" type="presParOf" srcId="{9A36D9E4-4282-4B73-8084-8C17D2A5C1D8}" destId="{20291997-9B58-4F4F-942F-F858F13381CB}" srcOrd="9" destOrd="0" presId="urn:microsoft.com/office/officeart/2005/8/layout/default"/>
    <dgm:cxn modelId="{CCAE904A-A266-40C1-A9E1-8AC5606F9237}" type="presParOf" srcId="{9A36D9E4-4282-4B73-8084-8C17D2A5C1D8}" destId="{4FE5DC5E-DD77-4735-A1F0-FEDE8B29FEF4}" srcOrd="10" destOrd="0" presId="urn:microsoft.com/office/officeart/2005/8/layout/default"/>
    <dgm:cxn modelId="{B45FC36D-82DD-4B0E-BEB6-A18A20B5157A}" type="presParOf" srcId="{9A36D9E4-4282-4B73-8084-8C17D2A5C1D8}" destId="{A7D462EF-A5A8-4007-A1CC-A8D9223F0E7D}" srcOrd="11" destOrd="0" presId="urn:microsoft.com/office/officeart/2005/8/layout/default"/>
    <dgm:cxn modelId="{B54F9B22-636B-412C-B797-CCB9EE0CE219}" type="presParOf" srcId="{9A36D9E4-4282-4B73-8084-8C17D2A5C1D8}" destId="{C8CDE1C1-F907-422E-977E-F556A737C10D}" srcOrd="12" destOrd="0" presId="urn:microsoft.com/office/officeart/2005/8/layout/default"/>
    <dgm:cxn modelId="{6834FAAB-05DD-4C2E-AF06-A37D30917303}" type="presParOf" srcId="{9A36D9E4-4282-4B73-8084-8C17D2A5C1D8}" destId="{E472AA05-4EA4-4557-BA6A-5C5FBC49D0F8}" srcOrd="13" destOrd="0" presId="urn:microsoft.com/office/officeart/2005/8/layout/default"/>
    <dgm:cxn modelId="{E53D880B-AFC7-47A0-8163-1D738D82DBCF}" type="presParOf" srcId="{9A36D9E4-4282-4B73-8084-8C17D2A5C1D8}" destId="{412B2A85-0D8D-4935-BAE2-FB1014425CE1}" srcOrd="14" destOrd="0" presId="urn:microsoft.com/office/officeart/2005/8/layout/default"/>
    <dgm:cxn modelId="{A6CD92A0-7927-4218-BDF5-699A22CDC418}" type="presParOf" srcId="{9A36D9E4-4282-4B73-8084-8C17D2A5C1D8}" destId="{A6945FD6-CDA7-4F25-A99A-DA6529977F80}" srcOrd="15" destOrd="0" presId="urn:microsoft.com/office/officeart/2005/8/layout/default"/>
    <dgm:cxn modelId="{13A11476-B75D-4171-B2DD-D4750CE355FA}" type="presParOf" srcId="{9A36D9E4-4282-4B73-8084-8C17D2A5C1D8}" destId="{D04F6C00-7D4D-4757-843E-3D21A04E89C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FDA32-FD85-4874-AD29-9B766FF40AE2}">
      <dsp:nvSpPr>
        <dsp:cNvPr id="0" name=""/>
        <dsp:cNvSpPr/>
      </dsp:nvSpPr>
      <dsp:spPr>
        <a:xfrm>
          <a:off x="1229824" y="192"/>
          <a:ext cx="2510890" cy="1506534"/>
        </a:xfrm>
        <a:prstGeom prst="rect">
          <a:avLst/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Company/Federal Government/Regulator must engage the community (and vice a versa). Announcements are not engagement</a:t>
          </a:r>
        </a:p>
      </dsp:txBody>
      <dsp:txXfrm>
        <a:off x="1229824" y="192"/>
        <a:ext cx="2510890" cy="1506534"/>
      </dsp:txXfrm>
    </dsp:sp>
    <dsp:sp modelId="{BFB54610-324A-4F95-8CB3-5D29CDD0EEFA}">
      <dsp:nvSpPr>
        <dsp:cNvPr id="0" name=""/>
        <dsp:cNvSpPr/>
      </dsp:nvSpPr>
      <dsp:spPr>
        <a:xfrm>
          <a:off x="3991804" y="192"/>
          <a:ext cx="2510890" cy="1506534"/>
        </a:xfrm>
        <a:prstGeom prst="rect">
          <a:avLst/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Build a working relationship and provide outreach opportunities through various channels</a:t>
          </a:r>
        </a:p>
      </dsp:txBody>
      <dsp:txXfrm>
        <a:off x="3991804" y="192"/>
        <a:ext cx="2510890" cy="1506534"/>
      </dsp:txXfrm>
    </dsp:sp>
    <dsp:sp modelId="{050C13A6-F0AF-4717-9D26-4491602F2269}">
      <dsp:nvSpPr>
        <dsp:cNvPr id="0" name=""/>
        <dsp:cNvSpPr/>
      </dsp:nvSpPr>
      <dsp:spPr>
        <a:xfrm>
          <a:off x="6753784" y="192"/>
          <a:ext cx="2510890" cy="1506534"/>
        </a:xfrm>
        <a:prstGeom prst="rect">
          <a:avLst/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Definitions matter – everyone needs to be on the same page</a:t>
          </a:r>
        </a:p>
      </dsp:txBody>
      <dsp:txXfrm>
        <a:off x="6753784" y="192"/>
        <a:ext cx="2510890" cy="1506534"/>
      </dsp:txXfrm>
    </dsp:sp>
    <dsp:sp modelId="{D4336826-FD27-4801-9D62-D3965038EC6D}">
      <dsp:nvSpPr>
        <dsp:cNvPr id="0" name=""/>
        <dsp:cNvSpPr/>
      </dsp:nvSpPr>
      <dsp:spPr>
        <a:xfrm>
          <a:off x="1229824" y="1757815"/>
          <a:ext cx="2510890" cy="1506534"/>
        </a:xfrm>
        <a:prstGeom prst="rect">
          <a:avLst/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Know and understand all goals (developer, regulator, regional/state/local government, stakeholders)   </a:t>
          </a:r>
        </a:p>
      </dsp:txBody>
      <dsp:txXfrm>
        <a:off x="1229824" y="1757815"/>
        <a:ext cx="2510890" cy="1506534"/>
      </dsp:txXfrm>
    </dsp:sp>
    <dsp:sp modelId="{CA0739B8-AB03-4086-8C4B-F44EF6C60DC9}">
      <dsp:nvSpPr>
        <dsp:cNvPr id="0" name=""/>
        <dsp:cNvSpPr/>
      </dsp:nvSpPr>
      <dsp:spPr>
        <a:xfrm>
          <a:off x="3991804" y="1757815"/>
          <a:ext cx="2510890" cy="1506534"/>
        </a:xfrm>
        <a:prstGeom prst="rect">
          <a:avLst/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Communities need resources and experts to engage </a:t>
          </a:r>
        </a:p>
      </dsp:txBody>
      <dsp:txXfrm>
        <a:off x="3991804" y="1757815"/>
        <a:ext cx="2510890" cy="1506534"/>
      </dsp:txXfrm>
    </dsp:sp>
    <dsp:sp modelId="{4FE5DC5E-DD77-4735-A1F0-FEDE8B29FEF4}">
      <dsp:nvSpPr>
        <dsp:cNvPr id="0" name=""/>
        <dsp:cNvSpPr/>
      </dsp:nvSpPr>
      <dsp:spPr>
        <a:xfrm>
          <a:off x="6753784" y="1757815"/>
          <a:ext cx="2510890" cy="1506534"/>
        </a:xfrm>
        <a:prstGeom prst="rect">
          <a:avLst/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Define opportunities, risks, timelines – be truthful and realistic</a:t>
          </a:r>
        </a:p>
      </dsp:txBody>
      <dsp:txXfrm>
        <a:off x="6753784" y="1757815"/>
        <a:ext cx="2510890" cy="1506534"/>
      </dsp:txXfrm>
    </dsp:sp>
    <dsp:sp modelId="{C8CDE1C1-F907-422E-977E-F556A737C10D}">
      <dsp:nvSpPr>
        <dsp:cNvPr id="0" name=""/>
        <dsp:cNvSpPr/>
      </dsp:nvSpPr>
      <dsp:spPr>
        <a:xfrm>
          <a:off x="1229824" y="3515439"/>
          <a:ext cx="2510890" cy="1506534"/>
        </a:xfrm>
        <a:prstGeom prst="rect">
          <a:avLst/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Failure to make decisions leads to failures</a:t>
          </a:r>
        </a:p>
      </dsp:txBody>
      <dsp:txXfrm>
        <a:off x="1229824" y="3515439"/>
        <a:ext cx="2510890" cy="1506534"/>
      </dsp:txXfrm>
    </dsp:sp>
    <dsp:sp modelId="{412B2A85-0D8D-4935-BAE2-FB1014425CE1}">
      <dsp:nvSpPr>
        <dsp:cNvPr id="0" name=""/>
        <dsp:cNvSpPr/>
      </dsp:nvSpPr>
      <dsp:spPr>
        <a:xfrm>
          <a:off x="3991804" y="3515439"/>
          <a:ext cx="2510890" cy="1506534"/>
        </a:xfrm>
        <a:prstGeom prst="rect">
          <a:avLst/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 Organized</a:t>
          </a:r>
        </a:p>
      </dsp:txBody>
      <dsp:txXfrm>
        <a:off x="3991804" y="3515439"/>
        <a:ext cx="2510890" cy="1506534"/>
      </dsp:txXfrm>
    </dsp:sp>
    <dsp:sp modelId="{D04F6C00-7D4D-4757-843E-3D21A04E89CF}">
      <dsp:nvSpPr>
        <dsp:cNvPr id="0" name=""/>
        <dsp:cNvSpPr/>
      </dsp:nvSpPr>
      <dsp:spPr>
        <a:xfrm>
          <a:off x="6753784" y="3515439"/>
          <a:ext cx="2510890" cy="1506534"/>
        </a:xfrm>
        <a:prstGeom prst="rect">
          <a:avLst/>
        </a:prstGeom>
        <a:solidFill>
          <a:schemeClr val="tx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Repeat, Repeat, Repeat</a:t>
          </a:r>
          <a:endParaRPr lang="en-US" sz="1700" kern="1200" dirty="0"/>
        </a:p>
      </dsp:txBody>
      <dsp:txXfrm>
        <a:off x="6753784" y="3515439"/>
        <a:ext cx="2510890" cy="1506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9/24/23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870840"/>
            <a:ext cx="10058400" cy="2101543"/>
          </a:xfrm>
        </p:spPr>
        <p:txBody>
          <a:bodyPr anchor="ctr">
            <a:normAutofit/>
          </a:bodyPr>
          <a:lstStyle>
            <a:lvl1pPr algn="ctr">
              <a:lnSpc>
                <a:spcPct val="80000"/>
              </a:lnSpc>
              <a:defRPr sz="6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59933"/>
            <a:ext cx="10058400" cy="3657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 cap="none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9" y="113357"/>
            <a:ext cx="4140543" cy="175748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0" y="-2"/>
            <a:ext cx="12192000" cy="6890931"/>
            <a:chOff x="0" y="-576491"/>
            <a:chExt cx="12192000" cy="6890931"/>
          </a:xfrm>
        </p:grpSpPr>
        <p:sp>
          <p:nvSpPr>
            <p:cNvPr id="10" name="Rectangle 9"/>
            <p:cNvSpPr/>
            <p:nvPr userDrawn="1"/>
          </p:nvSpPr>
          <p:spPr>
            <a:xfrm rot="16200000" flipV="1">
              <a:off x="8660175" y="2625135"/>
              <a:ext cx="6733449" cy="330198"/>
            </a:xfrm>
            <a:prstGeom prst="rect">
              <a:avLst/>
            </a:prstGeom>
            <a:solidFill>
              <a:srgbClr val="003282"/>
            </a:solidFill>
            <a:ln>
              <a:noFill/>
            </a:ln>
            <a:effectLst>
              <a:innerShdw blurRad="25400" dist="12700" dir="162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6120400"/>
              <a:ext cx="10264588" cy="194039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  <a:effectLst>
              <a:innerShdw blurRad="25400" dist="12700" dir="162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0264588" y="6122349"/>
              <a:ext cx="1927412" cy="192091"/>
            </a:xfrm>
            <a:prstGeom prst="rect">
              <a:avLst/>
            </a:prstGeom>
            <a:solidFill>
              <a:srgbClr val="003282"/>
            </a:solidFill>
            <a:ln>
              <a:noFill/>
            </a:ln>
            <a:effectLst>
              <a:innerShdw blurRad="25400" dist="12700" dir="162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0449"/>
            <a:ext cx="9940158" cy="712078"/>
          </a:xfrm>
        </p:spPr>
        <p:txBody>
          <a:bodyPr anchor="ctr">
            <a:normAutofit/>
          </a:bodyPr>
          <a:lstStyle>
            <a:lvl1pPr algn="l">
              <a:defRPr lang="en-US" sz="4000" b="0" kern="1200" cap="none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399" y="1135117"/>
            <a:ext cx="9940159" cy="480848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231" y="6379775"/>
            <a:ext cx="698241" cy="238902"/>
          </a:xfrm>
        </p:spPr>
        <p:txBody>
          <a:bodyPr/>
          <a:lstStyle>
            <a:lvl1pPr>
              <a:defRPr sz="1200"/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2"/>
            <a:ext cx="12192000" cy="6890931"/>
            <a:chOff x="0" y="-576491"/>
            <a:chExt cx="12192000" cy="6890931"/>
          </a:xfrm>
        </p:grpSpPr>
        <p:sp>
          <p:nvSpPr>
            <p:cNvPr id="8" name="Rectangle 7"/>
            <p:cNvSpPr/>
            <p:nvPr userDrawn="1"/>
          </p:nvSpPr>
          <p:spPr>
            <a:xfrm rot="16200000" flipV="1">
              <a:off x="8660175" y="2625135"/>
              <a:ext cx="6733449" cy="330198"/>
            </a:xfrm>
            <a:prstGeom prst="rect">
              <a:avLst/>
            </a:prstGeom>
            <a:solidFill>
              <a:srgbClr val="003282"/>
            </a:solidFill>
            <a:ln>
              <a:noFill/>
            </a:ln>
            <a:effectLst>
              <a:innerShdw blurRad="25400" dist="12700" dir="162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120400"/>
              <a:ext cx="10264588" cy="194039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  <a:effectLst>
              <a:innerShdw blurRad="25400" dist="12700" dir="162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264588" y="6122349"/>
              <a:ext cx="1927412" cy="192091"/>
            </a:xfrm>
            <a:prstGeom prst="rect">
              <a:avLst/>
            </a:prstGeom>
            <a:solidFill>
              <a:srgbClr val="003282"/>
            </a:solidFill>
            <a:ln>
              <a:noFill/>
            </a:ln>
            <a:effectLst>
              <a:innerShdw blurRad="25400" dist="12700" dir="162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201190"/>
            <a:ext cx="11861800" cy="125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r="57122"/>
          <a:stretch/>
        </p:blipFill>
        <p:spPr>
          <a:xfrm>
            <a:off x="106615" y="5761666"/>
            <a:ext cx="780356" cy="8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cap="none" spc="0">
                <a:ln w="0"/>
                <a:solidFill>
                  <a:srgbClr val="0094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44638" y="6381549"/>
            <a:ext cx="698241" cy="238902"/>
          </a:xfrm>
        </p:spPr>
        <p:txBody>
          <a:bodyPr/>
          <a:lstStyle>
            <a:lvl1pPr algn="ctr">
              <a:defRPr/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-2"/>
            <a:ext cx="12192000" cy="6890931"/>
            <a:chOff x="0" y="-576491"/>
            <a:chExt cx="12192000" cy="6890931"/>
          </a:xfrm>
        </p:grpSpPr>
        <p:sp>
          <p:nvSpPr>
            <p:cNvPr id="9" name="Rectangle 8"/>
            <p:cNvSpPr/>
            <p:nvPr userDrawn="1"/>
          </p:nvSpPr>
          <p:spPr>
            <a:xfrm rot="16200000" flipV="1">
              <a:off x="8660175" y="2625135"/>
              <a:ext cx="6733449" cy="330198"/>
            </a:xfrm>
            <a:prstGeom prst="rect">
              <a:avLst/>
            </a:prstGeom>
            <a:solidFill>
              <a:srgbClr val="003282"/>
            </a:solidFill>
            <a:ln>
              <a:noFill/>
            </a:ln>
            <a:effectLst>
              <a:innerShdw blurRad="25400" dist="12700" dir="162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6120400"/>
              <a:ext cx="10264588" cy="194039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  <a:effectLst>
              <a:innerShdw blurRad="25400" dist="12700" dir="162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264588" y="6122349"/>
              <a:ext cx="1927412" cy="192091"/>
            </a:xfrm>
            <a:prstGeom prst="rect">
              <a:avLst/>
            </a:prstGeom>
            <a:solidFill>
              <a:srgbClr val="003282"/>
            </a:solidFill>
            <a:ln>
              <a:noFill/>
            </a:ln>
            <a:effectLst>
              <a:innerShdw blurRad="25400" dist="12700" dir="16200000">
                <a:schemeClr val="accent1">
                  <a:lumMod val="50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0" y="6227545"/>
            <a:ext cx="11861800" cy="154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" r="57122"/>
          <a:stretch/>
        </p:blipFill>
        <p:spPr>
          <a:xfrm>
            <a:off x="330199" y="5682208"/>
            <a:ext cx="780356" cy="85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0F98-5801-4363-8AC1-2A26854FA3EE}" type="datetimeFigureOut">
              <a:rPr lang="en-US" smtClean="0"/>
              <a:t>9/24/23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5D2C-F219-4473-B15D-B10464588F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470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cap="none" dirty="0">
                <a:effectLst/>
              </a:rPr>
              <a:t> </a:t>
            </a:r>
            <a:endParaRPr lang="en-US" sz="6000" cap="none" dirty="0">
              <a:effectLst/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5E9EB79-9C74-4BF8-A556-1BB9D2E64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780" y="1923395"/>
            <a:ext cx="10058400" cy="3972910"/>
          </a:xfrm>
        </p:spPr>
        <p:txBody>
          <a:bodyPr>
            <a:normAutofit fontScale="92500" lnSpcReduction="20000"/>
          </a:bodyPr>
          <a:lstStyle/>
          <a:p>
            <a:endParaRPr lang="en-US" sz="3600" b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000" b="1" dirty="0">
                <a:solidFill>
                  <a:schemeClr val="tx1"/>
                </a:solidFill>
                <a:effectLst/>
                <a:latin typeface="Cambria" panose="02040503050406030204" pitchFamily="18" charset="0"/>
              </a:rPr>
              <a:t>Engaging Local Governments on Nuclear Development and Waste Management</a:t>
            </a:r>
            <a:endParaRPr lang="en-US" sz="2000" b="0" cap="none" dirty="0">
              <a:latin typeface="Bookman Old Style" panose="02050604050505020204" pitchFamily="18" charset="0"/>
            </a:endParaRPr>
          </a:p>
          <a:p>
            <a:pPr>
              <a:lnSpc>
                <a:spcPct val="70000"/>
              </a:lnSpc>
              <a:spcBef>
                <a:spcPts val="600"/>
              </a:spcBef>
            </a:pPr>
            <a:endParaRPr lang="en-US" sz="2000" b="0" cap="none" dirty="0">
              <a:latin typeface="Bookman Old Style" panose="02050604050505020204" pitchFamily="18" charset="0"/>
            </a:endParaRPr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 Low Level Radioactive Waste Forum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October 4, 2023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Kara Colton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Director of Nuclear Policy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Cambria" panose="02040503050406030204" pitchFamily="18" charset="0"/>
              </a:rPr>
              <a:t>Energy Communities Alliance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649E-46EE-D544-80DE-4FB47D0C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04" y="483390"/>
            <a:ext cx="9940158" cy="764385"/>
          </a:xfrm>
        </p:spPr>
        <p:txBody>
          <a:bodyPr>
            <a:noAutofit/>
          </a:bodyPr>
          <a:lstStyle/>
          <a:p>
            <a:r>
              <a:rPr lang="en-US" sz="4400" b="1" dirty="0"/>
              <a:t>Lessons Learned: </a:t>
            </a:r>
            <a:br>
              <a:rPr lang="en-US" sz="4400" dirty="0"/>
            </a:br>
            <a:r>
              <a:rPr lang="en-US" sz="3600" dirty="0">
                <a:solidFill>
                  <a:srgbClr val="0047BA"/>
                </a:solidFill>
              </a:rPr>
              <a:t>Successful Siting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51A1-C28C-144C-880D-5363D174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B7F199-F067-4F21-A7F7-6595CBD6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920" y="1389116"/>
            <a:ext cx="9940159" cy="4635764"/>
          </a:xfrm>
        </p:spPr>
        <p:txBody>
          <a:bodyPr>
            <a:normAutofit/>
          </a:bodyPr>
          <a:lstStyle/>
          <a:p>
            <a:pPr marL="457200" lvl="1" indent="0" algn="ctr">
              <a:buClr>
                <a:schemeClr val="accent3">
                  <a:lumMod val="75000"/>
                </a:schemeClr>
              </a:buClr>
              <a:buNone/>
              <a:defRPr/>
            </a:pPr>
            <a:endParaRPr lang="en-US" altLang="en-US" sz="1600" dirty="0"/>
          </a:p>
          <a:p>
            <a:pPr marL="365760" lvl="1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WIPP</a:t>
            </a:r>
          </a:p>
          <a:p>
            <a:pPr lvl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>
                <a:solidFill>
                  <a:schemeClr val="tx2"/>
                </a:solidFill>
              </a:rPr>
              <a:t>Extended timeline for engagement (10+ years)</a:t>
            </a:r>
          </a:p>
          <a:p>
            <a:pPr lvl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>
                <a:solidFill>
                  <a:schemeClr val="tx2"/>
                </a:solidFill>
              </a:rPr>
              <a:t>Recognition of national need </a:t>
            </a:r>
          </a:p>
          <a:p>
            <a:pPr lvl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>
                <a:solidFill>
                  <a:schemeClr val="tx2"/>
                </a:solidFill>
              </a:rPr>
              <a:t>Existence of a “clear” benefit for citizens of the state and local jurisdiction in which the facility was sited</a:t>
            </a:r>
          </a:p>
          <a:p>
            <a:pPr lvl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>
                <a:solidFill>
                  <a:schemeClr val="tx2"/>
                </a:solidFill>
              </a:rPr>
              <a:t>Solid local support </a:t>
            </a:r>
          </a:p>
          <a:p>
            <a:pPr lvl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>
                <a:solidFill>
                  <a:schemeClr val="tx2"/>
                </a:solidFill>
              </a:rPr>
              <a:t>Competent technical oversight by the State of New Mexico</a:t>
            </a:r>
          </a:p>
          <a:p>
            <a:pPr lvl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>
                <a:solidFill>
                  <a:schemeClr val="tx2"/>
                </a:solidFill>
              </a:rPr>
              <a:t>Intense, iterative and early outreach</a:t>
            </a:r>
          </a:p>
          <a:p>
            <a:pPr lvl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>
                <a:solidFill>
                  <a:schemeClr val="tx2"/>
                </a:solidFill>
              </a:rPr>
              <a:t>Rigorous quality assurance from the earliest stages of the project</a:t>
            </a:r>
          </a:p>
          <a:p>
            <a:pPr lvl="1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>
                <a:solidFill>
                  <a:schemeClr val="tx2"/>
                </a:solidFill>
              </a:rPr>
              <a:t>Credibility</a:t>
            </a:r>
          </a:p>
        </p:txBody>
      </p:sp>
    </p:spTree>
    <p:extLst>
      <p:ext uri="{BB962C8B-B14F-4D97-AF65-F5344CB8AC3E}">
        <p14:creationId xmlns:p14="http://schemas.microsoft.com/office/powerpoint/2010/main" val="16630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649E-46EE-D544-80DE-4FB47D0C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8" y="512351"/>
            <a:ext cx="9940158" cy="1085224"/>
          </a:xfrm>
        </p:spPr>
        <p:txBody>
          <a:bodyPr>
            <a:noAutofit/>
          </a:bodyPr>
          <a:lstStyle/>
          <a:p>
            <a:r>
              <a:rPr lang="en-US" sz="4400" b="1" dirty="0"/>
              <a:t>Lessons Learned </a:t>
            </a:r>
            <a:br>
              <a:rPr lang="en-US" sz="4400" dirty="0"/>
            </a:br>
            <a:r>
              <a:rPr lang="en-US" sz="3600" dirty="0">
                <a:solidFill>
                  <a:srgbClr val="0047BA"/>
                </a:solidFill>
              </a:rPr>
              <a:t>Failed Siting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51A1-C28C-144C-880D-5363D174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B7F199-F067-4F21-A7F7-6595CBD6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960" y="1965436"/>
            <a:ext cx="9940159" cy="2858812"/>
          </a:xfrm>
        </p:spPr>
        <p:txBody>
          <a:bodyPr>
            <a:normAutofit/>
          </a:bodyPr>
          <a:lstStyle/>
          <a:p>
            <a:pPr marL="457200" lvl="1" indent="0" algn="ctr">
              <a:buClr>
                <a:schemeClr val="accent3">
                  <a:lumMod val="75000"/>
                </a:schemeClr>
              </a:buClr>
              <a:buNone/>
              <a:defRPr/>
            </a:pPr>
            <a:endParaRPr lang="en-US" altLang="en-US" sz="1600" dirty="0"/>
          </a:p>
          <a:p>
            <a:pPr marL="685800" lvl="2" indent="0">
              <a:buClr>
                <a:schemeClr val="accent3">
                  <a:lumMod val="75000"/>
                </a:schemeClr>
              </a:buClr>
              <a:buNone/>
              <a:defRPr/>
            </a:pPr>
            <a:r>
              <a:rPr lang="en-US" altLang="en-US" sz="2400" b="1" dirty="0"/>
              <a:t>YUCCA MOUNTAIN/PFS</a:t>
            </a:r>
          </a:p>
          <a:p>
            <a:pPr lvl="2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/>
              <a:t>Local government, Tribal and community support alone will not lead to successful siting and deployment of new nuclear projects – </a:t>
            </a:r>
            <a:r>
              <a:rPr lang="en-US" altLang="en-US" sz="2200" b="1" u="sng" dirty="0"/>
              <a:t>support from the state government is necessary</a:t>
            </a:r>
          </a:p>
          <a:p>
            <a:pPr lvl="2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/>
              <a:t>Local governments and state governments need to work together</a:t>
            </a:r>
          </a:p>
          <a:p>
            <a:pPr lvl="2"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200" dirty="0"/>
              <a:t>Need federal alignment</a:t>
            </a:r>
          </a:p>
          <a:p>
            <a:pPr marL="365760" lvl="1" indent="0">
              <a:buClr>
                <a:schemeClr val="accent3">
                  <a:lumMod val="75000"/>
                </a:schemeClr>
              </a:buClr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1129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5586-A7DF-412E-97FA-101DC7F8D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35" y="618194"/>
            <a:ext cx="9940158" cy="712078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New Global Partnership of Municipalities with Nuclear Facilities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1AFE7-EA28-42F6-9977-066704E1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AF1D7-52B3-423C-9E5E-C5E385E2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731" y="2433711"/>
            <a:ext cx="9207062" cy="13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D966-727D-4170-BFFA-EADD1AAA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7" y="342904"/>
            <a:ext cx="9940158" cy="712078"/>
          </a:xfrm>
        </p:spPr>
        <p:txBody>
          <a:bodyPr>
            <a:normAutofit/>
          </a:bodyPr>
          <a:lstStyle/>
          <a:p>
            <a:r>
              <a:rPr lang="en-US" b="1" dirty="0"/>
              <a:t>Joint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977D-3AE2-43D7-867A-30BD1A2B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0" algn="ctr">
              <a:spcBef>
                <a:spcPts val="0"/>
              </a:spcBef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marL="365760" lvl="1" indent="0" algn="ctr">
              <a:spcBef>
                <a:spcPts val="0"/>
              </a:spcBef>
              <a:buNone/>
            </a:pP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782EB-4C40-4307-9023-C5DC8A80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FF5868-4F42-CA79-231F-C1D1DD0E3BB5}"/>
              </a:ext>
            </a:extLst>
          </p:cNvPr>
          <p:cNvSpPr txBox="1">
            <a:spLocks/>
          </p:cNvSpPr>
          <p:nvPr/>
        </p:nvSpPr>
        <p:spPr>
          <a:xfrm>
            <a:off x="657226" y="1431323"/>
            <a:ext cx="10580864" cy="4808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Engage early and often with host municipalities on all aspects of the nuclear project, ensuring safety and protection of human health and the environment.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resources to the host municipalities to create technical expertise in the community to be able to work cooperatively with the government/project owner.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Create, expand, and cooperate with the host municipalities on socio-economic opportunities for the long-term sustainability of the region.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Commit to short and long-term investment in the education, infrastructure and workforce of the host community (i.e., local purchasing from local businesses) as part of any new nuclear project.</a:t>
            </a:r>
          </a:p>
        </p:txBody>
      </p:sp>
    </p:spTree>
    <p:extLst>
      <p:ext uri="{BB962C8B-B14F-4D97-AF65-F5344CB8AC3E}">
        <p14:creationId xmlns:p14="http://schemas.microsoft.com/office/powerpoint/2010/main" val="30950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588E96A-72CC-4698-A532-40379734F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429" y="2081048"/>
            <a:ext cx="10058400" cy="22597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Thank you!</a:t>
            </a:r>
            <a:br>
              <a:rPr 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700" dirty="0"/>
              <a:t>Kara Colton</a:t>
            </a:r>
            <a:br>
              <a:rPr lang="en-US" sz="2700" dirty="0"/>
            </a:br>
            <a:r>
              <a:rPr lang="en-US" sz="2700" b="0" dirty="0"/>
              <a:t>Director of Nuclear Policy</a:t>
            </a:r>
            <a:br>
              <a:rPr lang="en-US" sz="2700" b="0" dirty="0"/>
            </a:br>
            <a:r>
              <a:rPr lang="en-US" sz="2700" b="0" dirty="0"/>
              <a:t>Energy Communities Alliance</a:t>
            </a:r>
            <a:br>
              <a:rPr lang="en-US" sz="2700" b="0" dirty="0"/>
            </a:br>
            <a:r>
              <a:rPr lang="en-US" sz="2700" b="0" dirty="0"/>
              <a:t>(703) 864-3520</a:t>
            </a:r>
            <a:br>
              <a:rPr lang="en-US" sz="2700" b="0" dirty="0"/>
            </a:br>
            <a:r>
              <a:rPr lang="en-US" sz="2700" b="0" dirty="0"/>
              <a:t>kara.colton</a:t>
            </a:r>
            <a:r>
              <a:rPr lang="en-US" sz="2700" dirty="0"/>
              <a:t>@energyca.org</a:t>
            </a:r>
            <a:b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45614"/>
            <a:ext cx="10058400" cy="1950386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5EB5E96D-95F7-4D2D-96B4-7BAA2AA30966}"/>
              </a:ext>
            </a:extLst>
          </p:cNvPr>
          <p:cNvSpPr txBox="1"/>
          <p:nvPr/>
        </p:nvSpPr>
        <p:spPr>
          <a:xfrm>
            <a:off x="9884514" y="6306135"/>
            <a:ext cx="169629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0047BA"/>
                </a:solidFill>
                <a:latin typeface="Century Gothic" panose="020B0502020202020204" pitchFamily="34" charset="0"/>
                <a:cs typeface="+mn-cs"/>
              </a:rPr>
              <a:t>@EnergyCAorg</a:t>
            </a:r>
            <a:endParaRPr lang="en-US" sz="1800" dirty="0">
              <a:solidFill>
                <a:srgbClr val="0047BA"/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9E821E4-0A42-431B-AAFE-D4652180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662" y="636111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B6E1A75-724A-4F16-A643-B53584995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6342856"/>
            <a:ext cx="2651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91AA67-DEDC-4149-8400-7F3B4AE2BC8D}"/>
              </a:ext>
            </a:extLst>
          </p:cNvPr>
          <p:cNvSpPr/>
          <p:nvPr/>
        </p:nvSpPr>
        <p:spPr>
          <a:xfrm>
            <a:off x="647700" y="6290746"/>
            <a:ext cx="21162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u="sng" dirty="0">
                <a:solidFill>
                  <a:srgbClr val="0047BA"/>
                </a:solidFill>
                <a:latin typeface="Century Gothic" panose="020B0502020202020204" pitchFamily="34" charset="0"/>
              </a:rPr>
              <a:t>www.energyca.org</a:t>
            </a:r>
          </a:p>
        </p:txBody>
      </p:sp>
    </p:spTree>
    <p:extLst>
      <p:ext uri="{BB962C8B-B14F-4D97-AF65-F5344CB8AC3E}">
        <p14:creationId xmlns:p14="http://schemas.microsoft.com/office/powerpoint/2010/main" val="1279731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074A-3C5A-C2EE-B42C-466E4D65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44" y="469950"/>
            <a:ext cx="9940158" cy="712078"/>
          </a:xfrm>
        </p:spPr>
        <p:txBody>
          <a:bodyPr/>
          <a:lstStyle/>
          <a:p>
            <a:r>
              <a:rPr lang="en-US" b="1" dirty="0"/>
              <a:t>Who is ECA?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A0AA5-CDF9-7EC2-07B8-023B1574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8C96A-984B-CCB2-1706-5CE67D377A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6345" y="1249748"/>
            <a:ext cx="7493876" cy="4667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2500"/>
          </a:bodyPr>
          <a:lstStyle/>
          <a:p>
            <a:pPr algn="just">
              <a:lnSpc>
                <a:spcPct val="100000"/>
              </a:lnSpc>
            </a:pPr>
            <a:r>
              <a:rPr lang="en-US" altLang="en-US" dirty="0">
                <a:latin typeface="Cambria" panose="02040503050406030204" pitchFamily="18" charset="0"/>
              </a:rPr>
              <a:t>Formed over 30 years ago by local governments r</a:t>
            </a:r>
            <a:r>
              <a:rPr lang="en-US" dirty="0">
                <a:latin typeface="Cambria" panose="02040503050406030204" pitchFamily="18" charset="0"/>
              </a:rPr>
              <a:t>esponsible for protecting the human health and environment in their communities in a way that offers community-driven and risk-based economic opportunity.</a:t>
            </a:r>
            <a:endParaRPr lang="en-US" altLang="en-US" dirty="0">
              <a:latin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en-US" dirty="0">
                <a:latin typeface="Cambria" panose="02040503050406030204" pitchFamily="18" charset="0"/>
              </a:rPr>
              <a:t>Communities currently hosting DOE’s national laboratories, EM cleanup sites, nuclear weapons facilities, </a:t>
            </a:r>
            <a:r>
              <a:rPr lang="en-US" dirty="0">
                <a:latin typeface="Cambria" panose="02040503050406030204" pitchFamily="18" charset="0"/>
              </a:rPr>
              <a:t>nuclear component manufacturing,  nuclear energy sites, de facto interim storage sites, and potential hosts for nuclear waste storage and disposal facilities. </a:t>
            </a:r>
          </a:p>
          <a:p>
            <a:pPr algn="just">
              <a:lnSpc>
                <a:spcPct val="100000"/>
              </a:lnSpc>
            </a:pPr>
            <a:r>
              <a:rPr lang="en-US" dirty="0"/>
              <a:t>NEW: Communities </a:t>
            </a:r>
            <a:r>
              <a:rPr lang="en-US" dirty="0">
                <a:effectLst/>
              </a:rPr>
              <a:t>hosting or interested in hosting future public or private advanced nuclear facilities.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4DA078-57B7-4D97-2453-49E0D093A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955" y="980638"/>
            <a:ext cx="3649705" cy="45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572" y="433089"/>
            <a:ext cx="9940158" cy="712078"/>
          </a:xfrm>
        </p:spPr>
        <p:txBody>
          <a:bodyPr/>
          <a:lstStyle/>
          <a:p>
            <a:r>
              <a:rPr lang="en-US" b="1" dirty="0"/>
              <a:t>ECA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077" y="935425"/>
            <a:ext cx="5255155" cy="4203287"/>
          </a:xfrm>
        </p:spPr>
        <p:txBody>
          <a:bodyPr>
            <a:normAutofit fontScale="25000" lnSpcReduction="20000"/>
          </a:bodyPr>
          <a:lstStyle/>
          <a:p>
            <a:pPr marL="45720" indent="0">
              <a:spcBef>
                <a:spcPts val="600"/>
              </a:spcBef>
              <a:buNone/>
            </a:pPr>
            <a:endParaRPr lang="en-US" sz="9600" dirty="0">
              <a:effectLst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/>
              <a:t>Mayors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>
                <a:effectLst/>
              </a:rPr>
              <a:t>Councilors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>
                <a:effectLst/>
              </a:rPr>
              <a:t>Commissioners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/>
              <a:t>Chief Executives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>
                <a:effectLst/>
              </a:rPr>
              <a:t>City/County Managers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/>
              <a:t>Port Authorities</a:t>
            </a:r>
            <a:endParaRPr lang="en-US" sz="9600" i="1" dirty="0">
              <a:effectLst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/>
              <a:t>Economic development entities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>
                <a:effectLst/>
              </a:rPr>
              <a:t>Community Reuse Organization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/>
              <a:t>Chambers of Commerce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>
                <a:effectLst/>
              </a:rPr>
              <a:t>Universities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i="1" dirty="0">
                <a:effectLst/>
              </a:rPr>
              <a:t>School districts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9600" i="1" dirty="0">
              <a:effectLst/>
            </a:endParaRPr>
          </a:p>
          <a:p>
            <a:pPr marL="365760" lvl="1" indent="0">
              <a:spcBef>
                <a:spcPts val="0"/>
              </a:spcBef>
              <a:buNone/>
            </a:pPr>
            <a:endParaRPr lang="en-US" sz="2200" i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1D3F73-A2F8-E570-8268-F20CD04561AE}"/>
              </a:ext>
            </a:extLst>
          </p:cNvPr>
          <p:cNvGrpSpPr/>
          <p:nvPr/>
        </p:nvGrpSpPr>
        <p:grpSpPr>
          <a:xfrm>
            <a:off x="5854262" y="797028"/>
            <a:ext cx="4623114" cy="4772604"/>
            <a:chOff x="7653454" y="1134657"/>
            <a:chExt cx="3965018" cy="4772604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E0395A2-BAC2-42CF-8A9A-F9D4FACFE6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454" y="2933497"/>
              <a:ext cx="3965018" cy="297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28DBF7-F002-4546-B4AD-7A6B99E64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579" y="1134657"/>
              <a:ext cx="2686652" cy="184169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2397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48FEE51-304A-2B46-7EDC-CFC30221729D}"/>
              </a:ext>
            </a:extLst>
          </p:cNvPr>
          <p:cNvSpPr/>
          <p:nvPr/>
        </p:nvSpPr>
        <p:spPr>
          <a:xfrm>
            <a:off x="1295400" y="1825625"/>
            <a:ext cx="4627098" cy="39280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6CB975-C27B-DBE8-6145-4F3DE1E3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499" y="-81449"/>
            <a:ext cx="9601200" cy="1143000"/>
          </a:xfrm>
        </p:spPr>
        <p:txBody>
          <a:bodyPr anchor="b">
            <a:normAutofit/>
          </a:bodyPr>
          <a:lstStyle/>
          <a:p>
            <a:r>
              <a:rPr lang="en-US" sz="4000" b="1" dirty="0"/>
              <a:t>ECA Mission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CC76F4-2F4D-A8D2-1D27-D116074C01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7604" y="1825625"/>
            <a:ext cx="4472354" cy="4651375"/>
          </a:xfrm>
        </p:spPr>
        <p:txBody>
          <a:bodyPr/>
          <a:lstStyle/>
          <a:p>
            <a:pPr marL="45720" indent="0">
              <a:buNone/>
            </a:pPr>
            <a:endParaRPr lang="en-US" i="1" dirty="0">
              <a:solidFill>
                <a:schemeClr val="bg1"/>
              </a:solidFill>
            </a:endParaRPr>
          </a:p>
          <a:p>
            <a:pPr marL="45720" indent="0" algn="ctr">
              <a:buNone/>
            </a:pPr>
            <a:r>
              <a:rPr lang="en-US" sz="2200" b="1" i="1" dirty="0">
                <a:solidFill>
                  <a:schemeClr val="bg1"/>
                </a:solidFill>
              </a:rPr>
              <a:t>To share information, establish policy positions, and ensure that local governments are meaningfully engaged, and their environmental, safety, health, and economic priorities are considered in decision-making that directly impacts nuclear host communities.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E5D9A4-E073-F3AE-410D-C0776068D0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1476" y="1149452"/>
            <a:ext cx="3742007" cy="5045936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4AD3082-B860-0DAF-A1A0-8A0287E67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31375A4-56A4-47D6-9801-1991572033F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7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649E-46EE-D544-80DE-4FB47D0C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31" y="332182"/>
            <a:ext cx="9940158" cy="764385"/>
          </a:xfrm>
        </p:spPr>
        <p:txBody>
          <a:bodyPr>
            <a:noAutofit/>
          </a:bodyPr>
          <a:lstStyle/>
          <a:p>
            <a:r>
              <a:rPr lang="en-US" b="1" dirty="0"/>
              <a:t>Impacts of Engaging Local Leaders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51A1-C28C-144C-880D-5363D174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B7F199-F067-4F21-A7F7-6595CBD6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960" y="1345324"/>
            <a:ext cx="9940159" cy="4309242"/>
          </a:xfrm>
        </p:spPr>
        <p:txBody>
          <a:bodyPr>
            <a:normAutofit fontScale="92500"/>
          </a:bodyPr>
          <a:lstStyle/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2600" b="1" dirty="0">
                <a:solidFill>
                  <a:srgbClr val="0047BA"/>
                </a:solidFill>
              </a:rPr>
              <a:t>Trust</a:t>
            </a: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2600" b="1" dirty="0">
                <a:solidFill>
                  <a:srgbClr val="0047BA"/>
                </a:solidFill>
              </a:rPr>
              <a:t>Capacity</a:t>
            </a:r>
            <a:r>
              <a:rPr lang="en-US" sz="2600" dirty="0">
                <a:solidFill>
                  <a:srgbClr val="0047BA"/>
                </a:solidFill>
              </a:rPr>
              <a:t> – Necessary to build enduring, informed decisions</a:t>
            </a:r>
            <a:endParaRPr lang="en-US" sz="2600" b="1" dirty="0">
              <a:solidFill>
                <a:srgbClr val="0047BA"/>
              </a:solidFill>
            </a:endParaRP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2600" b="1" dirty="0"/>
              <a:t>Partnership around/support for a project</a:t>
            </a: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2600" b="1" dirty="0">
                <a:solidFill>
                  <a:srgbClr val="0047BA"/>
                </a:solidFill>
              </a:rPr>
              <a:t>How decisions are perceived </a:t>
            </a:r>
            <a:r>
              <a:rPr lang="en-US" sz="2600" dirty="0"/>
              <a:t>– “Risk” (real or perceived) must be addressed, seen as based on sound science, and there must be transparency at each step.</a:t>
            </a: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2600" b="1" dirty="0">
                <a:solidFill>
                  <a:srgbClr val="0047BA"/>
                </a:solidFill>
              </a:rPr>
              <a:t>How to address environmental justice and equity </a:t>
            </a:r>
            <a:r>
              <a:rPr lang="en-US" sz="2600" dirty="0">
                <a:solidFill>
                  <a:srgbClr val="0047BA"/>
                </a:solidFill>
              </a:rPr>
              <a:t>–</a:t>
            </a:r>
            <a:r>
              <a:rPr lang="en-US" sz="2600" dirty="0"/>
              <a:t> There should be no “one- size-fits-all approach. Stakeholders around potential new nuclear development must be engaged in defining, evaluating and determining how to mitigate environmental justice and equity issues.</a:t>
            </a:r>
            <a:endParaRPr lang="en-US" sz="2600" b="1" u="sng" dirty="0"/>
          </a:p>
        </p:txBody>
      </p:sp>
    </p:spTree>
    <p:extLst>
      <p:ext uri="{BB962C8B-B14F-4D97-AF65-F5344CB8AC3E}">
        <p14:creationId xmlns:p14="http://schemas.microsoft.com/office/powerpoint/2010/main" val="9999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65" y="220449"/>
            <a:ext cx="11229975" cy="7120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/>
              <a:t>How to Approach Communication and Engagement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BC4092D-8EC2-5999-C6B5-FB09988C2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102607"/>
              </p:ext>
            </p:extLst>
          </p:nvPr>
        </p:nvGraphicFramePr>
        <p:xfrm>
          <a:off x="520504" y="1055078"/>
          <a:ext cx="10494499" cy="5022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D966-727D-4170-BFFA-EADD1AAA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7" y="342904"/>
            <a:ext cx="9940158" cy="712078"/>
          </a:xfrm>
        </p:spPr>
        <p:txBody>
          <a:bodyPr>
            <a:normAutofit/>
          </a:bodyPr>
          <a:lstStyle/>
          <a:p>
            <a:r>
              <a:rPr lang="en-US" b="1" dirty="0"/>
              <a:t>ECA’s Cooperative Agreement with 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977D-3AE2-43D7-867A-30BD1A2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29" y="1187669"/>
            <a:ext cx="10079421" cy="500292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buClr>
                <a:schemeClr val="accent3">
                  <a:lumMod val="75000"/>
                </a:schemeClr>
              </a:buClr>
              <a:defRPr/>
            </a:pPr>
            <a:r>
              <a:rPr lang="en-US" sz="2800" dirty="0"/>
              <a:t>Working for decades with local governments and leaders in communities around federally-owned nuclear weapons, energy and research facilities</a:t>
            </a:r>
          </a:p>
          <a:p>
            <a:pPr algn="just">
              <a:lnSpc>
                <a:spcPct val="110000"/>
              </a:lnSpc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dirty="0"/>
              <a:t>Long-term experience working with DOE, Congress, states and industry to support the environmental cleanup mission</a:t>
            </a:r>
          </a:p>
          <a:p>
            <a:pPr algn="just">
              <a:lnSpc>
                <a:spcPct val="120000"/>
              </a:lnSpc>
              <a:buClr>
                <a:schemeClr val="accent3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en-US" sz="2800" b="1" dirty="0"/>
              <a:t>ECA goal is for DOE to be successful by ensuring local engagement </a:t>
            </a:r>
            <a:r>
              <a:rPr lang="en-US" sz="2800" dirty="0"/>
              <a:t>on</a:t>
            </a:r>
            <a:r>
              <a:rPr lang="en-US" sz="3100" dirty="0"/>
              <a:t>:</a:t>
            </a:r>
            <a:endParaRPr lang="en-US" sz="2000" dirty="0"/>
          </a:p>
          <a:p>
            <a:pPr lvl="1" algn="just">
              <a:lnSpc>
                <a:spcPct val="120000"/>
              </a:lnSpc>
              <a:buClr>
                <a:schemeClr val="accent3">
                  <a:lumMod val="75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en-US" sz="2600" dirty="0"/>
              <a:t>Cleanup strategy/priorities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Safety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Facility resilience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Workforce Development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Transportation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History – Manhattan Project National Historical Park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Agreement on end states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600" dirty="0"/>
              <a:t>Future economic development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782EB-4C40-4307-9023-C5DC8A80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D966-727D-4170-BFFA-EADD1AAA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57" y="342904"/>
            <a:ext cx="9940158" cy="712078"/>
          </a:xfrm>
        </p:spPr>
        <p:txBody>
          <a:bodyPr>
            <a:normAutofit/>
          </a:bodyPr>
          <a:lstStyle/>
          <a:p>
            <a:r>
              <a:rPr lang="en-US" b="1" dirty="0"/>
              <a:t>ECA’s New Nuclear Initiative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F977D-3AE2-43D7-867A-30BD1A2B9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289" y="1187670"/>
            <a:ext cx="10079421" cy="480039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To define the role of local governments in supporting the development of the new nuclear technologies.   </a:t>
            </a:r>
          </a:p>
          <a:p>
            <a:pPr marL="4572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Chaired by Rebecca Casper, Mayor of the City of Idaho Falls, ID </a:t>
            </a:r>
          </a:p>
          <a:p>
            <a:pPr marL="4572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Focused around three core questions:</a:t>
            </a:r>
            <a:endParaRPr lang="en-US" sz="2800" dirty="0">
              <a:latin typeface="Cambria" panose="02040503050406030204" pitchFamily="18" charset="0"/>
            </a:endParaRPr>
          </a:p>
          <a:p>
            <a:pPr marL="365760" lvl="1" indent="0" algn="ctr">
              <a:spcBef>
                <a:spcPts val="0"/>
              </a:spcBef>
              <a:buNone/>
            </a:pPr>
            <a:endParaRPr lang="en-US" sz="2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1143000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latin typeface="Cambria" panose="02040503050406030204" pitchFamily="18" charset="0"/>
              </a:rPr>
              <a:t>What do communities need to know to attract and support new nuclear development/missions?</a:t>
            </a:r>
          </a:p>
          <a:p>
            <a:pPr marL="1463040" lvl="3" indent="-457200"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latin typeface="Cambria" panose="02040503050406030204" pitchFamily="18" charset="0"/>
            </a:endParaRPr>
          </a:p>
          <a:p>
            <a:pPr marL="1143000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latin typeface="Cambria" panose="02040503050406030204" pitchFamily="18" charset="0"/>
              </a:rPr>
              <a:t>What and how should communities communicate to industry, national laboratories, state and federal governments about local resources and development opportunities?</a:t>
            </a:r>
          </a:p>
          <a:p>
            <a:pPr marL="1463040" lvl="3" indent="-457200"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latin typeface="Cambria" panose="02040503050406030204" pitchFamily="18" charset="0"/>
            </a:endParaRPr>
          </a:p>
          <a:p>
            <a:pPr marL="1143000" lvl="2" indent="-457200">
              <a:spcBef>
                <a:spcPts val="0"/>
              </a:spcBef>
              <a:buFont typeface="+mj-lt"/>
              <a:buAutoNum type="arabicPeriod"/>
            </a:pPr>
            <a:r>
              <a:rPr lang="en-US" sz="2200" b="1" dirty="0">
                <a:latin typeface="Cambria" panose="02040503050406030204" pitchFamily="18" charset="0"/>
              </a:rPr>
              <a:t>What hurdles and challenges will communities face and who can we work with to overcome them?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782EB-4C40-4307-9023-C5DC8A80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B649E-46EE-D544-80DE-4FB47D0C7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31" y="332182"/>
            <a:ext cx="10844048" cy="764385"/>
          </a:xfrm>
        </p:spPr>
        <p:txBody>
          <a:bodyPr>
            <a:noAutofit/>
          </a:bodyPr>
          <a:lstStyle/>
          <a:p>
            <a:r>
              <a:rPr lang="en-US" sz="3600" b="1" dirty="0"/>
              <a:t>ECA on Consent-Based Siting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51A1-C28C-144C-880D-5363D174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B7F199-F067-4F21-A7F7-6595CBD6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54" y="1114098"/>
            <a:ext cx="10582602" cy="480322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2400" b="1" dirty="0">
                <a:solidFill>
                  <a:srgbClr val="0047BA"/>
                </a:solidFill>
              </a:rPr>
              <a:t>Terms of CBS agreement – </a:t>
            </a:r>
            <a:r>
              <a:rPr lang="en-US" sz="2400" dirty="0">
                <a:solidFill>
                  <a:srgbClr val="0047BA"/>
                </a:solidFill>
              </a:rPr>
              <a:t>There is no “one-size-fits-all” agreement: The conditions under which a specific community will take on a nuclear mission needs to reflect the priorities and vision of that community.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2400" b="1" dirty="0">
                <a:solidFill>
                  <a:srgbClr val="0047BA"/>
                </a:solidFill>
              </a:rPr>
              <a:t>Informed consent yields enduring “consent”: </a:t>
            </a:r>
            <a:r>
              <a:rPr lang="en-US" sz="2400" dirty="0">
                <a:solidFill>
                  <a:srgbClr val="0047BA"/>
                </a:solidFill>
              </a:rPr>
              <a:t>Local governments and states must be given resources to provide education and outreach on potential benefits and risks of a project.  </a:t>
            </a: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altLang="en-US" sz="2400" b="1" dirty="0">
                <a:solidFill>
                  <a:srgbClr val="0047BA"/>
                </a:solidFill>
              </a:rPr>
              <a:t>Stakeholder vs. interested party</a:t>
            </a: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r>
              <a:rPr lang="en-US" sz="2400" b="1" dirty="0">
                <a:solidFill>
                  <a:srgbClr val="0047BA"/>
                </a:solidFill>
              </a:rPr>
              <a:t>Opportunities for Federal/State/Local/Regional Wins with Advanced Nuclear</a:t>
            </a:r>
          </a:p>
          <a:p>
            <a:pPr lvl="3">
              <a:spcBef>
                <a:spcPts val="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sz="2000" i="1" dirty="0">
                <a:solidFill>
                  <a:srgbClr val="0047BA"/>
                </a:solidFill>
              </a:rPr>
              <a:t>Coal-to-Nuclear </a:t>
            </a:r>
          </a:p>
          <a:p>
            <a:pPr lvl="3">
              <a:spcBef>
                <a:spcPts val="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sz="2000" i="1" dirty="0">
                <a:solidFill>
                  <a:srgbClr val="0047BA"/>
                </a:solidFill>
              </a:rPr>
              <a:t>DOE’s Cleanup to Clean Energy Initiative</a:t>
            </a:r>
          </a:p>
          <a:p>
            <a:pPr lvl="3">
              <a:spcBef>
                <a:spcPts val="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sz="2000" i="1" dirty="0">
                <a:solidFill>
                  <a:srgbClr val="0047BA"/>
                </a:solidFill>
              </a:rPr>
              <a:t>Carbon Reduction Goals</a:t>
            </a:r>
          </a:p>
          <a:p>
            <a:pPr lvl="3">
              <a:spcBef>
                <a:spcPts val="0"/>
              </a:spcBef>
              <a:buClr>
                <a:schemeClr val="accent3">
                  <a:lumMod val="75000"/>
                </a:schemeClr>
              </a:buClr>
              <a:defRPr/>
            </a:pPr>
            <a:r>
              <a:rPr lang="en-US" sz="2000" i="1" dirty="0">
                <a:solidFill>
                  <a:srgbClr val="0047BA"/>
                </a:solidFill>
              </a:rPr>
              <a:t>Clean Energy Jobs</a:t>
            </a:r>
          </a:p>
          <a:p>
            <a:pPr lvl="3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sz="2000" i="1" dirty="0">
              <a:solidFill>
                <a:srgbClr val="0047BA"/>
              </a:solidFill>
            </a:endParaRPr>
          </a:p>
          <a:p>
            <a:pPr lvl="3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sz="2000" b="1" dirty="0">
              <a:solidFill>
                <a:srgbClr val="0047BA"/>
              </a:solidFill>
            </a:endParaRPr>
          </a:p>
          <a:p>
            <a:pPr lvl="1">
              <a:spcAft>
                <a:spcPts val="600"/>
              </a:spcAft>
              <a:buClr>
                <a:schemeClr val="accent3">
                  <a:lumMod val="75000"/>
                </a:schemeClr>
              </a:buClr>
              <a:defRPr/>
            </a:pPr>
            <a:endParaRPr lang="en-US" sz="2400" b="1" dirty="0">
              <a:solidFill>
                <a:srgbClr val="0047BA"/>
              </a:solidFill>
            </a:endParaRPr>
          </a:p>
          <a:p>
            <a:pPr lvl="1">
              <a:spcBef>
                <a:spcPts val="400"/>
              </a:spcBef>
              <a:buClr>
                <a:schemeClr val="accent3">
                  <a:lumMod val="75000"/>
                </a:schemeClr>
              </a:buClr>
              <a:defRPr/>
            </a:pPr>
            <a:endParaRPr lang="en-US" sz="2600" dirty="0"/>
          </a:p>
          <a:p>
            <a:pPr marL="365760" lvl="1" indent="0">
              <a:spcBef>
                <a:spcPts val="400"/>
              </a:spcBef>
              <a:buClr>
                <a:schemeClr val="accent3">
                  <a:lumMod val="75000"/>
                </a:schemeClr>
              </a:buClr>
              <a:buNone/>
              <a:defRPr/>
            </a:pPr>
            <a:endParaRPr lang="en-US" sz="2800" b="1" u="sng" dirty="0">
              <a:solidFill>
                <a:srgbClr val="0047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Custom 2">
      <a:dk1>
        <a:srgbClr val="1E51A4"/>
      </a:dk1>
      <a:lt1>
        <a:srgbClr val="FFFFFF"/>
      </a:lt1>
      <a:dk2>
        <a:srgbClr val="1E51A4"/>
      </a:dk2>
      <a:lt2>
        <a:srgbClr val="FFFFFF"/>
      </a:lt2>
      <a:accent1>
        <a:srgbClr val="009444"/>
      </a:accent1>
      <a:accent2>
        <a:srgbClr val="009444"/>
      </a:accent2>
      <a:accent3>
        <a:srgbClr val="009444"/>
      </a:accent3>
      <a:accent4>
        <a:srgbClr val="009444"/>
      </a:accent4>
      <a:accent5>
        <a:srgbClr val="009444"/>
      </a:accent5>
      <a:accent6>
        <a:srgbClr val="009444"/>
      </a:accent6>
      <a:hlink>
        <a:srgbClr val="1E51A4"/>
      </a:hlink>
      <a:folHlink>
        <a:srgbClr val="1E51A4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65B2D0-0E91-4644-9002-30853DE0EF83}" vid="{45E37353-E394-42E0-9FD8-BAEA387EA14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765B2D0-0E91-4644-9002-30853DE0EF83}" vid="{80BD1819-FB88-4ED5-BBAD-F089ABFF8D81}"/>
    </a:ext>
  </a:extLst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2">
    <a:dk1>
      <a:srgbClr val="1E51A4"/>
    </a:dk1>
    <a:lt1>
      <a:srgbClr val="FFFFFF"/>
    </a:lt1>
    <a:dk2>
      <a:srgbClr val="1E51A4"/>
    </a:dk2>
    <a:lt2>
      <a:srgbClr val="FFFFFF"/>
    </a:lt2>
    <a:accent1>
      <a:srgbClr val="009444"/>
    </a:accent1>
    <a:accent2>
      <a:srgbClr val="009444"/>
    </a:accent2>
    <a:accent3>
      <a:srgbClr val="009444"/>
    </a:accent3>
    <a:accent4>
      <a:srgbClr val="009444"/>
    </a:accent4>
    <a:accent5>
      <a:srgbClr val="009444"/>
    </a:accent5>
    <a:accent6>
      <a:srgbClr val="009444"/>
    </a:accent6>
    <a:hlink>
      <a:srgbClr val="1E51A4"/>
    </a:hlink>
    <a:folHlink>
      <a:srgbClr val="1E51A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ECA Presentation Template</Template>
  <TotalTime>0</TotalTime>
  <Words>947</Words>
  <Application>Microsoft Macintosh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Cambria</vt:lpstr>
      <vt:lpstr>Century Gothic</vt:lpstr>
      <vt:lpstr>Courier New</vt:lpstr>
      <vt:lpstr>Symbol</vt:lpstr>
      <vt:lpstr>Times New Roman</vt:lpstr>
      <vt:lpstr>Red Line Business 16x9</vt:lpstr>
      <vt:lpstr>Custom Design</vt:lpstr>
      <vt:lpstr> </vt:lpstr>
      <vt:lpstr>Who is ECA?</vt:lpstr>
      <vt:lpstr>ECA Members</vt:lpstr>
      <vt:lpstr>ECA Mission</vt:lpstr>
      <vt:lpstr>Impacts of Engaging Local Leaders</vt:lpstr>
      <vt:lpstr>How to Approach Communication and Engagement </vt:lpstr>
      <vt:lpstr>ECA’s Cooperative Agreement with EM</vt:lpstr>
      <vt:lpstr>ECA’s New Nuclear Initiative </vt:lpstr>
      <vt:lpstr>ECA on Consent-Based Siting</vt:lpstr>
      <vt:lpstr>Lessons Learned:  Successful Siting</vt:lpstr>
      <vt:lpstr>Lessons Learned  Failed Siting</vt:lpstr>
      <vt:lpstr>New Global Partnership of Municipalities with Nuclear Facilities</vt:lpstr>
      <vt:lpstr>Joint Recommendations</vt:lpstr>
      <vt:lpstr>  Thank you!  Kara Colton Director of Nuclear Policy Energy Communities Alliance (703) 864-3520 kara.colton@energyca.org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2017-02-14T17:39:27Z</dcterms:created>
  <dcterms:modified xsi:type="dcterms:W3CDTF">2023-09-27T20:05:19Z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  <property fmtid="{D5CDD505-2E9C-101B-9397-08002B2CF9AE}" pid="3" name="ndDocumentId">
    <vt:lpwstr>4824-8804-9495</vt:lpwstr>
  </property>
</Properties>
</file>