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9" r:id="rId2"/>
    <p:sldId id="283" r:id="rId3"/>
    <p:sldId id="281" r:id="rId4"/>
    <p:sldId id="299" r:id="rId5"/>
    <p:sldId id="300" r:id="rId6"/>
    <p:sldId id="335" r:id="rId7"/>
    <p:sldId id="333" r:id="rId8"/>
    <p:sldId id="329" r:id="rId9"/>
    <p:sldId id="334" r:id="rId10"/>
    <p:sldId id="301" r:id="rId11"/>
    <p:sldId id="305" r:id="rId12"/>
    <p:sldId id="306" r:id="rId13"/>
    <p:sldId id="328" r:id="rId14"/>
    <p:sldId id="288" r:id="rId15"/>
    <p:sldId id="30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E7F6C3E-709C-64B7-26D2-E7827CD2D6C7}" name="djs" initials="djs" userId="djs" providerId="None"/>
  <p188:author id="{6218B559-F8EB-9E12-33AC-ACD07B433AFF}" name="Major, Jonathan" initials="MJ" userId="S::Major.Jonathan@epa.gov::86a99bee-0ec7-497a-a186-0e829c35bcc2" providerId="AD"/>
  <p188:author id="{DFC5E7DE-F43F-28D6-64D0-6E85A3E1B181}" name="Peake, Tom" initials="PT" userId="S::Peake.Tom@epa.gov::bf3cec51-643b-43a1-8666-e53a60872d7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B8"/>
    <a:srgbClr val="0150B9"/>
    <a:srgbClr val="94B5EA"/>
    <a:srgbClr val="8AB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851" autoAdjust="0"/>
  </p:normalViewPr>
  <p:slideViewPr>
    <p:cSldViewPr snapToGrid="0">
      <p:cViewPr varScale="1">
        <p:scale>
          <a:sx n="92" d="100"/>
          <a:sy n="92" d="100"/>
        </p:scale>
        <p:origin x="12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or, Jonathan" userId="86a99bee-0ec7-497a-a186-0e829c35bcc2" providerId="ADAL" clId="{0BD7E85E-41AB-4E0B-BE1B-003310E737C2}"/>
    <pc:docChg chg="custSel delSld modSld">
      <pc:chgData name="Major, Jonathan" userId="86a99bee-0ec7-497a-a186-0e829c35bcc2" providerId="ADAL" clId="{0BD7E85E-41AB-4E0B-BE1B-003310E737C2}" dt="2023-09-27T19:19:14.201" v="80" actId="20577"/>
      <pc:docMkLst>
        <pc:docMk/>
      </pc:docMkLst>
      <pc:sldChg chg="modSp mod">
        <pc:chgData name="Major, Jonathan" userId="86a99bee-0ec7-497a-a186-0e829c35bcc2" providerId="ADAL" clId="{0BD7E85E-41AB-4E0B-BE1B-003310E737C2}" dt="2023-09-26T14:40:25.281" v="44" actId="27636"/>
        <pc:sldMkLst>
          <pc:docMk/>
          <pc:sldMk cId="1215263444" sldId="281"/>
        </pc:sldMkLst>
        <pc:spChg chg="mod">
          <ac:chgData name="Major, Jonathan" userId="86a99bee-0ec7-497a-a186-0e829c35bcc2" providerId="ADAL" clId="{0BD7E85E-41AB-4E0B-BE1B-003310E737C2}" dt="2023-09-26T14:40:25.281" v="44" actId="27636"/>
          <ac:spMkLst>
            <pc:docMk/>
            <pc:sldMk cId="1215263444" sldId="281"/>
            <ac:spMk id="3" creationId="{CED62A44-C53A-4848-9138-30047BD6935C}"/>
          </ac:spMkLst>
        </pc:spChg>
      </pc:sldChg>
      <pc:sldChg chg="delCm modNotesTx">
        <pc:chgData name="Major, Jonathan" userId="86a99bee-0ec7-497a-a186-0e829c35bcc2" providerId="ADAL" clId="{0BD7E85E-41AB-4E0B-BE1B-003310E737C2}" dt="2023-09-25T20:27:11.690" v="1" actId="20577"/>
        <pc:sldMkLst>
          <pc:docMk/>
          <pc:sldMk cId="2356291775" sldId="283"/>
        </pc:sldMkLst>
      </pc:sldChg>
      <pc:sldChg chg="modSp mod">
        <pc:chgData name="Major, Jonathan" userId="86a99bee-0ec7-497a-a186-0e829c35bcc2" providerId="ADAL" clId="{0BD7E85E-41AB-4E0B-BE1B-003310E737C2}" dt="2023-09-26T14:42:25.484" v="50"/>
        <pc:sldMkLst>
          <pc:docMk/>
          <pc:sldMk cId="534239932" sldId="288"/>
        </pc:sldMkLst>
        <pc:spChg chg="mod">
          <ac:chgData name="Major, Jonathan" userId="86a99bee-0ec7-497a-a186-0e829c35bcc2" providerId="ADAL" clId="{0BD7E85E-41AB-4E0B-BE1B-003310E737C2}" dt="2023-09-26T14:42:25.484" v="50"/>
          <ac:spMkLst>
            <pc:docMk/>
            <pc:sldMk cId="534239932" sldId="288"/>
            <ac:spMk id="8" creationId="{AD61CE63-C3DD-4980-9FB3-2755AA53C043}"/>
          </ac:spMkLst>
        </pc:spChg>
      </pc:sldChg>
      <pc:sldChg chg="delCm modNotesTx">
        <pc:chgData name="Major, Jonathan" userId="86a99bee-0ec7-497a-a186-0e829c35bcc2" providerId="ADAL" clId="{0BD7E85E-41AB-4E0B-BE1B-003310E737C2}" dt="2023-09-25T20:27:18.442" v="2" actId="20577"/>
        <pc:sldMkLst>
          <pc:docMk/>
          <pc:sldMk cId="2020347788" sldId="299"/>
        </pc:sldMkLst>
      </pc:sldChg>
      <pc:sldChg chg="delCm">
        <pc:chgData name="Major, Jonathan" userId="86a99bee-0ec7-497a-a186-0e829c35bcc2" providerId="ADAL" clId="{0BD7E85E-41AB-4E0B-BE1B-003310E737C2}" dt="2023-09-25T20:27:05.544" v="0"/>
        <pc:sldMkLst>
          <pc:docMk/>
          <pc:sldMk cId="4167239117" sldId="300"/>
        </pc:sldMkLst>
      </pc:sldChg>
      <pc:sldChg chg="modSp mod delCm">
        <pc:chgData name="Major, Jonathan" userId="86a99bee-0ec7-497a-a186-0e829c35bcc2" providerId="ADAL" clId="{0BD7E85E-41AB-4E0B-BE1B-003310E737C2}" dt="2023-09-27T19:19:14.201" v="80" actId="20577"/>
        <pc:sldMkLst>
          <pc:docMk/>
          <pc:sldMk cId="3652789341" sldId="301"/>
        </pc:sldMkLst>
        <pc:spChg chg="mod">
          <ac:chgData name="Major, Jonathan" userId="86a99bee-0ec7-497a-a186-0e829c35bcc2" providerId="ADAL" clId="{0BD7E85E-41AB-4E0B-BE1B-003310E737C2}" dt="2023-09-27T19:19:14.201" v="80" actId="20577"/>
          <ac:spMkLst>
            <pc:docMk/>
            <pc:sldMk cId="3652789341" sldId="301"/>
            <ac:spMk id="3" creationId="{982871D6-4C45-4A56-B5E2-3E4F1E07E0A8}"/>
          </ac:spMkLst>
        </pc:spChg>
      </pc:sldChg>
      <pc:sldChg chg="delCm">
        <pc:chgData name="Major, Jonathan" userId="86a99bee-0ec7-497a-a186-0e829c35bcc2" providerId="ADAL" clId="{0BD7E85E-41AB-4E0B-BE1B-003310E737C2}" dt="2023-09-25T20:27:05.544" v="0"/>
        <pc:sldMkLst>
          <pc:docMk/>
          <pc:sldMk cId="3020455657" sldId="328"/>
        </pc:sldMkLst>
      </pc:sldChg>
      <pc:sldChg chg="modNotesTx">
        <pc:chgData name="Major, Jonathan" userId="86a99bee-0ec7-497a-a186-0e829c35bcc2" providerId="ADAL" clId="{0BD7E85E-41AB-4E0B-BE1B-003310E737C2}" dt="2023-09-25T20:31:42.847" v="42" actId="20577"/>
        <pc:sldMkLst>
          <pc:docMk/>
          <pc:sldMk cId="1881290827" sldId="329"/>
        </pc:sldMkLst>
      </pc:sldChg>
      <pc:sldChg chg="del">
        <pc:chgData name="Major, Jonathan" userId="86a99bee-0ec7-497a-a186-0e829c35bcc2" providerId="ADAL" clId="{0BD7E85E-41AB-4E0B-BE1B-003310E737C2}" dt="2023-09-25T20:28:58.206" v="41" actId="2696"/>
        <pc:sldMkLst>
          <pc:docMk/>
          <pc:sldMk cId="2053339584" sldId="330"/>
        </pc:sldMkLst>
      </pc:sldChg>
      <pc:sldChg chg="del">
        <pc:chgData name="Major, Jonathan" userId="86a99bee-0ec7-497a-a186-0e829c35bcc2" providerId="ADAL" clId="{0BD7E85E-41AB-4E0B-BE1B-003310E737C2}" dt="2023-09-25T20:28:58.206" v="41" actId="2696"/>
        <pc:sldMkLst>
          <pc:docMk/>
          <pc:sldMk cId="1738308876" sldId="331"/>
        </pc:sldMkLst>
      </pc:sldChg>
      <pc:sldChg chg="del">
        <pc:chgData name="Major, Jonathan" userId="86a99bee-0ec7-497a-a186-0e829c35bcc2" providerId="ADAL" clId="{0BD7E85E-41AB-4E0B-BE1B-003310E737C2}" dt="2023-09-25T20:28:58.206" v="41" actId="2696"/>
        <pc:sldMkLst>
          <pc:docMk/>
          <pc:sldMk cId="3157807568" sldId="332"/>
        </pc:sldMkLst>
      </pc:sldChg>
      <pc:sldChg chg="addSp modSp mod">
        <pc:chgData name="Major, Jonathan" userId="86a99bee-0ec7-497a-a186-0e829c35bcc2" providerId="ADAL" clId="{0BD7E85E-41AB-4E0B-BE1B-003310E737C2}" dt="2023-09-26T14:57:01.866" v="69" actId="20577"/>
        <pc:sldMkLst>
          <pc:docMk/>
          <pc:sldMk cId="1522114703" sldId="333"/>
        </pc:sldMkLst>
        <pc:spChg chg="add mod">
          <ac:chgData name="Major, Jonathan" userId="86a99bee-0ec7-497a-a186-0e829c35bcc2" providerId="ADAL" clId="{0BD7E85E-41AB-4E0B-BE1B-003310E737C2}" dt="2023-09-26T14:41:23.535" v="49"/>
          <ac:spMkLst>
            <pc:docMk/>
            <pc:sldMk cId="1522114703" sldId="333"/>
            <ac:spMk id="6" creationId="{D2417294-52C4-2E89-269C-924C08A8FC98}"/>
          </ac:spMkLst>
        </pc:spChg>
        <pc:graphicFrameChg chg="add mod modGraphic">
          <ac:chgData name="Major, Jonathan" userId="86a99bee-0ec7-497a-a186-0e829c35bcc2" providerId="ADAL" clId="{0BD7E85E-41AB-4E0B-BE1B-003310E737C2}" dt="2023-09-26T14:57:01.866" v="69" actId="20577"/>
          <ac:graphicFrameMkLst>
            <pc:docMk/>
            <pc:sldMk cId="1522114703" sldId="333"/>
            <ac:graphicFrameMk id="3" creationId="{88E3BBB2-BB16-2104-1F01-19B8FBB5FB43}"/>
          </ac:graphicFrameMkLst>
        </pc:graphicFrameChg>
        <pc:picChg chg="mod">
          <ac:chgData name="Major, Jonathan" userId="86a99bee-0ec7-497a-a186-0e829c35bcc2" providerId="ADAL" clId="{0BD7E85E-41AB-4E0B-BE1B-003310E737C2}" dt="2023-09-26T14:41:18.018" v="48" actId="14100"/>
          <ac:picMkLst>
            <pc:docMk/>
            <pc:sldMk cId="1522114703" sldId="333"/>
            <ac:picMk id="15" creationId="{2F529F60-0EBE-B146-871B-04D962F3C9D3}"/>
          </ac:picMkLst>
        </pc:picChg>
      </pc:sldChg>
      <pc:sldChg chg="modSp mod">
        <pc:chgData name="Major, Jonathan" userId="86a99bee-0ec7-497a-a186-0e829c35bcc2" providerId="ADAL" clId="{0BD7E85E-41AB-4E0B-BE1B-003310E737C2}" dt="2023-09-25T20:28:07.758" v="40" actId="20577"/>
        <pc:sldMkLst>
          <pc:docMk/>
          <pc:sldMk cId="3076248435" sldId="334"/>
        </pc:sldMkLst>
        <pc:spChg chg="mod">
          <ac:chgData name="Major, Jonathan" userId="86a99bee-0ec7-497a-a186-0e829c35bcc2" providerId="ADAL" clId="{0BD7E85E-41AB-4E0B-BE1B-003310E737C2}" dt="2023-09-25T20:28:07.758" v="40" actId="20577"/>
          <ac:spMkLst>
            <pc:docMk/>
            <pc:sldMk cId="3076248435" sldId="334"/>
            <ac:spMk id="6" creationId="{0D6F3808-EEE3-7AC8-8845-03F1AEB81DAC}"/>
          </ac:spMkLst>
        </pc:spChg>
      </pc:sldChg>
      <pc:sldChg chg="del">
        <pc:chgData name="Major, Jonathan" userId="86a99bee-0ec7-497a-a186-0e829c35bcc2" providerId="ADAL" clId="{0BD7E85E-41AB-4E0B-BE1B-003310E737C2}" dt="2023-09-26T14:42:33.134" v="51" actId="47"/>
        <pc:sldMkLst>
          <pc:docMk/>
          <pc:sldMk cId="3254956582" sldId="33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E747A1-E1DF-4ADE-B5D7-6266B48C1F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A8188F-1972-4195-A126-62B794B53C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54709-0EB9-4263-951B-FBBFDFD24016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0CB90B-BD71-43C2-B170-600BA786AD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556FB0-F603-4FBF-A204-F488D0984D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7417B-0BD5-4C7B-926A-26AEC12B28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12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DE1BF-0266-4297-A51D-AA2462BEC669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BA622-0384-4FBE-8C9D-E57845E6DF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9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BA622-0384-4FBE-8C9D-E57845E6DF9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299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BA622-0384-4FBE-8C9D-E57845E6DF9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39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BA622-0384-4FBE-8C9D-E57845E6DF9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075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BA622-0384-4FBE-8C9D-E57845E6DF9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690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BA622-0384-4FBE-8C9D-E57845E6DF9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3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BA622-0384-4FBE-8C9D-E57845E6DF9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83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BA622-0384-4FBE-8C9D-E57845E6DF9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39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BA622-0384-4FBE-8C9D-E57845E6DF9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7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2.wdp"/><Relationship Id="rId7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2.wdp"/><Relationship Id="rId7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lur&#10;&#10;Description automatically generated">
            <a:extLst>
              <a:ext uri="{FF2B5EF4-FFF2-40B4-BE49-F238E27FC236}">
                <a16:creationId xmlns:a16="http://schemas.microsoft.com/office/drawing/2014/main" id="{1806EF48-55B3-4038-A30F-96BD82021F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CEE2DA-EB3A-42BE-A98C-F19F7BF8B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700" y="1617640"/>
            <a:ext cx="7086600" cy="2388930"/>
          </a:xfrm>
        </p:spPr>
        <p:txBody>
          <a:bodyPr anchor="t">
            <a:normAutofit/>
          </a:bodyPr>
          <a:lstStyle>
            <a:lvl1pPr algn="l">
              <a:defRPr sz="6000" b="1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16F93C-C591-42CC-97FA-1232F9174D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5" y="1104923"/>
            <a:ext cx="2965015" cy="61459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B329119-AEAB-4B5B-93FE-DA69F7B38681}"/>
              </a:ext>
            </a:extLst>
          </p:cNvPr>
          <p:cNvGrpSpPr/>
          <p:nvPr userDrawn="1"/>
        </p:nvGrpSpPr>
        <p:grpSpPr>
          <a:xfrm>
            <a:off x="10334134" y="238362"/>
            <a:ext cx="1695720" cy="1194348"/>
            <a:chOff x="10334134" y="238362"/>
            <a:chExt cx="1695720" cy="1194348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0F3E483E-08EE-4300-8C50-B9E6D66F350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85000"/>
            <a:stretch/>
          </p:blipFill>
          <p:spPr>
            <a:xfrm>
              <a:off x="10415742" y="238362"/>
              <a:ext cx="982056" cy="135482"/>
            </a:xfrm>
            <a:prstGeom prst="rect">
              <a:avLst/>
            </a:prstGeom>
          </p:spPr>
        </p:pic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992FBADE-C59A-4052-97DD-4A0976B9251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334134" y="373844"/>
              <a:ext cx="1695720" cy="10588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rgbClr val="0050B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r>
                <a:rPr lang="en-US" sz="1600" b="0" dirty="0"/>
                <a:t>Radiation</a:t>
              </a:r>
            </a:p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r>
                <a:rPr lang="en-US" sz="1600" b="0" dirty="0"/>
                <a:t>Protection</a:t>
              </a:r>
            </a:p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r>
                <a:rPr lang="en-US" sz="1600" b="0" dirty="0"/>
                <a:t>Program</a:t>
              </a:r>
            </a:p>
          </p:txBody>
        </p:sp>
      </p:grp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9C2E7498-03EA-4495-8128-A305BD7B11F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47" y="287723"/>
            <a:ext cx="2904119" cy="40694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C96C7E2-2AD3-480D-8384-5CF4D4859D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29" y="4194778"/>
            <a:ext cx="6964362" cy="477024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3534F382-6A8E-4C58-BFFB-721DAE29C1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29" y="5007984"/>
            <a:ext cx="6964362" cy="4770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AC2A07D3-4368-43CF-A950-444DC4CD34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29" y="5434704"/>
            <a:ext cx="6964362" cy="4770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8096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38A1E-C182-40A7-AA29-A996FC6D3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1737" y="6447790"/>
            <a:ext cx="2743200" cy="365125"/>
          </a:xfrm>
        </p:spPr>
        <p:txBody>
          <a:bodyPr/>
          <a:lstStyle>
            <a:lvl1pPr>
              <a:defRPr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3737F84-F6DA-4AD8-82AC-F41D15E40A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5B78D6-AA27-45A2-A9FF-AF99806BC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6367" y="6447794"/>
            <a:ext cx="9820757" cy="365122"/>
          </a:xfrm>
        </p:spPr>
        <p:txBody>
          <a:bodyPr/>
          <a:lstStyle>
            <a:lvl1pPr algn="l">
              <a:defRPr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Radiation Protection Program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8CE4C9-5467-498A-8CFC-3EF03AE793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1431" b="24566"/>
          <a:stretch/>
        </p:blipFill>
        <p:spPr>
          <a:xfrm rot="10800000">
            <a:off x="0" y="6447790"/>
            <a:ext cx="1783080" cy="42148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74205E-B0F0-4004-ABC0-2568307048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" y="6447790"/>
            <a:ext cx="2743200" cy="365125"/>
          </a:xfrm>
        </p:spPr>
        <p:txBody>
          <a:bodyPr/>
          <a:lstStyle>
            <a:lvl1pPr>
              <a:defRPr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10/4/2023</a:t>
            </a:r>
          </a:p>
        </p:txBody>
      </p:sp>
    </p:spTree>
    <p:extLst>
      <p:ext uri="{BB962C8B-B14F-4D97-AF65-F5344CB8AC3E}">
        <p14:creationId xmlns:p14="http://schemas.microsoft.com/office/powerpoint/2010/main" val="305991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C9E3FD0-EC0B-45D8-B835-B4CB3768A3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CEE2DA-EB3A-42BE-A98C-F19F7BF8BC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1700" y="2251934"/>
            <a:ext cx="10716098" cy="1811360"/>
          </a:xfrm>
        </p:spPr>
        <p:txBody>
          <a:bodyPr anchor="t"/>
          <a:lstStyle>
            <a:lvl1pPr algn="l">
              <a:defRPr sz="6000" b="1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thank you slide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16F93C-C591-42CC-97FA-1232F9174D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5" y="1739217"/>
            <a:ext cx="2965015" cy="61459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F672C6-4B20-4E81-B932-2D63CBDC8961}"/>
              </a:ext>
            </a:extLst>
          </p:cNvPr>
          <p:cNvGrpSpPr/>
          <p:nvPr userDrawn="1"/>
        </p:nvGrpSpPr>
        <p:grpSpPr>
          <a:xfrm>
            <a:off x="10334134" y="238362"/>
            <a:ext cx="1695720" cy="1194348"/>
            <a:chOff x="10334134" y="238362"/>
            <a:chExt cx="1695720" cy="1194348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0F3E483E-08EE-4300-8C50-B9E6D66F350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85000"/>
            <a:stretch/>
          </p:blipFill>
          <p:spPr>
            <a:xfrm>
              <a:off x="10415742" y="238362"/>
              <a:ext cx="982056" cy="135482"/>
            </a:xfrm>
            <a:prstGeom prst="rect">
              <a:avLst/>
            </a:prstGeom>
          </p:spPr>
        </p:pic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992FBADE-C59A-4052-97DD-4A0976B9251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334134" y="373844"/>
              <a:ext cx="1695720" cy="10588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rgbClr val="0050B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r>
                <a:rPr lang="en-US" sz="1600" b="0" dirty="0"/>
                <a:t>Radiation</a:t>
              </a:r>
            </a:p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r>
                <a:rPr lang="en-US" sz="1600" b="0" dirty="0"/>
                <a:t>Protection</a:t>
              </a:r>
            </a:p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r>
                <a:rPr lang="en-US" sz="1600" b="0" dirty="0"/>
                <a:t>Program</a:t>
              </a:r>
            </a:p>
          </p:txBody>
        </p:sp>
      </p:grp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9C2E7498-03EA-4495-8128-A305BD7B11F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47" y="287723"/>
            <a:ext cx="2904119" cy="406940"/>
          </a:xfrm>
          <a:prstGeom prst="rect">
            <a:avLst/>
          </a:prstGeom>
        </p:spPr>
      </p:pic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7E5ADF62-96BF-4125-B198-0CA4B08599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29" y="4194778"/>
            <a:ext cx="6964362" cy="477024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D8C5B913-5E31-4ECB-889F-4496AA5401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29" y="5007984"/>
            <a:ext cx="6964362" cy="4770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CD11C43-7912-46F6-85EF-6EEF9CCD6D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29" y="5434704"/>
            <a:ext cx="6964362" cy="4770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0617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outdoor&#10;&#10;Description automatically generated">
            <a:extLst>
              <a:ext uri="{FF2B5EF4-FFF2-40B4-BE49-F238E27FC236}">
                <a16:creationId xmlns:a16="http://schemas.microsoft.com/office/drawing/2014/main" id="{60825655-F144-4E6F-8476-3B13EB155A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556"/>
          <a:stretch/>
        </p:blipFill>
        <p:spPr>
          <a:xfrm>
            <a:off x="0" y="1372992"/>
            <a:ext cx="12192000" cy="4762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CEE2DA-EB3A-42BE-A98C-F19F7BF8BC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1700" y="2251934"/>
            <a:ext cx="10716098" cy="1811360"/>
          </a:xfrm>
        </p:spPr>
        <p:txBody>
          <a:bodyPr anchor="t"/>
          <a:lstStyle>
            <a:lvl1pPr algn="l">
              <a:defRPr sz="6000" b="1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thank you slide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16F93C-C591-42CC-97FA-1232F9174D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5" y="1739217"/>
            <a:ext cx="2965015" cy="61459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FDCB5A9-E322-49B4-B737-7358106F7687}"/>
              </a:ext>
            </a:extLst>
          </p:cNvPr>
          <p:cNvGrpSpPr/>
          <p:nvPr userDrawn="1"/>
        </p:nvGrpSpPr>
        <p:grpSpPr>
          <a:xfrm>
            <a:off x="10334134" y="238362"/>
            <a:ext cx="1695720" cy="1194348"/>
            <a:chOff x="10334134" y="238362"/>
            <a:chExt cx="1695720" cy="1194348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0F3E483E-08EE-4300-8C50-B9E6D66F350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b="85000"/>
            <a:stretch/>
          </p:blipFill>
          <p:spPr>
            <a:xfrm>
              <a:off x="10415742" y="238362"/>
              <a:ext cx="982056" cy="135482"/>
            </a:xfrm>
            <a:prstGeom prst="rect">
              <a:avLst/>
            </a:prstGeom>
          </p:spPr>
        </p:pic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992FBADE-C59A-4052-97DD-4A0976B9251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334134" y="373844"/>
              <a:ext cx="1695720" cy="10588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rgbClr val="0050B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r>
                <a:rPr lang="en-US" sz="1600" b="0" dirty="0"/>
                <a:t>Radiation</a:t>
              </a:r>
            </a:p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r>
                <a:rPr lang="en-US" sz="1600" b="0" dirty="0"/>
                <a:t>Protection</a:t>
              </a:r>
            </a:p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r>
                <a:rPr lang="en-US" sz="1600" b="0" dirty="0"/>
                <a:t>Program</a:t>
              </a:r>
            </a:p>
          </p:txBody>
        </p:sp>
      </p:grp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9C2E7498-03EA-4495-8128-A305BD7B11F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47" y="287723"/>
            <a:ext cx="2904119" cy="406940"/>
          </a:xfrm>
          <a:prstGeom prst="rect">
            <a:avLst/>
          </a:prstGeom>
        </p:spPr>
      </p:pic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7E5ADF62-96BF-4125-B198-0CA4B08599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29" y="4194778"/>
            <a:ext cx="6964362" cy="477024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D8C5B913-5E31-4ECB-889F-4496AA5401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29" y="5007984"/>
            <a:ext cx="6964362" cy="4770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CD11C43-7912-46F6-85EF-6EEF9CCD6D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29" y="5434704"/>
            <a:ext cx="6964362" cy="4770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037403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F1B49D2-4392-4CA9-97FC-79DE9E3B50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156C3D-3AAA-4660-8C02-2C684D6413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1431" b="24566"/>
          <a:stretch/>
        </p:blipFill>
        <p:spPr>
          <a:xfrm rot="10800000">
            <a:off x="0" y="6447790"/>
            <a:ext cx="1783080" cy="42148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47FE4-C6F6-4DBA-B134-C55BDC28E4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" y="6457312"/>
            <a:ext cx="2743200" cy="365125"/>
          </a:xfrm>
        </p:spPr>
        <p:txBody>
          <a:bodyPr/>
          <a:lstStyle>
            <a:lvl1pPr>
              <a:defRPr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10/4/2023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E9CD1-8E31-4D35-89B2-A9DD521F0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6367" y="6457312"/>
            <a:ext cx="9630257" cy="365125"/>
          </a:xfrm>
        </p:spPr>
        <p:txBody>
          <a:bodyPr/>
          <a:lstStyle>
            <a:lvl1pPr algn="l">
              <a:defRPr b="1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Radiation Protection Program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6FA37-6ACA-425E-A24B-674FA7C8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1737" y="6447789"/>
            <a:ext cx="2743200" cy="365125"/>
          </a:xfrm>
        </p:spPr>
        <p:txBody>
          <a:bodyPr/>
          <a:lstStyle>
            <a:lvl1pPr>
              <a:defRPr b="1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3737F84-F6DA-4AD8-82AC-F41D15E40A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60F6D-6C05-4DBC-99B0-D608C731B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76" y="202222"/>
            <a:ext cx="4482465" cy="1610385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319157-AAC0-42CB-A7CC-0532B71C9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902" y="1898786"/>
            <a:ext cx="4482465" cy="4229298"/>
          </a:xfrm>
        </p:spPr>
        <p:txBody>
          <a:bodyPr>
            <a:normAutofit/>
          </a:bodyPr>
          <a:lstStyle>
            <a:lvl1pPr marL="342900" indent="-342900">
              <a:buClr>
                <a:srgbClr val="0150B9"/>
              </a:buClr>
              <a:buSzPct val="12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98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lur&#10;&#10;Description automatically generated">
            <a:extLst>
              <a:ext uri="{FF2B5EF4-FFF2-40B4-BE49-F238E27FC236}">
                <a16:creationId xmlns:a16="http://schemas.microsoft.com/office/drawing/2014/main" id="{1806EF48-55B3-4038-A30F-96BD82021F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CEE2DA-EB3A-42BE-A98C-F19F7BF8B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700" y="1617640"/>
            <a:ext cx="10716098" cy="2577138"/>
          </a:xfrm>
        </p:spPr>
        <p:txBody>
          <a:bodyPr anchor="t"/>
          <a:lstStyle>
            <a:lvl1pPr algn="l">
              <a:defRPr sz="6000" b="1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16F93C-C591-42CC-97FA-1232F9174D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5" y="1104923"/>
            <a:ext cx="2965015" cy="61459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88CB770-B00D-42C6-A415-9F5811F6BDB9}"/>
              </a:ext>
            </a:extLst>
          </p:cNvPr>
          <p:cNvGrpSpPr/>
          <p:nvPr userDrawn="1"/>
        </p:nvGrpSpPr>
        <p:grpSpPr>
          <a:xfrm>
            <a:off x="10334134" y="238362"/>
            <a:ext cx="1695720" cy="1194348"/>
            <a:chOff x="10334134" y="238362"/>
            <a:chExt cx="1695720" cy="1194348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0F3E483E-08EE-4300-8C50-B9E6D66F350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85000"/>
            <a:stretch/>
          </p:blipFill>
          <p:spPr>
            <a:xfrm>
              <a:off x="10415742" y="238362"/>
              <a:ext cx="982056" cy="135482"/>
            </a:xfrm>
            <a:prstGeom prst="rect">
              <a:avLst/>
            </a:prstGeom>
          </p:spPr>
        </p:pic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992FBADE-C59A-4052-97DD-4A0976B9251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334134" y="373844"/>
              <a:ext cx="1695720" cy="10588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rgbClr val="0050B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r>
                <a:rPr lang="en-US" sz="1600" b="0" dirty="0"/>
                <a:t>Radiation</a:t>
              </a:r>
            </a:p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r>
                <a:rPr lang="en-US" sz="1600" b="0" dirty="0"/>
                <a:t>Protection</a:t>
              </a:r>
            </a:p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r>
                <a:rPr lang="en-US" sz="1600" b="0" dirty="0"/>
                <a:t>Program</a:t>
              </a:r>
            </a:p>
          </p:txBody>
        </p:sp>
      </p:grp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9C2E7498-03EA-4495-8128-A305BD7B11F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47" y="287723"/>
            <a:ext cx="2904119" cy="406940"/>
          </a:xfrm>
          <a:prstGeom prst="rect">
            <a:avLst/>
          </a:prstGeom>
        </p:spPr>
      </p:pic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7E5ADF62-96BF-4125-B198-0CA4B08599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29" y="4194778"/>
            <a:ext cx="6964362" cy="477024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D8C5B913-5E31-4ECB-889F-4496AA5401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29" y="5007984"/>
            <a:ext cx="6964362" cy="4770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CD11C43-7912-46F6-85EF-6EEF9CCD6D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29" y="5434704"/>
            <a:ext cx="6964362" cy="4770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3986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o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outdoor&#10;&#10;Description automatically generated">
            <a:extLst>
              <a:ext uri="{FF2B5EF4-FFF2-40B4-BE49-F238E27FC236}">
                <a16:creationId xmlns:a16="http://schemas.microsoft.com/office/drawing/2014/main" id="{264957E3-C3AE-4C8B-A86B-61C1C2015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4112C3-9A8B-4D4E-8074-3B769F045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45" y="1618298"/>
            <a:ext cx="10781413" cy="2443413"/>
          </a:xfrm>
        </p:spPr>
        <p:txBody>
          <a:bodyPr anchor="t"/>
          <a:lstStyle>
            <a:lvl1pPr>
              <a:defRPr sz="6000" b="1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F776F-29D5-4357-92AD-40DCE60524A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4175" y="4197826"/>
            <a:ext cx="8185985" cy="710277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006F80-F15A-44B0-8D90-C03F831BF3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5" y="1104923"/>
            <a:ext cx="2965015" cy="61459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EE79F5B-130D-44B1-98DC-47E623B05074}"/>
              </a:ext>
            </a:extLst>
          </p:cNvPr>
          <p:cNvGrpSpPr/>
          <p:nvPr userDrawn="1"/>
        </p:nvGrpSpPr>
        <p:grpSpPr>
          <a:xfrm>
            <a:off x="10334134" y="238362"/>
            <a:ext cx="1695720" cy="1194348"/>
            <a:chOff x="10334134" y="238362"/>
            <a:chExt cx="1695720" cy="1194348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9CF73CDB-0B8C-4663-B310-4D30324E0C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b="85000"/>
            <a:stretch/>
          </p:blipFill>
          <p:spPr>
            <a:xfrm>
              <a:off x="10415742" y="238362"/>
              <a:ext cx="982056" cy="135482"/>
            </a:xfrm>
            <a:prstGeom prst="rect">
              <a:avLst/>
            </a:prstGeom>
          </p:spPr>
        </p:pic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243F8FB7-359E-4876-ABF5-188BA7A25F5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334134" y="373844"/>
              <a:ext cx="1695720" cy="10588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rgbClr val="0050B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r>
                <a:rPr lang="en-US" sz="1600" b="0" dirty="0"/>
                <a:t>Radiation</a:t>
              </a:r>
            </a:p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r>
                <a:rPr lang="en-US" sz="1600" b="0" dirty="0"/>
                <a:t>Protection</a:t>
              </a:r>
            </a:p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r>
                <a:rPr lang="en-US" sz="1600" b="0" dirty="0"/>
                <a:t>Program</a:t>
              </a:r>
            </a:p>
          </p:txBody>
        </p:sp>
      </p:grp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4AABA235-3131-4937-8B0B-1E13F7C43F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47" y="287723"/>
            <a:ext cx="2904119" cy="406940"/>
          </a:xfrm>
          <a:prstGeom prst="rect">
            <a:avLst/>
          </a:prstGeom>
        </p:spPr>
      </p:pic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732B365-589C-4D68-A0BD-C5F446F461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29" y="5007984"/>
            <a:ext cx="6964362" cy="4770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035C753-5F9A-449B-8354-C89A57B316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29" y="5434704"/>
            <a:ext cx="6964362" cy="4770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6867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91154E92-C8FC-46EA-AE3E-937E91E7F7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8C7D16-F558-4AD2-A23F-83FE312652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1431" b="24566"/>
          <a:stretch/>
        </p:blipFill>
        <p:spPr>
          <a:xfrm rot="10800000">
            <a:off x="0" y="6447790"/>
            <a:ext cx="1783080" cy="4214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6660DA-4918-4D57-8329-8DED83228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80" y="288926"/>
            <a:ext cx="11501441" cy="474821"/>
          </a:xfrm>
        </p:spPr>
        <p:txBody>
          <a:bodyPr anchor="t">
            <a:noAutofit/>
          </a:bodyPr>
          <a:lstStyle>
            <a:lvl1pPr>
              <a:defRPr sz="3600" b="1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96F41-ED89-41DC-83D9-B0D7A9842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780" y="1434990"/>
            <a:ext cx="11501441" cy="4351338"/>
          </a:xfrm>
        </p:spPr>
        <p:txBody>
          <a:bodyPr/>
          <a:lstStyle>
            <a:lvl1pPr>
              <a:buClr>
                <a:srgbClr val="0150B9"/>
              </a:buClr>
              <a:buSzPct val="120000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150B9"/>
              </a:buClr>
              <a:buSzPct val="12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150B9"/>
              </a:buClr>
              <a:buSzPct val="12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150B9"/>
              </a:buClr>
              <a:buSzPct val="12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150B9"/>
              </a:buClr>
              <a:buSzPct val="12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C8541-F18D-4969-A279-163B73AE13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339" y="6447790"/>
            <a:ext cx="2743200" cy="365125"/>
          </a:xfrm>
        </p:spPr>
        <p:txBody>
          <a:bodyPr/>
          <a:lstStyle>
            <a:lvl1pPr>
              <a:defRPr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10/4/2023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A2F29-96A7-47A2-A27F-94B5BB0DD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6367" y="6447790"/>
            <a:ext cx="9382607" cy="365125"/>
          </a:xfrm>
        </p:spPr>
        <p:txBody>
          <a:bodyPr/>
          <a:lstStyle>
            <a:lvl1pPr algn="l">
              <a:defRPr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Radiation Protection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33402-E8F6-4850-BC0B-B2052F566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0022" y="6447790"/>
            <a:ext cx="2743200" cy="365125"/>
          </a:xfrm>
        </p:spPr>
        <p:txBody>
          <a:bodyPr/>
          <a:lstStyle>
            <a:lvl1pPr>
              <a:defRPr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3737F84-F6DA-4AD8-82AC-F41D15E40A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0E2064-3ECF-420B-BA83-89E2B5FE3C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416" y="807720"/>
            <a:ext cx="11500793" cy="365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E70BDA4B-C305-48C3-886B-9E33DE0D1A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14" b="-867"/>
          <a:stretch/>
        </p:blipFill>
        <p:spPr>
          <a:xfrm>
            <a:off x="10570506" y="357981"/>
            <a:ext cx="1248114" cy="40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4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outdoor&#10;&#10;Description automatically generated">
            <a:extLst>
              <a:ext uri="{FF2B5EF4-FFF2-40B4-BE49-F238E27FC236}">
                <a16:creationId xmlns:a16="http://schemas.microsoft.com/office/drawing/2014/main" id="{C5456C92-AE10-4E0F-A5BD-CE70DC111A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4112C3-9A8B-4D4E-8074-3B769F045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637" y="2430454"/>
            <a:ext cx="10959230" cy="1375578"/>
          </a:xfrm>
        </p:spPr>
        <p:txBody>
          <a:bodyPr anchor="t">
            <a:normAutofit/>
          </a:bodyPr>
          <a:lstStyle>
            <a:lvl1pPr>
              <a:defRPr sz="4800" b="1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F776F-29D5-4357-92AD-40DCE6052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987" y="3810000"/>
            <a:ext cx="8185985" cy="1500187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006F80-F15A-44B0-8D90-C03F831BF3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5" y="1825637"/>
            <a:ext cx="2965015" cy="6145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49EDD9-5BC4-4241-B24B-F30A71EC8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1431" b="24566"/>
          <a:stretch/>
        </p:blipFill>
        <p:spPr>
          <a:xfrm rot="10800000">
            <a:off x="0" y="6447790"/>
            <a:ext cx="1783080" cy="42148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7D8DE-9DD1-42ED-826E-D0D0B8978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" y="6447790"/>
            <a:ext cx="2743200" cy="365125"/>
          </a:xfrm>
        </p:spPr>
        <p:txBody>
          <a:bodyPr/>
          <a:lstStyle>
            <a:lvl1pPr>
              <a:defRPr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10/4/2023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43D87-DB57-47CE-BE87-08EDDE477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3039" y="6447790"/>
            <a:ext cx="9385936" cy="365125"/>
          </a:xfrm>
        </p:spPr>
        <p:txBody>
          <a:bodyPr/>
          <a:lstStyle>
            <a:lvl1pPr algn="l">
              <a:defRPr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Radiation Protection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54BF4-6B64-4BCF-93AC-7C842E1DE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9700" y="6447790"/>
            <a:ext cx="2743200" cy="365125"/>
          </a:xfrm>
        </p:spPr>
        <p:txBody>
          <a:bodyPr/>
          <a:lstStyle>
            <a:lvl1pPr>
              <a:defRPr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3737F84-F6DA-4AD8-82AC-F41D15E40AE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0D67101-3D44-4977-BAF4-61D9F26860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14" b="-867"/>
          <a:stretch/>
        </p:blipFill>
        <p:spPr>
          <a:xfrm>
            <a:off x="10570506" y="357981"/>
            <a:ext cx="1248114" cy="40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8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o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outdoor&#10;&#10;Description automatically generated">
            <a:extLst>
              <a:ext uri="{FF2B5EF4-FFF2-40B4-BE49-F238E27FC236}">
                <a16:creationId xmlns:a16="http://schemas.microsoft.com/office/drawing/2014/main" id="{CA83DF1A-34E4-4037-B4BC-F527872F6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4112C3-9A8B-4D4E-8074-3B769F045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553" y="2194330"/>
            <a:ext cx="4763335" cy="123467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F776F-29D5-4357-92AD-40DCE60524A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6903" y="4029883"/>
            <a:ext cx="4763335" cy="421482"/>
          </a:xfrm>
        </p:spPr>
        <p:txBody>
          <a:bodyPr>
            <a:normAutofit/>
          </a:bodyPr>
          <a:lstStyle>
            <a:lvl1pPr marL="0" indent="0">
              <a:buNone/>
              <a:defRPr sz="2200" b="0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006F80-F15A-44B0-8D90-C03F831BF3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5" y="1593447"/>
            <a:ext cx="2965015" cy="6145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49EDD9-5BC4-4241-B24B-F30A71EC8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1431" b="24566"/>
          <a:stretch/>
        </p:blipFill>
        <p:spPr>
          <a:xfrm rot="10800000">
            <a:off x="0" y="6447790"/>
            <a:ext cx="1783080" cy="421482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CF31AF-100A-4A2E-B7B9-EBECECB1BD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1121634"/>
            <a:ext cx="5325745" cy="4120925"/>
          </a:xfrm>
        </p:spPr>
        <p:txBody>
          <a:bodyPr/>
          <a:lstStyle>
            <a:lvl1pPr>
              <a:buClr>
                <a:srgbClr val="0150B9"/>
              </a:buClr>
              <a:buSzPct val="130000"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150B9"/>
              </a:buClr>
              <a:buSzPct val="130000"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150B9"/>
              </a:buClr>
              <a:buSzPct val="130000"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150B9"/>
              </a:buClr>
              <a:buSzPct val="130000"/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150B9"/>
              </a:buClr>
              <a:buSzPct val="130000"/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7D8DE-9DD1-42ED-826E-D0D0B8978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" y="6447790"/>
            <a:ext cx="2743200" cy="365125"/>
          </a:xfrm>
        </p:spPr>
        <p:txBody>
          <a:bodyPr/>
          <a:lstStyle>
            <a:lvl1pPr>
              <a:defRPr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10/4/2023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43D87-DB57-47CE-BE87-08EDDE477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3674" y="6447790"/>
            <a:ext cx="9661526" cy="365125"/>
          </a:xfrm>
        </p:spPr>
        <p:txBody>
          <a:bodyPr/>
          <a:lstStyle>
            <a:lvl1pPr algn="l">
              <a:defRPr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Radiation Protection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54BF4-6B64-4BCF-93AC-7C842E1DE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9700" y="6447790"/>
            <a:ext cx="2743200" cy="365125"/>
          </a:xfrm>
        </p:spPr>
        <p:txBody>
          <a:bodyPr/>
          <a:lstStyle>
            <a:lvl1pPr>
              <a:defRPr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3737F84-F6DA-4AD8-82AC-F41D15E40AE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21C01CB-0059-4082-B873-33CF8AFB79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14" b="-867"/>
          <a:stretch/>
        </p:blipFill>
        <p:spPr>
          <a:xfrm>
            <a:off x="10570506" y="357981"/>
            <a:ext cx="1248114" cy="40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87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44A1988B-0FBE-4B47-8E29-8D89947D1C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F27D4-52D2-4801-8FDD-29C108922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6372" y="6447789"/>
            <a:ext cx="2743200" cy="365125"/>
          </a:xfrm>
        </p:spPr>
        <p:txBody>
          <a:bodyPr/>
          <a:lstStyle>
            <a:lvl1pPr>
              <a:defRPr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3737F84-F6DA-4AD8-82AC-F41D15E40AE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1920DD-1F06-4202-96F6-AEA4A6CB19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1431" b="24566"/>
          <a:stretch/>
        </p:blipFill>
        <p:spPr>
          <a:xfrm rot="10800000">
            <a:off x="0" y="6447790"/>
            <a:ext cx="1783080" cy="42148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96B54-A8FE-4343-84C6-E91596E13F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" y="6447790"/>
            <a:ext cx="2743200" cy="365125"/>
          </a:xfrm>
        </p:spPr>
        <p:txBody>
          <a:bodyPr/>
          <a:lstStyle>
            <a:lvl1pPr>
              <a:defRPr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10/4/2023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7A0398-E2BE-4137-8F79-D046CA64A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80" y="286861"/>
            <a:ext cx="11500792" cy="520766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C3EEA-798A-4D70-83C0-A0C0D16EE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6368" y="6447791"/>
            <a:ext cx="9754082" cy="365124"/>
          </a:xfrm>
        </p:spPr>
        <p:txBody>
          <a:bodyPr/>
          <a:lstStyle>
            <a:lvl1pPr algn="l">
              <a:defRPr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Radiation Protection Program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6006FB0-DB8E-4933-B262-53F43975175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71781" y="1434989"/>
            <a:ext cx="5748020" cy="4926173"/>
          </a:xfrm>
        </p:spPr>
        <p:txBody>
          <a:bodyPr/>
          <a:lstStyle>
            <a:lvl1pPr>
              <a:buClr>
                <a:srgbClr val="0150B9"/>
              </a:buClr>
              <a:buSzPct val="120000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150B9"/>
              </a:buClr>
              <a:buSzPct val="12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150B9"/>
              </a:buClr>
              <a:buSzPct val="12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150B9"/>
              </a:buClr>
              <a:buSzPct val="12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150B9"/>
              </a:buClr>
              <a:buSzPct val="12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F536735-65ED-4D45-9651-26A4BD6FE5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2416" y="807720"/>
            <a:ext cx="11500793" cy="365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A40E9630-2195-4EA8-9E1E-0D051BD34F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14" b="-867"/>
          <a:stretch/>
        </p:blipFill>
        <p:spPr>
          <a:xfrm>
            <a:off x="10570506" y="357981"/>
            <a:ext cx="1248114" cy="40567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4E2C54-1904-46B6-8296-E64F7C66AA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72115" y="1435100"/>
            <a:ext cx="5397609" cy="49260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7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349516BA-18A8-4A66-A6F3-6B335FC19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CE1085-004A-4BCA-BE3A-E4171B2D8B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1431" b="24566"/>
          <a:stretch/>
        </p:blipFill>
        <p:spPr>
          <a:xfrm rot="10800000">
            <a:off x="0" y="6447790"/>
            <a:ext cx="1783080" cy="42148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659530-5567-4B48-B1EA-F1B41FDD9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6191" y="6447789"/>
            <a:ext cx="2743200" cy="365125"/>
          </a:xfrm>
        </p:spPr>
        <p:txBody>
          <a:bodyPr/>
          <a:lstStyle>
            <a:lvl1pPr>
              <a:defRPr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3737F84-F6DA-4AD8-82AC-F41D15E40A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F40D9F-59D1-43FC-BD56-D7033F3D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6368" y="6457314"/>
            <a:ext cx="9715982" cy="365125"/>
          </a:xfrm>
        </p:spPr>
        <p:txBody>
          <a:bodyPr/>
          <a:lstStyle>
            <a:lvl1pPr algn="l">
              <a:defRPr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Radiation Protection Program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E43559-FF3D-465A-A32A-5EFA3793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" y="6447791"/>
            <a:ext cx="1463041" cy="365124"/>
          </a:xfrm>
        </p:spPr>
        <p:txBody>
          <a:bodyPr/>
          <a:lstStyle>
            <a:lvl1pPr>
              <a:defRPr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10/4/2023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09E534-5993-4738-9BB7-F3EB7CB717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2416" y="807720"/>
            <a:ext cx="11500793" cy="365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2A759FC7-3774-4821-95BA-FCFDCD40FF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14" b="-867"/>
          <a:stretch/>
        </p:blipFill>
        <p:spPr>
          <a:xfrm>
            <a:off x="10570506" y="357981"/>
            <a:ext cx="1248114" cy="4056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126F78-B219-45A0-A703-2EAEF2A11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52" y="286769"/>
            <a:ext cx="11498120" cy="520858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7AA62-04DF-4D22-9572-BDE59862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452" y="1487773"/>
            <a:ext cx="5693617" cy="365125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7CC6C-91C2-4072-B025-F56F8FD41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1452" y="1913223"/>
            <a:ext cx="5693617" cy="4167537"/>
          </a:xfrm>
        </p:spPr>
        <p:txBody>
          <a:bodyPr/>
          <a:lstStyle>
            <a:lvl1pPr>
              <a:buClr>
                <a:srgbClr val="0150B9"/>
              </a:buClr>
              <a:buSzPct val="120000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150B9"/>
              </a:buClr>
              <a:buSzPct val="12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150B9"/>
              </a:buClr>
              <a:buSzPct val="12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150B9"/>
              </a:buClr>
              <a:buSzPct val="12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150B9"/>
              </a:buClr>
              <a:buSzPct val="12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23382D-DE3A-4EBD-8D27-50226F3F6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487773"/>
            <a:ext cx="5721656" cy="365125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3BAD83-CB1B-46D1-A198-3AF121C42C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913223"/>
            <a:ext cx="5721656" cy="4167537"/>
          </a:xfrm>
        </p:spPr>
        <p:txBody>
          <a:bodyPr/>
          <a:lstStyle>
            <a:lvl1pPr>
              <a:buClr>
                <a:srgbClr val="0150B9"/>
              </a:buClr>
              <a:buSzPct val="120000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150B9"/>
              </a:buClr>
              <a:buSzPct val="12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150B9"/>
              </a:buClr>
              <a:buSzPct val="12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150B9"/>
              </a:buClr>
              <a:buSzPct val="12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150B9"/>
              </a:buClr>
              <a:buSzPct val="12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28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5C33114-805E-4EE9-BAFD-3C843E42A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634076-D137-4919-896A-951340BDC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1431" b="24566"/>
          <a:stretch/>
        </p:blipFill>
        <p:spPr>
          <a:xfrm rot="10800000">
            <a:off x="0" y="6447790"/>
            <a:ext cx="1783080" cy="42148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F5F0E-5014-4A18-8533-5DDBE8984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8518" y="6439852"/>
            <a:ext cx="2743200" cy="365125"/>
          </a:xfrm>
        </p:spPr>
        <p:txBody>
          <a:bodyPr/>
          <a:lstStyle>
            <a:lvl1pPr>
              <a:defRPr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3737F84-F6DA-4AD8-82AC-F41D15E40A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0761AF-33B3-450C-8F64-7FD73CFF6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6367" y="6447792"/>
            <a:ext cx="9554057" cy="365124"/>
          </a:xfrm>
        </p:spPr>
        <p:txBody>
          <a:bodyPr/>
          <a:lstStyle>
            <a:lvl1pPr algn="l">
              <a:defRPr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Radiation Protection Program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E3F012-17A2-48EB-BC7D-D2D726A504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" y="6449059"/>
            <a:ext cx="2743200" cy="365125"/>
          </a:xfrm>
        </p:spPr>
        <p:txBody>
          <a:bodyPr/>
          <a:lstStyle>
            <a:lvl1pPr>
              <a:defRPr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10/4/2023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7C312F-4853-46D3-A726-992F58BCF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2416" y="807720"/>
            <a:ext cx="11500793" cy="365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58087DFD-5430-4E9D-ADE7-FD5980578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14" b="-867"/>
          <a:stretch/>
        </p:blipFill>
        <p:spPr>
          <a:xfrm>
            <a:off x="10570506" y="357981"/>
            <a:ext cx="1248114" cy="4056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FE47A1-46C9-41CC-9518-757A0637A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43" y="297020"/>
            <a:ext cx="11498429" cy="510700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221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B8291-1C70-48A1-9287-3B95C071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AA344-CC31-433C-94A0-C18AD081B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6888D-CDB4-48B8-99B4-EFD28FBD63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10/4/2023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45615-AA67-4017-A680-9AD024F2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Radiation Protection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2EA0B-55A7-4896-B08D-80890599F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37F84-F6DA-4AD8-82AC-F41D15E40A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67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2" r:id="rId5"/>
    <p:sldLayoutId id="2147483661" r:id="rId6"/>
    <p:sldLayoutId id="2147483652" r:id="rId7"/>
    <p:sldLayoutId id="2147483653" r:id="rId8"/>
    <p:sldLayoutId id="2147483654" r:id="rId9"/>
    <p:sldLayoutId id="2147483655" r:id="rId10"/>
    <p:sldLayoutId id="2147483663" r:id="rId11"/>
    <p:sldLayoutId id="2147483664" r:id="rId12"/>
    <p:sldLayoutId id="2147483656" r:id="rId1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m.wikimedia.org/wiki/Category:United_States_Environmental_Protection_Agency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a.gov/radiation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i.gov/sites/doi.gov/files/mriwg-report-final-508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FB2EF-AFA3-4DD1-8BF5-CEF9DA2332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EPA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FAAA87-AE0D-4162-8DD5-7DA0116592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29" y="3695700"/>
            <a:ext cx="6964362" cy="976102"/>
          </a:xfrm>
        </p:spPr>
        <p:txBody>
          <a:bodyPr/>
          <a:lstStyle/>
          <a:p>
            <a:r>
              <a:rPr lang="en-US" dirty="0"/>
              <a:t>LLW Forum Fall Meeting</a:t>
            </a:r>
          </a:p>
          <a:p>
            <a:r>
              <a:rPr lang="en-US" dirty="0"/>
              <a:t>Salt Lake City, Utah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96C735-D222-4804-AA77-6C27D43DD2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028" y="5007984"/>
            <a:ext cx="7086599" cy="477024"/>
          </a:xfrm>
        </p:spPr>
        <p:txBody>
          <a:bodyPr>
            <a:normAutofit/>
          </a:bodyPr>
          <a:lstStyle/>
          <a:p>
            <a:r>
              <a:rPr lang="en-US" dirty="0"/>
              <a:t>Jonathan Major, EPA Office of Radiation and Indoor Air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468B18-54BE-4492-BE02-50CBCDC2ED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October 4, 2023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E2B1F4-5745-4F12-ACC5-9A29AF7457D6}"/>
              </a:ext>
            </a:extLst>
          </p:cNvPr>
          <p:cNvSpPr/>
          <p:nvPr/>
        </p:nvSpPr>
        <p:spPr>
          <a:xfrm>
            <a:off x="8009458" y="1654444"/>
            <a:ext cx="3527155" cy="3527155"/>
          </a:xfrm>
          <a:prstGeom prst="ellipse">
            <a:avLst/>
          </a:pr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422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08170-075F-43B4-91ED-21838B0FE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Ukraine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871D6-4C45-4A56-B5E2-3E4F1E07E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780" y="1434988"/>
            <a:ext cx="11501441" cy="501280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Situation at Zaporizhzhia Nuclear Power Plant relatively stable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Drilling new wells to ensure supply of cooling water after destruction of Kakhovka dam in early June threatened existing reservoir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All six reactors shut down, transitioning between “hot” and “cold” shutdown to help keep power and steam at the facility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External electricity lines still operating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Westinghouse fuel supplied to Rivne and Khmelnytskyi NPPs for testing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First use of western-supplied fuel in Ukrainian NPPs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2F7E7-5121-4424-9346-D2712A6D5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10/4/2023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43BDC04-30F4-6FE0-4972-3385FDC8E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Radiation Protection Program</a:t>
            </a:r>
          </a:p>
        </p:txBody>
      </p:sp>
    </p:spTree>
    <p:extLst>
      <p:ext uri="{BB962C8B-B14F-4D97-AF65-F5344CB8AC3E}">
        <p14:creationId xmlns:p14="http://schemas.microsoft.com/office/powerpoint/2010/main" val="3652789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C3CF4-E516-46C7-A235-C519AC41F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Multi-Agency Radiation Site Survey and Investigations Manual (MARSSIM)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98697-AEBF-4342-A6EF-FAFF82D97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780" y="1434989"/>
            <a:ext cx="11501441" cy="4918310"/>
          </a:xfrm>
        </p:spPr>
        <p:txBody>
          <a:bodyPr>
            <a:normAutofit/>
          </a:bodyPr>
          <a:lstStyle/>
          <a:p>
            <a:r>
              <a:rPr lang="en-US" dirty="0"/>
              <a:t>Version 2 of MARSSIM anticipated early 2024</a:t>
            </a:r>
          </a:p>
          <a:p>
            <a:pPr lvl="1"/>
            <a:r>
              <a:rPr lang="en-US" dirty="0"/>
              <a:t>Undergoing final review by authoring agencies</a:t>
            </a:r>
          </a:p>
          <a:p>
            <a:pPr lvl="1"/>
            <a:r>
              <a:rPr lang="en-US" dirty="0"/>
              <a:t>Follows EPA Science Advisory Board report in 2022 and public comment</a:t>
            </a:r>
          </a:p>
          <a:p>
            <a:pPr lvl="1"/>
            <a:r>
              <a:rPr lang="en-US" dirty="0"/>
              <a:t>Abstract submitted for Waste Management 2024 Symposium</a:t>
            </a:r>
          </a:p>
          <a:p>
            <a:pPr lvl="1"/>
            <a:r>
              <a:rPr lang="en-US" dirty="0"/>
              <a:t>Workshops and longer-form training on Version 2 under development</a:t>
            </a:r>
          </a:p>
          <a:p>
            <a:r>
              <a:rPr lang="en-US" dirty="0"/>
              <a:t>Key issues addressed in Version 2</a:t>
            </a:r>
          </a:p>
          <a:p>
            <a:pPr lvl="1"/>
            <a:r>
              <a:rPr lang="en-US" dirty="0"/>
              <a:t>Use of Scenario B (assumed to meet criteria until proven otherwise)</a:t>
            </a:r>
          </a:p>
          <a:p>
            <a:pPr lvl="1"/>
            <a:r>
              <a:rPr lang="en-US" dirty="0"/>
              <a:t>Site-specific scanning surveys</a:t>
            </a:r>
          </a:p>
          <a:p>
            <a:pPr lvl="1"/>
            <a:r>
              <a:rPr lang="en-US" dirty="0"/>
              <a:t>Measurement Quality Objectives and measurement uncertainty</a:t>
            </a:r>
          </a:p>
          <a:p>
            <a:pPr lvl="1"/>
            <a:r>
              <a:rPr lang="en-US" dirty="0"/>
              <a:t>Continuously collected data</a:t>
            </a:r>
          </a:p>
          <a:p>
            <a:pPr lvl="1"/>
            <a:r>
              <a:rPr lang="en-US" dirty="0"/>
              <a:t>Improved discussion on setting the Lower Bound of the Gray Region</a:t>
            </a:r>
          </a:p>
          <a:p>
            <a:pPr lvl="1"/>
            <a:r>
              <a:rPr lang="en-US" dirty="0"/>
              <a:t>Multiple areas of elevated activity</a:t>
            </a:r>
          </a:p>
          <a:p>
            <a:pPr lvl="1"/>
            <a:r>
              <a:rPr lang="en-US" dirty="0"/>
              <a:t>Updated instrumentation information and aerial surveys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63E4C-B186-4731-B302-AB2A9CB8F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10/4/2023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608B8E-EDDA-B11B-9E00-249BFA8FF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Radiation Protection Program</a:t>
            </a:r>
          </a:p>
        </p:txBody>
      </p:sp>
    </p:spTree>
    <p:extLst>
      <p:ext uri="{BB962C8B-B14F-4D97-AF65-F5344CB8AC3E}">
        <p14:creationId xmlns:p14="http://schemas.microsoft.com/office/powerpoint/2010/main" val="2159610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53B92-2B57-403A-B93B-7CDF52B92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Guidance Report No. 16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B0617-FC7E-4B09-A42D-8F881D5CA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10/4/2023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97E4B5-7D0B-4213-8951-EEA9615F36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Update to FGR 13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3F812-E015-4154-CD96-64A9D023D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435100"/>
            <a:ext cx="11501437" cy="50133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FGR 16 provides </a:t>
            </a:r>
            <a:r>
              <a:rPr lang="en-US" sz="2000" b="1" dirty="0"/>
              <a:t>cancer risk coefficients </a:t>
            </a:r>
            <a:r>
              <a:rPr lang="en-US" sz="2000" dirty="0"/>
              <a:t>for estimating population radiogenic cancer risks (morbidity and mortality) for environmental exposures to radionuclides.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Updates FGR-13 (1999)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Risk coefficients are provided for: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1,252 radionuclides for external exposure from air and soil.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888 radionuclides for internal exposure from ingestion (water and diet) and inhalation.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Compared to FGR 13, FGR 16 includes: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Increased number of radionuclides considered and updated nuclear decay data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Updated biokinetic models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Updated dosimetric models (including phantoms and SAFs)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Updated U.S. population demographic data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Updated cancer risk models based upon ~20 more years of data</a:t>
            </a:r>
          </a:p>
          <a:p>
            <a:r>
              <a:rPr lang="en-US" sz="2000" dirty="0"/>
              <a:t>Preparing for interagency and SAB review</a:t>
            </a:r>
          </a:p>
          <a:p>
            <a:pPr lvl="1"/>
            <a:r>
              <a:rPr lang="en-US" sz="1800" dirty="0"/>
              <a:t>Goal for final publication in 2024</a:t>
            </a:r>
          </a:p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6E3117D-A8F7-0617-ADED-DA23BBC64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Radiation Protection Program</a:t>
            </a:r>
          </a:p>
        </p:txBody>
      </p:sp>
    </p:spTree>
    <p:extLst>
      <p:ext uri="{BB962C8B-B14F-4D97-AF65-F5344CB8AC3E}">
        <p14:creationId xmlns:p14="http://schemas.microsoft.com/office/powerpoint/2010/main" val="3310198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25DE6606-C129-4073-8E86-5CCB02834181}"/>
              </a:ext>
            </a:extLst>
          </p:cNvPr>
          <p:cNvSpPr/>
          <p:nvPr/>
        </p:nvSpPr>
        <p:spPr>
          <a:xfrm>
            <a:off x="271780" y="891539"/>
            <a:ext cx="11501441" cy="4843055"/>
          </a:xfrm>
          <a:prstGeom prst="downArrowCallout">
            <a:avLst>
              <a:gd name="adj1" fmla="val 14581"/>
              <a:gd name="adj2" fmla="val 25000"/>
              <a:gd name="adj3" fmla="val 7128"/>
              <a:gd name="adj4" fmla="val 8839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E547849-D30A-48C3-9CED-8F821E968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Data in FGR 16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0596D-C9ED-4D17-8B28-0C3A0C27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10/4/2023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B38A16-10A6-401F-A4A2-67B184703D08}"/>
              </a:ext>
            </a:extLst>
          </p:cNvPr>
          <p:cNvSpPr/>
          <p:nvPr/>
        </p:nvSpPr>
        <p:spPr>
          <a:xfrm>
            <a:off x="575290" y="1194586"/>
            <a:ext cx="3448069" cy="36909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Biokinetic Data</a:t>
            </a:r>
          </a:p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ICRP Pub. 66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ICRP Pub. 100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ICRP Pub. 130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ICRP Pub. 134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ICRP Pub. 137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ICRP Pub. 141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6E9970-2BA0-4F25-8777-8D8206CB651A}"/>
              </a:ext>
            </a:extLst>
          </p:cNvPr>
          <p:cNvSpPr/>
          <p:nvPr/>
        </p:nvSpPr>
        <p:spPr>
          <a:xfrm>
            <a:off x="4359842" y="1194587"/>
            <a:ext cx="3255802" cy="1404921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Nuclear Decay Data</a:t>
            </a:r>
          </a:p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ICRP Pub. 107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4AB206-7704-4C52-92F2-BF15BD6A8E43}"/>
              </a:ext>
            </a:extLst>
          </p:cNvPr>
          <p:cNvSpPr/>
          <p:nvPr/>
        </p:nvSpPr>
        <p:spPr>
          <a:xfrm>
            <a:off x="7933791" y="3179426"/>
            <a:ext cx="3448069" cy="170608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External Dose Coefficients</a:t>
            </a:r>
          </a:p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EPA Federal Guidance Report No. 15 (uses ICRP Pub. 103 and 107)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47502C-D994-4BF0-B594-7EC30D9D1AED}"/>
              </a:ext>
            </a:extLst>
          </p:cNvPr>
          <p:cNvSpPr/>
          <p:nvPr/>
        </p:nvSpPr>
        <p:spPr>
          <a:xfrm>
            <a:off x="7933791" y="1194586"/>
            <a:ext cx="3448069" cy="170608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Usage Data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EPA Exposure Factors Handbook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ICRP Pub. 66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ICRP Pub. 89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AC6F5D-808B-4322-9C1D-30D9EFDDC9BF}"/>
              </a:ext>
            </a:extLst>
          </p:cNvPr>
          <p:cNvSpPr/>
          <p:nvPr/>
        </p:nvSpPr>
        <p:spPr>
          <a:xfrm>
            <a:off x="4346779" y="2900669"/>
            <a:ext cx="3255802" cy="19848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SAF Data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ICRP Pub. 133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German and UF Phantoms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Stylized models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6AA4CD7-7F3F-4E7B-9EA7-C7787C9445AD}"/>
              </a:ext>
            </a:extLst>
          </p:cNvPr>
          <p:cNvSpPr/>
          <p:nvPr/>
        </p:nvSpPr>
        <p:spPr>
          <a:xfrm>
            <a:off x="4393813" y="5849323"/>
            <a:ext cx="3187860" cy="5686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Cancer Risk Coefficients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F96C27-434C-E17C-EB99-D0EFB4DB3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Radiation Protection Program</a:t>
            </a:r>
          </a:p>
        </p:txBody>
      </p:sp>
    </p:spTree>
    <p:extLst>
      <p:ext uri="{BB962C8B-B14F-4D97-AF65-F5344CB8AC3E}">
        <p14:creationId xmlns:p14="http://schemas.microsoft.com/office/powerpoint/2010/main" val="3020455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93CD8-8DE3-4B42-9CB8-B17EE321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EPA Repository Standards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056C0-4DF0-456A-8B63-D71A68CEC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10/4/2023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2E74C7-36E0-4118-BF30-63C40D5CE5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Recommendations of the American Nuclear Society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61CE63-C3DD-4980-9FB3-2755AA53C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780" y="1434990"/>
            <a:ext cx="11501441" cy="50128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400" dirty="0"/>
              <a:t>ANS formed an internal working group to consider new repository standards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Echoes recommendations of the 2012 Blue Ribbon Commission on America’s Nuclear Future </a:t>
            </a:r>
            <a:endParaRPr lang="en-US" sz="2400" dirty="0"/>
          </a:p>
          <a:p>
            <a:pPr lvl="1"/>
            <a:r>
              <a:rPr lang="en-US" sz="2400" dirty="0"/>
              <a:t>Hopes that report spurs Congressional action to advance the repository program</a:t>
            </a:r>
          </a:p>
          <a:p>
            <a:pPr lvl="2"/>
            <a:endParaRPr lang="en-US" sz="2000" dirty="0"/>
          </a:p>
          <a:p>
            <a:r>
              <a:rPr lang="en-US" sz="2400" dirty="0"/>
              <a:t>Final report issued August 2023 (https://www.ans.org/policy/repositorystandard/)</a:t>
            </a:r>
          </a:p>
          <a:p>
            <a:pPr lvl="1"/>
            <a:r>
              <a:rPr lang="en-US" sz="2400" dirty="0"/>
              <a:t>Considered aspects of</a:t>
            </a:r>
          </a:p>
          <a:p>
            <a:pPr lvl="2"/>
            <a:r>
              <a:rPr lang="en-US" sz="2000" dirty="0"/>
              <a:t>40 CFR part 191 (EPA’s current generic standards, applied at WIPP)</a:t>
            </a:r>
          </a:p>
          <a:p>
            <a:pPr lvl="2"/>
            <a:r>
              <a:rPr lang="en-US" sz="2000" dirty="0"/>
              <a:t>40 CFR part 197 (EPA’s site-specific standards for Yucca Mountain)</a:t>
            </a:r>
          </a:p>
          <a:p>
            <a:pPr lvl="2"/>
            <a:r>
              <a:rPr lang="en-US" sz="2000" dirty="0"/>
              <a:t>International approaches</a:t>
            </a:r>
          </a:p>
          <a:p>
            <a:pPr lvl="1"/>
            <a:r>
              <a:rPr lang="en-US" sz="2400" dirty="0"/>
              <a:t>Key recommendations include:</a:t>
            </a:r>
          </a:p>
          <a:p>
            <a:pPr lvl="2"/>
            <a:r>
              <a:rPr lang="en-US" sz="2000" dirty="0">
                <a:latin typeface="Arial"/>
                <a:cs typeface="Arial"/>
              </a:rPr>
              <a:t>Use 40 CFR part 197 as the starting point for new standards</a:t>
            </a:r>
          </a:p>
          <a:p>
            <a:pPr lvl="2"/>
            <a:r>
              <a:rPr lang="en-US" sz="2000" dirty="0"/>
              <a:t>Specify dose to a Reasonably Maximally Exposed Individual as the primary metric of performance</a:t>
            </a:r>
          </a:p>
          <a:p>
            <a:pPr lvl="2"/>
            <a:r>
              <a:rPr lang="en-US" sz="2000" dirty="0"/>
              <a:t>Limit quantitative standards to 10,000 years, with qualitative evaluations up to 1 million years</a:t>
            </a:r>
          </a:p>
          <a:p>
            <a:pPr lvl="2"/>
            <a:r>
              <a:rPr lang="en-US" sz="2000" dirty="0"/>
              <a:t>Retain concepts of “reasonable expectation” and “controlled area”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336560-6410-B25D-9233-8096D883A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Radiation Protection Program</a:t>
            </a:r>
          </a:p>
        </p:txBody>
      </p:sp>
    </p:spTree>
    <p:extLst>
      <p:ext uri="{BB962C8B-B14F-4D97-AF65-F5344CB8AC3E}">
        <p14:creationId xmlns:p14="http://schemas.microsoft.com/office/powerpoint/2010/main" val="534239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C0F90-FDFD-4D75-94B3-CC6682C4D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7EE2C-E8BA-4825-BE40-0CCB1B4587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https://www.epa.gov/radiation</a:t>
            </a:r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01146-71E7-4D71-9BA7-D93981BAC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10/4/2023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5468625-8465-7594-80BA-0EC8F1D9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Radiation Protection Program</a:t>
            </a:r>
          </a:p>
        </p:txBody>
      </p:sp>
    </p:spTree>
    <p:extLst>
      <p:ext uri="{BB962C8B-B14F-4D97-AF65-F5344CB8AC3E}">
        <p14:creationId xmlns:p14="http://schemas.microsoft.com/office/powerpoint/2010/main" val="2876236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E02A6-AB6A-4CEF-B688-3D0EC678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28D9F-9EE4-4BA4-88A6-3EAFA16C3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Waste Isolation Pilot Plant (WIPP) Activities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Compliance Recertification Application (CRA) Schedule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Review of Sandia National Laboratories</a:t>
            </a:r>
          </a:p>
          <a:p>
            <a:pPr>
              <a:spcBef>
                <a:spcPts val="1200"/>
              </a:spcBef>
            </a:pPr>
            <a:r>
              <a:rPr lang="en-US" dirty="0"/>
              <a:t>NORM/TENORM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Phosphogypsum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Critical Minerals</a:t>
            </a:r>
          </a:p>
          <a:p>
            <a:pPr>
              <a:spcBef>
                <a:spcPts val="1200"/>
              </a:spcBef>
            </a:pPr>
            <a:r>
              <a:rPr lang="en-US" dirty="0"/>
              <a:t>Ukraine</a:t>
            </a:r>
          </a:p>
          <a:p>
            <a:pPr>
              <a:spcBef>
                <a:spcPts val="1200"/>
              </a:spcBef>
            </a:pPr>
            <a:r>
              <a:rPr lang="en-US" dirty="0"/>
              <a:t>Multi-Agency Radiation Site Survey and Investigation Manual (MARSSIM)</a:t>
            </a:r>
          </a:p>
          <a:p>
            <a:pPr>
              <a:spcBef>
                <a:spcPts val="1200"/>
              </a:spcBef>
            </a:pPr>
            <a:r>
              <a:rPr lang="en-US" dirty="0"/>
              <a:t>Federal Guidance</a:t>
            </a:r>
          </a:p>
          <a:p>
            <a:pPr>
              <a:spcBef>
                <a:spcPts val="1200"/>
              </a:spcBef>
            </a:pPr>
            <a:r>
              <a:rPr lang="en-US" dirty="0"/>
              <a:t>American Nuclear Society Recommendations for EPA Repository Standards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25524-6E64-4744-92EC-F8DFBB18E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10/4/2023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A93F6A-6492-4600-A584-0E658BE7F4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77247C-86B7-5B40-20F5-3FCFE42C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Radiation Protection Program</a:t>
            </a:r>
          </a:p>
        </p:txBody>
      </p:sp>
    </p:spTree>
    <p:extLst>
      <p:ext uri="{BB962C8B-B14F-4D97-AF65-F5344CB8AC3E}">
        <p14:creationId xmlns:p14="http://schemas.microsoft.com/office/powerpoint/2010/main" val="2356291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EAF61-A28C-45BB-AEF0-6CB4C71ED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WIPP Compliance Recertification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62A44-C53A-4848-9138-30047BD69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780" y="1216818"/>
            <a:ext cx="11501441" cy="52309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The WIPP Land Withdrawal Act specifies that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“Not later than 5 years after the initial receipt of transuranic waste for disposal at WIPP, </a:t>
            </a:r>
            <a:r>
              <a:rPr lang="en-US" b="1" i="1" dirty="0">
                <a:latin typeface="Arial"/>
                <a:cs typeface="Arial"/>
              </a:rPr>
              <a:t>and every 5 years thereafter</a:t>
            </a:r>
            <a:r>
              <a:rPr lang="en-US" dirty="0">
                <a:latin typeface="Arial"/>
                <a:cs typeface="Arial"/>
              </a:rPr>
              <a:t>…the Secretary shall submit…documentation of continued compliance…” – Section 8(f)(1) (emphasis added)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Initial emplacement in March 1999, CRAs subsequently in 2004, 2009, 2014, 2019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DOE requested that submittals be allowed five years after EPA determines DOE has submitted a complete application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Provides additional time to address outstanding issues before next submittal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CRA-2019 completeness determined in November 2021 after multiple rounds of questions, many addressing outstanding issues from CRA-2014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Recertification decision in May 2022, data cut-off for March 2024 submittal in late 2022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EPA agreed – next CRA due no later than November 2026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1B57-59DB-4DAA-B314-58E36CC82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10/4/2023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C31FD2-445B-49F5-8DE3-223684A18C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Modification to the CRA Submittal Schedule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386475-5DFD-8A2B-9D6D-C64056BB9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Radiation Protection Program</a:t>
            </a:r>
          </a:p>
        </p:txBody>
      </p:sp>
    </p:spTree>
    <p:extLst>
      <p:ext uri="{BB962C8B-B14F-4D97-AF65-F5344CB8AC3E}">
        <p14:creationId xmlns:p14="http://schemas.microsoft.com/office/powerpoint/2010/main" val="121526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7AFDD-6304-4DA3-AE1B-949D34EBD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Sandia National Laboratories (SNL)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91FCD-4D55-466D-B4BD-B1F28F448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780" y="1328057"/>
            <a:ext cx="11501441" cy="511973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EPA has had concerns about how newer data and literature are vetted and incorporated into the WIPP performance assessment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EPA </a:t>
            </a:r>
            <a:r>
              <a:rPr lang="en-US" sz="2400" dirty="0">
                <a:solidFill>
                  <a:srgbClr val="202124"/>
                </a:solidFill>
                <a:latin typeface="Roboto" panose="02000000000000000000" pitchFamily="2" charset="0"/>
              </a:rPr>
              <a:t>conducted an onsite technical review in December 2022</a:t>
            </a:r>
            <a:endParaRPr lang="en-US" sz="2400" i="0" dirty="0">
              <a:effectLst/>
              <a:latin typeface="Roboto" panose="02000000000000000000" pitchFamily="2" charset="0"/>
            </a:endParaRP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200" dirty="0">
                <a:solidFill>
                  <a:srgbClr val="202124"/>
                </a:solidFill>
              </a:rPr>
              <a:t>Goal was to understand how SNL applied its internal review processes to PA-related work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EPA’s July 2023 report found areas of problematic documentation, nonconformance with procedures, and degraded data quality that complicated CRA review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200" dirty="0"/>
              <a:t>Also identified areas of good documentation and review practices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EPA concludes that “SNL Carlsbad needs to reassess and strengthen its review process, as well as its current methodologies, to ensure data quality and the integrity of the WIPP PA”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200" dirty="0"/>
              <a:t>DOE “should also increase its oversight of SNL work to confirm it follows its procedures and produces data of acceptable quality”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C7E23-B67D-4ADE-BD57-BAB079772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10/4/2023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10AF08-30D3-4706-8A05-2EDEBADA7A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Primary DOE Contractor for WIPP Performance Assessment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046F2-B6EB-9C72-6D62-CBC5826DF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Radiation Protection Program</a:t>
            </a:r>
          </a:p>
        </p:txBody>
      </p:sp>
    </p:spTree>
    <p:extLst>
      <p:ext uri="{BB962C8B-B14F-4D97-AF65-F5344CB8AC3E}">
        <p14:creationId xmlns:p14="http://schemas.microsoft.com/office/powerpoint/2010/main" val="2020347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F9B4C-818A-4C51-960D-6C6B6DE8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Phosphogypsum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623B5-EFCC-4EFE-9774-27335C056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780" y="1434989"/>
            <a:ext cx="11832236" cy="513408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Phosphogypsum is generated by the production of fertilizer from phosphate ore</a:t>
            </a:r>
            <a:endParaRPr lang="en-US" strike="sngStrike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Phosphogypsum is regulated under the Clean Air Act to control radon emissions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By rule (40 CFR part 61, subpart R) phosphogypsum must be managed in an engineered stack</a:t>
            </a:r>
            <a:endParaRPr lang="en-US" strike="sngStrike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Exceptions for certain agricultural or indoor research uses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EPA may approve other uses if they are at least as protective as management in a stack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EPA is evaluating a request from The Mosaic Company for a test road on its property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Segments constructed using different mixtures of phosphogypsum and other materials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Florida DOT has requested some modifications to the original project design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Implementing new direction from legislature to evaluate suitability of phosphogypsum in road base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Determination of suitability would eliminate further state review (including environmental)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5BBD0-534A-45A7-9CAD-750C2430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10/4/2023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817BFA-E035-4508-A50E-3D9A9B6E33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Example of the Circular Economy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4E759E-A3FD-7450-E52A-CBE92A19B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Radiation Protection Program</a:t>
            </a:r>
          </a:p>
        </p:txBody>
      </p:sp>
    </p:spTree>
    <p:extLst>
      <p:ext uri="{BB962C8B-B14F-4D97-AF65-F5344CB8AC3E}">
        <p14:creationId xmlns:p14="http://schemas.microsoft.com/office/powerpoint/2010/main" val="4167239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89A23-764E-CA02-DBC4-8B63668CD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Phosphogypsum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39AE2-2D4E-5574-9D09-AE827EEC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10/4/2023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BABC6-04F0-B546-891B-FF6ADCC1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Radiation Protection Program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C71417-EAF5-D2A0-CDEF-EC99723055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DBCE12-17B0-110D-8DA8-C320824A7E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" y="1435100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group of people that are standing in the snow&#10;&#10;Description automatically generated">
            <a:extLst>
              <a:ext uri="{FF2B5EF4-FFF2-40B4-BE49-F238E27FC236}">
                <a16:creationId xmlns:a16="http://schemas.microsoft.com/office/drawing/2014/main" id="{C5F37731-FD8D-8EA1-4FB6-8D8A12F1B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559" y="1435100"/>
            <a:ext cx="3519754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F5F2B9-2B54-817C-7F01-B510181C5D38}"/>
              </a:ext>
            </a:extLst>
          </p:cNvPr>
          <p:cNvSpPr txBox="1"/>
          <p:nvPr/>
        </p:nvSpPr>
        <p:spPr>
          <a:xfrm>
            <a:off x="8124560" y="4295775"/>
            <a:ext cx="38634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~ 1 billion tons of phosphogypsum stacked in Florida, 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&gt; 30 million tons produced annually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1,800 miles of four-lane highway would be required to divert Florida’s annual PG production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22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386B5-ECBC-B724-2812-5089576C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Phosphogypsum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58702-A5CC-68FF-F99F-95BBECD82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10/4/2023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74C24-31A9-4691-2190-4F8CA91E0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Radiation Protection Program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2F529F60-0EBE-B146-871B-04D962F3C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2303" y="1442534"/>
            <a:ext cx="5532604" cy="3731632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88E3BBB2-BB16-2104-1F01-19B8FBB5F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898028"/>
              </p:ext>
            </p:extLst>
          </p:nvPr>
        </p:nvGraphicFramePr>
        <p:xfrm>
          <a:off x="6337068" y="1080594"/>
          <a:ext cx="5250548" cy="5271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5274">
                  <a:extLst>
                    <a:ext uri="{9D8B030D-6E8A-4147-A177-3AD203B41FA5}">
                      <a16:colId xmlns:a16="http://schemas.microsoft.com/office/drawing/2014/main" val="2361294663"/>
                    </a:ext>
                  </a:extLst>
                </a:gridCol>
                <a:gridCol w="2625274">
                  <a:extLst>
                    <a:ext uri="{9D8B030D-6E8A-4147-A177-3AD203B41FA5}">
                      <a16:colId xmlns:a16="http://schemas.microsoft.com/office/drawing/2014/main" val="3628473033"/>
                    </a:ext>
                  </a:extLst>
                </a:gridCol>
              </a:tblGrid>
              <a:tr h="4731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Specification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5498118"/>
                  </a:ext>
                </a:extLst>
              </a:tr>
              <a:tr h="479675">
                <a:tc>
                  <a:txBody>
                    <a:bodyPr/>
                    <a:lstStyle/>
                    <a:p>
                      <a:r>
                        <a:rPr lang="en-US" dirty="0"/>
                        <a:t>Road width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 feet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90722959"/>
                  </a:ext>
                </a:extLst>
              </a:tr>
              <a:tr h="611195">
                <a:tc>
                  <a:txBody>
                    <a:bodyPr/>
                    <a:lstStyle/>
                    <a:p>
                      <a:r>
                        <a:rPr lang="en-US" dirty="0"/>
                        <a:t>Road length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1200 feet in 200’ test sections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81310147"/>
                  </a:ext>
                </a:extLst>
              </a:tr>
              <a:tr h="479675">
                <a:tc>
                  <a:txBody>
                    <a:bodyPr/>
                    <a:lstStyle/>
                    <a:p>
                      <a:r>
                        <a:rPr lang="en-US" dirty="0"/>
                        <a:t>Total amount of PG used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337 tons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84792965"/>
                  </a:ext>
                </a:extLst>
              </a:tr>
              <a:tr h="479675">
                <a:tc>
                  <a:txBody>
                    <a:bodyPr/>
                    <a:lstStyle/>
                    <a:p>
                      <a:r>
                        <a:rPr lang="en-US" dirty="0"/>
                        <a:t>Road base thickness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inches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036597"/>
                  </a:ext>
                </a:extLst>
              </a:tr>
              <a:tr h="479675">
                <a:tc>
                  <a:txBody>
                    <a:bodyPr/>
                    <a:lstStyle/>
                    <a:p>
                      <a:r>
                        <a:rPr lang="en-US" dirty="0"/>
                        <a:t>Mix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PG + </a:t>
                      </a:r>
                      <a:r>
                        <a:rPr lang="en-US" dirty="0" err="1"/>
                        <a:t>limerock</a:t>
                      </a:r>
                      <a:r>
                        <a:rPr lang="en-US" dirty="0"/>
                        <a:t> (LR)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12487803"/>
                  </a:ext>
                </a:extLst>
              </a:tr>
              <a:tr h="611195">
                <a:tc>
                  <a:txBody>
                    <a:bodyPr/>
                    <a:lstStyle/>
                    <a:p>
                      <a:r>
                        <a:rPr lang="en-US" dirty="0"/>
                        <a:t>Mix 2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PG + recycled concrete aggregate (RCA)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03011144"/>
                  </a:ext>
                </a:extLst>
              </a:tr>
              <a:tr h="611195">
                <a:tc>
                  <a:txBody>
                    <a:bodyPr/>
                    <a:lstStyle/>
                    <a:p>
                      <a:r>
                        <a:rPr lang="en-US" dirty="0"/>
                        <a:t>Mix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PG (&lt;50%) + sand + Type 1 portland cement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180639"/>
                  </a:ext>
                </a:extLst>
              </a:tr>
              <a:tr h="479675">
                <a:tc>
                  <a:txBody>
                    <a:bodyPr/>
                    <a:lstStyle/>
                    <a:p>
                      <a:r>
                        <a:rPr lang="en-US" dirty="0"/>
                        <a:t>PG content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30-50%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34714687"/>
                  </a:ext>
                </a:extLst>
              </a:tr>
              <a:tr h="479675">
                <a:tc>
                  <a:txBody>
                    <a:bodyPr/>
                    <a:lstStyle/>
                    <a:p>
                      <a:r>
                        <a:rPr lang="en-US" dirty="0"/>
                        <a:t>Ra-226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~15 pCi/g (555 Bq/kg)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39903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417294-52C4-2E89-269C-924C08A8FC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2416" y="807720"/>
            <a:ext cx="11500793" cy="365125"/>
          </a:xfrm>
        </p:spPr>
        <p:txBody>
          <a:bodyPr/>
          <a:lstStyle/>
          <a:p>
            <a:r>
              <a:rPr lang="en-US" dirty="0"/>
              <a:t>Mosaic pilot road study</a:t>
            </a:r>
          </a:p>
        </p:txBody>
      </p:sp>
    </p:spTree>
    <p:extLst>
      <p:ext uri="{BB962C8B-B14F-4D97-AF65-F5344CB8AC3E}">
        <p14:creationId xmlns:p14="http://schemas.microsoft.com/office/powerpoint/2010/main" val="1522114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F9B4C-818A-4C51-960D-6C6B6DE8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Minerals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623B5-EFCC-4EFE-9774-27335C056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780" y="1434989"/>
            <a:ext cx="11832236" cy="513408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Big push at the federal level to increase domestic and allies’ mineral production and reduce reliance on foreign, potentially adversarial suppliers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Rare earths, lithium, cobalt, many others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USGS Critical Minerals List (2022) &amp; DOE Critical Materials Assessment (2023)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Interagency Working Group on mining reform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President Biden Issued Executive Order 14017 – Securing America's Supply Chains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Involved Interior, USDA, DOE, EPA, State, others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Final Report “</a:t>
            </a:r>
            <a:r>
              <a:rPr lang="en-US" dirty="0">
                <a:latin typeface="Arial"/>
                <a:cs typeface="Arial"/>
                <a:hlinkClick r:id="rId3"/>
              </a:rPr>
              <a:t>Recommendations to Improve Mining on Public Lands</a:t>
            </a:r>
            <a:r>
              <a:rPr lang="en-US" dirty="0">
                <a:latin typeface="Arial"/>
                <a:cs typeface="Arial"/>
              </a:rPr>
              <a:t>” Published Sept. 2023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Mining and processing of many critical minerals are associated with NORM/TENORM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Raise awareness of potential, evaluate early in permitting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Ex: Energy Fuels’ new REE circuit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5BBD0-534A-45A7-9CAD-750C2430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10/4/2023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817BFA-E035-4508-A50E-3D9A9B6E33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Example of the Circular Economy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4E759E-A3FD-7450-E52A-CBE92A19B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Radiation Protection Program</a:t>
            </a:r>
          </a:p>
        </p:txBody>
      </p:sp>
    </p:spTree>
    <p:extLst>
      <p:ext uri="{BB962C8B-B14F-4D97-AF65-F5344CB8AC3E}">
        <p14:creationId xmlns:p14="http://schemas.microsoft.com/office/powerpoint/2010/main" val="1881290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B389D-861C-0E91-5AC1-00887A449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Minerals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0B2051A-D9B5-FDFF-890C-BD3402E93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6212" y="1528404"/>
            <a:ext cx="3774200" cy="45720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81DEB-B7D0-9F6D-C14A-AAD25C0BF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10/4/2023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D2FEB-5E61-CED5-1B46-E672EEEA8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Radiation Protection Program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6F3808-EEE3-7AC8-8845-03F1AEB81D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Recent federal documents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9D1AF4-C59D-AA9B-1EA2-C1D887491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174" y="1528404"/>
            <a:ext cx="3539350" cy="457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991A31-D9AE-0EAB-C35F-66A21FF8B4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9286" y="1528404"/>
            <a:ext cx="35237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48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1373</Words>
  <Application>Microsoft Office PowerPoint</Application>
  <PresentationFormat>Widescreen</PresentationFormat>
  <Paragraphs>202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Office Theme</vt:lpstr>
      <vt:lpstr>EPA Update</vt:lpstr>
      <vt:lpstr>Overview of Presentation</vt:lpstr>
      <vt:lpstr>WIPP Compliance Recertification Application</vt:lpstr>
      <vt:lpstr>Review of Sandia National Laboratories (SNL)</vt:lpstr>
      <vt:lpstr>Phosphogypsum</vt:lpstr>
      <vt:lpstr>Phosphogypsum</vt:lpstr>
      <vt:lpstr>Phosphogypsum</vt:lpstr>
      <vt:lpstr>Critical Minerals</vt:lpstr>
      <vt:lpstr>Critical Minerals</vt:lpstr>
      <vt:lpstr>Ukraine</vt:lpstr>
      <vt:lpstr>Multi-Agency Radiation Site Survey and Investigations Manual (MARSSIM)</vt:lpstr>
      <vt:lpstr>Federal Guidance Report No. 16</vt:lpstr>
      <vt:lpstr>Updated Data in FGR 16</vt:lpstr>
      <vt:lpstr>Future EPA Repository Standards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Wang, Ellen</dc:creator>
  <cp:lastModifiedBy>Major, Jonathan</cp:lastModifiedBy>
  <cp:revision>3</cp:revision>
  <dcterms:created xsi:type="dcterms:W3CDTF">2021-06-15T13:22:47Z</dcterms:created>
  <dcterms:modified xsi:type="dcterms:W3CDTF">2023-09-27T19:19:32Z</dcterms:modified>
</cp:coreProperties>
</file>