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4551" r:id="rId5"/>
  </p:sldMasterIdLst>
  <p:notesMasterIdLst>
    <p:notesMasterId r:id="rId24"/>
  </p:notesMasterIdLst>
  <p:sldIdLst>
    <p:sldId id="530" r:id="rId6"/>
    <p:sldId id="977" r:id="rId7"/>
    <p:sldId id="843" r:id="rId8"/>
    <p:sldId id="978" r:id="rId9"/>
    <p:sldId id="256" r:id="rId10"/>
    <p:sldId id="837" r:id="rId11"/>
    <p:sldId id="619" r:id="rId12"/>
    <p:sldId id="965" r:id="rId13"/>
    <p:sldId id="974" r:id="rId14"/>
    <p:sldId id="979" r:id="rId15"/>
    <p:sldId id="968" r:id="rId16"/>
    <p:sldId id="844" r:id="rId17"/>
    <p:sldId id="851" r:id="rId18"/>
    <p:sldId id="808" r:id="rId19"/>
    <p:sldId id="366" r:id="rId20"/>
    <p:sldId id="797" r:id="rId21"/>
    <p:sldId id="265" r:id="rId22"/>
    <p:sldId id="272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0AE03E1-D8A8-498C-950F-D29CDD290B7E}">
          <p14:sldIdLst>
            <p14:sldId id="530"/>
            <p14:sldId id="977"/>
            <p14:sldId id="843"/>
            <p14:sldId id="978"/>
            <p14:sldId id="256"/>
            <p14:sldId id="837"/>
            <p14:sldId id="619"/>
            <p14:sldId id="965"/>
            <p14:sldId id="974"/>
            <p14:sldId id="979"/>
            <p14:sldId id="968"/>
            <p14:sldId id="844"/>
            <p14:sldId id="851"/>
            <p14:sldId id="808"/>
            <p14:sldId id="366"/>
            <p14:sldId id="797"/>
            <p14:sldId id="265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5047701-906A-E3F8-AA39-5C8ABE4279FD}" name="Melanie Wong" initials="MW" userId="S::MCW4@NRC.GOV::096e10ca-9173-41ba-88ab-183d13a35b88" providerId="AD"/>
  <p188:author id="{3E0D0908-E837-A677-98F9-9CAF7EC8E747}" name="Melanie Wong" initials="MW" userId="S::mcw4@nrc.gov::096e10ca-9173-41ba-88ab-183d13a35b88" providerId="AD"/>
  <p188:author id="{C7004918-2D75-B579-2C1C-1CE737E02EAD}" name="Dan Doyle" initials="DD" userId="S::did@nrc.gov::0bf29b90-0e58-47ee-ba29-557e01c193ea" providerId="AD"/>
  <p188:author id="{E921842A-2279-646A-F301-84F914F88FD9}" name="Steve Koenick" initials="SK" userId="S::SSK2@nrc.gov::c0dd2ea6-6e71-4e62-b4e7-eea7e323b916" providerId="AD"/>
  <p188:author id="{7C061D37-868D-6F01-43FF-889BDAF56458}" name="Adam Schwartzman" initials="AS" userId="S::als2@nrc.gov::a19faab8-2127-4215-ace4-1d5fadb988ee" providerId="AD"/>
  <p188:author id="{9210383A-E822-0D53-B449-1A76626E931D}" name="Priya Yadav" initials="PY" userId="S::PPY@NRC.GOV::c42c8336-bf98-4413-9498-0168d9f901aa" providerId="AD"/>
  <p188:author id="{3856B341-A301-7A90-826A-81E8316B00B9}" name="Ryan Whited" initials="RW" userId="S::arw2@nrc.gov::61eae325-fc5b-4f99-bfcc-ecb19e5af6ea" providerId="AD"/>
  <p188:author id="{931E3649-C77F-F665-9306-7F466E5B0159}" name="Shaun Anderson" initials="SA" userId="S::sma1@nrc.gov::61d3c3c4-9e24-411c-af6b-3d5bdf2d6b76" providerId="AD"/>
  <p188:author id="{91DFA78F-27CC-9C09-8E4D-205F25BB96D1}" name="Jose Cuadrado" initials="JC" userId="S::jrc3@nrc.gov::644d5ee1-22f1-4166-845f-f81dc0223b1c" providerId="AD"/>
  <p188:author id="{E22F74A3-3444-20F2-0430-C1D647B0BAE0}" name="Cynthia Barr" initials="CB" userId="S::csb2@nrc.gov::e105057a-7852-4761-871a-2dedc421e366" providerId="AD"/>
  <p188:author id="{ECAEEAE3-623B-34BB-843B-780A34879891}" name="James Park" initials="JP" userId="S::JRP@NRC.GOV::10d9ae8c-4bb5-4745-a05c-0fbbe913ed84" providerId="AD"/>
  <p188:author id="{AECEA0E7-1CAB-C083-B964-B3614AE49FA5}" name="Adam Schwartzman" initials="AS" userId="S::ALS2@NRC.GOV::a19faab8-2127-4215-ace4-1d5fadb988e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binski, John" initials="LJ" lastIdx="5" clrIdx="0">
    <p:extLst>
      <p:ext uri="{19B8F6BF-5375-455C-9EA6-DF929625EA0E}">
        <p15:presenceInfo xmlns:p15="http://schemas.microsoft.com/office/powerpoint/2012/main" userId="S::jwl@nrc.gov::9de693ad-dcf3-4948-ac43-99be742d8874" providerId="AD"/>
      </p:ext>
    </p:extLst>
  </p:cmAuthor>
  <p:cmAuthor id="2" name="Doell, Marlayna" initials="DM" lastIdx="6" clrIdx="1">
    <p:extLst>
      <p:ext uri="{19B8F6BF-5375-455C-9EA6-DF929625EA0E}">
        <p15:presenceInfo xmlns:p15="http://schemas.microsoft.com/office/powerpoint/2012/main" userId="S::MGV@NRC.GOV::b266920c-d86d-4312-9099-b7f386561b36" providerId="AD"/>
      </p:ext>
    </p:extLst>
  </p:cmAuthor>
  <p:cmAuthor id="3" name="Holahan, Trish" initials="HT" lastIdx="4" clrIdx="2">
    <p:extLst>
      <p:ext uri="{19B8F6BF-5375-455C-9EA6-DF929625EA0E}">
        <p15:presenceInfo xmlns:p15="http://schemas.microsoft.com/office/powerpoint/2012/main" userId="S::PKH@nrc.gov::334200b0-c9a5-4c3e-acf7-d3417976aae6" providerId="AD"/>
      </p:ext>
    </p:extLst>
  </p:cmAuthor>
  <p:cmAuthor id="4" name="Koenick, Stephen" initials="KS" lastIdx="5" clrIdx="3">
    <p:extLst>
      <p:ext uri="{19B8F6BF-5375-455C-9EA6-DF929625EA0E}">
        <p15:presenceInfo xmlns:p15="http://schemas.microsoft.com/office/powerpoint/2012/main" userId="S::SSK2@nrc.gov::c0dd2ea6-6e71-4e62-b4e7-eea7e323b916" providerId="AD"/>
      </p:ext>
    </p:extLst>
  </p:cmAuthor>
  <p:cmAuthor id="5" name="Wong, Melanie" initials="WM" lastIdx="23" clrIdx="4">
    <p:extLst>
      <p:ext uri="{19B8F6BF-5375-455C-9EA6-DF929625EA0E}">
        <p15:presenceInfo xmlns:p15="http://schemas.microsoft.com/office/powerpoint/2012/main" userId="S::MCW4@NRC.GOV::096e10ca-9173-41ba-88ab-183d13a35b88" providerId="AD"/>
      </p:ext>
    </p:extLst>
  </p:cmAuthor>
  <p:cmAuthor id="6" name="Dembek, Stephen" initials="DS" lastIdx="9" clrIdx="5">
    <p:extLst>
      <p:ext uri="{19B8F6BF-5375-455C-9EA6-DF929625EA0E}">
        <p15:presenceInfo xmlns:p15="http://schemas.microsoft.com/office/powerpoint/2012/main" userId="S::SXD@NRC.GOV::40081064-585a-4090-b42b-40e0de72bb55" providerId="AD"/>
      </p:ext>
    </p:extLst>
  </p:cmAuthor>
  <p:cmAuthor id="7" name="Yadav, Priya" initials="YP" lastIdx="14" clrIdx="6">
    <p:extLst>
      <p:ext uri="{19B8F6BF-5375-455C-9EA6-DF929625EA0E}">
        <p15:presenceInfo xmlns:p15="http://schemas.microsoft.com/office/powerpoint/2012/main" userId="S::PPY@NRC.GOV::c42c8336-bf98-4413-9498-0168d9f901aa" providerId="AD"/>
      </p:ext>
    </p:extLst>
  </p:cmAuthor>
  <p:cmAuthor id="8" name="Watson, Bruce" initials="WB" lastIdx="3" clrIdx="7">
    <p:extLst>
      <p:ext uri="{19B8F6BF-5375-455C-9EA6-DF929625EA0E}">
        <p15:presenceInfo xmlns:p15="http://schemas.microsoft.com/office/powerpoint/2012/main" userId="S::baw1@nrc.gov::a6d56edb-2e60-49b6-92cc-a0317741da1a" providerId="AD"/>
      </p:ext>
    </p:extLst>
  </p:cmAuthor>
  <p:cmAuthor id="9" name="Irvin, Ian" initials="II" lastIdx="9" clrIdx="8">
    <p:extLst>
      <p:ext uri="{19B8F6BF-5375-455C-9EA6-DF929625EA0E}">
        <p15:presenceInfo xmlns:p15="http://schemas.microsoft.com/office/powerpoint/2012/main" userId="S::IGI1@nrc.gov::117e4dcf-37f8-4f49-a1bd-7a1c9a2ea900" providerId="AD"/>
      </p:ext>
    </p:extLst>
  </p:cmAuthor>
  <p:cmAuthor id="10" name="Smith, Ted" initials="ST" lastIdx="1" clrIdx="9">
    <p:extLst>
      <p:ext uri="{19B8F6BF-5375-455C-9EA6-DF929625EA0E}">
        <p15:presenceInfo xmlns:p15="http://schemas.microsoft.com/office/powerpoint/2012/main" userId="S::TBS1@NRC.GOV::6c26bedc-da66-4eea-bbe8-1af6dbc2ecfb" providerId="AD"/>
      </p:ext>
    </p:extLst>
  </p:cmAuthor>
  <p:cmAuthor id="11" name="Whited, Ryan" initials="WR" lastIdx="3" clrIdx="10">
    <p:extLst>
      <p:ext uri="{19B8F6BF-5375-455C-9EA6-DF929625EA0E}">
        <p15:presenceInfo xmlns:p15="http://schemas.microsoft.com/office/powerpoint/2012/main" userId="S::ARW2@NRC.GOV::61eae325-fc5b-4f99-bfcc-ecb19e5af6ea" providerId="AD"/>
      </p:ext>
    </p:extLst>
  </p:cmAuthor>
  <p:cmAuthor id="12" name="Doyle, Dan" initials="DD" lastIdx="1" clrIdx="11">
    <p:extLst>
      <p:ext uri="{19B8F6BF-5375-455C-9EA6-DF929625EA0E}">
        <p15:presenceInfo xmlns:p15="http://schemas.microsoft.com/office/powerpoint/2012/main" userId="Doyle, Dan" providerId="None"/>
      </p:ext>
    </p:extLst>
  </p:cmAuthor>
  <p:cmAuthor id="13" name="McKenney, Chris" initials="MC" lastIdx="1" clrIdx="12">
    <p:extLst>
      <p:ext uri="{19B8F6BF-5375-455C-9EA6-DF929625EA0E}">
        <p15:presenceInfo xmlns:p15="http://schemas.microsoft.com/office/powerpoint/2012/main" userId="S::cam1@nrc.gov::36c94c03-d5e4-4150-a60f-30a4bd6a331f" providerId="AD"/>
      </p:ext>
    </p:extLst>
  </p:cmAuthor>
  <p:cmAuthor id="14" name="Barr, Cynthia" initials="BC" lastIdx="9" clrIdx="13">
    <p:extLst>
      <p:ext uri="{19B8F6BF-5375-455C-9EA6-DF929625EA0E}">
        <p15:presenceInfo xmlns:p15="http://schemas.microsoft.com/office/powerpoint/2012/main" userId="S::CSB2@NRC.GOV::e105057a-7852-4761-871a-2dedc421e366" providerId="AD"/>
      </p:ext>
    </p:extLst>
  </p:cmAuthor>
  <p:cmAuthor id="15" name="Schwartzman, Adam" initials="SA" lastIdx="4" clrIdx="14">
    <p:extLst>
      <p:ext uri="{19B8F6BF-5375-455C-9EA6-DF929625EA0E}">
        <p15:presenceInfo xmlns:p15="http://schemas.microsoft.com/office/powerpoint/2012/main" userId="Schwartzman, Adam" providerId="None"/>
      </p:ext>
    </p:extLst>
  </p:cmAuthor>
  <p:cmAuthor id="16" name="Dan Doyle" initials="DD" lastIdx="2" clrIdx="15">
    <p:extLst>
      <p:ext uri="{19B8F6BF-5375-455C-9EA6-DF929625EA0E}">
        <p15:presenceInfo xmlns:p15="http://schemas.microsoft.com/office/powerpoint/2012/main" userId="S::DID@nrc.gov::0bf29b90-0e58-47ee-ba29-557e01c193ea" providerId="AD"/>
      </p:ext>
    </p:extLst>
  </p:cmAuthor>
  <p:cmAuthor id="17" name="Adam Schwartzman" initials="AS" lastIdx="4" clrIdx="16">
    <p:extLst>
      <p:ext uri="{19B8F6BF-5375-455C-9EA6-DF929625EA0E}">
        <p15:presenceInfo xmlns:p15="http://schemas.microsoft.com/office/powerpoint/2012/main" userId="S::als2@nrc.gov::a19faab8-2127-4215-ace4-1d5fadb988e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CC00"/>
    <a:srgbClr val="DE0962"/>
    <a:srgbClr val="66FFFF"/>
    <a:srgbClr val="FF99FF"/>
    <a:srgbClr val="FFFF66"/>
    <a:srgbClr val="C9DC14"/>
    <a:srgbClr val="03690D"/>
    <a:srgbClr val="619D03"/>
    <a:srgbClr val="DB0A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1222" autoAdjust="0"/>
  </p:normalViewPr>
  <p:slideViewPr>
    <p:cSldViewPr snapToGrid="0">
      <p:cViewPr varScale="1">
        <p:scale>
          <a:sx n="70" d="100"/>
          <a:sy n="70" d="100"/>
        </p:scale>
        <p:origin x="21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D3936B-1FC4-4A89-A761-EB3DE725AC5C}" type="doc">
      <dgm:prSet loTypeId="urn:microsoft.com/office/officeart/2005/8/layout/hierarchy1" loCatId="hierarchy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3BE56295-95CD-4902-AA11-82022D88C8EF}">
      <dgm:prSet/>
      <dgm:spPr/>
      <dgm:t>
        <a:bodyPr/>
        <a:lstStyle/>
        <a:p>
          <a:r>
            <a:rPr lang="en-US" b="1" i="0">
              <a:latin typeface="Gill Sans MT (Headings)"/>
            </a:rPr>
            <a:t>Low-Level Waste​ (LLW)</a:t>
          </a:r>
          <a:endParaRPr lang="en-US">
            <a:latin typeface="Gill Sans MT (Headings)"/>
          </a:endParaRPr>
        </a:p>
      </dgm:t>
    </dgm:pt>
    <dgm:pt modelId="{B61FAC3F-D671-44C0-B12A-8C78E64BE8FD}" type="parTrans" cxnId="{7760E9A9-B87A-4CA1-8692-BA766DA28A99}">
      <dgm:prSet/>
      <dgm:spPr/>
      <dgm:t>
        <a:bodyPr/>
        <a:lstStyle/>
        <a:p>
          <a:endParaRPr lang="en-US"/>
        </a:p>
      </dgm:t>
    </dgm:pt>
    <dgm:pt modelId="{D2AD60D9-F3CD-4BD4-B2DA-7AE5BFFF3A6E}" type="sibTrans" cxnId="{7760E9A9-B87A-4CA1-8692-BA766DA28A99}">
      <dgm:prSet/>
      <dgm:spPr/>
      <dgm:t>
        <a:bodyPr/>
        <a:lstStyle/>
        <a:p>
          <a:endParaRPr lang="en-US"/>
        </a:p>
      </dgm:t>
    </dgm:pt>
    <dgm:pt modelId="{7550B71D-2BC5-461E-8772-17DCB5ABB2B0}">
      <dgm:prSet/>
      <dgm:spPr/>
      <dgm:t>
        <a:bodyPr/>
        <a:lstStyle/>
        <a:p>
          <a:r>
            <a:rPr lang="en-US" b="1" i="0">
              <a:latin typeface="Gill Sans MT (Headings)"/>
            </a:rPr>
            <a:t>Decommissioning</a:t>
          </a:r>
          <a:r>
            <a:rPr lang="en-US" b="0" i="0">
              <a:latin typeface="Gill Sans MT (Headings)"/>
            </a:rPr>
            <a:t>​</a:t>
          </a:r>
          <a:endParaRPr lang="en-US">
            <a:latin typeface="Gill Sans MT (Headings)"/>
          </a:endParaRPr>
        </a:p>
      </dgm:t>
    </dgm:pt>
    <dgm:pt modelId="{AF003B0E-F3AF-44E2-88E1-9B2E11508F3C}" type="parTrans" cxnId="{65F3C805-4587-4C8F-B2C4-A431CE613ECF}">
      <dgm:prSet/>
      <dgm:spPr/>
      <dgm:t>
        <a:bodyPr/>
        <a:lstStyle/>
        <a:p>
          <a:endParaRPr lang="en-US"/>
        </a:p>
      </dgm:t>
    </dgm:pt>
    <dgm:pt modelId="{33270948-1DD8-455E-B358-A47A98A873A5}" type="sibTrans" cxnId="{65F3C805-4587-4C8F-B2C4-A431CE613ECF}">
      <dgm:prSet/>
      <dgm:spPr/>
      <dgm:t>
        <a:bodyPr/>
        <a:lstStyle/>
        <a:p>
          <a:endParaRPr lang="en-US"/>
        </a:p>
      </dgm:t>
    </dgm:pt>
    <dgm:pt modelId="{F8365981-24BB-487E-A4A4-C70F2ACEDF28}" type="pres">
      <dgm:prSet presAssocID="{A2D3936B-1FC4-4A89-A761-EB3DE725AC5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7AE8DB8-3B50-4183-B376-4049E76F2E42}" type="pres">
      <dgm:prSet presAssocID="{3BE56295-95CD-4902-AA11-82022D88C8EF}" presName="hierRoot1" presStyleCnt="0"/>
      <dgm:spPr/>
    </dgm:pt>
    <dgm:pt modelId="{E8D52E6F-80D7-4032-9585-5069A04A776B}" type="pres">
      <dgm:prSet presAssocID="{3BE56295-95CD-4902-AA11-82022D88C8EF}" presName="composite" presStyleCnt="0"/>
      <dgm:spPr/>
    </dgm:pt>
    <dgm:pt modelId="{8D64AF15-1219-4FB4-8AA7-6736DAA5F05D}" type="pres">
      <dgm:prSet presAssocID="{3BE56295-95CD-4902-AA11-82022D88C8EF}" presName="background" presStyleLbl="node0" presStyleIdx="0" presStyleCnt="2"/>
      <dgm:spPr/>
    </dgm:pt>
    <dgm:pt modelId="{66F90D52-8CE9-4BDA-84DB-4C377AFCA429}" type="pres">
      <dgm:prSet presAssocID="{3BE56295-95CD-4902-AA11-82022D88C8EF}" presName="text" presStyleLbl="fgAcc0" presStyleIdx="0" presStyleCnt="2">
        <dgm:presLayoutVars>
          <dgm:chPref val="3"/>
        </dgm:presLayoutVars>
      </dgm:prSet>
      <dgm:spPr/>
    </dgm:pt>
    <dgm:pt modelId="{7B6CA3DA-193A-427D-BBC9-A3A6E3B8FC53}" type="pres">
      <dgm:prSet presAssocID="{3BE56295-95CD-4902-AA11-82022D88C8EF}" presName="hierChild2" presStyleCnt="0"/>
      <dgm:spPr/>
    </dgm:pt>
    <dgm:pt modelId="{BD8B4856-CC19-4D55-9D79-DCF028E10991}" type="pres">
      <dgm:prSet presAssocID="{7550B71D-2BC5-461E-8772-17DCB5ABB2B0}" presName="hierRoot1" presStyleCnt="0"/>
      <dgm:spPr/>
    </dgm:pt>
    <dgm:pt modelId="{6F675E43-2014-4A96-95FA-F813D357F243}" type="pres">
      <dgm:prSet presAssocID="{7550B71D-2BC5-461E-8772-17DCB5ABB2B0}" presName="composite" presStyleCnt="0"/>
      <dgm:spPr/>
    </dgm:pt>
    <dgm:pt modelId="{60C3078F-A739-4F8D-B99E-8E0271D7E721}" type="pres">
      <dgm:prSet presAssocID="{7550B71D-2BC5-461E-8772-17DCB5ABB2B0}" presName="background" presStyleLbl="node0" presStyleIdx="1" presStyleCnt="2"/>
      <dgm:spPr/>
    </dgm:pt>
    <dgm:pt modelId="{9C63F5F6-FEF5-4E5C-9AA6-37C72E7EBC10}" type="pres">
      <dgm:prSet presAssocID="{7550B71D-2BC5-461E-8772-17DCB5ABB2B0}" presName="text" presStyleLbl="fgAcc0" presStyleIdx="1" presStyleCnt="2">
        <dgm:presLayoutVars>
          <dgm:chPref val="3"/>
        </dgm:presLayoutVars>
      </dgm:prSet>
      <dgm:spPr/>
    </dgm:pt>
    <dgm:pt modelId="{B2C492C7-31C9-4787-A2DE-39F9DA1C8792}" type="pres">
      <dgm:prSet presAssocID="{7550B71D-2BC5-461E-8772-17DCB5ABB2B0}" presName="hierChild2" presStyleCnt="0"/>
      <dgm:spPr/>
    </dgm:pt>
  </dgm:ptLst>
  <dgm:cxnLst>
    <dgm:cxn modelId="{65F3C805-4587-4C8F-B2C4-A431CE613ECF}" srcId="{A2D3936B-1FC4-4A89-A761-EB3DE725AC5C}" destId="{7550B71D-2BC5-461E-8772-17DCB5ABB2B0}" srcOrd="1" destOrd="0" parTransId="{AF003B0E-F3AF-44E2-88E1-9B2E11508F3C}" sibTransId="{33270948-1DD8-455E-B358-A47A98A873A5}"/>
    <dgm:cxn modelId="{1FA90579-96F5-4C8F-B99F-0129B316E955}" type="presOf" srcId="{3BE56295-95CD-4902-AA11-82022D88C8EF}" destId="{66F90D52-8CE9-4BDA-84DB-4C377AFCA429}" srcOrd="0" destOrd="0" presId="urn:microsoft.com/office/officeart/2005/8/layout/hierarchy1"/>
    <dgm:cxn modelId="{155D3F7A-90EB-46FD-A8B7-0B378B7E4A6D}" type="presOf" srcId="{7550B71D-2BC5-461E-8772-17DCB5ABB2B0}" destId="{9C63F5F6-FEF5-4E5C-9AA6-37C72E7EBC10}" srcOrd="0" destOrd="0" presId="urn:microsoft.com/office/officeart/2005/8/layout/hierarchy1"/>
    <dgm:cxn modelId="{2AB43791-ACED-4EEE-930A-B94A400DBB68}" type="presOf" srcId="{A2D3936B-1FC4-4A89-A761-EB3DE725AC5C}" destId="{F8365981-24BB-487E-A4A4-C70F2ACEDF28}" srcOrd="0" destOrd="0" presId="urn:microsoft.com/office/officeart/2005/8/layout/hierarchy1"/>
    <dgm:cxn modelId="{7760E9A9-B87A-4CA1-8692-BA766DA28A99}" srcId="{A2D3936B-1FC4-4A89-A761-EB3DE725AC5C}" destId="{3BE56295-95CD-4902-AA11-82022D88C8EF}" srcOrd="0" destOrd="0" parTransId="{B61FAC3F-D671-44C0-B12A-8C78E64BE8FD}" sibTransId="{D2AD60D9-F3CD-4BD4-B2DA-7AE5BFFF3A6E}"/>
    <dgm:cxn modelId="{FB1CA6EA-A000-4473-AA8F-8631BDD58EAF}" type="presParOf" srcId="{F8365981-24BB-487E-A4A4-C70F2ACEDF28}" destId="{F7AE8DB8-3B50-4183-B376-4049E76F2E42}" srcOrd="0" destOrd="0" presId="urn:microsoft.com/office/officeart/2005/8/layout/hierarchy1"/>
    <dgm:cxn modelId="{511C169A-02FD-4B7E-A2EE-6BA5FA30504B}" type="presParOf" srcId="{F7AE8DB8-3B50-4183-B376-4049E76F2E42}" destId="{E8D52E6F-80D7-4032-9585-5069A04A776B}" srcOrd="0" destOrd="0" presId="urn:microsoft.com/office/officeart/2005/8/layout/hierarchy1"/>
    <dgm:cxn modelId="{3FF56F25-E7AC-4DA7-A26A-6EA5CE7A8AF5}" type="presParOf" srcId="{E8D52E6F-80D7-4032-9585-5069A04A776B}" destId="{8D64AF15-1219-4FB4-8AA7-6736DAA5F05D}" srcOrd="0" destOrd="0" presId="urn:microsoft.com/office/officeart/2005/8/layout/hierarchy1"/>
    <dgm:cxn modelId="{29686B6F-275F-4AA9-9400-F5D19A613B9A}" type="presParOf" srcId="{E8D52E6F-80D7-4032-9585-5069A04A776B}" destId="{66F90D52-8CE9-4BDA-84DB-4C377AFCA429}" srcOrd="1" destOrd="0" presId="urn:microsoft.com/office/officeart/2005/8/layout/hierarchy1"/>
    <dgm:cxn modelId="{7435FE6A-EFF9-4BE4-A2C4-FF89C41CB335}" type="presParOf" srcId="{F7AE8DB8-3B50-4183-B376-4049E76F2E42}" destId="{7B6CA3DA-193A-427D-BBC9-A3A6E3B8FC53}" srcOrd="1" destOrd="0" presId="urn:microsoft.com/office/officeart/2005/8/layout/hierarchy1"/>
    <dgm:cxn modelId="{D91D4C4C-EE9F-42F6-A442-0492CD74309A}" type="presParOf" srcId="{F8365981-24BB-487E-A4A4-C70F2ACEDF28}" destId="{BD8B4856-CC19-4D55-9D79-DCF028E10991}" srcOrd="1" destOrd="0" presId="urn:microsoft.com/office/officeart/2005/8/layout/hierarchy1"/>
    <dgm:cxn modelId="{0220BA83-CDCF-4C97-B619-CD98CE1A4A05}" type="presParOf" srcId="{BD8B4856-CC19-4D55-9D79-DCF028E10991}" destId="{6F675E43-2014-4A96-95FA-F813D357F243}" srcOrd="0" destOrd="0" presId="urn:microsoft.com/office/officeart/2005/8/layout/hierarchy1"/>
    <dgm:cxn modelId="{8BA15162-72B6-4412-94FD-86918CF84645}" type="presParOf" srcId="{6F675E43-2014-4A96-95FA-F813D357F243}" destId="{60C3078F-A739-4F8D-B99E-8E0271D7E721}" srcOrd="0" destOrd="0" presId="urn:microsoft.com/office/officeart/2005/8/layout/hierarchy1"/>
    <dgm:cxn modelId="{5559E335-C1AB-4EB4-85F0-035FCD6C60E8}" type="presParOf" srcId="{6F675E43-2014-4A96-95FA-F813D357F243}" destId="{9C63F5F6-FEF5-4E5C-9AA6-37C72E7EBC10}" srcOrd="1" destOrd="0" presId="urn:microsoft.com/office/officeart/2005/8/layout/hierarchy1"/>
    <dgm:cxn modelId="{DB968F11-248D-4386-A6A9-072FCD173BE1}" type="presParOf" srcId="{BD8B4856-CC19-4D55-9D79-DCF028E10991}" destId="{B2C492C7-31C9-4787-A2DE-39F9DA1C879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AE1226-6611-40E1-9895-B99C7BF32B96}" type="doc">
      <dgm:prSet loTypeId="urn:microsoft.com/office/officeart/2005/8/layout/radial5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AF19D9-C6CA-4667-884B-B7F907451246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1900" kern="1200" dirty="0">
              <a:solidFill>
                <a:schemeClr val="bg2"/>
              </a:solidFill>
              <a:latin typeface="Gill Sans MT (Headings)ody)"/>
              <a:ea typeface="+mn-ea"/>
              <a:cs typeface="+mn-cs"/>
            </a:rPr>
            <a:t>Directed</a:t>
          </a:r>
          <a:r>
            <a:rPr lang="en-US" sz="1900" kern="1200" dirty="0">
              <a:solidFill>
                <a:srgbClr val="134770"/>
              </a:solidFill>
              <a:latin typeface="Gill Sans MT (Headings)ody)"/>
              <a:ea typeface="+mn-ea"/>
              <a:cs typeface="+mn-cs"/>
            </a:rPr>
            <a:t> </a:t>
          </a:r>
          <a:r>
            <a:rPr lang="en-US" sz="1900" kern="1200" dirty="0">
              <a:solidFill>
                <a:schemeClr val="bg2"/>
              </a:solidFill>
              <a:latin typeface="Gill Sans MT (Headings)ody)"/>
              <a:ea typeface="+mn-ea"/>
              <a:cs typeface="+mn-cs"/>
            </a:rPr>
            <a:t>Changes</a:t>
          </a:r>
        </a:p>
      </dgm:t>
    </dgm:pt>
    <dgm:pt modelId="{431ABDAA-9133-4D25-BFE1-1E03E8AB7351}" type="parTrans" cxnId="{DAAD1064-CDF8-4C1B-ADA1-2F81ED1D17E6}">
      <dgm:prSet/>
      <dgm:spPr/>
      <dgm:t>
        <a:bodyPr/>
        <a:lstStyle/>
        <a:p>
          <a:endParaRPr lang="en-US"/>
        </a:p>
      </dgm:t>
    </dgm:pt>
    <dgm:pt modelId="{679E5C21-FCAF-495D-97EC-A6CDB626111A}" type="sibTrans" cxnId="{DAAD1064-CDF8-4C1B-ADA1-2F81ED1D17E6}">
      <dgm:prSet/>
      <dgm:spPr/>
      <dgm:t>
        <a:bodyPr/>
        <a:lstStyle/>
        <a:p>
          <a:endParaRPr lang="en-US"/>
        </a:p>
      </dgm:t>
    </dgm:pt>
    <dgm:pt modelId="{F0D2A5C9-7E4C-4BAF-B2CD-2B4BFF894340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1600" dirty="0">
              <a:solidFill>
                <a:schemeClr val="bg2"/>
              </a:solidFill>
              <a:latin typeface="Gill Sans MT (Headings)ody)"/>
            </a:rPr>
            <a:t>Allow case-by-case application of new requirements</a:t>
          </a:r>
        </a:p>
      </dgm:t>
    </dgm:pt>
    <dgm:pt modelId="{36AB26A6-508F-4C92-A2BD-A646874DEE3E}" type="parTrans" cxnId="{C89E1547-8E9C-462F-A679-13C2E2A01CB6}">
      <dgm:prSet/>
      <dgm:spPr>
        <a:solidFill>
          <a:schemeClr val="tx2"/>
        </a:solidFill>
      </dgm:spPr>
      <dgm:t>
        <a:bodyPr/>
        <a:lstStyle/>
        <a:p>
          <a:endParaRPr lang="en-US"/>
        </a:p>
      </dgm:t>
    </dgm:pt>
    <dgm:pt modelId="{AF59A43E-438E-4F62-95EC-0B2F5C98A450}" type="sibTrans" cxnId="{C89E1547-8E9C-462F-A679-13C2E2A01CB6}">
      <dgm:prSet/>
      <dgm:spPr/>
      <dgm:t>
        <a:bodyPr/>
        <a:lstStyle/>
        <a:p>
          <a:endParaRPr lang="en-US"/>
        </a:p>
      </dgm:t>
    </dgm:pt>
    <dgm:pt modelId="{A242A44D-FEB8-436F-97C5-88ADA95C15A3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1600" dirty="0">
              <a:solidFill>
                <a:schemeClr val="bg2"/>
              </a:solidFill>
              <a:latin typeface="Gill Sans MT (Headings)ody)"/>
            </a:rPr>
            <a:t>Include safety case and defense-in-depth considerations</a:t>
          </a:r>
        </a:p>
      </dgm:t>
    </dgm:pt>
    <dgm:pt modelId="{78C63B63-7EA6-4E6E-9331-C003FFFE1227}" type="parTrans" cxnId="{3898B375-ADAE-4B5C-9F52-994A10D12AD8}">
      <dgm:prSet/>
      <dgm:spPr>
        <a:solidFill>
          <a:schemeClr val="tx2"/>
        </a:solidFill>
      </dgm:spPr>
      <dgm:t>
        <a:bodyPr/>
        <a:lstStyle/>
        <a:p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8BAE17-4CC1-4133-ABDC-F0DB3212949D}" type="sibTrans" cxnId="{3898B375-ADAE-4B5C-9F52-994A10D12AD8}">
      <dgm:prSet/>
      <dgm:spPr/>
      <dgm:t>
        <a:bodyPr/>
        <a:lstStyle/>
        <a:p>
          <a:endParaRPr lang="en-US"/>
        </a:p>
      </dgm:t>
    </dgm:pt>
    <dgm:pt modelId="{A7C11D9D-F815-4745-B258-4783F5521855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1600" kern="1200" dirty="0">
              <a:solidFill>
                <a:schemeClr val="bg2"/>
              </a:solidFill>
              <a:latin typeface="Gill Sans MT (Headings)ody)"/>
            </a:rPr>
            <a:t>Allow single regulator for GTCC waste streams containing </a:t>
          </a:r>
          <a:r>
            <a:rPr lang="en-US" sz="1600" kern="1200" dirty="0">
              <a:solidFill>
                <a:schemeClr val="bg2"/>
              </a:solidFill>
              <a:latin typeface="Gill Sans MT (Headings)ody)"/>
              <a:ea typeface="+mn-ea"/>
              <a:cs typeface="+mn-cs"/>
            </a:rPr>
            <a:t>strategic special nuclear material</a:t>
          </a:r>
          <a:r>
            <a:rPr lang="en-US" sz="1600" kern="1200" dirty="0">
              <a:solidFill>
                <a:srgbClr val="134770"/>
              </a:solidFill>
              <a:latin typeface="Gill Sans MT (Headings)ody)"/>
              <a:ea typeface="+mn-ea"/>
              <a:cs typeface="+mn-cs"/>
            </a:rPr>
            <a:t> </a:t>
          </a:r>
        </a:p>
      </dgm:t>
    </dgm:pt>
    <dgm:pt modelId="{826C93AB-4B33-4B10-8F82-C2E33D4B3D1D}" type="parTrans" cxnId="{0307CA6E-81EF-4EE9-9A19-4F26DABA1E76}">
      <dgm:prSet/>
      <dgm:spPr>
        <a:solidFill>
          <a:schemeClr val="tx2"/>
        </a:solidFill>
      </dgm:spPr>
      <dgm:t>
        <a:bodyPr/>
        <a:lstStyle/>
        <a:p>
          <a:endParaRPr lang="en-US"/>
        </a:p>
      </dgm:t>
    </dgm:pt>
    <dgm:pt modelId="{7F32F0A4-40B1-48E7-802A-3BF38BD6A280}" type="sibTrans" cxnId="{0307CA6E-81EF-4EE9-9A19-4F26DABA1E76}">
      <dgm:prSet/>
      <dgm:spPr/>
      <dgm:t>
        <a:bodyPr/>
        <a:lstStyle/>
        <a:p>
          <a:endParaRPr lang="en-US"/>
        </a:p>
      </dgm:t>
    </dgm:pt>
    <dgm:pt modelId="{B4EB2F20-E9AF-4292-BE08-5475930159B2}">
      <dgm:prSet custT="1"/>
      <dgm:spPr>
        <a:solidFill>
          <a:schemeClr val="tx2"/>
        </a:solidFill>
      </dgm:spPr>
      <dgm:t>
        <a:bodyPr/>
        <a:lstStyle/>
        <a:p>
          <a:r>
            <a:rPr lang="en-US" sz="1600" dirty="0">
              <a:solidFill>
                <a:schemeClr val="bg2"/>
              </a:solidFill>
              <a:latin typeface="Gill Sans MT (Headings)ody)"/>
            </a:rPr>
            <a:t>Consider site-specific, graded compliance period</a:t>
          </a:r>
        </a:p>
      </dgm:t>
    </dgm:pt>
    <dgm:pt modelId="{FC79293D-E9C6-4E39-877F-B6501E79AE4F}" type="parTrans" cxnId="{9C5D2077-2CBD-42C3-96B2-342DACA068A6}">
      <dgm:prSet/>
      <dgm:spPr>
        <a:solidFill>
          <a:schemeClr val="tx2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781818F-1B1B-471D-9A96-3756A9D74AA9}" type="sibTrans" cxnId="{9C5D2077-2CBD-42C3-96B2-342DACA068A6}">
      <dgm:prSet/>
      <dgm:spPr/>
      <dgm:t>
        <a:bodyPr/>
        <a:lstStyle/>
        <a:p>
          <a:endParaRPr lang="en-US"/>
        </a:p>
      </dgm:t>
    </dgm:pt>
    <dgm:pt modelId="{792B0847-6836-4CB4-8D01-D43496529372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1600" dirty="0">
              <a:solidFill>
                <a:schemeClr val="bg2"/>
              </a:solidFill>
              <a:latin typeface="Gill Sans MT (Headings)ody)"/>
            </a:rPr>
            <a:t>Flexibility for facilities to develop Site-Specific Waste Acceptance Criteria</a:t>
          </a:r>
        </a:p>
      </dgm:t>
    </dgm:pt>
    <dgm:pt modelId="{C6042418-A48A-4D9F-B199-498AD7D2A18D}" type="parTrans" cxnId="{5099713D-AC30-4016-B266-8A61610DF142}">
      <dgm:prSet/>
      <dgm:spPr>
        <a:solidFill>
          <a:schemeClr val="tx2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72921D6-819F-49BE-9611-6F13DE681753}" type="sibTrans" cxnId="{5099713D-AC30-4016-B266-8A61610DF142}">
      <dgm:prSet/>
      <dgm:spPr/>
      <dgm:t>
        <a:bodyPr/>
        <a:lstStyle/>
        <a:p>
          <a:endParaRPr lang="en-US"/>
        </a:p>
      </dgm:t>
    </dgm:pt>
    <dgm:pt modelId="{5004E033-2A79-4879-9357-19E93CD41A88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1600" dirty="0">
              <a:solidFill>
                <a:schemeClr val="bg2"/>
              </a:solidFill>
              <a:latin typeface="Gill Sans MT (Headings)ody)"/>
            </a:rPr>
            <a:t>Allow Agreement State licensing of certain GTCC waste streams</a:t>
          </a:r>
        </a:p>
      </dgm:t>
    </dgm:pt>
    <dgm:pt modelId="{E1230F6E-FF52-4C56-8953-52FF100867EF}" type="parTrans" cxnId="{2C5EE635-F87F-4A72-BAE2-997C9E50F1A6}">
      <dgm:prSet/>
      <dgm:spPr>
        <a:solidFill>
          <a:schemeClr val="tx2"/>
        </a:solidFill>
      </dgm:spPr>
      <dgm:t>
        <a:bodyPr/>
        <a:lstStyle/>
        <a:p>
          <a:endParaRPr lang="en-US"/>
        </a:p>
      </dgm:t>
    </dgm:pt>
    <dgm:pt modelId="{4881FD00-98AB-45CC-91FF-C1DB95D04F74}" type="sibTrans" cxnId="{2C5EE635-F87F-4A72-BAE2-997C9E50F1A6}">
      <dgm:prSet/>
      <dgm:spPr/>
      <dgm:t>
        <a:bodyPr/>
        <a:lstStyle/>
        <a:p>
          <a:endParaRPr lang="en-US"/>
        </a:p>
      </dgm:t>
    </dgm:pt>
    <dgm:pt modelId="{67427215-23CF-41C6-91CE-13FDD404494B}" type="pres">
      <dgm:prSet presAssocID="{11AE1226-6611-40E1-9895-B99C7BF32B9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EF854B4-8446-4BD2-BFF3-5387EFCD6BC8}" type="pres">
      <dgm:prSet presAssocID="{30AF19D9-C6CA-4667-884B-B7F907451246}" presName="centerShape" presStyleLbl="node0" presStyleIdx="0" presStyleCnt="1" custLinFactNeighborY="442"/>
      <dgm:spPr/>
    </dgm:pt>
    <dgm:pt modelId="{937BF0BD-B734-4FF6-B0C3-C3F5A815FB45}" type="pres">
      <dgm:prSet presAssocID="{36AB26A6-508F-4C92-A2BD-A646874DEE3E}" presName="parTrans" presStyleLbl="sibTrans2D1" presStyleIdx="0" presStyleCnt="6" custScaleX="141164" custScaleY="78386"/>
      <dgm:spPr/>
    </dgm:pt>
    <dgm:pt modelId="{3B00F1CE-05A9-458C-92B3-4A9B710367CC}" type="pres">
      <dgm:prSet presAssocID="{36AB26A6-508F-4C92-A2BD-A646874DEE3E}" presName="connectorText" presStyleLbl="sibTrans2D1" presStyleIdx="0" presStyleCnt="6"/>
      <dgm:spPr/>
    </dgm:pt>
    <dgm:pt modelId="{3190E603-2222-44CC-8881-537A74819750}" type="pres">
      <dgm:prSet presAssocID="{F0D2A5C9-7E4C-4BAF-B2CD-2B4BFF894340}" presName="node" presStyleLbl="node1" presStyleIdx="0" presStyleCnt="6" custScaleX="177975" custScaleY="99802" custRadScaleRad="91468" custRadScaleInc="954">
        <dgm:presLayoutVars>
          <dgm:bulletEnabled val="1"/>
        </dgm:presLayoutVars>
      </dgm:prSet>
      <dgm:spPr/>
    </dgm:pt>
    <dgm:pt modelId="{070693BC-E4CD-4FCE-9160-B2B029ACB09D}" type="pres">
      <dgm:prSet presAssocID="{FC79293D-E9C6-4E39-877F-B6501E79AE4F}" presName="parTrans" presStyleLbl="sibTrans2D1" presStyleIdx="1" presStyleCnt="6"/>
      <dgm:spPr/>
    </dgm:pt>
    <dgm:pt modelId="{A2836F86-E0EC-47FD-9BB9-A03EBDD90652}" type="pres">
      <dgm:prSet presAssocID="{FC79293D-E9C6-4E39-877F-B6501E79AE4F}" presName="connectorText" presStyleLbl="sibTrans2D1" presStyleIdx="1" presStyleCnt="6"/>
      <dgm:spPr/>
    </dgm:pt>
    <dgm:pt modelId="{566A2F70-6027-41AF-BD47-382714F2400A}" type="pres">
      <dgm:prSet presAssocID="{B4EB2F20-E9AF-4292-BE08-5475930159B2}" presName="node" presStyleLbl="node1" presStyleIdx="1" presStyleCnt="6" custScaleX="186292" custRadScaleRad="128454" custRadScaleInc="48706">
        <dgm:presLayoutVars>
          <dgm:bulletEnabled val="1"/>
        </dgm:presLayoutVars>
      </dgm:prSet>
      <dgm:spPr/>
    </dgm:pt>
    <dgm:pt modelId="{A7552E45-3B92-4330-9B1F-706C124FC59B}" type="pres">
      <dgm:prSet presAssocID="{78C63B63-7EA6-4E6E-9331-C003FFFE1227}" presName="parTrans" presStyleLbl="sibTrans2D1" presStyleIdx="2" presStyleCnt="6"/>
      <dgm:spPr/>
    </dgm:pt>
    <dgm:pt modelId="{C095EE5C-49BF-4F07-974D-D0B90C47A1AA}" type="pres">
      <dgm:prSet presAssocID="{78C63B63-7EA6-4E6E-9331-C003FFFE1227}" presName="connectorText" presStyleLbl="sibTrans2D1" presStyleIdx="2" presStyleCnt="6"/>
      <dgm:spPr/>
    </dgm:pt>
    <dgm:pt modelId="{BBF35CE8-528C-409E-9148-DB428F5C5C4E}" type="pres">
      <dgm:prSet presAssocID="{A242A44D-FEB8-436F-97C5-88ADA95C15A3}" presName="node" presStyleLbl="node1" presStyleIdx="2" presStyleCnt="6" custScaleX="165372" custScaleY="101468" custRadScaleRad="123243" custRadScaleInc="-17935">
        <dgm:presLayoutVars>
          <dgm:bulletEnabled val="1"/>
        </dgm:presLayoutVars>
      </dgm:prSet>
      <dgm:spPr/>
    </dgm:pt>
    <dgm:pt modelId="{610990B7-D574-4EB8-B192-7AD26B662091}" type="pres">
      <dgm:prSet presAssocID="{826C93AB-4B33-4B10-8F82-C2E33D4B3D1D}" presName="parTrans" presStyleLbl="sibTrans2D1" presStyleIdx="3" presStyleCnt="6"/>
      <dgm:spPr/>
    </dgm:pt>
    <dgm:pt modelId="{08D7B1B9-B6F5-477A-8C71-5A0AAB4C7276}" type="pres">
      <dgm:prSet presAssocID="{826C93AB-4B33-4B10-8F82-C2E33D4B3D1D}" presName="connectorText" presStyleLbl="sibTrans2D1" presStyleIdx="3" presStyleCnt="6"/>
      <dgm:spPr/>
    </dgm:pt>
    <dgm:pt modelId="{684303A3-F82B-4076-A07A-204526BC6C66}" type="pres">
      <dgm:prSet presAssocID="{A7C11D9D-F815-4745-B258-4783F5521855}" presName="node" presStyleLbl="node1" presStyleIdx="3" presStyleCnt="6" custScaleX="181375" custScaleY="114254" custRadScaleRad="100553">
        <dgm:presLayoutVars>
          <dgm:bulletEnabled val="1"/>
        </dgm:presLayoutVars>
      </dgm:prSet>
      <dgm:spPr/>
    </dgm:pt>
    <dgm:pt modelId="{3D10189A-3FFA-47B8-B567-BBF50968C112}" type="pres">
      <dgm:prSet presAssocID="{C6042418-A48A-4D9F-B199-498AD7D2A18D}" presName="parTrans" presStyleLbl="sibTrans2D1" presStyleIdx="4" presStyleCnt="6"/>
      <dgm:spPr/>
    </dgm:pt>
    <dgm:pt modelId="{46BE6EF8-C35B-4315-AEB5-6846BAFD7A37}" type="pres">
      <dgm:prSet presAssocID="{C6042418-A48A-4D9F-B199-498AD7D2A18D}" presName="connectorText" presStyleLbl="sibTrans2D1" presStyleIdx="4" presStyleCnt="6"/>
      <dgm:spPr/>
    </dgm:pt>
    <dgm:pt modelId="{C7D8AA17-B2A4-4149-B316-D638197E459F}" type="pres">
      <dgm:prSet presAssocID="{792B0847-6836-4CB4-8D01-D43496529372}" presName="node" presStyleLbl="node1" presStyleIdx="4" presStyleCnt="6" custScaleX="181375" custScaleY="114254" custRadScaleRad="132510" custRadScaleInc="20492">
        <dgm:presLayoutVars>
          <dgm:bulletEnabled val="1"/>
        </dgm:presLayoutVars>
      </dgm:prSet>
      <dgm:spPr/>
    </dgm:pt>
    <dgm:pt modelId="{F9EA8388-E33A-4D7C-A45D-C889AFB93F47}" type="pres">
      <dgm:prSet presAssocID="{E1230F6E-FF52-4C56-8953-52FF100867EF}" presName="parTrans" presStyleLbl="sibTrans2D1" presStyleIdx="5" presStyleCnt="6"/>
      <dgm:spPr/>
    </dgm:pt>
    <dgm:pt modelId="{390C6EAC-EB22-43CA-A087-C5B670BB0BF5}" type="pres">
      <dgm:prSet presAssocID="{E1230F6E-FF52-4C56-8953-52FF100867EF}" presName="connectorText" presStyleLbl="sibTrans2D1" presStyleIdx="5" presStyleCnt="6"/>
      <dgm:spPr/>
    </dgm:pt>
    <dgm:pt modelId="{E4708CA8-6C1B-45B4-9FCA-84B6FA1BCA47}" type="pres">
      <dgm:prSet presAssocID="{5004E033-2A79-4879-9357-19E93CD41A88}" presName="node" presStyleLbl="node1" presStyleIdx="5" presStyleCnt="6" custScaleX="181375" custScaleY="114254" custRadScaleRad="135657" custRadScaleInc="-44050">
        <dgm:presLayoutVars>
          <dgm:bulletEnabled val="1"/>
        </dgm:presLayoutVars>
      </dgm:prSet>
      <dgm:spPr/>
    </dgm:pt>
  </dgm:ptLst>
  <dgm:cxnLst>
    <dgm:cxn modelId="{CDFEE901-7211-446A-8BE8-D5428AC4791E}" type="presOf" srcId="{30AF19D9-C6CA-4667-884B-B7F907451246}" destId="{6EF854B4-8446-4BD2-BFF3-5387EFCD6BC8}" srcOrd="0" destOrd="0" presId="urn:microsoft.com/office/officeart/2005/8/layout/radial5"/>
    <dgm:cxn modelId="{638F5C2A-16EC-4D13-9A08-79B11A3C0DDF}" type="presOf" srcId="{36AB26A6-508F-4C92-A2BD-A646874DEE3E}" destId="{937BF0BD-B734-4FF6-B0C3-C3F5A815FB45}" srcOrd="0" destOrd="0" presId="urn:microsoft.com/office/officeart/2005/8/layout/radial5"/>
    <dgm:cxn modelId="{2C5EE635-F87F-4A72-BAE2-997C9E50F1A6}" srcId="{30AF19D9-C6CA-4667-884B-B7F907451246}" destId="{5004E033-2A79-4879-9357-19E93CD41A88}" srcOrd="5" destOrd="0" parTransId="{E1230F6E-FF52-4C56-8953-52FF100867EF}" sibTransId="{4881FD00-98AB-45CC-91FF-C1DB95D04F74}"/>
    <dgm:cxn modelId="{5099713D-AC30-4016-B266-8A61610DF142}" srcId="{30AF19D9-C6CA-4667-884B-B7F907451246}" destId="{792B0847-6836-4CB4-8D01-D43496529372}" srcOrd="4" destOrd="0" parTransId="{C6042418-A48A-4D9F-B199-498AD7D2A18D}" sibTransId="{772921D6-819F-49BE-9611-6F13DE681753}"/>
    <dgm:cxn modelId="{C499835F-F918-4112-8A7B-6A2221F74CA0}" type="presOf" srcId="{78C63B63-7EA6-4E6E-9331-C003FFFE1227}" destId="{C095EE5C-49BF-4F07-974D-D0B90C47A1AA}" srcOrd="1" destOrd="0" presId="urn:microsoft.com/office/officeart/2005/8/layout/radial5"/>
    <dgm:cxn modelId="{DAAD1064-CDF8-4C1B-ADA1-2F81ED1D17E6}" srcId="{11AE1226-6611-40E1-9895-B99C7BF32B96}" destId="{30AF19D9-C6CA-4667-884B-B7F907451246}" srcOrd="0" destOrd="0" parTransId="{431ABDAA-9133-4D25-BFE1-1E03E8AB7351}" sibTransId="{679E5C21-FCAF-495D-97EC-A6CDB626111A}"/>
    <dgm:cxn modelId="{C89E1547-8E9C-462F-A679-13C2E2A01CB6}" srcId="{30AF19D9-C6CA-4667-884B-B7F907451246}" destId="{F0D2A5C9-7E4C-4BAF-B2CD-2B4BFF894340}" srcOrd="0" destOrd="0" parTransId="{36AB26A6-508F-4C92-A2BD-A646874DEE3E}" sibTransId="{AF59A43E-438E-4F62-95EC-0B2F5C98A450}"/>
    <dgm:cxn modelId="{7BA7AD69-B121-4768-8703-D3172B866CE8}" type="presOf" srcId="{F0D2A5C9-7E4C-4BAF-B2CD-2B4BFF894340}" destId="{3190E603-2222-44CC-8881-537A74819750}" srcOrd="0" destOrd="0" presId="urn:microsoft.com/office/officeart/2005/8/layout/radial5"/>
    <dgm:cxn modelId="{0307CA6E-81EF-4EE9-9A19-4F26DABA1E76}" srcId="{30AF19D9-C6CA-4667-884B-B7F907451246}" destId="{A7C11D9D-F815-4745-B258-4783F5521855}" srcOrd="3" destOrd="0" parTransId="{826C93AB-4B33-4B10-8F82-C2E33D4B3D1D}" sibTransId="{7F32F0A4-40B1-48E7-802A-3BF38BD6A280}"/>
    <dgm:cxn modelId="{D6C62B51-A04A-4B10-A248-4262CFDCCABF}" type="presOf" srcId="{A7C11D9D-F815-4745-B258-4783F5521855}" destId="{684303A3-F82B-4076-A07A-204526BC6C66}" srcOrd="0" destOrd="0" presId="urn:microsoft.com/office/officeart/2005/8/layout/radial5"/>
    <dgm:cxn modelId="{F21FAC75-2923-4328-BC47-1334C6C06A49}" type="presOf" srcId="{78C63B63-7EA6-4E6E-9331-C003FFFE1227}" destId="{A7552E45-3B92-4330-9B1F-706C124FC59B}" srcOrd="0" destOrd="0" presId="urn:microsoft.com/office/officeart/2005/8/layout/radial5"/>
    <dgm:cxn modelId="{3898B375-ADAE-4B5C-9F52-994A10D12AD8}" srcId="{30AF19D9-C6CA-4667-884B-B7F907451246}" destId="{A242A44D-FEB8-436F-97C5-88ADA95C15A3}" srcOrd="2" destOrd="0" parTransId="{78C63B63-7EA6-4E6E-9331-C003FFFE1227}" sibTransId="{408BAE17-4CC1-4133-ABDC-F0DB3212949D}"/>
    <dgm:cxn modelId="{9C5D2077-2CBD-42C3-96B2-342DACA068A6}" srcId="{30AF19D9-C6CA-4667-884B-B7F907451246}" destId="{B4EB2F20-E9AF-4292-BE08-5475930159B2}" srcOrd="1" destOrd="0" parTransId="{FC79293D-E9C6-4E39-877F-B6501E79AE4F}" sibTransId="{F781818F-1B1B-471D-9A96-3756A9D74AA9}"/>
    <dgm:cxn modelId="{603B4357-4F92-444C-9019-DF4256E713AD}" type="presOf" srcId="{FC79293D-E9C6-4E39-877F-B6501E79AE4F}" destId="{A2836F86-E0EC-47FD-9BB9-A03EBDD90652}" srcOrd="1" destOrd="0" presId="urn:microsoft.com/office/officeart/2005/8/layout/radial5"/>
    <dgm:cxn modelId="{1356CA59-6445-4126-93AE-329D741F789C}" type="presOf" srcId="{792B0847-6836-4CB4-8D01-D43496529372}" destId="{C7D8AA17-B2A4-4149-B316-D638197E459F}" srcOrd="0" destOrd="0" presId="urn:microsoft.com/office/officeart/2005/8/layout/radial5"/>
    <dgm:cxn modelId="{6276C87E-5253-4C1C-9BBF-5B036118AFCD}" type="presOf" srcId="{826C93AB-4B33-4B10-8F82-C2E33D4B3D1D}" destId="{08D7B1B9-B6F5-477A-8C71-5A0AAB4C7276}" srcOrd="1" destOrd="0" presId="urn:microsoft.com/office/officeart/2005/8/layout/radial5"/>
    <dgm:cxn modelId="{CC8ADE80-1F37-4F3B-9009-2F43507729A9}" type="presOf" srcId="{E1230F6E-FF52-4C56-8953-52FF100867EF}" destId="{390C6EAC-EB22-43CA-A087-C5B670BB0BF5}" srcOrd="1" destOrd="0" presId="urn:microsoft.com/office/officeart/2005/8/layout/radial5"/>
    <dgm:cxn modelId="{50295494-C4A4-4B2F-AFB3-E0B464816BBC}" type="presOf" srcId="{E1230F6E-FF52-4C56-8953-52FF100867EF}" destId="{F9EA8388-E33A-4D7C-A45D-C889AFB93F47}" srcOrd="0" destOrd="0" presId="urn:microsoft.com/office/officeart/2005/8/layout/radial5"/>
    <dgm:cxn modelId="{F719DBAB-A266-4785-A839-6917BB33B290}" type="presOf" srcId="{C6042418-A48A-4D9F-B199-498AD7D2A18D}" destId="{3D10189A-3FFA-47B8-B567-BBF50968C112}" srcOrd="0" destOrd="0" presId="urn:microsoft.com/office/officeart/2005/8/layout/radial5"/>
    <dgm:cxn modelId="{ADE5DBB4-DAE0-447B-9C4D-7CC01CAB581E}" type="presOf" srcId="{36AB26A6-508F-4C92-A2BD-A646874DEE3E}" destId="{3B00F1CE-05A9-458C-92B3-4A9B710367CC}" srcOrd="1" destOrd="0" presId="urn:microsoft.com/office/officeart/2005/8/layout/radial5"/>
    <dgm:cxn modelId="{15E3E9B8-AB88-44CF-BFFE-03D697CC0D2A}" type="presOf" srcId="{11AE1226-6611-40E1-9895-B99C7BF32B96}" destId="{67427215-23CF-41C6-91CE-13FDD404494B}" srcOrd="0" destOrd="0" presId="urn:microsoft.com/office/officeart/2005/8/layout/radial5"/>
    <dgm:cxn modelId="{C0F82CD4-A48B-4A30-B084-F4A75A84CE24}" type="presOf" srcId="{B4EB2F20-E9AF-4292-BE08-5475930159B2}" destId="{566A2F70-6027-41AF-BD47-382714F2400A}" srcOrd="0" destOrd="0" presId="urn:microsoft.com/office/officeart/2005/8/layout/radial5"/>
    <dgm:cxn modelId="{148751E4-5677-47B2-9C31-312F6EC7B1E8}" type="presOf" srcId="{C6042418-A48A-4D9F-B199-498AD7D2A18D}" destId="{46BE6EF8-C35B-4315-AEB5-6846BAFD7A37}" srcOrd="1" destOrd="0" presId="urn:microsoft.com/office/officeart/2005/8/layout/radial5"/>
    <dgm:cxn modelId="{A036CBE4-80DF-42FB-B31A-69E3FBE1C8D8}" type="presOf" srcId="{826C93AB-4B33-4B10-8F82-C2E33D4B3D1D}" destId="{610990B7-D574-4EB8-B192-7AD26B662091}" srcOrd="0" destOrd="0" presId="urn:microsoft.com/office/officeart/2005/8/layout/radial5"/>
    <dgm:cxn modelId="{338745E6-70FF-424E-98F4-CF89E628BD80}" type="presOf" srcId="{A242A44D-FEB8-436F-97C5-88ADA95C15A3}" destId="{BBF35CE8-528C-409E-9148-DB428F5C5C4E}" srcOrd="0" destOrd="0" presId="urn:microsoft.com/office/officeart/2005/8/layout/radial5"/>
    <dgm:cxn modelId="{29A7FBF7-1BF7-4871-BC2F-4961B020ED48}" type="presOf" srcId="{FC79293D-E9C6-4E39-877F-B6501E79AE4F}" destId="{070693BC-E4CD-4FCE-9160-B2B029ACB09D}" srcOrd="0" destOrd="0" presId="urn:microsoft.com/office/officeart/2005/8/layout/radial5"/>
    <dgm:cxn modelId="{29B385F9-1870-4692-A5C3-47E7BAE48B42}" type="presOf" srcId="{5004E033-2A79-4879-9357-19E93CD41A88}" destId="{E4708CA8-6C1B-45B4-9FCA-84B6FA1BCA47}" srcOrd="0" destOrd="0" presId="urn:microsoft.com/office/officeart/2005/8/layout/radial5"/>
    <dgm:cxn modelId="{C21BF5F6-F18B-4906-ACF2-828EAB643F2C}" type="presParOf" srcId="{67427215-23CF-41C6-91CE-13FDD404494B}" destId="{6EF854B4-8446-4BD2-BFF3-5387EFCD6BC8}" srcOrd="0" destOrd="0" presId="urn:microsoft.com/office/officeart/2005/8/layout/radial5"/>
    <dgm:cxn modelId="{1B313E41-DF69-487B-A1FF-878C4F4E7045}" type="presParOf" srcId="{67427215-23CF-41C6-91CE-13FDD404494B}" destId="{937BF0BD-B734-4FF6-B0C3-C3F5A815FB45}" srcOrd="1" destOrd="0" presId="urn:microsoft.com/office/officeart/2005/8/layout/radial5"/>
    <dgm:cxn modelId="{A462D4A8-95FC-4004-84E2-F0EE37ED9283}" type="presParOf" srcId="{937BF0BD-B734-4FF6-B0C3-C3F5A815FB45}" destId="{3B00F1CE-05A9-458C-92B3-4A9B710367CC}" srcOrd="0" destOrd="0" presId="urn:microsoft.com/office/officeart/2005/8/layout/radial5"/>
    <dgm:cxn modelId="{324462A3-01B5-4FDD-BF2C-1B23E2EE21A6}" type="presParOf" srcId="{67427215-23CF-41C6-91CE-13FDD404494B}" destId="{3190E603-2222-44CC-8881-537A74819750}" srcOrd="2" destOrd="0" presId="urn:microsoft.com/office/officeart/2005/8/layout/radial5"/>
    <dgm:cxn modelId="{49D903A5-C150-4384-9040-832A4862B16A}" type="presParOf" srcId="{67427215-23CF-41C6-91CE-13FDD404494B}" destId="{070693BC-E4CD-4FCE-9160-B2B029ACB09D}" srcOrd="3" destOrd="0" presId="urn:microsoft.com/office/officeart/2005/8/layout/radial5"/>
    <dgm:cxn modelId="{40BD3E35-8CD7-48E5-9165-1DEFB3473FEA}" type="presParOf" srcId="{070693BC-E4CD-4FCE-9160-B2B029ACB09D}" destId="{A2836F86-E0EC-47FD-9BB9-A03EBDD90652}" srcOrd="0" destOrd="0" presId="urn:microsoft.com/office/officeart/2005/8/layout/radial5"/>
    <dgm:cxn modelId="{77798BF7-8828-4191-AFA3-D1EFE005D057}" type="presParOf" srcId="{67427215-23CF-41C6-91CE-13FDD404494B}" destId="{566A2F70-6027-41AF-BD47-382714F2400A}" srcOrd="4" destOrd="0" presId="urn:microsoft.com/office/officeart/2005/8/layout/radial5"/>
    <dgm:cxn modelId="{B61AF37F-B10B-4ECC-9B08-C0ED05665701}" type="presParOf" srcId="{67427215-23CF-41C6-91CE-13FDD404494B}" destId="{A7552E45-3B92-4330-9B1F-706C124FC59B}" srcOrd="5" destOrd="0" presId="urn:microsoft.com/office/officeart/2005/8/layout/radial5"/>
    <dgm:cxn modelId="{9FA175AF-2725-471E-8EE5-6182B8FD68AC}" type="presParOf" srcId="{A7552E45-3B92-4330-9B1F-706C124FC59B}" destId="{C095EE5C-49BF-4F07-974D-D0B90C47A1AA}" srcOrd="0" destOrd="0" presId="urn:microsoft.com/office/officeart/2005/8/layout/radial5"/>
    <dgm:cxn modelId="{8804B2EC-79BD-48E2-841A-EDA9F85356FF}" type="presParOf" srcId="{67427215-23CF-41C6-91CE-13FDD404494B}" destId="{BBF35CE8-528C-409E-9148-DB428F5C5C4E}" srcOrd="6" destOrd="0" presId="urn:microsoft.com/office/officeart/2005/8/layout/radial5"/>
    <dgm:cxn modelId="{4450FE17-4B29-4A0D-879F-64E21AF350DC}" type="presParOf" srcId="{67427215-23CF-41C6-91CE-13FDD404494B}" destId="{610990B7-D574-4EB8-B192-7AD26B662091}" srcOrd="7" destOrd="0" presId="urn:microsoft.com/office/officeart/2005/8/layout/radial5"/>
    <dgm:cxn modelId="{F16C47E7-EE19-401F-8CEF-9D7CA7A367AA}" type="presParOf" srcId="{610990B7-D574-4EB8-B192-7AD26B662091}" destId="{08D7B1B9-B6F5-477A-8C71-5A0AAB4C7276}" srcOrd="0" destOrd="0" presId="urn:microsoft.com/office/officeart/2005/8/layout/radial5"/>
    <dgm:cxn modelId="{1DB0047D-1796-4CF2-B915-362C012572D4}" type="presParOf" srcId="{67427215-23CF-41C6-91CE-13FDD404494B}" destId="{684303A3-F82B-4076-A07A-204526BC6C66}" srcOrd="8" destOrd="0" presId="urn:microsoft.com/office/officeart/2005/8/layout/radial5"/>
    <dgm:cxn modelId="{10E89FCA-6D1C-4335-9CCA-681588F81A57}" type="presParOf" srcId="{67427215-23CF-41C6-91CE-13FDD404494B}" destId="{3D10189A-3FFA-47B8-B567-BBF50968C112}" srcOrd="9" destOrd="0" presId="urn:microsoft.com/office/officeart/2005/8/layout/radial5"/>
    <dgm:cxn modelId="{B9E30FAE-0F15-404B-A143-883DDD4E2B46}" type="presParOf" srcId="{3D10189A-3FFA-47B8-B567-BBF50968C112}" destId="{46BE6EF8-C35B-4315-AEB5-6846BAFD7A37}" srcOrd="0" destOrd="0" presId="urn:microsoft.com/office/officeart/2005/8/layout/radial5"/>
    <dgm:cxn modelId="{49C76B43-C58C-46D8-81D7-F3AECD772F5B}" type="presParOf" srcId="{67427215-23CF-41C6-91CE-13FDD404494B}" destId="{C7D8AA17-B2A4-4149-B316-D638197E459F}" srcOrd="10" destOrd="0" presId="urn:microsoft.com/office/officeart/2005/8/layout/radial5"/>
    <dgm:cxn modelId="{396C9FDA-B7D7-4AF5-9E89-715BB9F94559}" type="presParOf" srcId="{67427215-23CF-41C6-91CE-13FDD404494B}" destId="{F9EA8388-E33A-4D7C-A45D-C889AFB93F47}" srcOrd="11" destOrd="0" presId="urn:microsoft.com/office/officeart/2005/8/layout/radial5"/>
    <dgm:cxn modelId="{4FE35865-E920-411B-A8BC-C5CC7851A83D}" type="presParOf" srcId="{F9EA8388-E33A-4D7C-A45D-C889AFB93F47}" destId="{390C6EAC-EB22-43CA-A087-C5B670BB0BF5}" srcOrd="0" destOrd="0" presId="urn:microsoft.com/office/officeart/2005/8/layout/radial5"/>
    <dgm:cxn modelId="{9895B61E-5AC9-4AAD-9C91-C7CD47AE78C8}" type="presParOf" srcId="{67427215-23CF-41C6-91CE-13FDD404494B}" destId="{E4708CA8-6C1B-45B4-9FCA-84B6FA1BCA47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EDA04E-8089-4C31-A715-E2619C986D72}" type="doc">
      <dgm:prSet loTypeId="urn:diagrams.loki3.com/VaryingWidthList" loCatId="list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32EB9596-6E45-4809-BA8E-D19DF7BEFA0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400" b="1" dirty="0">
              <a:latin typeface="Gill Sans MT (Headings)ody)"/>
            </a:rPr>
            <a:t>IMC 2561 </a:t>
          </a:r>
        </a:p>
        <a:p>
          <a:r>
            <a:rPr lang="en-US" sz="2400" dirty="0">
              <a:latin typeface="Gill Sans MT (Headings)ody)"/>
            </a:rPr>
            <a:t>“</a:t>
          </a:r>
          <a:r>
            <a:rPr lang="en-US" sz="2100" dirty="0">
              <a:latin typeface="Gill Sans MT (Headings)ody)"/>
            </a:rPr>
            <a:t>Decommissioning Power Reactor Inspection Program”</a:t>
          </a:r>
        </a:p>
      </dgm:t>
    </dgm:pt>
    <dgm:pt modelId="{E712ECDD-E43E-482A-B858-02CA8340AE39}" type="parTrans" cxnId="{A0FC454A-6B72-423D-8E75-93244C165008}">
      <dgm:prSet/>
      <dgm:spPr/>
      <dgm:t>
        <a:bodyPr/>
        <a:lstStyle/>
        <a:p>
          <a:endParaRPr lang="en-US"/>
        </a:p>
      </dgm:t>
    </dgm:pt>
    <dgm:pt modelId="{99D05F8C-FBF7-4F82-9A6F-6560842D5962}" type="sibTrans" cxnId="{A0FC454A-6B72-423D-8E75-93244C165008}">
      <dgm:prSet/>
      <dgm:spPr/>
      <dgm:t>
        <a:bodyPr/>
        <a:lstStyle/>
        <a:p>
          <a:endParaRPr lang="en-US"/>
        </a:p>
      </dgm:t>
    </dgm:pt>
    <dgm:pt modelId="{96D734A1-6CE4-4BD8-88E1-A5B26208F492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300" b="1" dirty="0">
              <a:latin typeface="Gill Sans MT (Headings)ody)"/>
            </a:rPr>
            <a:t>IMC 2602</a:t>
          </a:r>
        </a:p>
        <a:p>
          <a:r>
            <a:rPr lang="en-US" sz="2000" dirty="0">
              <a:latin typeface="Gill Sans MT (Headings)ody)"/>
            </a:rPr>
            <a:t> </a:t>
          </a:r>
          <a:r>
            <a:rPr lang="en-US" sz="2100" dirty="0">
              <a:latin typeface="Gill Sans MT (Headings)ody)"/>
            </a:rPr>
            <a:t>“Decommissioning Oversight and Inspection Program for Fuel Cycle Facilities and Materials Licensees”</a:t>
          </a:r>
        </a:p>
      </dgm:t>
    </dgm:pt>
    <dgm:pt modelId="{4121C429-6176-479E-8ED7-8D62EB76CD2D}" type="parTrans" cxnId="{F783459F-D2E9-425C-9822-3F1922BE1703}">
      <dgm:prSet/>
      <dgm:spPr/>
      <dgm:t>
        <a:bodyPr/>
        <a:lstStyle/>
        <a:p>
          <a:endParaRPr lang="en-US"/>
        </a:p>
      </dgm:t>
    </dgm:pt>
    <dgm:pt modelId="{A026328D-DED6-4FF1-AABE-CFA62EBE1D93}" type="sibTrans" cxnId="{F783459F-D2E9-425C-9822-3F1922BE1703}">
      <dgm:prSet/>
      <dgm:spPr/>
      <dgm:t>
        <a:bodyPr/>
        <a:lstStyle/>
        <a:p>
          <a:endParaRPr lang="en-US"/>
        </a:p>
      </dgm:t>
    </dgm:pt>
    <dgm:pt modelId="{F3ABCC2A-CE24-4B45-8704-0DEE46E2B4F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300" b="1" dirty="0">
              <a:latin typeface="Gill Sans MT (Headings)ody)"/>
            </a:rPr>
            <a:t>IMC </a:t>
          </a:r>
          <a:r>
            <a:rPr lang="en-US" sz="2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 (Headings)ody)"/>
            </a:rPr>
            <a:t>1248, </a:t>
          </a:r>
          <a:r>
            <a:rPr lang="en-US" sz="2300" b="1" dirty="0">
              <a:latin typeface="Gill Sans MT (Headings)ody)"/>
            </a:rPr>
            <a:t>Appendix F</a:t>
          </a:r>
        </a:p>
        <a:p>
          <a:r>
            <a:rPr lang="en-US" sz="2000" b="1" dirty="0">
              <a:latin typeface="Gill Sans MT (Headings)ody)"/>
            </a:rPr>
            <a:t> </a:t>
          </a:r>
          <a:r>
            <a:rPr lang="en-US" sz="2000" dirty="0">
              <a:latin typeface="Gill Sans MT (Headings)ody)"/>
            </a:rPr>
            <a:t>“Training Requirements and Qualification Journal for Decommissioning Inspectors"</a:t>
          </a:r>
        </a:p>
      </dgm:t>
    </dgm:pt>
    <dgm:pt modelId="{69654701-1556-46ED-8FEA-1102F3028610}" type="parTrans" cxnId="{795348F6-9CB0-497E-9BC5-DE09B9749DC6}">
      <dgm:prSet/>
      <dgm:spPr/>
      <dgm:t>
        <a:bodyPr/>
        <a:lstStyle/>
        <a:p>
          <a:endParaRPr lang="en-US"/>
        </a:p>
      </dgm:t>
    </dgm:pt>
    <dgm:pt modelId="{A73AA650-ACE5-4EA2-BAEF-650C91C5CA8C}" type="sibTrans" cxnId="{795348F6-9CB0-497E-9BC5-DE09B9749DC6}">
      <dgm:prSet/>
      <dgm:spPr/>
      <dgm:t>
        <a:bodyPr/>
        <a:lstStyle/>
        <a:p>
          <a:endParaRPr lang="en-US"/>
        </a:p>
      </dgm:t>
    </dgm:pt>
    <dgm:pt modelId="{4104800B-C47E-4BA1-B84F-03C17A69BD91}" type="pres">
      <dgm:prSet presAssocID="{54EDA04E-8089-4C31-A715-E2619C986D72}" presName="Name0" presStyleCnt="0">
        <dgm:presLayoutVars>
          <dgm:resizeHandles/>
        </dgm:presLayoutVars>
      </dgm:prSet>
      <dgm:spPr/>
    </dgm:pt>
    <dgm:pt modelId="{A3730BD7-A20B-4600-9415-E4682969D61C}" type="pres">
      <dgm:prSet presAssocID="{32EB9596-6E45-4809-BA8E-D19DF7BEFA06}" presName="text" presStyleLbl="node1" presStyleIdx="0" presStyleCnt="3" custScaleX="157038" custScaleY="73537">
        <dgm:presLayoutVars>
          <dgm:bulletEnabled val="1"/>
        </dgm:presLayoutVars>
      </dgm:prSet>
      <dgm:spPr/>
    </dgm:pt>
    <dgm:pt modelId="{F5F37ACE-3DB6-4A9B-B2F8-1C01E3C040AC}" type="pres">
      <dgm:prSet presAssocID="{99D05F8C-FBF7-4F82-9A6F-6560842D5962}" presName="space" presStyleCnt="0"/>
      <dgm:spPr/>
    </dgm:pt>
    <dgm:pt modelId="{06E1DFDE-ED3F-4F86-8968-DC0410E6E5C2}" type="pres">
      <dgm:prSet presAssocID="{96D734A1-6CE4-4BD8-88E1-A5B26208F492}" presName="text" presStyleLbl="node1" presStyleIdx="1" presStyleCnt="3" custScaleX="105280">
        <dgm:presLayoutVars>
          <dgm:bulletEnabled val="1"/>
        </dgm:presLayoutVars>
      </dgm:prSet>
      <dgm:spPr/>
    </dgm:pt>
    <dgm:pt modelId="{3DFE36BA-EFEA-46DD-8F0C-6B27D339781D}" type="pres">
      <dgm:prSet presAssocID="{A026328D-DED6-4FF1-AABE-CFA62EBE1D93}" presName="space" presStyleCnt="0"/>
      <dgm:spPr/>
    </dgm:pt>
    <dgm:pt modelId="{19EE5371-BE32-4DD4-A1D3-B0970294AE11}" type="pres">
      <dgm:prSet presAssocID="{F3ABCC2A-CE24-4B45-8704-0DEE46E2B4F6}" presName="text" presStyleLbl="node1" presStyleIdx="2" presStyleCnt="3" custScaleX="132405">
        <dgm:presLayoutVars>
          <dgm:bulletEnabled val="1"/>
        </dgm:presLayoutVars>
      </dgm:prSet>
      <dgm:spPr/>
    </dgm:pt>
  </dgm:ptLst>
  <dgm:cxnLst>
    <dgm:cxn modelId="{267EC345-8650-4048-9652-1F710413353C}" type="presOf" srcId="{F3ABCC2A-CE24-4B45-8704-0DEE46E2B4F6}" destId="{19EE5371-BE32-4DD4-A1D3-B0970294AE11}" srcOrd="0" destOrd="0" presId="urn:diagrams.loki3.com/VaryingWidthList"/>
    <dgm:cxn modelId="{A0FC454A-6B72-423D-8E75-93244C165008}" srcId="{54EDA04E-8089-4C31-A715-E2619C986D72}" destId="{32EB9596-6E45-4809-BA8E-D19DF7BEFA06}" srcOrd="0" destOrd="0" parTransId="{E712ECDD-E43E-482A-B858-02CA8340AE39}" sibTransId="{99D05F8C-FBF7-4F82-9A6F-6560842D5962}"/>
    <dgm:cxn modelId="{1C73A270-5A27-4871-BDC4-E3D304B44478}" type="presOf" srcId="{96D734A1-6CE4-4BD8-88E1-A5B26208F492}" destId="{06E1DFDE-ED3F-4F86-8968-DC0410E6E5C2}" srcOrd="0" destOrd="0" presId="urn:diagrams.loki3.com/VaryingWidthList"/>
    <dgm:cxn modelId="{1736C158-BDF5-4F5A-B652-1344D303469F}" type="presOf" srcId="{54EDA04E-8089-4C31-A715-E2619C986D72}" destId="{4104800B-C47E-4BA1-B84F-03C17A69BD91}" srcOrd="0" destOrd="0" presId="urn:diagrams.loki3.com/VaryingWidthList"/>
    <dgm:cxn modelId="{F783459F-D2E9-425C-9822-3F1922BE1703}" srcId="{54EDA04E-8089-4C31-A715-E2619C986D72}" destId="{96D734A1-6CE4-4BD8-88E1-A5B26208F492}" srcOrd="1" destOrd="0" parTransId="{4121C429-6176-479E-8ED7-8D62EB76CD2D}" sibTransId="{A026328D-DED6-4FF1-AABE-CFA62EBE1D93}"/>
    <dgm:cxn modelId="{60EDB6EA-8949-422D-A4F1-95BDF5402F66}" type="presOf" srcId="{32EB9596-6E45-4809-BA8E-D19DF7BEFA06}" destId="{A3730BD7-A20B-4600-9415-E4682969D61C}" srcOrd="0" destOrd="0" presId="urn:diagrams.loki3.com/VaryingWidthList"/>
    <dgm:cxn modelId="{795348F6-9CB0-497E-9BC5-DE09B9749DC6}" srcId="{54EDA04E-8089-4C31-A715-E2619C986D72}" destId="{F3ABCC2A-CE24-4B45-8704-0DEE46E2B4F6}" srcOrd="2" destOrd="0" parTransId="{69654701-1556-46ED-8FEA-1102F3028610}" sibTransId="{A73AA650-ACE5-4EA2-BAEF-650C91C5CA8C}"/>
    <dgm:cxn modelId="{B9CC940A-DB4A-4160-9631-F0D4E8F38F96}" type="presParOf" srcId="{4104800B-C47E-4BA1-B84F-03C17A69BD91}" destId="{A3730BD7-A20B-4600-9415-E4682969D61C}" srcOrd="0" destOrd="0" presId="urn:diagrams.loki3.com/VaryingWidthList"/>
    <dgm:cxn modelId="{326B6C9A-9503-4957-AFE5-2CA93D09D068}" type="presParOf" srcId="{4104800B-C47E-4BA1-B84F-03C17A69BD91}" destId="{F5F37ACE-3DB6-4A9B-B2F8-1C01E3C040AC}" srcOrd="1" destOrd="0" presId="urn:diagrams.loki3.com/VaryingWidthList"/>
    <dgm:cxn modelId="{B7EF45DE-7907-4894-A61D-C1C243D663C7}" type="presParOf" srcId="{4104800B-C47E-4BA1-B84F-03C17A69BD91}" destId="{06E1DFDE-ED3F-4F86-8968-DC0410E6E5C2}" srcOrd="2" destOrd="0" presId="urn:diagrams.loki3.com/VaryingWidthList"/>
    <dgm:cxn modelId="{244437B8-E375-44C1-BF33-4584CC6785A6}" type="presParOf" srcId="{4104800B-C47E-4BA1-B84F-03C17A69BD91}" destId="{3DFE36BA-EFEA-46DD-8F0C-6B27D339781D}" srcOrd="3" destOrd="0" presId="urn:diagrams.loki3.com/VaryingWidthList"/>
    <dgm:cxn modelId="{B4434E64-6D9B-49BC-99C5-18233E84B2A0}" type="presParOf" srcId="{4104800B-C47E-4BA1-B84F-03C17A69BD91}" destId="{19EE5371-BE32-4DD4-A1D3-B0970294AE11}" srcOrd="4" destOrd="0" presId="urn:diagrams.loki3.com/VaryingWidthList"/>
  </dgm:cxnLst>
  <dgm:bg>
    <a:effectLst>
      <a:outerShdw blurRad="50800" dist="50800" dir="5400000" algn="ctr" rotWithShape="0">
        <a:schemeClr val="bg1"/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64AF15-1219-4FB4-8AA7-6736DAA5F05D}">
      <dsp:nvSpPr>
        <dsp:cNvPr id="0" name=""/>
        <dsp:cNvSpPr/>
      </dsp:nvSpPr>
      <dsp:spPr>
        <a:xfrm>
          <a:off x="1203" y="536719"/>
          <a:ext cx="4223907" cy="26821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6F90D52-8CE9-4BDA-84DB-4C377AFCA429}">
      <dsp:nvSpPr>
        <dsp:cNvPr id="0" name=""/>
        <dsp:cNvSpPr/>
      </dsp:nvSpPr>
      <dsp:spPr>
        <a:xfrm>
          <a:off x="470526" y="982576"/>
          <a:ext cx="4223907" cy="26821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i="0" kern="1200">
              <a:latin typeface="Gill Sans MT (Headings)"/>
            </a:rPr>
            <a:t>Low-Level Waste​ (LLW)</a:t>
          </a:r>
          <a:endParaRPr lang="en-US" sz="3500" kern="1200">
            <a:latin typeface="Gill Sans MT (Headings)"/>
          </a:endParaRPr>
        </a:p>
      </dsp:txBody>
      <dsp:txXfrm>
        <a:off x="549084" y="1061134"/>
        <a:ext cx="4066791" cy="2525065"/>
      </dsp:txXfrm>
    </dsp:sp>
    <dsp:sp modelId="{60C3078F-A739-4F8D-B99E-8E0271D7E721}">
      <dsp:nvSpPr>
        <dsp:cNvPr id="0" name=""/>
        <dsp:cNvSpPr/>
      </dsp:nvSpPr>
      <dsp:spPr>
        <a:xfrm>
          <a:off x="5163757" y="536719"/>
          <a:ext cx="4223907" cy="26821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C63F5F6-FEF5-4E5C-9AA6-37C72E7EBC10}">
      <dsp:nvSpPr>
        <dsp:cNvPr id="0" name=""/>
        <dsp:cNvSpPr/>
      </dsp:nvSpPr>
      <dsp:spPr>
        <a:xfrm>
          <a:off x="5633080" y="982576"/>
          <a:ext cx="4223907" cy="26821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i="0" kern="1200">
              <a:latin typeface="Gill Sans MT (Headings)"/>
            </a:rPr>
            <a:t>Decommissioning</a:t>
          </a:r>
          <a:r>
            <a:rPr lang="en-US" sz="3500" b="0" i="0" kern="1200">
              <a:latin typeface="Gill Sans MT (Headings)"/>
            </a:rPr>
            <a:t>​</a:t>
          </a:r>
          <a:endParaRPr lang="en-US" sz="3500" kern="1200">
            <a:latin typeface="Gill Sans MT (Headings)"/>
          </a:endParaRPr>
        </a:p>
      </dsp:txBody>
      <dsp:txXfrm>
        <a:off x="5711638" y="1061134"/>
        <a:ext cx="4066791" cy="25250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F854B4-8446-4BD2-BFF3-5387EFCD6BC8}">
      <dsp:nvSpPr>
        <dsp:cNvPr id="0" name=""/>
        <dsp:cNvSpPr/>
      </dsp:nvSpPr>
      <dsp:spPr>
        <a:xfrm>
          <a:off x="3799289" y="1922294"/>
          <a:ext cx="1395210" cy="1395210"/>
        </a:xfrm>
        <a:prstGeom prst="ellipse">
          <a:avLst/>
        </a:prstGeom>
        <a:solidFill>
          <a:schemeClr val="tx2"/>
        </a:solidFill>
        <a:ln>
          <a:noFill/>
        </a:ln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accent1">
              <a:hueOff val="0"/>
              <a:satOff val="0"/>
              <a:lumOff val="0"/>
              <a:alphaOff val="0"/>
              <a:shade val="25000"/>
              <a:satMod val="14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2"/>
              </a:solidFill>
              <a:latin typeface="Gill Sans MT (Headings)ody)"/>
              <a:ea typeface="+mn-ea"/>
              <a:cs typeface="+mn-cs"/>
            </a:rPr>
            <a:t>Directed</a:t>
          </a:r>
          <a:r>
            <a:rPr lang="en-US" sz="1900" kern="1200" dirty="0">
              <a:solidFill>
                <a:srgbClr val="134770"/>
              </a:solidFill>
              <a:latin typeface="Gill Sans MT (Headings)ody)"/>
              <a:ea typeface="+mn-ea"/>
              <a:cs typeface="+mn-cs"/>
            </a:rPr>
            <a:t> </a:t>
          </a:r>
          <a:r>
            <a:rPr lang="en-US" sz="1900" kern="1200" dirty="0">
              <a:solidFill>
                <a:schemeClr val="bg2"/>
              </a:solidFill>
              <a:latin typeface="Gill Sans MT (Headings)ody)"/>
              <a:ea typeface="+mn-ea"/>
              <a:cs typeface="+mn-cs"/>
            </a:rPr>
            <a:t>Changes</a:t>
          </a:r>
        </a:p>
      </dsp:txBody>
      <dsp:txXfrm>
        <a:off x="4003613" y="2126618"/>
        <a:ext cx="986562" cy="986562"/>
      </dsp:txXfrm>
    </dsp:sp>
    <dsp:sp modelId="{937BF0BD-B734-4FF6-B0C3-C3F5A815FB45}">
      <dsp:nvSpPr>
        <dsp:cNvPr id="0" name=""/>
        <dsp:cNvSpPr/>
      </dsp:nvSpPr>
      <dsp:spPr>
        <a:xfrm rot="16217008">
          <a:off x="4348199" y="1537853"/>
          <a:ext cx="306257" cy="371840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accent1">
              <a:tint val="60000"/>
              <a:hueOff val="0"/>
              <a:satOff val="0"/>
              <a:lumOff val="0"/>
              <a:alphaOff val="0"/>
              <a:shade val="25000"/>
              <a:satMod val="14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4393910" y="1658159"/>
        <a:ext cx="214380" cy="223104"/>
      </dsp:txXfrm>
    </dsp:sp>
    <dsp:sp modelId="{3190E603-2222-44CC-8881-537A74819750}">
      <dsp:nvSpPr>
        <dsp:cNvPr id="0" name=""/>
        <dsp:cNvSpPr/>
      </dsp:nvSpPr>
      <dsp:spPr>
        <a:xfrm>
          <a:off x="3264252" y="120520"/>
          <a:ext cx="2483125" cy="1392447"/>
        </a:xfrm>
        <a:prstGeom prst="ellipse">
          <a:avLst/>
        </a:prstGeom>
        <a:solidFill>
          <a:schemeClr val="tx2"/>
        </a:solidFill>
        <a:ln>
          <a:noFill/>
        </a:ln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accent1">
              <a:hueOff val="0"/>
              <a:satOff val="0"/>
              <a:lumOff val="0"/>
              <a:alphaOff val="0"/>
              <a:shade val="25000"/>
              <a:satMod val="14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2"/>
              </a:solidFill>
              <a:latin typeface="Gill Sans MT (Headings)ody)"/>
            </a:rPr>
            <a:t>Allow case-by-case application of new requirements</a:t>
          </a:r>
        </a:p>
      </dsp:txBody>
      <dsp:txXfrm>
        <a:off x="3627897" y="324439"/>
        <a:ext cx="1755835" cy="984609"/>
      </dsp:txXfrm>
    </dsp:sp>
    <dsp:sp modelId="{070693BC-E4CD-4FCE-9160-B2B029ACB09D}">
      <dsp:nvSpPr>
        <dsp:cNvPr id="0" name=""/>
        <dsp:cNvSpPr/>
      </dsp:nvSpPr>
      <dsp:spPr>
        <a:xfrm rot="20653940">
          <a:off x="5293327" y="2111441"/>
          <a:ext cx="328581" cy="474371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accent1">
              <a:tint val="60000"/>
              <a:hueOff val="0"/>
              <a:satOff val="0"/>
              <a:lumOff val="0"/>
              <a:alphaOff val="0"/>
              <a:shade val="25000"/>
              <a:satMod val="14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solidFill>
              <a:schemeClr val="tx1"/>
            </a:solidFill>
          </a:endParaRPr>
        </a:p>
      </dsp:txBody>
      <dsp:txXfrm>
        <a:off x="5295182" y="2219708"/>
        <a:ext cx="230007" cy="284623"/>
      </dsp:txXfrm>
    </dsp:sp>
    <dsp:sp modelId="{566A2F70-6027-41AF-BD47-382714F2400A}">
      <dsp:nvSpPr>
        <dsp:cNvPr id="0" name=""/>
        <dsp:cNvSpPr/>
      </dsp:nvSpPr>
      <dsp:spPr>
        <a:xfrm>
          <a:off x="5615468" y="1239498"/>
          <a:ext cx="2599164" cy="1395210"/>
        </a:xfrm>
        <a:prstGeom prst="ellipse">
          <a:avLst/>
        </a:prstGeom>
        <a:solidFill>
          <a:schemeClr val="tx2"/>
        </a:solidFill>
        <a:ln>
          <a:noFill/>
        </a:ln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accent1">
              <a:hueOff val="0"/>
              <a:satOff val="0"/>
              <a:lumOff val="0"/>
              <a:alphaOff val="0"/>
              <a:shade val="25000"/>
              <a:satMod val="14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2"/>
              </a:solidFill>
              <a:latin typeface="Gill Sans MT (Headings)ody)"/>
            </a:rPr>
            <a:t>Consider site-specific, graded compliance period</a:t>
          </a:r>
        </a:p>
      </dsp:txBody>
      <dsp:txXfrm>
        <a:off x="5996107" y="1443822"/>
        <a:ext cx="1837886" cy="986562"/>
      </dsp:txXfrm>
    </dsp:sp>
    <dsp:sp modelId="{A7552E45-3B92-4330-9B1F-706C124FC59B}">
      <dsp:nvSpPr>
        <dsp:cNvPr id="0" name=""/>
        <dsp:cNvSpPr/>
      </dsp:nvSpPr>
      <dsp:spPr>
        <a:xfrm rot="1454686">
          <a:off x="5253766" y="2804922"/>
          <a:ext cx="361251" cy="474371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accent1">
              <a:tint val="60000"/>
              <a:hueOff val="0"/>
              <a:satOff val="0"/>
              <a:lumOff val="0"/>
              <a:alphaOff val="0"/>
              <a:shade val="25000"/>
              <a:satMod val="14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258545" y="2877545"/>
        <a:ext cx="252876" cy="284623"/>
      </dsp:txXfrm>
    </dsp:sp>
    <dsp:sp modelId="{BBF35CE8-528C-409E-9148-DB428F5C5C4E}">
      <dsp:nvSpPr>
        <dsp:cNvPr id="0" name=""/>
        <dsp:cNvSpPr/>
      </dsp:nvSpPr>
      <dsp:spPr>
        <a:xfrm>
          <a:off x="5530828" y="2897244"/>
          <a:ext cx="2307287" cy="1415691"/>
        </a:xfrm>
        <a:prstGeom prst="ellipse">
          <a:avLst/>
        </a:prstGeom>
        <a:solidFill>
          <a:schemeClr val="tx2"/>
        </a:solidFill>
        <a:ln>
          <a:noFill/>
        </a:ln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accent1">
              <a:hueOff val="0"/>
              <a:satOff val="0"/>
              <a:lumOff val="0"/>
              <a:alphaOff val="0"/>
              <a:shade val="25000"/>
              <a:satMod val="14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2"/>
              </a:solidFill>
              <a:latin typeface="Gill Sans MT (Headings)ody)"/>
            </a:rPr>
            <a:t>Include safety case and defense-in-depth considerations</a:t>
          </a:r>
        </a:p>
      </dsp:txBody>
      <dsp:txXfrm>
        <a:off x="5868722" y="3104567"/>
        <a:ext cx="1631499" cy="1001045"/>
      </dsp:txXfrm>
    </dsp:sp>
    <dsp:sp modelId="{610990B7-D574-4EB8-B192-7AD26B662091}">
      <dsp:nvSpPr>
        <dsp:cNvPr id="0" name=""/>
        <dsp:cNvSpPr/>
      </dsp:nvSpPr>
      <dsp:spPr>
        <a:xfrm rot="5400000">
          <a:off x="4380135" y="3294008"/>
          <a:ext cx="233517" cy="474371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accent1">
              <a:tint val="60000"/>
              <a:hueOff val="0"/>
              <a:satOff val="0"/>
              <a:lumOff val="0"/>
              <a:alphaOff val="0"/>
              <a:shade val="25000"/>
              <a:satMod val="14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4415163" y="3353855"/>
        <a:ext cx="163462" cy="284623"/>
      </dsp:txXfrm>
    </dsp:sp>
    <dsp:sp modelId="{684303A3-F82B-4076-A07A-204526BC6C66}">
      <dsp:nvSpPr>
        <dsp:cNvPr id="0" name=""/>
        <dsp:cNvSpPr/>
      </dsp:nvSpPr>
      <dsp:spPr>
        <a:xfrm>
          <a:off x="3231613" y="3758102"/>
          <a:ext cx="2530562" cy="1594083"/>
        </a:xfrm>
        <a:prstGeom prst="ellipse">
          <a:avLst/>
        </a:prstGeom>
        <a:solidFill>
          <a:schemeClr val="tx2"/>
        </a:solidFill>
        <a:ln>
          <a:noFill/>
        </a:ln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accent1">
              <a:hueOff val="0"/>
              <a:satOff val="0"/>
              <a:lumOff val="0"/>
              <a:alphaOff val="0"/>
              <a:shade val="25000"/>
              <a:satMod val="14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2"/>
              </a:solidFill>
              <a:latin typeface="Gill Sans MT (Headings)ody)"/>
            </a:rPr>
            <a:t>Allow single regulator for GTCC waste streams containing </a:t>
          </a:r>
          <a:r>
            <a:rPr lang="en-US" sz="1600" kern="1200" dirty="0">
              <a:solidFill>
                <a:schemeClr val="bg2"/>
              </a:solidFill>
              <a:latin typeface="Gill Sans MT (Headings)ody)"/>
              <a:ea typeface="+mn-ea"/>
              <a:cs typeface="+mn-cs"/>
            </a:rPr>
            <a:t>strategic special nuclear material</a:t>
          </a:r>
          <a:r>
            <a:rPr lang="en-US" sz="1600" kern="1200" dirty="0">
              <a:solidFill>
                <a:srgbClr val="134770"/>
              </a:solidFill>
              <a:latin typeface="Gill Sans MT (Headings)ody)"/>
              <a:ea typeface="+mn-ea"/>
              <a:cs typeface="+mn-cs"/>
            </a:rPr>
            <a:t> </a:t>
          </a:r>
        </a:p>
      </dsp:txBody>
      <dsp:txXfrm>
        <a:off x="3602205" y="3991550"/>
        <a:ext cx="1789378" cy="1127187"/>
      </dsp:txXfrm>
    </dsp:sp>
    <dsp:sp modelId="{3D10189A-3FFA-47B8-B567-BBF50968C112}">
      <dsp:nvSpPr>
        <dsp:cNvPr id="0" name=""/>
        <dsp:cNvSpPr/>
      </dsp:nvSpPr>
      <dsp:spPr>
        <a:xfrm rot="9389888">
          <a:off x="3326774" y="2805430"/>
          <a:ext cx="396049" cy="474371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accent1">
              <a:tint val="60000"/>
              <a:hueOff val="0"/>
              <a:satOff val="0"/>
              <a:lumOff val="0"/>
              <a:alphaOff val="0"/>
              <a:shade val="25000"/>
              <a:satMod val="14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solidFill>
              <a:schemeClr val="tx1"/>
            </a:solidFill>
          </a:endParaRPr>
        </a:p>
      </dsp:txBody>
      <dsp:txXfrm rot="10800000">
        <a:off x="3440661" y="2876614"/>
        <a:ext cx="277234" cy="284623"/>
      </dsp:txXfrm>
    </dsp:sp>
    <dsp:sp modelId="{C7D8AA17-B2A4-4149-B316-D638197E459F}">
      <dsp:nvSpPr>
        <dsp:cNvPr id="0" name=""/>
        <dsp:cNvSpPr/>
      </dsp:nvSpPr>
      <dsp:spPr>
        <a:xfrm>
          <a:off x="865326" y="2851840"/>
          <a:ext cx="2530562" cy="1594083"/>
        </a:xfrm>
        <a:prstGeom prst="ellipse">
          <a:avLst/>
        </a:prstGeom>
        <a:solidFill>
          <a:schemeClr val="tx2"/>
        </a:solidFill>
        <a:ln>
          <a:noFill/>
        </a:ln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accent1">
              <a:hueOff val="0"/>
              <a:satOff val="0"/>
              <a:lumOff val="0"/>
              <a:alphaOff val="0"/>
              <a:shade val="25000"/>
              <a:satMod val="14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2"/>
              </a:solidFill>
              <a:latin typeface="Gill Sans MT (Headings)ody)"/>
            </a:rPr>
            <a:t>Flexibility for facilities to develop Site-Specific Waste Acceptance Criteria</a:t>
          </a:r>
        </a:p>
      </dsp:txBody>
      <dsp:txXfrm>
        <a:off x="1235918" y="3085288"/>
        <a:ext cx="1789378" cy="1127187"/>
      </dsp:txXfrm>
    </dsp:sp>
    <dsp:sp modelId="{F9EA8388-E33A-4D7C-A45D-C889AFB93F47}">
      <dsp:nvSpPr>
        <dsp:cNvPr id="0" name=""/>
        <dsp:cNvSpPr/>
      </dsp:nvSpPr>
      <dsp:spPr>
        <a:xfrm rot="11828507">
          <a:off x="3271595" y="2067470"/>
          <a:ext cx="406479" cy="474371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accent1">
              <a:tint val="60000"/>
              <a:hueOff val="0"/>
              <a:satOff val="0"/>
              <a:lumOff val="0"/>
              <a:alphaOff val="0"/>
              <a:shade val="25000"/>
              <a:satMod val="14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 rot="10800000">
        <a:off x="3390831" y="2180315"/>
        <a:ext cx="284535" cy="284623"/>
      </dsp:txXfrm>
    </dsp:sp>
    <dsp:sp modelId="{E4708CA8-6C1B-45B4-9FCA-84B6FA1BCA47}">
      <dsp:nvSpPr>
        <dsp:cNvPr id="0" name=""/>
        <dsp:cNvSpPr/>
      </dsp:nvSpPr>
      <dsp:spPr>
        <a:xfrm>
          <a:off x="695751" y="1040699"/>
          <a:ext cx="2530562" cy="1594083"/>
        </a:xfrm>
        <a:prstGeom prst="ellipse">
          <a:avLst/>
        </a:prstGeom>
        <a:solidFill>
          <a:schemeClr val="tx2"/>
        </a:solidFill>
        <a:ln>
          <a:noFill/>
        </a:ln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accent1">
              <a:hueOff val="0"/>
              <a:satOff val="0"/>
              <a:lumOff val="0"/>
              <a:alphaOff val="0"/>
              <a:shade val="25000"/>
              <a:satMod val="14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2"/>
              </a:solidFill>
              <a:latin typeface="Gill Sans MT (Headings)ody)"/>
            </a:rPr>
            <a:t>Allow Agreement State licensing of certain GTCC waste streams</a:t>
          </a:r>
        </a:p>
      </dsp:txBody>
      <dsp:txXfrm>
        <a:off x="1066343" y="1274147"/>
        <a:ext cx="1789378" cy="11271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730BD7-A20B-4600-9415-E4682969D61C}">
      <dsp:nvSpPr>
        <dsp:cNvPr id="0" name=""/>
        <dsp:cNvSpPr/>
      </dsp:nvSpPr>
      <dsp:spPr>
        <a:xfrm>
          <a:off x="0" y="1022"/>
          <a:ext cx="3457189" cy="1257958"/>
        </a:xfrm>
        <a:prstGeom prst="rect">
          <a:avLst/>
        </a:prstGeom>
        <a:solidFill>
          <a:schemeClr val="accent1">
            <a:lumMod val="7500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Gill Sans MT (Headings)ody)"/>
            </a:rPr>
            <a:t>IMC 2561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Gill Sans MT (Headings)ody)"/>
            </a:rPr>
            <a:t>“</a:t>
          </a:r>
          <a:r>
            <a:rPr lang="en-US" sz="2100" kern="1200" dirty="0">
              <a:latin typeface="Gill Sans MT (Headings)ody)"/>
            </a:rPr>
            <a:t>Decommissioning Power Reactor Inspection Program”</a:t>
          </a:r>
        </a:p>
      </dsp:txBody>
      <dsp:txXfrm>
        <a:off x="0" y="1022"/>
        <a:ext cx="3457189" cy="1257958"/>
      </dsp:txXfrm>
    </dsp:sp>
    <dsp:sp modelId="{06E1DFDE-ED3F-4F86-8968-DC0410E6E5C2}">
      <dsp:nvSpPr>
        <dsp:cNvPr id="0" name=""/>
        <dsp:cNvSpPr/>
      </dsp:nvSpPr>
      <dsp:spPr>
        <a:xfrm>
          <a:off x="0" y="1344513"/>
          <a:ext cx="3457189" cy="1710647"/>
        </a:xfrm>
        <a:prstGeom prst="rect">
          <a:avLst/>
        </a:prstGeom>
        <a:solidFill>
          <a:schemeClr val="accent1">
            <a:lumMod val="7500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latin typeface="Gill Sans MT (Headings)ody)"/>
            </a:rPr>
            <a:t>IMC 2602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ill Sans MT (Headings)ody)"/>
            </a:rPr>
            <a:t> </a:t>
          </a:r>
          <a:r>
            <a:rPr lang="en-US" sz="2100" kern="1200" dirty="0">
              <a:latin typeface="Gill Sans MT (Headings)ody)"/>
            </a:rPr>
            <a:t>“Decommissioning Oversight and Inspection Program for Fuel Cycle Facilities and Materials Licensees”</a:t>
          </a:r>
        </a:p>
      </dsp:txBody>
      <dsp:txXfrm>
        <a:off x="0" y="1344513"/>
        <a:ext cx="3457189" cy="1710647"/>
      </dsp:txXfrm>
    </dsp:sp>
    <dsp:sp modelId="{19EE5371-BE32-4DD4-A1D3-B0970294AE11}">
      <dsp:nvSpPr>
        <dsp:cNvPr id="0" name=""/>
        <dsp:cNvSpPr/>
      </dsp:nvSpPr>
      <dsp:spPr>
        <a:xfrm>
          <a:off x="0" y="3140692"/>
          <a:ext cx="3457189" cy="1710647"/>
        </a:xfrm>
        <a:prstGeom prst="rect">
          <a:avLst/>
        </a:prstGeom>
        <a:solidFill>
          <a:schemeClr val="accent1">
            <a:lumMod val="7500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latin typeface="Gill Sans MT (Headings)ody)"/>
            </a:rPr>
            <a:t>IMC </a:t>
          </a:r>
          <a:r>
            <a:rPr lang="en-US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 (Headings)ody)"/>
            </a:rPr>
            <a:t>1248, </a:t>
          </a:r>
          <a:r>
            <a:rPr lang="en-US" sz="2300" b="1" kern="1200" dirty="0">
              <a:latin typeface="Gill Sans MT (Headings)ody)"/>
            </a:rPr>
            <a:t>Appendix F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Gill Sans MT (Headings)ody)"/>
            </a:rPr>
            <a:t> </a:t>
          </a:r>
          <a:r>
            <a:rPr lang="en-US" sz="2000" kern="1200" dirty="0">
              <a:latin typeface="Gill Sans MT (Headings)ody)"/>
            </a:rPr>
            <a:t>“Training Requirements and Qualification Journal for Decommissioning Inspectors"</a:t>
          </a:r>
        </a:p>
      </dsp:txBody>
      <dsp:txXfrm>
        <a:off x="0" y="3140692"/>
        <a:ext cx="3457189" cy="17106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BACFB0-9E8C-404B-8967-51AAC4056F1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1BCE1-2EA8-493E-A78C-A8F0FFB6F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90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1BCE1-2EA8-493E-A78C-A8F0FFB6F7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001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38113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11480" y="3417570"/>
            <a:ext cx="6103620" cy="547497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040B6-D0D3-6A4A-8DFF-1B3B085B1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092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1BCE1-2EA8-493E-A78C-A8F0FFB6F7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86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1BCE1-2EA8-493E-A78C-A8F0FFB6F7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18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0575" y="596900"/>
            <a:ext cx="4997450" cy="2811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42028" y="3638170"/>
            <a:ext cx="6616581" cy="445228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6B924-071A-2F4B-B09C-D1512BD3B1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67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1BCE1-2EA8-493E-A78C-A8F0FFB6F7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0087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15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613278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762000"/>
            <a:ext cx="5013325" cy="2819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sz="8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38A86-32A9-4356-8E4D-588CF2BB448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0700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1BCE1-2EA8-493E-A78C-A8F0FFB6F7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1729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6B924-071A-2F4B-B09C-D1512BD3B11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51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1BCE1-2EA8-493E-A78C-A8F0FFB6F7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842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1BCE1-2EA8-493E-A78C-A8F0FFB6F7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57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83157"/>
            <a:ext cx="5605670" cy="3617843"/>
          </a:xfrm>
        </p:spPr>
        <p:txBody>
          <a:bodyPr/>
          <a:lstStyle/>
          <a:p>
            <a:pPr algn="l"/>
            <a:endParaRPr lang="en-US" sz="1000" b="0" i="0" dirty="0"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040B6-D0D3-6A4A-8DFF-1B3B085B11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20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1BCE1-2EA8-493E-A78C-A8F0FFB6F7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85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040B6-D0D3-6A4A-8DFF-1B3B085B11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8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2713" y="95250"/>
            <a:ext cx="4508500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9695" y="2632076"/>
            <a:ext cx="6716865" cy="6180454"/>
          </a:xfrm>
        </p:spPr>
        <p:txBody>
          <a:bodyPr>
            <a:noAutofit/>
          </a:bodyPr>
          <a:lstStyle/>
          <a:p>
            <a:pPr algn="l" rtl="0" fontAlgn="base"/>
            <a:endParaRPr lang="en-US" sz="900" b="0" i="0" dirty="0"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2B424-62C4-4176-84D6-061B51EEB5B8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971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DABB3-CAA7-440B-AA59-6B8AB8B025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8DB26F-69AB-B04C-43B6-ECADE4BB59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184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38113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11480" y="3417570"/>
            <a:ext cx="6103620" cy="547497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040B6-D0D3-6A4A-8DFF-1B3B085B1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251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1ACFB7E2-C1B4-46E3-B481-2625CF6BF610}" type="datetime1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390859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25B3-7018-480A-946B-5636A158838A}" type="datetime1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9130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25B3-7018-480A-946B-5636A158838A}" type="datetime1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284446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25B3-7018-480A-946B-5636A158838A}" type="datetime1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3718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8F5FD-54D0-40BB-B695-3077BEBD743F}" type="datetime1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561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25B3-7018-480A-946B-5636A158838A}" type="datetime1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4512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25B3-7018-480A-946B-5636A158838A}" type="datetime1">
              <a:rPr lang="en-US" smtClean="0"/>
              <a:t>9/29/2023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7162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3BDDA-4C9D-4047-9E0C-889462D01517}" type="datetime1">
              <a:rPr lang="en-US" smtClean="0"/>
              <a:t>9/29/2023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10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2231E-51BB-47F6-B067-0653CB8F1FD8}" type="datetime1">
              <a:rPr lang="en-US" smtClean="0"/>
              <a:t>9/29/2023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92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25B3-7018-480A-946B-5636A158838A}" type="datetime1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11075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25B3-7018-480A-946B-5636A158838A}" type="datetime1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9354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BCC25B3-7018-480A-946B-5636A158838A}" type="datetime1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646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2" r:id="rId1"/>
    <p:sldLayoutId id="2147484553" r:id="rId2"/>
    <p:sldLayoutId id="2147484554" r:id="rId3"/>
    <p:sldLayoutId id="2147484555" r:id="rId4"/>
    <p:sldLayoutId id="2147484556" r:id="rId5"/>
    <p:sldLayoutId id="2147484557" r:id="rId6"/>
    <p:sldLayoutId id="2147484558" r:id="rId7"/>
    <p:sldLayoutId id="2147484559" r:id="rId8"/>
    <p:sldLayoutId id="2147484560" r:id="rId9"/>
    <p:sldLayoutId id="2147484561" r:id="rId10"/>
    <p:sldLayoutId id="214748456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vecteezy.com/photo/1310244-two-workers-reviewing-a-repor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irene.wu@nrc.gov" TargetMode="External"/><Relationship Id="rId7" Type="http://schemas.openxmlformats.org/officeDocument/2006/relationships/hyperlink" Target="https://prioritynetworks.ca/contact-u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hyperlink" Target="mailto:cardelia.maupin@nrc.gov" TargetMode="External"/><Relationship Id="rId4" Type="http://schemas.openxmlformats.org/officeDocument/2006/relationships/hyperlink" Target="mailto:priya.yadav@nrc.gov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c.gov/waste/decommissioning/oversight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flickr.com/photos/thecourtyard/9344539212" TargetMode="Externa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federalregister.gov/d/2022-03131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nrc.gov/waste/decommissioning/whats-new.html" TargetMode="External"/><Relationship Id="rId5" Type="http://schemas.openxmlformats.org/officeDocument/2006/relationships/hyperlink" Target="http://elphicks.co.uk/events/whats-new-2/" TargetMode="Externa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marketingland.com/twitter-customer-service-tips-137991" TargetMode="External"/><Relationship Id="rId13" Type="http://schemas.openxmlformats.org/officeDocument/2006/relationships/image" Target="../media/image19.png"/><Relationship Id="rId18" Type="http://schemas.openxmlformats.org/officeDocument/2006/relationships/hyperlink" Target="http://www.pixelsquid.com/png/question-mark-fridge-magnet-1505389739115550142" TargetMode="External"/><Relationship Id="rId3" Type="http://schemas.openxmlformats.org/officeDocument/2006/relationships/hyperlink" Target="https://www.facebook.com/nrcgov/" TargetMode="External"/><Relationship Id="rId7" Type="http://schemas.openxmlformats.org/officeDocument/2006/relationships/image" Target="../media/image17.jpeg"/><Relationship Id="rId12" Type="http://schemas.openxmlformats.org/officeDocument/2006/relationships/hyperlink" Target="https://www.youtube.com/user/NRCgov" TargetMode="External"/><Relationship Id="rId17" Type="http://schemas.microsoft.com/office/2007/relationships/hdphoto" Target="../media/hdphoto4.wdp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nrcgov" TargetMode="External"/><Relationship Id="rId11" Type="http://schemas.openxmlformats.org/officeDocument/2006/relationships/hyperlink" Target="https://www.geospatialworld.net/news/linkedin-launches-talent-insights-to-help-recruiters/" TargetMode="External"/><Relationship Id="rId5" Type="http://schemas.openxmlformats.org/officeDocument/2006/relationships/hyperlink" Target="http://www.arrl.org/news/arrl-now-on-facebook" TargetMode="External"/><Relationship Id="rId15" Type="http://schemas.openxmlformats.org/officeDocument/2006/relationships/hyperlink" Target="https://www.nrc.gov/public-involve/listserver.html#lyris" TargetMode="External"/><Relationship Id="rId10" Type="http://schemas.openxmlformats.org/officeDocument/2006/relationships/image" Target="../media/image18.png"/><Relationship Id="rId19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hyperlink" Target="https://www.linkedin.com/company/u-s--nuclear-regulatory-commission/" TargetMode="External"/><Relationship Id="rId14" Type="http://schemas.openxmlformats.org/officeDocument/2006/relationships/hyperlink" Target="https://www.softicons.com/web-icons/mark4-youtube-icons-by-chad-l-ross/blue-youtube-black-ico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c.gov/waste.html" TargetMode="External"/><Relationship Id="rId7" Type="http://schemas.openxmlformats.org/officeDocument/2006/relationships/hyperlink" Target="https://www.flickr.com/photos/thecourtyard/9344539212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hyperlink" Target="https://scp.nrc.gov/llrw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tensix.com/implementing-project-management-things-to-consider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hyperlink" Target="https://www.nrc.gov/docs/ML2209/ML22095A227.pdf" TargetMode="External"/><Relationship Id="rId7" Type="http://schemas.openxmlformats.org/officeDocument/2006/relationships/hyperlink" Target="https://www.nrc.gov/docs/ML2113/ML21132A296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rc.gov/waste/llw-disposal/llw-pa/llw-uwm.html" TargetMode="External"/><Relationship Id="rId5" Type="http://schemas.openxmlformats.org/officeDocument/2006/relationships/hyperlink" Target="https://www.nrc.gov/waste/llw-disposal/very-llw.html" TargetMode="External"/><Relationship Id="rId4" Type="http://schemas.openxmlformats.org/officeDocument/2006/relationships/hyperlink" Target="https://www.nrc.gov/waste/llw-disposal/llw-pa/llw-btp.html" TargetMode="External"/><Relationship Id="rId9" Type="http://schemas.openxmlformats.org/officeDocument/2006/relationships/hyperlink" Target="https://www.shutterstock.com/video/clip-22306807-strategic-direction-animated-word-clou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c.gov/docs/ML2014/ML20143A164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hyperlink" Target="https://adamswebsearch2.nrc.gov/webSearch2/main.jsp?AccessionNumber=ML22095A227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vecteezy.com/photo/1310244-two-workers-reviewing-a-repor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73416-4A3C-4D3D-8FA6-91FA535B0D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2106" y="-43581"/>
            <a:ext cx="6745042" cy="3405864"/>
          </a:xfrm>
        </p:spPr>
        <p:txBody>
          <a:bodyPr anchor="ctr">
            <a:normAutofit/>
          </a:bodyPr>
          <a:lstStyle/>
          <a:p>
            <a:pPr marL="0" marR="0">
              <a:spcBef>
                <a:spcPts val="750"/>
              </a:spcBef>
              <a:spcAft>
                <a:spcPts val="750"/>
              </a:spcAft>
            </a:pPr>
            <a:r>
              <a:rPr lang="en-US" sz="4800" b="1" i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"/>
                <a:ea typeface="Times New Roman" panose="02020603050405020304" pitchFamily="18" charset="0"/>
              </a:rPr>
              <a:t>NRC UPDATE</a:t>
            </a:r>
            <a:endParaRPr lang="en-US" sz="4800" b="1" i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 (Headings)"/>
              <a:ea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2838C-13FD-4833-9437-245BB5E27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0706" y="2051809"/>
            <a:ext cx="5053263" cy="2229857"/>
          </a:xfrm>
        </p:spPr>
        <p:txBody>
          <a:bodyPr anchor="ctr">
            <a:normAutofit/>
          </a:bodyPr>
          <a:lstStyle/>
          <a:p>
            <a:pPr algn="ctr"/>
            <a:r>
              <a:rPr lang="en-US" sz="2000" b="1" cap="small" dirty="0">
                <a:solidFill>
                  <a:schemeClr val="tx1">
                    <a:lumMod val="85000"/>
                  </a:schemeClr>
                </a:solidFill>
                <a:latin typeface="Gill Sans MT (Headings)"/>
              </a:rPr>
              <a:t>FALL LLW FORUM MEETING</a:t>
            </a:r>
          </a:p>
          <a:p>
            <a:pPr algn="ctr"/>
            <a:r>
              <a:rPr lang="en-US" b="1" cap="small" dirty="0">
                <a:solidFill>
                  <a:schemeClr val="tx1">
                    <a:lumMod val="85000"/>
                  </a:schemeClr>
                </a:solidFill>
                <a:latin typeface="Gill Sans MT (Headings)"/>
              </a:rPr>
              <a:t>OCTOBER 3,4, 2023</a:t>
            </a:r>
            <a:endParaRPr lang="en-US" sz="2000" dirty="0">
              <a:solidFill>
                <a:schemeClr val="tx1">
                  <a:lumMod val="85000"/>
                </a:schemeClr>
              </a:solidFill>
              <a:latin typeface="Gill Sans MT (Headings)"/>
            </a:endParaRPr>
          </a:p>
          <a:p>
            <a:pPr algn="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AB3F15-7573-4999-B94D-E3FFCB0290B1}"/>
              </a:ext>
            </a:extLst>
          </p:cNvPr>
          <p:cNvSpPr/>
          <p:nvPr/>
        </p:nvSpPr>
        <p:spPr>
          <a:xfrm>
            <a:off x="5053716" y="4120972"/>
            <a:ext cx="7150520" cy="18158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>
                <a:latin typeface="Gill Sans MT (Headings)"/>
              </a:rPr>
              <a:t>Stephen Koenick, Chief</a:t>
            </a:r>
          </a:p>
          <a:p>
            <a:pPr algn="ctr"/>
            <a:r>
              <a:rPr lang="en-US" sz="2200">
                <a:latin typeface="Gill Sans MT (Headings)"/>
              </a:rPr>
              <a:t>Low-Level Waste and Projects Branch</a:t>
            </a:r>
          </a:p>
          <a:p>
            <a:pPr algn="ctr"/>
            <a:r>
              <a:rPr lang="en-US" sz="2200">
                <a:latin typeface="Gill Sans MT (Headings)"/>
              </a:rPr>
              <a:t>Division of Decommissioning, Uranium</a:t>
            </a:r>
          </a:p>
          <a:p>
            <a:pPr algn="ctr"/>
            <a:r>
              <a:rPr lang="en-US" sz="2200">
                <a:latin typeface="Gill Sans MT (Headings)"/>
              </a:rPr>
              <a:t>    Recovery, and Waste Programs (DUWP)</a:t>
            </a:r>
          </a:p>
          <a:p>
            <a:pPr algn="ctr"/>
            <a:r>
              <a:rPr lang="en-US" sz="2200">
                <a:latin typeface="Gill Sans MT (Headings)"/>
              </a:rPr>
              <a:t>Office of Nuclear Material Safety and Safeguards (NMSS)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8382DD-EF25-4BE9-B558-40A6B4EC2551}"/>
              </a:ext>
            </a:extLst>
          </p:cNvPr>
          <p:cNvSpPr txBox="1"/>
          <p:nvPr/>
        </p:nvSpPr>
        <p:spPr>
          <a:xfrm>
            <a:off x="5263507" y="4053416"/>
            <a:ext cx="50319" cy="25285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BFB753-0A80-4E0E-B6AE-034F5A4B44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9519" y="3888844"/>
            <a:ext cx="2097427" cy="2048010"/>
          </a:xfrm>
          <a:prstGeom prst="ellipse">
            <a:avLst/>
          </a:prstGeom>
          <a:ln w="63500" cap="rnd">
            <a:solidFill>
              <a:schemeClr val="bg2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E822B20-F674-4812-B508-8F60414EE978}"/>
              </a:ext>
            </a:extLst>
          </p:cNvPr>
          <p:cNvSpPr/>
          <p:nvPr/>
        </p:nvSpPr>
        <p:spPr>
          <a:xfrm>
            <a:off x="931654" y="5511879"/>
            <a:ext cx="35239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>
                <a:solidFill>
                  <a:schemeClr val="tx1">
                    <a:lumMod val="85000"/>
                  </a:schemeClr>
                </a:solidFill>
                <a:latin typeface="Gill Sans MT (Headings)"/>
              </a:rPr>
              <a:t>Protecting today, tomorrow, and </a:t>
            </a:r>
          </a:p>
          <a:p>
            <a:pPr algn="ctr"/>
            <a:r>
              <a:rPr lang="en-US" sz="2000" b="1" i="1">
                <a:solidFill>
                  <a:schemeClr val="tx1">
                    <a:lumMod val="85000"/>
                  </a:schemeClr>
                </a:solidFill>
                <a:latin typeface="Gill Sans MT (Headings)"/>
              </a:rPr>
              <a:t>cleaning up the past</a:t>
            </a:r>
            <a:endParaRPr lang="en-US" sz="2000" b="1">
              <a:solidFill>
                <a:schemeClr val="tx1">
                  <a:lumMod val="85000"/>
                </a:schemeClr>
              </a:solidFill>
              <a:latin typeface="Gill Sans MT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2189115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A62C7B-8CCC-316E-52C6-FD0470EEA417}"/>
              </a:ext>
            </a:extLst>
          </p:cNvPr>
          <p:cNvSpPr txBox="1"/>
          <p:nvPr/>
        </p:nvSpPr>
        <p:spPr>
          <a:xfrm>
            <a:off x="20155" y="303667"/>
            <a:ext cx="2218919" cy="466452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tx2"/>
                </a:solidFill>
                <a:latin typeface="Gill Sans MT (Headings)ody)"/>
                <a:ea typeface="+mj-ea"/>
                <a:cs typeface="+mj-cs"/>
              </a:rPr>
              <a:t>Topics of interest to the LLWF, continued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D09FDB16-8B80-4DCA-B3AE-C377B4F40C45}"/>
              </a:ext>
            </a:extLst>
          </p:cNvPr>
          <p:cNvSpPr txBox="1">
            <a:spLocks/>
          </p:cNvSpPr>
          <p:nvPr/>
        </p:nvSpPr>
        <p:spPr>
          <a:xfrm>
            <a:off x="1821841" y="220662"/>
            <a:ext cx="8987673" cy="6416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Font typeface=".Lucida Grande UI Regular"/>
              <a:buChar char="►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.Lucida Grande UI Regular"/>
              <a:buChar char="►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.Lucida Grande UI Regular"/>
              <a:buChar char="►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.Lucida Grande UI Regular"/>
              <a:buChar char="►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.Lucida Grande UI Regular"/>
              <a:buChar char="►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9538" marR="0" lvl="2" indent="-342900" fontAlgn="base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Gill Sans MT (Headings)ody)"/>
                <a:cs typeface="+mn-cs"/>
              </a:rPr>
              <a:t>Grandfather clause – now titled an exception.  </a:t>
            </a:r>
          </a:p>
          <a:p>
            <a:pPr marL="1836738" lvl="3" indent="-342900" fontAlgn="base">
              <a:spcBef>
                <a:spcPts val="1000"/>
              </a:spcBef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kumimoji="0" lang="en-US" altLang="en-US" sz="2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Gill Sans MT (Headings)ody)"/>
                <a:cs typeface="+mn-cs"/>
              </a:rPr>
              <a:t>Will disposal facilities that fall under the exception be considered 10 CFR Part 61 disposal facility or will they operate under a lesser license or a license that doesn’t meet the requirements of Part 61</a:t>
            </a:r>
          </a:p>
          <a:p>
            <a:pPr marL="1379538" lvl="2" indent="-342900" fontAlgn="base">
              <a:spcBef>
                <a:spcPts val="1000"/>
              </a:spcBef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>
                    <a:lumMod val="95000"/>
                  </a:schemeClr>
                </a:solidFill>
                <a:latin typeface="Gill Sans MT (Headings)ody)"/>
                <a:cs typeface="+mn-cs"/>
              </a:rPr>
              <a:t>Regulatory Analysis</a:t>
            </a:r>
          </a:p>
          <a:p>
            <a:pPr marL="1836738" lvl="3" indent="-342900" fontAlgn="base">
              <a:spcBef>
                <a:spcPts val="1000"/>
              </a:spcBef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1">
                    <a:lumMod val="95000"/>
                  </a:schemeClr>
                </a:solidFill>
                <a:latin typeface="Gill Sans MT (Headings)ody)"/>
                <a:cs typeface="+mn-cs"/>
              </a:rPr>
              <a:t>SRM SECY-16-106 directed staff: “Be informed by broader and more fully integrated, but reasonably foreseeable, costs and benefits to the U.S. waste disposal system resulting from the proposed rule changes, including pass-through costs to waste generators and processors.”</a:t>
            </a:r>
          </a:p>
          <a:p>
            <a:pPr marL="1379538" lvl="2" indent="-342900" fontAlgn="base">
              <a:spcBef>
                <a:spcPts val="1000"/>
              </a:spcBef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solidFill>
                  <a:schemeClr val="tx1">
                    <a:lumMod val="95000"/>
                  </a:schemeClr>
                </a:solidFill>
                <a:latin typeface="Gill Sans MT (Headings)ody)"/>
                <a:cs typeface="+mn-cs"/>
              </a:rPr>
              <a:t>Opportunity for public input prior to the rule going back up to the commission.  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02C6370-2BCC-62CD-57A3-5A18136D8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5261" y="6054778"/>
            <a:ext cx="838199" cy="767687"/>
          </a:xfrm>
        </p:spPr>
        <p:txBody>
          <a:bodyPr/>
          <a:lstStyle/>
          <a:p>
            <a:fld id="{437C3F23-D513-D349-B4C4-08D51C5D805D}" type="slidenum">
              <a:rPr lang="en-US" sz="1500" smtClean="0"/>
              <a:t>10</a:t>
            </a:fld>
            <a:endParaRPr lang="en-US" sz="15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7AE69D-1C71-33AA-44F7-E213DC02D51A}"/>
              </a:ext>
            </a:extLst>
          </p:cNvPr>
          <p:cNvCxnSpPr/>
          <p:nvPr/>
        </p:nvCxnSpPr>
        <p:spPr>
          <a:xfrm>
            <a:off x="2873828" y="352373"/>
            <a:ext cx="0" cy="61232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erson writ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69D42162-5799-C953-E370-25B5708E3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5736" y="4290279"/>
            <a:ext cx="2569085" cy="21853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37787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1D82E9C1-FAC3-F9D8-F375-2AF849FAFFC6}"/>
              </a:ext>
            </a:extLst>
          </p:cNvPr>
          <p:cNvSpPr/>
          <p:nvPr/>
        </p:nvSpPr>
        <p:spPr>
          <a:xfrm>
            <a:off x="4505467" y="3729689"/>
            <a:ext cx="3973286" cy="303187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accent1">
                <a:lumMod val="50000"/>
              </a:schemeClr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C6A5111-95D3-1E39-6C87-74CCB43D48E6}"/>
              </a:ext>
            </a:extLst>
          </p:cNvPr>
          <p:cNvSpPr/>
          <p:nvPr/>
        </p:nvSpPr>
        <p:spPr>
          <a:xfrm>
            <a:off x="7909012" y="235578"/>
            <a:ext cx="4114801" cy="303187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accent1">
                <a:lumMod val="50000"/>
              </a:schemeClr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FD49D0-030F-8AE9-FD8B-0DD62E40B413}"/>
              </a:ext>
            </a:extLst>
          </p:cNvPr>
          <p:cNvSpPr/>
          <p:nvPr/>
        </p:nvSpPr>
        <p:spPr>
          <a:xfrm>
            <a:off x="274075" y="184546"/>
            <a:ext cx="4231392" cy="303187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accent1">
                <a:lumMod val="50000"/>
              </a:schemeClr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6B3F51-F961-4443-B3D7-5E3EBAFFC7B5}"/>
              </a:ext>
            </a:extLst>
          </p:cNvPr>
          <p:cNvSpPr txBox="1"/>
          <p:nvPr/>
        </p:nvSpPr>
        <p:spPr>
          <a:xfrm>
            <a:off x="541716" y="515541"/>
            <a:ext cx="352943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George Tartal</a:t>
            </a:r>
          </a:p>
          <a:p>
            <a:pPr algn="ctr"/>
            <a:endParaRPr lang="en-US" sz="2800">
              <a:solidFill>
                <a:schemeClr val="bg1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i="1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Rulemaking PM</a:t>
            </a:r>
          </a:p>
          <a:p>
            <a:pPr marL="344488" lvl="1">
              <a:buFont typeface="Wingdings" panose="05000000000000000000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Email:                 </a:t>
            </a:r>
            <a:r>
              <a:rPr lang="en-US" sz="240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george.tartal@nrc.gov</a:t>
            </a:r>
            <a:r>
              <a:rPr lang="en-US" sz="240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</a:t>
            </a:r>
          </a:p>
          <a:p>
            <a:pPr marL="344488" lvl="1">
              <a:buFont typeface="Wingdings" panose="05000000000000000000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Phone: (301) 415-0016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535389-BA73-F7E7-CA49-9033C6A591D2}"/>
              </a:ext>
            </a:extLst>
          </p:cNvPr>
          <p:cNvSpPr txBox="1"/>
          <p:nvPr/>
        </p:nvSpPr>
        <p:spPr>
          <a:xfrm>
            <a:off x="4687776" y="3989093"/>
            <a:ext cx="360866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Priya Yadav</a:t>
            </a:r>
          </a:p>
          <a:p>
            <a:pPr algn="ctr"/>
            <a:endParaRPr lang="en-US" sz="2800">
              <a:solidFill>
                <a:schemeClr val="bg1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i="1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Part 61 Technical PM</a:t>
            </a:r>
          </a:p>
          <a:p>
            <a:pPr marL="344488" lvl="1" indent="112713">
              <a:buFont typeface="Wingdings" panose="05000000000000000000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Email: </a:t>
            </a:r>
          </a:p>
          <a:p>
            <a:pPr marL="344488" lvl="1"/>
            <a:r>
              <a:rPr lang="en-US" sz="240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priya.yadav@nrc.gov</a:t>
            </a:r>
            <a:r>
              <a:rPr lang="en-US" sz="240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</a:t>
            </a:r>
          </a:p>
          <a:p>
            <a:pPr marL="344488" lvl="1" indent="112713">
              <a:buFont typeface="Wingdings" panose="05000000000000000000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Phone: (301) 415-6667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798688-0FED-6501-6DF8-70BB76217AB9}"/>
              </a:ext>
            </a:extLst>
          </p:cNvPr>
          <p:cNvSpPr txBox="1"/>
          <p:nvPr/>
        </p:nvSpPr>
        <p:spPr>
          <a:xfrm>
            <a:off x="8360305" y="492239"/>
            <a:ext cx="359769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Cardelia Maupin</a:t>
            </a:r>
          </a:p>
          <a:p>
            <a:pPr algn="ctr"/>
            <a:endParaRPr lang="en-US" sz="2800">
              <a:solidFill>
                <a:schemeClr val="bg1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i="1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GTCC Technical PM</a:t>
            </a:r>
          </a:p>
          <a:p>
            <a:pPr marL="114300" lvl="1">
              <a:buFont typeface="Wingdings" panose="05000000000000000000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Email:</a:t>
            </a:r>
          </a:p>
          <a:p>
            <a:pPr marL="114300" lvl="1"/>
            <a:r>
              <a:rPr lang="en-US" sz="240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cardelia.maupin@nrc.gov</a:t>
            </a:r>
            <a:r>
              <a:rPr lang="en-US" sz="240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 </a:t>
            </a:r>
          </a:p>
          <a:p>
            <a:pPr marL="114300" lvl="1">
              <a:buFont typeface="Wingdings" panose="05000000000000000000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Phone: (301) 415-4127</a:t>
            </a:r>
          </a:p>
        </p:txBody>
      </p:sp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4DC5A366-4892-C63E-3712-8A7F251899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075031" y="1504928"/>
            <a:ext cx="6158528" cy="3155832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7313485-0178-E34E-E40A-EF98162B5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494" y="6090313"/>
            <a:ext cx="838199" cy="767687"/>
          </a:xfrm>
        </p:spPr>
        <p:txBody>
          <a:bodyPr/>
          <a:lstStyle/>
          <a:p>
            <a:fld id="{437C3F23-D513-D349-B4C4-08D51C5D805D}" type="slidenum">
              <a:rPr lang="en-US" sz="1500" smtClean="0"/>
              <a:t>11</a:t>
            </a:fld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1560976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BC258-A2DE-4576-AE3F-B46FD0615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454" y="284900"/>
            <a:ext cx="9418320" cy="965573"/>
          </a:xfrm>
        </p:spPr>
        <p:txBody>
          <a:bodyPr/>
          <a:lstStyle/>
          <a:p>
            <a:pPr algn="ctr"/>
            <a:r>
              <a:rPr lang="en-US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ody)"/>
              </a:rPr>
              <a:t>Decommissioning Program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44F322C-69B5-6406-4A11-3E7EB287E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C3F23-D513-D349-B4C4-08D51C5D805D}" type="slidenum">
              <a:rPr lang="en-US" sz="1500" smtClean="0"/>
              <a:t>12</a:t>
            </a:fld>
            <a:endParaRPr lang="en-US" sz="15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818CDE-CEF3-4982-B181-2FEEB788A1E5}"/>
              </a:ext>
            </a:extLst>
          </p:cNvPr>
          <p:cNvSpPr txBox="1"/>
          <p:nvPr/>
        </p:nvSpPr>
        <p:spPr>
          <a:xfrm>
            <a:off x="636051" y="3491920"/>
            <a:ext cx="6313293" cy="83099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i="1">
                <a:solidFill>
                  <a:schemeClr val="bg1"/>
                </a:solidFill>
                <a:latin typeface="Gill Sans MT (Headings)ody)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https://www.nrc.gov/waste/decommissioning/oversight.html</a:t>
            </a:r>
            <a:endParaRPr lang="en-US" sz="2000" b="1" i="1">
              <a:solidFill>
                <a:schemeClr val="bg1"/>
              </a:solidFill>
              <a:latin typeface="Gill Sans MT (Headings)ody)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9A5DDC7-673B-5D27-CC12-9240F20C7640}"/>
              </a:ext>
            </a:extLst>
          </p:cNvPr>
          <p:cNvSpPr/>
          <p:nvPr/>
        </p:nvSpPr>
        <p:spPr>
          <a:xfrm>
            <a:off x="7169198" y="1724525"/>
            <a:ext cx="4143091" cy="4365788"/>
          </a:xfrm>
          <a:prstGeom prst="ellipse">
            <a:avLst/>
          </a:prstGeom>
          <a:blipFill dpi="0" rotWithShape="1">
            <a:blip r:embed="rId4" cstate="email"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000"/>
                      </a14:imgEffect>
                      <a14:imgEffect>
                        <a14:saturation sat="128000"/>
                      </a14:imgEffect>
                      <a14:imgEffect>
                        <a14:brightnessContrast bright="1000" contrast="2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06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6B5C4C-10CF-4733-B09D-C6A809A043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35" r="1" b="6597"/>
          <a:stretch/>
        </p:blipFill>
        <p:spPr>
          <a:xfrm>
            <a:off x="154127" y="2245358"/>
            <a:ext cx="3078930" cy="356538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F07480C-A779-4663-AE53-3C6E58D69668}"/>
              </a:ext>
            </a:extLst>
          </p:cNvPr>
          <p:cNvSpPr txBox="1">
            <a:spLocks/>
          </p:cNvSpPr>
          <p:nvPr/>
        </p:nvSpPr>
        <p:spPr>
          <a:xfrm>
            <a:off x="926600" y="148270"/>
            <a:ext cx="11029616" cy="6256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sz="3200" b="1" i="0" dirty="0">
                <a:solidFill>
                  <a:schemeClr val="tx2"/>
                </a:solidFill>
                <a:latin typeface="Gill Sans MT (Headings)ody)"/>
              </a:rPr>
              <a:t>Improving Decommissioning Process </a:t>
            </a:r>
            <a:r>
              <a:rPr lang="en-US" sz="3200" b="1" dirty="0">
                <a:solidFill>
                  <a:schemeClr val="tx2"/>
                </a:solidFill>
                <a:latin typeface="Gill Sans MT (Headings)ody)"/>
              </a:rPr>
              <a:t>– </a:t>
            </a:r>
            <a:r>
              <a:rPr lang="en-US" sz="3200" b="1" i="0" dirty="0">
                <a:solidFill>
                  <a:schemeClr val="tx2"/>
                </a:solidFill>
                <a:latin typeface="Gill Sans MT (Headings)ody)"/>
              </a:rPr>
              <a:t>Guidance</a:t>
            </a:r>
            <a:endParaRPr lang="en-US" sz="3200" b="1" dirty="0">
              <a:solidFill>
                <a:schemeClr val="tx2"/>
              </a:solidFill>
              <a:latin typeface="Gill Sans MT (Headings)ody)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BB0B95F-AC13-41E4-AF10-31F82D542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5778" y="2169722"/>
            <a:ext cx="2777432" cy="3849255"/>
          </a:xfr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lvl="1"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0" algn="l"/>
              </a:tabLst>
            </a:pPr>
            <a:r>
              <a:rPr lang="en-US" i="1">
                <a:latin typeface="Gill Sans MT"/>
                <a:ea typeface="Times New Roman" panose="02020603050405020304" pitchFamily="18" charset="0"/>
                <a:cs typeface="Times New Roman"/>
              </a:rPr>
              <a:t>Final</a:t>
            </a:r>
            <a:r>
              <a:rPr lang="en-US" sz="1600" i="1">
                <a:effectLst/>
                <a:latin typeface="Gill Sans MT"/>
                <a:ea typeface="Times New Roman" panose="02020603050405020304" pitchFamily="18" charset="0"/>
                <a:cs typeface="Times New Roman"/>
              </a:rPr>
              <a:t> published on July 19, 2022 (ML22194A859)</a:t>
            </a:r>
            <a:r>
              <a:rPr lang="en-US" i="1">
                <a:latin typeface="Gill Sans MT"/>
                <a:ea typeface="Times New Roman" panose="02020603050405020304" pitchFamily="18" charset="0"/>
              </a:rPr>
              <a:t> </a:t>
            </a:r>
            <a:endParaRPr lang="en-US"/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286000" algn="l"/>
              </a:tabLst>
            </a:pPr>
            <a:r>
              <a:rPr lang="en-US" sz="1600" i="1">
                <a:effectLst/>
                <a:latin typeface="Gill Sans MT"/>
                <a:ea typeface="Times New Roman" panose="02020603050405020304" pitchFamily="18" charset="0"/>
              </a:rPr>
              <a:t>FRN was published on July 22, 2022 (87 FR 43906)</a:t>
            </a:r>
          </a:p>
          <a:p>
            <a:pPr lvl="1">
              <a:spcAft>
                <a:spcPts val="0"/>
              </a:spcAft>
              <a:buFont typeface="Arial,Sans-Serif" panose="020B0604020202020204" pitchFamily="34" charset="0"/>
              <a:buChar char="•"/>
              <a:tabLst>
                <a:tab pos="2286000" algn="l"/>
              </a:tabLst>
            </a:pPr>
            <a:r>
              <a:rPr lang="en-US" i="1">
                <a:latin typeface="Gill Sans MT"/>
                <a:ea typeface="Times New Roman" panose="02020603050405020304" pitchFamily="18" charset="0"/>
              </a:rPr>
              <a:t>Comment resolution document (ML21299A032)</a:t>
            </a:r>
            <a:endParaRPr lang="en-US">
              <a:latin typeface="Gill Sans MT"/>
              <a:ea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286000" algn="l"/>
              </a:tabLst>
            </a:pPr>
            <a:r>
              <a:rPr lang="en-US" i="1">
                <a:latin typeface="Gill Sans MT"/>
                <a:ea typeface="Times New Roman" panose="02020603050405020304" pitchFamily="18" charset="0"/>
              </a:rPr>
              <a:t>Interim Staff Guidance is being issued to address surveys and dose modeling for residual radioactivity associated with open excavations, substructures, and </a:t>
            </a:r>
            <a:r>
              <a:rPr lang="en-US" sz="1700" i="1">
                <a:latin typeface="Gill Sans MT"/>
                <a:ea typeface="Times New Roman" panose="02020603050405020304" pitchFamily="18" charset="0"/>
              </a:rPr>
              <a:t>backfill materials</a:t>
            </a:r>
            <a:r>
              <a:rPr lang="en-US" i="1">
                <a:latin typeface="Gill Sans MT"/>
                <a:ea typeface="Times New Roman" panose="02020603050405020304" pitchFamily="18" charset="0"/>
              </a:rPr>
              <a:t> (fall 2023) </a:t>
            </a:r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E9CA69D-1AEA-912A-F9A2-298811AE0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267" y="2334072"/>
            <a:ext cx="2996021" cy="362782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734DDE-F1BD-82E7-F970-3A279E92D1E7}"/>
              </a:ext>
            </a:extLst>
          </p:cNvPr>
          <p:cNvSpPr txBox="1"/>
          <p:nvPr/>
        </p:nvSpPr>
        <p:spPr>
          <a:xfrm>
            <a:off x="8581178" y="2818101"/>
            <a:ext cx="2570496" cy="2585323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636588" lvl="2" indent="-285750">
              <a:buFont typeface="Arial" panose="020B0604020202020204" pitchFamily="34" charset="0"/>
              <a:buChar char="•"/>
            </a:pPr>
            <a:r>
              <a:rPr lang="en-US" sz="1600" i="1">
                <a:latin typeface="Gill Sans MT"/>
              </a:rPr>
              <a:t>Issued for public comment in July 2021</a:t>
            </a:r>
          </a:p>
          <a:p>
            <a:pPr marL="636588" lvl="2" indent="-285750">
              <a:buFont typeface="Arial" panose="020B0604020202020204" pitchFamily="34" charset="0"/>
              <a:buChar char="•"/>
            </a:pPr>
            <a:r>
              <a:rPr lang="en-US" sz="1600" i="1">
                <a:latin typeface="Gill Sans MT"/>
              </a:rPr>
              <a:t>Over 60 comments in 17 comment letters</a:t>
            </a:r>
          </a:p>
          <a:p>
            <a:pPr marL="636588" lvl="2" indent="-285750">
              <a:buFont typeface="Arial" panose="020B0604020202020204" pitchFamily="34" charset="0"/>
              <a:buChar char="•"/>
            </a:pPr>
            <a:r>
              <a:rPr lang="en-US" sz="1600" i="1">
                <a:latin typeface="Gill Sans MT"/>
              </a:rPr>
              <a:t>Science Advisory Board peer reviewed</a:t>
            </a:r>
          </a:p>
          <a:p>
            <a:pPr marL="636588" lvl="2" indent="-285750">
              <a:buFont typeface="Arial" panose="020B0604020202020204" pitchFamily="34" charset="0"/>
              <a:buChar char="•"/>
            </a:pPr>
            <a:r>
              <a:rPr lang="en-US" sz="1600" i="1">
                <a:latin typeface="Gill Sans MT"/>
              </a:rPr>
              <a:t>MARSSIM Working Group is currently addressing comments</a:t>
            </a:r>
          </a:p>
          <a:p>
            <a:endParaRPr lang="en-US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F7416B7-71E2-08D4-2365-009CD5287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494" y="6057655"/>
            <a:ext cx="838199" cy="767687"/>
          </a:xfrm>
        </p:spPr>
        <p:txBody>
          <a:bodyPr/>
          <a:lstStyle/>
          <a:p>
            <a:fld id="{437C3F23-D513-D349-B4C4-08D51C5D805D}" type="slidenum">
              <a:rPr lang="en-US" sz="1500" smtClean="0"/>
              <a:t>13</a:t>
            </a:fld>
            <a:endParaRPr lang="en-US" sz="150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6EED1E-E836-D121-6D9C-0FC6F91A1B9E}"/>
              </a:ext>
            </a:extLst>
          </p:cNvPr>
          <p:cNvCxnSpPr/>
          <p:nvPr/>
        </p:nvCxnSpPr>
        <p:spPr>
          <a:xfrm>
            <a:off x="5954953" y="1092348"/>
            <a:ext cx="0" cy="53067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EDCEDDA-4BE7-DDA0-2889-5FB56A310688}"/>
              </a:ext>
            </a:extLst>
          </p:cNvPr>
          <p:cNvSpPr txBox="1"/>
          <p:nvPr/>
        </p:nvSpPr>
        <p:spPr>
          <a:xfrm>
            <a:off x="473530" y="1045029"/>
            <a:ext cx="5226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Gill Sans MT"/>
              </a:rPr>
              <a:t>NUREG-1757, “Consolidated Decommissioning Guidance,”  Volume 2, Rev. 2, “Characterization, Survey, and Determination of Radiological Criteria” </a:t>
            </a:r>
            <a:endParaRPr lang="en-US" sz="1800">
              <a:effectLst/>
              <a:latin typeface="Gill Sans MT" panose="020B0502020104020203" pitchFamily="34" charset="0"/>
            </a:endParaRPr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915804-E605-BA72-BFA9-2C7B81903D35}"/>
              </a:ext>
            </a:extLst>
          </p:cNvPr>
          <p:cNvSpPr txBox="1"/>
          <p:nvPr/>
        </p:nvSpPr>
        <p:spPr>
          <a:xfrm>
            <a:off x="6504775" y="1092348"/>
            <a:ext cx="44731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Gill Sans MT"/>
              </a:rPr>
              <a:t>NUREG-1575, Rev. 2, “Multi-Agency Radiation Survey and Site Investigation Manual (MARSSIM)”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FBB9B0-DE5D-7E6A-9185-55C45356BA4A}"/>
              </a:ext>
            </a:extLst>
          </p:cNvPr>
          <p:cNvSpPr txBox="1"/>
          <p:nvPr/>
        </p:nvSpPr>
        <p:spPr>
          <a:xfrm>
            <a:off x="9155293" y="5509401"/>
            <a:ext cx="16705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</a:rPr>
              <a:t>Estimated to be finalized in 2024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CC8A8-4AD3-1039-5B9B-9D4CC393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612" y="282893"/>
            <a:ext cx="6150675" cy="66630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Gill Sans MT (Headings)"/>
              </a:rPr>
              <a:t>Continuously Collected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BEA5A-96AF-77D5-D0F3-86466F44D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171977"/>
            <a:ext cx="6459673" cy="51129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dirty="0">
                <a:latin typeface="Gill Sans MT" panose="020B0502020104020203" pitchFamily="34" charset="0"/>
              </a:rPr>
              <a:t>NRC licensees are increasingly using more modern data logging systems with integrated survey and location data.</a:t>
            </a:r>
            <a:endParaRPr lang="en-US" sz="1600" dirty="0">
              <a:latin typeface="Gill Sans MT" panose="020B0502020104020203" pitchFamily="34" charset="0"/>
              <a:cs typeface="Calibri"/>
            </a:endParaRPr>
          </a:p>
          <a:p>
            <a:r>
              <a:rPr lang="en-US" sz="1600" dirty="0">
                <a:latin typeface="Gill Sans MT" panose="020B0502020104020203" pitchFamily="34" charset="0"/>
              </a:rPr>
              <a:t>NUREG-1507 provides a methodology for calculation of scan MDCs for surveys with a surveyor listening to audible counts.</a:t>
            </a:r>
            <a:endParaRPr lang="en-US" sz="1600" dirty="0">
              <a:latin typeface="Gill Sans MT" panose="020B0502020104020203" pitchFamily="34" charset="0"/>
              <a:cs typeface="Calibri"/>
            </a:endParaRPr>
          </a:p>
          <a:p>
            <a:r>
              <a:rPr lang="en-US" sz="1600" i="1" dirty="0">
                <a:latin typeface="Gill Sans MT" panose="020B0502020104020203" pitchFamily="34" charset="0"/>
              </a:rPr>
              <a:t>A priori </a:t>
            </a:r>
            <a:r>
              <a:rPr lang="en-US" sz="1600" dirty="0">
                <a:latin typeface="Gill Sans MT" panose="020B0502020104020203" pitchFamily="34" charset="0"/>
              </a:rPr>
              <a:t>methods for calculation of scan MDCs for continuously collected data surveys conducted without the surveyor listening to the audible counts are being developed.</a:t>
            </a:r>
            <a:endParaRPr lang="en-US" sz="1600" dirty="0">
              <a:latin typeface="Gill Sans MT" panose="020B0502020104020203" pitchFamily="34" charset="0"/>
              <a:cs typeface="Calibri"/>
            </a:endParaRPr>
          </a:p>
          <a:p>
            <a:r>
              <a:rPr lang="en-US" sz="1600" i="1" dirty="0">
                <a:latin typeface="Gill Sans MT" panose="020B0502020104020203" pitchFamily="34" charset="0"/>
              </a:rPr>
              <a:t>A posteriori</a:t>
            </a:r>
            <a:r>
              <a:rPr lang="en-US" sz="1600" dirty="0">
                <a:latin typeface="Gill Sans MT" panose="020B0502020104020203" pitchFamily="34" charset="0"/>
              </a:rPr>
              <a:t> methods for post processing of data and identification of areas for follow-up investigation are also being developed and implemented in the Visual Sample Plan computer code.</a:t>
            </a:r>
          </a:p>
          <a:p>
            <a:r>
              <a:rPr lang="en-US" sz="1600" dirty="0">
                <a:latin typeface="Gill Sans MT" panose="020B0502020104020203" pitchFamily="34" charset="0"/>
                <a:cs typeface="Calibri"/>
              </a:rPr>
              <a:t>A FRN was issued May 4, 2023, to get stakeholder input related to CCD and  associated regulatory gaps. NRC received 11 responses to the FRN.</a:t>
            </a:r>
          </a:p>
          <a:p>
            <a:r>
              <a:rPr lang="en-US" sz="1600" dirty="0">
                <a:latin typeface="Gill Sans MT" panose="020B0502020104020203" pitchFamily="34" charset="0"/>
                <a:cs typeface="Calibri"/>
              </a:rPr>
              <a:t>MARSSIM, Rev. 2 will include guidance on CCD collection and data analysis. Calculation of a priori </a:t>
            </a:r>
            <a:r>
              <a:rPr lang="en-US" sz="1600" i="1" dirty="0">
                <a:latin typeface="Gill Sans MT" panose="020B0502020104020203" pitchFamily="34" charset="0"/>
                <a:cs typeface="Calibri"/>
              </a:rPr>
              <a:t>scan MDC</a:t>
            </a:r>
            <a:r>
              <a:rPr lang="en-US" sz="1600" dirty="0">
                <a:latin typeface="Gill Sans MT" panose="020B0502020104020203" pitchFamily="34" charset="0"/>
                <a:cs typeface="Calibri"/>
              </a:rPr>
              <a:t> is an area of ongoing research.  See NRC's What's New in Decommissioning Web Site for additional information.</a:t>
            </a:r>
            <a:endParaRPr lang="en-US" sz="1600" dirty="0">
              <a:latin typeface="Gill Sans MT" panose="020B0502020104020203" pitchFamily="34" charset="0"/>
              <a:ea typeface="+mn-lt"/>
              <a:cs typeface="+mn-lt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E2A53059-D7B9-4249-ACFA-426AA0C68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2216" y="599768"/>
            <a:ext cx="3047841" cy="2566218"/>
          </a:xfrm>
          <a:prstGeom prst="rect">
            <a:avLst/>
          </a:prstGeom>
          <a:solidFill>
            <a:srgbClr val="FFFFFF"/>
          </a:solidFill>
          <a:ln w="1270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29C2BC-4800-FC45-B519-0C314971F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359" y="949195"/>
            <a:ext cx="2611556" cy="1867365"/>
          </a:xfrm>
          <a:prstGeom prst="rect">
            <a:avLst/>
          </a:prstGeom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id="{F230AD75-6717-4566-9CA9-25308C059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2216" y="3688130"/>
            <a:ext cx="3047841" cy="2566218"/>
          </a:xfrm>
          <a:prstGeom prst="rect">
            <a:avLst/>
          </a:prstGeom>
          <a:solidFill>
            <a:srgbClr val="FFFFFF"/>
          </a:solidFill>
          <a:ln w="1270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189A04-34BB-E40D-9168-A3742B48D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358" y="4046313"/>
            <a:ext cx="2611556" cy="184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46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0C27756-3E3D-ECBB-6D04-58CDCBDA9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cap="none" dirty="0">
                <a:solidFill>
                  <a:schemeClr val="tx2"/>
                </a:solidFill>
                <a:latin typeface="Gill Sans MT (Headings)ody)"/>
              </a:rPr>
              <a:t>Risk-Informed, Performance Based</a:t>
            </a:r>
            <a:br>
              <a:rPr lang="en-US" sz="3200" b="1" cap="none" dirty="0">
                <a:solidFill>
                  <a:schemeClr val="tx2"/>
                </a:solidFill>
                <a:latin typeface="Gill Sans MT (Headings)ody)"/>
              </a:rPr>
            </a:br>
            <a:r>
              <a:rPr lang="en-US" sz="3200" b="1" cap="none" dirty="0">
                <a:solidFill>
                  <a:schemeClr val="tx2"/>
                </a:solidFill>
                <a:latin typeface="Gill Sans MT (Headings)ody)"/>
              </a:rPr>
              <a:t>Decommissioning Inspection Oversight Guidance</a:t>
            </a:r>
          </a:p>
        </p:txBody>
      </p:sp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AF5E6CA5-43BF-68B4-AE40-32407BC0D61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24476252"/>
              </p:ext>
            </p:extLst>
          </p:nvPr>
        </p:nvGraphicFramePr>
        <p:xfrm>
          <a:off x="7572118" y="328004"/>
          <a:ext cx="3457189" cy="4852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" name="Content Placeholder 18" descr="A group of people wearing safety vests and helmets&#10;&#10;Description automatically generated with low confidence">
            <a:extLst>
              <a:ext uri="{FF2B5EF4-FFF2-40B4-BE49-F238E27FC236}">
                <a16:creationId xmlns:a16="http://schemas.microsoft.com/office/drawing/2014/main" id="{EA538427-48C5-1815-9C14-1FA1304858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8"/>
          <a:srcRect t="22410" r="1" b="1"/>
          <a:stretch/>
        </p:blipFill>
        <p:spPr>
          <a:xfrm>
            <a:off x="286976" y="417257"/>
            <a:ext cx="7058306" cy="4107392"/>
          </a:xfrm>
          <a:prstGeom prst="ellipse">
            <a:avLst/>
          </a:prstGeom>
          <a:ln w="63500" cap="rnd">
            <a:solidFill>
              <a:schemeClr val="bg2">
                <a:lumMod val="2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9CD8E2CD-CCB6-D95E-3E05-88F3E373C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644" y="6079680"/>
            <a:ext cx="838199" cy="767687"/>
          </a:xfrm>
        </p:spPr>
        <p:txBody>
          <a:bodyPr/>
          <a:lstStyle/>
          <a:p>
            <a:fld id="{437C3F23-D513-D349-B4C4-08D51C5D805D}" type="slidenum">
              <a:rPr lang="en-US" sz="1500" smtClean="0"/>
              <a:t>15</a:t>
            </a:fld>
            <a:endParaRPr lang="en-US" sz="15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B0CA9E0-3D94-384A-7225-CD591213BB9F}"/>
              </a:ext>
            </a:extLst>
          </p:cNvPr>
          <p:cNvGrpSpPr/>
          <p:nvPr/>
        </p:nvGrpSpPr>
        <p:grpSpPr>
          <a:xfrm>
            <a:off x="7572118" y="5214272"/>
            <a:ext cx="3457189" cy="1315726"/>
            <a:chOff x="0" y="3138594"/>
            <a:chExt cx="3457189" cy="171274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18E84FB-1F13-AB6E-8E4C-AAB65AC2F0CC}"/>
                </a:ext>
              </a:extLst>
            </p:cNvPr>
            <p:cNvSpPr/>
            <p:nvPr/>
          </p:nvSpPr>
          <p:spPr>
            <a:xfrm>
              <a:off x="0" y="3140692"/>
              <a:ext cx="3457189" cy="171064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7A971C-D3FB-973E-4C3B-9FF60485583C}"/>
                </a:ext>
              </a:extLst>
            </p:cNvPr>
            <p:cNvSpPr txBox="1"/>
            <p:nvPr/>
          </p:nvSpPr>
          <p:spPr>
            <a:xfrm>
              <a:off x="0" y="3138594"/>
              <a:ext cx="3457189" cy="17106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8420" tIns="58420" rIns="58420" bIns="5842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300" b="1" kern="1200" dirty="0">
                  <a:latin typeface="Gill Sans MT (Headings)ody)"/>
                </a:rPr>
                <a:t>ISG on very low safety significance issue resolution process</a:t>
              </a:r>
              <a:endParaRPr lang="en-US" sz="2100" kern="1200" dirty="0">
                <a:latin typeface="Gill Sans MT (Headings)ody)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7577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9E4C38-B8B5-4920-A65D-9771A2F232A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3987" y="1240971"/>
            <a:ext cx="2915399" cy="398464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671E657-67BB-4B0E-831D-162930608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09" y="118446"/>
            <a:ext cx="10571998" cy="767687"/>
          </a:xfrm>
        </p:spPr>
        <p:txBody>
          <a:bodyPr>
            <a:normAutofit/>
          </a:bodyPr>
          <a:lstStyle/>
          <a:p>
            <a:pPr algn="ctr"/>
            <a:r>
              <a:rPr lang="en-US" sz="3200" b="1" cap="none" spc="-5" dirty="0">
                <a:solidFill>
                  <a:schemeClr val="tx2"/>
                </a:solidFill>
                <a:latin typeface="Gill Sans MT (Headings)ody)"/>
              </a:rPr>
              <a:t>Decommissioning Rulemaking Update</a:t>
            </a:r>
            <a:endParaRPr lang="en-US" sz="3200" b="1" cap="none" dirty="0">
              <a:solidFill>
                <a:schemeClr val="tx2"/>
              </a:solidFill>
              <a:latin typeface="Gill Sans MT (Headings)ody)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9693A2-F9F2-421B-A0D8-BF7567CA6C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21946" y="1395706"/>
            <a:ext cx="7532497" cy="5343848"/>
          </a:xfrm>
        </p:spPr>
        <p:txBody>
          <a:bodyPr>
            <a:noAutofit/>
          </a:bodyPr>
          <a:lstStyle/>
          <a:p>
            <a:pPr fontAlgn="base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SzPct val="80000"/>
            </a:pPr>
            <a:r>
              <a:rPr lang="en-US" sz="2400">
                <a:latin typeface="Gill Sans MT (Headings)ody)"/>
                <a:cs typeface="Arial" panose="020B0604020202020204" pitchFamily="34" charset="0"/>
              </a:rPr>
              <a:t>Would implement specific regulatory requirements for different phases of the decommissioning process consistent with the reduced radiological risk.  Topics include:</a:t>
            </a:r>
          </a:p>
          <a:p>
            <a:pPr marL="800089" lvl="1" indent="-34290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400">
                <a:latin typeface="Gill Sans MT (Headings)ody)"/>
                <a:cs typeface="Arial" panose="020B0604020202020204" pitchFamily="34" charset="0"/>
              </a:rPr>
              <a:t>Emergency Preparedness</a:t>
            </a:r>
          </a:p>
          <a:p>
            <a:pPr marL="800089" lvl="1" indent="-34290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400">
                <a:latin typeface="Gill Sans MT (Headings)ody)"/>
                <a:cs typeface="Arial" panose="020B0604020202020204" pitchFamily="34" charset="0"/>
              </a:rPr>
              <a:t>Decommissioning Funding Assurance</a:t>
            </a:r>
          </a:p>
          <a:p>
            <a:pPr marL="800089" lvl="1" indent="-34290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400">
                <a:latin typeface="Gill Sans MT (Headings)ody)"/>
                <a:cs typeface="Arial" panose="020B0604020202020204" pitchFamily="34" charset="0"/>
              </a:rPr>
              <a:t>Environmental Considerations</a:t>
            </a:r>
          </a:p>
          <a:p>
            <a:pPr marL="800089" lvl="1" indent="-34290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400">
                <a:latin typeface="Gill Sans MT (Headings)ody)"/>
                <a:cs typeface="Arial" panose="020B0604020202020204" pitchFamily="34" charset="0"/>
              </a:rPr>
              <a:t>Spent Fuel Management Planning</a:t>
            </a:r>
          </a:p>
          <a:p>
            <a:pPr marL="800089" lvl="1" indent="-34290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400">
                <a:latin typeface="Gill Sans MT (Headings)ody)"/>
                <a:cs typeface="Arial" panose="020B0604020202020204" pitchFamily="34" charset="0"/>
              </a:rPr>
              <a:t>Record Retention Requirements</a:t>
            </a:r>
          </a:p>
          <a:p>
            <a:pPr marL="457189" lvl="1" indent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None/>
            </a:pPr>
            <a:endParaRPr lang="en-US" sz="2400">
              <a:latin typeface="Gill Sans MT (Headings)ody)"/>
              <a:cs typeface="Arial" panose="020B0604020202020204" pitchFamily="34" charset="0"/>
            </a:endParaRPr>
          </a:p>
          <a:p>
            <a:pPr fontAlgn="base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SzPct val="80000"/>
            </a:pPr>
            <a:r>
              <a:rPr lang="en-US" sz="2400">
                <a:latin typeface="Gill Sans MT (Headings)ody)"/>
                <a:cs typeface="Arial" panose="020B0604020202020204" pitchFamily="34" charset="0"/>
              </a:rPr>
              <a:t>Target date for submitting the draft final rule to the Commission is </a:t>
            </a:r>
            <a:r>
              <a:rPr lang="en-US" sz="2400" b="1">
                <a:solidFill>
                  <a:schemeClr val="bg2">
                    <a:lumMod val="25000"/>
                  </a:schemeClr>
                </a:solidFill>
                <a:latin typeface="Gill Sans MT (Headings)ody)"/>
                <a:cs typeface="Arial" panose="020B0604020202020204" pitchFamily="34" charset="0"/>
              </a:rPr>
              <a:t>January 2024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0B16BFC-5C51-B625-842D-3AE21CBE0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7228" y="6079680"/>
            <a:ext cx="838199" cy="767687"/>
          </a:xfrm>
        </p:spPr>
        <p:txBody>
          <a:bodyPr/>
          <a:lstStyle/>
          <a:p>
            <a:fld id="{437C3F23-D513-D349-B4C4-08D51C5D805D}" type="slidenum">
              <a:rPr lang="en-US" sz="1500" smtClean="0"/>
              <a:t>16</a:t>
            </a:fld>
            <a:endParaRPr lang="en-US" sz="150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AA42082-844C-0F6D-8D4A-BB49B7B2ED06}"/>
              </a:ext>
            </a:extLst>
          </p:cNvPr>
          <p:cNvCxnSpPr/>
          <p:nvPr/>
        </p:nvCxnSpPr>
        <p:spPr>
          <a:xfrm>
            <a:off x="3249386" y="1240971"/>
            <a:ext cx="0" cy="52741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A4CF7D7-29FA-B4BC-9EAD-4674EC6FFD83}"/>
              </a:ext>
            </a:extLst>
          </p:cNvPr>
          <p:cNvSpPr txBox="1"/>
          <p:nvPr/>
        </p:nvSpPr>
        <p:spPr>
          <a:xfrm>
            <a:off x="-34141" y="5453867"/>
            <a:ext cx="3283527" cy="1251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800">
                <a:latin typeface="Gill Sans MT (Headings)ody)"/>
                <a:cs typeface="Arial" panose="020B0604020202020204" pitchFamily="34" charset="0"/>
              </a:rPr>
              <a:t>Proposed rule published on March 3, 2022 </a:t>
            </a:r>
            <a:r>
              <a:rPr lang="en-US" sz="1800">
                <a:solidFill>
                  <a:schemeClr val="accent1">
                    <a:lumMod val="60000"/>
                    <a:lumOff val="40000"/>
                  </a:schemeClr>
                </a:solidFill>
                <a:latin typeface="Gill Sans MT (Headings)ody)"/>
                <a:cs typeface="Arial" panose="020B0604020202020204" pitchFamily="34" charset="0"/>
              </a:rPr>
              <a:t>(</a:t>
            </a:r>
            <a:r>
              <a:rPr lang="en-US" sz="1800">
                <a:solidFill>
                  <a:schemeClr val="accent1">
                    <a:lumMod val="60000"/>
                    <a:lumOff val="40000"/>
                  </a:schemeClr>
                </a:solidFill>
                <a:latin typeface="Gill Sans MT (Headings)ody)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87 FR 12254</a:t>
            </a:r>
            <a:r>
              <a:rPr lang="en-US" sz="1800">
                <a:solidFill>
                  <a:schemeClr val="accent1">
                    <a:lumMod val="60000"/>
                    <a:lumOff val="40000"/>
                  </a:schemeClr>
                </a:solidFill>
                <a:latin typeface="Gill Sans MT (Headings)ody)"/>
                <a:cs typeface="Arial" panose="020B0604020202020204" pitchFamily="34" charset="0"/>
              </a:rPr>
              <a:t>)</a:t>
            </a:r>
          </a:p>
          <a:p>
            <a:pPr marL="285750" indent="-285750" fontAlgn="base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800">
                <a:latin typeface="Gill Sans MT (Headings)ody)"/>
                <a:cs typeface="Arial" panose="020B0604020202020204" pitchFamily="34" charset="0"/>
              </a:rPr>
              <a:t>Comment period closed on August 30, 2022</a:t>
            </a:r>
          </a:p>
        </p:txBody>
      </p:sp>
    </p:spTree>
    <p:extLst>
      <p:ext uri="{BB962C8B-B14F-4D97-AF65-F5344CB8AC3E}">
        <p14:creationId xmlns:p14="http://schemas.microsoft.com/office/powerpoint/2010/main" val="481392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73809-3BBB-40C4-824F-DB94BBBC0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874" y="490276"/>
            <a:ext cx="10089148" cy="988332"/>
          </a:xfrm>
        </p:spPr>
        <p:txBody>
          <a:bodyPr>
            <a:noAutofit/>
          </a:bodyPr>
          <a:lstStyle/>
          <a:p>
            <a:r>
              <a:rPr lang="en-US" sz="3200" b="1" cap="none">
                <a:solidFill>
                  <a:schemeClr val="tx2"/>
                </a:solidFill>
                <a:latin typeface="Gill Sans MT (Headings)"/>
                <a:cs typeface="Arial" panose="020B0604020202020204" pitchFamily="34" charset="0"/>
              </a:rPr>
              <a:t>Enhancing Decommissioning Outreach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D913E-ACD2-443F-9C3A-F055482001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8262" y="4000417"/>
            <a:ext cx="5178000" cy="2870200"/>
          </a:xfrm>
        </p:spPr>
        <p:txBody>
          <a:bodyPr>
            <a:noAutofit/>
          </a:bodyPr>
          <a:lstStyle/>
          <a:p>
            <a:pPr marL="0" indent="0">
              <a:buClr>
                <a:schemeClr val="tx1"/>
              </a:buClr>
              <a:buSzPct val="80000"/>
              <a:buNone/>
            </a:pPr>
            <a:r>
              <a:rPr lang="en-US" sz="2400">
                <a:latin typeface="Gill Sans MT (Headings)"/>
                <a:cs typeface="Arial" panose="020B0604020202020204" pitchFamily="34" charset="0"/>
              </a:rPr>
              <a:t>New Webpage on NRC.GOV</a:t>
            </a:r>
          </a:p>
          <a:p>
            <a:pPr marL="0" indent="0">
              <a:buClr>
                <a:schemeClr val="tx1"/>
              </a:buClr>
              <a:buSzPct val="80000"/>
              <a:buNone/>
            </a:pPr>
            <a:r>
              <a:rPr lang="en-US" sz="2400">
                <a:latin typeface="Gill Sans MT (Headings)"/>
                <a:cs typeface="Arial" panose="020B0604020202020204" pitchFamily="34" charset="0"/>
              </a:rPr>
              <a:t>Keep Up-to-Date on Upcoming Workshops and Guidance Releases</a:t>
            </a:r>
          </a:p>
        </p:txBody>
      </p:sp>
      <p:pic>
        <p:nvPicPr>
          <p:cNvPr id="12" name="Content Placeholder 11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E38534A7-731A-4F4E-B927-2584374260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71724" y="2356056"/>
            <a:ext cx="5422900" cy="153313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chemeClr val="tx1">
                <a:lumMod val="95000"/>
              </a:schemeClr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0634F01-ECE0-D308-7406-B2D91989D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6596" y="6102930"/>
            <a:ext cx="838199" cy="767687"/>
          </a:xfrm>
        </p:spPr>
        <p:txBody>
          <a:bodyPr/>
          <a:lstStyle/>
          <a:p>
            <a:fld id="{437C3F23-D513-D349-B4C4-08D51C5D805D}" type="slidenum">
              <a:rPr lang="en-US" sz="1500" smtClean="0"/>
              <a:t>17</a:t>
            </a:fld>
            <a:endParaRPr lang="en-US" sz="15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E568F0-7BAE-4871-A7AA-2CF66992BDE9}"/>
              </a:ext>
            </a:extLst>
          </p:cNvPr>
          <p:cNvSpPr txBox="1"/>
          <p:nvPr/>
        </p:nvSpPr>
        <p:spPr>
          <a:xfrm>
            <a:off x="2751295" y="6179324"/>
            <a:ext cx="95363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Gill Sans MT (Headings)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https://www.nrc.gov/waste/decommissioning/whats-new.html</a:t>
            </a:r>
            <a:endParaRPr lang="en-US" sz="2000">
              <a:solidFill>
                <a:schemeClr val="bg2">
                  <a:lumMod val="10000"/>
                </a:schemeClr>
              </a:solidFill>
              <a:latin typeface="Gill Sans MT (Headings)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869E72-0B88-4551-97B3-E37EBDE191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148" y="2210734"/>
            <a:ext cx="4587448" cy="38539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7367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653154-684F-41B9-BD41-439E11F21486}"/>
              </a:ext>
            </a:extLst>
          </p:cNvPr>
          <p:cNvSpPr txBox="1"/>
          <p:nvPr/>
        </p:nvSpPr>
        <p:spPr>
          <a:xfrm>
            <a:off x="7362169" y="1159561"/>
            <a:ext cx="50253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Follow @NRCgov</a:t>
            </a:r>
          </a:p>
          <a:p>
            <a:endParaRPr lang="en-US"/>
          </a:p>
        </p:txBody>
      </p:sp>
      <p:pic>
        <p:nvPicPr>
          <p:cNvPr id="8" name="Picture 7" descr="Logo, ico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87C8594A-27A9-4F5A-AA08-C952B5BA631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728865" y="1821194"/>
            <a:ext cx="795266" cy="740480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1D29E53F-3276-455D-9E93-B8396BF620E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784653" y="1821194"/>
            <a:ext cx="921967" cy="740480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hlinkClick r:id="rId9"/>
            <a:extLst>
              <a:ext uri="{FF2B5EF4-FFF2-40B4-BE49-F238E27FC236}">
                <a16:creationId xmlns:a16="http://schemas.microsoft.com/office/drawing/2014/main" id="{CA58B7F1-75E0-4BC7-95CF-35C489BB9113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221722" y="2734880"/>
            <a:ext cx="1049129" cy="976854"/>
          </a:xfrm>
          <a:prstGeom prst="rect">
            <a:avLst/>
          </a:prstGeom>
        </p:spPr>
      </p:pic>
      <p:pic>
        <p:nvPicPr>
          <p:cNvPr id="24" name="Picture 23">
            <a:hlinkClick r:id="rId12"/>
            <a:extLst>
              <a:ext uri="{FF2B5EF4-FFF2-40B4-BE49-F238E27FC236}">
                <a16:creationId xmlns:a16="http://schemas.microsoft.com/office/drawing/2014/main" id="{7B1D9090-DFC2-4449-BAE9-BEB6F7307A68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9466562" y="2833476"/>
            <a:ext cx="733350" cy="73335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574226A-6DD6-484A-B8A2-814242B54974}"/>
              </a:ext>
            </a:extLst>
          </p:cNvPr>
          <p:cNvSpPr txBox="1"/>
          <p:nvPr/>
        </p:nvSpPr>
        <p:spPr>
          <a:xfrm>
            <a:off x="6567833" y="391630"/>
            <a:ext cx="210431" cy="63984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59950D-85DA-4109-8396-E8E223F98E62}"/>
              </a:ext>
            </a:extLst>
          </p:cNvPr>
          <p:cNvSpPr txBox="1"/>
          <p:nvPr/>
        </p:nvSpPr>
        <p:spPr>
          <a:xfrm>
            <a:off x="6813148" y="4230275"/>
            <a:ext cx="4131625" cy="101566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2">
                    <a:lumMod val="60000"/>
                    <a:lumOff val="40000"/>
                  </a:schemeClr>
                </a:solidFill>
                <a:latin typeface="Gill Sans MT (Headings)ody)"/>
              </a:rPr>
              <a:t>To </a:t>
            </a:r>
            <a:r>
              <a:rPr lang="en-US" sz="2000">
                <a:solidFill>
                  <a:schemeClr val="bg1"/>
                </a:solidFill>
                <a:latin typeface="Gill Sans MT (Headings)ody)"/>
              </a:rPr>
              <a:t>subscribe to e-mail updates: </a:t>
            </a:r>
            <a:r>
              <a:rPr lang="en-US" sz="2000">
                <a:solidFill>
                  <a:schemeClr val="bg1"/>
                </a:solidFill>
                <a:latin typeface="Gill Sans MT (Headings)ody)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https://www.nrc.gov/public-involve/listserver.html#lyris</a:t>
            </a:r>
            <a:r>
              <a:rPr lang="en-US" sz="200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5D0D145-2194-4352-B001-30F2FF66A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0635" y="391630"/>
            <a:ext cx="5342513" cy="988332"/>
          </a:xfrm>
        </p:spPr>
        <p:txBody>
          <a:bodyPr>
            <a:noAutofit/>
          </a:bodyPr>
          <a:lstStyle/>
          <a:p>
            <a:pPr algn="l"/>
            <a:r>
              <a:rPr lang="en-US" sz="3600" b="1" cap="none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ody)"/>
                <a:cs typeface="Arial" panose="020B0604020202020204" pitchFamily="34" charset="0"/>
              </a:rPr>
              <a:t>Questions/Comments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491038FA-48E9-73B3-9809-CE36CA5DF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494" y="6090313"/>
            <a:ext cx="838199" cy="767687"/>
          </a:xfrm>
        </p:spPr>
        <p:txBody>
          <a:bodyPr/>
          <a:lstStyle/>
          <a:p>
            <a:fld id="{437C3F23-D513-D349-B4C4-08D51C5D805D}" type="slidenum">
              <a:rPr lang="en-US" sz="1500" smtClean="0"/>
              <a:t>18</a:t>
            </a:fld>
            <a:endParaRPr lang="en-US" sz="1500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AB72B9EE-6BEE-418C-9BA9-55C9F1448047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872567" y="1439133"/>
            <a:ext cx="3806805" cy="3806805"/>
          </a:xfrm>
          <a:prstGeom prst="rect">
            <a:avLst/>
          </a:prstGeom>
        </p:spPr>
      </p:pic>
      <p:pic>
        <p:nvPicPr>
          <p:cNvPr id="1026" name="Picture 2" descr="Instagram Logo and symbol, meaning, history, PNG, brand">
            <a:extLst>
              <a:ext uri="{FF2B5EF4-FFF2-40B4-BE49-F238E27FC236}">
                <a16:creationId xmlns:a16="http://schemas.microsoft.com/office/drawing/2014/main" id="{C4AEE60F-75BD-2822-CDA8-226B86B26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970" y="1729248"/>
            <a:ext cx="1633582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77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68C397E-C9BC-4DE8-986D-204E427AD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76248C8-0720-48AB-91BA-5F530BB41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2209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1289C2-CCF1-C776-B15A-BDC8511CF606}"/>
              </a:ext>
            </a:extLst>
          </p:cNvPr>
          <p:cNvSpPr txBox="1"/>
          <p:nvPr/>
        </p:nvSpPr>
        <p:spPr>
          <a:xfrm>
            <a:off x="1261871" y="365760"/>
            <a:ext cx="9858383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spc="-5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"/>
                <a:ea typeface="+mj-ea"/>
                <a:cs typeface="+mj-cs"/>
              </a:rPr>
              <a:t>Agenda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23BEDA7-D0B8-4802-8168-92452653B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2EFF34B-7B1A-4F9D-8CEE-A40962BC7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63724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6" name="TextBox 3">
            <a:extLst>
              <a:ext uri="{FF2B5EF4-FFF2-40B4-BE49-F238E27FC236}">
                <a16:creationId xmlns:a16="http://schemas.microsoft.com/office/drawing/2014/main" id="{B04C161E-FE75-68D8-537A-5A8C27800C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8459390"/>
              </p:ext>
            </p:extLst>
          </p:nvPr>
        </p:nvGraphicFramePr>
        <p:xfrm>
          <a:off x="1262063" y="2013055"/>
          <a:ext cx="9858191" cy="4201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CD8A812A-C261-E5C9-6EB7-A139D88EE1B0}"/>
              </a:ext>
            </a:extLst>
          </p:cNvPr>
          <p:cNvSpPr txBox="1">
            <a:spLocks/>
          </p:cNvSpPr>
          <p:nvPr/>
        </p:nvSpPr>
        <p:spPr>
          <a:xfrm>
            <a:off x="11389565" y="6172200"/>
            <a:ext cx="838199" cy="7676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3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37C3F23-D513-D349-B4C4-08D51C5D805D}" type="slidenum">
              <a:rPr lang="en-US" sz="1500" smtClean="0">
                <a:solidFill>
                  <a:schemeClr val="tx2">
                    <a:lumMod val="75000"/>
                  </a:schemeClr>
                </a:solidFill>
              </a:rPr>
              <a:pPr/>
              <a:t>2</a:t>
            </a:fld>
            <a:endParaRPr lang="en-US" sz="150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07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BC258-A2DE-4576-AE3F-B46FD0615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759605"/>
          </a:xfrm>
        </p:spPr>
        <p:txBody>
          <a:bodyPr/>
          <a:lstStyle/>
          <a:p>
            <a:pPr algn="ctr"/>
            <a:r>
              <a:rPr lang="en-US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"/>
              </a:rPr>
              <a:t>LLW Program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17CD3CB0-9888-4D4C-9BE3-CDB8A0CB5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500" smtClean="0"/>
              <a:pPr/>
              <a:t>3</a:t>
            </a:fld>
            <a:endParaRPr lang="en-US" sz="15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818CDE-CEF3-4982-B181-2FEEB788A1E5}"/>
              </a:ext>
            </a:extLst>
          </p:cNvPr>
          <p:cNvSpPr txBox="1"/>
          <p:nvPr/>
        </p:nvSpPr>
        <p:spPr>
          <a:xfrm>
            <a:off x="1904618" y="2727423"/>
            <a:ext cx="4777860" cy="46166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i="1">
                <a:solidFill>
                  <a:schemeClr val="bg1"/>
                </a:solidFill>
                <a:latin typeface="Gill Sans MT (Headings)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https://www.nrc.gov/waste.html</a:t>
            </a:r>
            <a:endParaRPr lang="en-US" sz="2400" b="1" i="1">
              <a:solidFill>
                <a:schemeClr val="bg1"/>
              </a:solidFill>
              <a:latin typeface="Gill Sans MT (Headings)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CB869C-6E53-9089-32CF-713F5746B6C7}"/>
              </a:ext>
            </a:extLst>
          </p:cNvPr>
          <p:cNvSpPr txBox="1"/>
          <p:nvPr/>
        </p:nvSpPr>
        <p:spPr>
          <a:xfrm rot="10800000" flipV="1">
            <a:off x="2123338" y="3936289"/>
            <a:ext cx="4559140" cy="46166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i="1">
                <a:solidFill>
                  <a:schemeClr val="bg1"/>
                </a:solidFill>
                <a:latin typeface="Gill Sans MT (Headings)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https://scp.nrc.gov/llrw.html</a:t>
            </a:r>
            <a:r>
              <a:rPr lang="en-US" sz="2400" b="1" i="1">
                <a:solidFill>
                  <a:schemeClr val="bg1"/>
                </a:solidFill>
                <a:latin typeface="Gill Sans MT (Headings)"/>
              </a:rPr>
              <a:t>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2CE8177-E6C4-7DD1-A247-52BE90240EE0}"/>
              </a:ext>
            </a:extLst>
          </p:cNvPr>
          <p:cNvSpPr/>
          <p:nvPr/>
        </p:nvSpPr>
        <p:spPr>
          <a:xfrm>
            <a:off x="6787037" y="1395700"/>
            <a:ext cx="4143091" cy="4365788"/>
          </a:xfrm>
          <a:prstGeom prst="ellipse">
            <a:avLst/>
          </a:prstGeom>
          <a:blipFill dpi="0" rotWithShape="1">
            <a:blip r:embed="rId5" cstate="email"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000"/>
                      </a14:imgEffect>
                      <a14:imgEffect>
                        <a14:saturation sat="128000"/>
                      </a14:imgEffect>
                      <a14:imgEffect>
                        <a14:brightnessContrast bright="1000" contrast="2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63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7D56597-6576-42A5-84C6-7BAF45944123}"/>
              </a:ext>
            </a:extLst>
          </p:cNvPr>
          <p:cNvSpPr txBox="1"/>
          <p:nvPr/>
        </p:nvSpPr>
        <p:spPr>
          <a:xfrm>
            <a:off x="179829" y="845869"/>
            <a:ext cx="9864716" cy="60121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Gill Sans MT (Headings)"/>
                <a:ea typeface="Calibri" panose="020F0502020204030204" pitchFamily="34" charset="0"/>
              </a:rPr>
              <a:t>Completing </a:t>
            </a:r>
            <a:r>
              <a:rPr lang="en-US" sz="2400" dirty="0">
                <a:latin typeface="Gill Sans MT (Headings)"/>
                <a:ea typeface="Calibri" panose="020F0502020204030204" pitchFamily="34" charset="0"/>
              </a:rPr>
              <a:t>identified</a:t>
            </a:r>
            <a:r>
              <a:rPr lang="en-US" sz="2400" dirty="0">
                <a:effectLst/>
                <a:latin typeface="Gill Sans MT (Headings)"/>
                <a:ea typeface="Calibri" panose="020F0502020204030204" pitchFamily="34" charset="0"/>
              </a:rPr>
              <a:t> tasks from programmatic assessments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Gill Sans MT (Headings)"/>
                <a:ea typeface="Calibri" panose="020F0502020204030204" pitchFamily="34" charset="0"/>
              </a:rPr>
              <a:t>Integrated Part 61 Rulemaking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>
              <a:effectLst/>
              <a:latin typeface="Gill Sans MT (Headings)"/>
              <a:ea typeface="Calibri" panose="020F0502020204030204" pitchFamily="34" charset="0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Gill Sans MT (Headings)"/>
                <a:ea typeface="Calibri" panose="020F0502020204030204" pitchFamily="34" charset="0"/>
              </a:rPr>
              <a:t>Providing technical support related to disposal activities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 (Headings)"/>
                <a:ea typeface="Calibri" panose="020F0502020204030204" pitchFamily="34" charset="0"/>
              </a:rPr>
              <a:t>Alternative Disposal Requests (ADRs)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Gill Sans MT (Headings)"/>
                <a:ea typeface="Calibri" panose="020F0502020204030204" pitchFamily="34" charset="0"/>
              </a:rPr>
              <a:t>Uniform Waste Manifest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b="1">
              <a:latin typeface="Gill Sans MT (Headings)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 (Headings)"/>
                <a:ea typeface="+mj-ea"/>
                <a:cs typeface="+mj-cs"/>
              </a:rPr>
              <a:t>Leading other efforts of our baseline LLW regulatory program</a:t>
            </a:r>
            <a:endParaRPr lang="en-US" sz="2400" dirty="0">
              <a:effectLst/>
              <a:latin typeface="Gill Sans MT (Headings)"/>
              <a:ea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 (Headings)"/>
                <a:ea typeface="Calibri" panose="020F0502020204030204" pitchFamily="34" charset="0"/>
              </a:rPr>
              <a:t>Participating in integrated materials performance evaluation program </a:t>
            </a:r>
            <a:r>
              <a:rPr lang="en-US" sz="2400" dirty="0">
                <a:latin typeface="Gill Sans MT"/>
                <a:ea typeface="Calibri" panose="020F0502020204030204" pitchFamily="34" charset="0"/>
              </a:rPr>
              <a:t>(IMPEP) review of Agreement States’ LLW programs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444444"/>
                </a:solidFill>
                <a:effectLst/>
                <a:latin typeface="Gill Sans MT"/>
              </a:rPr>
              <a:t>Providing guidance on domestic and international activities on LLW management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/>
                <a:ea typeface="+mj-ea"/>
                <a:cs typeface="+mj-cs"/>
              </a:rPr>
              <a:t>Outreaching and assessing feedback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/>
                <a:ea typeface="+mj-ea"/>
                <a:cs typeface="+mj-cs"/>
              </a:rPr>
              <a:t>Different types of forums such as Agreement State workshops (second in-person workshop scheduled for November 2023)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>
              <a:latin typeface="Gill Sans MT (Headings)"/>
              <a:ea typeface="+mj-ea"/>
              <a:cs typeface="+mj-cs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>
              <a:latin typeface="Gill Sans MT (Headings)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E1F0A3-51E5-4378-A5E0-66C02E6892D4}"/>
              </a:ext>
            </a:extLst>
          </p:cNvPr>
          <p:cNvSpPr txBox="1">
            <a:spLocks/>
          </p:cNvSpPr>
          <p:nvPr/>
        </p:nvSpPr>
        <p:spPr>
          <a:xfrm>
            <a:off x="342900" y="189203"/>
            <a:ext cx="11160401" cy="13133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>
              <a:lnSpc>
                <a:spcPct val="90000"/>
              </a:lnSpc>
              <a:spcAft>
                <a:spcPts val="600"/>
              </a:spcAft>
            </a:pPr>
            <a:r>
              <a:rPr lang="en-US" sz="3200" b="1" kern="0" dirty="0">
                <a:latin typeface="Gill Sans MT (Headings)"/>
                <a:cs typeface="Arial" panose="020B0604020202020204" pitchFamily="34" charset="0"/>
              </a:rPr>
              <a:t>Effectively Managing the LLW Program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A7D28CEC-FEAB-35AE-5ABA-2BC805D2C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599" y="6315719"/>
            <a:ext cx="753545" cy="365125"/>
          </a:xfrm>
        </p:spPr>
        <p:txBody>
          <a:bodyPr/>
          <a:lstStyle/>
          <a:p>
            <a:pPr algn="r"/>
            <a:fld id="{D57F1E4F-1CFF-5643-939E-217C01CDF565}" type="slidenum">
              <a:rPr lang="en-US" sz="1500" smtClean="0"/>
              <a:pPr algn="r"/>
              <a:t>4</a:t>
            </a:fld>
            <a:endParaRPr lang="en-US" sz="150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752F7DF-0752-5BDF-5146-E5FCCC202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834741" y="75520"/>
            <a:ext cx="3208403" cy="32701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14635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5560F0A-1B17-4281-B7CC-F822E87C10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875856"/>
              </p:ext>
            </p:extLst>
          </p:nvPr>
        </p:nvGraphicFramePr>
        <p:xfrm>
          <a:off x="0" y="1789112"/>
          <a:ext cx="12192000" cy="506888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950082">
                  <a:extLst>
                    <a:ext uri="{9D8B030D-6E8A-4147-A177-3AD203B41FA5}">
                      <a16:colId xmlns:a16="http://schemas.microsoft.com/office/drawing/2014/main" val="3904152672"/>
                    </a:ext>
                  </a:extLst>
                </a:gridCol>
                <a:gridCol w="827588">
                  <a:extLst>
                    <a:ext uri="{9D8B030D-6E8A-4147-A177-3AD203B41FA5}">
                      <a16:colId xmlns:a16="http://schemas.microsoft.com/office/drawing/2014/main" val="761655844"/>
                    </a:ext>
                  </a:extLst>
                </a:gridCol>
                <a:gridCol w="5414330">
                  <a:extLst>
                    <a:ext uri="{9D8B030D-6E8A-4147-A177-3AD203B41FA5}">
                      <a16:colId xmlns:a16="http://schemas.microsoft.com/office/drawing/2014/main" val="444241473"/>
                    </a:ext>
                  </a:extLst>
                </a:gridCol>
              </a:tblGrid>
              <a:tr h="406387">
                <a:tc>
                  <a:txBody>
                    <a:bodyPr/>
                    <a:lstStyle/>
                    <a:p>
                      <a:pPr marL="67945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Task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Gill Sans MT (Headings)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Priority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Gill Sans MT (Headings)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Status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Gill Sans MT (Headings)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217029"/>
                  </a:ext>
                </a:extLst>
              </a:tr>
              <a:tr h="480749">
                <a:tc>
                  <a:txBody>
                    <a:bodyPr/>
                    <a:lstStyle/>
                    <a:p>
                      <a:pPr marL="67945" marR="16002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1.</a:t>
                      </a:r>
                      <a:r>
                        <a:rPr lang="en-US" sz="1600" b="0" spc="5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Complete and</a:t>
                      </a:r>
                      <a:r>
                        <a:rPr lang="en-US" sz="1600" b="0" spc="5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Implement Site-Specific</a:t>
                      </a:r>
                      <a:r>
                        <a:rPr lang="en-US" sz="1600" b="0" spc="-295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Analysis</a:t>
                      </a:r>
                      <a:r>
                        <a:rPr lang="en-US" sz="1600" b="0" spc="-5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Rulemaking</a:t>
                      </a:r>
                      <a:endParaRPr lang="en-US" sz="1600" b="0">
                        <a:solidFill>
                          <a:schemeClr val="tx1"/>
                        </a:solidFill>
                        <a:effectLst/>
                        <a:latin typeface="Gill Sans MT (Headings)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>
                        <a:solidFill>
                          <a:schemeClr val="bg1"/>
                        </a:solidFill>
                        <a:effectLst/>
                        <a:latin typeface="Gill Sans MT (Headings)"/>
                      </a:endParaRPr>
                    </a:p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>
                        <a:solidFill>
                          <a:schemeClr val="bg1"/>
                        </a:solidFill>
                        <a:effectLst/>
                        <a:latin typeface="Gill Sans MT (Headings)"/>
                      </a:endParaRPr>
                    </a:p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>
                        <a:solidFill>
                          <a:schemeClr val="bg1"/>
                        </a:solidFill>
                        <a:effectLst/>
                        <a:latin typeface="Gill Sans MT (Headings)"/>
                      </a:endParaRPr>
                    </a:p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>
                        <a:solidFill>
                          <a:schemeClr val="bg1"/>
                        </a:solidFill>
                        <a:effectLst/>
                        <a:latin typeface="Gill Sans MT (Headings)"/>
                      </a:endParaRPr>
                    </a:p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>
                        <a:solidFill>
                          <a:schemeClr val="bg1"/>
                        </a:solidFill>
                        <a:effectLst/>
                        <a:latin typeface="Gill Sans MT (Headings)"/>
                      </a:endParaRPr>
                    </a:p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>
                        <a:solidFill>
                          <a:schemeClr val="bg1"/>
                        </a:solidFill>
                        <a:effectLst/>
                        <a:latin typeface="Gill Sans MT (Headings)"/>
                      </a:endParaRPr>
                    </a:p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High</a:t>
                      </a:r>
                    </a:p>
                    <a:p>
                      <a:pPr marL="67945" marR="7810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>
                        <a:solidFill>
                          <a:schemeClr val="tx1"/>
                        </a:solidFill>
                        <a:effectLst/>
                        <a:latin typeface="Gill Sans MT (Headings)"/>
                      </a:endParaRPr>
                    </a:p>
                  </a:txBody>
                  <a:tcPr marL="0" marR="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Active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 Integrated LLW Rulemaking –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SRM SECY-20-0098</a:t>
                      </a:r>
                      <a:endParaRPr lang="en-US" sz="1600" b="0">
                        <a:solidFill>
                          <a:schemeClr val="tx1"/>
                        </a:solidFill>
                        <a:effectLst/>
                        <a:latin typeface="Gill Sans MT (Headings)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397501"/>
                  </a:ext>
                </a:extLst>
              </a:tr>
              <a:tr h="367442"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2.</a:t>
                      </a:r>
                      <a:r>
                        <a:rPr lang="en-US" sz="1600" b="0" spc="5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Address update to the </a:t>
                      </a:r>
                      <a:r>
                        <a:rPr lang="en-US" sz="1600" b="0" spc="-30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10 CFR Part 61 Waste</a:t>
                      </a:r>
                      <a:r>
                        <a:rPr lang="en-US" sz="1600" b="0" spc="5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Classification</a:t>
                      </a:r>
                      <a:r>
                        <a:rPr lang="en-US" sz="1600" b="0" spc="-5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Tables</a:t>
                      </a:r>
                      <a:endParaRPr lang="en-US" sz="1600" b="0">
                        <a:solidFill>
                          <a:schemeClr val="tx1"/>
                        </a:solidFill>
                        <a:effectLst/>
                        <a:latin typeface="Gill Sans MT (Headings)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67945" marR="7810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</a:rPr>
                        <a:t>High</a:t>
                      </a:r>
                      <a:endParaRPr lang="en-US" sz="16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No action-(Awaiting task 1 completion)</a:t>
                      </a:r>
                      <a:endParaRPr lang="en-US" sz="1600" b="0">
                        <a:solidFill>
                          <a:schemeClr val="tx1"/>
                        </a:solidFill>
                        <a:effectLst/>
                        <a:latin typeface="Gill Sans MT (Headings)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87917"/>
                  </a:ext>
                </a:extLst>
              </a:tr>
              <a:tr h="611023">
                <a:tc>
                  <a:txBody>
                    <a:bodyPr/>
                    <a:lstStyle/>
                    <a:p>
                      <a:pPr marL="67945" marR="1905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3.</a:t>
                      </a:r>
                      <a:r>
                        <a:rPr lang="en-US" sz="1600" b="0" spc="5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Implement the</a:t>
                      </a:r>
                      <a:r>
                        <a:rPr lang="en-US" sz="1600" b="0" spc="5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Updated Concentration </a:t>
                      </a:r>
                      <a:r>
                        <a:rPr lang="en-US" sz="1600" b="0" spc="-30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Averaging and</a:t>
                      </a:r>
                      <a:r>
                        <a:rPr lang="en-US" sz="1600" b="0" spc="5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Encapsulation</a:t>
                      </a:r>
                      <a:r>
                        <a:rPr lang="en-US" sz="1600" b="0" spc="-5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Branch Technical Position</a:t>
                      </a:r>
                      <a:endParaRPr lang="en-US" sz="1600" b="0">
                        <a:solidFill>
                          <a:schemeClr val="bg1"/>
                        </a:solidFill>
                        <a:effectLst/>
                        <a:latin typeface="Gill Sans MT (Headings)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67945" marR="7810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</a:rPr>
                        <a:t>High</a:t>
                      </a:r>
                      <a:endParaRPr lang="en-US" sz="16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Completed Training in March 2016 (</a:t>
                      </a:r>
                      <a:r>
                        <a:rPr lang="en-US" sz="1600" b="0" u="sng">
                          <a:solidFill>
                            <a:schemeClr val="bg1"/>
                          </a:solidFill>
                          <a:effectLst/>
                          <a:latin typeface="Gill Sans MT (Headings)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https://www.nrc.gov/waste/llw-disposal/llw-pa/llw-btp.html</a:t>
                      </a: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)</a:t>
                      </a:r>
                      <a:endParaRPr lang="en-US" sz="1600" b="0">
                        <a:solidFill>
                          <a:schemeClr val="bg1"/>
                        </a:solidFill>
                        <a:effectLst/>
                        <a:latin typeface="Gill Sans MT (Headings)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944334"/>
                  </a:ext>
                </a:extLst>
              </a:tr>
              <a:tr h="789630"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4.</a:t>
                      </a:r>
                      <a:r>
                        <a:rPr lang="en-US" sz="1600" b="0" spc="5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Prepare a regulatory</a:t>
                      </a:r>
                      <a:r>
                        <a:rPr lang="en-US" sz="1600" b="0" spc="-30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basis and conduct</a:t>
                      </a:r>
                      <a:r>
                        <a:rPr lang="en-US" sz="1600" b="0" spc="5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potential rulemaking for</a:t>
                      </a:r>
                      <a:r>
                        <a:rPr lang="en-US" sz="1600" b="0" spc="-295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Greater-Than-Class C (GTCC) and transuranic</a:t>
                      </a:r>
                      <a:r>
                        <a:rPr lang="en-US" sz="1600" b="0" spc="5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waste</a:t>
                      </a:r>
                      <a:r>
                        <a:rPr lang="en-US" sz="1600" b="0" spc="-5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 (TRU)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disposal</a:t>
                      </a:r>
                      <a:endParaRPr lang="en-US" sz="1600" b="0">
                        <a:solidFill>
                          <a:schemeClr val="tx1"/>
                        </a:solidFill>
                        <a:effectLst/>
                        <a:latin typeface="Gill Sans MT (Headings)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</a:rPr>
                        <a:t>High</a:t>
                      </a:r>
                      <a:endParaRPr lang="en-US" sz="16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Active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 Technical requirements for near surface disposal of GTCC and TRU have been integrated into the Part 61 Rulemaking –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SRM SECY-20-0098</a:t>
                      </a:r>
                      <a:endParaRPr lang="en-US" sz="1600" b="0">
                        <a:solidFill>
                          <a:schemeClr val="tx1"/>
                        </a:solidFill>
                        <a:effectLst/>
                        <a:latin typeface="Gill Sans MT (Headings)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749337"/>
                  </a:ext>
                </a:extLst>
              </a:tr>
              <a:tr h="526420">
                <a:tc>
                  <a:txBody>
                    <a:bodyPr/>
                    <a:lstStyle/>
                    <a:p>
                      <a:pPr marL="67945" marR="1397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5.</a:t>
                      </a:r>
                      <a:r>
                        <a:rPr lang="en-US" sz="1600" b="0" spc="5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Finalize internal</a:t>
                      </a:r>
                      <a:r>
                        <a:rPr lang="en-US" sz="1600" b="0" spc="5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procedure/Standard</a:t>
                      </a:r>
                      <a:r>
                        <a:rPr lang="en-US" sz="1600" b="0" spc="5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Review</a:t>
                      </a:r>
                      <a:r>
                        <a:rPr lang="en-US" sz="1600" b="0" spc="-25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Plan</a:t>
                      </a:r>
                      <a:r>
                        <a:rPr lang="en-US" sz="1600" b="0" spc="-15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for</a:t>
                      </a:r>
                      <a:r>
                        <a:rPr lang="en-US" sz="1600" b="0" spc="-2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10</a:t>
                      </a:r>
                      <a:r>
                        <a:rPr lang="en-US" sz="1600" b="0" spc="-25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CFR</a:t>
                      </a:r>
                    </a:p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§</a:t>
                      </a:r>
                      <a:r>
                        <a:rPr lang="en-US" sz="1600" b="0" spc="-5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20.2002</a:t>
                      </a:r>
                      <a:r>
                        <a:rPr lang="en-US" sz="1600" b="0" spc="-5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requests</a:t>
                      </a:r>
                      <a:r>
                        <a:rPr lang="en-US" sz="1600" b="0" spc="-5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to improve alternate</a:t>
                      </a:r>
                      <a:r>
                        <a:rPr lang="en-US" sz="1600" b="0" spc="-295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disposal</a:t>
                      </a:r>
                      <a:r>
                        <a:rPr lang="en-US" sz="1600" b="0" spc="-1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process</a:t>
                      </a:r>
                      <a:endParaRPr lang="en-US" sz="1600" b="0">
                        <a:solidFill>
                          <a:schemeClr val="bg1"/>
                        </a:solidFill>
                        <a:effectLst/>
                        <a:latin typeface="Gill Sans MT (Headings)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67945" marR="22669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</a:rPr>
                        <a:t>High</a:t>
                      </a:r>
                      <a:endParaRPr lang="en-US" sz="16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Completed ADR guidance (</a:t>
                      </a:r>
                      <a:r>
                        <a:rPr lang="en-US" sz="1600" b="0" u="sng">
                          <a:solidFill>
                            <a:schemeClr val="bg1"/>
                          </a:solidFill>
                          <a:effectLst/>
                          <a:latin typeface="Gill Sans MT (Headings)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https://www.nrc.gov/waste/llw-disposal/very-llw.html</a:t>
                      </a: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) (</a:t>
                      </a:r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April 9, 2020)</a:t>
                      </a:r>
                      <a:endParaRPr lang="en-US" sz="1600" b="0">
                        <a:solidFill>
                          <a:schemeClr val="bg1"/>
                        </a:solidFill>
                        <a:effectLst/>
                        <a:latin typeface="Gill Sans MT (Headings)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141258"/>
                  </a:ext>
                </a:extLst>
              </a:tr>
              <a:tr h="571187">
                <a:tc>
                  <a:txBody>
                    <a:bodyPr/>
                    <a:lstStyle/>
                    <a:p>
                      <a:pPr marL="67945" marR="6604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6.</a:t>
                      </a:r>
                      <a:r>
                        <a:rPr lang="en-US" sz="1600" b="0" spc="5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Update NUREG/BR-0204, Rev. 2 (July 1998),</a:t>
                      </a:r>
                      <a:r>
                        <a:rPr lang="en-US" sz="1600" b="0" spc="-30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“Instructions for</a:t>
                      </a:r>
                      <a:r>
                        <a:rPr lang="en-US" sz="1600" b="0" spc="5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Completing NRC’s</a:t>
                      </a:r>
                      <a:r>
                        <a:rPr lang="en-US" sz="1600" b="0" spc="5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Uniform Low-Level</a:t>
                      </a:r>
                      <a:r>
                        <a:rPr lang="en-US" sz="1600" b="0" spc="5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Radioactive Waste</a:t>
                      </a:r>
                      <a:r>
                        <a:rPr lang="en-US" sz="1600" b="0" spc="5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Manifest”</a:t>
                      </a:r>
                      <a:endParaRPr lang="en-US" sz="1600" b="0">
                        <a:solidFill>
                          <a:schemeClr val="bg1"/>
                        </a:solidFill>
                        <a:effectLst/>
                        <a:latin typeface="Gill Sans MT (Headings)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</a:rPr>
                        <a:t>High</a:t>
                      </a:r>
                      <a:endParaRPr lang="en-US" sz="16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Completed/Published NUREG/BR-0204, Rev 3, (June 25, 2021) </a:t>
                      </a:r>
                      <a:r>
                        <a:rPr lang="en-US" sz="1600" b="0" u="sng">
                          <a:solidFill>
                            <a:schemeClr val="bg1"/>
                          </a:solidFill>
                          <a:effectLst/>
                          <a:latin typeface="Gill Sans MT (Headings)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https://www.nrc.gov/waste/llw-disposal/llw-pa/llw-uwm.html</a:t>
                      </a:r>
                      <a:endParaRPr lang="en-US" sz="1600" b="0">
                        <a:solidFill>
                          <a:schemeClr val="bg1"/>
                        </a:solidFill>
                        <a:effectLst/>
                        <a:latin typeface="Gill Sans MT (Headings)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239165"/>
                  </a:ext>
                </a:extLst>
              </a:tr>
              <a:tr h="263210"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7.</a:t>
                      </a:r>
                      <a:r>
                        <a:rPr lang="en-US" sz="1600" b="0" spc="5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Perform VLLW Scoping </a:t>
                      </a:r>
                      <a:r>
                        <a:rPr lang="en-US" sz="1600" b="0" spc="-295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Study</a:t>
                      </a:r>
                      <a:endParaRPr lang="en-US" sz="1600" b="0">
                        <a:solidFill>
                          <a:schemeClr val="bg1"/>
                        </a:solidFill>
                        <a:effectLst/>
                        <a:latin typeface="Gill Sans MT (Headings)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>
                        <a:solidFill>
                          <a:schemeClr val="bg1"/>
                        </a:solidFill>
                        <a:effectLst/>
                        <a:latin typeface="Gill Sans MT (Headings)"/>
                      </a:endParaRPr>
                    </a:p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Medium</a:t>
                      </a:r>
                      <a:endParaRPr lang="en-US" sz="1600" b="0">
                        <a:solidFill>
                          <a:schemeClr val="bg1"/>
                        </a:solidFill>
                        <a:effectLst/>
                        <a:latin typeface="Gill Sans MT (Headings)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Completed/Issued </a:t>
                      </a:r>
                      <a:r>
                        <a:rPr lang="en-US" sz="1600" b="0" u="sng">
                          <a:solidFill>
                            <a:schemeClr val="bg1"/>
                          </a:solidFill>
                          <a:effectLst/>
                          <a:latin typeface="Gill Sans MT (Headings)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SECY-21-0057</a:t>
                      </a: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 (June 1, 2021)</a:t>
                      </a:r>
                      <a:endParaRPr lang="en-US" sz="1600" b="0">
                        <a:solidFill>
                          <a:schemeClr val="bg1"/>
                        </a:solidFill>
                        <a:effectLst/>
                        <a:latin typeface="Gill Sans MT (Headings)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4397866"/>
                  </a:ext>
                </a:extLst>
              </a:tr>
              <a:tr h="263210">
                <a:tc>
                  <a:txBody>
                    <a:bodyPr/>
                    <a:lstStyle/>
                    <a:p>
                      <a:pPr marL="67945" marR="50292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8.</a:t>
                      </a:r>
                      <a:r>
                        <a:rPr lang="en-US" sz="1600" b="0" spc="5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Update and</a:t>
                      </a:r>
                      <a:r>
                        <a:rPr lang="en-US" sz="1600" b="0" spc="5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consolidate</a:t>
                      </a:r>
                      <a:r>
                        <a:rPr lang="en-US" sz="1600" b="0" spc="-75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LLRW</a:t>
                      </a:r>
                      <a:r>
                        <a:rPr lang="en-US" sz="1600" b="0" spc="-29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guidance into one </a:t>
                      </a:r>
                      <a:r>
                        <a:rPr lang="en-US" sz="1600" b="0" spc="-295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NUREG</a:t>
                      </a:r>
                      <a:endParaRPr lang="en-US" sz="1600" b="0">
                        <a:solidFill>
                          <a:schemeClr val="tx1"/>
                        </a:solidFill>
                        <a:effectLst/>
                        <a:latin typeface="Gill Sans MT (Headings)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</a:rPr>
                        <a:t>Medium</a:t>
                      </a:r>
                      <a:endParaRPr lang="en-US" sz="16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No Action</a:t>
                      </a:r>
                      <a:endParaRPr lang="en-US" sz="1600" b="0">
                        <a:solidFill>
                          <a:schemeClr val="tx1"/>
                        </a:solidFill>
                        <a:effectLst/>
                        <a:latin typeface="Gill Sans MT (Headings)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512141"/>
                  </a:ext>
                </a:extLst>
              </a:tr>
              <a:tr h="526420">
                <a:tc>
                  <a:txBody>
                    <a:bodyPr/>
                    <a:lstStyle/>
                    <a:p>
                      <a:pPr marL="67945" marR="1079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9.</a:t>
                      </a:r>
                      <a:r>
                        <a:rPr lang="en-US" sz="1600" b="0" spc="5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Examine the need for</a:t>
                      </a:r>
                      <a:r>
                        <a:rPr lang="en-US" sz="1600" b="0" spc="-295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 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guidance on defining</a:t>
                      </a:r>
                      <a:r>
                        <a:rPr lang="en-US" sz="1600" b="0" spc="5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when radioactive</a:t>
                      </a:r>
                      <a:r>
                        <a:rPr lang="en-US" sz="1600" b="0" spc="5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material</a:t>
                      </a:r>
                      <a:r>
                        <a:rPr lang="en-US" sz="1600" b="0" spc="-4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becomes</a:t>
                      </a:r>
                      <a:r>
                        <a:rPr lang="en-US" sz="1600" b="0" spc="-4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LLW</a:t>
                      </a:r>
                      <a:endParaRPr lang="en-US" sz="1600" b="0">
                        <a:solidFill>
                          <a:schemeClr val="tx1"/>
                        </a:solidFill>
                        <a:effectLst/>
                        <a:latin typeface="Gill Sans MT (Headings)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67945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>
                        <a:solidFill>
                          <a:schemeClr val="bg1"/>
                        </a:solidFill>
                        <a:effectLst/>
                        <a:latin typeface="Gill Sans MT (Headings)"/>
                      </a:endParaRPr>
                    </a:p>
                    <a:p>
                      <a:pPr marL="67945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Gill Sans MT (Headings)"/>
                        </a:rPr>
                        <a:t>Low</a:t>
                      </a:r>
                      <a:endParaRPr lang="en-US" sz="1600" b="0">
                        <a:solidFill>
                          <a:schemeClr val="bg1"/>
                        </a:solidFill>
                        <a:effectLst/>
                        <a:latin typeface="Gill Sans MT (Headings)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No Action</a:t>
                      </a:r>
                      <a:endParaRPr lang="en-US" sz="1600" b="0">
                        <a:solidFill>
                          <a:schemeClr val="tx1"/>
                        </a:solidFill>
                        <a:effectLst/>
                        <a:latin typeface="Gill Sans MT (Headings)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512340"/>
                  </a:ext>
                </a:extLst>
              </a:tr>
              <a:tr h="263210">
                <a:tc>
                  <a:txBody>
                    <a:bodyPr/>
                    <a:lstStyle/>
                    <a:p>
                      <a:pPr marL="67945" marR="22161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10.</a:t>
                      </a:r>
                      <a:r>
                        <a:rPr lang="en-US" sz="1600" b="0" spc="5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Develop and</a:t>
                      </a:r>
                      <a:r>
                        <a:rPr lang="en-US" sz="1600" b="0" spc="5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implement the national</a:t>
                      </a:r>
                      <a:r>
                        <a:rPr lang="en-US" sz="1600" b="0" spc="-295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 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waste</a:t>
                      </a:r>
                      <a:r>
                        <a:rPr lang="en-US" sz="1600" b="0" spc="-1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tracking</a:t>
                      </a:r>
                      <a:r>
                        <a:rPr lang="en-US" sz="1600" b="0" spc="-1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system</a:t>
                      </a:r>
                      <a:endParaRPr lang="en-US" sz="1600" b="0">
                        <a:solidFill>
                          <a:schemeClr val="tx1"/>
                        </a:solidFill>
                        <a:effectLst/>
                        <a:latin typeface="Gill Sans MT (Headings)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</a:rPr>
                        <a:t>Low</a:t>
                      </a:r>
                      <a:endParaRPr lang="en-US" sz="16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Gill Sans MT (Headings)"/>
                        </a:rPr>
                        <a:t>No Action</a:t>
                      </a:r>
                      <a:endParaRPr lang="en-US" sz="1600" b="0">
                        <a:solidFill>
                          <a:schemeClr val="tx1"/>
                        </a:solidFill>
                        <a:effectLst/>
                        <a:latin typeface="Gill Sans MT (Headings)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25824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3DE39017-0C4C-4E6F-AFF4-6A89E7BF4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4913" y="-3568501"/>
            <a:ext cx="450636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Updated Prioritized Tasks from the LLRW Programmatic Assessment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695EE38-5299-4F33-BAA2-0D14A0F62350}"/>
              </a:ext>
            </a:extLst>
          </p:cNvPr>
          <p:cNvSpPr txBox="1">
            <a:spLocks/>
          </p:cNvSpPr>
          <p:nvPr/>
        </p:nvSpPr>
        <p:spPr bwMode="auto">
          <a:xfrm>
            <a:off x="386838" y="211741"/>
            <a:ext cx="10741713" cy="119274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/>
            <a:r>
              <a:rPr lang="en-US" sz="3200" b="1" kern="0">
                <a:solidFill>
                  <a:schemeClr val="tx2"/>
                </a:solidFill>
                <a:latin typeface="Gill Sans MT (Headings)"/>
                <a:cs typeface="Arial" panose="020B0604020202020204" pitchFamily="34" charset="0"/>
              </a:rPr>
              <a:t>Strategically Assessing the LLW Program to </a:t>
            </a:r>
          </a:p>
          <a:p>
            <a:pPr marL="0" lvl="1"/>
            <a:r>
              <a:rPr lang="en-US" sz="3200" b="1" kern="0">
                <a:solidFill>
                  <a:schemeClr val="tx2"/>
                </a:solidFill>
                <a:latin typeface="Gill Sans MT (Headings)"/>
                <a:cs typeface="Arial" panose="020B0604020202020204" pitchFamily="34" charset="0"/>
              </a:rPr>
              <a:t>Accommodate Changes </a:t>
            </a:r>
            <a:endParaRPr lang="en-US" sz="3200" b="1" i="1" kern="0">
              <a:solidFill>
                <a:schemeClr val="tx2"/>
              </a:solidFill>
              <a:latin typeface="Gill Sans MT (Headings)"/>
              <a:cs typeface="Arial" panose="020B0604020202020204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9D9185F-DCC1-7D08-3363-6A1BC5E90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C3F23-D513-D349-B4C4-08D51C5D805D}" type="slidenum">
              <a:rPr lang="en-US" sz="1500" smtClean="0"/>
              <a:t>5</a:t>
            </a:fld>
            <a:endParaRPr lang="en-US" sz="1500"/>
          </a:p>
        </p:txBody>
      </p:sp>
      <p:pic>
        <p:nvPicPr>
          <p:cNvPr id="13" name="Picture 12" descr="Diagram, text&#10;&#10;Description automatically generated">
            <a:extLst>
              <a:ext uri="{FF2B5EF4-FFF2-40B4-BE49-F238E27FC236}">
                <a16:creationId xmlns:a16="http://schemas.microsoft.com/office/drawing/2014/main" id="{AEF3B234-3ABE-30FF-D110-609D3EC742B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112567" y="-1"/>
            <a:ext cx="3079433" cy="180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9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11D18-6C2B-2A45-973D-89CDBA793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5762" y="6090313"/>
            <a:ext cx="838199" cy="767687"/>
          </a:xfrm>
        </p:spPr>
        <p:txBody>
          <a:bodyPr/>
          <a:lstStyle/>
          <a:p>
            <a:fld id="{437C3F23-D513-D349-B4C4-08D51C5D805D}" type="slidenum">
              <a:rPr lang="en-US" sz="1500" smtClean="0"/>
              <a:t>6</a:t>
            </a:fld>
            <a:endParaRPr lang="en-US" sz="150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C6AD9DA-3616-4CFA-8F0D-636EA6B28577}"/>
              </a:ext>
            </a:extLst>
          </p:cNvPr>
          <p:cNvSpPr txBox="1">
            <a:spLocks/>
          </p:cNvSpPr>
          <p:nvPr/>
        </p:nvSpPr>
        <p:spPr>
          <a:xfrm>
            <a:off x="0" y="296949"/>
            <a:ext cx="12053455" cy="14077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200" b="1">
              <a:solidFill>
                <a:schemeClr val="tx1"/>
              </a:solidFill>
              <a:latin typeface="Gill Sans MT (Headings)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D3FF3E-EECE-4715-A496-996733431CC7}"/>
              </a:ext>
            </a:extLst>
          </p:cNvPr>
          <p:cNvSpPr txBox="1"/>
          <p:nvPr/>
        </p:nvSpPr>
        <p:spPr>
          <a:xfrm>
            <a:off x="547138" y="2107804"/>
            <a:ext cx="5773652" cy="4263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bg2">
                  <a:lumMod val="50000"/>
                </a:schemeClr>
              </a:buClr>
              <a:buSzPct val="80000"/>
            </a:pPr>
            <a:r>
              <a:rPr lang="en-US" sz="2400">
                <a:latin typeface="Gill Sans MT (Headings)"/>
                <a:ea typeface="+mj-ea"/>
                <a:cs typeface="+mj-cs"/>
              </a:rPr>
              <a:t>Staff proposed combining these efforts to address overlapping technical requirements, streamline stakeholder outreach, and gain efficiency in proceeding as one rulemaking activity (</a:t>
            </a:r>
            <a:r>
              <a:rPr lang="en-US" sz="2400">
                <a:latin typeface="Gill Sans MT (Headings)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SECY-20-0098</a:t>
            </a:r>
            <a:r>
              <a:rPr lang="en-US" sz="2400">
                <a:latin typeface="Gill Sans MT (Headings)"/>
              </a:rPr>
              <a:t>)</a:t>
            </a:r>
            <a:endParaRPr lang="en-US" sz="2400">
              <a:latin typeface="Gill Sans MT (Headings)"/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sz="2000">
              <a:latin typeface="+mj-lt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898DA2-5BB3-49B8-B9CC-88AED2703022}"/>
              </a:ext>
            </a:extLst>
          </p:cNvPr>
          <p:cNvSpPr txBox="1"/>
          <p:nvPr/>
        </p:nvSpPr>
        <p:spPr>
          <a:xfrm>
            <a:off x="1228014" y="4337233"/>
            <a:ext cx="47987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>
                  <a:lumMod val="50000"/>
                </a:schemeClr>
              </a:buClr>
              <a:buSzPct val="80000"/>
            </a:pPr>
            <a:r>
              <a:rPr lang="en-US" sz="2400" b="1" i="1">
                <a:latin typeface="Gill Sans MT (Headings)"/>
              </a:rPr>
              <a:t>Commission approved staff’s recommendation (Staff Requirements Memorandum (</a:t>
            </a:r>
            <a:r>
              <a:rPr lang="en-US" sz="2400" b="1" i="1">
                <a:latin typeface="Gill Sans MT (Headings)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SRM</a:t>
            </a:r>
            <a:r>
              <a:rPr lang="en-US" sz="2400" b="1" i="1">
                <a:latin typeface="Gill Sans MT (Headings)"/>
              </a:rPr>
              <a:t>-SECY-20-0098)) on </a:t>
            </a:r>
            <a:br>
              <a:rPr lang="en-US" sz="2400" b="1" i="1">
                <a:latin typeface="Gill Sans MT (Headings)"/>
              </a:rPr>
            </a:br>
            <a:r>
              <a:rPr lang="en-US" sz="2400" b="1" i="1">
                <a:latin typeface="Gill Sans MT (Headings)"/>
              </a:rPr>
              <a:t>April 5, 2022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BF65138-DC08-4668-81AC-DBCBBCA3EBE7}"/>
              </a:ext>
            </a:extLst>
          </p:cNvPr>
          <p:cNvSpPr txBox="1">
            <a:spLocks/>
          </p:cNvSpPr>
          <p:nvPr/>
        </p:nvSpPr>
        <p:spPr>
          <a:xfrm>
            <a:off x="309093" y="201220"/>
            <a:ext cx="10371328" cy="11686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 (Headings)"/>
                <a:ea typeface="+mn-ea"/>
                <a:cs typeface="+mn-cs"/>
              </a:rPr>
              <a:t>Integrating the LLW Rulemakings to Gain Efficiencies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latin typeface="Gill Sans MT (Headings)"/>
              </a:rPr>
              <a:t>Part 61 and GTCC/TRU Rulemakings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DD15C8-95E0-6D0F-BFB6-EEDE800D898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869" b="1869"/>
          <a:stretch/>
        </p:blipFill>
        <p:spPr>
          <a:xfrm>
            <a:off x="6320790" y="1206418"/>
            <a:ext cx="5773652" cy="4883895"/>
          </a:xfrm>
          <a:prstGeom prst="ellipse">
            <a:avLst/>
          </a:prstGeom>
          <a:solidFill>
            <a:schemeClr val="bg2">
              <a:lumMod val="25000"/>
            </a:schemeClr>
          </a:solidFill>
          <a:ln w="63500" cap="rnd">
            <a:solidFill>
              <a:schemeClr val="tx2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03963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BA24B1-F203-2EF4-D3E2-C530C217D28F}"/>
              </a:ext>
            </a:extLst>
          </p:cNvPr>
          <p:cNvSpPr txBox="1"/>
          <p:nvPr/>
        </p:nvSpPr>
        <p:spPr>
          <a:xfrm>
            <a:off x="475462" y="0"/>
            <a:ext cx="11716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>
                <a:solidFill>
                  <a:schemeClr val="tx2"/>
                </a:solidFill>
                <a:latin typeface="Gill Sans MT (Headings)"/>
                <a:ea typeface="+mj-ea"/>
                <a:cs typeface="+mj-cs"/>
              </a:rPr>
              <a:t>Developing Proposed Rule Language Based on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>
                <a:solidFill>
                  <a:schemeClr val="tx2"/>
                </a:solidFill>
                <a:latin typeface="Gill Sans MT (Headings)"/>
                <a:ea typeface="+mj-ea"/>
                <a:cs typeface="+mj-cs"/>
              </a:rPr>
              <a:t>Commission Directed Changes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6740220-5BEF-6CDE-E611-DA11D481B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5762" y="6090313"/>
            <a:ext cx="838199" cy="767687"/>
          </a:xfrm>
        </p:spPr>
        <p:txBody>
          <a:bodyPr/>
          <a:lstStyle/>
          <a:p>
            <a:fld id="{437C3F23-D513-D349-B4C4-08D51C5D805D}" type="slidenum">
              <a:rPr lang="en-US" sz="1500" smtClean="0"/>
              <a:t>7</a:t>
            </a:fld>
            <a:endParaRPr lang="en-US" sz="1500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A4F68F8-A494-BC69-C8FA-363E48C105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3908141"/>
              </p:ext>
            </p:extLst>
          </p:nvPr>
        </p:nvGraphicFramePr>
        <p:xfrm>
          <a:off x="1133341" y="1120462"/>
          <a:ext cx="9028090" cy="5306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69485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 Box 7"/>
          <p:cNvSpPr txBox="1">
            <a:spLocks noChangeArrowheads="1"/>
          </p:cNvSpPr>
          <p:nvPr/>
        </p:nvSpPr>
        <p:spPr bwMode="auto">
          <a:xfrm>
            <a:off x="3686272" y="133893"/>
            <a:ext cx="90793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defTabSz="342900" eaLnBrk="1" hangingPunct="1">
              <a:defRPr/>
            </a:pPr>
            <a:r>
              <a:rPr lang="en-US" sz="3200" b="1">
                <a:latin typeface="Gill Sans MT (Headings)ody)"/>
                <a:ea typeface="+mj-ea"/>
                <a:cs typeface="Arial" panose="020B0604020202020204" pitchFamily="34" charset="0"/>
              </a:rPr>
              <a:t>Timing of Activities</a:t>
            </a:r>
            <a:endParaRPr lang="en-US" sz="3200" b="1">
              <a:latin typeface="Gill Sans MT (Headings)ody)"/>
              <a:cs typeface="Arial" panose="020B0604020202020204" pitchFamily="34" charset="0"/>
            </a:endParaRPr>
          </a:p>
        </p:txBody>
      </p:sp>
      <p:cxnSp>
        <p:nvCxnSpPr>
          <p:cNvPr id="11270" name="Straight Arrow Connector 18"/>
          <p:cNvCxnSpPr>
            <a:cxnSpLocks noChangeShapeType="1"/>
          </p:cNvCxnSpPr>
          <p:nvPr/>
        </p:nvCxnSpPr>
        <p:spPr bwMode="auto">
          <a:xfrm>
            <a:off x="3467100" y="3829050"/>
            <a:ext cx="0" cy="400050"/>
          </a:xfrm>
          <a:prstGeom prst="straightConnector1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sp>
        <p:nvSpPr>
          <p:cNvPr id="11276" name="Chevron 31"/>
          <p:cNvSpPr>
            <a:spLocks noChangeArrowheads="1"/>
          </p:cNvSpPr>
          <p:nvPr/>
        </p:nvSpPr>
        <p:spPr bwMode="auto">
          <a:xfrm>
            <a:off x="343907" y="1740852"/>
            <a:ext cx="2462154" cy="1534987"/>
          </a:xfrm>
          <a:prstGeom prst="chevron">
            <a:avLst>
              <a:gd name="adj" fmla="val 18968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0" rIns="0" anchor="ctr"/>
          <a:lstStyle/>
          <a:p>
            <a:pPr algn="ctr" defTabSz="914400">
              <a:defRPr/>
            </a:pPr>
            <a:r>
              <a:rPr lang="en-US" sz="1400">
                <a:solidFill>
                  <a:srgbClr val="FFFF00"/>
                </a:solidFill>
                <a:latin typeface="Gill Sans MT (Headings)ody)"/>
              </a:rPr>
              <a:t>Develop Proposed Rule that Integrates GTCC and 10 CFR Part 61 Rulemaking</a:t>
            </a:r>
          </a:p>
        </p:txBody>
      </p:sp>
      <p:sp>
        <p:nvSpPr>
          <p:cNvPr id="11277" name="Chevron 33"/>
          <p:cNvSpPr>
            <a:spLocks noChangeArrowheads="1"/>
          </p:cNvSpPr>
          <p:nvPr/>
        </p:nvSpPr>
        <p:spPr bwMode="auto">
          <a:xfrm>
            <a:off x="5648586" y="1858201"/>
            <a:ext cx="1393831" cy="1124890"/>
          </a:xfrm>
          <a:prstGeom prst="chevron">
            <a:avLst>
              <a:gd name="adj" fmla="val 18965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0" rIns="0" anchor="ctr"/>
          <a:lstStyle/>
          <a:p>
            <a:pPr algn="ctr" defTabSz="342900">
              <a:defRPr/>
            </a:pPr>
            <a:r>
              <a:rPr lang="en-US" sz="1400">
                <a:solidFill>
                  <a:schemeClr val="bg2"/>
                </a:solidFill>
                <a:latin typeface="Gill Sans MT (Headings)ody)"/>
              </a:rPr>
              <a:t>Hold Public Meetings and Comment Period</a:t>
            </a:r>
          </a:p>
        </p:txBody>
      </p:sp>
      <p:sp>
        <p:nvSpPr>
          <p:cNvPr id="11278" name="Chevron 34"/>
          <p:cNvSpPr>
            <a:spLocks noChangeArrowheads="1"/>
          </p:cNvSpPr>
          <p:nvPr/>
        </p:nvSpPr>
        <p:spPr bwMode="auto">
          <a:xfrm>
            <a:off x="2734608" y="1853473"/>
            <a:ext cx="1480945" cy="1112120"/>
          </a:xfrm>
          <a:prstGeom prst="chevron">
            <a:avLst>
              <a:gd name="adj" fmla="val 18968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0" rIns="0" anchor="ctr"/>
          <a:lstStyle/>
          <a:p>
            <a:pPr algn="ctr" defTabSz="342900">
              <a:defRPr/>
            </a:pPr>
            <a:r>
              <a:rPr lang="en-US" sz="1400">
                <a:solidFill>
                  <a:schemeClr val="bg2"/>
                </a:solidFill>
                <a:latin typeface="Gill Sans MT (Headings)ody)"/>
              </a:rPr>
              <a:t>Submit to Commission for Approval</a:t>
            </a:r>
          </a:p>
        </p:txBody>
      </p:sp>
      <p:sp>
        <p:nvSpPr>
          <p:cNvPr id="11279" name="Chevron 36"/>
          <p:cNvSpPr>
            <a:spLocks noChangeArrowheads="1"/>
          </p:cNvSpPr>
          <p:nvPr/>
        </p:nvSpPr>
        <p:spPr bwMode="auto">
          <a:xfrm>
            <a:off x="7033707" y="1844461"/>
            <a:ext cx="1393831" cy="1112120"/>
          </a:xfrm>
          <a:prstGeom prst="chevron">
            <a:avLst>
              <a:gd name="adj" fmla="val 18963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0" rIns="0" anchor="ctr"/>
          <a:lstStyle/>
          <a:p>
            <a:pPr algn="ctr" defTabSz="342900">
              <a:defRPr/>
            </a:pPr>
            <a:r>
              <a:rPr lang="en-US" sz="1400">
                <a:solidFill>
                  <a:schemeClr val="bg2"/>
                </a:solidFill>
                <a:latin typeface="Gill Sans MT (Headings)ody)"/>
              </a:rPr>
              <a:t>Develop Final Rule</a:t>
            </a:r>
          </a:p>
        </p:txBody>
      </p:sp>
      <p:sp>
        <p:nvSpPr>
          <p:cNvPr id="11284" name="Chevron 41"/>
          <p:cNvSpPr>
            <a:spLocks noChangeArrowheads="1"/>
          </p:cNvSpPr>
          <p:nvPr/>
        </p:nvSpPr>
        <p:spPr bwMode="auto">
          <a:xfrm>
            <a:off x="446550" y="4883067"/>
            <a:ext cx="2810857" cy="1782524"/>
          </a:xfrm>
          <a:prstGeom prst="chevron">
            <a:avLst>
              <a:gd name="adj" fmla="val 1896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lIns="0" rIns="0" anchor="ctr"/>
          <a:lstStyle/>
          <a:p>
            <a:pPr algn="ctr" defTabSz="342900">
              <a:defRPr/>
            </a:pPr>
            <a:r>
              <a:rPr lang="en-US" sz="1400">
                <a:solidFill>
                  <a:srgbClr val="FF9933"/>
                </a:solidFill>
                <a:latin typeface="Gill Sans MT (Headings)ody)"/>
              </a:rPr>
              <a:t>Revise NUREG-2175 and Develop GTCC Guidance</a:t>
            </a:r>
          </a:p>
        </p:txBody>
      </p:sp>
      <p:sp>
        <p:nvSpPr>
          <p:cNvPr id="11293" name="Chevron 53"/>
          <p:cNvSpPr>
            <a:spLocks noChangeArrowheads="1"/>
          </p:cNvSpPr>
          <p:nvPr/>
        </p:nvSpPr>
        <p:spPr bwMode="auto">
          <a:xfrm>
            <a:off x="3161783" y="5091397"/>
            <a:ext cx="1460438" cy="1246388"/>
          </a:xfrm>
          <a:prstGeom prst="chevron">
            <a:avLst>
              <a:gd name="adj" fmla="val 1896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lIns="0" rIns="0" anchor="ctr"/>
          <a:lstStyle/>
          <a:p>
            <a:pPr algn="ctr" defTabSz="342900">
              <a:defRPr/>
            </a:pPr>
            <a:r>
              <a:rPr lang="en-US" sz="1400">
                <a:latin typeface="Gill Sans MT (Headings)ody)"/>
              </a:rPr>
              <a:t>Hold for Commission Approval of Proposed Rule</a:t>
            </a:r>
          </a:p>
        </p:txBody>
      </p:sp>
      <p:sp>
        <p:nvSpPr>
          <p:cNvPr id="25" name="Chevron 36"/>
          <p:cNvSpPr>
            <a:spLocks noChangeArrowheads="1"/>
          </p:cNvSpPr>
          <p:nvPr/>
        </p:nvSpPr>
        <p:spPr bwMode="auto">
          <a:xfrm>
            <a:off x="8359195" y="1858201"/>
            <a:ext cx="1393831" cy="1112120"/>
          </a:xfrm>
          <a:prstGeom prst="chevron">
            <a:avLst>
              <a:gd name="adj" fmla="val 18963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0" rIns="0" anchor="ctr"/>
          <a:lstStyle/>
          <a:p>
            <a:pPr algn="ctr" defTabSz="342900">
              <a:defRPr/>
            </a:pPr>
            <a:r>
              <a:rPr lang="en-US" sz="1400">
                <a:solidFill>
                  <a:schemeClr val="bg2"/>
                </a:solidFill>
                <a:latin typeface="Gill Sans MT (Headings)ody)"/>
              </a:rPr>
              <a:t>Submit to Commission for Final Approval</a:t>
            </a:r>
          </a:p>
        </p:txBody>
      </p:sp>
      <p:sp>
        <p:nvSpPr>
          <p:cNvPr id="21" name="Chevron 34">
            <a:extLst>
              <a:ext uri="{FF2B5EF4-FFF2-40B4-BE49-F238E27FC236}">
                <a16:creationId xmlns:a16="http://schemas.microsoft.com/office/drawing/2014/main" id="{A1A6502D-44FE-4B97-9E2B-CF9B67A3E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7274" y="1876447"/>
            <a:ext cx="1480945" cy="1112120"/>
          </a:xfrm>
          <a:prstGeom prst="chevron">
            <a:avLst>
              <a:gd name="adj" fmla="val 18968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0" rIns="0" anchor="ctr"/>
          <a:lstStyle/>
          <a:p>
            <a:pPr algn="ctr" defTabSz="342900">
              <a:defRPr/>
            </a:pPr>
            <a:r>
              <a:rPr lang="en-US" sz="1400">
                <a:solidFill>
                  <a:schemeClr val="bg2"/>
                </a:solidFill>
                <a:latin typeface="Gill Sans MT (Headings)ody)"/>
              </a:rPr>
              <a:t>Publish Proposed Rule</a:t>
            </a:r>
          </a:p>
        </p:txBody>
      </p:sp>
      <p:sp>
        <p:nvSpPr>
          <p:cNvPr id="22" name="Chevron 33">
            <a:extLst>
              <a:ext uri="{FF2B5EF4-FFF2-40B4-BE49-F238E27FC236}">
                <a16:creationId xmlns:a16="http://schemas.microsoft.com/office/drawing/2014/main" id="{E854A1C3-1988-4CDF-AE8C-5F364F9F5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8476" y="5094013"/>
            <a:ext cx="1393831" cy="1243772"/>
          </a:xfrm>
          <a:prstGeom prst="chevron">
            <a:avLst>
              <a:gd name="adj" fmla="val 1896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lIns="0" rIns="0" anchor="ctr"/>
          <a:lstStyle/>
          <a:p>
            <a:pPr algn="ctr" defTabSz="342900">
              <a:defRPr/>
            </a:pPr>
            <a:r>
              <a:rPr lang="en-US" sz="1400">
                <a:latin typeface="Gill Sans MT (Headings)ody)"/>
              </a:rPr>
              <a:t>Hold Public Meetings and  Comment Period</a:t>
            </a:r>
          </a:p>
        </p:txBody>
      </p:sp>
      <p:sp>
        <p:nvSpPr>
          <p:cNvPr id="23" name="Chevron 33">
            <a:extLst>
              <a:ext uri="{FF2B5EF4-FFF2-40B4-BE49-F238E27FC236}">
                <a16:creationId xmlns:a16="http://schemas.microsoft.com/office/drawing/2014/main" id="{3AF3D217-64E6-41B3-AC39-862F36866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026" y="4883067"/>
            <a:ext cx="1540490" cy="1618688"/>
          </a:xfrm>
          <a:prstGeom prst="chevron">
            <a:avLst>
              <a:gd name="adj" fmla="val 1896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lIns="0" rIns="0" anchor="ctr"/>
          <a:lstStyle/>
          <a:p>
            <a:pPr algn="ctr" defTabSz="342900">
              <a:defRPr/>
            </a:pPr>
            <a:r>
              <a:rPr lang="en-US">
                <a:solidFill>
                  <a:srgbClr val="C00000"/>
                </a:solidFill>
                <a:latin typeface="Gill Sans MT (Headings)ody)"/>
              </a:rPr>
              <a:t>Issue Final Guidance</a:t>
            </a:r>
          </a:p>
        </p:txBody>
      </p:sp>
      <p:sp>
        <p:nvSpPr>
          <p:cNvPr id="24" name="Chevron 34">
            <a:extLst>
              <a:ext uri="{FF2B5EF4-FFF2-40B4-BE49-F238E27FC236}">
                <a16:creationId xmlns:a16="http://schemas.microsoft.com/office/drawing/2014/main" id="{A511FE3B-CB05-48C3-A839-F4F938928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918" y="5102105"/>
            <a:ext cx="1412067" cy="1246388"/>
          </a:xfrm>
          <a:prstGeom prst="chevron">
            <a:avLst>
              <a:gd name="adj" fmla="val 1896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lIns="0" rIns="0" anchor="ctr"/>
          <a:lstStyle/>
          <a:p>
            <a:pPr algn="ctr" defTabSz="342900">
              <a:defRPr/>
            </a:pPr>
            <a:r>
              <a:rPr lang="en-US" sz="1400">
                <a:latin typeface="Gill Sans MT (Headings)ody)"/>
              </a:rPr>
              <a:t>Publish Draft Guidance</a:t>
            </a:r>
          </a:p>
        </p:txBody>
      </p:sp>
      <p:sp>
        <p:nvSpPr>
          <p:cNvPr id="26" name="Chevron 36">
            <a:extLst>
              <a:ext uri="{FF2B5EF4-FFF2-40B4-BE49-F238E27FC236}">
                <a16:creationId xmlns:a16="http://schemas.microsoft.com/office/drawing/2014/main" id="{F88923C5-37AF-4D68-95D4-C201D3F3B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7241" y="5094013"/>
            <a:ext cx="1378302" cy="1218352"/>
          </a:xfrm>
          <a:prstGeom prst="chevron">
            <a:avLst>
              <a:gd name="adj" fmla="val 1896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lIns="0" rIns="0" anchor="ctr"/>
          <a:lstStyle/>
          <a:p>
            <a:pPr algn="ctr" defTabSz="342900">
              <a:defRPr/>
            </a:pPr>
            <a:r>
              <a:rPr lang="en-US" sz="1400">
                <a:latin typeface="Gill Sans MT (Headings)ody)"/>
              </a:rPr>
              <a:t>Develop Final Guidance</a:t>
            </a:r>
          </a:p>
        </p:txBody>
      </p:sp>
      <p:sp>
        <p:nvSpPr>
          <p:cNvPr id="28" name="TextBox 40">
            <a:extLst>
              <a:ext uri="{FF2B5EF4-FFF2-40B4-BE49-F238E27FC236}">
                <a16:creationId xmlns:a16="http://schemas.microsoft.com/office/drawing/2014/main" id="{9F73E64C-F1ED-CFC5-BDFA-4DB484FB9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832" y="1189317"/>
            <a:ext cx="2443794" cy="4616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ctr" defTabSz="342900" eaLnBrk="1" hangingPunct="1">
              <a:defRPr/>
            </a:pPr>
            <a:r>
              <a:rPr lang="en-US" sz="2400" b="1">
                <a:solidFill>
                  <a:schemeClr val="tx1"/>
                </a:solidFill>
                <a:latin typeface="Gill Sans MT (Headings)ody)"/>
              </a:rPr>
              <a:t>Rulemaking</a:t>
            </a:r>
          </a:p>
        </p:txBody>
      </p:sp>
      <p:sp>
        <p:nvSpPr>
          <p:cNvPr id="29" name="TextBox 25">
            <a:extLst>
              <a:ext uri="{FF2B5EF4-FFF2-40B4-BE49-F238E27FC236}">
                <a16:creationId xmlns:a16="http://schemas.microsoft.com/office/drawing/2014/main" id="{F8DADE8B-616A-F7EE-0C01-ABAEDC0B2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0225" y="3862606"/>
            <a:ext cx="2173749" cy="33855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ctr" defTabSz="342900" eaLnBrk="1" hangingPunct="1">
              <a:defRPr/>
            </a:pPr>
            <a:r>
              <a:rPr lang="en-US" sz="1600" b="1" dirty="0">
                <a:solidFill>
                  <a:schemeClr val="tx1"/>
                </a:solidFill>
                <a:latin typeface="Gill Sans MT (Headings)ody)"/>
              </a:rPr>
              <a:t>May 2024</a:t>
            </a:r>
          </a:p>
        </p:txBody>
      </p:sp>
      <p:cxnSp>
        <p:nvCxnSpPr>
          <p:cNvPr id="30" name="Straight Arrow Connector 20">
            <a:extLst>
              <a:ext uri="{FF2B5EF4-FFF2-40B4-BE49-F238E27FC236}">
                <a16:creationId xmlns:a16="http://schemas.microsoft.com/office/drawing/2014/main" id="{7D921F5D-B7EB-81F6-E99B-A083D48E018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67100" y="3452466"/>
            <a:ext cx="0" cy="317861"/>
          </a:xfrm>
          <a:prstGeom prst="straightConnector1">
            <a:avLst/>
          </a:prstGeom>
          <a:noFill/>
          <a:ln w="63500" algn="ctr">
            <a:solidFill>
              <a:srgbClr val="7030A0"/>
            </a:solidFill>
            <a:round/>
            <a:headEnd/>
            <a:tailEnd type="diamond" w="med" len="med"/>
          </a:ln>
        </p:spPr>
      </p:cxnSp>
      <p:cxnSp>
        <p:nvCxnSpPr>
          <p:cNvPr id="31" name="Straight Arrow Connector 20">
            <a:extLst>
              <a:ext uri="{FF2B5EF4-FFF2-40B4-BE49-F238E27FC236}">
                <a16:creationId xmlns:a16="http://schemas.microsoft.com/office/drawing/2014/main" id="{93B3A4FE-68F9-09D1-5D2D-11231BADA23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73699" y="4365413"/>
            <a:ext cx="0" cy="344714"/>
          </a:xfrm>
          <a:prstGeom prst="straightConnector1">
            <a:avLst/>
          </a:prstGeom>
          <a:noFill/>
          <a:ln w="63500" algn="ctr">
            <a:solidFill>
              <a:srgbClr val="7030A0"/>
            </a:solidFill>
            <a:round/>
            <a:headEnd/>
            <a:tailEnd type="diamond" w="med" len="med"/>
          </a:ln>
        </p:spPr>
      </p:cxnSp>
      <p:sp>
        <p:nvSpPr>
          <p:cNvPr id="32" name="Chevron 34">
            <a:extLst>
              <a:ext uri="{FF2B5EF4-FFF2-40B4-BE49-F238E27FC236}">
                <a16:creationId xmlns:a16="http://schemas.microsoft.com/office/drawing/2014/main" id="{C7243182-18E4-A47F-31BC-48DB14FF1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5808" y="1689476"/>
            <a:ext cx="1472235" cy="1534987"/>
          </a:xfrm>
          <a:prstGeom prst="chevron">
            <a:avLst>
              <a:gd name="adj" fmla="val 18968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0" rIns="0" anchor="ctr"/>
          <a:lstStyle/>
          <a:p>
            <a:pPr algn="ctr" defTabSz="342900">
              <a:defRPr/>
            </a:pPr>
            <a:r>
              <a:rPr lang="en-US">
                <a:solidFill>
                  <a:srgbClr val="C00000"/>
                </a:solidFill>
                <a:latin typeface="Gill Sans MT (Headings)ody)"/>
              </a:rPr>
              <a:t>Publish Final Rule</a:t>
            </a:r>
          </a:p>
        </p:txBody>
      </p:sp>
      <p:sp>
        <p:nvSpPr>
          <p:cNvPr id="33" name="TextBox 25">
            <a:extLst>
              <a:ext uri="{FF2B5EF4-FFF2-40B4-BE49-F238E27FC236}">
                <a16:creationId xmlns:a16="http://schemas.microsoft.com/office/drawing/2014/main" id="{DC1A2370-602C-1CB4-37EF-39FDAD38A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8640" y="3770674"/>
            <a:ext cx="2083302" cy="33855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ctr" defTabSz="342900" eaLnBrk="1" hangingPunct="1">
              <a:defRPr/>
            </a:pPr>
            <a:r>
              <a:rPr lang="en-US" sz="1600" b="1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MT (Headings)ody)"/>
                <a:cs typeface="Arial"/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Gill Sans MT (Headings)ody)"/>
                <a:cs typeface="Arial"/>
              </a:rPr>
              <a:t>2026</a:t>
            </a:r>
          </a:p>
        </p:txBody>
      </p:sp>
      <p:cxnSp>
        <p:nvCxnSpPr>
          <p:cNvPr id="34" name="Straight Arrow Connector 20">
            <a:extLst>
              <a:ext uri="{FF2B5EF4-FFF2-40B4-BE49-F238E27FC236}">
                <a16:creationId xmlns:a16="http://schemas.microsoft.com/office/drawing/2014/main" id="{8813D8C5-C977-8AA9-0C50-A54EB1ACCCF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381926" y="3429000"/>
            <a:ext cx="0" cy="317861"/>
          </a:xfrm>
          <a:prstGeom prst="straightConnector1">
            <a:avLst/>
          </a:prstGeom>
          <a:noFill/>
          <a:ln w="63500" algn="ctr">
            <a:solidFill>
              <a:srgbClr val="7030A0"/>
            </a:solidFill>
            <a:round/>
            <a:headEnd/>
            <a:tailEnd type="diamond" w="med" len="med"/>
          </a:ln>
        </p:spPr>
      </p:cxnSp>
      <p:sp>
        <p:nvSpPr>
          <p:cNvPr id="37" name="Chevron 36">
            <a:extLst>
              <a:ext uri="{FF2B5EF4-FFF2-40B4-BE49-F238E27FC236}">
                <a16:creationId xmlns:a16="http://schemas.microsoft.com/office/drawing/2014/main" id="{7A287C4B-AA50-B277-D26D-3927F49BA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3850" y="5094011"/>
            <a:ext cx="1398543" cy="1203207"/>
          </a:xfrm>
          <a:prstGeom prst="chevron">
            <a:avLst>
              <a:gd name="adj" fmla="val 1896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lIns="0" rIns="0" anchor="ctr"/>
          <a:lstStyle/>
          <a:p>
            <a:pPr algn="ctr" defTabSz="342900">
              <a:defRPr/>
            </a:pPr>
            <a:r>
              <a:rPr lang="en-US" sz="1400">
                <a:latin typeface="Gill Sans MT (Headings)ody)"/>
              </a:rPr>
              <a:t>Hold for Commission Approval of Final Rule</a:t>
            </a:r>
          </a:p>
        </p:txBody>
      </p:sp>
      <p:cxnSp>
        <p:nvCxnSpPr>
          <p:cNvPr id="38" name="Straight Arrow Connector 20">
            <a:extLst>
              <a:ext uri="{FF2B5EF4-FFF2-40B4-BE49-F238E27FC236}">
                <a16:creationId xmlns:a16="http://schemas.microsoft.com/office/drawing/2014/main" id="{94CE906F-3C34-6559-8F83-6ABF017C235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381926" y="4229100"/>
            <a:ext cx="0" cy="344714"/>
          </a:xfrm>
          <a:prstGeom prst="straightConnector1">
            <a:avLst/>
          </a:prstGeom>
          <a:noFill/>
          <a:ln w="63500" algn="ctr">
            <a:solidFill>
              <a:srgbClr val="7030A0"/>
            </a:solidFill>
            <a:round/>
            <a:headEnd/>
            <a:tailEnd type="diamond" w="med" len="med"/>
          </a:ln>
        </p:spPr>
      </p:cxnSp>
      <p:sp>
        <p:nvSpPr>
          <p:cNvPr id="39" name="Slide Number Placeholder 3">
            <a:extLst>
              <a:ext uri="{FF2B5EF4-FFF2-40B4-BE49-F238E27FC236}">
                <a16:creationId xmlns:a16="http://schemas.microsoft.com/office/drawing/2014/main" id="{2928BFB7-C8CE-33C2-0990-C2B6DB0F7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5261" y="6054778"/>
            <a:ext cx="838199" cy="767687"/>
          </a:xfrm>
        </p:spPr>
        <p:txBody>
          <a:bodyPr/>
          <a:lstStyle/>
          <a:p>
            <a:fld id="{437C3F23-D513-D349-B4C4-08D51C5D805D}" type="slidenum">
              <a:rPr lang="en-US" sz="1500" smtClean="0"/>
              <a:t>8</a:t>
            </a:fld>
            <a:endParaRPr lang="en-US" sz="1500"/>
          </a:p>
        </p:txBody>
      </p:sp>
      <p:sp>
        <p:nvSpPr>
          <p:cNvPr id="2" name="TextBox 40">
            <a:extLst>
              <a:ext uri="{FF2B5EF4-FFF2-40B4-BE49-F238E27FC236}">
                <a16:creationId xmlns:a16="http://schemas.microsoft.com/office/drawing/2014/main" id="{DD570EAB-4EF5-23C3-BE3E-6439A88DA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7746" y="4342981"/>
            <a:ext cx="2443794" cy="4616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ctr" defTabSz="342900" eaLnBrk="1" hangingPunct="1">
              <a:defRPr/>
            </a:pPr>
            <a:r>
              <a:rPr lang="en-US" sz="2400" b="1">
                <a:solidFill>
                  <a:schemeClr val="tx1"/>
                </a:solidFill>
                <a:latin typeface="Gill Sans MT (Headings)ody)"/>
              </a:rPr>
              <a:t>Guidance</a:t>
            </a:r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id="{78304E9E-A561-18D2-15C0-E374C56A8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5658" y="3360972"/>
            <a:ext cx="101867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ctr" defTabSz="342900" eaLnBrk="1" hangingPunct="1">
              <a:defRPr/>
            </a:pPr>
            <a:r>
              <a:rPr lang="en-US" sz="1600" b="1">
                <a:solidFill>
                  <a:schemeClr val="bg1">
                    <a:lumMod val="95000"/>
                    <a:lumOff val="5000"/>
                  </a:schemeClr>
                </a:solidFill>
                <a:latin typeface="Gill Sans MT (Headings)ody)"/>
              </a:rPr>
              <a:t>Virtual Public meeting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0F46327-15B3-A0CD-0777-9BD4F0B6B0ED}"/>
              </a:ext>
            </a:extLst>
          </p:cNvPr>
          <p:cNvSpPr/>
          <p:nvPr/>
        </p:nvSpPr>
        <p:spPr>
          <a:xfrm rot="18113109">
            <a:off x="2423976" y="3133877"/>
            <a:ext cx="387102" cy="2924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59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A62C7B-8CCC-316E-52C6-FD0470EEA417}"/>
              </a:ext>
            </a:extLst>
          </p:cNvPr>
          <p:cNvSpPr txBox="1"/>
          <p:nvPr/>
        </p:nvSpPr>
        <p:spPr>
          <a:xfrm>
            <a:off x="20155" y="303667"/>
            <a:ext cx="2218919" cy="466452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tx2"/>
                </a:solidFill>
                <a:latin typeface="Gill Sans MT (Headings)ody)"/>
                <a:ea typeface="+mj-ea"/>
                <a:cs typeface="+mj-cs"/>
              </a:rPr>
              <a:t>Topics of interest to the LLWF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D09FDB16-8B80-4DCA-B3AE-C377B4F40C45}"/>
              </a:ext>
            </a:extLst>
          </p:cNvPr>
          <p:cNvSpPr txBox="1">
            <a:spLocks/>
          </p:cNvSpPr>
          <p:nvPr/>
        </p:nvSpPr>
        <p:spPr>
          <a:xfrm>
            <a:off x="1821841" y="220662"/>
            <a:ext cx="8987673" cy="6416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Font typeface=".Lucida Grande UI Regular"/>
              <a:buChar char="►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.Lucida Grande UI Regular"/>
              <a:buChar char="►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.Lucida Grande UI Regular"/>
              <a:buChar char="►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.Lucida Grande UI Regular"/>
              <a:buChar char="►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.Lucida Grande UI Regular"/>
              <a:buChar char="►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9538" marR="0" lvl="2" indent="-342900" fontAlgn="base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Gill Sans MT (Headings)ody)"/>
                <a:cs typeface="+mn-cs"/>
              </a:rPr>
              <a:t>GTCC</a:t>
            </a:r>
          </a:p>
          <a:p>
            <a:pPr marL="1836738" lvl="3" indent="-342900" fontAlgn="base">
              <a:spcBef>
                <a:spcPts val="1000"/>
              </a:spcBef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1">
                    <a:lumMod val="95000"/>
                  </a:schemeClr>
                </a:solidFill>
                <a:latin typeface="Gill Sans MT (Headings)ody)"/>
                <a:cs typeface="+mn-cs"/>
              </a:rPr>
              <a:t>as GTCC will “now” be part of 10 CFR Part 61, does that mean that GTCC also falls under the Low-Level Radioactive Waste Policy Act? </a:t>
            </a:r>
          </a:p>
          <a:p>
            <a:pPr marL="1836738" lvl="3" indent="-342900" fontAlgn="base">
              <a:spcBef>
                <a:spcPts val="1000"/>
              </a:spcBef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1">
                    <a:lumMod val="95000"/>
                  </a:schemeClr>
                </a:solidFill>
                <a:latin typeface="Gill Sans MT (Headings)ody)"/>
                <a:cs typeface="+mn-cs"/>
              </a:rPr>
              <a:t>Will the compacts have authority over the transportation of GTCC between compacts and or states? </a:t>
            </a:r>
          </a:p>
          <a:p>
            <a:pPr marL="1836738" lvl="3" indent="-342900" fontAlgn="base">
              <a:spcBef>
                <a:spcPts val="1000"/>
              </a:spcBef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1">
                    <a:lumMod val="95000"/>
                  </a:schemeClr>
                </a:solidFill>
                <a:latin typeface="Gill Sans MT (Headings)ody)"/>
                <a:cs typeface="+mn-cs"/>
              </a:rPr>
              <a:t>Will Agreement States immediately have regulatory authority over commercial GTCC within their borders – if so, will states have authority to license GTCC within their borders regardless if it is for disposal?</a:t>
            </a:r>
          </a:p>
          <a:p>
            <a:pPr marL="1379538" lvl="2" indent="-342900" fontAlgn="base">
              <a:spcBef>
                <a:spcPts val="1000"/>
              </a:spcBef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>
                    <a:lumMod val="95000"/>
                  </a:schemeClr>
                </a:solidFill>
                <a:latin typeface="Gill Sans MT (Headings)ody)"/>
                <a:cs typeface="+mn-cs"/>
              </a:rPr>
              <a:t>Compliance period</a:t>
            </a:r>
          </a:p>
          <a:p>
            <a:pPr marL="1836738" lvl="3" indent="-342900" fontAlgn="base">
              <a:spcBef>
                <a:spcPts val="1000"/>
              </a:spcBef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1">
                    <a:lumMod val="95000"/>
                  </a:schemeClr>
                </a:solidFill>
                <a:latin typeface="Gill Sans MT (Headings)ody)"/>
                <a:cs typeface="+mn-cs"/>
              </a:rPr>
              <a:t>Staff has presented a few slides showing a variety of compliance periods – are these appropriate for comparison purpose, including DOE facilities. What would different compliance periods between the DOE / NRC mean.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02C6370-2BCC-62CD-57A3-5A18136D8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5261" y="6054778"/>
            <a:ext cx="838199" cy="767687"/>
          </a:xfrm>
        </p:spPr>
        <p:txBody>
          <a:bodyPr/>
          <a:lstStyle/>
          <a:p>
            <a:fld id="{437C3F23-D513-D349-B4C4-08D51C5D805D}" type="slidenum">
              <a:rPr lang="en-US" sz="1500" smtClean="0"/>
              <a:t>9</a:t>
            </a:fld>
            <a:endParaRPr lang="en-US" sz="15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7AE69D-1C71-33AA-44F7-E213DC02D51A}"/>
              </a:ext>
            </a:extLst>
          </p:cNvPr>
          <p:cNvCxnSpPr/>
          <p:nvPr/>
        </p:nvCxnSpPr>
        <p:spPr>
          <a:xfrm>
            <a:off x="2873828" y="352373"/>
            <a:ext cx="0" cy="61232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erson writ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69D42162-5799-C953-E370-25B5708E3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5736" y="4290279"/>
            <a:ext cx="2569085" cy="21853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29110918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9baa91c-f4f3-476c-975b-2c0c9a73cf2e">
      <UserInfo>
        <DisplayName>Dembek, Stephen</DisplayName>
        <AccountId>40</AccountId>
        <AccountType/>
      </UserInfo>
      <UserInfo>
        <DisplayName>Priya Yadav</DisplayName>
        <AccountId>24</AccountId>
        <AccountType/>
      </UserInfo>
      <UserInfo>
        <DisplayName>Patricia Holahan</DisplayName>
        <AccountId>101</AccountId>
        <AccountType/>
      </UserInfo>
      <UserInfo>
        <DisplayName>Aida Rivera-Varona</DisplayName>
        <AccountId>236</AccountId>
        <AccountType/>
      </UserInfo>
      <UserInfo>
        <DisplayName>Melanie Wong</DisplayName>
        <AccountId>33</AccountId>
        <AccountType/>
      </UserInfo>
      <UserInfo>
        <DisplayName>Boby Abu-Eid</DisplayName>
        <AccountId>89</AccountId>
        <AccountType/>
      </UserInfo>
      <UserInfo>
        <DisplayName>Bruce Watson</DisplayName>
        <AccountId>94</AccountId>
        <AccountType/>
      </UserInfo>
      <UserInfo>
        <DisplayName>Bill Von Till</DisplayName>
        <AccountId>113</AccountId>
        <AccountType/>
      </UserInfo>
      <UserInfo>
        <DisplayName>Chris McKenney</DisplayName>
        <AccountId>50</AccountId>
        <AccountType/>
      </UserInfo>
      <UserInfo>
        <DisplayName>Steve Koenick</DisplayName>
        <AccountId>67</AccountId>
        <AccountType/>
      </UserInfo>
      <UserInfo>
        <DisplayName>Adam Schwartzman</DisplayName>
        <AccountId>46</AccountId>
        <AccountType/>
      </UserInfo>
      <UserInfo>
        <DisplayName>Kellee Jamerson (She/Her)</DisplayName>
        <AccountId>41</AccountId>
        <AccountType/>
      </UserInfo>
      <UserInfo>
        <DisplayName>Melissa Ralph (She/Her/Hers)</DisplayName>
        <AccountId>297</AccountId>
        <AccountType/>
      </UserInfo>
      <UserInfo>
        <DisplayName>Ted Smith</DisplayName>
        <AccountId>85</AccountId>
        <AccountType/>
      </UserInfo>
      <UserInfo>
        <DisplayName>Ian Irvin</DisplayName>
        <AccountId>86</AccountId>
        <AccountType/>
      </UserInfo>
      <UserInfo>
        <DisplayName>Ashley Roberts</DisplayName>
        <AccountId>319</AccountId>
        <AccountType/>
      </UserInfo>
      <UserInfo>
        <DisplayName>Cynthia Barr</DisplayName>
        <AccountId>29</AccountId>
        <AccountType/>
      </UserInfo>
      <UserInfo>
        <DisplayName>Cardelia Maupin</DisplayName>
        <AccountId>36</AccountId>
        <AccountType/>
      </UserInfo>
      <UserInfo>
        <DisplayName>Ryan Whited</DisplayName>
        <AccountId>76</AccountId>
        <AccountType/>
      </UserInfo>
      <UserInfo>
        <DisplayName>Christopher Grossman</DisplayName>
        <AccountId>23</AccountId>
        <AccountType/>
      </UserInfo>
      <UserInfo>
        <DisplayName>Irene Wu</DisplayName>
        <AccountId>311</AccountId>
        <AccountType/>
      </UserInfo>
      <UserInfo>
        <DisplayName>Tim McCartin</DisplayName>
        <AccountId>60</AccountId>
        <AccountType/>
      </UserInfo>
      <UserInfo>
        <DisplayName>John-Chau Nguyen</DisplayName>
        <AccountId>402</AccountId>
        <AccountType/>
      </UserInfo>
      <UserInfo>
        <DisplayName>Jose Cuadrado</DisplayName>
        <AccountId>401</AccountId>
        <AccountType/>
      </UserInfo>
      <UserInfo>
        <DisplayName>Shaun Anderson</DisplayName>
        <AccountId>34</AccountId>
        <AccountType/>
      </UserInfo>
    </SharedWithUsers>
    <_dlc_DocId xmlns="c9baa91c-f4f3-476c-975b-2c0c9a73cf2e">DV57ZVSVHYWR-1284127831-4989</_dlc_DocId>
    <_dlc_DocIdUrl xmlns="c9baa91c-f4f3-476c-975b-2c0c9a73cf2e">
      <Url>https://usnrc.sharepoint.com/teams/NMSS-Low-Level-Waste-Branch/_layouts/15/DocIdRedir.aspx?ID=DV57ZVSVHYWR-1284127831-4989</Url>
      <Description>DV57ZVSVHYWR-1284127831-4989</Description>
    </_dlc_DocIdUrl>
    <TaxCatchAll xmlns="c9baa91c-f4f3-476c-975b-2c0c9a73cf2e" xsi:nil="true"/>
    <lcf76f155ced4ddcb4097134ff3c332f xmlns="b4e0406c-e30d-42d1-bbfd-0f8e74ffc27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202D86AF6BA84797CD5074443C585B" ma:contentTypeVersion="50" ma:contentTypeDescription="Create a new document." ma:contentTypeScope="" ma:versionID="589fc412764df904c34b1c67eae6df0f">
  <xsd:schema xmlns:xsd="http://www.w3.org/2001/XMLSchema" xmlns:xs="http://www.w3.org/2001/XMLSchema" xmlns:p="http://schemas.microsoft.com/office/2006/metadata/properties" xmlns:ns2="c9baa91c-f4f3-476c-975b-2c0c9a73cf2e" xmlns:ns3="b4e0406c-e30d-42d1-bbfd-0f8e74ffc272" targetNamespace="http://schemas.microsoft.com/office/2006/metadata/properties" ma:root="true" ma:fieldsID="02be8de270378d9faaa974388010da3b" ns2:_="" ns3:_="">
    <xsd:import namespace="c9baa91c-f4f3-476c-975b-2c0c9a73cf2e"/>
    <xsd:import namespace="b4e0406c-e30d-42d1-bbfd-0f8e74ffc27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baa91c-f4f3-476c-975b-2c0c9a73cf2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ace7a6a1-3451-49f3-b87f-00e1f104393c}" ma:internalName="TaxCatchAll" ma:showField="CatchAllData" ma:web="c9baa91c-f4f3-476c-975b-2c0c9a73cf2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e0406c-e30d-42d1-bbfd-0f8e74ffc2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b36f26c1-4773-4e55-850a-517a34df12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AF633F-97D7-40B5-A9E1-99BB2E673C6F}">
  <ds:schemaRefs>
    <ds:schemaRef ds:uri="http://schemas.microsoft.com/sharepoint/events"/>
    <ds:schemaRef ds:uri="http://www.w3.org/2000/xmlns/"/>
  </ds:schemaRefs>
</ds:datastoreItem>
</file>

<file path=customXml/itemProps2.xml><?xml version="1.0" encoding="utf-8"?>
<ds:datastoreItem xmlns:ds="http://schemas.openxmlformats.org/officeDocument/2006/customXml" ds:itemID="{18D7FA43-AC96-4BF6-972F-97979C3611AD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b4e0406c-e30d-42d1-bbfd-0f8e74ffc272"/>
    <ds:schemaRef ds:uri="c9baa91c-f4f3-476c-975b-2c0c9a73cf2e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2FFDF0E-1B2D-4B29-B25F-999487531D90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A67AD029-7849-4C25-98EC-36B34A15F1C4}">
  <ds:schemaRefs>
    <ds:schemaRef ds:uri="b4e0406c-e30d-42d1-bbfd-0f8e74ffc272"/>
    <ds:schemaRef ds:uri="c9baa91c-f4f3-476c-975b-2c0c9a73cf2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e8d01475-c3b5-436a-a065-5def4c64f52e}" enabled="0" method="" siteId="{e8d01475-c3b5-436a-a065-5def4c64f52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506</TotalTime>
  <Words>1520</Words>
  <Application>Microsoft Office PowerPoint</Application>
  <PresentationFormat>Widescreen</PresentationFormat>
  <Paragraphs>211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Arial,Sans-Serif</vt:lpstr>
      <vt:lpstr>Calibri</vt:lpstr>
      <vt:lpstr>Century Schoolbook</vt:lpstr>
      <vt:lpstr>Gill Sans MT</vt:lpstr>
      <vt:lpstr>Gill Sans MT (Headings)</vt:lpstr>
      <vt:lpstr>Gill Sans MT (Headings)ody)</vt:lpstr>
      <vt:lpstr>Wingdings</vt:lpstr>
      <vt:lpstr>Wingdings 2</vt:lpstr>
      <vt:lpstr>View</vt:lpstr>
      <vt:lpstr>NRC UPDATE</vt:lpstr>
      <vt:lpstr>PowerPoint Presentation</vt:lpstr>
      <vt:lpstr>LLW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Decommissioning Program</vt:lpstr>
      <vt:lpstr>PowerPoint Presentation</vt:lpstr>
      <vt:lpstr>Continuously Collected Data</vt:lpstr>
      <vt:lpstr>Risk-Informed, Performance Based Decommissioning Inspection Oversight Guidance</vt:lpstr>
      <vt:lpstr>Decommissioning Rulemaking Update</vt:lpstr>
      <vt:lpstr>Enhancing Decommissioning Outreach</vt:lpstr>
      <vt:lpstr>Questions/Comments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NRC Update</dc:title>
  <dc:creator>Wong, Melanie</dc:creator>
  <cp:lastModifiedBy>Steve Koenick</cp:lastModifiedBy>
  <cp:revision>9</cp:revision>
  <dcterms:created xsi:type="dcterms:W3CDTF">2021-03-25T23:19:51Z</dcterms:created>
  <dcterms:modified xsi:type="dcterms:W3CDTF">2023-09-29T20:51:03Z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0x01010057202D86AF6BA84797CD5074443C585B</vt:lpwstr>
  </property>
  <property fmtid="{D5CDD505-2E9C-101B-9397-08002B2CF9AE}" pid="3" name="MediaServiceImageTags">
    <vt:lpwstr/>
  </property>
  <property fmtid="{D5CDD505-2E9C-101B-9397-08002B2CF9AE}" pid="4" name="_dlc_DocIdItemGuid">
    <vt:lpwstr>1fae2559-4e94-45de-abdb-8c4be9bbea44</vt:lpwstr>
  </property>
</Properties>
</file>