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72" r:id="rId6"/>
    <p:sldId id="363" r:id="rId7"/>
    <p:sldId id="362" r:id="rId8"/>
    <p:sldId id="374" r:id="rId9"/>
    <p:sldId id="376" r:id="rId10"/>
    <p:sldId id="349" r:id="rId11"/>
    <p:sldId id="379" r:id="rId12"/>
    <p:sldId id="377" r:id="rId13"/>
    <p:sldId id="375" r:id="rId14"/>
    <p:sldId id="378" r:id="rId15"/>
    <p:sldId id="380" r:id="rId16"/>
    <p:sldId id="347" r:id="rId17"/>
    <p:sldId id="364" r:id="rId18"/>
    <p:sldId id="348" r:id="rId19"/>
    <p:sldId id="381" r:id="rId20"/>
    <p:sldId id="370" r:id="rId21"/>
    <p:sldId id="366" r:id="rId22"/>
    <p:sldId id="357" r:id="rId23"/>
    <p:sldId id="365" r:id="rId24"/>
    <p:sldId id="359" r:id="rId25"/>
    <p:sldId id="367" r:id="rId26"/>
    <p:sldId id="369" r:id="rId27"/>
    <p:sldId id="35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ber, Gregory" initials="SG" lastIdx="1" clrIdx="0">
    <p:extLst>
      <p:ext uri="{19B8F6BF-5375-455C-9EA6-DF929625EA0E}">
        <p15:presenceInfo xmlns:p15="http://schemas.microsoft.com/office/powerpoint/2012/main" userId="S-1-5-21-1922771939-1581663855-1617787245-12920" providerId="AD"/>
      </p:ext>
    </p:extLst>
  </p:cmAuthor>
  <p:cmAuthor id="2" name="McKenney, Chris" initials="MC" lastIdx="5" clrIdx="1">
    <p:extLst>
      <p:ext uri="{19B8F6BF-5375-455C-9EA6-DF929625EA0E}">
        <p15:presenceInfo xmlns:p15="http://schemas.microsoft.com/office/powerpoint/2012/main" userId="McKenney, 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80201-C98A-4E19-AAD2-1589A859C617}" v="1" dt="2022-10-04T17:53:15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 autoAdjust="0"/>
    <p:restoredTop sz="80285" autoAdjust="0"/>
  </p:normalViewPr>
  <p:slideViewPr>
    <p:cSldViewPr snapToGrid="0" snapToObjects="1">
      <p:cViewPr varScale="1">
        <p:scale>
          <a:sx n="102" d="100"/>
          <a:sy n="102" d="100"/>
        </p:scale>
        <p:origin x="2400" y="176"/>
      </p:cViewPr>
      <p:guideLst>
        <p:guide orient="horz" pos="2136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0D68-87FA-412A-A69A-1E3B64458EA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4EDB-B72D-4D83-848B-7C071E89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76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A727A-D46B-499B-9928-0F6C93221E6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1DC6-BB87-4F27-AA85-61A6FDCC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7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34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5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D0FC-A3C6-45D4-AEF0-E395110E2F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1DC6-BB87-4F27-AA85-61A6FDCC03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4A44-5CD6-4BC0-B4EC-5EEE67E390A9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961B-182B-419A-B40E-8B675947F034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208E-B03D-420F-ADC6-4C4A949A702D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37C-824D-449F-B797-4C9EFB4AC9EF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782B-086E-43B4-9346-A9170B225503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E570-8183-49AC-9F7D-3F3B0DF282C4}" type="datetime1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ECC-7388-4F18-93CB-A252D44C55A1}" type="datetime1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BE1B-F00A-4A1B-9B13-98617A58A068}" type="datetime1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AE96-5428-41CE-A892-B726121A7255}" type="datetime1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64CD-D1EA-433A-9E5A-92CC1708D5B8}" type="datetime1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476A-4EDC-489C-9812-08EF3007AA5B}" type="datetime1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75" y="61261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2E39-7356-48AF-80CB-240687944AFD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0220" y="6173791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esh@nrc.gov" TargetMode="External"/><Relationship Id="rId4" Type="http://schemas.openxmlformats.org/officeDocument/2006/relationships/hyperlink" Target="mailto:Christianne.ridge@nrc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hyperlink" Target="https://www.goldsim.com/Web/Customers/Downloads/Play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579" y="1756847"/>
            <a:ext cx="7966842" cy="826889"/>
          </a:xfrm>
        </p:spPr>
        <p:txBody>
          <a:bodyPr>
            <a:noAutofit/>
          </a:bodyPr>
          <a:lstStyle/>
          <a:p>
            <a:r>
              <a:rPr lang="en-US" sz="3200" b="1" dirty="0"/>
              <a:t>Using TableCalculator to Evaluate Parametric and Model Uncertainty in the Development of the NRC LLRW Classification Tables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87" y="3344920"/>
            <a:ext cx="5914426" cy="2879834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September 12-13, 2022</a:t>
            </a:r>
          </a:p>
          <a:p>
            <a:r>
              <a:rPr lang="en-US" sz="6000" dirty="0">
                <a:solidFill>
                  <a:schemeClr val="tx1"/>
                </a:solidFill>
              </a:rPr>
              <a:t>Low-Level Radioactive Waste Forum</a:t>
            </a:r>
          </a:p>
          <a:p>
            <a:r>
              <a:rPr lang="en-US" sz="6000" dirty="0">
                <a:solidFill>
                  <a:schemeClr val="tx1"/>
                </a:solidFill>
              </a:rPr>
              <a:t>Fall 2022 Meeting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Christianne Ridge, David Esh, Louis Caponi, Patrick LaPlante*, and Christepher McKenney</a:t>
            </a:r>
          </a:p>
          <a:p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U.S. Nuclear Regulatory Commission</a:t>
            </a:r>
          </a:p>
          <a:p>
            <a:r>
              <a:rPr lang="en-US" sz="6000" dirty="0">
                <a:solidFill>
                  <a:schemeClr val="tx1"/>
                </a:solidFill>
              </a:rPr>
              <a:t>*Center for Nuclear Waste Regulatory Analyses</a:t>
            </a:r>
            <a:endParaRPr lang="en-US" sz="1575" dirty="0">
              <a:solidFill>
                <a:schemeClr val="tx1"/>
              </a:solidFill>
            </a:endParaRPr>
          </a:p>
          <a:p>
            <a:endParaRPr lang="en-US" sz="1575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B23E9B-D284-42CF-CD0F-8A07F574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0" y="2082935"/>
            <a:ext cx="2469094" cy="25239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8EA461-32D1-4AFA-9448-2ACFD7D7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" y="7841"/>
            <a:ext cx="9144000" cy="9644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10</a:t>
            </a:fld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48C2D-BAB5-F7D4-071D-9C8DF08EA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703" y="1692101"/>
            <a:ext cx="6145320" cy="30112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FD81F1-4EA8-C7A9-5A83-855D5882E771}"/>
              </a:ext>
            </a:extLst>
          </p:cNvPr>
          <p:cNvSpPr/>
          <p:nvPr/>
        </p:nvSpPr>
        <p:spPr>
          <a:xfrm>
            <a:off x="136634" y="3718071"/>
            <a:ext cx="2322786" cy="24944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D5BC8-216A-4E65-C3F3-A5604E831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6" y="2090172"/>
            <a:ext cx="2469931" cy="25271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8EA461-32D1-4AFA-9448-2ACFD7D7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644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DD632-6A53-5234-08D8-D53A666919EF}"/>
              </a:ext>
            </a:extLst>
          </p:cNvPr>
          <p:cNvSpPr/>
          <p:nvPr/>
        </p:nvSpPr>
        <p:spPr>
          <a:xfrm>
            <a:off x="126124" y="4067504"/>
            <a:ext cx="2322786" cy="24944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E760B-914D-EF1A-D568-44223FDA75D5}"/>
              </a:ext>
            </a:extLst>
          </p:cNvPr>
          <p:cNvSpPr txBox="1"/>
          <p:nvPr/>
        </p:nvSpPr>
        <p:spPr>
          <a:xfrm>
            <a:off x="3310759" y="1839635"/>
            <a:ext cx="554946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Request support with website button for installation issues or problems running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Contact authors for questions or comments about the calculations or mathematical implementation</a:t>
            </a:r>
          </a:p>
          <a:p>
            <a:pPr lvl="1"/>
            <a:r>
              <a:rPr lang="en-US" sz="2400" dirty="0">
                <a:hlinkClick r:id="rId4"/>
              </a:rPr>
              <a:t>Christianne.Ridge@nrc.gov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David.Esh@nrc.gov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75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A32F-8BF0-0746-5C16-294B0A16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134"/>
            <a:ext cx="8229600" cy="733430"/>
          </a:xfrm>
        </p:spPr>
        <p:txBody>
          <a:bodyPr>
            <a:normAutofit/>
          </a:bodyPr>
          <a:lstStyle/>
          <a:p>
            <a:r>
              <a:rPr lang="en-US" sz="3200" b="1" dirty="0"/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3B9A-D6F7-CDE6-3501-A5D1139B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814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Step 1</a:t>
            </a:r>
            <a:r>
              <a:rPr lang="en-US" sz="2400" dirty="0"/>
              <a:t>: Download the GoldSim Player from the GoldSim Technology Group (no cost)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https://www.goldsim.com/Web/Customers/Downloads/Player/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b="1" dirty="0"/>
              <a:t>Step 2: </a:t>
            </a:r>
            <a:r>
              <a:rPr lang="en-US" sz="2400" dirty="0"/>
              <a:t>Apply for a RAMP membership (no cost) and fill out a nondisclosure agreement: </a:t>
            </a:r>
            <a:r>
              <a:rPr lang="en-US" sz="2400" dirty="0">
                <a:hlinkClick r:id="rId3"/>
              </a:rPr>
              <a:t>https://ramp.nrc-gateway.gov/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/>
              <a:t>Step 3</a:t>
            </a:r>
            <a:r>
              <a:rPr lang="en-US" sz="2400" dirty="0"/>
              <a:t>: Download TableCalculator from the NRC RAMP website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b="1" dirty="0"/>
              <a:t>Step 4</a:t>
            </a:r>
            <a:r>
              <a:rPr lang="en-US" sz="2400" dirty="0"/>
              <a:t>: Open the TableCalculator file with the GoldSim Player program.  To enable reference links in TableCalculator, place technical references from RAMP webpage in the same folder as the TableCalculator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0DFF4-1417-EEAF-83A0-8493531A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13</a:t>
            </a:fld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5129214" y="3519011"/>
            <a:ext cx="1015841" cy="10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DB274-F263-48C6-935F-2C521A95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5" y="415158"/>
            <a:ext cx="8775150" cy="55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14</a:t>
            </a:fld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E5071-02E6-4A2D-AA69-832EDDE9A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" y="433887"/>
            <a:ext cx="8882180" cy="55513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BD0945-3E5B-4088-B5BE-07ADCDC5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57" y="0"/>
            <a:ext cx="4450286" cy="433888"/>
          </a:xfrm>
        </p:spPr>
        <p:txBody>
          <a:bodyPr>
            <a:noAutofit/>
          </a:bodyPr>
          <a:lstStyle/>
          <a:p>
            <a:r>
              <a:rPr lang="en-US" sz="3200" b="1" dirty="0"/>
              <a:t>Main Settings</a:t>
            </a:r>
          </a:p>
        </p:txBody>
      </p:sp>
    </p:spTree>
    <p:extLst>
      <p:ext uri="{BB962C8B-B14F-4D97-AF65-F5344CB8AC3E}">
        <p14:creationId xmlns:p14="http://schemas.microsoft.com/office/powerpoint/2010/main" val="342176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3077" y="5998724"/>
            <a:ext cx="6695090" cy="833080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200" dirty="0"/>
              <a:t>Default inputs yield results used in the 1980s development of the waste classification limits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635EBA-48DF-43A6-B495-C6E2B1EC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09" y="-41653"/>
            <a:ext cx="4031782" cy="450137"/>
          </a:xfrm>
        </p:spPr>
        <p:txBody>
          <a:bodyPr>
            <a:noAutofit/>
          </a:bodyPr>
          <a:lstStyle/>
          <a:p>
            <a:r>
              <a:rPr lang="en-US" sz="3200" b="1" dirty="0"/>
              <a:t>Key Outputs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81B5DA3-B54E-3051-1607-CCAE266A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15</a:t>
            </a:fld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BB09A-8525-796F-F6C6-4DF1CAA7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3" y="425282"/>
            <a:ext cx="8040414" cy="55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6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85951-47D8-4762-8F98-C7C00DEB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37"/>
          <a:stretch/>
        </p:blipFill>
        <p:spPr>
          <a:xfrm rot="5400000">
            <a:off x="2696062" y="-1875364"/>
            <a:ext cx="3905301" cy="89905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3270" y="4908331"/>
            <a:ext cx="8870731" cy="685935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200" dirty="0"/>
              <a:t>Links provide explanations and references for adjustments made during rulemaking in the 1980s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635EBA-48DF-43A6-B495-C6E2B1EC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432" y="-3978"/>
            <a:ext cx="4824406" cy="450137"/>
          </a:xfrm>
        </p:spPr>
        <p:txBody>
          <a:bodyPr>
            <a:noAutofit/>
          </a:bodyPr>
          <a:lstStyle/>
          <a:p>
            <a:r>
              <a:rPr lang="en-US" sz="3200" b="1" dirty="0"/>
              <a:t>Key Outputs (continued)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81B5DA3-B54E-3051-1607-CCAE266A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206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00496" y="1534730"/>
            <a:ext cx="2543503" cy="3066684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200" dirty="0"/>
              <a:t>Pathway results were previously calculated but not output by the code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sz="2200" dirty="0"/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200" dirty="0"/>
              <a:t>Information about dominant exposure pathways provides insights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A1E98-37DB-4D91-859D-6E75D628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5" y="830317"/>
            <a:ext cx="6502781" cy="48061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D1B871-C667-4CB6-AC2A-B67AA191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5" y="0"/>
            <a:ext cx="4629150" cy="434352"/>
          </a:xfrm>
        </p:spPr>
        <p:txBody>
          <a:bodyPr>
            <a:noAutofit/>
          </a:bodyPr>
          <a:lstStyle/>
          <a:p>
            <a:r>
              <a:rPr lang="en-US" sz="3200" b="1" dirty="0"/>
              <a:t>Additional Outputs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C1E15C1-D4BD-85FD-AB2A-13EBEECE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64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101" y="2885560"/>
            <a:ext cx="1969851" cy="434352"/>
          </a:xfrm>
        </p:spPr>
        <p:txBody>
          <a:bodyPr>
            <a:noAutofit/>
          </a:bodyPr>
          <a:lstStyle/>
          <a:p>
            <a:pPr algn="l"/>
            <a:r>
              <a:rPr lang="en-US" sz="2250" dirty="0"/>
              <a:t>Tool offers “Behind the Scenes” look at the model</a:t>
            </a:r>
            <a:br>
              <a:rPr lang="en-US" sz="2250" dirty="0"/>
            </a:br>
            <a:br>
              <a:rPr lang="en-US" sz="2250" dirty="0"/>
            </a:br>
            <a:r>
              <a:rPr lang="en-US" sz="2250" dirty="0"/>
              <a:t>Visible relationships and in-line documentation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E8CAC-DC77-4418-BC45-6040366A1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" y="752149"/>
            <a:ext cx="7186625" cy="514350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2799372-64E4-D256-68B5-6B379CD7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635E34-A4A5-8BAD-D44F-A1B4C91CD870}"/>
              </a:ext>
            </a:extLst>
          </p:cNvPr>
          <p:cNvSpPr txBox="1">
            <a:spLocks/>
          </p:cNvSpPr>
          <p:nvPr/>
        </p:nvSpPr>
        <p:spPr>
          <a:xfrm>
            <a:off x="2257425" y="0"/>
            <a:ext cx="4629150" cy="434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257175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Model View</a:t>
            </a:r>
          </a:p>
        </p:txBody>
      </p:sp>
    </p:spTree>
    <p:extLst>
      <p:ext uri="{BB962C8B-B14F-4D97-AF65-F5344CB8AC3E}">
        <p14:creationId xmlns:p14="http://schemas.microsoft.com/office/powerpoint/2010/main" val="401080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12" y="559712"/>
            <a:ext cx="6460990" cy="434352"/>
          </a:xfrm>
        </p:spPr>
        <p:txBody>
          <a:bodyPr>
            <a:noAutofit/>
          </a:bodyPr>
          <a:lstStyle/>
          <a:p>
            <a:r>
              <a:rPr lang="en-US" sz="3200" b="1" dirty="0"/>
              <a:t>Comparison with a Modern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011522"/>
            <a:ext cx="8933793" cy="33944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from the Southwest Research Institute, Center for Nuclear Waste Regulatory Analyses (CNWRA) developed a modern probabilistic intruder assessment based on BDOSE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BDOSE is a Biosphere Dose Model previously developed by CNWRA staff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BDOSE is implemented in GoldSim, a commercial software package developed by GoldSim Technology Group of Issaquah, WA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results from TableCalculator and the modern analysis helps staff understand the impacts of different modeling approaches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ability to change input parameters and evaluate intermediate model results provided insights into the reasons underlying the differences between the results of the two approaches</a:t>
            </a:r>
            <a:endParaRPr lang="en-US" sz="24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89CBDC6-8DCB-4BD9-7159-8CD50973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899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76" y="433030"/>
            <a:ext cx="5279448" cy="642938"/>
          </a:xfrm>
        </p:spPr>
        <p:txBody>
          <a:bodyPr>
            <a:noAutofit/>
          </a:bodyPr>
          <a:lstStyle/>
          <a:p>
            <a:r>
              <a:rPr lang="en-US" sz="32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5" y="1075969"/>
            <a:ext cx="8387255" cy="509782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/>
              <a:t>NRC developed waste classification limits in the early 1980s by considering the potential dose to an inadvertent intruder in agricultural, construction, and discovery scenarios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100" dirty="0"/>
              <a:t>NRC evaluated other scenarios (e.g., accident, groundwater contamination) that did not directly affect the limits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In 2013, the Commission directed the NRC staff to consider whether to revise the low-level waste classification tables after completing the ongoing revision to 10 CFR Part 61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TableCalculator replicates the calculations in the original Fortran codes the NRC used to develop the tables and allows sensitivity analyses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Like the IMPACTS code it is based on, TableCalculator is intended for use in generic regulatory calculations, not site-specific analyses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858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50" y="716236"/>
            <a:ext cx="6098299" cy="434352"/>
          </a:xfrm>
        </p:spPr>
        <p:txBody>
          <a:bodyPr>
            <a:noAutofit/>
          </a:bodyPr>
          <a:lstStyle/>
          <a:p>
            <a:r>
              <a:rPr lang="en-US" sz="3200" b="1" dirty="0"/>
              <a:t>Comparison with a Modern Analysis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41" y="1813693"/>
            <a:ext cx="8375515" cy="323061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In some cases, large differences between the result of a modern analysis and the original results could be explained by changes to bone dosimetry between ICRP 2 and ICRP 26/30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Some differences could be explained by differences in the conceptual model for root uptake of radionuclides by plants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For other radionuclides, the difference was dominated by regulatory adjustments the NRC made to the table values during the 1980s rulemaking process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F00BEB2-7581-A9A0-BDBB-9D1B32EB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2583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572C0-FAE7-40B8-A97F-9D68694D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" y="1185299"/>
            <a:ext cx="6215086" cy="410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64" y="-110260"/>
            <a:ext cx="6384472" cy="583730"/>
          </a:xfrm>
        </p:spPr>
        <p:txBody>
          <a:bodyPr>
            <a:normAutofit/>
          </a:bodyPr>
          <a:lstStyle/>
          <a:p>
            <a:r>
              <a:rPr lang="en-US" sz="3200" b="1" dirty="0"/>
              <a:t>Class C Ni-59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1FEBD-8998-4FF3-B335-4000B2213091}"/>
              </a:ext>
            </a:extLst>
          </p:cNvPr>
          <p:cNvSpPr txBox="1"/>
          <p:nvPr/>
        </p:nvSpPr>
        <p:spPr>
          <a:xfrm>
            <a:off x="5759668" y="622171"/>
            <a:ext cx="331919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Adjustments for Class C waste and metal wasteform increased limit by x 100  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ICRP-72 DCFs increased the derived concentration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Revising conceptual model for plant uptake of radionuclides decreased derived concentration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Significant difference between drilling and excavation scenario (scenario uncertainty larger than parametric uncertainty)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8C7DE63-1C42-E377-DD03-CA7A919C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363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64" y="-56026"/>
            <a:ext cx="6384472" cy="583730"/>
          </a:xfrm>
        </p:spPr>
        <p:txBody>
          <a:bodyPr>
            <a:normAutofit/>
          </a:bodyPr>
          <a:lstStyle/>
          <a:p>
            <a:r>
              <a:rPr lang="en-US" sz="3200" b="1" dirty="0"/>
              <a:t>Class A Sr-90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EFEF8-A55E-490F-A145-C298BEB4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4" y="1072055"/>
            <a:ext cx="6879215" cy="4226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D085C-CCDA-4C37-9B8D-FF49856B3871}"/>
              </a:ext>
            </a:extLst>
          </p:cNvPr>
          <p:cNvSpPr txBox="1"/>
          <p:nvPr/>
        </p:nvSpPr>
        <p:spPr>
          <a:xfrm>
            <a:off x="6815121" y="809002"/>
            <a:ext cx="232887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regulatory adjustments applied 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ICRP-72 DCFs increased derived concentration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Revising conceptual model for plant uptake of radionuclides decreases derived concentration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9C4336D-567F-3459-898A-D00A8E1C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809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0" y="558558"/>
            <a:ext cx="7941879" cy="583730"/>
          </a:xfrm>
        </p:spPr>
        <p:txBody>
          <a:bodyPr>
            <a:noAutofit/>
          </a:bodyPr>
          <a:lstStyle/>
          <a:p>
            <a:r>
              <a:rPr lang="en-US" sz="3200" b="1" dirty="0"/>
              <a:t>Class A Sr-90 Probabilistic Sensitivity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19D3D-B92D-422C-AB01-8B1B0DAA4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30" y="1374216"/>
            <a:ext cx="4711107" cy="3908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10DB8-5C49-48C7-AC63-EC3DCDD2F5A7}"/>
              </a:ext>
            </a:extLst>
          </p:cNvPr>
          <p:cNvSpPr txBox="1"/>
          <p:nvPr/>
        </p:nvSpPr>
        <p:spPr>
          <a:xfrm>
            <a:off x="5153892" y="1248092"/>
            <a:ext cx="3416176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Scatter plots show projected dose at time of intrusion vs. key parameter values for 750 realizations of modern analysis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Parameters with the greatest correlation to the projected dose for Class A Sr-90 were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Non-leafy vegetable transfer factor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Non-leafy vegetable consumption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Leafy vegetable consumption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FB3CC-C35A-90C8-70A4-136217E2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093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83722"/>
            <a:ext cx="4629150" cy="434352"/>
          </a:xfrm>
        </p:spPr>
        <p:txBody>
          <a:bodyPr>
            <a:noAutofit/>
          </a:bodyPr>
          <a:lstStyle/>
          <a:p>
            <a:r>
              <a:rPr lang="en-US" sz="32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24" y="935716"/>
            <a:ext cx="8536022" cy="357373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Future NRC review of waste classification tables directed by the Commission will include the staff’s technical analyses, programmatic considerations, and stakeholder input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Sensitivity analyses with the TableCalculator tool help the staff assess the significance of assumptions in the original analysis and will help staff respond to stakeholder comments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Comparison of deterministic sensitivity analyses results with the results of a modern probabilistic intrusion analysis provides risk insights into key parameters and areas of conceptual model uncertainty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TableCalculator is publicly available without cost on the Radiation Protection Computer Code Analysis and Maintenance Program website: </a:t>
            </a:r>
            <a:r>
              <a:rPr lang="en-US" sz="2200" dirty="0">
                <a:latin typeface="+mj-lt"/>
                <a:ea typeface="Times New Roman" panose="02020603050405020304" pitchFamily="18" charset="0"/>
                <a:hlinkClick r:id="rId3"/>
              </a:rPr>
              <a:t>https://ramp.nrc-gateway.gov</a:t>
            </a:r>
            <a:endParaRPr lang="en-US" sz="22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</a:rPr>
              <a:t>Like the original codes it is based on, TableCalculator is only intended for regulatory, generic calculations, not site-specific analyses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9F0FD1A-B977-AE92-4959-2A2B97B8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0220" y="61737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350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CJG2\Temporary Internet Files\Content.IE5\4JAZF2XS\MC9000215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973" y="1364982"/>
            <a:ext cx="2228850" cy="23843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773" y="3308082"/>
            <a:ext cx="1771650" cy="1143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57773" y="3422382"/>
            <a:ext cx="6309360" cy="742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Cap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73" y="4165333"/>
            <a:ext cx="6309360" cy="11160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Waste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2523" y="3336208"/>
            <a:ext cx="2594610" cy="86174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8" name="Picture 4" descr="C:\Documents and Settings\CJG2\Temporary Internet Files\Content.IE5\7NSIBUXT\MC9000991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57773" y="1536433"/>
            <a:ext cx="1428750" cy="8929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59142" y="2345763"/>
            <a:ext cx="94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Inhalation of dust</a:t>
            </a:r>
          </a:p>
        </p:txBody>
      </p:sp>
      <p:pic>
        <p:nvPicPr>
          <p:cNvPr id="1031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3674" y="4508233"/>
            <a:ext cx="171343" cy="171343"/>
          </a:xfrm>
          <a:prstGeom prst="rect">
            <a:avLst/>
          </a:prstGeom>
          <a:noFill/>
        </p:spPr>
      </p:pic>
      <p:pic>
        <p:nvPicPr>
          <p:cNvPr id="18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774" y="3308083"/>
            <a:ext cx="171343" cy="171343"/>
          </a:xfrm>
          <a:prstGeom prst="rect">
            <a:avLst/>
          </a:prstGeom>
          <a:noFill/>
        </p:spPr>
      </p:pic>
      <p:pic>
        <p:nvPicPr>
          <p:cNvPr id="19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224" y="4736833"/>
            <a:ext cx="171343" cy="171343"/>
          </a:xfrm>
          <a:prstGeom prst="rect">
            <a:avLst/>
          </a:prstGeom>
          <a:noFill/>
        </p:spPr>
      </p:pic>
      <p:pic>
        <p:nvPicPr>
          <p:cNvPr id="20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9324" y="4736833"/>
            <a:ext cx="171343" cy="171343"/>
          </a:xfrm>
          <a:prstGeom prst="rect">
            <a:avLst/>
          </a:prstGeom>
          <a:noFill/>
        </p:spPr>
      </p:pic>
      <p:pic>
        <p:nvPicPr>
          <p:cNvPr id="21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274" y="4622533"/>
            <a:ext cx="171343" cy="171343"/>
          </a:xfrm>
          <a:prstGeom prst="rect">
            <a:avLst/>
          </a:prstGeom>
          <a:noFill/>
        </p:spPr>
      </p:pic>
      <p:pic>
        <p:nvPicPr>
          <p:cNvPr id="22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324" y="4279633"/>
            <a:ext cx="171343" cy="171343"/>
          </a:xfrm>
          <a:prstGeom prst="rect">
            <a:avLst/>
          </a:prstGeom>
          <a:noFill/>
        </p:spPr>
      </p:pic>
      <p:pic>
        <p:nvPicPr>
          <p:cNvPr id="23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824" y="2050783"/>
            <a:ext cx="171343" cy="171343"/>
          </a:xfrm>
          <a:prstGeom prst="rect">
            <a:avLst/>
          </a:prstGeom>
          <a:noFill/>
        </p:spPr>
      </p:pic>
      <p:pic>
        <p:nvPicPr>
          <p:cNvPr id="24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474" y="1822183"/>
            <a:ext cx="171343" cy="171343"/>
          </a:xfrm>
          <a:prstGeom prst="rect">
            <a:avLst/>
          </a:prstGeom>
          <a:noFill/>
        </p:spPr>
      </p:pic>
      <p:pic>
        <p:nvPicPr>
          <p:cNvPr id="25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2724" y="4679683"/>
            <a:ext cx="171343" cy="171343"/>
          </a:xfrm>
          <a:prstGeom prst="rect">
            <a:avLst/>
          </a:prstGeom>
          <a:noFill/>
        </p:spPr>
      </p:pic>
      <p:pic>
        <p:nvPicPr>
          <p:cNvPr id="26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5324" y="4679683"/>
            <a:ext cx="171343" cy="171343"/>
          </a:xfrm>
          <a:prstGeom prst="rect">
            <a:avLst/>
          </a:prstGeom>
          <a:noFill/>
        </p:spPr>
      </p:pic>
      <p:pic>
        <p:nvPicPr>
          <p:cNvPr id="27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274" y="3308083"/>
            <a:ext cx="171343" cy="17134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71995" y="1001041"/>
            <a:ext cx="125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Direct radiation from dust cloud</a:t>
            </a:r>
          </a:p>
        </p:txBody>
      </p:sp>
      <p:cxnSp>
        <p:nvCxnSpPr>
          <p:cNvPr id="33" name="Curved Connector 32"/>
          <p:cNvCxnSpPr/>
          <p:nvPr/>
        </p:nvCxnSpPr>
        <p:spPr>
          <a:xfrm rot="5400000">
            <a:off x="329794" y="2821711"/>
            <a:ext cx="285749" cy="1191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10800000">
            <a:off x="1729373" y="3422382"/>
            <a:ext cx="800100" cy="1085850"/>
          </a:xfrm>
          <a:prstGeom prst="triangl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Isosceles Triangle 37"/>
          <p:cNvSpPr/>
          <p:nvPr/>
        </p:nvSpPr>
        <p:spPr>
          <a:xfrm rot="10800000">
            <a:off x="3729623" y="3422382"/>
            <a:ext cx="800100" cy="1085850"/>
          </a:xfrm>
          <a:prstGeom prst="triangl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2129423" y="3422382"/>
            <a:ext cx="2000250" cy="1085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7" name="Picture 9" descr="C:\Documents and Settings\CJG2\Temporary Internet Files\Content.IE5\KED3L9II\MC90032307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2173" y="2808427"/>
            <a:ext cx="571500" cy="589949"/>
          </a:xfrm>
          <a:prstGeom prst="rect">
            <a:avLst/>
          </a:prstGeom>
          <a:noFill/>
        </p:spPr>
      </p:pic>
      <p:pic>
        <p:nvPicPr>
          <p:cNvPr id="2058" name="Picture 10" descr="C:\Documents and Settings\CJG2\Temporary Internet Files\Content.IE5\HBLNLYDJ\MC9003308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523" y="3079483"/>
            <a:ext cx="258590" cy="248141"/>
          </a:xfrm>
          <a:prstGeom prst="rect">
            <a:avLst/>
          </a:prstGeom>
          <a:noFill/>
        </p:spPr>
      </p:pic>
      <p:pic>
        <p:nvPicPr>
          <p:cNvPr id="46" name="Picture 10" descr="C:\Documents and Settings\CJG2\Temporary Internet Files\Content.IE5\HBLNLYDJ\MC9003308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23" y="3079483"/>
            <a:ext cx="258590" cy="248141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00673" y="3422382"/>
            <a:ext cx="137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Direct radiation from waste volume</a:t>
            </a:r>
          </a:p>
        </p:txBody>
      </p:sp>
      <p:pic>
        <p:nvPicPr>
          <p:cNvPr id="48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824" y="3650983"/>
            <a:ext cx="171343" cy="171343"/>
          </a:xfrm>
          <a:prstGeom prst="rect">
            <a:avLst/>
          </a:prstGeom>
          <a:noFill/>
        </p:spPr>
      </p:pic>
      <p:pic>
        <p:nvPicPr>
          <p:cNvPr id="49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824" y="3650983"/>
            <a:ext cx="171343" cy="171343"/>
          </a:xfrm>
          <a:prstGeom prst="rect">
            <a:avLst/>
          </a:prstGeom>
          <a:noFill/>
        </p:spPr>
      </p:pic>
      <p:cxnSp>
        <p:nvCxnSpPr>
          <p:cNvPr id="51" name="Curved Connector 50"/>
          <p:cNvCxnSpPr/>
          <p:nvPr/>
        </p:nvCxnSpPr>
        <p:spPr>
          <a:xfrm rot="5400000">
            <a:off x="472669" y="2907436"/>
            <a:ext cx="342899" cy="1191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5400000">
            <a:off x="586969" y="2793136"/>
            <a:ext cx="457199" cy="1191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9173" y="2279382"/>
            <a:ext cx="105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Deposition of dust</a:t>
            </a:r>
          </a:p>
        </p:txBody>
      </p:sp>
      <p:pic>
        <p:nvPicPr>
          <p:cNvPr id="2063" name="Picture 15" descr="C:\Documents and Settings\CJG2\Temporary Internet Files\Content.IE5\0PX0RNXM\MC90032559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6973" y="2908032"/>
            <a:ext cx="685800" cy="419193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4758323" y="3422382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Soil to root transfer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50261" y="2222126"/>
            <a:ext cx="922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Plant-to-animal-to-human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72573" y="2104631"/>
            <a:ext cx="994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Plant-to-animal product-to-human</a:t>
            </a:r>
          </a:p>
        </p:txBody>
      </p:sp>
      <p:sp>
        <p:nvSpPr>
          <p:cNvPr id="65" name="Right Triangle 64"/>
          <p:cNvSpPr/>
          <p:nvPr/>
        </p:nvSpPr>
        <p:spPr>
          <a:xfrm rot="10373318">
            <a:off x="2306778" y="1375667"/>
            <a:ext cx="2090529" cy="114856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6" name="Curved Connector 65"/>
          <p:cNvCxnSpPr/>
          <p:nvPr/>
        </p:nvCxnSpPr>
        <p:spPr>
          <a:xfrm>
            <a:off x="1043573" y="2393682"/>
            <a:ext cx="400050" cy="228600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>
            <a:off x="1043573" y="2565132"/>
            <a:ext cx="400050" cy="228600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rot="5400000" flipH="1" flipV="1">
            <a:off x="1000739" y="3122318"/>
            <a:ext cx="342900" cy="142930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>
          <a:xfrm>
            <a:off x="4725040" y="4852325"/>
            <a:ext cx="825221" cy="273844"/>
          </a:xfrm>
        </p:spPr>
        <p:txBody>
          <a:bodyPr/>
          <a:lstStyle/>
          <a:p>
            <a:fld id="{4A4C55D3-80C2-40D0-AD82-A9B31100925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5" name="Picture 10" descr="C:\Documents and Settings\CJG2\Temporary Internet Files\Content.IE5\HBLNLYDJ\MC9003308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8373" y="3136633"/>
            <a:ext cx="228600" cy="190991"/>
          </a:xfrm>
          <a:prstGeom prst="rect">
            <a:avLst/>
          </a:prstGeom>
          <a:noFill/>
        </p:spPr>
      </p:pic>
      <p:pic>
        <p:nvPicPr>
          <p:cNvPr id="77" name="Picture 10" descr="C:\Documents and Settings\CJG2\Temporary Internet Files\Content.IE5\HBLNLYDJ\MC9003308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23" y="3136633"/>
            <a:ext cx="228600" cy="190991"/>
          </a:xfrm>
          <a:prstGeom prst="rect">
            <a:avLst/>
          </a:prstGeom>
          <a:noFill/>
        </p:spPr>
      </p:pic>
      <p:pic>
        <p:nvPicPr>
          <p:cNvPr id="78" name="Picture 10" descr="C:\Documents and Settings\CJG2\Temporary Internet Files\Content.IE5\HBLNLYDJ\MC9003308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5473" y="3136633"/>
            <a:ext cx="228600" cy="190991"/>
          </a:xfrm>
          <a:prstGeom prst="rect">
            <a:avLst/>
          </a:prstGeom>
          <a:noFill/>
        </p:spPr>
      </p:pic>
      <p:pic>
        <p:nvPicPr>
          <p:cNvPr id="79" name="Picture 10" descr="C:\Documents and Settings\CJG2\Temporary Internet Files\Content.IE5\HBLNLYDJ\MC9003308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6923" y="3136633"/>
            <a:ext cx="228600" cy="190991"/>
          </a:xfrm>
          <a:prstGeom prst="rect">
            <a:avLst/>
          </a:prstGeom>
          <a:noFill/>
        </p:spPr>
      </p:pic>
      <p:cxnSp>
        <p:nvCxnSpPr>
          <p:cNvPr id="86" name="Curved Connector 85"/>
          <p:cNvCxnSpPr/>
          <p:nvPr/>
        </p:nvCxnSpPr>
        <p:spPr>
          <a:xfrm rot="5400000" flipH="1" flipV="1">
            <a:off x="886439" y="3065168"/>
            <a:ext cx="342900" cy="142930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Intruder Agriculture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1A78B-FE0E-4082-82C7-8F185242F9A8}"/>
              </a:ext>
            </a:extLst>
          </p:cNvPr>
          <p:cNvSpPr txBox="1"/>
          <p:nvPr/>
        </p:nvSpPr>
        <p:spPr>
          <a:xfrm>
            <a:off x="6724283" y="2083554"/>
            <a:ext cx="240224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A: 102 years </a:t>
            </a:r>
          </a:p>
          <a:p>
            <a:endParaRPr lang="en-US" sz="2400" dirty="0"/>
          </a:p>
          <a:p>
            <a:r>
              <a:rPr lang="en-US" sz="2400" dirty="0"/>
              <a:t>Class C: 502 years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Intruder-Agriculture limiting for most non-TRU nuclides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4431CD3-1AE0-70ED-5B33-0D290E2381C2}"/>
              </a:ext>
            </a:extLst>
          </p:cNvPr>
          <p:cNvSpPr txBox="1">
            <a:spLocks/>
          </p:cNvSpPr>
          <p:nvPr/>
        </p:nvSpPr>
        <p:spPr>
          <a:xfrm>
            <a:off x="6280220" y="6173791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34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Intruder Construction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32" y="3308082"/>
            <a:ext cx="2322896" cy="138232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9832" y="3422383"/>
            <a:ext cx="6403658" cy="89850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Cap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32" y="4165332"/>
            <a:ext cx="6403658" cy="11058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Waste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3132" y="3329334"/>
            <a:ext cx="2860358" cy="116979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rapezoid 9"/>
          <p:cNvSpPr/>
          <p:nvPr/>
        </p:nvSpPr>
        <p:spPr>
          <a:xfrm rot="10800000">
            <a:off x="1686013" y="3169518"/>
            <a:ext cx="4488872" cy="167291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7" name="Picture 3" descr="C:\Documents and Settings\CJG2\Temporary Internet Files\Content.IE5\7NSIBUXT\MC900318278[1].wm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3371" y="1701156"/>
            <a:ext cx="2953118" cy="1710945"/>
          </a:xfrm>
          <a:prstGeom prst="rect">
            <a:avLst/>
          </a:prstGeom>
          <a:noFill/>
        </p:spPr>
      </p:pic>
      <p:pic>
        <p:nvPicPr>
          <p:cNvPr id="1028" name="Picture 4" descr="C:\Documents and Settings\CJG2\Temporary Internet Files\Content.IE5\7NSIBUXT\MC9000991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660840" y="3372918"/>
            <a:ext cx="1727894" cy="10799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92708" y="4024085"/>
            <a:ext cx="154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Inhalation of dust</a:t>
            </a:r>
          </a:p>
        </p:txBody>
      </p:sp>
      <p:pic>
        <p:nvPicPr>
          <p:cNvPr id="1030" name="Picture 6" descr="C:\Documents and Settings\CJG2\Temporary Internet Files\Content.IE5\6D64IPXU\MC9003228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1514" y="3803065"/>
            <a:ext cx="658310" cy="974678"/>
          </a:xfrm>
          <a:prstGeom prst="rect">
            <a:avLst/>
          </a:prstGeom>
          <a:noFill/>
        </p:spPr>
      </p:pic>
      <p:pic>
        <p:nvPicPr>
          <p:cNvPr id="18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6874" y="4194420"/>
            <a:ext cx="207218" cy="207218"/>
          </a:xfrm>
          <a:prstGeom prst="rect">
            <a:avLst/>
          </a:prstGeom>
          <a:noFill/>
        </p:spPr>
      </p:pic>
      <p:pic>
        <p:nvPicPr>
          <p:cNvPr id="19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7282" y="4736832"/>
            <a:ext cx="207218" cy="207218"/>
          </a:xfrm>
          <a:prstGeom prst="rect">
            <a:avLst/>
          </a:prstGeom>
          <a:noFill/>
        </p:spPr>
      </p:pic>
      <p:pic>
        <p:nvPicPr>
          <p:cNvPr id="20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1382" y="4736832"/>
            <a:ext cx="207218" cy="207218"/>
          </a:xfrm>
          <a:prstGeom prst="rect">
            <a:avLst/>
          </a:prstGeom>
          <a:noFill/>
        </p:spPr>
      </p:pic>
      <p:pic>
        <p:nvPicPr>
          <p:cNvPr id="21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6341" y="4925091"/>
            <a:ext cx="207218" cy="207218"/>
          </a:xfrm>
          <a:prstGeom prst="rect">
            <a:avLst/>
          </a:prstGeom>
          <a:noFill/>
        </p:spPr>
      </p:pic>
      <p:pic>
        <p:nvPicPr>
          <p:cNvPr id="22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1145" y="4463054"/>
            <a:ext cx="207218" cy="207218"/>
          </a:xfrm>
          <a:prstGeom prst="rect">
            <a:avLst/>
          </a:prstGeom>
          <a:noFill/>
        </p:spPr>
      </p:pic>
      <p:pic>
        <p:nvPicPr>
          <p:cNvPr id="23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9123" y="3598789"/>
            <a:ext cx="207218" cy="207218"/>
          </a:xfrm>
          <a:prstGeom prst="rect">
            <a:avLst/>
          </a:prstGeom>
          <a:noFill/>
        </p:spPr>
      </p:pic>
      <p:pic>
        <p:nvPicPr>
          <p:cNvPr id="24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8888" y="4113669"/>
            <a:ext cx="207218" cy="207218"/>
          </a:xfrm>
          <a:prstGeom prst="rect">
            <a:avLst/>
          </a:prstGeom>
          <a:noFill/>
        </p:spPr>
      </p:pic>
      <p:pic>
        <p:nvPicPr>
          <p:cNvPr id="25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8360" y="4614649"/>
            <a:ext cx="207218" cy="207218"/>
          </a:xfrm>
          <a:prstGeom prst="rect">
            <a:avLst/>
          </a:prstGeom>
          <a:noFill/>
        </p:spPr>
      </p:pic>
      <p:pic>
        <p:nvPicPr>
          <p:cNvPr id="26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7490" y="4970899"/>
            <a:ext cx="207218" cy="207218"/>
          </a:xfrm>
          <a:prstGeom prst="rect">
            <a:avLst/>
          </a:prstGeom>
          <a:noFill/>
        </p:spPr>
      </p:pic>
      <p:pic>
        <p:nvPicPr>
          <p:cNvPr id="27" name="Picture 7" descr="C:\Documents and Settings\CJG2\Temporary Internet Files\Content.IE5\KED3L9II\MC9004347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332" y="3308082"/>
            <a:ext cx="207218" cy="20721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362728" y="4406705"/>
            <a:ext cx="250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Direct radiation from dust cloud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4930" y="3323743"/>
            <a:ext cx="18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Direct radiation from waste volume</a:t>
            </a:r>
          </a:p>
        </p:txBody>
      </p:sp>
      <p:cxnSp>
        <p:nvCxnSpPr>
          <p:cNvPr id="32" name="Curved Connector 31"/>
          <p:cNvCxnSpPr/>
          <p:nvPr/>
        </p:nvCxnSpPr>
        <p:spPr>
          <a:xfrm>
            <a:off x="3447450" y="3533201"/>
            <a:ext cx="439467" cy="276464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3961800" y="3476051"/>
            <a:ext cx="439467" cy="276464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77209" y="1383873"/>
            <a:ext cx="3013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Includes modified food pathways to account for non-equilibrium deposition and subsequent root uptake: (</a:t>
            </a:r>
            <a:r>
              <a:rPr lang="en-US" sz="1400" dirty="0" err="1"/>
              <a:t>i</a:t>
            </a:r>
            <a:r>
              <a:rPr lang="en-US" sz="1400" dirty="0"/>
              <a:t>) plant-human; (ii) plant-animal-human; and (iii) plant-animal product-human</a:t>
            </a:r>
          </a:p>
        </p:txBody>
      </p:sp>
      <p:cxnSp>
        <p:nvCxnSpPr>
          <p:cNvPr id="44" name="Curved Connector 43"/>
          <p:cNvCxnSpPr>
            <a:cxnSpLocks/>
          </p:cNvCxnSpPr>
          <p:nvPr/>
        </p:nvCxnSpPr>
        <p:spPr>
          <a:xfrm rot="10800000">
            <a:off x="5591752" y="4144771"/>
            <a:ext cx="461717" cy="126281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4407097" y="4852325"/>
            <a:ext cx="906530" cy="331180"/>
          </a:xfrm>
        </p:spPr>
        <p:txBody>
          <a:bodyPr/>
          <a:lstStyle/>
          <a:p>
            <a:fld id="{4A4C55D3-80C2-40D0-AD82-A9B3110092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98D15D-C05C-40BD-8AA0-E60345E1A83E}"/>
              </a:ext>
            </a:extLst>
          </p:cNvPr>
          <p:cNvSpPr txBox="1"/>
          <p:nvPr/>
        </p:nvSpPr>
        <p:spPr>
          <a:xfrm>
            <a:off x="6505696" y="1507870"/>
            <a:ext cx="25941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Class A: 102 years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Class B: 102 years short “discovery” exposure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Class C: 502 years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Intruder-Construction limiting for most TRU nuclides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5F12AF2-6ACC-EE8F-099B-EC7BE3E1631C}"/>
              </a:ext>
            </a:extLst>
          </p:cNvPr>
          <p:cNvSpPr txBox="1">
            <a:spLocks/>
          </p:cNvSpPr>
          <p:nvPr/>
        </p:nvSpPr>
        <p:spPr>
          <a:xfrm>
            <a:off x="6280220" y="6173791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079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42966"/>
            <a:ext cx="4629150" cy="434352"/>
          </a:xfrm>
        </p:spPr>
        <p:txBody>
          <a:bodyPr>
            <a:noAutofit/>
          </a:bodyPr>
          <a:lstStyle/>
          <a:p>
            <a:r>
              <a:rPr lang="en-US" sz="3200" b="1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79" y="2504492"/>
            <a:ext cx="8541412" cy="254580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i="1" dirty="0"/>
              <a:t>Why did NRC develop TableCalculator?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Enhance transparency and knowledge management for the technical bases for the existing limits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Prepare to respond to stakeholder comments by creating a tool to easily evaluate “what-if” scenarios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Evaluate model uncertainty by identifying differences between the original calculations and a more modern probabilistic intrusion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286E8-E37A-4ED0-99B8-AC891513AB32}"/>
              </a:ext>
            </a:extLst>
          </p:cNvPr>
          <p:cNvSpPr txBox="1"/>
          <p:nvPr/>
        </p:nvSpPr>
        <p:spPr>
          <a:xfrm>
            <a:off x="464795" y="1067917"/>
            <a:ext cx="840359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/>
              <a:t>Why am I here today? </a:t>
            </a:r>
            <a:r>
              <a:rPr lang="en-US" sz="2400" dirty="0"/>
              <a:t>To discuss processes the NRC staff could use to develop risk insights to evaluate whether to revise the LLW classification table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6573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10" y="568117"/>
            <a:ext cx="6474373" cy="642938"/>
          </a:xfrm>
        </p:spPr>
        <p:txBody>
          <a:bodyPr>
            <a:noAutofit/>
          </a:bodyPr>
          <a:lstStyle/>
          <a:p>
            <a:r>
              <a:rPr lang="en-US" sz="3200" b="1" dirty="0"/>
              <a:t>Original Calculations &amp;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87" y="1222188"/>
            <a:ext cx="8116259" cy="27821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Calculations were based on a critical organ approach (ICRP 2) with the following dose limits: </a:t>
            </a:r>
          </a:p>
          <a:p>
            <a:pPr lvl="1">
              <a:spcBef>
                <a:spcPts val="0"/>
              </a:spcBef>
              <a:spcAft>
                <a:spcPts val="338"/>
              </a:spcAft>
            </a:pPr>
            <a:r>
              <a:rPr lang="en-US" sz="2200" dirty="0"/>
              <a:t>5 mSv (500 mrem) to the total body or bone</a:t>
            </a:r>
          </a:p>
          <a:p>
            <a:pPr lvl="1">
              <a:spcBef>
                <a:spcPts val="0"/>
              </a:spcBef>
              <a:spcAft>
                <a:spcPts val="338"/>
              </a:spcAft>
            </a:pPr>
            <a:r>
              <a:rPr lang="en-US" sz="2200" dirty="0"/>
              <a:t>15 mSv (1.5 rem) to the liver, kidney, lung, or gastrointestinal tract/lower large intestine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30 mSv (3 rem) to the thyroid</a:t>
            </a:r>
          </a:p>
          <a:p>
            <a:pPr>
              <a:spcBef>
                <a:spcPts val="0"/>
              </a:spcBef>
              <a:spcAft>
                <a:spcPts val="338"/>
              </a:spcAft>
            </a:pPr>
            <a:r>
              <a:rPr lang="en-US" sz="2400" dirty="0"/>
              <a:t>NRC then adjusted certain limits based on other factors (e.g., assumptions about waste accessibility or dilution)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3CA63-598B-45C4-8690-40CF439F5C14}"/>
              </a:ext>
            </a:extLst>
          </p:cNvPr>
          <p:cNvSpPr txBox="1"/>
          <p:nvPr/>
        </p:nvSpPr>
        <p:spPr>
          <a:xfrm>
            <a:off x="670388" y="4295582"/>
            <a:ext cx="8116259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Nonetheless… NRC staff and stakeholders often refer to the limits representing a 5 mSv (500 mrem) total effective dose equivalent (TEDE), although that is an inaccurate simplification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1972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638085"/>
            <a:ext cx="4629150" cy="642938"/>
          </a:xfrm>
        </p:spPr>
        <p:txBody>
          <a:bodyPr>
            <a:noAutofit/>
          </a:bodyPr>
          <a:lstStyle/>
          <a:p>
            <a:r>
              <a:rPr lang="en-US" sz="3200" b="1" dirty="0"/>
              <a:t>Documentation of LLRW Classification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73" y="1603327"/>
            <a:ext cx="8257853" cy="3331029"/>
          </a:xfrm>
        </p:spPr>
        <p:txBody>
          <a:bodyPr>
            <a:no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2400" dirty="0"/>
              <a:t>Fortran codes and data files for the original calculations are available in public documents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2400" dirty="0"/>
              <a:t>Detailed explanations are provided in the Draft EIS and supporting documents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2400" dirty="0"/>
              <a:t>Scenarios, assumptions, equations, and parameter values underlying the intruder dose calculations and subsequent adjustments are publicly available…. 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2400" dirty="0"/>
              <a:t>Some are not trivial to trace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7</a:t>
            </a:fld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36" y="4147556"/>
            <a:ext cx="2396383" cy="17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3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A32F-8BF0-0746-5C16-294B0A16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846"/>
            <a:ext cx="8229600" cy="450686"/>
          </a:xfrm>
        </p:spPr>
        <p:txBody>
          <a:bodyPr>
            <a:noAutofit/>
          </a:bodyPr>
          <a:lstStyle/>
          <a:p>
            <a:r>
              <a:rPr lang="en-US" sz="3200" b="1" dirty="0"/>
              <a:t>Tool Availability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37D3DE-3E40-18B8-0D65-DDB597FBC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86" y="1356417"/>
            <a:ext cx="8460828" cy="45579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0DFF4-1417-EEAF-83A0-8493531A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E29DA-ED3D-2D26-DC5C-C428A3798951}"/>
              </a:ext>
            </a:extLst>
          </p:cNvPr>
          <p:cNvSpPr txBox="1"/>
          <p:nvPr/>
        </p:nvSpPr>
        <p:spPr>
          <a:xfrm>
            <a:off x="649014" y="931333"/>
            <a:ext cx="7845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Publicly available without fee: </a:t>
            </a:r>
            <a:r>
              <a:rPr lang="en-US" sz="2400" dirty="0">
                <a:hlinkClick r:id="rId3"/>
              </a:rPr>
              <a:t>https://ramp.nrc-gateway.gov/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78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5129214" y="3519011"/>
            <a:ext cx="1015841" cy="10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B86BD-D8D5-1917-3DDD-EB943899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08"/>
            <a:ext cx="9144000" cy="58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2.potx [Read-Only]" id="{19AC8030-0D98-45E5-B079-8887E2979F7C}" vid="{4F3307EC-5AD1-4CE6-9BE8-50E02003FF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4EF9F3CD68945AF02C362DA0D65A2" ma:contentTypeVersion="6" ma:contentTypeDescription="Create a new document." ma:contentTypeScope="" ma:versionID="1b7eab1bf6797e7ec6d456f63204d9ba">
  <xsd:schema xmlns:xsd="http://www.w3.org/2001/XMLSchema" xmlns:xs="http://www.w3.org/2001/XMLSchema" xmlns:p="http://schemas.microsoft.com/office/2006/metadata/properties" xmlns:ns2="5aeae07a-1203-44dc-a11d-65659197e6b7" targetNamespace="http://schemas.microsoft.com/office/2006/metadata/properties" ma:root="true" ma:fieldsID="69a079517a62df373d6e1914890679ba" ns2:_="">
    <xsd:import namespace="5aeae07a-1203-44dc-a11d-65659197e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ae07a-1203-44dc-a11d-65659197e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EFED9C-4AD5-4EC8-98AE-876D71CE3D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2B4B77-B88C-4F79-8C51-FAFCA3236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A4BFC-45CA-48D0-81D6-83E9E66B1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eae07a-1203-44dc-a11d-65659197e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9720</TotalTime>
  <Words>1258</Words>
  <Application>Microsoft Macintosh PowerPoint</Application>
  <PresentationFormat>On-screen Show (4:3)</PresentationFormat>
  <Paragraphs>160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Using TableCalculator to Evaluate Parametric and Model Uncertainty in the Development of the NRC LLRW Classification Tables </vt:lpstr>
      <vt:lpstr>Background</vt:lpstr>
      <vt:lpstr>Intruder Agriculture</vt:lpstr>
      <vt:lpstr>Intruder Construction</vt:lpstr>
      <vt:lpstr>Purpose</vt:lpstr>
      <vt:lpstr>Original Calculations &amp; Adjustments</vt:lpstr>
      <vt:lpstr>Documentation of LLRW Classification Calculations</vt:lpstr>
      <vt:lpstr>Tool Availability</vt:lpstr>
      <vt:lpstr>PowerPoint Presentation</vt:lpstr>
      <vt:lpstr>PowerPoint Presentation</vt:lpstr>
      <vt:lpstr>PowerPoint Presentation</vt:lpstr>
      <vt:lpstr>Installation</vt:lpstr>
      <vt:lpstr>PowerPoint Presentation</vt:lpstr>
      <vt:lpstr>Main Settings</vt:lpstr>
      <vt:lpstr>Key Outputs</vt:lpstr>
      <vt:lpstr>Key Outputs (continued)</vt:lpstr>
      <vt:lpstr>Additional Outputs</vt:lpstr>
      <vt:lpstr>Tool offers “Behind the Scenes” look at the model  Visible relationships and in-line documentation</vt:lpstr>
      <vt:lpstr>Comparison with a Modern Analysis</vt:lpstr>
      <vt:lpstr>Comparison with a Modern Analysis (continued)</vt:lpstr>
      <vt:lpstr>Class C Ni-59</vt:lpstr>
      <vt:lpstr>Class A Sr-90</vt:lpstr>
      <vt:lpstr>Class A Sr-90 Probabilistic Sensitivity Analysis</vt:lpstr>
      <vt:lpstr>Conclusions</vt:lpstr>
    </vt:vector>
  </TitlesOfParts>
  <Company>NRC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darrin raaum</dc:creator>
  <cp:lastModifiedBy>Lori Beagles</cp:lastModifiedBy>
  <cp:revision>690</cp:revision>
  <dcterms:created xsi:type="dcterms:W3CDTF">2015-10-07T18:16:20Z</dcterms:created>
  <dcterms:modified xsi:type="dcterms:W3CDTF">2022-10-04T20:08:20Z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0x010100D704EF9F3CD68945AF02C362DA0D65A2</vt:lpwstr>
  </property>
</Properties>
</file>