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9" r:id="rId9"/>
    <p:sldId id="263" r:id="rId10"/>
    <p:sldId id="264" r:id="rId11"/>
    <p:sldId id="270" r:id="rId12"/>
    <p:sldId id="265" r:id="rId13"/>
    <p:sldId id="266" r:id="rId14"/>
    <p:sldId id="268" r:id="rId15"/>
    <p:sldId id="267" r:id="rId16"/>
    <p:sldId id="272" r:id="rId17"/>
    <p:sldId id="273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5129-93A0-4F7D-B310-E43B58C2A53B}" type="datetimeFigureOut">
              <a:rPr lang="en-US" smtClean="0"/>
              <a:t>9/12/22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A545C-729E-42B9-93F0-2AD9FD7B43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8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143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01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520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97914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43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FFC000"/>
            </a:gs>
            <a:gs pos="40000">
              <a:schemeClr val="bg1"/>
            </a:gs>
            <a:gs pos="83000">
              <a:schemeClr val="bg1"/>
            </a:gs>
            <a:gs pos="92027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04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55" y="1063690"/>
            <a:ext cx="10972800" cy="49358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2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48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80175"/>
            <a:ext cx="7924800" cy="24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98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643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70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06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FFC000"/>
            </a:gs>
            <a:gs pos="74000">
              <a:schemeClr val="bg1"/>
            </a:gs>
            <a:gs pos="83000">
              <a:schemeClr val="bg1"/>
            </a:gs>
            <a:gs pos="92027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46611" y="6126164"/>
            <a:ext cx="2697975" cy="534554"/>
            <a:chOff x="228600" y="6032501"/>
            <a:chExt cx="2023481" cy="534554"/>
          </a:xfrm>
        </p:grpSpPr>
        <p:pic>
          <p:nvPicPr>
            <p:cNvPr id="8" name="Picture 7" descr="DWJC Logo.jpg"/>
            <p:cNvPicPr>
              <a:picLocks noChangeAspect="1"/>
            </p:cNvPicPr>
            <p:nvPr/>
          </p:nvPicPr>
          <p:blipFill>
            <a:blip r:embed="rId14" cstate="print"/>
            <a:srcRect r="121"/>
            <a:stretch>
              <a:fillRect/>
            </a:stretch>
          </p:blipFill>
          <p:spPr>
            <a:xfrm>
              <a:off x="228600" y="6032501"/>
              <a:ext cx="538249" cy="53455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847898" y="6145889"/>
              <a:ext cx="14041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400" b="1" dirty="0">
                  <a:solidFill>
                    <a:srgbClr val="0000FF"/>
                  </a:solidFill>
                  <a:latin typeface="Garamond" pitchFamily="18" charset="0"/>
                </a:rPr>
                <a:t>DW James Consulting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556000" y="6495617"/>
            <a:ext cx="701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i="1" dirty="0">
                <a:sym typeface="Symbol"/>
              </a:rPr>
              <a:t></a:t>
            </a:r>
            <a:r>
              <a:rPr lang="en-US" altLang="en-US" sz="1100" i="1" dirty="0"/>
              <a:t> 2022  DW James Consulting, LLC All Rights Reserved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820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720"/>
            <a:ext cx="10363200" cy="1470025"/>
          </a:xfrm>
        </p:spPr>
        <p:txBody>
          <a:bodyPr/>
          <a:lstStyle/>
          <a:p>
            <a:r>
              <a:rPr lang="en-US" dirty="0"/>
              <a:t>Waste Characterization and Classification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3180"/>
            <a:ext cx="8534400" cy="769775"/>
          </a:xfrm>
        </p:spPr>
        <p:txBody>
          <a:bodyPr/>
          <a:lstStyle/>
          <a:p>
            <a:r>
              <a:rPr lang="en-US" dirty="0"/>
              <a:t>A Primer on How it’s Done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488024"/>
            <a:ext cx="3153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 Kalinowski – President</a:t>
            </a:r>
          </a:p>
          <a:p>
            <a:r>
              <a:rPr lang="en-US" dirty="0"/>
              <a:t>DW James Consulting, LLC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99724" y="4488024"/>
            <a:ext cx="3563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Low-Level Radioactive Waste Forum</a:t>
            </a:r>
          </a:p>
          <a:p>
            <a:r>
              <a:rPr lang="en-US" dirty="0"/>
              <a:t>Fall 2022 Meeting – Baltimore, MD</a:t>
            </a:r>
          </a:p>
        </p:txBody>
      </p:sp>
    </p:spTree>
    <p:extLst>
      <p:ext uri="{BB962C8B-B14F-4D97-AF65-F5344CB8AC3E}">
        <p14:creationId xmlns:p14="http://schemas.microsoft.com/office/powerpoint/2010/main" val="150630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Solid Waste Scaling Factor Variation Over Time - Effect on Waste Classification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6532" b="22644"/>
          <a:stretch/>
        </p:blipFill>
        <p:spPr>
          <a:xfrm>
            <a:off x="1482429" y="1600201"/>
            <a:ext cx="9227141" cy="399201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920726" y="2699976"/>
            <a:ext cx="9386596" cy="933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888778" y="3978732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86185" y="2144187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Class B/C</a:t>
            </a:r>
          </a:p>
        </p:txBody>
      </p:sp>
    </p:spTree>
    <p:extLst>
      <p:ext uri="{BB962C8B-B14F-4D97-AF65-F5344CB8AC3E}">
        <p14:creationId xmlns:p14="http://schemas.microsoft.com/office/powerpoint/2010/main" val="418677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Characterization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Data Quality Objectives / Data Quality Analysis</a:t>
            </a:r>
          </a:p>
          <a:p>
            <a:pPr marL="400050" lvl="1" indent="0">
              <a:buNone/>
            </a:pPr>
            <a:r>
              <a:rPr lang="en-US" dirty="0"/>
              <a:t> process (DQO/DQA)</a:t>
            </a:r>
          </a:p>
          <a:p>
            <a:r>
              <a:rPr lang="en-US" sz="2800" dirty="0"/>
              <a:t>Scientific and statistical basis for values using </a:t>
            </a:r>
          </a:p>
          <a:p>
            <a:pPr marL="400050" lvl="1" indent="0">
              <a:buNone/>
            </a:pPr>
            <a:r>
              <a:rPr lang="en-US" dirty="0"/>
              <a:t>multiple measurements over time</a:t>
            </a:r>
          </a:p>
          <a:p>
            <a:r>
              <a:rPr lang="en-US" sz="2800" dirty="0"/>
              <a:t>Use of process knowledge</a:t>
            </a:r>
          </a:p>
          <a:p>
            <a:r>
              <a:rPr lang="en-US" sz="2800" dirty="0"/>
              <a:t>Realistic waste classification – lower disposal costs</a:t>
            </a:r>
          </a:p>
          <a:p>
            <a:r>
              <a:rPr lang="en-US" sz="2800" dirty="0"/>
              <a:t>Performance assessments and regulations use better data</a:t>
            </a:r>
          </a:p>
          <a:p>
            <a:r>
              <a:rPr lang="en-US" sz="2800" dirty="0"/>
              <a:t>More complicated to use and less familiar to regulators</a:t>
            </a:r>
          </a:p>
          <a:p>
            <a:endParaRPr lang="en-US" dirty="0"/>
          </a:p>
        </p:txBody>
      </p:sp>
      <p:sp>
        <p:nvSpPr>
          <p:cNvPr id="4" name="AutoShape 2" descr="They Do Exist GIFs - Get the best GIF on GIP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57" y="1063690"/>
            <a:ext cx="3474098" cy="260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50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Activated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Activated metals are the highest radioactive source term after fuel</a:t>
            </a:r>
          </a:p>
          <a:p>
            <a:r>
              <a:rPr lang="en-US" sz="2800" dirty="0"/>
              <a:t>Direct sampling or assay of activated metal components is impractical</a:t>
            </a:r>
          </a:p>
          <a:p>
            <a:r>
              <a:rPr lang="en-US" sz="2800" dirty="0"/>
              <a:t>Typical activated metal components for disposal</a:t>
            </a:r>
          </a:p>
          <a:p>
            <a:pPr lvl="1"/>
            <a:r>
              <a:rPr lang="en-US" sz="2400" dirty="0"/>
              <a:t>Reactor Core Support Structures and Internals</a:t>
            </a:r>
          </a:p>
          <a:p>
            <a:pPr lvl="1"/>
            <a:r>
              <a:rPr lang="en-US" sz="2400" dirty="0"/>
              <a:t>Reactor Vessel and Near Reactor Structures</a:t>
            </a:r>
          </a:p>
          <a:p>
            <a:pPr lvl="1"/>
            <a:r>
              <a:rPr lang="en-US" sz="2400" dirty="0"/>
              <a:t>Fuel Assembly Hardware</a:t>
            </a:r>
          </a:p>
          <a:p>
            <a:pPr lvl="1"/>
            <a:r>
              <a:rPr lang="en-US" sz="2400" dirty="0"/>
              <a:t>Consumable Operating Hardware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Control Rod Blades (BWR)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Fuel Channels (BWR)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Instrument Strings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Miscellaneous Hardware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9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Neutron Activation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Methodologies developed by </a:t>
            </a:r>
            <a:r>
              <a:rPr lang="en-US" dirty="0" err="1"/>
              <a:t>Luksik</a:t>
            </a:r>
            <a:r>
              <a:rPr lang="en-US" dirty="0"/>
              <a:t> at Battelle (PNL-6906) </a:t>
            </a:r>
          </a:p>
          <a:p>
            <a:pPr lvl="1"/>
            <a:r>
              <a:rPr lang="en-US" dirty="0"/>
              <a:t>Flux rates outside of the reactor core are not tracked by Reactor Engineering</a:t>
            </a:r>
          </a:p>
          <a:p>
            <a:pPr lvl="1"/>
            <a:r>
              <a:rPr lang="en-US" dirty="0"/>
              <a:t>For extra-core, material-specific flux estimates are developed using ANISN/Excedrin modules from the SCALE suite of codes</a:t>
            </a:r>
          </a:p>
          <a:p>
            <a:pPr lvl="1"/>
            <a:r>
              <a:rPr lang="en-US" dirty="0"/>
              <a:t>Flux estimates are used as input for ORIGEN module from the SCALE suite of codes to determine activity distribution</a:t>
            </a:r>
          </a:p>
          <a:p>
            <a:pPr lvl="1"/>
            <a:r>
              <a:rPr lang="en-US" dirty="0"/>
              <a:t>Detailed models using shielding codes (MCNP, </a:t>
            </a:r>
            <a:r>
              <a:rPr lang="en-US" dirty="0" err="1"/>
              <a:t>Microshield</a:t>
            </a:r>
            <a:r>
              <a:rPr lang="en-US" baseline="30000" dirty="0" err="1"/>
              <a:t>TM</a:t>
            </a:r>
            <a:r>
              <a:rPr lang="en-US" dirty="0"/>
              <a:t>) for Dose-to-Activity adjustment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93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Specifications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56995" y="1231640"/>
            <a:ext cx="9489233" cy="4139683"/>
          </a:xfrm>
        </p:spPr>
        <p:txBody>
          <a:bodyPr/>
          <a:lstStyle/>
          <a:p>
            <a:r>
              <a:rPr lang="en-US" sz="2800" dirty="0"/>
              <a:t>ASTM specifications list major components</a:t>
            </a:r>
          </a:p>
          <a:p>
            <a:endParaRPr lang="en-US" dirty="0"/>
          </a:p>
          <a:p>
            <a:r>
              <a:rPr lang="en-US" sz="2800" dirty="0"/>
              <a:t>Effect of alloy and trace metals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sz="2800" dirty="0"/>
              <a:t>NUREG/CR-3474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995" y="1793638"/>
            <a:ext cx="8279086" cy="573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995" y="2823463"/>
            <a:ext cx="8260796" cy="20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41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Activation Analysis Data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Component Identification / Inventory </a:t>
            </a:r>
            <a:r>
              <a:rPr lang="en-US" sz="2800" dirty="0"/>
              <a:t>(available prior to packaging)</a:t>
            </a:r>
            <a:endParaRPr lang="en-US" dirty="0"/>
          </a:p>
          <a:p>
            <a:r>
              <a:rPr lang="en-US" dirty="0"/>
              <a:t>Reference Drawings / Material Types </a:t>
            </a:r>
            <a:r>
              <a:rPr lang="en-US" sz="2800" dirty="0"/>
              <a:t>(available prior to packaging)</a:t>
            </a:r>
            <a:endParaRPr lang="en-US" dirty="0"/>
          </a:p>
          <a:p>
            <a:r>
              <a:rPr lang="en-US" dirty="0"/>
              <a:t>Irradiation History </a:t>
            </a:r>
            <a:r>
              <a:rPr lang="en-US" sz="2800" dirty="0"/>
              <a:t>(available prior to packaging)</a:t>
            </a:r>
          </a:p>
          <a:p>
            <a:r>
              <a:rPr lang="en-US" dirty="0"/>
              <a:t>Contamination Data </a:t>
            </a:r>
            <a:r>
              <a:rPr lang="en-US" sz="2800" dirty="0"/>
              <a:t>(available prior to packaging)</a:t>
            </a:r>
          </a:p>
          <a:p>
            <a:r>
              <a:rPr lang="en-US" dirty="0"/>
              <a:t>Radiation Surveys </a:t>
            </a:r>
            <a:r>
              <a:rPr lang="en-US" sz="2800" dirty="0"/>
              <a:t>(not available until processing and packaging)</a:t>
            </a:r>
            <a:endParaRPr lang="en-US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267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Activated Metal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are discharged from the reactor and accumulated in the Spent Fuel Pool</a:t>
            </a:r>
          </a:p>
          <a:p>
            <a:r>
              <a:rPr lang="en-US" dirty="0"/>
              <a:t>Hardware processing “campaign” identified</a:t>
            </a:r>
          </a:p>
          <a:p>
            <a:r>
              <a:rPr lang="en-US" dirty="0"/>
              <a:t>Process to establish contracts with specialty services suppliers (characterization, processing, packaging, transportation)</a:t>
            </a:r>
          </a:p>
          <a:p>
            <a:r>
              <a:rPr lang="en-US" dirty="0"/>
              <a:t>“Campaign” scheduled </a:t>
            </a:r>
            <a:r>
              <a:rPr lang="en-US" sz="2400" dirty="0"/>
              <a:t>(including transportation)</a:t>
            </a:r>
          </a:p>
          <a:p>
            <a:r>
              <a:rPr lang="en-US" dirty="0"/>
              <a:t>Preliminary data supplied for characterization</a:t>
            </a:r>
          </a:p>
          <a:p>
            <a:r>
              <a:rPr lang="en-US" dirty="0"/>
              <a:t>Notifications made for disposal</a:t>
            </a:r>
          </a:p>
        </p:txBody>
      </p:sp>
    </p:spTree>
    <p:extLst>
      <p:ext uri="{BB962C8B-B14F-4D97-AF65-F5344CB8AC3E}">
        <p14:creationId xmlns:p14="http://schemas.microsoft.com/office/powerpoint/2010/main" val="1399706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Activated Metal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Processing/packaging starts – component dose rate surveys performed</a:t>
            </a:r>
          </a:p>
          <a:p>
            <a:r>
              <a:rPr lang="en-US" dirty="0"/>
              <a:t>Characterization performed</a:t>
            </a:r>
          </a:p>
          <a:p>
            <a:r>
              <a:rPr lang="en-US" dirty="0"/>
              <a:t>Concentration averaging applied and package plans developed</a:t>
            </a:r>
          </a:p>
          <a:p>
            <a:r>
              <a:rPr lang="en-US" dirty="0"/>
              <a:t>Liners loaded, final classification performed </a:t>
            </a:r>
          </a:p>
          <a:p>
            <a:r>
              <a:rPr lang="en-US" dirty="0"/>
              <a:t>Manifest prepared for shipment</a:t>
            </a:r>
          </a:p>
          <a:p>
            <a:r>
              <a:rPr lang="en-US" dirty="0"/>
              <a:t>Packages loaded and waste shipped to disposal site or storage</a:t>
            </a:r>
          </a:p>
        </p:txBody>
      </p:sp>
    </p:spTree>
    <p:extLst>
      <p:ext uri="{BB962C8B-B14F-4D97-AF65-F5344CB8AC3E}">
        <p14:creationId xmlns:p14="http://schemas.microsoft.com/office/powerpoint/2010/main" val="37555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Studies and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Methodologies for Classification for Low-Level Radioactive Wastes From Nuclear Power Plants”, AIF/NESP-02, December 1983.</a:t>
            </a:r>
          </a:p>
          <a:p>
            <a:r>
              <a:rPr lang="en-US" sz="2000" dirty="0"/>
              <a:t>“Assay of Long-Lived Radionuclides in Low-Level Wastes”, NUREG/CR-4101, April 1985.</a:t>
            </a:r>
          </a:p>
          <a:p>
            <a:r>
              <a:rPr lang="en-US" sz="2000" dirty="0"/>
              <a:t>“Radionuclide Correlations in Low-Level Wastes”, EPRI-NP-4037, June 1985.</a:t>
            </a:r>
          </a:p>
          <a:p>
            <a:r>
              <a:rPr lang="en-US" sz="2000" dirty="0"/>
              <a:t>“An Assessment of 10CFR61 Waste Classification Methods”. Edison Electric Institute, UNWMG, August 1986.</a:t>
            </a:r>
          </a:p>
          <a:p>
            <a:r>
              <a:rPr lang="en-US" sz="2000" dirty="0"/>
              <a:t>“Updated Scaling Factors in Low-Level Waste”, EPRI-NP-5077, March 1987.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“Assessing the Impact of NRC Regulation 10 CFR 61 on the Nuclear Industry”, EPRI NP-5983, August 1988</a:t>
            </a:r>
          </a:p>
          <a:p>
            <a:r>
              <a:rPr lang="en-US" sz="2000" dirty="0"/>
              <a:t>"Scaling Factor Derivation and Use for 10 CFR61 Radionuclides”, EPRI Project 2414-53, completed September 1991. Unpublished</a:t>
            </a:r>
          </a:p>
          <a:p>
            <a:r>
              <a:rPr lang="en-US" sz="2000" dirty="0"/>
              <a:t>“A Review of Radiological Characterization Methods for 10CFR61 Radionuclides in Low-level Waste”.  EPRI Project RP3800, Completed September 1992. Unpublished</a:t>
            </a:r>
          </a:p>
          <a:p>
            <a:r>
              <a:rPr lang="en-US" sz="2000" dirty="0"/>
              <a:t>“Low-Level Radioactive Waste Characterization Guidelines”, EPRI TR-107201, 1996</a:t>
            </a:r>
          </a:p>
          <a:p>
            <a:r>
              <a:rPr lang="en-US" sz="2000" dirty="0"/>
              <a:t>“Operational Changes &amp; Impacts on LLW Scaling Factors”, EPRI TR-1008017, 2003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326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17044"/>
          </a:xfrm>
        </p:spPr>
        <p:txBody>
          <a:bodyPr/>
          <a:lstStyle/>
          <a:p>
            <a:r>
              <a:rPr lang="en-US" dirty="0"/>
              <a:t>LLW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55" y="1091682"/>
            <a:ext cx="10972800" cy="4409331"/>
          </a:xfrm>
        </p:spPr>
        <p:txBody>
          <a:bodyPr/>
          <a:lstStyle/>
          <a:p>
            <a:r>
              <a:rPr lang="en-US" dirty="0"/>
              <a:t>Merriam-Webster –the act of </a:t>
            </a:r>
            <a:r>
              <a:rPr lang="en-US" i="1" dirty="0"/>
              <a:t>characterizing</a:t>
            </a:r>
          </a:p>
          <a:p>
            <a:pPr lvl="1"/>
            <a:r>
              <a:rPr lang="en-US" sz="2400" i="1" dirty="0"/>
              <a:t>Characterizing - </a:t>
            </a:r>
            <a:r>
              <a:rPr lang="en-US" sz="2400" dirty="0"/>
              <a:t>To </a:t>
            </a:r>
            <a:r>
              <a:rPr lang="en-US" sz="2400" u="sng" dirty="0"/>
              <a:t>describe</a:t>
            </a:r>
            <a:r>
              <a:rPr lang="en-US" sz="2400" dirty="0"/>
              <a:t> the </a:t>
            </a:r>
            <a:r>
              <a:rPr lang="en-US" sz="2400" i="1" dirty="0"/>
              <a:t>character</a:t>
            </a:r>
            <a:r>
              <a:rPr lang="en-US" sz="2400" dirty="0"/>
              <a:t> or quality of [something]…</a:t>
            </a:r>
          </a:p>
          <a:p>
            <a:pPr lvl="1"/>
            <a:r>
              <a:rPr lang="en-US" sz="2400" i="1" dirty="0"/>
              <a:t>character</a:t>
            </a:r>
            <a:r>
              <a:rPr lang="en-US" sz="2400" dirty="0"/>
              <a:t>  - One of the attributes or features that make up and distinguish an individual [or thing]…</a:t>
            </a:r>
          </a:p>
          <a:p>
            <a:pPr lvl="1"/>
            <a:r>
              <a:rPr lang="en-US" sz="2400" u="sng" dirty="0"/>
              <a:t>describe</a:t>
            </a:r>
            <a:r>
              <a:rPr lang="en-US" sz="2400" dirty="0"/>
              <a:t>  - to </a:t>
            </a:r>
            <a:r>
              <a:rPr lang="en-US" sz="2400" u="sng" dirty="0"/>
              <a:t>represent</a:t>
            </a:r>
            <a:r>
              <a:rPr lang="en-US" sz="2400" dirty="0"/>
              <a:t> by a figure, model, or picture</a:t>
            </a:r>
          </a:p>
          <a:p>
            <a:r>
              <a:rPr lang="en-US" dirty="0"/>
              <a:t>It is the description of the inter-related conditions in which something exists or occurs</a:t>
            </a:r>
          </a:p>
          <a:p>
            <a:pPr lvl="1"/>
            <a:r>
              <a:rPr lang="en-US" sz="2400" dirty="0"/>
              <a:t>Basically it is the process to establish coherence between an observation with the environment and the setting in which it exists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39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LLW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Radiological characterization is necessary to define an isotopic profile of the waste for disposal</a:t>
            </a:r>
          </a:p>
          <a:p>
            <a:pPr lvl="1"/>
            <a:r>
              <a:rPr lang="en-US" sz="2400" dirty="0"/>
              <a:t>Includes the determination of difficult to measure (DTM) radionuclides defined in 10CFR61 along with all the rest that are important to transportation and disposal</a:t>
            </a:r>
          </a:p>
          <a:p>
            <a:r>
              <a:rPr lang="en-US" sz="2800" dirty="0"/>
              <a:t>Can be accomplished by: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Radiochemical analysis of samples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Gamma spectrum analysis with correlations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Calculations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Some combinations of methods</a:t>
            </a:r>
          </a:p>
          <a:p>
            <a:r>
              <a:rPr lang="en-US" sz="2800" dirty="0"/>
              <a:t>Understanding the results requires comprehension of the processes that create, transport and remove activity in the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2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LLW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Merriam-Webster – The act or process of classifying</a:t>
            </a:r>
          </a:p>
          <a:p>
            <a:pPr lvl="1"/>
            <a:r>
              <a:rPr lang="en-US" dirty="0"/>
              <a:t>A systematic arrangement in groups or categories according to established criteria</a:t>
            </a:r>
          </a:p>
          <a:p>
            <a:r>
              <a:rPr lang="en-US" dirty="0"/>
              <a:t>Groups or categories are established by 10 CFR Part 61 and Agreement State Regulations</a:t>
            </a:r>
          </a:p>
          <a:p>
            <a:r>
              <a:rPr lang="en-US" dirty="0"/>
              <a:t>Class A, Class B, Class C and </a:t>
            </a:r>
            <a:r>
              <a:rPr lang="en-US" sz="2000" dirty="0"/>
              <a:t>(arguably) </a:t>
            </a:r>
            <a:r>
              <a:rPr lang="en-US" dirty="0"/>
              <a:t>Class Greater Than Class C (GTCC) based on isotopic concentrations </a:t>
            </a:r>
            <a:r>
              <a:rPr lang="en-US" sz="2400" dirty="0"/>
              <a:t>(10 CFR 61.55 Tables 1 and 2)</a:t>
            </a:r>
          </a:p>
          <a:p>
            <a:r>
              <a:rPr lang="en-US" dirty="0"/>
              <a:t>Waste classification is performed at the package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1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LLW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NRC Branch Technical Position on Radioactive Waste Classification - 1983</a:t>
            </a:r>
          </a:p>
          <a:p>
            <a:pPr lvl="1"/>
            <a:r>
              <a:rPr lang="en-US" dirty="0"/>
              <a:t>Source or Inventory Control/Process Knowledge</a:t>
            </a:r>
          </a:p>
          <a:p>
            <a:pPr lvl="1"/>
            <a:r>
              <a:rPr lang="en-US" dirty="0"/>
              <a:t>Direct measurement</a:t>
            </a:r>
          </a:p>
          <a:p>
            <a:pPr lvl="1"/>
            <a:r>
              <a:rPr lang="en-US" dirty="0"/>
              <a:t>Gross Radioactivity (dose to activity)</a:t>
            </a:r>
          </a:p>
          <a:p>
            <a:pPr lvl="1"/>
            <a:r>
              <a:rPr lang="en-US" dirty="0"/>
              <a:t>Correlations – Scaling Factors (Derived from Direct Measurements)</a:t>
            </a:r>
          </a:p>
          <a:p>
            <a:pPr lvl="1"/>
            <a:r>
              <a:rPr lang="en-US" dirty="0"/>
              <a:t>“Some licensees,…,are expected to employ a combination of methods.”</a:t>
            </a:r>
          </a:p>
          <a:p>
            <a:r>
              <a:rPr lang="en-US" dirty="0"/>
              <a:t>Guidance for determining concentrations in NRC’s Branch Technical Position on Concentration Averaging </a:t>
            </a:r>
            <a:r>
              <a:rPr lang="en-US" sz="2000" dirty="0"/>
              <a:t>(1995 revised in 2015)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0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Waste Characterization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1980 Low Level Waste Policy Act – 10 CFR Part 61</a:t>
            </a:r>
          </a:p>
          <a:p>
            <a:r>
              <a:rPr lang="en-US" dirty="0"/>
              <a:t>1983 Branch Technical Position on Waste Classification</a:t>
            </a:r>
          </a:p>
          <a:p>
            <a:r>
              <a:rPr lang="en-US" dirty="0"/>
              <a:t>Insufficient Data to Implement as Intended</a:t>
            </a:r>
          </a:p>
          <a:p>
            <a:r>
              <a:rPr lang="en-US" dirty="0"/>
              <a:t>Simple Methods Approved </a:t>
            </a:r>
            <a:r>
              <a:rPr lang="en-US" sz="2800" dirty="0"/>
              <a:t>(because there wasn’t anything else)</a:t>
            </a:r>
          </a:p>
          <a:p>
            <a:r>
              <a:rPr lang="en-US" dirty="0"/>
              <a:t>EPRI Research and Reports to Advance Waste Characterization Methods</a:t>
            </a:r>
          </a:p>
          <a:p>
            <a:r>
              <a:rPr lang="en-US" dirty="0"/>
              <a:t>40 Years Later – Most Utilities Still Using Methods from 1985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4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Waste Characterization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Applicable to Process Waste (resin, filter media, DAW)</a:t>
            </a:r>
          </a:p>
          <a:p>
            <a:r>
              <a:rPr lang="en-US" dirty="0"/>
              <a:t>Simple Method</a:t>
            </a:r>
          </a:p>
          <a:p>
            <a:pPr lvl="1"/>
            <a:r>
              <a:rPr lang="en-US" dirty="0"/>
              <a:t>Take a Sample </a:t>
            </a:r>
            <a:r>
              <a:rPr lang="en-US" sz="2000" dirty="0"/>
              <a:t>(during liner fill process)</a:t>
            </a:r>
          </a:p>
          <a:p>
            <a:pPr lvl="1"/>
            <a:r>
              <a:rPr lang="en-US" dirty="0"/>
              <a:t>Try to be Representative</a:t>
            </a:r>
          </a:p>
          <a:p>
            <a:pPr lvl="1"/>
            <a:r>
              <a:rPr lang="en-US" dirty="0"/>
              <a:t>Send to a Laboratory </a:t>
            </a:r>
            <a:r>
              <a:rPr lang="en-US" sz="2000" dirty="0"/>
              <a:t>(quantity limited by license conditions – 4 weeks to results)</a:t>
            </a:r>
          </a:p>
          <a:p>
            <a:pPr lvl="1"/>
            <a:r>
              <a:rPr lang="en-US" dirty="0"/>
              <a:t>Assume Relationships for Hard-to-Detect Radionuclides</a:t>
            </a:r>
          </a:p>
          <a:p>
            <a:pPr lvl="2"/>
            <a:r>
              <a:rPr lang="en-US" dirty="0"/>
              <a:t>Activation Products to </a:t>
            </a:r>
            <a:r>
              <a:rPr lang="en-US" baseline="30000" dirty="0"/>
              <a:t>60</a:t>
            </a:r>
            <a:r>
              <a:rPr lang="en-US" dirty="0"/>
              <a:t>Co, Fission Products to </a:t>
            </a:r>
            <a:r>
              <a:rPr lang="en-US" baseline="30000" dirty="0"/>
              <a:t>137</a:t>
            </a:r>
            <a:r>
              <a:rPr lang="en-US" dirty="0"/>
              <a:t>Cs, TRU to </a:t>
            </a:r>
            <a:r>
              <a:rPr lang="en-US" baseline="30000" dirty="0"/>
              <a:t>144</a:t>
            </a:r>
            <a:r>
              <a:rPr lang="en-US" dirty="0"/>
              <a:t>Ce</a:t>
            </a:r>
          </a:p>
          <a:p>
            <a:pPr lvl="1"/>
            <a:r>
              <a:rPr lang="en-US" dirty="0"/>
              <a:t>Calculate Ratios for Scaling Factors </a:t>
            </a:r>
            <a:r>
              <a:rPr lang="en-US" sz="2000" dirty="0"/>
              <a:t>(often based on the one laboratory measurement)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0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Waste Characterization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Multiply sample measurements by mass or volume to get total activity </a:t>
            </a:r>
            <a:r>
              <a:rPr lang="en-US" sz="2400" dirty="0"/>
              <a:t>(depends heavily on obtaining a representative sample)</a:t>
            </a:r>
          </a:p>
          <a:p>
            <a:pPr marL="800100" lvl="2" indent="0">
              <a:buNone/>
            </a:pPr>
            <a:r>
              <a:rPr lang="en-US" dirty="0"/>
              <a:t>Or</a:t>
            </a:r>
            <a:endParaRPr lang="en-US" sz="3600" dirty="0"/>
          </a:p>
          <a:p>
            <a:r>
              <a:rPr lang="en-US" dirty="0"/>
              <a:t>Measure total gamma activity by dose rate measurements of the container and scale remaining activity to key radionuclides </a:t>
            </a:r>
            <a:r>
              <a:rPr lang="en-US" sz="2400" dirty="0"/>
              <a:t>(Less dependent on representative sample but requires accurate scaling factors)</a:t>
            </a:r>
          </a:p>
          <a:p>
            <a:r>
              <a:rPr lang="en-US" dirty="0"/>
              <a:t>Classify Waste</a:t>
            </a:r>
          </a:p>
          <a:p>
            <a:pPr marL="857250" lvl="1" indent="-457200"/>
            <a:r>
              <a:rPr lang="en-US" dirty="0"/>
              <a:t>Divide total activity by the total mass or volume of the waste to determine concentrations and waste class</a:t>
            </a:r>
          </a:p>
          <a:p>
            <a:pPr marL="857250" lvl="1" indent="-457200"/>
            <a:r>
              <a:rPr lang="en-US" dirty="0"/>
              <a:t>Apply concentration averaging guidance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Advantages</a:t>
            </a:r>
          </a:p>
          <a:p>
            <a:r>
              <a:rPr lang="en-US" dirty="0"/>
              <a:t>Straightforward Implementation</a:t>
            </a:r>
          </a:p>
          <a:p>
            <a:r>
              <a:rPr lang="en-US" dirty="0"/>
              <a:t>Uncomplicated Math</a:t>
            </a:r>
          </a:p>
          <a:p>
            <a:r>
              <a:rPr lang="en-US" dirty="0"/>
              <a:t>Easy to Understand and Explain</a:t>
            </a:r>
          </a:p>
          <a:p>
            <a:r>
              <a:rPr lang="en-US" dirty="0"/>
              <a:t>“Acceptable” Method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Disadvantages</a:t>
            </a:r>
          </a:p>
          <a:p>
            <a:r>
              <a:rPr lang="en-US" dirty="0"/>
              <a:t>Hard to Get a Truly Representative Sample</a:t>
            </a:r>
          </a:p>
          <a:p>
            <a:r>
              <a:rPr lang="en-US" dirty="0"/>
              <a:t>Unproven/Unsubstantiated Relationships for HTD </a:t>
            </a:r>
          </a:p>
          <a:p>
            <a:r>
              <a:rPr lang="en-US" dirty="0"/>
              <a:t>Simplicity of the Method Does Not Account for the Complexity of the Process</a:t>
            </a:r>
          </a:p>
          <a:p>
            <a:r>
              <a:rPr lang="en-US" dirty="0"/>
              <a:t>“Acceptable” Does Not Mean Best Practice or Good or 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81713"/>
      </p:ext>
    </p:extLst>
  </p:cSld>
  <p:clrMapOvr>
    <a:masterClrMapping/>
  </p:clrMapOvr>
</p:sld>
</file>

<file path=ppt/theme/theme1.xml><?xml version="1.0" encoding="utf-8"?>
<a:theme xmlns:a="http://schemas.openxmlformats.org/drawingml/2006/main" name="DWJC20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WJC2019" id="{8AB4B18D-BD72-4D66-B587-5891808BC070}" vid="{3EFF83B8-C58F-4FF2-B3EF-690F993C51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DWJC2019</Template>
  <TotalTime>288</TotalTime>
  <Words>1159</Words>
  <Application>Microsoft Macintosh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Garamond</vt:lpstr>
      <vt:lpstr>Symbol</vt:lpstr>
      <vt:lpstr>DWJC2019</vt:lpstr>
      <vt:lpstr>Waste Characterization and Classification</vt:lpstr>
      <vt:lpstr>LLW Characterization</vt:lpstr>
      <vt:lpstr>LLW Characterization</vt:lpstr>
      <vt:lpstr>LLW Classification</vt:lpstr>
      <vt:lpstr>LLW Classification</vt:lpstr>
      <vt:lpstr>Waste Characterization History</vt:lpstr>
      <vt:lpstr>Typical Waste Characterization Process</vt:lpstr>
      <vt:lpstr>Typical Waste Characterization Process</vt:lpstr>
      <vt:lpstr>Simple Process</vt:lpstr>
      <vt:lpstr>Example Solid Waste Scaling Factor Variation Over Time - Effect on Waste Classification</vt:lpstr>
      <vt:lpstr>Advanced Characterization Methods</vt:lpstr>
      <vt:lpstr>Activated Metals</vt:lpstr>
      <vt:lpstr>Neutron Activation Analysis</vt:lpstr>
      <vt:lpstr>Material Specifications</vt:lpstr>
      <vt:lpstr>Typical Activation Analysis Data Requirements</vt:lpstr>
      <vt:lpstr>Typical Activated Metal Process</vt:lpstr>
      <vt:lpstr>Typical Activated Metal Process</vt:lpstr>
      <vt:lpstr>Supporting Studies and Background</vt:lpstr>
    </vt:vector>
  </TitlesOfParts>
  <Company>Nology Networks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Kalinowski</dc:creator>
  <cp:lastModifiedBy>Lori Beagles</cp:lastModifiedBy>
  <cp:revision>26</cp:revision>
  <dcterms:created xsi:type="dcterms:W3CDTF">2022-09-12T15:04:28Z</dcterms:created>
  <dcterms:modified xsi:type="dcterms:W3CDTF">2022-09-12T20:23:55Z</dcterms:modified>
</cp:coreProperties>
</file>