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4" r:id="rId9"/>
    <p:sldId id="265" r:id="rId10"/>
    <p:sldId id="263" r:id="rId11"/>
    <p:sldId id="266" r:id="rId12"/>
    <p:sldId id="267" r:id="rId1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hVIXESjsB/SVoElasLTPrrrAGdT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00"/>
    <p:restoredTop sz="94648"/>
  </p:normalViewPr>
  <p:slideViewPr>
    <p:cSldViewPr snapToGrid="0">
      <p:cViewPr varScale="1">
        <p:scale>
          <a:sx n="121" d="100"/>
          <a:sy n="121" d="100"/>
        </p:scale>
        <p:origin x="1816"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13d10b91e91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 name="Google Shape;62;g13d10b91e91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13d1020fbf9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g13d1020fbf9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3d1020fbf9_0_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g13d1020fbf9_0_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fe67b20c1f_0_2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fe67b20c1f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fe67b20c1f_0_1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fe67b20c1f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fe67b20c1f_0_2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fe67b20c1f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fe67b20c1f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fe67b20c1f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3d1020fbf9_0_3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6" name="Google Shape;86;g13d1020fbf9_0_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fe6e03291e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fe6e03291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fe67b20c1f_0_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fe67b20c1f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13d1020fbf9_0_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g13d1020fbf9_0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13d1020fbf9_0_1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g13d1020fbf9_0_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0"/>
        <p:cNvGrpSpPr/>
        <p:nvPr/>
      </p:nvGrpSpPr>
      <p:grpSpPr>
        <a:xfrm>
          <a:off x="0" y="0"/>
          <a:ext cx="0" cy="0"/>
          <a:chOff x="0" y="0"/>
          <a:chExt cx="0" cy="0"/>
        </a:xfrm>
      </p:grpSpPr>
      <p:sp>
        <p:nvSpPr>
          <p:cNvPr id="11" name="Google Shape;11;p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156C48"/>
              </a:buClr>
              <a:buSzPts val="3200"/>
              <a:buFont typeface="Calibri"/>
              <a:buNone/>
              <a:defRPr sz="3200" b="1">
                <a:solidFill>
                  <a:srgbClr val="156C48"/>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 name="Google Shape;12;p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2400"/>
              </a:spcBef>
              <a:spcAft>
                <a:spcPts val="0"/>
              </a:spcAft>
              <a:buClr>
                <a:srgbClr val="888888"/>
              </a:buClr>
              <a:buSzPts val="2000"/>
              <a:buNone/>
              <a:defRPr sz="2000">
                <a:solidFill>
                  <a:srgbClr val="888888"/>
                </a:solidFill>
                <a:latin typeface="Calibri"/>
                <a:ea typeface="Calibri"/>
                <a:cs typeface="Calibri"/>
                <a:sym typeface="Calibri"/>
              </a:defRPr>
            </a:lvl1pPr>
            <a:lvl2pPr lvl="1" algn="ctr">
              <a:lnSpc>
                <a:spcPct val="100000"/>
              </a:lnSpc>
              <a:spcBef>
                <a:spcPts val="480"/>
              </a:spcBef>
              <a:spcAft>
                <a:spcPts val="0"/>
              </a:spcAft>
              <a:buClr>
                <a:srgbClr val="888888"/>
              </a:buClr>
              <a:buSzPts val="2400"/>
              <a:buNone/>
              <a:defRPr>
                <a:solidFill>
                  <a:srgbClr val="888888"/>
                </a:solidFill>
              </a:defRPr>
            </a:lvl2pPr>
            <a:lvl3pPr lvl="2" algn="ctr">
              <a:lnSpc>
                <a:spcPct val="100000"/>
              </a:lnSpc>
              <a:spcBef>
                <a:spcPts val="400"/>
              </a:spcBef>
              <a:spcAft>
                <a:spcPts val="0"/>
              </a:spcAft>
              <a:buClr>
                <a:srgbClr val="888888"/>
              </a:buClr>
              <a:buSzPts val="2000"/>
              <a:buNone/>
              <a:defRPr>
                <a:solidFill>
                  <a:srgbClr val="888888"/>
                </a:solidFill>
              </a:defRPr>
            </a:lvl3pPr>
            <a:lvl4pPr lvl="3" algn="ctr">
              <a:lnSpc>
                <a:spcPct val="100000"/>
              </a:lnSpc>
              <a:spcBef>
                <a:spcPts val="360"/>
              </a:spcBef>
              <a:spcAft>
                <a:spcPts val="0"/>
              </a:spcAft>
              <a:buClr>
                <a:srgbClr val="888888"/>
              </a:buClr>
              <a:buSzPts val="1800"/>
              <a:buNone/>
              <a:defRPr>
                <a:solidFill>
                  <a:srgbClr val="888888"/>
                </a:solidFill>
              </a:defRPr>
            </a:lvl4pPr>
            <a:lvl5pPr lvl="4" algn="ctr">
              <a:lnSpc>
                <a:spcPct val="100000"/>
              </a:lnSpc>
              <a:spcBef>
                <a:spcPts val="360"/>
              </a:spcBef>
              <a:spcAft>
                <a:spcPts val="0"/>
              </a:spcAft>
              <a:buClr>
                <a:srgbClr val="888888"/>
              </a:buClr>
              <a:buSzPts val="18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pic>
        <p:nvPicPr>
          <p:cNvPr id="13" name="Google Shape;13;p3" descr="MDELogo_Horizontal_GreenText.png"/>
          <p:cNvPicPr preferRelativeResize="0"/>
          <p:nvPr/>
        </p:nvPicPr>
        <p:blipFill rotWithShape="1">
          <a:blip r:embed="rId2">
            <a:alphaModFix/>
          </a:blip>
          <a:srcRect/>
          <a:stretch/>
        </p:blipFill>
        <p:spPr>
          <a:xfrm>
            <a:off x="3199595" y="457201"/>
            <a:ext cx="2744811" cy="1093308"/>
          </a:xfrm>
          <a:prstGeom prst="rect">
            <a:avLst/>
          </a:prstGeom>
          <a:noFill/>
          <a:ln>
            <a:noFill/>
          </a:ln>
        </p:spPr>
      </p:pic>
      <p:cxnSp>
        <p:nvCxnSpPr>
          <p:cNvPr id="14" name="Google Shape;14;p3"/>
          <p:cNvCxnSpPr/>
          <p:nvPr/>
        </p:nvCxnSpPr>
        <p:spPr>
          <a:xfrm>
            <a:off x="-685800" y="1066800"/>
            <a:ext cx="3733800" cy="0"/>
          </a:xfrm>
          <a:prstGeom prst="straightConnector1">
            <a:avLst/>
          </a:prstGeom>
          <a:noFill/>
          <a:ln w="28575" cap="flat" cmpd="sng">
            <a:solidFill>
              <a:srgbClr val="187E55"/>
            </a:solidFill>
            <a:prstDash val="solid"/>
            <a:round/>
            <a:headEnd type="none" w="sm" len="sm"/>
            <a:tailEnd type="none" w="sm" len="sm"/>
          </a:ln>
        </p:spPr>
      </p:cxnSp>
      <p:cxnSp>
        <p:nvCxnSpPr>
          <p:cNvPr id="15" name="Google Shape;15;p3"/>
          <p:cNvCxnSpPr/>
          <p:nvPr/>
        </p:nvCxnSpPr>
        <p:spPr>
          <a:xfrm rot="10800000" flipH="1">
            <a:off x="6019800" y="1053545"/>
            <a:ext cx="3695700" cy="13255"/>
          </a:xfrm>
          <a:prstGeom prst="straightConnector1">
            <a:avLst/>
          </a:prstGeom>
          <a:noFill/>
          <a:ln w="28575" cap="flat" cmpd="sng">
            <a:solidFill>
              <a:srgbClr val="187E55"/>
            </a:solidFill>
            <a:prstDash val="solid"/>
            <a:round/>
            <a:headEnd type="none" w="sm" len="sm"/>
            <a:tailEnd type="none" w="sm" len="sm"/>
          </a:ln>
        </p:spPr>
      </p:cxnSp>
      <p:cxnSp>
        <p:nvCxnSpPr>
          <p:cNvPr id="16" name="Google Shape;16;p3"/>
          <p:cNvCxnSpPr/>
          <p:nvPr/>
        </p:nvCxnSpPr>
        <p:spPr>
          <a:xfrm>
            <a:off x="0" y="6477000"/>
            <a:ext cx="9448800" cy="0"/>
          </a:xfrm>
          <a:prstGeom prst="straightConnector1">
            <a:avLst/>
          </a:prstGeom>
          <a:noFill/>
          <a:ln w="28575" cap="flat" cmpd="sng">
            <a:solidFill>
              <a:srgbClr val="187E55"/>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8"/>
        <p:cNvGrpSpPr/>
        <p:nvPr/>
      </p:nvGrpSpPr>
      <p:grpSpPr>
        <a:xfrm>
          <a:off x="0" y="0"/>
          <a:ext cx="0" cy="0"/>
          <a:chOff x="0" y="0"/>
          <a:chExt cx="0" cy="0"/>
        </a:xfrm>
      </p:grpSpPr>
      <p:sp>
        <p:nvSpPr>
          <p:cNvPr id="49" name="Google Shape;49;p12"/>
          <p:cNvSpPr txBox="1">
            <a:spLocks noGrp="1"/>
          </p:cNvSpPr>
          <p:nvPr>
            <p:ph type="title"/>
          </p:nvPr>
        </p:nvSpPr>
        <p:spPr>
          <a:xfrm>
            <a:off x="1524000" y="274638"/>
            <a:ext cx="7162800" cy="11430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156C48"/>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2"/>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240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51" name="Google Shape;5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4"/>
        <p:cNvGrpSpPr/>
        <p:nvPr/>
      </p:nvGrpSpPr>
      <p:grpSpPr>
        <a:xfrm>
          <a:off x="0" y="0"/>
          <a:ext cx="0" cy="0"/>
          <a:chOff x="0" y="0"/>
          <a:chExt cx="0" cy="0"/>
        </a:xfrm>
      </p:grpSpPr>
      <p:sp>
        <p:nvSpPr>
          <p:cNvPr id="55" name="Google Shape;55;p13"/>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156C48"/>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240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57" name="Google Shape;57;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8" name="Google Shape;58;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9" name="Google Shape;59;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1524000" y="274638"/>
            <a:ext cx="7162800" cy="11430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156C48"/>
              </a:buClr>
              <a:buSzPts val="3600"/>
              <a:buFont typeface="Calibri"/>
              <a:buNone/>
              <a:defRPr sz="3600" b="0">
                <a:solidFill>
                  <a:srgbClr val="156C48"/>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2400"/>
              </a:spcBef>
              <a:spcAft>
                <a:spcPts val="0"/>
              </a:spcAft>
              <a:buClr>
                <a:schemeClr val="dk1"/>
              </a:buClr>
              <a:buSzPts val="2800"/>
              <a:buChar char="•"/>
              <a:defRPr>
                <a:latin typeface="Calibri"/>
                <a:ea typeface="Calibri"/>
                <a:cs typeface="Calibri"/>
                <a:sym typeface="Calibri"/>
              </a:defRPr>
            </a:lvl1pPr>
            <a:lvl2pPr marL="914400" lvl="1" indent="-381000" algn="l">
              <a:lnSpc>
                <a:spcPct val="100000"/>
              </a:lnSpc>
              <a:spcBef>
                <a:spcPts val="480"/>
              </a:spcBef>
              <a:spcAft>
                <a:spcPts val="0"/>
              </a:spcAft>
              <a:buClr>
                <a:schemeClr val="dk1"/>
              </a:buClr>
              <a:buSzPts val="2400"/>
              <a:buChar char="–"/>
              <a:defRPr>
                <a:latin typeface="Calibri"/>
                <a:ea typeface="Calibri"/>
                <a:cs typeface="Calibri"/>
                <a:sym typeface="Calibri"/>
              </a:defRPr>
            </a:lvl2pPr>
            <a:lvl3pPr marL="1371600" lvl="2" indent="-355600" algn="l">
              <a:lnSpc>
                <a:spcPct val="100000"/>
              </a:lnSpc>
              <a:spcBef>
                <a:spcPts val="400"/>
              </a:spcBef>
              <a:spcAft>
                <a:spcPts val="0"/>
              </a:spcAft>
              <a:buClr>
                <a:schemeClr val="dk1"/>
              </a:buClr>
              <a:buSzPts val="2000"/>
              <a:buChar char="•"/>
              <a:defRPr>
                <a:latin typeface="Calibri"/>
                <a:ea typeface="Calibri"/>
                <a:cs typeface="Calibri"/>
                <a:sym typeface="Calibri"/>
              </a:defRPr>
            </a:lvl3pPr>
            <a:lvl4pPr marL="1828800" lvl="3" indent="-342900" algn="l">
              <a:lnSpc>
                <a:spcPct val="100000"/>
              </a:lnSpc>
              <a:spcBef>
                <a:spcPts val="360"/>
              </a:spcBef>
              <a:spcAft>
                <a:spcPts val="0"/>
              </a:spcAft>
              <a:buClr>
                <a:schemeClr val="dk1"/>
              </a:buClr>
              <a:buSzPts val="1800"/>
              <a:buChar char="–"/>
              <a:defRPr>
                <a:latin typeface="Calibri"/>
                <a:ea typeface="Calibri"/>
                <a:cs typeface="Calibri"/>
                <a:sym typeface="Calibri"/>
              </a:defRPr>
            </a:lvl4pPr>
            <a:lvl5pPr marL="2286000" lvl="4" indent="-342900" algn="l">
              <a:lnSpc>
                <a:spcPct val="100000"/>
              </a:lnSpc>
              <a:spcBef>
                <a:spcPts val="360"/>
              </a:spcBef>
              <a:spcAft>
                <a:spcPts val="0"/>
              </a:spcAft>
              <a:buClr>
                <a:schemeClr val="dk1"/>
              </a:buClr>
              <a:buSzPts val="1800"/>
              <a:buChar char="»"/>
              <a:defRPr>
                <a:latin typeface="Calibri"/>
                <a:ea typeface="Calibri"/>
                <a:cs typeface="Calibri"/>
                <a:sym typeface="Calibri"/>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20"/>
        <p:cNvGrpSpPr/>
        <p:nvPr/>
      </p:nvGrpSpPr>
      <p:grpSpPr>
        <a:xfrm>
          <a:off x="0" y="0"/>
          <a:ext cx="0" cy="0"/>
          <a:chOff x="0" y="0"/>
          <a:chExt cx="0" cy="0"/>
        </a:xfrm>
      </p:grpSpPr>
      <p:cxnSp>
        <p:nvCxnSpPr>
          <p:cNvPr id="21" name="Google Shape;21;p5"/>
          <p:cNvCxnSpPr/>
          <p:nvPr/>
        </p:nvCxnSpPr>
        <p:spPr>
          <a:xfrm>
            <a:off x="0" y="3352800"/>
            <a:ext cx="1295400" cy="0"/>
          </a:xfrm>
          <a:prstGeom prst="straightConnector1">
            <a:avLst/>
          </a:prstGeom>
          <a:noFill/>
          <a:ln w="28575" cap="flat" cmpd="sng">
            <a:solidFill>
              <a:srgbClr val="187E55"/>
            </a:solidFill>
            <a:prstDash val="solid"/>
            <a:round/>
            <a:headEnd type="none" w="sm" len="sm"/>
            <a:tailEnd type="none" w="sm" len="sm"/>
          </a:ln>
        </p:spPr>
      </p:cxnSp>
      <p:sp>
        <p:nvSpPr>
          <p:cNvPr id="22" name="Google Shape;22;p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rgbClr val="156C48"/>
              </a:buClr>
              <a:buSzPts val="3200"/>
              <a:buFont typeface="Calibri"/>
              <a:buNone/>
              <a:defRPr sz="3200" b="1" cap="none">
                <a:solidFill>
                  <a:srgbClr val="156C48"/>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2400"/>
              </a:spcBef>
              <a:spcAft>
                <a:spcPts val="0"/>
              </a:spcAft>
              <a:buClr>
                <a:srgbClr val="888888"/>
              </a:buClr>
              <a:buSzPts val="1600"/>
              <a:buNone/>
              <a:defRPr sz="1600">
                <a:solidFill>
                  <a:srgbClr val="888888"/>
                </a:solidFill>
                <a:latin typeface="Calibri"/>
                <a:ea typeface="Calibri"/>
                <a:cs typeface="Calibri"/>
                <a:sym typeface="Calibri"/>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pic>
        <p:nvPicPr>
          <p:cNvPr id="24" name="Google Shape;24;p5" descr="MDELogo_Symbol.png"/>
          <p:cNvPicPr preferRelativeResize="0"/>
          <p:nvPr/>
        </p:nvPicPr>
        <p:blipFill rotWithShape="1">
          <a:blip r:embed="rId2">
            <a:alphaModFix/>
          </a:blip>
          <a:srcRect/>
          <a:stretch/>
        </p:blipFill>
        <p:spPr>
          <a:xfrm>
            <a:off x="762000" y="2819400"/>
            <a:ext cx="990606" cy="99060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524000" y="274638"/>
            <a:ext cx="7162800" cy="11430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156C48"/>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240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228600" algn="l">
              <a:lnSpc>
                <a:spcPct val="100000"/>
              </a:lnSpc>
              <a:spcBef>
                <a:spcPts val="360"/>
              </a:spcBef>
              <a:spcAft>
                <a:spcPts val="0"/>
              </a:spcAft>
              <a:buClr>
                <a:schemeClr val="dk1"/>
              </a:buClr>
              <a:buSzPts val="1800"/>
              <a:buNone/>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28" name="Google Shape;28;p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240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228600" algn="l">
              <a:lnSpc>
                <a:spcPct val="100000"/>
              </a:lnSpc>
              <a:spcBef>
                <a:spcPts val="360"/>
              </a:spcBef>
              <a:spcAft>
                <a:spcPts val="0"/>
              </a:spcAft>
              <a:buClr>
                <a:schemeClr val="dk1"/>
              </a:buClr>
              <a:buSzPts val="1800"/>
              <a:buNone/>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1524000" y="274638"/>
            <a:ext cx="7162800" cy="11430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156C48"/>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2400"/>
              </a:spcBef>
              <a:spcAft>
                <a:spcPts val="0"/>
              </a:spcAft>
              <a:buClr>
                <a:schemeClr val="dk1"/>
              </a:buClr>
              <a:buSzPts val="1800"/>
              <a:buNone/>
              <a:defRPr sz="18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32" name="Google Shape;32;p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55600" algn="l">
              <a:lnSpc>
                <a:spcPct val="100000"/>
              </a:lnSpc>
              <a:spcBef>
                <a:spcPts val="2400"/>
              </a:spcBef>
              <a:spcAft>
                <a:spcPts val="0"/>
              </a:spcAft>
              <a:buClr>
                <a:schemeClr val="dk1"/>
              </a:buClr>
              <a:buSzPts val="2000"/>
              <a:buChar char="•"/>
              <a:defRPr sz="2000"/>
            </a:lvl1pPr>
            <a:lvl2pPr marL="914400" lvl="1" indent="-342900" algn="l">
              <a:lnSpc>
                <a:spcPct val="100000"/>
              </a:lnSpc>
              <a:spcBef>
                <a:spcPts val="360"/>
              </a:spcBef>
              <a:spcAft>
                <a:spcPts val="0"/>
              </a:spcAft>
              <a:buClr>
                <a:schemeClr val="dk1"/>
              </a:buClr>
              <a:buSzPts val="1800"/>
              <a:buChar char="–"/>
              <a:defRPr sz="1800"/>
            </a:lvl2pPr>
            <a:lvl3pPr marL="1371600" lvl="2" indent="-330200" algn="l">
              <a:lnSpc>
                <a:spcPct val="100000"/>
              </a:lnSpc>
              <a:spcBef>
                <a:spcPts val="320"/>
              </a:spcBef>
              <a:spcAft>
                <a:spcPts val="0"/>
              </a:spcAft>
              <a:buClr>
                <a:schemeClr val="dk1"/>
              </a:buClr>
              <a:buSzPts val="1600"/>
              <a:buChar char="•"/>
              <a:defRPr sz="1600"/>
            </a:lvl3pPr>
            <a:lvl4pPr marL="1828800" lvl="3" indent="-317500" algn="l">
              <a:lnSpc>
                <a:spcPct val="100000"/>
              </a:lnSpc>
              <a:spcBef>
                <a:spcPts val="280"/>
              </a:spcBef>
              <a:spcAft>
                <a:spcPts val="0"/>
              </a:spcAft>
              <a:buClr>
                <a:schemeClr val="dk1"/>
              </a:buClr>
              <a:buSzPts val="1400"/>
              <a:buChar char="–"/>
              <a:defRPr sz="1400"/>
            </a:lvl4pPr>
            <a:lvl5pPr marL="2286000" lvl="4" indent="-317500" algn="l">
              <a:lnSpc>
                <a:spcPct val="100000"/>
              </a:lnSpc>
              <a:spcBef>
                <a:spcPts val="280"/>
              </a:spcBef>
              <a:spcAft>
                <a:spcPts val="0"/>
              </a:spcAft>
              <a:buClr>
                <a:schemeClr val="dk1"/>
              </a:buClr>
              <a:buSzPts val="1400"/>
              <a:buChar char="»"/>
              <a:defRPr sz="14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33" name="Google Shape;33;p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2400"/>
              </a:spcBef>
              <a:spcAft>
                <a:spcPts val="0"/>
              </a:spcAft>
              <a:buClr>
                <a:schemeClr val="dk1"/>
              </a:buClr>
              <a:buSzPts val="1800"/>
              <a:buNone/>
              <a:defRPr sz="18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34" name="Google Shape;34;p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55600" algn="l">
              <a:lnSpc>
                <a:spcPct val="100000"/>
              </a:lnSpc>
              <a:spcBef>
                <a:spcPts val="2400"/>
              </a:spcBef>
              <a:spcAft>
                <a:spcPts val="0"/>
              </a:spcAft>
              <a:buClr>
                <a:schemeClr val="dk1"/>
              </a:buClr>
              <a:buSzPts val="2000"/>
              <a:buChar char="•"/>
              <a:defRPr sz="2000"/>
            </a:lvl1pPr>
            <a:lvl2pPr marL="914400" lvl="1" indent="-342900" algn="l">
              <a:lnSpc>
                <a:spcPct val="100000"/>
              </a:lnSpc>
              <a:spcBef>
                <a:spcPts val="360"/>
              </a:spcBef>
              <a:spcAft>
                <a:spcPts val="0"/>
              </a:spcAft>
              <a:buClr>
                <a:schemeClr val="dk1"/>
              </a:buClr>
              <a:buSzPts val="1800"/>
              <a:buChar char="–"/>
              <a:defRPr sz="1800"/>
            </a:lvl2pPr>
            <a:lvl3pPr marL="1371600" lvl="2" indent="-330200" algn="l">
              <a:lnSpc>
                <a:spcPct val="100000"/>
              </a:lnSpc>
              <a:spcBef>
                <a:spcPts val="320"/>
              </a:spcBef>
              <a:spcAft>
                <a:spcPts val="0"/>
              </a:spcAft>
              <a:buClr>
                <a:schemeClr val="dk1"/>
              </a:buClr>
              <a:buSzPts val="1600"/>
              <a:buChar char="•"/>
              <a:defRPr sz="1600"/>
            </a:lvl3pPr>
            <a:lvl4pPr marL="1828800" lvl="3" indent="-317500" algn="l">
              <a:lnSpc>
                <a:spcPct val="100000"/>
              </a:lnSpc>
              <a:spcBef>
                <a:spcPts val="280"/>
              </a:spcBef>
              <a:spcAft>
                <a:spcPts val="0"/>
              </a:spcAft>
              <a:buClr>
                <a:schemeClr val="dk1"/>
              </a:buClr>
              <a:buSzPts val="1400"/>
              <a:buChar char="–"/>
              <a:defRPr sz="1400"/>
            </a:lvl4pPr>
            <a:lvl5pPr marL="2286000" lvl="4" indent="-317500" algn="l">
              <a:lnSpc>
                <a:spcPct val="100000"/>
              </a:lnSpc>
              <a:spcBef>
                <a:spcPts val="280"/>
              </a:spcBef>
              <a:spcAft>
                <a:spcPts val="0"/>
              </a:spcAft>
              <a:buClr>
                <a:schemeClr val="dk1"/>
              </a:buClr>
              <a:buSzPts val="1400"/>
              <a:buChar char="»"/>
              <a:defRPr sz="14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1524000" y="274638"/>
            <a:ext cx="7162800" cy="11430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156C48"/>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37"/>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bg>
      <p:bgPr>
        <a:solidFill>
          <a:schemeClr val="lt1"/>
        </a:solidFill>
        <a:effectLst/>
      </p:bgPr>
    </p:bg>
    <p:spTree>
      <p:nvGrpSpPr>
        <p:cNvPr id="1" name="Shape 38"/>
        <p:cNvGrpSpPr/>
        <p:nvPr/>
      </p:nvGrpSpPr>
      <p:grpSpPr>
        <a:xfrm>
          <a:off x="0" y="0"/>
          <a:ext cx="0" cy="0"/>
          <a:chOff x="0" y="0"/>
          <a:chExt cx="0" cy="0"/>
        </a:xfrm>
      </p:grpSpPr>
      <p:sp>
        <p:nvSpPr>
          <p:cNvPr id="39" name="Google Shape;39;p10"/>
          <p:cNvSpPr txBox="1">
            <a:spLocks noGrp="1"/>
          </p:cNvSpPr>
          <p:nvPr>
            <p:ph type="title"/>
          </p:nvPr>
        </p:nvSpPr>
        <p:spPr>
          <a:xfrm>
            <a:off x="457200" y="1219200"/>
            <a:ext cx="3352800" cy="105410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156C48"/>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10"/>
          <p:cNvSpPr txBox="1">
            <a:spLocks noGrp="1"/>
          </p:cNvSpPr>
          <p:nvPr>
            <p:ph type="body" idx="1"/>
          </p:nvPr>
        </p:nvSpPr>
        <p:spPr>
          <a:xfrm>
            <a:off x="4038600" y="273050"/>
            <a:ext cx="464820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240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41" name="Google Shape;41;p10"/>
          <p:cNvSpPr txBox="1">
            <a:spLocks noGrp="1"/>
          </p:cNvSpPr>
          <p:nvPr>
            <p:ph type="body" idx="2"/>
          </p:nvPr>
        </p:nvSpPr>
        <p:spPr>
          <a:xfrm>
            <a:off x="457200" y="2362200"/>
            <a:ext cx="3352800" cy="37639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40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pic>
        <p:nvPicPr>
          <p:cNvPr id="42" name="Google Shape;42;p10" descr="MDELogo_Symbol.png"/>
          <p:cNvPicPr preferRelativeResize="0"/>
          <p:nvPr/>
        </p:nvPicPr>
        <p:blipFill rotWithShape="1">
          <a:blip r:embed="rId2">
            <a:alphaModFix/>
          </a:blip>
          <a:srcRect/>
          <a:stretch/>
        </p:blipFill>
        <p:spPr>
          <a:xfrm>
            <a:off x="1524000" y="304800"/>
            <a:ext cx="838206" cy="838206"/>
          </a:xfrm>
          <a:prstGeom prst="rect">
            <a:avLst/>
          </a:prstGeom>
          <a:noFill/>
          <a:ln>
            <a:noFill/>
          </a:ln>
        </p:spPr>
      </p:pic>
      <p:cxnSp>
        <p:nvCxnSpPr>
          <p:cNvPr id="43" name="Google Shape;43;p10"/>
          <p:cNvCxnSpPr/>
          <p:nvPr/>
        </p:nvCxnSpPr>
        <p:spPr>
          <a:xfrm>
            <a:off x="457200" y="1295400"/>
            <a:ext cx="3352800" cy="0"/>
          </a:xfrm>
          <a:prstGeom prst="straightConnector1">
            <a:avLst/>
          </a:prstGeom>
          <a:noFill/>
          <a:ln w="28575" cap="flat" cmpd="sng">
            <a:solidFill>
              <a:srgbClr val="187E55"/>
            </a:solidFill>
            <a:prstDash val="solid"/>
            <a:round/>
            <a:headEnd type="none" w="sm" len="sm"/>
            <a:tailEnd type="none" w="sm" len="sm"/>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44"/>
        <p:cNvGrpSpPr/>
        <p:nvPr/>
      </p:nvGrpSpPr>
      <p:grpSpPr>
        <a:xfrm>
          <a:off x="0" y="0"/>
          <a:ext cx="0" cy="0"/>
          <a:chOff x="0" y="0"/>
          <a:chExt cx="0" cy="0"/>
        </a:xfrm>
      </p:grpSpPr>
      <p:sp>
        <p:nvSpPr>
          <p:cNvPr id="45" name="Google Shape;45;p11"/>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156C48"/>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11"/>
          <p:cNvSpPr>
            <a:spLocks noGrp="1"/>
          </p:cNvSpPr>
          <p:nvPr>
            <p:ph type="pic" idx="2"/>
          </p:nvPr>
        </p:nvSpPr>
        <p:spPr>
          <a:xfrm>
            <a:off x="1792288" y="612775"/>
            <a:ext cx="5486400" cy="4114800"/>
          </a:xfrm>
          <a:prstGeom prst="rect">
            <a:avLst/>
          </a:prstGeom>
          <a:noFill/>
          <a:ln>
            <a:noFill/>
          </a:ln>
        </p:spPr>
      </p:sp>
      <p:sp>
        <p:nvSpPr>
          <p:cNvPr id="47" name="Google Shape;47;p11"/>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400"/>
              </a:spcBef>
              <a:spcAft>
                <a:spcPts val="0"/>
              </a:spcAft>
              <a:buClr>
                <a:schemeClr val="dk1"/>
              </a:buClr>
              <a:buSzPts val="1400"/>
              <a:buNone/>
              <a:defRPr sz="1400">
                <a:latin typeface="Calibri"/>
                <a:ea typeface="Calibri"/>
                <a:cs typeface="Calibri"/>
                <a:sym typeface="Calibri"/>
              </a:defRPr>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1524000" y="274638"/>
            <a:ext cx="7162800" cy="1143000"/>
          </a:xfrm>
          <a:prstGeom prst="rect">
            <a:avLst/>
          </a:prstGeom>
          <a:noFill/>
          <a:ln>
            <a:noFill/>
          </a:ln>
        </p:spPr>
        <p:txBody>
          <a:bodyPr spcFirstLastPara="1" wrap="square" lIns="91425" tIns="45700" rIns="91425" bIns="45700" anchor="ctr" anchorCtr="0">
            <a:normAutofit/>
          </a:bodyPr>
          <a:lstStyle>
            <a:lvl1pPr marR="0" lvl="0" algn="l" rtl="0">
              <a:lnSpc>
                <a:spcPct val="100000"/>
              </a:lnSpc>
              <a:spcBef>
                <a:spcPts val="0"/>
              </a:spcBef>
              <a:spcAft>
                <a:spcPts val="0"/>
              </a:spcAft>
              <a:buClr>
                <a:srgbClr val="156C48"/>
              </a:buClr>
              <a:buSzPts val="3600"/>
              <a:buFont typeface="Calibri"/>
              <a:buNone/>
              <a:defRPr sz="3600" b="0" i="0" u="none" strike="noStrike" cap="none">
                <a:solidFill>
                  <a:srgbClr val="156C4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100000"/>
              </a:lnSpc>
              <a:spcBef>
                <a:spcPts val="24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8" name="Google Shape;8;p2" descr="MDELogo_Symbol.png"/>
          <p:cNvPicPr preferRelativeResize="0"/>
          <p:nvPr/>
        </p:nvPicPr>
        <p:blipFill rotWithShape="1">
          <a:blip r:embed="rId13">
            <a:alphaModFix/>
          </a:blip>
          <a:srcRect/>
          <a:stretch/>
        </p:blipFill>
        <p:spPr>
          <a:xfrm>
            <a:off x="457200" y="381000"/>
            <a:ext cx="838206" cy="838206"/>
          </a:xfrm>
          <a:prstGeom prst="rect">
            <a:avLst/>
          </a:prstGeom>
          <a:noFill/>
          <a:ln>
            <a:noFill/>
          </a:ln>
        </p:spPr>
      </p:pic>
      <p:cxnSp>
        <p:nvCxnSpPr>
          <p:cNvPr id="9" name="Google Shape;9;p2"/>
          <p:cNvCxnSpPr/>
          <p:nvPr/>
        </p:nvCxnSpPr>
        <p:spPr>
          <a:xfrm>
            <a:off x="457200" y="1371600"/>
            <a:ext cx="8305800" cy="0"/>
          </a:xfrm>
          <a:prstGeom prst="straightConnector1">
            <a:avLst/>
          </a:prstGeom>
          <a:noFill/>
          <a:ln w="28575" cap="flat" cmpd="sng">
            <a:solidFill>
              <a:srgbClr val="187E55"/>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dewin64.mde.state.md.us/EJ/"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g13d10b91e91_0_0"/>
          <p:cNvSpPr txBox="1">
            <a:spLocks noGrp="1"/>
          </p:cNvSpPr>
          <p:nvPr>
            <p:ph type="ctrTitle"/>
          </p:nvPr>
        </p:nvSpPr>
        <p:spPr>
          <a:xfrm>
            <a:off x="685800" y="2130425"/>
            <a:ext cx="7772400" cy="24498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156C48"/>
              </a:buClr>
              <a:buSzPts val="3200"/>
              <a:buFont typeface="Calibri"/>
              <a:buNone/>
            </a:pPr>
            <a:r>
              <a:rPr lang="en-US" sz="5377" dirty="0"/>
              <a:t>Environmental Justice </a:t>
            </a:r>
            <a:endParaRPr sz="5377" dirty="0"/>
          </a:p>
          <a:p>
            <a:pPr marL="0" lvl="0" indent="0" algn="ctr" rtl="0">
              <a:lnSpc>
                <a:spcPct val="100000"/>
              </a:lnSpc>
              <a:spcBef>
                <a:spcPts val="0"/>
              </a:spcBef>
              <a:spcAft>
                <a:spcPts val="0"/>
              </a:spcAft>
              <a:buClr>
                <a:srgbClr val="156C48"/>
              </a:buClr>
              <a:buSzPts val="3200"/>
              <a:buFont typeface="Calibri"/>
              <a:buNone/>
            </a:pPr>
            <a:r>
              <a:rPr lang="en-US" sz="5377" dirty="0"/>
              <a:t>and MDE</a:t>
            </a:r>
            <a:endParaRPr sz="5377" dirty="0"/>
          </a:p>
          <a:p>
            <a:pPr marL="0" lvl="0" indent="0" algn="ctr" rtl="0">
              <a:lnSpc>
                <a:spcPct val="100000"/>
              </a:lnSpc>
              <a:spcBef>
                <a:spcPts val="0"/>
              </a:spcBef>
              <a:spcAft>
                <a:spcPts val="0"/>
              </a:spcAft>
              <a:buSzPts val="3200"/>
              <a:buNone/>
            </a:pPr>
            <a:endParaRPr dirty="0"/>
          </a:p>
        </p:txBody>
      </p:sp>
      <p:sp>
        <p:nvSpPr>
          <p:cNvPr id="65" name="Google Shape;65;g13d10b91e91_0_0"/>
          <p:cNvSpPr txBox="1">
            <a:spLocks noGrp="1"/>
          </p:cNvSpPr>
          <p:nvPr>
            <p:ph type="subTitle" idx="1"/>
          </p:nvPr>
        </p:nvSpPr>
        <p:spPr>
          <a:xfrm>
            <a:off x="1517950" y="4308525"/>
            <a:ext cx="6400800" cy="1174800"/>
          </a:xfrm>
          <a:prstGeom prst="rect">
            <a:avLst/>
          </a:prstGeom>
          <a:noFill/>
          <a:ln>
            <a:noFill/>
          </a:ln>
        </p:spPr>
        <p:txBody>
          <a:bodyPr spcFirstLastPara="1" wrap="square" lIns="91425" tIns="45700" rIns="91425" bIns="45700" anchor="t" anchorCtr="0">
            <a:normAutofit/>
          </a:bodyPr>
          <a:lstStyle/>
          <a:p>
            <a:pPr marL="0" lvl="0" indent="0" algn="ctr" rtl="0">
              <a:lnSpc>
                <a:spcPct val="115000"/>
              </a:lnSpc>
              <a:spcBef>
                <a:spcPts val="0"/>
              </a:spcBef>
              <a:spcAft>
                <a:spcPts val="0"/>
              </a:spcAft>
              <a:buSzPts val="2000"/>
              <a:buNone/>
            </a:pPr>
            <a:r>
              <a:rPr lang="en-US" sz="2800" dirty="0"/>
              <a:t>LLW Forum</a:t>
            </a:r>
            <a:endParaRPr sz="2800" dirty="0"/>
          </a:p>
          <a:p>
            <a:pPr marL="0" lvl="0" indent="0" algn="ctr" rtl="0">
              <a:lnSpc>
                <a:spcPct val="115000"/>
              </a:lnSpc>
              <a:spcBef>
                <a:spcPts val="0"/>
              </a:spcBef>
              <a:spcAft>
                <a:spcPts val="0"/>
              </a:spcAft>
              <a:buSzPts val="2000"/>
              <a:buNone/>
            </a:pPr>
            <a:r>
              <a:rPr lang="en-US" sz="2800" dirty="0"/>
              <a:t>October 12, 2022</a:t>
            </a:r>
            <a:endParaRPr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g13d1020fbf9_0_0"/>
          <p:cNvSpPr txBox="1">
            <a:spLocks noGrp="1"/>
          </p:cNvSpPr>
          <p:nvPr>
            <p:ph type="title"/>
          </p:nvPr>
        </p:nvSpPr>
        <p:spPr>
          <a:xfrm>
            <a:off x="1524000" y="274638"/>
            <a:ext cx="71628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3600"/>
              <a:buNone/>
            </a:pPr>
            <a:r>
              <a:rPr lang="en-US" sz="3000">
                <a:solidFill>
                  <a:srgbClr val="156C48"/>
                </a:solidFill>
              </a:rPr>
              <a:t>HB 1200 - Environment Permit Applications Environmental Justice Screening</a:t>
            </a:r>
            <a:endParaRPr sz="3000">
              <a:solidFill>
                <a:srgbClr val="156C48"/>
              </a:solidFill>
            </a:endParaRPr>
          </a:p>
        </p:txBody>
      </p:sp>
      <p:sp>
        <p:nvSpPr>
          <p:cNvPr id="108" name="Google Shape;108;g13d1020fbf9_0_0"/>
          <p:cNvSpPr txBox="1">
            <a:spLocks noGrp="1"/>
          </p:cNvSpPr>
          <p:nvPr>
            <p:ph type="body" idx="1"/>
          </p:nvPr>
        </p:nvSpPr>
        <p:spPr>
          <a:xfrm>
            <a:off x="104950" y="1600200"/>
            <a:ext cx="8844300" cy="5257800"/>
          </a:xfrm>
          <a:prstGeom prst="rect">
            <a:avLst/>
          </a:prstGeom>
          <a:noFill/>
          <a:ln>
            <a:noFill/>
          </a:ln>
        </p:spPr>
        <p:txBody>
          <a:bodyPr spcFirstLastPara="1" wrap="square" lIns="91425" tIns="45700" rIns="91425" bIns="45700" anchor="t" anchorCtr="0">
            <a:noAutofit/>
          </a:bodyPr>
          <a:lstStyle/>
          <a:p>
            <a:pPr marL="457200" lvl="0" indent="-349250" algn="l" rtl="0">
              <a:lnSpc>
                <a:spcPct val="100000"/>
              </a:lnSpc>
              <a:spcBef>
                <a:spcPts val="0"/>
              </a:spcBef>
              <a:spcAft>
                <a:spcPts val="0"/>
              </a:spcAft>
              <a:buSzPts val="1900"/>
              <a:buFont typeface="Calibri"/>
              <a:buChar char="•"/>
            </a:pPr>
            <a:r>
              <a:rPr lang="en-US" sz="1900" dirty="0"/>
              <a:t>Requires applicants for MDE public notice and participation permits to use a Maryland EJ tool to develop a score in which their permit will be located and report the score in the application. </a:t>
            </a:r>
            <a:endParaRPr sz="1900" dirty="0"/>
          </a:p>
          <a:p>
            <a:pPr marL="457200" lvl="0" indent="0" algn="l" rtl="0">
              <a:lnSpc>
                <a:spcPct val="100000"/>
              </a:lnSpc>
              <a:spcBef>
                <a:spcPts val="0"/>
              </a:spcBef>
              <a:spcAft>
                <a:spcPts val="0"/>
              </a:spcAft>
              <a:buNone/>
            </a:pPr>
            <a:endParaRPr sz="1300" dirty="0"/>
          </a:p>
          <a:p>
            <a:pPr marL="457200" lvl="0" indent="-349250" algn="l" rtl="0">
              <a:lnSpc>
                <a:spcPct val="100000"/>
              </a:lnSpc>
              <a:spcBef>
                <a:spcPts val="0"/>
              </a:spcBef>
              <a:spcAft>
                <a:spcPts val="0"/>
              </a:spcAft>
              <a:buSzPts val="1900"/>
              <a:buChar char="•"/>
            </a:pPr>
            <a:r>
              <a:rPr lang="en-US" sz="1900" dirty="0"/>
              <a:t>Applicant provides score along with project application</a:t>
            </a:r>
            <a:endParaRPr sz="1900" dirty="0"/>
          </a:p>
          <a:p>
            <a:pPr marL="457200" lvl="0" indent="0" algn="l" rtl="0">
              <a:lnSpc>
                <a:spcPct val="100000"/>
              </a:lnSpc>
              <a:spcBef>
                <a:spcPts val="0"/>
              </a:spcBef>
              <a:spcAft>
                <a:spcPts val="0"/>
              </a:spcAft>
              <a:buNone/>
            </a:pPr>
            <a:endParaRPr sz="1900" dirty="0"/>
          </a:p>
          <a:p>
            <a:pPr marL="457200" lvl="0" indent="-349250" algn="l" rtl="0">
              <a:lnSpc>
                <a:spcPct val="100000"/>
              </a:lnSpc>
              <a:spcBef>
                <a:spcPts val="0"/>
              </a:spcBef>
              <a:spcAft>
                <a:spcPts val="0"/>
              </a:spcAft>
              <a:buSzPts val="1900"/>
              <a:buFont typeface="Calibri"/>
              <a:buChar char="•"/>
            </a:pPr>
            <a:r>
              <a:rPr lang="en-US" sz="1900" dirty="0"/>
              <a:t>MDE will review the score and post in the public notice.</a:t>
            </a:r>
            <a:endParaRPr sz="1900" dirty="0"/>
          </a:p>
          <a:p>
            <a:pPr marL="457200" lvl="0" indent="0" algn="l" rtl="0">
              <a:lnSpc>
                <a:spcPct val="100000"/>
              </a:lnSpc>
              <a:spcBef>
                <a:spcPts val="0"/>
              </a:spcBef>
              <a:spcAft>
                <a:spcPts val="0"/>
              </a:spcAft>
              <a:buSzPts val="2800"/>
              <a:buNone/>
            </a:pPr>
            <a:endParaRPr sz="1900" dirty="0"/>
          </a:p>
          <a:p>
            <a:pPr marL="457200" lvl="0" indent="-349250" algn="l" rtl="0">
              <a:lnSpc>
                <a:spcPct val="100000"/>
              </a:lnSpc>
              <a:spcBef>
                <a:spcPts val="0"/>
              </a:spcBef>
              <a:spcAft>
                <a:spcPts val="0"/>
              </a:spcAft>
              <a:buSzPts val="1900"/>
              <a:buChar char="•"/>
            </a:pPr>
            <a:r>
              <a:rPr lang="en-US" sz="1900" dirty="0"/>
              <a:t>Defined EJ Score </a:t>
            </a:r>
            <a:endParaRPr sz="1900" dirty="0"/>
          </a:p>
          <a:p>
            <a:pPr marL="914400" lvl="1" indent="-349250" algn="l" rtl="0">
              <a:lnSpc>
                <a:spcPct val="100000"/>
              </a:lnSpc>
              <a:spcBef>
                <a:spcPts val="0"/>
              </a:spcBef>
              <a:spcAft>
                <a:spcPts val="0"/>
              </a:spcAft>
              <a:buSzPts val="1900"/>
              <a:buChar char="–"/>
            </a:pPr>
            <a:r>
              <a:rPr lang="en-US" sz="1900" dirty="0"/>
              <a:t>“Means an overall evaluation of an area's environment and existing environmental justice indicators, as defined by the department in regulation, including: </a:t>
            </a:r>
            <a:endParaRPr sz="1900" dirty="0"/>
          </a:p>
          <a:p>
            <a:pPr marL="1371600" lvl="2" indent="-349250" algn="l" rtl="0">
              <a:lnSpc>
                <a:spcPct val="100000"/>
              </a:lnSpc>
              <a:spcBef>
                <a:spcPts val="0"/>
              </a:spcBef>
              <a:spcAft>
                <a:spcPts val="0"/>
              </a:spcAft>
              <a:buSzPts val="1900"/>
              <a:buChar char="•"/>
            </a:pPr>
            <a:r>
              <a:rPr lang="en-US" sz="1900" dirty="0"/>
              <a:t>(1) pollution burden exposure; </a:t>
            </a:r>
            <a:endParaRPr sz="1900" dirty="0"/>
          </a:p>
          <a:p>
            <a:pPr marL="1371600" lvl="2" indent="-349250" algn="l" rtl="0">
              <a:lnSpc>
                <a:spcPct val="100000"/>
              </a:lnSpc>
              <a:spcBef>
                <a:spcPts val="0"/>
              </a:spcBef>
              <a:spcAft>
                <a:spcPts val="0"/>
              </a:spcAft>
              <a:buSzPts val="1900"/>
              <a:buChar char="•"/>
            </a:pPr>
            <a:r>
              <a:rPr lang="en-US" sz="1900" dirty="0"/>
              <a:t>(2) pollution burden environmental effects; </a:t>
            </a:r>
            <a:endParaRPr sz="1900" dirty="0"/>
          </a:p>
          <a:p>
            <a:pPr marL="1371600" lvl="2" indent="-349250" algn="l" rtl="0">
              <a:lnSpc>
                <a:spcPct val="100000"/>
              </a:lnSpc>
              <a:spcBef>
                <a:spcPts val="0"/>
              </a:spcBef>
              <a:spcAft>
                <a:spcPts val="0"/>
              </a:spcAft>
              <a:buSzPts val="1900"/>
              <a:buChar char="•"/>
            </a:pPr>
            <a:r>
              <a:rPr lang="en-US" sz="1900" dirty="0"/>
              <a:t>(3) sensitive populations; and</a:t>
            </a:r>
            <a:endParaRPr sz="1900" dirty="0"/>
          </a:p>
          <a:p>
            <a:pPr marL="1371600" lvl="2" indent="-349250" algn="l" rtl="0">
              <a:lnSpc>
                <a:spcPct val="100000"/>
              </a:lnSpc>
              <a:spcBef>
                <a:spcPts val="0"/>
              </a:spcBef>
              <a:spcAft>
                <a:spcPts val="0"/>
              </a:spcAft>
              <a:buSzPts val="1900"/>
              <a:buChar char="•"/>
            </a:pPr>
            <a:r>
              <a:rPr lang="en-US" sz="1900" dirty="0"/>
              <a:t>(4) socioeconomic factors.”</a:t>
            </a:r>
            <a:endParaRPr sz="1900" dirty="0"/>
          </a:p>
          <a:p>
            <a:pPr marL="1371600" lvl="0" indent="0" algn="l" rtl="0">
              <a:lnSpc>
                <a:spcPct val="100000"/>
              </a:lnSpc>
              <a:spcBef>
                <a:spcPts val="0"/>
              </a:spcBef>
              <a:spcAft>
                <a:spcPts val="0"/>
              </a:spcAft>
              <a:buNone/>
            </a:pPr>
            <a:endParaRPr sz="900" dirty="0"/>
          </a:p>
          <a:p>
            <a:pPr marL="457200" lvl="0" indent="-349250" algn="l" rtl="0">
              <a:lnSpc>
                <a:spcPct val="100000"/>
              </a:lnSpc>
              <a:spcBef>
                <a:spcPts val="0"/>
              </a:spcBef>
              <a:spcAft>
                <a:spcPts val="0"/>
              </a:spcAft>
              <a:buSzPts val="1900"/>
              <a:buChar char="•"/>
            </a:pPr>
            <a:r>
              <a:rPr lang="en-US" sz="1900" dirty="0"/>
              <a:t>Effective on October 1, 2022</a:t>
            </a:r>
            <a:endParaRPr sz="1900" dirty="0"/>
          </a:p>
          <a:p>
            <a:pPr marL="457200" lvl="0" indent="0" algn="l" rtl="0">
              <a:lnSpc>
                <a:spcPct val="100000"/>
              </a:lnSpc>
              <a:spcBef>
                <a:spcPts val="0"/>
              </a:spcBef>
              <a:spcAft>
                <a:spcPts val="0"/>
              </a:spcAft>
              <a:buSzPts val="2800"/>
              <a:buNone/>
            </a:pPr>
            <a:endParaRPr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g13d1020fbf9_0_31"/>
          <p:cNvSpPr txBox="1">
            <a:spLocks noGrp="1"/>
          </p:cNvSpPr>
          <p:nvPr>
            <p:ph type="title"/>
          </p:nvPr>
        </p:nvSpPr>
        <p:spPr>
          <a:xfrm>
            <a:off x="1524000" y="274638"/>
            <a:ext cx="71628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4000"/>
              <a:buNone/>
            </a:pPr>
            <a:r>
              <a:rPr lang="en-US" sz="3000" dirty="0"/>
              <a:t>Other Relevant 2022 Legislation</a:t>
            </a:r>
            <a:endParaRPr sz="3000" dirty="0">
              <a:solidFill>
                <a:srgbClr val="156C48"/>
              </a:solidFill>
            </a:endParaRPr>
          </a:p>
        </p:txBody>
      </p:sp>
      <p:sp>
        <p:nvSpPr>
          <p:cNvPr id="126" name="Google Shape;126;g13d1020fbf9_0_31"/>
          <p:cNvSpPr txBox="1">
            <a:spLocks noGrp="1"/>
          </p:cNvSpPr>
          <p:nvPr>
            <p:ph type="body" idx="1"/>
          </p:nvPr>
        </p:nvSpPr>
        <p:spPr>
          <a:xfrm>
            <a:off x="457200" y="1600200"/>
            <a:ext cx="8229600" cy="5098800"/>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None/>
            </a:pPr>
            <a:r>
              <a:rPr lang="en-US" sz="3000">
                <a:solidFill>
                  <a:srgbClr val="156C48"/>
                </a:solidFill>
              </a:rPr>
              <a:t>SB 90 - Department of the Environment - Supplemental Environmental Projects Database</a:t>
            </a:r>
            <a:endParaRPr sz="2400"/>
          </a:p>
          <a:p>
            <a:pPr marL="457200" lvl="0" indent="-381000" algn="l" rtl="0">
              <a:lnSpc>
                <a:spcPct val="115000"/>
              </a:lnSpc>
              <a:spcBef>
                <a:spcPts val="0"/>
              </a:spcBef>
              <a:spcAft>
                <a:spcPts val="0"/>
              </a:spcAft>
              <a:buSzPts val="2400"/>
              <a:buFont typeface="Calibri"/>
              <a:buChar char="•"/>
            </a:pPr>
            <a:r>
              <a:rPr lang="en-US" sz="2400"/>
              <a:t>MDE is required to maintain a database of SEPs to be considered as part of a settlement of an enforcement action</a:t>
            </a:r>
            <a:endParaRPr sz="2400"/>
          </a:p>
          <a:p>
            <a:pPr marL="457200" lvl="0" indent="-381000" algn="l" rtl="0">
              <a:lnSpc>
                <a:spcPct val="115000"/>
              </a:lnSpc>
              <a:spcBef>
                <a:spcPts val="0"/>
              </a:spcBef>
              <a:spcAft>
                <a:spcPts val="0"/>
              </a:spcAft>
              <a:buSzPts val="2400"/>
              <a:buFont typeface="Calibri"/>
              <a:buChar char="•"/>
            </a:pPr>
            <a:r>
              <a:rPr lang="en-US" sz="2400"/>
              <a:t>MDE will prioritize SEPs located in the same geographic area as the alleged violation</a:t>
            </a:r>
            <a:endParaRPr sz="2400"/>
          </a:p>
          <a:p>
            <a:pPr marL="457200" lvl="0" indent="0" algn="l" rtl="0">
              <a:lnSpc>
                <a:spcPct val="115000"/>
              </a:lnSpc>
              <a:spcBef>
                <a:spcPts val="0"/>
              </a:spcBef>
              <a:spcAft>
                <a:spcPts val="0"/>
              </a:spcAft>
              <a:buNone/>
            </a:pPr>
            <a:endParaRPr sz="2400"/>
          </a:p>
          <a:p>
            <a:pPr marL="0" lvl="0" indent="0" algn="l" rtl="0">
              <a:spcBef>
                <a:spcPts val="0"/>
              </a:spcBef>
              <a:spcAft>
                <a:spcPts val="0"/>
              </a:spcAft>
              <a:buNone/>
            </a:pPr>
            <a:r>
              <a:rPr lang="en-US" sz="3000">
                <a:solidFill>
                  <a:srgbClr val="156C48"/>
                </a:solidFill>
              </a:rPr>
              <a:t>HB 53- Conservation Finance Act</a:t>
            </a:r>
            <a:endParaRPr sz="3000">
              <a:solidFill>
                <a:srgbClr val="156C48"/>
              </a:solidFill>
            </a:endParaRPr>
          </a:p>
          <a:p>
            <a:pPr marL="457200" lvl="0" indent="-381000" algn="l" rtl="0">
              <a:lnSpc>
                <a:spcPct val="115000"/>
              </a:lnSpc>
              <a:spcBef>
                <a:spcPts val="0"/>
              </a:spcBef>
              <a:spcAft>
                <a:spcPts val="0"/>
              </a:spcAft>
              <a:buSzPts val="2400"/>
              <a:buFont typeface="Calibri"/>
              <a:buChar char="•"/>
            </a:pPr>
            <a:r>
              <a:rPr lang="en-US" sz="2400"/>
              <a:t>Requires the CEJSC to make recommendations to MDE to ensure that the Department is advancing the human right to safe, clean, affordable, and accessible water for consumption, cooking, sanitation, health, and recreation.</a:t>
            </a:r>
            <a:endParaRPr sz="2400"/>
          </a:p>
          <a:p>
            <a:pPr marL="457200" lvl="0" indent="0" algn="l" rtl="0">
              <a:lnSpc>
                <a:spcPct val="115000"/>
              </a:lnSpc>
              <a:spcBef>
                <a:spcPts val="0"/>
              </a:spcBef>
              <a:spcAft>
                <a:spcPts val="0"/>
              </a:spcAft>
              <a:buSzPts val="2800"/>
              <a:buNone/>
            </a:pPr>
            <a:endParaRPr sz="19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gfe67b20c1f_0_20"/>
          <p:cNvSpPr txBox="1">
            <a:spLocks noGrp="1"/>
          </p:cNvSpPr>
          <p:nvPr>
            <p:ph type="title"/>
          </p:nvPr>
        </p:nvSpPr>
        <p:spPr>
          <a:xfrm>
            <a:off x="1524000" y="274638"/>
            <a:ext cx="7162800" cy="1143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Contact Information</a:t>
            </a:r>
            <a:endParaRPr/>
          </a:p>
        </p:txBody>
      </p:sp>
      <p:sp>
        <p:nvSpPr>
          <p:cNvPr id="132" name="Google Shape;132;gfe67b20c1f_0_20"/>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rmAutofit/>
          </a:bodyPr>
          <a:lstStyle/>
          <a:p>
            <a:pPr marL="0" lvl="0" indent="0" algn="ctr" rtl="0">
              <a:spcBef>
                <a:spcPts val="0"/>
              </a:spcBef>
              <a:spcAft>
                <a:spcPts val="0"/>
              </a:spcAft>
              <a:buNone/>
            </a:pPr>
            <a:endParaRPr sz="3600"/>
          </a:p>
          <a:p>
            <a:pPr marL="0" lvl="0" indent="0" algn="ctr" rtl="0">
              <a:spcBef>
                <a:spcPts val="0"/>
              </a:spcBef>
              <a:spcAft>
                <a:spcPts val="0"/>
              </a:spcAft>
              <a:buNone/>
            </a:pPr>
            <a:r>
              <a:rPr lang="en-US" sz="3600"/>
              <a:t>Devon Dodson, Assistant Secretary</a:t>
            </a:r>
            <a:endParaRPr sz="3600"/>
          </a:p>
          <a:p>
            <a:pPr marL="0" lvl="0" indent="0" algn="ctr" rtl="0">
              <a:spcBef>
                <a:spcPts val="0"/>
              </a:spcBef>
              <a:spcAft>
                <a:spcPts val="0"/>
              </a:spcAft>
              <a:buNone/>
            </a:pPr>
            <a:r>
              <a:rPr lang="en-US" sz="3600"/>
              <a:t>devon.dodson1@maryland.gov</a:t>
            </a:r>
            <a:endParaRPr sz="3600"/>
          </a:p>
          <a:p>
            <a:pPr marL="0" lvl="0" indent="0" algn="ctr" rtl="0">
              <a:spcBef>
                <a:spcPts val="0"/>
              </a:spcBef>
              <a:spcAft>
                <a:spcPts val="0"/>
              </a:spcAft>
              <a:buNone/>
            </a:pPr>
            <a:endParaRPr sz="3600"/>
          </a:p>
          <a:p>
            <a:pPr marL="0" lvl="0" indent="0" algn="ctr" rtl="0">
              <a:spcBef>
                <a:spcPts val="0"/>
              </a:spcBef>
              <a:spcAft>
                <a:spcPts val="0"/>
              </a:spcAft>
              <a:buNone/>
            </a:pPr>
            <a:r>
              <a:rPr lang="en-US" sz="3600"/>
              <a:t>Lisa Nissley, ARA</a:t>
            </a:r>
            <a:endParaRPr sz="3600"/>
          </a:p>
          <a:p>
            <a:pPr marL="0" lvl="0" indent="0" algn="ctr" rtl="0">
              <a:spcBef>
                <a:spcPts val="0"/>
              </a:spcBef>
              <a:spcAft>
                <a:spcPts val="0"/>
              </a:spcAft>
              <a:buNone/>
            </a:pPr>
            <a:r>
              <a:rPr lang="en-US" sz="3600"/>
              <a:t>lisa.nissley@maryland.gov</a:t>
            </a:r>
            <a:endParaRPr sz="3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gfe67b20c1f_0_13"/>
          <p:cNvSpPr txBox="1">
            <a:spLocks noGrp="1"/>
          </p:cNvSpPr>
          <p:nvPr>
            <p:ph type="title"/>
          </p:nvPr>
        </p:nvSpPr>
        <p:spPr>
          <a:xfrm>
            <a:off x="1524000" y="274638"/>
            <a:ext cx="7162800" cy="1143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EPA Definition of EJ</a:t>
            </a:r>
            <a:endParaRPr/>
          </a:p>
        </p:txBody>
      </p:sp>
      <p:sp>
        <p:nvSpPr>
          <p:cNvPr id="71" name="Google Shape;71;gfe67b20c1f_0_13"/>
          <p:cNvSpPr txBox="1">
            <a:spLocks noGrp="1"/>
          </p:cNvSpPr>
          <p:nvPr>
            <p:ph type="body" idx="1"/>
          </p:nvPr>
        </p:nvSpPr>
        <p:spPr>
          <a:xfrm>
            <a:off x="0" y="1757700"/>
            <a:ext cx="9144000" cy="4892700"/>
          </a:xfrm>
          <a:prstGeom prst="rect">
            <a:avLst/>
          </a:prstGeom>
        </p:spPr>
        <p:txBody>
          <a:bodyPr spcFirstLastPara="1" wrap="square" lIns="91425" tIns="45700" rIns="91425" bIns="45700" anchor="t" anchorCtr="0">
            <a:normAutofit lnSpcReduction="10000"/>
          </a:bodyPr>
          <a:lstStyle/>
          <a:p>
            <a:pPr marL="457200" lvl="0" indent="0" algn="l" rtl="0">
              <a:lnSpc>
                <a:spcPct val="95000"/>
              </a:lnSpc>
              <a:spcBef>
                <a:spcPts val="0"/>
              </a:spcBef>
              <a:spcAft>
                <a:spcPts val="0"/>
              </a:spcAft>
              <a:buClr>
                <a:schemeClr val="dk1"/>
              </a:buClr>
              <a:buSzPts val="3200"/>
              <a:buFont typeface="Arial"/>
              <a:buNone/>
            </a:pPr>
            <a:r>
              <a:rPr lang="en-US"/>
              <a:t>The fair treatment and meaningful involvement of all people regardless of race, color, national origin, or income with respect to the development, implementation, and enforcement of environmental laws, regulations, and policies.  </a:t>
            </a:r>
            <a:endParaRPr/>
          </a:p>
          <a:p>
            <a:pPr marL="457200" lvl="0" indent="0" algn="l" rtl="0">
              <a:lnSpc>
                <a:spcPct val="95000"/>
              </a:lnSpc>
              <a:spcBef>
                <a:spcPts val="0"/>
              </a:spcBef>
              <a:spcAft>
                <a:spcPts val="0"/>
              </a:spcAft>
              <a:buClr>
                <a:schemeClr val="dk1"/>
              </a:buClr>
              <a:buSzPts val="3200"/>
              <a:buFont typeface="Arial"/>
              <a:buNone/>
            </a:pPr>
            <a:endParaRPr/>
          </a:p>
          <a:p>
            <a:pPr marL="457200" lvl="0" indent="0" algn="l" rtl="0">
              <a:lnSpc>
                <a:spcPct val="95000"/>
              </a:lnSpc>
              <a:spcBef>
                <a:spcPts val="0"/>
              </a:spcBef>
              <a:spcAft>
                <a:spcPts val="0"/>
              </a:spcAft>
              <a:buClr>
                <a:schemeClr val="dk1"/>
              </a:buClr>
              <a:buSzPts val="3200"/>
              <a:buFont typeface="Arial"/>
              <a:buNone/>
            </a:pPr>
            <a:r>
              <a:rPr lang="en-US"/>
              <a:t>Fair treatment means that no group of people, including a racial, ethnic, or socio-economic group, should bear a disproportionate share of the negative environmental consequences resulting from industrial, municipal, and commercial operations of the execution of federal, state, local, and tribal programs and policies.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gfe67b20c1f_0_25"/>
          <p:cNvSpPr txBox="1">
            <a:spLocks noGrp="1"/>
          </p:cNvSpPr>
          <p:nvPr>
            <p:ph type="title"/>
          </p:nvPr>
        </p:nvSpPr>
        <p:spPr>
          <a:xfrm>
            <a:off x="1524000" y="274638"/>
            <a:ext cx="7162800" cy="1143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Maryland Definition of EJ</a:t>
            </a:r>
            <a:endParaRPr/>
          </a:p>
        </p:txBody>
      </p:sp>
      <p:sp>
        <p:nvSpPr>
          <p:cNvPr id="77" name="Google Shape;77;gfe67b20c1f_0_25"/>
          <p:cNvSpPr txBox="1">
            <a:spLocks noGrp="1"/>
          </p:cNvSpPr>
          <p:nvPr>
            <p:ph type="body" idx="1"/>
          </p:nvPr>
        </p:nvSpPr>
        <p:spPr>
          <a:xfrm>
            <a:off x="457200" y="1945850"/>
            <a:ext cx="8229600" cy="4180500"/>
          </a:xfrm>
          <a:prstGeom prst="rect">
            <a:avLst/>
          </a:prstGeom>
        </p:spPr>
        <p:txBody>
          <a:bodyPr spcFirstLastPara="1" wrap="square" lIns="91425" tIns="45700" rIns="91425" bIns="45700" anchor="t" anchorCtr="0">
            <a:noAutofit/>
          </a:bodyPr>
          <a:lstStyle/>
          <a:p>
            <a:pPr marL="0" lvl="0" indent="0" algn="l" rtl="0">
              <a:lnSpc>
                <a:spcPct val="95000"/>
              </a:lnSpc>
              <a:spcBef>
                <a:spcPts val="0"/>
              </a:spcBef>
              <a:spcAft>
                <a:spcPts val="0"/>
              </a:spcAft>
              <a:buClr>
                <a:schemeClr val="dk1"/>
              </a:buClr>
              <a:buSzPts val="3500"/>
              <a:buFont typeface="Arial"/>
              <a:buNone/>
            </a:pPr>
            <a:r>
              <a:rPr lang="en-US" sz="3600"/>
              <a:t>MD builds on the EPA definition to add </a:t>
            </a:r>
            <a:endParaRPr sz="3600"/>
          </a:p>
          <a:p>
            <a:pPr marL="0" lvl="0" indent="0" algn="l" rtl="0">
              <a:lnSpc>
                <a:spcPct val="95000"/>
              </a:lnSpc>
              <a:spcBef>
                <a:spcPts val="0"/>
              </a:spcBef>
              <a:spcAft>
                <a:spcPts val="0"/>
              </a:spcAft>
              <a:buClr>
                <a:schemeClr val="dk1"/>
              </a:buClr>
              <a:buSzPts val="3500"/>
              <a:buFont typeface="Arial"/>
              <a:buNone/>
            </a:pPr>
            <a:r>
              <a:rPr lang="en-US" sz="3600"/>
              <a:t>that citizens should expect to be protected from public health hazards and to have access to socio-economic resources necessary to address concerns about their livelihood and health.</a:t>
            </a:r>
            <a:endParaRPr sz="3600"/>
          </a:p>
          <a:p>
            <a:pPr marL="0" lvl="0" indent="0" algn="l" rtl="0">
              <a:lnSpc>
                <a:spcPct val="95000"/>
              </a:lnSpc>
              <a:spcBef>
                <a:spcPts val="0"/>
              </a:spcBef>
              <a:spcAft>
                <a:spcPts val="0"/>
              </a:spcAft>
              <a:buClr>
                <a:schemeClr val="dk1"/>
              </a:buClr>
              <a:buSzPts val="3500"/>
              <a:buFont typeface="Arial"/>
              <a:buNone/>
            </a:pPr>
            <a:endParaRPr sz="3600"/>
          </a:p>
          <a:p>
            <a:pPr marL="0" lvl="0" indent="0" algn="l" rtl="0">
              <a:lnSpc>
                <a:spcPct val="95000"/>
              </a:lnSpc>
              <a:spcBef>
                <a:spcPts val="0"/>
              </a:spcBef>
              <a:spcAft>
                <a:spcPts val="0"/>
              </a:spcAft>
              <a:buClr>
                <a:schemeClr val="dk1"/>
              </a:buClr>
              <a:buSzPts val="3500"/>
              <a:buFont typeface="Arial"/>
              <a:buNone/>
            </a:pPr>
            <a:endParaRPr sz="3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gfe67b20c1f_0_8"/>
          <p:cNvSpPr txBox="1">
            <a:spLocks noGrp="1"/>
          </p:cNvSpPr>
          <p:nvPr>
            <p:ph type="title"/>
          </p:nvPr>
        </p:nvSpPr>
        <p:spPr>
          <a:xfrm>
            <a:off x="1524000" y="274638"/>
            <a:ext cx="7162800" cy="1143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MDE’s Internal EJ Policy</a:t>
            </a:r>
            <a:endParaRPr/>
          </a:p>
        </p:txBody>
      </p:sp>
      <p:sp>
        <p:nvSpPr>
          <p:cNvPr id="83" name="Google Shape;83;gfe67b20c1f_0_8"/>
          <p:cNvSpPr txBox="1">
            <a:spLocks noGrp="1"/>
          </p:cNvSpPr>
          <p:nvPr>
            <p:ph type="body" idx="1"/>
          </p:nvPr>
        </p:nvSpPr>
        <p:spPr>
          <a:xfrm>
            <a:off x="457200" y="1955650"/>
            <a:ext cx="8229600" cy="4526100"/>
          </a:xfrm>
          <a:prstGeom prst="rect">
            <a:avLst/>
          </a:prstGeom>
        </p:spPr>
        <p:txBody>
          <a:bodyPr spcFirstLastPara="1" wrap="square" lIns="91425" tIns="45700" rIns="91425" bIns="45700" anchor="t" anchorCtr="0">
            <a:normAutofit lnSpcReduction="10000"/>
          </a:bodyPr>
          <a:lstStyle/>
          <a:p>
            <a:pPr marL="457200" lvl="0" indent="-406400" algn="l" rtl="0">
              <a:spcBef>
                <a:spcPts val="2400"/>
              </a:spcBef>
              <a:spcAft>
                <a:spcPts val="0"/>
              </a:spcAft>
              <a:buSzPts val="2800"/>
              <a:buChar char="•"/>
            </a:pPr>
            <a:r>
              <a:rPr lang="en-US" dirty="0"/>
              <a:t>Released late 2020</a:t>
            </a:r>
            <a:endParaRPr dirty="0"/>
          </a:p>
          <a:p>
            <a:pPr marL="457200" lvl="0" indent="-406400" algn="l" rtl="0">
              <a:spcBef>
                <a:spcPts val="0"/>
              </a:spcBef>
              <a:spcAft>
                <a:spcPts val="0"/>
              </a:spcAft>
              <a:buSzPts val="2800"/>
              <a:buChar char="•"/>
            </a:pPr>
            <a:r>
              <a:rPr lang="en-US" dirty="0"/>
              <a:t>Living document – currently being updated</a:t>
            </a:r>
            <a:endParaRPr dirty="0"/>
          </a:p>
          <a:p>
            <a:pPr marL="457200" lvl="0" indent="-406400" algn="l" rtl="0">
              <a:spcBef>
                <a:spcPts val="0"/>
              </a:spcBef>
              <a:spcAft>
                <a:spcPts val="0"/>
              </a:spcAft>
              <a:buSzPts val="2800"/>
              <a:buChar char="•"/>
            </a:pPr>
            <a:r>
              <a:rPr lang="en-US" dirty="0"/>
              <a:t>Creates the role of an EJ Officer to be responsible for coordinating MDE EJ practices and to serve as a liaison between communities and the Department</a:t>
            </a:r>
          </a:p>
          <a:p>
            <a:pPr marL="457200" lvl="0" indent="-406400" algn="l" rtl="0">
              <a:spcBef>
                <a:spcPts val="0"/>
              </a:spcBef>
              <a:spcAft>
                <a:spcPts val="0"/>
              </a:spcAft>
              <a:buSzPts val="2800"/>
              <a:buChar char="•"/>
            </a:pPr>
            <a:r>
              <a:rPr lang="en-US" dirty="0"/>
              <a:t>Enhanced inspections, compliance, enforcement and infrastructure investments in communities with EJ concerns</a:t>
            </a:r>
            <a:endParaRPr dirty="0"/>
          </a:p>
          <a:p>
            <a:pPr marL="457200" lvl="0" indent="-406400" algn="l" rtl="0">
              <a:spcBef>
                <a:spcPts val="0"/>
              </a:spcBef>
              <a:spcAft>
                <a:spcPts val="0"/>
              </a:spcAft>
              <a:buSzPts val="2800"/>
              <a:buChar char="•"/>
            </a:pPr>
            <a:r>
              <a:rPr lang="en-US" dirty="0"/>
              <a:t>Developed an Internal MDE EJ Workgroup</a:t>
            </a:r>
            <a:endParaRPr dirty="0"/>
          </a:p>
          <a:p>
            <a:pPr marL="457200" lvl="0" indent="-406400" algn="l" rtl="0">
              <a:spcBef>
                <a:spcPts val="0"/>
              </a:spcBef>
              <a:spcAft>
                <a:spcPts val="0"/>
              </a:spcAft>
              <a:buSzPts val="2800"/>
              <a:buChar char="•"/>
            </a:pPr>
            <a:r>
              <a:rPr lang="en-US" dirty="0"/>
              <a:t>Development of the MDE </a:t>
            </a:r>
            <a:r>
              <a:rPr lang="en-US" dirty="0" err="1"/>
              <a:t>EJScreen</a:t>
            </a:r>
            <a:r>
              <a:rPr lang="en-US" dirty="0"/>
              <a:t> Tool</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g13d1020fbf9_0_37"/>
          <p:cNvSpPr txBox="1">
            <a:spLocks noGrp="1"/>
          </p:cNvSpPr>
          <p:nvPr>
            <p:ph type="title"/>
          </p:nvPr>
        </p:nvSpPr>
        <p:spPr>
          <a:xfrm>
            <a:off x="1524000" y="274638"/>
            <a:ext cx="71628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3600"/>
              <a:buNone/>
            </a:pPr>
            <a:r>
              <a:rPr lang="en-US" sz="3000"/>
              <a:t>Commission on Environmental Justice &amp; Sustainable Communities</a:t>
            </a:r>
            <a:endParaRPr sz="3000">
              <a:solidFill>
                <a:srgbClr val="156C48"/>
              </a:solidFill>
            </a:endParaRPr>
          </a:p>
        </p:txBody>
      </p:sp>
      <p:sp>
        <p:nvSpPr>
          <p:cNvPr id="89" name="Google Shape;89;g13d1020fbf9_0_37"/>
          <p:cNvSpPr txBox="1">
            <a:spLocks noGrp="1"/>
          </p:cNvSpPr>
          <p:nvPr>
            <p:ph type="body" idx="1"/>
          </p:nvPr>
        </p:nvSpPr>
        <p:spPr>
          <a:xfrm>
            <a:off x="146700" y="1759200"/>
            <a:ext cx="8540100" cy="5098800"/>
          </a:xfrm>
          <a:prstGeom prst="rect">
            <a:avLst/>
          </a:prstGeom>
          <a:noFill/>
          <a:ln>
            <a:noFill/>
          </a:ln>
        </p:spPr>
        <p:txBody>
          <a:bodyPr spcFirstLastPara="1" wrap="square" lIns="91425" tIns="45700" rIns="91425" bIns="45700" anchor="t" anchorCtr="0">
            <a:noAutofit/>
          </a:bodyPr>
          <a:lstStyle/>
          <a:p>
            <a:pPr marL="457200" lvl="0" indent="-406400" algn="l" rtl="0">
              <a:lnSpc>
                <a:spcPct val="115000"/>
              </a:lnSpc>
              <a:spcBef>
                <a:spcPts val="0"/>
              </a:spcBef>
              <a:spcAft>
                <a:spcPts val="0"/>
              </a:spcAft>
              <a:buSzPts val="2800"/>
              <a:buFont typeface="Calibri"/>
              <a:buChar char="•"/>
            </a:pPr>
            <a:r>
              <a:rPr lang="en-US"/>
              <a:t>Focus on examining EJ issues and ensuring sustainable communities</a:t>
            </a:r>
            <a:endParaRPr/>
          </a:p>
          <a:p>
            <a:pPr marL="457200" lvl="0" indent="-406400" algn="l" rtl="0">
              <a:lnSpc>
                <a:spcPct val="115000"/>
              </a:lnSpc>
              <a:spcBef>
                <a:spcPts val="0"/>
              </a:spcBef>
              <a:spcAft>
                <a:spcPts val="0"/>
              </a:spcAft>
              <a:buSzPts val="2800"/>
              <a:buFont typeface="Calibri"/>
              <a:buChar char="•"/>
            </a:pPr>
            <a:r>
              <a:rPr lang="en-US"/>
              <a:t>Review and analyze the impact of current State law and policy to address issues of EJ</a:t>
            </a:r>
            <a:endParaRPr/>
          </a:p>
          <a:p>
            <a:pPr marL="457200" lvl="0" indent="-406400" algn="l" rtl="0">
              <a:lnSpc>
                <a:spcPct val="115000"/>
              </a:lnSpc>
              <a:spcBef>
                <a:spcPts val="0"/>
              </a:spcBef>
              <a:spcAft>
                <a:spcPts val="0"/>
              </a:spcAft>
              <a:buSzPts val="2800"/>
              <a:buChar char="•"/>
            </a:pPr>
            <a:r>
              <a:rPr lang="en-US"/>
              <a:t>Address the adequacy of State and local government laws to address issues of EJ and sustainable communities, as well as Title VI of the Civil Rights Act</a:t>
            </a:r>
            <a:endParaRPr/>
          </a:p>
          <a:p>
            <a:pPr marL="457200" lvl="0" indent="-406400" algn="l" rtl="0">
              <a:lnSpc>
                <a:spcPct val="115000"/>
              </a:lnSpc>
              <a:spcBef>
                <a:spcPts val="0"/>
              </a:spcBef>
              <a:spcAft>
                <a:spcPts val="0"/>
              </a:spcAft>
              <a:buSzPts val="2800"/>
              <a:buFont typeface="Calibri"/>
              <a:buChar char="•"/>
            </a:pPr>
            <a:r>
              <a:rPr lang="en-US"/>
              <a:t>Recommend options to address EJ issues to the Governor and the General Assembly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gfe6e03291e_0_0"/>
          <p:cNvSpPr txBox="1">
            <a:spLocks noGrp="1"/>
          </p:cNvSpPr>
          <p:nvPr>
            <p:ph type="title"/>
          </p:nvPr>
        </p:nvSpPr>
        <p:spPr>
          <a:xfrm>
            <a:off x="1524000" y="274638"/>
            <a:ext cx="7162800" cy="1143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3600"/>
              <a:buFont typeface="Arial"/>
              <a:buNone/>
            </a:pPr>
            <a:r>
              <a:rPr lang="en-US" sz="3000"/>
              <a:t>Commission on Environmental Justice &amp; Sustainable Communities</a:t>
            </a:r>
            <a:endParaRPr/>
          </a:p>
        </p:txBody>
      </p:sp>
      <p:sp>
        <p:nvSpPr>
          <p:cNvPr id="95" name="Google Shape;95;gfe6e03291e_0_0"/>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457200" lvl="0" indent="-406400" algn="l" rtl="0">
              <a:lnSpc>
                <a:spcPct val="115000"/>
              </a:lnSpc>
              <a:spcBef>
                <a:spcPts val="0"/>
              </a:spcBef>
              <a:spcAft>
                <a:spcPts val="0"/>
              </a:spcAft>
              <a:buSzPts val="2800"/>
              <a:buFont typeface="Calibri"/>
              <a:buChar char="•"/>
            </a:pPr>
            <a:r>
              <a:rPr lang="en-US"/>
              <a:t>Works closely with the Children’s Environmental Health Protection Advisory Council (CEHPAC), the Maryland Climate Change Commission (MCCC), and the Office of Minority Health &amp; Health Disparities</a:t>
            </a:r>
            <a:endParaRPr/>
          </a:p>
          <a:p>
            <a:pPr marL="457200" lvl="0" indent="-406400" algn="l" rtl="0">
              <a:lnSpc>
                <a:spcPct val="115000"/>
              </a:lnSpc>
              <a:spcBef>
                <a:spcPts val="0"/>
              </a:spcBef>
              <a:spcAft>
                <a:spcPts val="0"/>
              </a:spcAft>
              <a:buSzPts val="2800"/>
              <a:buFont typeface="Calibri"/>
              <a:buChar char="•"/>
            </a:pPr>
            <a:r>
              <a:rPr lang="en-US"/>
              <a:t>Total of 23+ members including representatives of the business community, health experts, environmental advocates, local government, and affected communities.  </a:t>
            </a:r>
            <a:endParaRPr/>
          </a:p>
          <a:p>
            <a:pPr marL="457200" lvl="0" indent="-406400" algn="l" rtl="0">
              <a:lnSpc>
                <a:spcPct val="115000"/>
              </a:lnSpc>
              <a:spcBef>
                <a:spcPts val="0"/>
              </a:spcBef>
              <a:spcAft>
                <a:spcPts val="0"/>
              </a:spcAft>
              <a:buSzPts val="2800"/>
              <a:buFont typeface="Calibri"/>
              <a:buChar char="•"/>
            </a:pPr>
            <a:r>
              <a:rPr lang="en-US"/>
              <a:t>Required to have 6 meetings/year and 4 listening sessions with communities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gfe67b20c1f_0_1"/>
          <p:cNvSpPr txBox="1">
            <a:spLocks noGrp="1"/>
          </p:cNvSpPr>
          <p:nvPr>
            <p:ph type="title"/>
          </p:nvPr>
        </p:nvSpPr>
        <p:spPr>
          <a:xfrm>
            <a:off x="1524000" y="274638"/>
            <a:ext cx="7162800" cy="1143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MDE EJScreen</a:t>
            </a:r>
            <a:endParaRPr/>
          </a:p>
        </p:txBody>
      </p:sp>
      <p:sp>
        <p:nvSpPr>
          <p:cNvPr id="101" name="Google Shape;101;gfe67b20c1f_0_1"/>
          <p:cNvSpPr txBox="1">
            <a:spLocks noGrp="1"/>
          </p:cNvSpPr>
          <p:nvPr>
            <p:ph type="body" idx="1"/>
          </p:nvPr>
        </p:nvSpPr>
        <p:spPr>
          <a:xfrm>
            <a:off x="457200" y="1600200"/>
            <a:ext cx="8229600" cy="5257800"/>
          </a:xfrm>
          <a:prstGeom prst="rect">
            <a:avLst/>
          </a:prstGeom>
        </p:spPr>
        <p:txBody>
          <a:bodyPr spcFirstLastPara="1" wrap="square" lIns="91425" tIns="45700" rIns="91425" bIns="45700" anchor="t" anchorCtr="0">
            <a:noAutofit/>
          </a:bodyPr>
          <a:lstStyle/>
          <a:p>
            <a:pPr marL="457200" lvl="0" indent="-381000" algn="l" rtl="0">
              <a:lnSpc>
                <a:spcPct val="115000"/>
              </a:lnSpc>
              <a:spcBef>
                <a:spcPts val="0"/>
              </a:spcBef>
              <a:spcAft>
                <a:spcPts val="0"/>
              </a:spcAft>
              <a:buSzPts val="2400"/>
              <a:buFont typeface="Calibri"/>
              <a:buChar char="•"/>
            </a:pPr>
            <a:r>
              <a:rPr lang="en-US" sz="2400"/>
              <a:t>Launched beta version in early June </a:t>
            </a:r>
            <a:endParaRPr sz="2400"/>
          </a:p>
          <a:p>
            <a:pPr marL="457200" lvl="0" indent="0" algn="l" rtl="0">
              <a:lnSpc>
                <a:spcPct val="115000"/>
              </a:lnSpc>
              <a:spcBef>
                <a:spcPts val="0"/>
              </a:spcBef>
              <a:spcAft>
                <a:spcPts val="0"/>
              </a:spcAft>
              <a:buNone/>
            </a:pPr>
            <a:r>
              <a:rPr lang="en-US" sz="2400"/>
              <a:t>for a public comment period</a:t>
            </a:r>
            <a:endParaRPr sz="2400"/>
          </a:p>
          <a:p>
            <a:pPr marL="457200" lvl="0" indent="-381000" algn="l" rtl="0">
              <a:lnSpc>
                <a:spcPct val="115000"/>
              </a:lnSpc>
              <a:spcBef>
                <a:spcPts val="0"/>
              </a:spcBef>
              <a:spcAft>
                <a:spcPts val="0"/>
              </a:spcAft>
              <a:buSzPts val="2400"/>
              <a:buFont typeface="Calibri"/>
              <a:buChar char="•"/>
            </a:pPr>
            <a:r>
              <a:rPr lang="en-US" sz="2400"/>
              <a:t>For external and internal use</a:t>
            </a:r>
            <a:endParaRPr sz="2400"/>
          </a:p>
          <a:p>
            <a:pPr marL="457200" lvl="0" indent="-381000" algn="l" rtl="0">
              <a:lnSpc>
                <a:spcPct val="115000"/>
              </a:lnSpc>
              <a:spcBef>
                <a:spcPts val="0"/>
              </a:spcBef>
              <a:spcAft>
                <a:spcPts val="0"/>
              </a:spcAft>
              <a:buSzPts val="2400"/>
              <a:buFont typeface="Calibri"/>
              <a:buChar char="•"/>
            </a:pPr>
            <a:r>
              <a:rPr lang="en-US" sz="2400"/>
              <a:t>Incorporates demographic and socioeconomic data with MDE elements like industrial facilities, wastewater treatment plants and proximity to dams</a:t>
            </a:r>
            <a:endParaRPr sz="2400"/>
          </a:p>
          <a:p>
            <a:pPr marL="457200" lvl="0" indent="-381000" algn="l" rtl="0">
              <a:lnSpc>
                <a:spcPct val="115000"/>
              </a:lnSpc>
              <a:spcBef>
                <a:spcPts val="0"/>
              </a:spcBef>
              <a:spcAft>
                <a:spcPts val="0"/>
              </a:spcAft>
              <a:buSzPts val="2400"/>
              <a:buFont typeface="Calibri"/>
              <a:buChar char="•"/>
            </a:pPr>
            <a:r>
              <a:rPr lang="en-US" sz="2400"/>
              <a:t>Users can identify potential overburdened communities </a:t>
            </a:r>
            <a:endParaRPr sz="2400"/>
          </a:p>
          <a:p>
            <a:pPr marL="457200" lvl="0" indent="-381000" algn="l" rtl="0">
              <a:lnSpc>
                <a:spcPct val="115000"/>
              </a:lnSpc>
              <a:spcBef>
                <a:spcPts val="0"/>
              </a:spcBef>
              <a:spcAft>
                <a:spcPts val="0"/>
              </a:spcAft>
              <a:buSzPts val="2400"/>
              <a:buFont typeface="Calibri"/>
              <a:buChar char="•"/>
            </a:pPr>
            <a:r>
              <a:rPr lang="en-US" sz="2400"/>
              <a:t>Allows for enhanced agency compliance, oversight, and monitoring, as well as enhanced communication and outreach in areas with permitting activities in overburdened or underserved communities. </a:t>
            </a:r>
            <a:endParaRPr sz="2400"/>
          </a:p>
          <a:p>
            <a:pPr marL="457200" lvl="0" indent="-381000" algn="l" rtl="0">
              <a:lnSpc>
                <a:spcPct val="115000"/>
              </a:lnSpc>
              <a:spcBef>
                <a:spcPts val="0"/>
              </a:spcBef>
              <a:spcAft>
                <a:spcPts val="0"/>
              </a:spcAft>
              <a:buSzPts val="2400"/>
              <a:buFont typeface="Calibri"/>
              <a:buChar char="•"/>
            </a:pPr>
            <a:r>
              <a:rPr lang="en-US" sz="2400" u="sng">
                <a:solidFill>
                  <a:schemeClr val="hlink"/>
                </a:solidFill>
                <a:hlinkClick r:id="rId3"/>
              </a:rPr>
              <a:t>https://mdewin64.mde.state.md.us/EJ/</a:t>
            </a:r>
            <a:endParaRPr sz="2400" u="sng">
              <a:solidFill>
                <a:schemeClr val="hlink"/>
              </a:solidFill>
            </a:endParaRPr>
          </a:p>
          <a:p>
            <a:pPr marL="0" lvl="0" indent="0" algn="l" rtl="0">
              <a:lnSpc>
                <a:spcPct val="115000"/>
              </a:lnSpc>
              <a:spcBef>
                <a:spcPts val="0"/>
              </a:spcBef>
              <a:spcAft>
                <a:spcPts val="0"/>
              </a:spcAft>
              <a:buClr>
                <a:schemeClr val="dk1"/>
              </a:buClr>
              <a:buSzPts val="1100"/>
              <a:buFont typeface="Arial"/>
              <a:buNone/>
            </a:pPr>
            <a:endParaRPr sz="2400">
              <a:solidFill>
                <a:srgbClr val="595959"/>
              </a:solidFill>
            </a:endParaRPr>
          </a:p>
          <a:p>
            <a:pPr marL="0" lvl="0" indent="0" algn="l" rtl="0">
              <a:spcBef>
                <a:spcPts val="2400"/>
              </a:spcBef>
              <a:spcAft>
                <a:spcPts val="0"/>
              </a:spcAft>
              <a:buNone/>
            </a:pPr>
            <a:endParaRPr sz="2400"/>
          </a:p>
        </p:txBody>
      </p:sp>
      <p:pic>
        <p:nvPicPr>
          <p:cNvPr id="102" name="Google Shape;102;gfe67b20c1f_0_1"/>
          <p:cNvPicPr preferRelativeResize="0"/>
          <p:nvPr/>
        </p:nvPicPr>
        <p:blipFill>
          <a:blip r:embed="rId4">
            <a:alphaModFix/>
          </a:blip>
          <a:stretch>
            <a:fillRect/>
          </a:stretch>
        </p:blipFill>
        <p:spPr>
          <a:xfrm>
            <a:off x="5595600" y="135675"/>
            <a:ext cx="3374600" cy="27230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g13d1020fbf9_0_7"/>
          <p:cNvSpPr txBox="1">
            <a:spLocks noGrp="1"/>
          </p:cNvSpPr>
          <p:nvPr>
            <p:ph type="title"/>
          </p:nvPr>
        </p:nvSpPr>
        <p:spPr>
          <a:xfrm>
            <a:off x="1524000" y="274638"/>
            <a:ext cx="71628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3600"/>
              <a:buNone/>
            </a:pPr>
            <a:r>
              <a:rPr lang="en-US" sz="3000">
                <a:solidFill>
                  <a:srgbClr val="156C48"/>
                </a:solidFill>
              </a:rPr>
              <a:t>SB 0528- Climate Solutions Now Act of 2022</a:t>
            </a:r>
            <a:endParaRPr sz="3000">
              <a:solidFill>
                <a:srgbClr val="156C48"/>
              </a:solidFill>
            </a:endParaRPr>
          </a:p>
        </p:txBody>
      </p:sp>
      <p:sp>
        <p:nvSpPr>
          <p:cNvPr id="114" name="Google Shape;114;g13d1020fbf9_0_7"/>
          <p:cNvSpPr txBox="1">
            <a:spLocks noGrp="1"/>
          </p:cNvSpPr>
          <p:nvPr>
            <p:ph type="body" idx="1"/>
          </p:nvPr>
        </p:nvSpPr>
        <p:spPr>
          <a:xfrm>
            <a:off x="457200" y="1600200"/>
            <a:ext cx="8229600" cy="4658700"/>
          </a:xfrm>
          <a:prstGeom prst="rect">
            <a:avLst/>
          </a:prstGeom>
          <a:noFill/>
          <a:ln>
            <a:noFill/>
          </a:ln>
        </p:spPr>
        <p:txBody>
          <a:bodyPr spcFirstLastPara="1" wrap="square" lIns="91425" tIns="45700" rIns="91425" bIns="45700" anchor="t" anchorCtr="0">
            <a:normAutofit/>
          </a:bodyPr>
          <a:lstStyle/>
          <a:p>
            <a:pPr marL="457200" lvl="0" indent="-381000" algn="l" rtl="0">
              <a:spcBef>
                <a:spcPts val="0"/>
              </a:spcBef>
              <a:spcAft>
                <a:spcPts val="0"/>
              </a:spcAft>
              <a:buSzPts val="2400"/>
              <a:buChar char="•"/>
            </a:pPr>
            <a:r>
              <a:rPr lang="en-US" sz="2400"/>
              <a:t>MDE is required to consult with the CEJSC on various issues including adopting a methodology for identifying communities disproportionately affected by climate impacts</a:t>
            </a:r>
            <a:endParaRPr sz="2400"/>
          </a:p>
          <a:p>
            <a:pPr marL="457200" lvl="0" indent="-381000" algn="l" rtl="0">
              <a:lnSpc>
                <a:spcPct val="100000"/>
              </a:lnSpc>
              <a:spcBef>
                <a:spcPts val="2400"/>
              </a:spcBef>
              <a:spcAft>
                <a:spcPts val="0"/>
              </a:spcAft>
              <a:buSzPts val="2400"/>
              <a:buChar char="•"/>
            </a:pPr>
            <a:r>
              <a:rPr lang="en-US" sz="2400"/>
              <a:t>Defined Underserved Community </a:t>
            </a:r>
            <a:endParaRPr sz="2400"/>
          </a:p>
          <a:p>
            <a:pPr marL="914400" lvl="1" indent="-381000" algn="l" rtl="0">
              <a:lnSpc>
                <a:spcPct val="100000"/>
              </a:lnSpc>
              <a:spcBef>
                <a:spcPts val="0"/>
              </a:spcBef>
              <a:spcAft>
                <a:spcPts val="0"/>
              </a:spcAft>
              <a:buSzPts val="2400"/>
              <a:buChar char="–"/>
            </a:pPr>
            <a:r>
              <a:rPr lang="en-US"/>
              <a:t>“Means any census tract in which, according to the most recent U.S. census bureau survey: </a:t>
            </a:r>
            <a:endParaRPr/>
          </a:p>
          <a:p>
            <a:pPr marL="1371600" lvl="2" indent="-381000" algn="l" rtl="0">
              <a:lnSpc>
                <a:spcPct val="100000"/>
              </a:lnSpc>
              <a:spcBef>
                <a:spcPts val="0"/>
              </a:spcBef>
              <a:spcAft>
                <a:spcPts val="0"/>
              </a:spcAft>
              <a:buSzPts val="2400"/>
              <a:buChar char="•"/>
            </a:pPr>
            <a:r>
              <a:rPr lang="en-US" sz="2400"/>
              <a:t>(I) at least 25% of the residents qualify as low-income; </a:t>
            </a:r>
            <a:endParaRPr sz="2400"/>
          </a:p>
          <a:p>
            <a:pPr marL="1371600" lvl="2" indent="-381000" algn="l" rtl="0">
              <a:lnSpc>
                <a:spcPct val="100000"/>
              </a:lnSpc>
              <a:spcBef>
                <a:spcPts val="0"/>
              </a:spcBef>
              <a:spcAft>
                <a:spcPts val="0"/>
              </a:spcAft>
              <a:buSzPts val="2400"/>
              <a:buChar char="•"/>
            </a:pPr>
            <a:r>
              <a:rPr lang="en-US" sz="2400"/>
              <a:t>(II) at least 50% of the residents identify as nonwhite; or</a:t>
            </a:r>
            <a:endParaRPr sz="2400"/>
          </a:p>
          <a:p>
            <a:pPr marL="1371600" lvl="2" indent="-381000" algn="l" rtl="0">
              <a:lnSpc>
                <a:spcPct val="100000"/>
              </a:lnSpc>
              <a:spcBef>
                <a:spcPts val="0"/>
              </a:spcBef>
              <a:spcAft>
                <a:spcPts val="0"/>
              </a:spcAft>
              <a:buSzPts val="2400"/>
              <a:buChar char="•"/>
            </a:pPr>
            <a:r>
              <a:rPr lang="en-US" sz="2400"/>
              <a:t>(III) at least 15% of the residents have limited English proficiency.” </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g13d1020fbf9_0_14"/>
          <p:cNvSpPr txBox="1">
            <a:spLocks noGrp="1"/>
          </p:cNvSpPr>
          <p:nvPr>
            <p:ph type="title"/>
          </p:nvPr>
        </p:nvSpPr>
        <p:spPr>
          <a:xfrm>
            <a:off x="1524000" y="274638"/>
            <a:ext cx="71628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3600"/>
              <a:buNone/>
            </a:pPr>
            <a:r>
              <a:rPr lang="en-US" sz="3000">
                <a:solidFill>
                  <a:srgbClr val="156C48"/>
                </a:solidFill>
              </a:rPr>
              <a:t>SB 0528- Climate Solutions Now Act of 2022</a:t>
            </a:r>
            <a:endParaRPr sz="3000">
              <a:solidFill>
                <a:srgbClr val="156C48"/>
              </a:solidFill>
            </a:endParaRPr>
          </a:p>
        </p:txBody>
      </p:sp>
      <p:sp>
        <p:nvSpPr>
          <p:cNvPr id="120" name="Google Shape;120;g13d1020fbf9_0_14"/>
          <p:cNvSpPr txBox="1">
            <a:spLocks noGrp="1"/>
          </p:cNvSpPr>
          <p:nvPr>
            <p:ph type="body" idx="1"/>
          </p:nvPr>
        </p:nvSpPr>
        <p:spPr>
          <a:xfrm>
            <a:off x="457200" y="1600200"/>
            <a:ext cx="8229600" cy="5098800"/>
          </a:xfrm>
          <a:prstGeom prst="rect">
            <a:avLst/>
          </a:prstGeom>
          <a:noFill/>
          <a:ln>
            <a:noFill/>
          </a:ln>
        </p:spPr>
        <p:txBody>
          <a:bodyPr spcFirstLastPara="1" wrap="square" lIns="91425" tIns="45700" rIns="91425" bIns="45700" anchor="t" anchorCtr="0">
            <a:noAutofit/>
          </a:bodyPr>
          <a:lstStyle/>
          <a:p>
            <a:pPr marL="457200" lvl="0" indent="-332740" algn="l" rtl="0">
              <a:lnSpc>
                <a:spcPct val="95000"/>
              </a:lnSpc>
              <a:spcBef>
                <a:spcPts val="0"/>
              </a:spcBef>
              <a:spcAft>
                <a:spcPts val="0"/>
              </a:spcAft>
              <a:buSzPts val="1640"/>
              <a:buFont typeface="Calibri"/>
              <a:buChar char="•"/>
            </a:pPr>
            <a:r>
              <a:rPr lang="en-US" sz="1640"/>
              <a:t>Defined Overburdened Community </a:t>
            </a:r>
            <a:endParaRPr sz="1640"/>
          </a:p>
          <a:p>
            <a:pPr marL="914400" lvl="1" indent="-332740" algn="l" rtl="0">
              <a:lnSpc>
                <a:spcPct val="80000"/>
              </a:lnSpc>
              <a:spcBef>
                <a:spcPts val="0"/>
              </a:spcBef>
              <a:spcAft>
                <a:spcPts val="0"/>
              </a:spcAft>
              <a:buSzPts val="1640"/>
              <a:buChar char="–"/>
            </a:pPr>
            <a:r>
              <a:rPr lang="en-US" sz="1640"/>
              <a:t>“Means any census tract in which three or more of the following environmental health indicators are above the 75th percentile statewide: </a:t>
            </a:r>
            <a:endParaRPr sz="1640"/>
          </a:p>
          <a:p>
            <a:pPr marL="1371600" lvl="2" indent="-332739" algn="l" rtl="0">
              <a:lnSpc>
                <a:spcPct val="80000"/>
              </a:lnSpc>
              <a:spcBef>
                <a:spcPts val="0"/>
              </a:spcBef>
              <a:spcAft>
                <a:spcPts val="0"/>
              </a:spcAft>
              <a:buSzPts val="1640"/>
              <a:buChar char="•"/>
            </a:pPr>
            <a:r>
              <a:rPr lang="en-US" sz="1640"/>
              <a:t>(I) particulate matter (PM) 2.5; </a:t>
            </a:r>
            <a:endParaRPr sz="1640"/>
          </a:p>
          <a:p>
            <a:pPr marL="1371600" lvl="2" indent="-332739" algn="l" rtl="0">
              <a:lnSpc>
                <a:spcPct val="80000"/>
              </a:lnSpc>
              <a:spcBef>
                <a:spcPts val="0"/>
              </a:spcBef>
              <a:spcAft>
                <a:spcPts val="0"/>
              </a:spcAft>
              <a:buSzPts val="1640"/>
              <a:buChar char="•"/>
            </a:pPr>
            <a:r>
              <a:rPr lang="en-US" sz="1640"/>
              <a:t>(II) ozone; </a:t>
            </a:r>
            <a:endParaRPr sz="1640"/>
          </a:p>
          <a:p>
            <a:pPr marL="1371600" lvl="2" indent="-332739" algn="l" rtl="0">
              <a:lnSpc>
                <a:spcPct val="80000"/>
              </a:lnSpc>
              <a:spcBef>
                <a:spcPts val="0"/>
              </a:spcBef>
              <a:spcAft>
                <a:spcPts val="0"/>
              </a:spcAft>
              <a:buSzPts val="1640"/>
              <a:buChar char="•"/>
            </a:pPr>
            <a:r>
              <a:rPr lang="en-US" sz="1640"/>
              <a:t>(III) National Air Toxic Assessment (NATA) diesel PM; </a:t>
            </a:r>
            <a:endParaRPr sz="1640"/>
          </a:p>
          <a:p>
            <a:pPr marL="1371600" lvl="2" indent="-332739" algn="l" rtl="0">
              <a:lnSpc>
                <a:spcPct val="80000"/>
              </a:lnSpc>
              <a:spcBef>
                <a:spcPts val="0"/>
              </a:spcBef>
              <a:spcAft>
                <a:spcPts val="0"/>
              </a:spcAft>
              <a:buSzPts val="1640"/>
              <a:buChar char="•"/>
            </a:pPr>
            <a:r>
              <a:rPr lang="en-US" sz="1640"/>
              <a:t>(IV) NATA cancer risk; </a:t>
            </a:r>
            <a:endParaRPr sz="1640"/>
          </a:p>
          <a:p>
            <a:pPr marL="1371600" lvl="2" indent="-332739" algn="l" rtl="0">
              <a:lnSpc>
                <a:spcPct val="80000"/>
              </a:lnSpc>
              <a:spcBef>
                <a:spcPts val="0"/>
              </a:spcBef>
              <a:spcAft>
                <a:spcPts val="0"/>
              </a:spcAft>
              <a:buSzPts val="1640"/>
              <a:buChar char="•"/>
            </a:pPr>
            <a:r>
              <a:rPr lang="en-US" sz="1640"/>
              <a:t>(V) NATA respiratory hazard index; </a:t>
            </a:r>
            <a:endParaRPr sz="1640"/>
          </a:p>
          <a:p>
            <a:pPr marL="1371600" lvl="2" indent="-332739" algn="l" rtl="0">
              <a:lnSpc>
                <a:spcPct val="80000"/>
              </a:lnSpc>
              <a:spcBef>
                <a:spcPts val="0"/>
              </a:spcBef>
              <a:spcAft>
                <a:spcPts val="0"/>
              </a:spcAft>
              <a:buSzPts val="1640"/>
              <a:buChar char="•"/>
            </a:pPr>
            <a:r>
              <a:rPr lang="en-US" sz="1640"/>
              <a:t>(VI) traffic proximity; </a:t>
            </a:r>
            <a:endParaRPr sz="1640"/>
          </a:p>
          <a:p>
            <a:pPr marL="1371600" lvl="2" indent="-332739" algn="l" rtl="0">
              <a:lnSpc>
                <a:spcPct val="80000"/>
              </a:lnSpc>
              <a:spcBef>
                <a:spcPts val="0"/>
              </a:spcBef>
              <a:spcAft>
                <a:spcPts val="0"/>
              </a:spcAft>
              <a:buSzPts val="1640"/>
              <a:buChar char="•"/>
            </a:pPr>
            <a:r>
              <a:rPr lang="en-US" sz="1640"/>
              <a:t>(VII) lead paint indicator; </a:t>
            </a:r>
            <a:endParaRPr sz="1640"/>
          </a:p>
          <a:p>
            <a:pPr marL="1371600" lvl="2" indent="-332739" algn="l" rtl="0">
              <a:lnSpc>
                <a:spcPct val="80000"/>
              </a:lnSpc>
              <a:spcBef>
                <a:spcPts val="0"/>
              </a:spcBef>
              <a:spcAft>
                <a:spcPts val="0"/>
              </a:spcAft>
              <a:buSzPts val="1640"/>
              <a:buChar char="•"/>
            </a:pPr>
            <a:r>
              <a:rPr lang="en-US" sz="1640"/>
              <a:t>(VIII) national priorities list superfund site proximity; </a:t>
            </a:r>
            <a:endParaRPr sz="1640"/>
          </a:p>
          <a:p>
            <a:pPr marL="1371600" lvl="2" indent="-332739" algn="l" rtl="0">
              <a:lnSpc>
                <a:spcPct val="80000"/>
              </a:lnSpc>
              <a:spcBef>
                <a:spcPts val="0"/>
              </a:spcBef>
              <a:spcAft>
                <a:spcPts val="0"/>
              </a:spcAft>
              <a:buSzPts val="1640"/>
              <a:buChar char="•"/>
            </a:pPr>
            <a:r>
              <a:rPr lang="en-US" sz="1640"/>
              <a:t>(IX) risk management plan facility proximity; </a:t>
            </a:r>
            <a:endParaRPr sz="1640"/>
          </a:p>
          <a:p>
            <a:pPr marL="1371600" lvl="2" indent="-332739" algn="l" rtl="0">
              <a:lnSpc>
                <a:spcPct val="80000"/>
              </a:lnSpc>
              <a:spcBef>
                <a:spcPts val="0"/>
              </a:spcBef>
              <a:spcAft>
                <a:spcPts val="0"/>
              </a:spcAft>
              <a:buSzPts val="1640"/>
              <a:buChar char="•"/>
            </a:pPr>
            <a:r>
              <a:rPr lang="en-US" sz="1640"/>
              <a:t>(X) hazardous waste proximity; </a:t>
            </a:r>
            <a:endParaRPr sz="1640"/>
          </a:p>
          <a:p>
            <a:pPr marL="1371600" lvl="2" indent="-332739" algn="l" rtl="0">
              <a:lnSpc>
                <a:spcPct val="80000"/>
              </a:lnSpc>
              <a:spcBef>
                <a:spcPts val="0"/>
              </a:spcBef>
              <a:spcAft>
                <a:spcPts val="0"/>
              </a:spcAft>
              <a:buSzPts val="1640"/>
              <a:buChar char="•"/>
            </a:pPr>
            <a:r>
              <a:rPr lang="en-US" sz="1640"/>
              <a:t>(XI) wastewater discharge indicator; </a:t>
            </a:r>
            <a:endParaRPr sz="1640"/>
          </a:p>
          <a:p>
            <a:pPr marL="1371600" lvl="2" indent="-332739" algn="l" rtl="0">
              <a:lnSpc>
                <a:spcPct val="80000"/>
              </a:lnSpc>
              <a:spcBef>
                <a:spcPts val="0"/>
              </a:spcBef>
              <a:spcAft>
                <a:spcPts val="0"/>
              </a:spcAft>
              <a:buSzPts val="1640"/>
              <a:buChar char="•"/>
            </a:pPr>
            <a:r>
              <a:rPr lang="en-US" sz="1640"/>
              <a:t>(XII) proximity to a concentrated animal feeding operation (CAFO); </a:t>
            </a:r>
            <a:endParaRPr sz="1640"/>
          </a:p>
          <a:p>
            <a:pPr marL="1371600" lvl="2" indent="-332739" algn="l" rtl="0">
              <a:lnSpc>
                <a:spcPct val="80000"/>
              </a:lnSpc>
              <a:spcBef>
                <a:spcPts val="0"/>
              </a:spcBef>
              <a:spcAft>
                <a:spcPts val="0"/>
              </a:spcAft>
              <a:buSzPts val="1640"/>
              <a:buChar char="•"/>
            </a:pPr>
            <a:r>
              <a:rPr lang="en-US" sz="1640"/>
              <a:t>(XIII) percent of the population lacking broadband coverage; </a:t>
            </a:r>
            <a:endParaRPr sz="1640"/>
          </a:p>
          <a:p>
            <a:pPr marL="1371600" lvl="2" indent="-332739" algn="l" rtl="0">
              <a:lnSpc>
                <a:spcPct val="80000"/>
              </a:lnSpc>
              <a:spcBef>
                <a:spcPts val="0"/>
              </a:spcBef>
              <a:spcAft>
                <a:spcPts val="0"/>
              </a:spcAft>
              <a:buSzPts val="1640"/>
              <a:buChar char="•"/>
            </a:pPr>
            <a:r>
              <a:rPr lang="en-US" sz="1640"/>
              <a:t>(XIV) asthma emergency room discharges; </a:t>
            </a:r>
            <a:endParaRPr sz="1640"/>
          </a:p>
          <a:p>
            <a:pPr marL="1371600" lvl="2" indent="-332739" algn="l" rtl="0">
              <a:lnSpc>
                <a:spcPct val="80000"/>
              </a:lnSpc>
              <a:spcBef>
                <a:spcPts val="0"/>
              </a:spcBef>
              <a:spcAft>
                <a:spcPts val="0"/>
              </a:spcAft>
              <a:buSzPts val="1640"/>
              <a:buChar char="•"/>
            </a:pPr>
            <a:r>
              <a:rPr lang="en-US" sz="1640"/>
              <a:t>(XV) myocardial infarction discharges; </a:t>
            </a:r>
            <a:endParaRPr sz="1640"/>
          </a:p>
          <a:p>
            <a:pPr marL="1371600" lvl="2" indent="-332739" algn="l" rtl="0">
              <a:lnSpc>
                <a:spcPct val="80000"/>
              </a:lnSpc>
              <a:spcBef>
                <a:spcPts val="0"/>
              </a:spcBef>
              <a:spcAft>
                <a:spcPts val="0"/>
              </a:spcAft>
              <a:buSzPts val="1640"/>
              <a:buChar char="•"/>
            </a:pPr>
            <a:r>
              <a:rPr lang="en-US" sz="1640"/>
              <a:t>(XVI) low-birth-weight infants; </a:t>
            </a:r>
            <a:endParaRPr sz="1640"/>
          </a:p>
          <a:p>
            <a:pPr marL="1371600" lvl="2" indent="-332739" algn="l" rtl="0">
              <a:lnSpc>
                <a:spcPct val="80000"/>
              </a:lnSpc>
              <a:spcBef>
                <a:spcPts val="0"/>
              </a:spcBef>
              <a:spcAft>
                <a:spcPts val="0"/>
              </a:spcAft>
              <a:buSzPts val="1640"/>
              <a:buChar char="•"/>
            </a:pPr>
            <a:r>
              <a:rPr lang="en-US" sz="1640"/>
              <a:t>(XVII) proximity to emitting power plants; </a:t>
            </a:r>
            <a:endParaRPr sz="1640"/>
          </a:p>
          <a:p>
            <a:pPr marL="1371600" lvl="2" indent="-332739" algn="l" rtl="0">
              <a:lnSpc>
                <a:spcPct val="80000"/>
              </a:lnSpc>
              <a:spcBef>
                <a:spcPts val="0"/>
              </a:spcBef>
              <a:spcAft>
                <a:spcPts val="0"/>
              </a:spcAft>
              <a:buSzPts val="1640"/>
              <a:buChar char="•"/>
            </a:pPr>
            <a:r>
              <a:rPr lang="en-US" sz="1640"/>
              <a:t>(XVIII) proximity to a toxic release inventory (TRI) facility; </a:t>
            </a:r>
            <a:endParaRPr sz="1640"/>
          </a:p>
          <a:p>
            <a:pPr marL="1371600" lvl="2" indent="-332739" algn="l" rtl="0">
              <a:lnSpc>
                <a:spcPct val="80000"/>
              </a:lnSpc>
              <a:spcBef>
                <a:spcPts val="0"/>
              </a:spcBef>
              <a:spcAft>
                <a:spcPts val="0"/>
              </a:spcAft>
              <a:buSzPts val="1640"/>
              <a:buChar char="•"/>
            </a:pPr>
            <a:r>
              <a:rPr lang="en-US" sz="1640"/>
              <a:t>(XIX) proximity to a brownfields site; </a:t>
            </a:r>
            <a:endParaRPr sz="1640"/>
          </a:p>
          <a:p>
            <a:pPr marL="1371600" lvl="2" indent="-332739" algn="l" rtl="0">
              <a:lnSpc>
                <a:spcPct val="80000"/>
              </a:lnSpc>
              <a:spcBef>
                <a:spcPts val="0"/>
              </a:spcBef>
              <a:spcAft>
                <a:spcPts val="0"/>
              </a:spcAft>
              <a:buSzPts val="1640"/>
              <a:buChar char="•"/>
            </a:pPr>
            <a:r>
              <a:rPr lang="en-US" sz="1640"/>
              <a:t>(XX) proximity to mining operations; and </a:t>
            </a:r>
            <a:endParaRPr sz="1640"/>
          </a:p>
          <a:p>
            <a:pPr marL="1371600" lvl="2" indent="-332739" algn="l" rtl="0">
              <a:lnSpc>
                <a:spcPct val="80000"/>
              </a:lnSpc>
              <a:spcBef>
                <a:spcPts val="0"/>
              </a:spcBef>
              <a:spcAft>
                <a:spcPts val="0"/>
              </a:spcAft>
              <a:buSzPts val="1640"/>
              <a:buChar char="•"/>
            </a:pPr>
            <a:r>
              <a:rPr lang="en-US" sz="1640"/>
              <a:t>(XXI) proximity to a hazardous waste landfill”.</a:t>
            </a:r>
            <a:endParaRPr sz="164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1014</Words>
  <Application>Microsoft Macintosh PowerPoint</Application>
  <PresentationFormat>On-screen Show (4:3)</PresentationFormat>
  <Paragraphs>95</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Environmental Justice  and MDE </vt:lpstr>
      <vt:lpstr>EPA Definition of EJ</vt:lpstr>
      <vt:lpstr>Maryland Definition of EJ</vt:lpstr>
      <vt:lpstr>MDE’s Internal EJ Policy</vt:lpstr>
      <vt:lpstr>Commission on Environmental Justice &amp; Sustainable Communities</vt:lpstr>
      <vt:lpstr>Commission on Environmental Justice &amp; Sustainable Communities</vt:lpstr>
      <vt:lpstr>MDE EJScreen</vt:lpstr>
      <vt:lpstr>SB 0528- Climate Solutions Now Act of 2022</vt:lpstr>
      <vt:lpstr>SB 0528- Climate Solutions Now Act of 2022</vt:lpstr>
      <vt:lpstr>HB 1200 - Environment Permit Applications Environmental Justice Screening</vt:lpstr>
      <vt:lpstr>Other Relevant 2022 Legislation</vt:lpstr>
      <vt:lpstr>Contact Information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Justice  and MDE </dc:title>
  <dc:creator>sal</dc:creator>
  <cp:lastModifiedBy>Lori Beagles</cp:lastModifiedBy>
  <cp:revision>2</cp:revision>
  <dcterms:created xsi:type="dcterms:W3CDTF">2016-02-09T19:50:36Z</dcterms:created>
  <dcterms:modified xsi:type="dcterms:W3CDTF">2022-10-11T15:33:07Z</dcterms:modified>
</cp:coreProperties>
</file>