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80" r:id="rId6"/>
    <p:sldId id="273" r:id="rId7"/>
    <p:sldId id="281" r:id="rId8"/>
    <p:sldId id="279" r:id="rId9"/>
    <p:sldId id="282" r:id="rId10"/>
    <p:sldId id="271" r:id="rId11"/>
    <p:sldId id="283" r:id="rId12"/>
    <p:sldId id="285" r:id="rId13"/>
    <p:sldId id="284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k, Tara C CIV USA AMC" initials="MTCCUA" lastIdx="4" clrIdx="0">
    <p:extLst>
      <p:ext uri="{19B8F6BF-5375-455C-9EA6-DF929625EA0E}">
        <p15:presenceInfo xmlns:p15="http://schemas.microsoft.com/office/powerpoint/2012/main" userId="S-1-5-21-3676333592-1006736145-1283606961-95050" providerId="AD"/>
      </p:ext>
    </p:extLst>
  </p:cmAuthor>
  <p:cmAuthor id="2" name="Kurth, Michael F CIV USA AMC" initials="KMFCUA" lastIdx="3" clrIdx="1">
    <p:extLst>
      <p:ext uri="{19B8F6BF-5375-455C-9EA6-DF929625EA0E}">
        <p15:presenceInfo xmlns:p15="http://schemas.microsoft.com/office/powerpoint/2012/main" userId="S-1-5-21-3676333592-1006736145-1283606961-432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E70844-1061-4722-BC51-155C77885F7D}" type="datetimeFigureOut">
              <a:rPr lang="en-US" smtClean="0"/>
              <a:t>10/6/22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7D5A6D-2ABE-4CE6-AE83-977E8A3710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5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04EF-933C-4E3F-8D51-775B263E3EFA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3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523-2BDC-47A5-A4CE-6E237B5FFD8F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9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C1E8-9FE9-4483-B0D4-ECBC6D909129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5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JM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0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EB7E-E8A2-4455-B1FC-A083A25CC6E4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5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870A-FEAA-4075-8C11-FEA09EF8A308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7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665E-139E-4B67-85C1-2AFDBA55A176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7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A76-139E-4636-B348-E0A73A5F1B25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BFA1-626E-41E1-94F2-506D4A0111EE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E1B-139E-4D68-A02D-EE4BCCDC935B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852E-F829-41BF-ACCC-942292F35CA9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0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6803-733F-4BF2-A23A-BA973A3DE40E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7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935B-94EC-4747-813C-26F947F6D0D1}" type="datetime1">
              <a:rPr lang="en-US" smtClean="0"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DoD </a:t>
            </a:r>
            <a:br>
              <a:rPr lang="en-US" b="1" dirty="0"/>
            </a:br>
            <a:r>
              <a:rPr lang="en-US" b="1" dirty="0"/>
              <a:t>Low Level Radioactive Waste</a:t>
            </a:r>
            <a:br>
              <a:rPr lang="en-US" b="1" dirty="0"/>
            </a:br>
            <a:r>
              <a:rPr lang="en-US" b="1" dirty="0"/>
              <a:t>Lead Agent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338" y="4834759"/>
            <a:ext cx="9144000" cy="15134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Mike Kurth and Breezy Coleman</a:t>
            </a:r>
          </a:p>
          <a:p>
            <a:r>
              <a:rPr lang="en-US" dirty="0"/>
              <a:t>HQ Joint Munitions Command</a:t>
            </a:r>
          </a:p>
          <a:p>
            <a:r>
              <a:rPr lang="en-US" dirty="0"/>
              <a:t>Rock Island Arsenal</a:t>
            </a:r>
          </a:p>
          <a:p>
            <a:r>
              <a:rPr lang="en-US" dirty="0"/>
              <a:t>Rock Island, 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7987" y="629586"/>
            <a:ext cx="5438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Old Jeep – Radium Gauges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E88A1-3BF1-F3A4-9584-1044524BE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828800"/>
            <a:ext cx="5610225" cy="3609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31B43-4324-D79B-0D01-78E7706B0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2400300"/>
            <a:ext cx="29718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2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 of Indiana - Metal Scrap Recycling Facility </a:t>
            </a:r>
          </a:p>
          <a:p>
            <a:pPr lvl="1"/>
            <a:r>
              <a:rPr lang="en-US" dirty="0"/>
              <a:t>Contacted by a Metal Recycling Company </a:t>
            </a:r>
          </a:p>
          <a:p>
            <a:pPr lvl="2"/>
            <a:r>
              <a:rPr lang="en-US" dirty="0"/>
              <a:t>Items found to have “Caution Radioactive Materials” markings on devices </a:t>
            </a:r>
          </a:p>
          <a:p>
            <a:pPr lvl="2"/>
            <a:r>
              <a:rPr lang="en-US" dirty="0"/>
              <a:t>Our office was contacted</a:t>
            </a:r>
          </a:p>
          <a:p>
            <a:pPr lvl="2"/>
            <a:r>
              <a:rPr lang="en-US" dirty="0"/>
              <a:t>Pictures shared – devices attached to old military helicopter blades </a:t>
            </a:r>
          </a:p>
          <a:p>
            <a:pPr lvl="2"/>
            <a:r>
              <a:rPr lang="en-US" dirty="0"/>
              <a:t>IBIS sources – In-Blade Inspection System (IBIS) Strontium-90 sources</a:t>
            </a:r>
          </a:p>
          <a:p>
            <a:pPr lvl="2"/>
            <a:r>
              <a:rPr lang="en-US" dirty="0"/>
              <a:t>Devices In-Tact – no concern about leakage/contamination concerns</a:t>
            </a:r>
          </a:p>
          <a:p>
            <a:pPr lvl="2"/>
            <a:r>
              <a:rPr lang="en-US" dirty="0"/>
              <a:t>Stored at recycling center and our office retrieved the item  </a:t>
            </a:r>
          </a:p>
          <a:p>
            <a:pPr lvl="2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Military Item   </a:t>
            </a:r>
          </a:p>
          <a:p>
            <a:pPr algn="ctr"/>
            <a:r>
              <a:rPr lang="en-US" b="1" dirty="0"/>
              <a:t>Found in the Public Domain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6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792" y="629586"/>
            <a:ext cx="844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Retired Helicopter Blades with IBIS Sr-90 Sources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12</a:t>
            </a:fld>
            <a:endParaRPr lang="en-US" dirty="0"/>
          </a:p>
        </p:txBody>
      </p:sp>
      <p:pic>
        <p:nvPicPr>
          <p:cNvPr id="2" name="Picture 5" descr="H53 Blade IBIS">
            <a:extLst>
              <a:ext uri="{FF2B5EF4-FFF2-40B4-BE49-F238E27FC236}">
                <a16:creationId xmlns:a16="http://schemas.microsoft.com/office/drawing/2014/main" id="{2D277E3E-6911-B270-4E59-7E2BF9D6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781175"/>
            <a:ext cx="37179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53 Blade IBIS">
            <a:extLst>
              <a:ext uri="{FF2B5EF4-FFF2-40B4-BE49-F238E27FC236}">
                <a16:creationId xmlns:a16="http://schemas.microsoft.com/office/drawing/2014/main" id="{220EA1FE-FD06-4029-28B6-3014F51F0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4" t="22266" r="38458" b="61276"/>
          <a:stretch>
            <a:fillRect/>
          </a:stretch>
        </p:blipFill>
        <p:spPr>
          <a:xfrm>
            <a:off x="4415437" y="2839226"/>
            <a:ext cx="3143791" cy="2230705"/>
          </a:xfrm>
          <a:prstGeom prst="rect">
            <a:avLst/>
          </a:prstGeom>
          <a:noFill/>
        </p:spPr>
      </p:pic>
      <p:pic>
        <p:nvPicPr>
          <p:cNvPr id="8" name="Picture 10" descr="h53 rotor head 2">
            <a:extLst>
              <a:ext uri="{FF2B5EF4-FFF2-40B4-BE49-F238E27FC236}">
                <a16:creationId xmlns:a16="http://schemas.microsoft.com/office/drawing/2014/main" id="{6B7C7A7F-CF00-F1A9-DCA7-9138FD0E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>
            <a:fillRect/>
          </a:stretch>
        </p:blipFill>
        <p:spPr bwMode="auto">
          <a:xfrm>
            <a:off x="7816852" y="2144829"/>
            <a:ext cx="4343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66D1DB3-011D-2D61-0AF6-90F7D1265654}"/>
              </a:ext>
            </a:extLst>
          </p:cNvPr>
          <p:cNvSpPr/>
          <p:nvPr/>
        </p:nvSpPr>
        <p:spPr>
          <a:xfrm>
            <a:off x="10757491" y="3012707"/>
            <a:ext cx="486878" cy="327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F13D06-12A4-C924-EFE7-B87D8EC6A412}"/>
              </a:ext>
            </a:extLst>
          </p:cNvPr>
          <p:cNvSpPr/>
          <p:nvPr/>
        </p:nvSpPr>
        <p:spPr>
          <a:xfrm>
            <a:off x="7940350" y="2929812"/>
            <a:ext cx="422079" cy="26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9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6019"/>
            <a:ext cx="117099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Please contact us if military items containing radioactive materials are found in the public domain</a:t>
            </a:r>
          </a:p>
          <a:p>
            <a:pPr algn="ctr"/>
            <a:r>
              <a:rPr lang="en-US" sz="4400" dirty="0"/>
              <a:t> </a:t>
            </a:r>
          </a:p>
          <a:p>
            <a:pPr algn="ctr"/>
            <a:r>
              <a:rPr lang="en-US" sz="4400" dirty="0"/>
              <a:t>Questions?</a:t>
            </a:r>
          </a:p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71331" y="4523894"/>
            <a:ext cx="3541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Breezy Coleman</a:t>
            </a:r>
          </a:p>
          <a:p>
            <a:r>
              <a:rPr lang="en-US" dirty="0"/>
              <a:t>US Army, HQ JMC</a:t>
            </a:r>
          </a:p>
          <a:p>
            <a:r>
              <a:rPr lang="en-US" dirty="0"/>
              <a:t>Rock Island Arsenal</a:t>
            </a:r>
          </a:p>
          <a:p>
            <a:r>
              <a:rPr lang="en-US" dirty="0"/>
              <a:t>Rock Island, IL</a:t>
            </a:r>
          </a:p>
          <a:p>
            <a:r>
              <a:rPr lang="en-US" dirty="0"/>
              <a:t>Breezy.n.coleman.civ@army.mil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37440" y="4523894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Cyrus Turner</a:t>
            </a:r>
          </a:p>
          <a:p>
            <a:r>
              <a:rPr lang="en-US" dirty="0"/>
              <a:t>US Army, HQ JMC</a:t>
            </a:r>
          </a:p>
          <a:p>
            <a:r>
              <a:rPr lang="en-US" dirty="0"/>
              <a:t>Rock Island Arsenal</a:t>
            </a:r>
          </a:p>
          <a:p>
            <a:r>
              <a:rPr lang="en-US" dirty="0"/>
              <a:t>Rock Island, IL </a:t>
            </a:r>
          </a:p>
          <a:p>
            <a:r>
              <a:rPr lang="en-US" dirty="0"/>
              <a:t>Cyrus.e.turner.civ@army.mil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007EA-5FFB-3D1E-114B-D9F0824C16E9}"/>
              </a:ext>
            </a:extLst>
          </p:cNvPr>
          <p:cNvSpPr txBox="1"/>
          <p:nvPr/>
        </p:nvSpPr>
        <p:spPr>
          <a:xfrm>
            <a:off x="4644312" y="4523894"/>
            <a:ext cx="31591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Mike Kurth</a:t>
            </a:r>
          </a:p>
          <a:p>
            <a:r>
              <a:rPr lang="en-US" dirty="0"/>
              <a:t>US Army, HQ JMC</a:t>
            </a:r>
          </a:p>
          <a:p>
            <a:r>
              <a:rPr lang="en-US" dirty="0"/>
              <a:t>Rock Island Arsenal</a:t>
            </a:r>
          </a:p>
          <a:p>
            <a:r>
              <a:rPr lang="en-US" dirty="0"/>
              <a:t>Rock Island, IL</a:t>
            </a:r>
          </a:p>
          <a:p>
            <a:r>
              <a:rPr lang="en-US" dirty="0"/>
              <a:t>Michael.f.kurth.civ@army.mil </a:t>
            </a:r>
          </a:p>
        </p:txBody>
      </p:sp>
    </p:spTree>
    <p:extLst>
      <p:ext uri="{BB962C8B-B14F-4D97-AF65-F5344CB8AC3E}">
        <p14:creationId xmlns:p14="http://schemas.microsoft.com/office/powerpoint/2010/main" val="45865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731" y="1382286"/>
            <a:ext cx="1100433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u="sng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Mission</a:t>
            </a:r>
          </a:p>
          <a:p>
            <a:pPr lvl="0" algn="ctr">
              <a:spcBef>
                <a:spcPct val="0"/>
              </a:spcBef>
            </a:pPr>
            <a:endParaRPr lang="en-US" sz="2400" b="1" u="sng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Safe, compliant, and cost-effective disposition of LLRW and mixed waste for DOD and other Federal agencies</a:t>
            </a:r>
          </a:p>
          <a:p>
            <a:pPr lvl="0" algn="ctr">
              <a:spcBef>
                <a:spcPct val="0"/>
              </a:spcBef>
            </a:pPr>
            <a:r>
              <a:rPr lang="en-US" sz="2400" b="1" u="sng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Vision</a:t>
            </a:r>
          </a:p>
          <a:p>
            <a:pPr lvl="0" algn="ctr">
              <a:spcBef>
                <a:spcPct val="0"/>
              </a:spcBef>
            </a:pPr>
            <a:endParaRPr lang="en-US" sz="2400" b="1" u="sng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The provider for DOD LLRW disposition, providing users with a seamless end of life cycle (treatment and disposal) for excessed low-level radioactive materials</a:t>
            </a:r>
          </a:p>
          <a:p>
            <a:pPr lvl="0" algn="ctr">
              <a:spcBef>
                <a:spcPct val="0"/>
              </a:spcBef>
              <a:tabLst>
                <a:tab pos="457200" algn="l"/>
              </a:tabLst>
            </a:pPr>
            <a:endParaRPr lang="en-US" sz="2000" b="1" u="sng" dirty="0">
              <a:solidFill>
                <a:srgbClr val="000000"/>
              </a:solidFill>
              <a:latin typeface=" Arial"/>
              <a:ea typeface="ＭＳ Ｐゴシック" charset="-128"/>
            </a:endParaRPr>
          </a:p>
          <a:p>
            <a:pPr lvl="0" algn="ctr">
              <a:spcBef>
                <a:spcPct val="0"/>
              </a:spcBef>
              <a:tabLst>
                <a:tab pos="457200" algn="l"/>
              </a:tabLst>
            </a:pPr>
            <a:r>
              <a:rPr lang="en-US" sz="2000" b="1" u="sng" dirty="0">
                <a:solidFill>
                  <a:srgbClr val="000000"/>
                </a:solidFill>
                <a:latin typeface=" Arial"/>
                <a:ea typeface="ＭＳ Ｐゴシック" charset="-128"/>
                <a:cs typeface="+mn-cs"/>
              </a:rPr>
              <a:t>Governing Instruction</a:t>
            </a:r>
          </a:p>
          <a:p>
            <a:pPr lvl="0" algn="ctr">
              <a:spcBef>
                <a:spcPct val="0"/>
              </a:spcBef>
              <a:tabLst>
                <a:tab pos="457200" algn="l"/>
              </a:tabLst>
            </a:pPr>
            <a:endParaRPr lang="en-US" sz="2000" b="1" u="sng" dirty="0">
              <a:solidFill>
                <a:srgbClr val="000000"/>
              </a:solidFill>
              <a:latin typeface=" Arial"/>
              <a:ea typeface="ＭＳ Ｐゴシック" charset="-128"/>
              <a:cs typeface="+mn-cs"/>
            </a:endParaRPr>
          </a:p>
          <a:p>
            <a:pPr lvl="0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 Arial"/>
                <a:ea typeface="ＭＳ Ｐゴシック" charset="-128"/>
              </a:rPr>
              <a:t>DoD Instruction 4715.27 – DoD Low Level Radioactive Waste (LLRW) Program -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DOD Lead Agent (DODLA) for LLRW (Deputy Assistant Secretary of the Army for Environment, Safety and Occupational Health)</a:t>
            </a:r>
          </a:p>
          <a:p>
            <a:pPr lvl="0" algn="ctr">
              <a:spcBef>
                <a:spcPct val="0"/>
              </a:spcBef>
            </a:pPr>
            <a:endParaRPr lang="en-US" sz="2000" b="1" u="sng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>
              <a:spcBef>
                <a:spcPct val="0"/>
              </a:spcBef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 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1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780" y="1455050"/>
            <a:ext cx="99532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DoD LLRW Lead Agent program services all military property or assets containing source, special nuclear, or byproduct material that is acceptable for disposal in a land disposal facility, in accordance with the U.S. Nuclear Regulatory Commission (NRC) Regulations. </a:t>
            </a:r>
          </a:p>
          <a:p>
            <a:endParaRPr lang="en-US" sz="2800" dirty="0"/>
          </a:p>
          <a:p>
            <a:r>
              <a:rPr lang="en-US" sz="2800" dirty="0"/>
              <a:t>The program also includes:</a:t>
            </a:r>
          </a:p>
          <a:p>
            <a:r>
              <a:rPr lang="en-US" sz="2800" dirty="0"/>
              <a:t>  - Mixed waste (hazardous and radioactive)</a:t>
            </a:r>
          </a:p>
          <a:p>
            <a:r>
              <a:rPr lang="en-US" sz="2800" dirty="0"/>
              <a:t>  - Naturally occurring radioactive material waste (NORM)</a:t>
            </a:r>
          </a:p>
          <a:p>
            <a:r>
              <a:rPr lang="en-US" sz="2800" dirty="0"/>
              <a:t>  - Naturally occurring and accelerator-produced radioactive material waste (NARM)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3173" y="296182"/>
            <a:ext cx="30585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LLRW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5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DoD occasionally is contacted by State officials and public citizens  requesting support for a radioactive item that has military markings found in the public domain 	</a:t>
            </a:r>
          </a:p>
          <a:p>
            <a:pPr lvl="1"/>
            <a:r>
              <a:rPr lang="en-US" dirty="0"/>
              <a:t>Our DoD LLRW program supports the effort</a:t>
            </a:r>
          </a:p>
          <a:p>
            <a:pPr lvl="1"/>
            <a:r>
              <a:rPr lang="en-US" dirty="0"/>
              <a:t>Safety First - ensure the radioactive source is secured and minimize exposure to others</a:t>
            </a:r>
          </a:p>
          <a:p>
            <a:pPr lvl="2"/>
            <a:r>
              <a:rPr lang="en-US" dirty="0"/>
              <a:t>Immediate response if exposure/contamination concerns </a:t>
            </a:r>
          </a:p>
          <a:p>
            <a:pPr lvl="1"/>
            <a:r>
              <a:rPr lang="en-US" dirty="0"/>
              <a:t>Review circumstances to understand condition/situation</a:t>
            </a:r>
          </a:p>
          <a:p>
            <a:pPr lvl="2"/>
            <a:r>
              <a:rPr lang="en-US" dirty="0"/>
              <a:t>Evaluate regulatory reporting criteria (i.e. exposure, theft, material loss of control, etc.)    </a:t>
            </a:r>
          </a:p>
          <a:p>
            <a:pPr lvl="1"/>
            <a:r>
              <a:rPr lang="en-US" dirty="0"/>
              <a:t>Consult with DoD legal office prior to retrieval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Turn-In of Military Radioactive Items  </a:t>
            </a:r>
          </a:p>
          <a:p>
            <a:pPr algn="ctr"/>
            <a:r>
              <a:rPr lang="en-US" b="1" dirty="0"/>
              <a:t>Found in the Public Domain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1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 of New Jersey – Municipal Waste Transfer Station </a:t>
            </a:r>
          </a:p>
          <a:p>
            <a:pPr lvl="1"/>
            <a:r>
              <a:rPr lang="en-US" dirty="0"/>
              <a:t>Contacted by the New Jersey Bureau of Environmental Radiation</a:t>
            </a:r>
          </a:p>
          <a:p>
            <a:pPr lvl="2"/>
            <a:r>
              <a:rPr lang="en-US" dirty="0"/>
              <a:t>Radioactive monitor alarmed as a waste truck rolled through the gate</a:t>
            </a:r>
          </a:p>
          <a:p>
            <a:pPr lvl="2"/>
            <a:r>
              <a:rPr lang="en-US" dirty="0"/>
              <a:t>Waste truck was secured onsite and surveys conducted using handheld instruments</a:t>
            </a:r>
          </a:p>
          <a:p>
            <a:pPr lvl="2"/>
            <a:r>
              <a:rPr lang="en-US" dirty="0"/>
              <a:t> Trash sorting and surveys helped to isolate the source</a:t>
            </a:r>
          </a:p>
          <a:p>
            <a:pPr lvl="2"/>
            <a:r>
              <a:rPr lang="en-US" dirty="0"/>
              <a:t>Cylindrical device with glass top – military markings identified</a:t>
            </a:r>
          </a:p>
          <a:p>
            <a:pPr lvl="2"/>
            <a:r>
              <a:rPr lang="en-US" dirty="0"/>
              <a:t>Handheld spectrometer – Ra-226 Source</a:t>
            </a:r>
          </a:p>
          <a:p>
            <a:pPr lvl="2"/>
            <a:r>
              <a:rPr lang="en-US" dirty="0"/>
              <a:t>Further investigation identified the source as a Metascope (early night vision device) from the 1940’s  </a:t>
            </a:r>
          </a:p>
          <a:p>
            <a:pPr lvl="2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Military Item   </a:t>
            </a:r>
          </a:p>
          <a:p>
            <a:pPr algn="ctr"/>
            <a:r>
              <a:rPr lang="en-US" b="1" dirty="0"/>
              <a:t>Found in the Public Domain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6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0075B-4896-BE79-3ECB-E2218C30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904002"/>
            <a:ext cx="3293015" cy="5064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D2CDB5-A641-49E7-88D3-F2D07DA14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904002"/>
            <a:ext cx="3293015" cy="504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2FBC82-74D6-E7CC-BC45-513DC6EB2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825" y="904002"/>
            <a:ext cx="3009900" cy="49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7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 of California – Member of Public</a:t>
            </a:r>
          </a:p>
          <a:p>
            <a:pPr lvl="1"/>
            <a:r>
              <a:rPr lang="en-US" dirty="0"/>
              <a:t>Contacted by a California National Guard Unit </a:t>
            </a:r>
          </a:p>
          <a:p>
            <a:pPr lvl="2"/>
            <a:r>
              <a:rPr lang="en-US" dirty="0"/>
              <a:t>Public citizen purchased a gently used toolbox from a charitable foundation store</a:t>
            </a:r>
          </a:p>
          <a:p>
            <a:pPr lvl="2"/>
            <a:r>
              <a:rPr lang="en-US" dirty="0"/>
              <a:t>Later discovered there was an item with military and radioactive markings in the toolbox </a:t>
            </a:r>
          </a:p>
          <a:p>
            <a:pPr lvl="2"/>
            <a:r>
              <a:rPr lang="en-US" dirty="0"/>
              <a:t>Citizen contacted the local National Guard</a:t>
            </a:r>
          </a:p>
          <a:p>
            <a:pPr lvl="2"/>
            <a:r>
              <a:rPr lang="en-US" dirty="0"/>
              <a:t>National Guard contacted our office</a:t>
            </a:r>
          </a:p>
          <a:p>
            <a:pPr lvl="2"/>
            <a:r>
              <a:rPr lang="en-US" dirty="0"/>
              <a:t>Item examined and was fully intact, no leakage/contamination concerns</a:t>
            </a:r>
          </a:p>
          <a:p>
            <a:pPr lvl="2"/>
            <a:r>
              <a:rPr lang="en-US" dirty="0"/>
              <a:t>Item stored with National Guard and our office retrieved the item  </a:t>
            </a:r>
          </a:p>
          <a:p>
            <a:pPr lvl="2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Military Item   </a:t>
            </a:r>
          </a:p>
          <a:p>
            <a:pPr algn="ctr"/>
            <a:r>
              <a:rPr lang="en-US" b="1" dirty="0"/>
              <a:t>Found in the Public Domain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51B42-763E-E24E-009B-9E4C012E7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390650"/>
            <a:ext cx="4686300" cy="3891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87DA7A-7042-9ADD-9D39-D42C298508C3}"/>
              </a:ext>
            </a:extLst>
          </p:cNvPr>
          <p:cNvSpPr txBox="1"/>
          <p:nvPr/>
        </p:nvSpPr>
        <p:spPr>
          <a:xfrm>
            <a:off x="2830664" y="787179"/>
            <a:ext cx="701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Aiming Post – Tritium 5 curies </a:t>
            </a:r>
          </a:p>
        </p:txBody>
      </p:sp>
    </p:spTree>
    <p:extLst>
      <p:ext uri="{BB962C8B-B14F-4D97-AF65-F5344CB8AC3E}">
        <p14:creationId xmlns:p14="http://schemas.microsoft.com/office/powerpoint/2010/main" val="372629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 of Indiana – Metal Scrap Recycling Facility </a:t>
            </a:r>
          </a:p>
          <a:p>
            <a:pPr lvl="1"/>
            <a:r>
              <a:rPr lang="en-US" dirty="0"/>
              <a:t>Contacted by a Metal Recycling Company </a:t>
            </a:r>
          </a:p>
          <a:p>
            <a:pPr lvl="2"/>
            <a:r>
              <a:rPr lang="en-US" dirty="0"/>
              <a:t>Radioactive monitor alarmed as truck hauling metal scrap rolled through the gate</a:t>
            </a:r>
          </a:p>
          <a:p>
            <a:pPr lvl="2"/>
            <a:r>
              <a:rPr lang="en-US" dirty="0"/>
              <a:t>Truck was secured onsite </a:t>
            </a:r>
          </a:p>
          <a:p>
            <a:pPr lvl="2"/>
            <a:r>
              <a:rPr lang="en-US" dirty="0"/>
              <a:t>Surveys conducted</a:t>
            </a:r>
          </a:p>
          <a:p>
            <a:pPr lvl="2"/>
            <a:r>
              <a:rPr lang="en-US" dirty="0"/>
              <a:t>Old military jeep with Radium-226 gauges identified </a:t>
            </a:r>
          </a:p>
          <a:p>
            <a:pPr lvl="2"/>
            <a:r>
              <a:rPr lang="en-US" dirty="0"/>
              <a:t>Gauges examined and were fully intact, no leakage/contamination concerns</a:t>
            </a:r>
          </a:p>
          <a:p>
            <a:pPr lvl="2"/>
            <a:r>
              <a:rPr lang="en-US" dirty="0"/>
              <a:t>Gauge panel removed, stored at recycling center and our office retrieved the item  </a:t>
            </a:r>
          </a:p>
          <a:p>
            <a:pPr lvl="2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Military Item   </a:t>
            </a:r>
          </a:p>
          <a:p>
            <a:pPr algn="ctr"/>
            <a:r>
              <a:rPr lang="en-US" b="1" dirty="0"/>
              <a:t>Found in the Public Domain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735</Words>
  <Application>Microsoft Macintosh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 Arial</vt:lpstr>
      <vt:lpstr>Arial</vt:lpstr>
      <vt:lpstr>Calibri</vt:lpstr>
      <vt:lpstr>Calibri Light</vt:lpstr>
      <vt:lpstr>Office Theme</vt:lpstr>
      <vt:lpstr>DoD  Low Level Radioactive Waste Lead Agent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 LLRW</dc:title>
  <dc:creator>Kurth, Michael F CIV USA AMC</dc:creator>
  <cp:lastModifiedBy>Lori Beagles</cp:lastModifiedBy>
  <cp:revision>66</cp:revision>
  <cp:lastPrinted>2022-10-05T20:06:12Z</cp:lastPrinted>
  <dcterms:created xsi:type="dcterms:W3CDTF">2022-03-27T15:45:14Z</dcterms:created>
  <dcterms:modified xsi:type="dcterms:W3CDTF">2022-10-06T23:14:26Z</dcterms:modified>
</cp:coreProperties>
</file>