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4398" r:id="rId5"/>
  </p:sldMasterIdLst>
  <p:notesMasterIdLst>
    <p:notesMasterId r:id="rId25"/>
  </p:notesMasterIdLst>
  <p:sldIdLst>
    <p:sldId id="530" r:id="rId6"/>
    <p:sldId id="531" r:id="rId7"/>
    <p:sldId id="843" r:id="rId8"/>
    <p:sldId id="256" r:id="rId9"/>
    <p:sldId id="853" r:id="rId10"/>
    <p:sldId id="966" r:id="rId11"/>
    <p:sldId id="964" r:id="rId12"/>
    <p:sldId id="625" r:id="rId13"/>
    <p:sldId id="837" r:id="rId14"/>
    <p:sldId id="963" r:id="rId15"/>
    <p:sldId id="619" r:id="rId16"/>
    <p:sldId id="965" r:id="rId17"/>
    <p:sldId id="968" r:id="rId18"/>
    <p:sldId id="844" r:id="rId19"/>
    <p:sldId id="851" r:id="rId20"/>
    <p:sldId id="341" r:id="rId21"/>
    <p:sldId id="797" r:id="rId22"/>
    <p:sldId id="265" r:id="rId23"/>
    <p:sldId id="27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0AE03E1-D8A8-498C-950F-D29CDD290B7E}">
          <p14:sldIdLst>
            <p14:sldId id="530"/>
            <p14:sldId id="531"/>
            <p14:sldId id="843"/>
            <p14:sldId id="256"/>
            <p14:sldId id="853"/>
            <p14:sldId id="966"/>
            <p14:sldId id="964"/>
            <p14:sldId id="625"/>
            <p14:sldId id="837"/>
            <p14:sldId id="963"/>
            <p14:sldId id="619"/>
            <p14:sldId id="965"/>
            <p14:sldId id="968"/>
            <p14:sldId id="844"/>
            <p14:sldId id="851"/>
            <p14:sldId id="341"/>
            <p14:sldId id="797"/>
            <p14:sldId id="265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binski, John" initials="LJ" lastIdx="5" clrIdx="0">
    <p:extLst>
      <p:ext uri="{19B8F6BF-5375-455C-9EA6-DF929625EA0E}">
        <p15:presenceInfo xmlns:p15="http://schemas.microsoft.com/office/powerpoint/2012/main" userId="S::jwl@nrc.gov::9de693ad-dcf3-4948-ac43-99be742d8874" providerId="AD"/>
      </p:ext>
    </p:extLst>
  </p:cmAuthor>
  <p:cmAuthor id="2" name="Doell, Marlayna" initials="DM" lastIdx="6" clrIdx="1">
    <p:extLst>
      <p:ext uri="{19B8F6BF-5375-455C-9EA6-DF929625EA0E}">
        <p15:presenceInfo xmlns:p15="http://schemas.microsoft.com/office/powerpoint/2012/main" userId="S::MGV@NRC.GOV::b266920c-d86d-4312-9099-b7f386561b36" providerId="AD"/>
      </p:ext>
    </p:extLst>
  </p:cmAuthor>
  <p:cmAuthor id="3" name="Holahan, Trish" initials="HT" lastIdx="4" clrIdx="2">
    <p:extLst>
      <p:ext uri="{19B8F6BF-5375-455C-9EA6-DF929625EA0E}">
        <p15:presenceInfo xmlns:p15="http://schemas.microsoft.com/office/powerpoint/2012/main" userId="S::PKH@nrc.gov::334200b0-c9a5-4c3e-acf7-d3417976aae6" providerId="AD"/>
      </p:ext>
    </p:extLst>
  </p:cmAuthor>
  <p:cmAuthor id="4" name="Koenick, Stephen" initials="KS" lastIdx="5" clrIdx="3">
    <p:extLst>
      <p:ext uri="{19B8F6BF-5375-455C-9EA6-DF929625EA0E}">
        <p15:presenceInfo xmlns:p15="http://schemas.microsoft.com/office/powerpoint/2012/main" userId="S::SSK2@nrc.gov::c0dd2ea6-6e71-4e62-b4e7-eea7e323b916" providerId="AD"/>
      </p:ext>
    </p:extLst>
  </p:cmAuthor>
  <p:cmAuthor id="5" name="Wong, Melanie" initials="WM" lastIdx="23" clrIdx="4">
    <p:extLst>
      <p:ext uri="{19B8F6BF-5375-455C-9EA6-DF929625EA0E}">
        <p15:presenceInfo xmlns:p15="http://schemas.microsoft.com/office/powerpoint/2012/main" userId="S::MCW4@NRC.GOV::096e10ca-9173-41ba-88ab-183d13a35b88" providerId="AD"/>
      </p:ext>
    </p:extLst>
  </p:cmAuthor>
  <p:cmAuthor id="6" name="Dembek, Stephen" initials="DS" lastIdx="9" clrIdx="5">
    <p:extLst>
      <p:ext uri="{19B8F6BF-5375-455C-9EA6-DF929625EA0E}">
        <p15:presenceInfo xmlns:p15="http://schemas.microsoft.com/office/powerpoint/2012/main" userId="S::SXD@NRC.GOV::40081064-585a-4090-b42b-40e0de72bb55" providerId="AD"/>
      </p:ext>
    </p:extLst>
  </p:cmAuthor>
  <p:cmAuthor id="7" name="Yadav, Priya" initials="YP" lastIdx="14" clrIdx="6">
    <p:extLst>
      <p:ext uri="{19B8F6BF-5375-455C-9EA6-DF929625EA0E}">
        <p15:presenceInfo xmlns:p15="http://schemas.microsoft.com/office/powerpoint/2012/main" userId="S::PPY@NRC.GOV::c42c8336-bf98-4413-9498-0168d9f901aa" providerId="AD"/>
      </p:ext>
    </p:extLst>
  </p:cmAuthor>
  <p:cmAuthor id="8" name="Watson, Bruce" initials="WB" lastIdx="3" clrIdx="7">
    <p:extLst>
      <p:ext uri="{19B8F6BF-5375-455C-9EA6-DF929625EA0E}">
        <p15:presenceInfo xmlns:p15="http://schemas.microsoft.com/office/powerpoint/2012/main" userId="S::baw1@nrc.gov::a6d56edb-2e60-49b6-92cc-a0317741da1a" providerId="AD"/>
      </p:ext>
    </p:extLst>
  </p:cmAuthor>
  <p:cmAuthor id="9" name="Irvin, Ian" initials="II" lastIdx="9" clrIdx="8">
    <p:extLst>
      <p:ext uri="{19B8F6BF-5375-455C-9EA6-DF929625EA0E}">
        <p15:presenceInfo xmlns:p15="http://schemas.microsoft.com/office/powerpoint/2012/main" userId="S::IGI1@nrc.gov::117e4dcf-37f8-4f49-a1bd-7a1c9a2ea900" providerId="AD"/>
      </p:ext>
    </p:extLst>
  </p:cmAuthor>
  <p:cmAuthor id="10" name="Smith, Ted" initials="ST" lastIdx="1" clrIdx="9">
    <p:extLst>
      <p:ext uri="{19B8F6BF-5375-455C-9EA6-DF929625EA0E}">
        <p15:presenceInfo xmlns:p15="http://schemas.microsoft.com/office/powerpoint/2012/main" userId="S::TBS1@NRC.GOV::6c26bedc-da66-4eea-bbe8-1af6dbc2ecfb" providerId="AD"/>
      </p:ext>
    </p:extLst>
  </p:cmAuthor>
  <p:cmAuthor id="11" name="Whited, Ryan" initials="WR" lastIdx="3" clrIdx="10">
    <p:extLst>
      <p:ext uri="{19B8F6BF-5375-455C-9EA6-DF929625EA0E}">
        <p15:presenceInfo xmlns:p15="http://schemas.microsoft.com/office/powerpoint/2012/main" userId="S::ARW2@NRC.GOV::61eae325-fc5b-4f99-bfcc-ecb19e5af6ea" providerId="AD"/>
      </p:ext>
    </p:extLst>
  </p:cmAuthor>
  <p:cmAuthor id="12" name="Doyle, Dan" initials="DD" lastIdx="1" clrIdx="11">
    <p:extLst>
      <p:ext uri="{19B8F6BF-5375-455C-9EA6-DF929625EA0E}">
        <p15:presenceInfo xmlns:p15="http://schemas.microsoft.com/office/powerpoint/2012/main" userId="Doyle, Dan" providerId="None"/>
      </p:ext>
    </p:extLst>
  </p:cmAuthor>
  <p:cmAuthor id="13" name="McKenney, Chris" initials="MC" lastIdx="1" clrIdx="12">
    <p:extLst>
      <p:ext uri="{19B8F6BF-5375-455C-9EA6-DF929625EA0E}">
        <p15:presenceInfo xmlns:p15="http://schemas.microsoft.com/office/powerpoint/2012/main" userId="S::cam1@nrc.gov::36c94c03-d5e4-4150-a60f-30a4bd6a331f" providerId="AD"/>
      </p:ext>
    </p:extLst>
  </p:cmAuthor>
  <p:cmAuthor id="14" name="Barr, Cynthia" initials="BC" lastIdx="9" clrIdx="13">
    <p:extLst>
      <p:ext uri="{19B8F6BF-5375-455C-9EA6-DF929625EA0E}">
        <p15:presenceInfo xmlns:p15="http://schemas.microsoft.com/office/powerpoint/2012/main" userId="S::CSB2@NRC.GOV::e105057a-7852-4761-871a-2dedc421e366" providerId="AD"/>
      </p:ext>
    </p:extLst>
  </p:cmAuthor>
  <p:cmAuthor id="15" name="Schwartzman, Adam" initials="SA" lastIdx="4" clrIdx="14">
    <p:extLst>
      <p:ext uri="{19B8F6BF-5375-455C-9EA6-DF929625EA0E}">
        <p15:presenceInfo xmlns:p15="http://schemas.microsoft.com/office/powerpoint/2012/main" userId="Schwartzman, Adam" providerId="None"/>
      </p:ext>
    </p:extLst>
  </p:cmAuthor>
  <p:cmAuthor id="16" name="Dan Doyle" initials="DD" lastIdx="2" clrIdx="15">
    <p:extLst>
      <p:ext uri="{19B8F6BF-5375-455C-9EA6-DF929625EA0E}">
        <p15:presenceInfo xmlns:p15="http://schemas.microsoft.com/office/powerpoint/2012/main" userId="S::DID@nrc.gov::0bf29b90-0e58-47ee-ba29-557e01c193ea" providerId="AD"/>
      </p:ext>
    </p:extLst>
  </p:cmAuthor>
  <p:cmAuthor id="17" name="Adam Schwartzman" initials="AS" lastIdx="4" clrIdx="16">
    <p:extLst>
      <p:ext uri="{19B8F6BF-5375-455C-9EA6-DF929625EA0E}">
        <p15:presenceInfo xmlns:p15="http://schemas.microsoft.com/office/powerpoint/2012/main" userId="S::als2@nrc.gov::a19faab8-2127-4215-ace4-1d5fadb988e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99FF"/>
    <a:srgbClr val="FFFF66"/>
    <a:srgbClr val="C9DC14"/>
    <a:srgbClr val="03690D"/>
    <a:srgbClr val="619D03"/>
    <a:srgbClr val="DB0A60"/>
    <a:srgbClr val="F2AC0D"/>
    <a:srgbClr val="DE0962"/>
    <a:srgbClr val="DA4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00"/>
    <p:restoredTop sz="71138" autoAdjust="0"/>
  </p:normalViewPr>
  <p:slideViewPr>
    <p:cSldViewPr snapToGrid="0">
      <p:cViewPr varScale="1">
        <p:scale>
          <a:sx n="89" d="100"/>
          <a:sy n="89" d="100"/>
        </p:scale>
        <p:origin x="18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5F8696-CA08-4554-BBE1-CA5103B444FC}" type="doc">
      <dgm:prSet loTypeId="urn:microsoft.com/office/officeart/2005/8/layout/funnel1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BF3D95-7377-4DE4-8ACB-DE3342205D68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500" kern="1200" dirty="0"/>
            <a:t>Depleted </a:t>
          </a:r>
          <a:r>
            <a:rPr lang="en-US" sz="1500" kern="1200" dirty="0">
              <a:solidFill>
                <a:prstClr val="black"/>
              </a:solidFill>
              <a:latin typeface="Tw Cen MT" panose="020B0602020104020603"/>
              <a:ea typeface="+mn-ea"/>
              <a:cs typeface="+mn-cs"/>
            </a:rPr>
            <a:t>Uranium</a:t>
          </a:r>
        </a:p>
      </dgm:t>
    </dgm:pt>
    <dgm:pt modelId="{4BA63286-26E9-4536-83A5-C677E72B1A87}" type="parTrans" cxnId="{A2690F1A-63BB-4440-B9EA-8309635D0BFC}">
      <dgm:prSet/>
      <dgm:spPr/>
      <dgm:t>
        <a:bodyPr/>
        <a:lstStyle/>
        <a:p>
          <a:endParaRPr lang="en-US"/>
        </a:p>
      </dgm:t>
    </dgm:pt>
    <dgm:pt modelId="{29E9302A-8314-4912-9709-A100ED10E1CC}" type="sibTrans" cxnId="{A2690F1A-63BB-4440-B9EA-8309635D0BFC}">
      <dgm:prSet/>
      <dgm:spPr/>
      <dgm:t>
        <a:bodyPr/>
        <a:lstStyle/>
        <a:p>
          <a:endParaRPr lang="en-US"/>
        </a:p>
      </dgm:t>
    </dgm:pt>
    <dgm:pt modelId="{C05808F4-355A-4313-B070-77617B7CE215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400" dirty="0"/>
            <a:t>GTCC</a:t>
          </a:r>
        </a:p>
      </dgm:t>
    </dgm:pt>
    <dgm:pt modelId="{9E14AC8E-4182-40A4-8146-5749CFD0C45E}" type="parTrans" cxnId="{F53066D4-03D9-435A-936A-8CFAEA34EC09}">
      <dgm:prSet/>
      <dgm:spPr/>
      <dgm:t>
        <a:bodyPr/>
        <a:lstStyle/>
        <a:p>
          <a:endParaRPr lang="en-US"/>
        </a:p>
      </dgm:t>
    </dgm:pt>
    <dgm:pt modelId="{6AF1320E-3548-4620-A498-A519C98469A7}" type="sibTrans" cxnId="{F53066D4-03D9-435A-936A-8CFAEA34EC09}">
      <dgm:prSet/>
      <dgm:spPr/>
      <dgm:t>
        <a:bodyPr/>
        <a:lstStyle/>
        <a:p>
          <a:endParaRPr lang="en-US"/>
        </a:p>
      </dgm:t>
    </dgm:pt>
    <dgm:pt modelId="{D355AB30-488A-4A5E-B03C-005E24911BB0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500" dirty="0"/>
            <a:t>TRU Waste</a:t>
          </a:r>
        </a:p>
      </dgm:t>
    </dgm:pt>
    <dgm:pt modelId="{7712D953-41C4-42D0-BDE5-A86C0A2B4FF2}" type="parTrans" cxnId="{807CD33C-94D5-4059-9999-7747D10D2704}">
      <dgm:prSet/>
      <dgm:spPr/>
      <dgm:t>
        <a:bodyPr/>
        <a:lstStyle/>
        <a:p>
          <a:endParaRPr lang="en-US"/>
        </a:p>
      </dgm:t>
    </dgm:pt>
    <dgm:pt modelId="{74FE7931-2858-46C4-8CBF-57646FE30628}" type="sibTrans" cxnId="{807CD33C-94D5-4059-9999-7747D10D2704}">
      <dgm:prSet/>
      <dgm:spPr/>
      <dgm:t>
        <a:bodyPr/>
        <a:lstStyle/>
        <a:p>
          <a:endParaRPr lang="en-US"/>
        </a:p>
      </dgm:t>
    </dgm:pt>
    <dgm:pt modelId="{1F2668A3-B69C-4316-93E5-3A1311D1A203}">
      <dgm:prSet phldrT="[Text]"/>
      <dgm:spPr/>
      <dgm:t>
        <a:bodyPr/>
        <a:lstStyle/>
        <a:p>
          <a:endParaRPr lang="en-US" dirty="0"/>
        </a:p>
      </dgm:t>
    </dgm:pt>
    <dgm:pt modelId="{328B52EE-575E-4941-A431-54ABC59C28E7}" type="parTrans" cxnId="{B14802BC-F022-4795-8F23-D630CB49AFFF}">
      <dgm:prSet/>
      <dgm:spPr/>
      <dgm:t>
        <a:bodyPr/>
        <a:lstStyle/>
        <a:p>
          <a:endParaRPr lang="en-US"/>
        </a:p>
      </dgm:t>
    </dgm:pt>
    <dgm:pt modelId="{28FB6BEB-07F8-4DE0-AB82-0F93F366B4AF}" type="sibTrans" cxnId="{B14802BC-F022-4795-8F23-D630CB49AFFF}">
      <dgm:prSet/>
      <dgm:spPr/>
      <dgm:t>
        <a:bodyPr/>
        <a:lstStyle/>
        <a:p>
          <a:endParaRPr lang="en-US"/>
        </a:p>
      </dgm:t>
    </dgm:pt>
    <dgm:pt modelId="{81FCD6DD-B0F7-4CB4-8964-717E46BA89BA}">
      <dgm:prSet phldrT="[Text]" custScaleX="77382" custScaleY="70082" custLinFactX="-63625" custLinFactNeighborX="-100000" custLinFactNeighborY="88597"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94F149F4-3077-4E75-BD0C-A5B84B3236AF}" type="parTrans" cxnId="{4FB250C2-173F-4A4C-8B30-3A52E910A4C2}">
      <dgm:prSet/>
      <dgm:spPr/>
      <dgm:t>
        <a:bodyPr/>
        <a:lstStyle/>
        <a:p>
          <a:endParaRPr lang="en-US"/>
        </a:p>
      </dgm:t>
    </dgm:pt>
    <dgm:pt modelId="{075BCEFC-2AD7-49E1-A94B-75BB2ECCE961}" type="sibTrans" cxnId="{4FB250C2-173F-4A4C-8B30-3A52E910A4C2}">
      <dgm:prSet/>
      <dgm:spPr/>
      <dgm:t>
        <a:bodyPr/>
        <a:lstStyle/>
        <a:p>
          <a:endParaRPr lang="en-US"/>
        </a:p>
      </dgm:t>
    </dgm:pt>
    <dgm:pt modelId="{EEF3AB38-F9D6-48A7-B8F4-184A411A40F9}">
      <dgm:prSet phldrT="[Text]" custScaleX="73271" custScaleY="73668" custLinFactNeighborX="45985" custLinFactNeighborY="52036"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03DB94A7-CC87-4426-AC4D-36AD6FD1AE00}" type="parTrans" cxnId="{AAE462C3-8F52-4E1F-8F83-A35B1E340380}">
      <dgm:prSet/>
      <dgm:spPr/>
      <dgm:t>
        <a:bodyPr/>
        <a:lstStyle/>
        <a:p>
          <a:endParaRPr lang="en-US"/>
        </a:p>
      </dgm:t>
    </dgm:pt>
    <dgm:pt modelId="{75F8A3CD-AA99-495B-B790-1E36645E5B80}" type="sibTrans" cxnId="{AAE462C3-8F52-4E1F-8F83-A35B1E340380}">
      <dgm:prSet/>
      <dgm:spPr/>
      <dgm:t>
        <a:bodyPr/>
        <a:lstStyle/>
        <a:p>
          <a:endParaRPr lang="en-US"/>
        </a:p>
      </dgm:t>
    </dgm:pt>
    <dgm:pt modelId="{7D906407-7E7A-4D80-86D2-58458A7E7BC7}" type="pres">
      <dgm:prSet presAssocID="{0E5F8696-CA08-4554-BBE1-CA5103B444FC}" presName="Name0" presStyleCnt="0">
        <dgm:presLayoutVars>
          <dgm:chMax val="4"/>
          <dgm:resizeHandles val="exact"/>
        </dgm:presLayoutVars>
      </dgm:prSet>
      <dgm:spPr/>
    </dgm:pt>
    <dgm:pt modelId="{7890A868-F9B3-40DD-AF68-DE2BC2D5E65C}" type="pres">
      <dgm:prSet presAssocID="{0E5F8696-CA08-4554-BBE1-CA5103B444FC}" presName="ellipse" presStyleLbl="trBgShp" presStyleIdx="0" presStyleCnt="1" custScaleX="104155" custScaleY="105727" custLinFactNeighborX="-39690" custLinFactNeighborY="53841"/>
      <dgm:spPr/>
    </dgm:pt>
    <dgm:pt modelId="{F071EC22-1AD3-466E-95F9-844800C4552E}" type="pres">
      <dgm:prSet presAssocID="{0E5F8696-CA08-4554-BBE1-CA5103B444FC}" presName="arrow1" presStyleLbl="fgShp" presStyleIdx="0" presStyleCnt="1" custLinFactX="-10282" custLinFactY="64493" custLinFactNeighborX="-100000" custLinFactNeighborY="100000"/>
      <dgm:spPr>
        <a:solidFill>
          <a:schemeClr val="tx2"/>
        </a:solidFill>
      </dgm:spPr>
    </dgm:pt>
    <dgm:pt modelId="{F746B881-0C90-497B-9591-41DD371F3031}" type="pres">
      <dgm:prSet presAssocID="{0E5F8696-CA08-4554-BBE1-CA5103B444FC}" presName="rectangle" presStyleLbl="revTx" presStyleIdx="0" presStyleCnt="1" custScaleX="143826" custLinFactNeighborX="-33128" custLinFactNeighborY="98445">
        <dgm:presLayoutVars>
          <dgm:bulletEnabled val="1"/>
        </dgm:presLayoutVars>
      </dgm:prSet>
      <dgm:spPr/>
    </dgm:pt>
    <dgm:pt modelId="{02239210-1C0C-4F01-84A7-8B7576777FA4}" type="pres">
      <dgm:prSet presAssocID="{C05808F4-355A-4313-B070-77617B7CE215}" presName="item1" presStyleLbl="node1" presStyleIdx="0" presStyleCnt="3" custScaleX="74811" custScaleY="69719" custLinFactNeighborX="-82884" custLinFactNeighborY="47447">
        <dgm:presLayoutVars>
          <dgm:bulletEnabled val="1"/>
        </dgm:presLayoutVars>
      </dgm:prSet>
      <dgm:spPr/>
    </dgm:pt>
    <dgm:pt modelId="{D1070B6F-59BF-4357-AD19-F5541393E62F}" type="pres">
      <dgm:prSet presAssocID="{D355AB30-488A-4A5E-B03C-005E24911BB0}" presName="item2" presStyleLbl="node1" presStyleIdx="1" presStyleCnt="3" custScaleX="73271" custScaleY="73668" custLinFactNeighborX="45985" custLinFactNeighborY="57481">
        <dgm:presLayoutVars>
          <dgm:bulletEnabled val="1"/>
        </dgm:presLayoutVars>
      </dgm:prSet>
      <dgm:spPr/>
    </dgm:pt>
    <dgm:pt modelId="{666936D2-FFEE-4666-8376-D02628AEB5A2}" type="pres">
      <dgm:prSet presAssocID="{1F2668A3-B69C-4316-93E5-3A1311D1A203}" presName="item3" presStyleLbl="node1" presStyleIdx="2" presStyleCnt="3" custScaleX="77382" custScaleY="70082" custLinFactX="-59894" custLinFactNeighborX="-100000" custLinFactNeighborY="78106">
        <dgm:presLayoutVars>
          <dgm:bulletEnabled val="1"/>
        </dgm:presLayoutVars>
      </dgm:prSet>
      <dgm:spPr/>
    </dgm:pt>
    <dgm:pt modelId="{D9BF9376-682B-431C-B2EA-9C83CFB95B68}" type="pres">
      <dgm:prSet presAssocID="{0E5F8696-CA08-4554-BBE1-CA5103B444FC}" presName="funnel" presStyleLbl="trAlignAcc1" presStyleIdx="0" presStyleCnt="1" custLinFactNeighborX="-20130" custLinFactNeighborY="22673"/>
      <dgm:spPr>
        <a:solidFill>
          <a:schemeClr val="tx2">
            <a:alpha val="40000"/>
          </a:schemeClr>
        </a:solidFill>
        <a:ln>
          <a:solidFill>
            <a:schemeClr val="tx2"/>
          </a:solidFill>
        </a:ln>
      </dgm:spPr>
    </dgm:pt>
  </dgm:ptLst>
  <dgm:cxnLst>
    <dgm:cxn modelId="{786AEF04-0EF9-4579-A302-1E00C3295F9D}" type="presOf" srcId="{7FBF3D95-7377-4DE4-8ACB-DE3342205D68}" destId="{666936D2-FFEE-4666-8376-D02628AEB5A2}" srcOrd="0" destOrd="0" presId="urn:microsoft.com/office/officeart/2005/8/layout/funnel1"/>
    <dgm:cxn modelId="{A2690F1A-63BB-4440-B9EA-8309635D0BFC}" srcId="{0E5F8696-CA08-4554-BBE1-CA5103B444FC}" destId="{7FBF3D95-7377-4DE4-8ACB-DE3342205D68}" srcOrd="0" destOrd="0" parTransId="{4BA63286-26E9-4536-83A5-C677E72B1A87}" sibTransId="{29E9302A-8314-4912-9709-A100ED10E1CC}"/>
    <dgm:cxn modelId="{807CD33C-94D5-4059-9999-7747D10D2704}" srcId="{0E5F8696-CA08-4554-BBE1-CA5103B444FC}" destId="{D355AB30-488A-4A5E-B03C-005E24911BB0}" srcOrd="2" destOrd="0" parTransId="{7712D953-41C4-42D0-BDE5-A86C0A2B4FF2}" sibTransId="{74FE7931-2858-46C4-8CBF-57646FE30628}"/>
    <dgm:cxn modelId="{0AAA233D-47C2-4E4A-AA41-C96D877157E7}" type="presOf" srcId="{0E5F8696-CA08-4554-BBE1-CA5103B444FC}" destId="{7D906407-7E7A-4D80-86D2-58458A7E7BC7}" srcOrd="0" destOrd="0" presId="urn:microsoft.com/office/officeart/2005/8/layout/funnel1"/>
    <dgm:cxn modelId="{479BD499-75E5-4CD9-89D5-33B3ED974F8D}" type="presOf" srcId="{1F2668A3-B69C-4316-93E5-3A1311D1A203}" destId="{F746B881-0C90-497B-9591-41DD371F3031}" srcOrd="0" destOrd="0" presId="urn:microsoft.com/office/officeart/2005/8/layout/funnel1"/>
    <dgm:cxn modelId="{7DF9E39D-14AD-4431-A92A-4C35F9D2EA33}" type="presOf" srcId="{C05808F4-355A-4313-B070-77617B7CE215}" destId="{D1070B6F-59BF-4357-AD19-F5541393E62F}" srcOrd="0" destOrd="0" presId="urn:microsoft.com/office/officeart/2005/8/layout/funnel1"/>
    <dgm:cxn modelId="{C77486B5-C737-46DF-9CDF-FABEF2FE20DF}" type="presOf" srcId="{D355AB30-488A-4A5E-B03C-005E24911BB0}" destId="{02239210-1C0C-4F01-84A7-8B7576777FA4}" srcOrd="0" destOrd="0" presId="urn:microsoft.com/office/officeart/2005/8/layout/funnel1"/>
    <dgm:cxn modelId="{B14802BC-F022-4795-8F23-D630CB49AFFF}" srcId="{0E5F8696-CA08-4554-BBE1-CA5103B444FC}" destId="{1F2668A3-B69C-4316-93E5-3A1311D1A203}" srcOrd="3" destOrd="0" parTransId="{328B52EE-575E-4941-A431-54ABC59C28E7}" sibTransId="{28FB6BEB-07F8-4DE0-AB82-0F93F366B4AF}"/>
    <dgm:cxn modelId="{4FB250C2-173F-4A4C-8B30-3A52E910A4C2}" srcId="{0E5F8696-CA08-4554-BBE1-CA5103B444FC}" destId="{81FCD6DD-B0F7-4CB4-8964-717E46BA89BA}" srcOrd="4" destOrd="0" parTransId="{94F149F4-3077-4E75-BD0C-A5B84B3236AF}" sibTransId="{075BCEFC-2AD7-49E1-A94B-75BB2ECCE961}"/>
    <dgm:cxn modelId="{AAE462C3-8F52-4E1F-8F83-A35B1E340380}" srcId="{0E5F8696-CA08-4554-BBE1-CA5103B444FC}" destId="{EEF3AB38-F9D6-48A7-B8F4-184A411A40F9}" srcOrd="5" destOrd="0" parTransId="{03DB94A7-CC87-4426-AC4D-36AD6FD1AE00}" sibTransId="{75F8A3CD-AA99-495B-B790-1E36645E5B80}"/>
    <dgm:cxn modelId="{F53066D4-03D9-435A-936A-8CFAEA34EC09}" srcId="{0E5F8696-CA08-4554-BBE1-CA5103B444FC}" destId="{C05808F4-355A-4313-B070-77617B7CE215}" srcOrd="1" destOrd="0" parTransId="{9E14AC8E-4182-40A4-8146-5749CFD0C45E}" sibTransId="{6AF1320E-3548-4620-A498-A519C98469A7}"/>
    <dgm:cxn modelId="{69DE8445-FCB5-41F7-B7CC-A49D1CF316E3}" type="presParOf" srcId="{7D906407-7E7A-4D80-86D2-58458A7E7BC7}" destId="{7890A868-F9B3-40DD-AF68-DE2BC2D5E65C}" srcOrd="0" destOrd="0" presId="urn:microsoft.com/office/officeart/2005/8/layout/funnel1"/>
    <dgm:cxn modelId="{954AE92A-3F44-43BA-81CB-EF76D800E33A}" type="presParOf" srcId="{7D906407-7E7A-4D80-86D2-58458A7E7BC7}" destId="{F071EC22-1AD3-466E-95F9-844800C4552E}" srcOrd="1" destOrd="0" presId="urn:microsoft.com/office/officeart/2005/8/layout/funnel1"/>
    <dgm:cxn modelId="{3EDD9D74-0A3B-4707-BB6F-7242FAC67A64}" type="presParOf" srcId="{7D906407-7E7A-4D80-86D2-58458A7E7BC7}" destId="{F746B881-0C90-497B-9591-41DD371F3031}" srcOrd="2" destOrd="0" presId="urn:microsoft.com/office/officeart/2005/8/layout/funnel1"/>
    <dgm:cxn modelId="{F32B9E23-F928-4EA2-AF8F-B9CBCD20C557}" type="presParOf" srcId="{7D906407-7E7A-4D80-86D2-58458A7E7BC7}" destId="{02239210-1C0C-4F01-84A7-8B7576777FA4}" srcOrd="3" destOrd="0" presId="urn:microsoft.com/office/officeart/2005/8/layout/funnel1"/>
    <dgm:cxn modelId="{338558D1-F7EF-4696-BBD3-307CC721587D}" type="presParOf" srcId="{7D906407-7E7A-4D80-86D2-58458A7E7BC7}" destId="{D1070B6F-59BF-4357-AD19-F5541393E62F}" srcOrd="4" destOrd="0" presId="urn:microsoft.com/office/officeart/2005/8/layout/funnel1"/>
    <dgm:cxn modelId="{984433B5-6164-4324-8B55-9BD9FC94B13D}" type="presParOf" srcId="{7D906407-7E7A-4D80-86D2-58458A7E7BC7}" destId="{666936D2-FFEE-4666-8376-D02628AEB5A2}" srcOrd="5" destOrd="0" presId="urn:microsoft.com/office/officeart/2005/8/layout/funnel1"/>
    <dgm:cxn modelId="{F64AB38B-F8A1-465E-B9A6-1FCD237CCC98}" type="presParOf" srcId="{7D906407-7E7A-4D80-86D2-58458A7E7BC7}" destId="{D9BF9376-682B-431C-B2EA-9C83CFB95B6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AE1226-6611-40E1-9895-B99C7BF32B96}" type="doc">
      <dgm:prSet loTypeId="urn:microsoft.com/office/officeart/2005/8/layout/radial5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AF19D9-C6CA-4667-884B-B7F907451246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900" kern="1200" dirty="0">
              <a:solidFill>
                <a:srgbClr val="134770"/>
              </a:solidFill>
              <a:latin typeface="Gill Sans MT (Headings)ody)"/>
              <a:ea typeface="+mn-ea"/>
              <a:cs typeface="+mn-cs"/>
            </a:rPr>
            <a:t>Directed Changes</a:t>
          </a:r>
        </a:p>
      </dgm:t>
    </dgm:pt>
    <dgm:pt modelId="{431ABDAA-9133-4D25-BFE1-1E03E8AB7351}" type="parTrans" cxnId="{DAAD1064-CDF8-4C1B-ADA1-2F81ED1D17E6}">
      <dgm:prSet/>
      <dgm:spPr/>
      <dgm:t>
        <a:bodyPr/>
        <a:lstStyle/>
        <a:p>
          <a:endParaRPr lang="en-US"/>
        </a:p>
      </dgm:t>
    </dgm:pt>
    <dgm:pt modelId="{679E5C21-FCAF-495D-97EC-A6CDB626111A}" type="sibTrans" cxnId="{DAAD1064-CDF8-4C1B-ADA1-2F81ED1D17E6}">
      <dgm:prSet/>
      <dgm:spPr/>
      <dgm:t>
        <a:bodyPr/>
        <a:lstStyle/>
        <a:p>
          <a:endParaRPr lang="en-US"/>
        </a:p>
      </dgm:t>
    </dgm:pt>
    <dgm:pt modelId="{F0D2A5C9-7E4C-4BAF-B2CD-2B4BFF894340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000" dirty="0">
              <a:solidFill>
                <a:schemeClr val="bg2"/>
              </a:solidFill>
              <a:latin typeface="Gill Sans MT (Headings)ody)"/>
            </a:rPr>
            <a:t>Allow case-by-case application of new requirements</a:t>
          </a:r>
        </a:p>
      </dgm:t>
    </dgm:pt>
    <dgm:pt modelId="{36AB26A6-508F-4C92-A2BD-A646874DEE3E}" type="parTrans" cxnId="{C89E1547-8E9C-462F-A679-13C2E2A01CB6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AF59A43E-438E-4F62-95EC-0B2F5C98A450}" type="sibTrans" cxnId="{C89E1547-8E9C-462F-A679-13C2E2A01CB6}">
      <dgm:prSet/>
      <dgm:spPr/>
      <dgm:t>
        <a:bodyPr/>
        <a:lstStyle/>
        <a:p>
          <a:endParaRPr lang="en-US"/>
        </a:p>
      </dgm:t>
    </dgm:pt>
    <dgm:pt modelId="{A242A44D-FEB8-436F-97C5-88ADA95C15A3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900" dirty="0">
              <a:solidFill>
                <a:schemeClr val="bg2"/>
              </a:solidFill>
              <a:latin typeface="Gill Sans MT (Headings)ody)"/>
            </a:rPr>
            <a:t>Include safety case and defense-in-depth considerations</a:t>
          </a:r>
        </a:p>
      </dgm:t>
    </dgm:pt>
    <dgm:pt modelId="{78C63B63-7EA6-4E6E-9331-C003FFFE1227}" type="parTrans" cxnId="{3898B375-ADAE-4B5C-9F52-994A10D12AD8}">
      <dgm:prSet/>
      <dgm:spPr>
        <a:solidFill>
          <a:schemeClr val="tx2"/>
        </a:solidFill>
      </dgm:spPr>
      <dgm:t>
        <a:bodyPr/>
        <a:lstStyle/>
        <a:p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BAE17-4CC1-4133-ABDC-F0DB3212949D}" type="sibTrans" cxnId="{3898B375-ADAE-4B5C-9F52-994A10D12AD8}">
      <dgm:prSet/>
      <dgm:spPr/>
      <dgm:t>
        <a:bodyPr/>
        <a:lstStyle/>
        <a:p>
          <a:endParaRPr lang="en-US"/>
        </a:p>
      </dgm:t>
    </dgm:pt>
    <dgm:pt modelId="{A7C11D9D-F815-4745-B258-4783F5521855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900" kern="1200" dirty="0">
              <a:solidFill>
                <a:schemeClr val="bg2"/>
              </a:solidFill>
              <a:latin typeface="Gill Sans MT (Headings)ody)"/>
            </a:rPr>
            <a:t>Allow single regulator for GTCC waste streams containing </a:t>
          </a:r>
          <a:r>
            <a:rPr lang="en-US" sz="1900" kern="1200" dirty="0">
              <a:solidFill>
                <a:srgbClr val="134770"/>
              </a:solidFill>
              <a:latin typeface="Gill Sans MT (Headings)ody)"/>
              <a:ea typeface="+mn-ea"/>
              <a:cs typeface="+mn-cs"/>
            </a:rPr>
            <a:t>strategic special nuclear material </a:t>
          </a:r>
        </a:p>
      </dgm:t>
    </dgm:pt>
    <dgm:pt modelId="{826C93AB-4B33-4B10-8F82-C2E33D4B3D1D}" type="parTrans" cxnId="{0307CA6E-81EF-4EE9-9A19-4F26DABA1E76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7F32F0A4-40B1-48E7-802A-3BF38BD6A280}" type="sibTrans" cxnId="{0307CA6E-81EF-4EE9-9A19-4F26DABA1E76}">
      <dgm:prSet/>
      <dgm:spPr/>
      <dgm:t>
        <a:bodyPr/>
        <a:lstStyle/>
        <a:p>
          <a:endParaRPr lang="en-US"/>
        </a:p>
      </dgm:t>
    </dgm:pt>
    <dgm:pt modelId="{B4EB2F20-E9AF-4292-BE08-5475930159B2}">
      <dgm:prSet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2"/>
              </a:solidFill>
              <a:latin typeface="Gill Sans MT (Headings)ody)"/>
            </a:rPr>
            <a:t>Consider site-specific, graded compliance period</a:t>
          </a:r>
        </a:p>
      </dgm:t>
    </dgm:pt>
    <dgm:pt modelId="{FC79293D-E9C6-4E39-877F-B6501E79AE4F}" type="parTrans" cxnId="{9C5D2077-2CBD-42C3-96B2-342DACA068A6}">
      <dgm:prSet/>
      <dgm:spPr>
        <a:solidFill>
          <a:schemeClr val="tx2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81818F-1B1B-471D-9A96-3756A9D74AA9}" type="sibTrans" cxnId="{9C5D2077-2CBD-42C3-96B2-342DACA068A6}">
      <dgm:prSet/>
      <dgm:spPr/>
      <dgm:t>
        <a:bodyPr/>
        <a:lstStyle/>
        <a:p>
          <a:endParaRPr lang="en-US"/>
        </a:p>
      </dgm:t>
    </dgm:pt>
    <dgm:pt modelId="{792B0847-6836-4CB4-8D01-D43496529372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900" dirty="0">
              <a:solidFill>
                <a:schemeClr val="bg2"/>
              </a:solidFill>
              <a:latin typeface="Gill Sans MT (Headings)ody)"/>
            </a:rPr>
            <a:t>Flexibility for facilities to develop Site-Specific Waste Acceptance Criteria</a:t>
          </a:r>
        </a:p>
      </dgm:t>
    </dgm:pt>
    <dgm:pt modelId="{C6042418-A48A-4D9F-B199-498AD7D2A18D}" type="parTrans" cxnId="{5099713D-AC30-4016-B266-8A61610DF142}">
      <dgm:prSet/>
      <dgm:spPr>
        <a:solidFill>
          <a:schemeClr val="tx2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2921D6-819F-49BE-9611-6F13DE681753}" type="sibTrans" cxnId="{5099713D-AC30-4016-B266-8A61610DF142}">
      <dgm:prSet/>
      <dgm:spPr/>
      <dgm:t>
        <a:bodyPr/>
        <a:lstStyle/>
        <a:p>
          <a:endParaRPr lang="en-US"/>
        </a:p>
      </dgm:t>
    </dgm:pt>
    <dgm:pt modelId="{5004E033-2A79-4879-9357-19E93CD41A88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2"/>
              </a:solidFill>
              <a:latin typeface="Gill Sans MT (Headings)ody)"/>
            </a:rPr>
            <a:t>Allow Agreement State licensing of certain GTCC waste streams</a:t>
          </a:r>
        </a:p>
      </dgm:t>
    </dgm:pt>
    <dgm:pt modelId="{E1230F6E-FF52-4C56-8953-52FF100867EF}" type="parTrans" cxnId="{2C5EE635-F87F-4A72-BAE2-997C9E50F1A6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4881FD00-98AB-45CC-91FF-C1DB95D04F74}" type="sibTrans" cxnId="{2C5EE635-F87F-4A72-BAE2-997C9E50F1A6}">
      <dgm:prSet/>
      <dgm:spPr/>
      <dgm:t>
        <a:bodyPr/>
        <a:lstStyle/>
        <a:p>
          <a:endParaRPr lang="en-US"/>
        </a:p>
      </dgm:t>
    </dgm:pt>
    <dgm:pt modelId="{67427215-23CF-41C6-91CE-13FDD404494B}" type="pres">
      <dgm:prSet presAssocID="{11AE1226-6611-40E1-9895-B99C7BF32B9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EF854B4-8446-4BD2-BFF3-5387EFCD6BC8}" type="pres">
      <dgm:prSet presAssocID="{30AF19D9-C6CA-4667-884B-B7F907451246}" presName="centerShape" presStyleLbl="node0" presStyleIdx="0" presStyleCnt="1" custLinFactNeighborY="442"/>
      <dgm:spPr/>
    </dgm:pt>
    <dgm:pt modelId="{937BF0BD-B734-4FF6-B0C3-C3F5A815FB45}" type="pres">
      <dgm:prSet presAssocID="{36AB26A6-508F-4C92-A2BD-A646874DEE3E}" presName="parTrans" presStyleLbl="sibTrans2D1" presStyleIdx="0" presStyleCnt="6" custScaleX="141164" custScaleY="78386"/>
      <dgm:spPr/>
    </dgm:pt>
    <dgm:pt modelId="{3B00F1CE-05A9-458C-92B3-4A9B710367CC}" type="pres">
      <dgm:prSet presAssocID="{36AB26A6-508F-4C92-A2BD-A646874DEE3E}" presName="connectorText" presStyleLbl="sibTrans2D1" presStyleIdx="0" presStyleCnt="6"/>
      <dgm:spPr/>
    </dgm:pt>
    <dgm:pt modelId="{3190E603-2222-44CC-8881-537A74819750}" type="pres">
      <dgm:prSet presAssocID="{F0D2A5C9-7E4C-4BAF-B2CD-2B4BFF894340}" presName="node" presStyleLbl="node1" presStyleIdx="0" presStyleCnt="6" custScaleX="177975" custScaleY="99802" custRadScaleRad="91468" custRadScaleInc="954">
        <dgm:presLayoutVars>
          <dgm:bulletEnabled val="1"/>
        </dgm:presLayoutVars>
      </dgm:prSet>
      <dgm:spPr/>
    </dgm:pt>
    <dgm:pt modelId="{070693BC-E4CD-4FCE-9160-B2B029ACB09D}" type="pres">
      <dgm:prSet presAssocID="{FC79293D-E9C6-4E39-877F-B6501E79AE4F}" presName="parTrans" presStyleLbl="sibTrans2D1" presStyleIdx="1" presStyleCnt="6"/>
      <dgm:spPr/>
    </dgm:pt>
    <dgm:pt modelId="{A2836F86-E0EC-47FD-9BB9-A03EBDD90652}" type="pres">
      <dgm:prSet presAssocID="{FC79293D-E9C6-4E39-877F-B6501E79AE4F}" presName="connectorText" presStyleLbl="sibTrans2D1" presStyleIdx="1" presStyleCnt="6"/>
      <dgm:spPr/>
    </dgm:pt>
    <dgm:pt modelId="{566A2F70-6027-41AF-BD47-382714F2400A}" type="pres">
      <dgm:prSet presAssocID="{B4EB2F20-E9AF-4292-BE08-5475930159B2}" presName="node" presStyleLbl="node1" presStyleIdx="1" presStyleCnt="6" custScaleX="186292" custRadScaleRad="128454" custRadScaleInc="48706">
        <dgm:presLayoutVars>
          <dgm:bulletEnabled val="1"/>
        </dgm:presLayoutVars>
      </dgm:prSet>
      <dgm:spPr/>
    </dgm:pt>
    <dgm:pt modelId="{A7552E45-3B92-4330-9B1F-706C124FC59B}" type="pres">
      <dgm:prSet presAssocID="{78C63B63-7EA6-4E6E-9331-C003FFFE1227}" presName="parTrans" presStyleLbl="sibTrans2D1" presStyleIdx="2" presStyleCnt="6"/>
      <dgm:spPr/>
    </dgm:pt>
    <dgm:pt modelId="{C095EE5C-49BF-4F07-974D-D0B90C47A1AA}" type="pres">
      <dgm:prSet presAssocID="{78C63B63-7EA6-4E6E-9331-C003FFFE1227}" presName="connectorText" presStyleLbl="sibTrans2D1" presStyleIdx="2" presStyleCnt="6"/>
      <dgm:spPr/>
    </dgm:pt>
    <dgm:pt modelId="{BBF35CE8-528C-409E-9148-DB428F5C5C4E}" type="pres">
      <dgm:prSet presAssocID="{A242A44D-FEB8-436F-97C5-88ADA95C15A3}" presName="node" presStyleLbl="node1" presStyleIdx="2" presStyleCnt="6" custScaleX="165372" custScaleY="101468" custRadScaleRad="123243" custRadScaleInc="-17935">
        <dgm:presLayoutVars>
          <dgm:bulletEnabled val="1"/>
        </dgm:presLayoutVars>
      </dgm:prSet>
      <dgm:spPr/>
    </dgm:pt>
    <dgm:pt modelId="{610990B7-D574-4EB8-B192-7AD26B662091}" type="pres">
      <dgm:prSet presAssocID="{826C93AB-4B33-4B10-8F82-C2E33D4B3D1D}" presName="parTrans" presStyleLbl="sibTrans2D1" presStyleIdx="3" presStyleCnt="6"/>
      <dgm:spPr/>
    </dgm:pt>
    <dgm:pt modelId="{08D7B1B9-B6F5-477A-8C71-5A0AAB4C7276}" type="pres">
      <dgm:prSet presAssocID="{826C93AB-4B33-4B10-8F82-C2E33D4B3D1D}" presName="connectorText" presStyleLbl="sibTrans2D1" presStyleIdx="3" presStyleCnt="6"/>
      <dgm:spPr/>
    </dgm:pt>
    <dgm:pt modelId="{684303A3-F82B-4076-A07A-204526BC6C66}" type="pres">
      <dgm:prSet presAssocID="{A7C11D9D-F815-4745-B258-4783F5521855}" presName="node" presStyleLbl="node1" presStyleIdx="3" presStyleCnt="6" custScaleX="181375" custScaleY="114254" custRadScaleRad="100553">
        <dgm:presLayoutVars>
          <dgm:bulletEnabled val="1"/>
        </dgm:presLayoutVars>
      </dgm:prSet>
      <dgm:spPr/>
    </dgm:pt>
    <dgm:pt modelId="{3D10189A-3FFA-47B8-B567-BBF50968C112}" type="pres">
      <dgm:prSet presAssocID="{C6042418-A48A-4D9F-B199-498AD7D2A18D}" presName="parTrans" presStyleLbl="sibTrans2D1" presStyleIdx="4" presStyleCnt="6"/>
      <dgm:spPr/>
    </dgm:pt>
    <dgm:pt modelId="{46BE6EF8-C35B-4315-AEB5-6846BAFD7A37}" type="pres">
      <dgm:prSet presAssocID="{C6042418-A48A-4D9F-B199-498AD7D2A18D}" presName="connectorText" presStyleLbl="sibTrans2D1" presStyleIdx="4" presStyleCnt="6"/>
      <dgm:spPr/>
    </dgm:pt>
    <dgm:pt modelId="{C7D8AA17-B2A4-4149-B316-D638197E459F}" type="pres">
      <dgm:prSet presAssocID="{792B0847-6836-4CB4-8D01-D43496529372}" presName="node" presStyleLbl="node1" presStyleIdx="4" presStyleCnt="6" custScaleX="181375" custScaleY="114254" custRadScaleRad="132510" custRadScaleInc="20492">
        <dgm:presLayoutVars>
          <dgm:bulletEnabled val="1"/>
        </dgm:presLayoutVars>
      </dgm:prSet>
      <dgm:spPr/>
    </dgm:pt>
    <dgm:pt modelId="{F9EA8388-E33A-4D7C-A45D-C889AFB93F47}" type="pres">
      <dgm:prSet presAssocID="{E1230F6E-FF52-4C56-8953-52FF100867EF}" presName="parTrans" presStyleLbl="sibTrans2D1" presStyleIdx="5" presStyleCnt="6"/>
      <dgm:spPr/>
    </dgm:pt>
    <dgm:pt modelId="{390C6EAC-EB22-43CA-A087-C5B670BB0BF5}" type="pres">
      <dgm:prSet presAssocID="{E1230F6E-FF52-4C56-8953-52FF100867EF}" presName="connectorText" presStyleLbl="sibTrans2D1" presStyleIdx="5" presStyleCnt="6"/>
      <dgm:spPr/>
    </dgm:pt>
    <dgm:pt modelId="{E4708CA8-6C1B-45B4-9FCA-84B6FA1BCA47}" type="pres">
      <dgm:prSet presAssocID="{5004E033-2A79-4879-9357-19E93CD41A88}" presName="node" presStyleLbl="node1" presStyleIdx="5" presStyleCnt="6" custScaleX="181375" custScaleY="114254" custRadScaleRad="135657" custRadScaleInc="-44050">
        <dgm:presLayoutVars>
          <dgm:bulletEnabled val="1"/>
        </dgm:presLayoutVars>
      </dgm:prSet>
      <dgm:spPr/>
    </dgm:pt>
  </dgm:ptLst>
  <dgm:cxnLst>
    <dgm:cxn modelId="{CDFEE901-7211-446A-8BE8-D5428AC4791E}" type="presOf" srcId="{30AF19D9-C6CA-4667-884B-B7F907451246}" destId="{6EF854B4-8446-4BD2-BFF3-5387EFCD6BC8}" srcOrd="0" destOrd="0" presId="urn:microsoft.com/office/officeart/2005/8/layout/radial5"/>
    <dgm:cxn modelId="{638F5C2A-16EC-4D13-9A08-79B11A3C0DDF}" type="presOf" srcId="{36AB26A6-508F-4C92-A2BD-A646874DEE3E}" destId="{937BF0BD-B734-4FF6-B0C3-C3F5A815FB45}" srcOrd="0" destOrd="0" presId="urn:microsoft.com/office/officeart/2005/8/layout/radial5"/>
    <dgm:cxn modelId="{2C5EE635-F87F-4A72-BAE2-997C9E50F1A6}" srcId="{30AF19D9-C6CA-4667-884B-B7F907451246}" destId="{5004E033-2A79-4879-9357-19E93CD41A88}" srcOrd="5" destOrd="0" parTransId="{E1230F6E-FF52-4C56-8953-52FF100867EF}" sibTransId="{4881FD00-98AB-45CC-91FF-C1DB95D04F74}"/>
    <dgm:cxn modelId="{5099713D-AC30-4016-B266-8A61610DF142}" srcId="{30AF19D9-C6CA-4667-884B-B7F907451246}" destId="{792B0847-6836-4CB4-8D01-D43496529372}" srcOrd="4" destOrd="0" parTransId="{C6042418-A48A-4D9F-B199-498AD7D2A18D}" sibTransId="{772921D6-819F-49BE-9611-6F13DE681753}"/>
    <dgm:cxn modelId="{C89E1547-8E9C-462F-A679-13C2E2A01CB6}" srcId="{30AF19D9-C6CA-4667-884B-B7F907451246}" destId="{F0D2A5C9-7E4C-4BAF-B2CD-2B4BFF894340}" srcOrd="0" destOrd="0" parTransId="{36AB26A6-508F-4C92-A2BD-A646874DEE3E}" sibTransId="{AF59A43E-438E-4F62-95EC-0B2F5C98A450}"/>
    <dgm:cxn modelId="{D6C62B51-A04A-4B10-A248-4262CFDCCABF}" type="presOf" srcId="{A7C11D9D-F815-4745-B258-4783F5521855}" destId="{684303A3-F82B-4076-A07A-204526BC6C66}" srcOrd="0" destOrd="0" presId="urn:microsoft.com/office/officeart/2005/8/layout/radial5"/>
    <dgm:cxn modelId="{603B4357-4F92-444C-9019-DF4256E713AD}" type="presOf" srcId="{FC79293D-E9C6-4E39-877F-B6501E79AE4F}" destId="{A2836F86-E0EC-47FD-9BB9-A03EBDD90652}" srcOrd="1" destOrd="0" presId="urn:microsoft.com/office/officeart/2005/8/layout/radial5"/>
    <dgm:cxn modelId="{1356CA59-6445-4126-93AE-329D741F789C}" type="presOf" srcId="{792B0847-6836-4CB4-8D01-D43496529372}" destId="{C7D8AA17-B2A4-4149-B316-D638197E459F}" srcOrd="0" destOrd="0" presId="urn:microsoft.com/office/officeart/2005/8/layout/radial5"/>
    <dgm:cxn modelId="{C499835F-F918-4112-8A7B-6A2221F74CA0}" type="presOf" srcId="{78C63B63-7EA6-4E6E-9331-C003FFFE1227}" destId="{C095EE5C-49BF-4F07-974D-D0B90C47A1AA}" srcOrd="1" destOrd="0" presId="urn:microsoft.com/office/officeart/2005/8/layout/radial5"/>
    <dgm:cxn modelId="{DAAD1064-CDF8-4C1B-ADA1-2F81ED1D17E6}" srcId="{11AE1226-6611-40E1-9895-B99C7BF32B96}" destId="{30AF19D9-C6CA-4667-884B-B7F907451246}" srcOrd="0" destOrd="0" parTransId="{431ABDAA-9133-4D25-BFE1-1E03E8AB7351}" sibTransId="{679E5C21-FCAF-495D-97EC-A6CDB626111A}"/>
    <dgm:cxn modelId="{7BA7AD69-B121-4768-8703-D3172B866CE8}" type="presOf" srcId="{F0D2A5C9-7E4C-4BAF-B2CD-2B4BFF894340}" destId="{3190E603-2222-44CC-8881-537A74819750}" srcOrd="0" destOrd="0" presId="urn:microsoft.com/office/officeart/2005/8/layout/radial5"/>
    <dgm:cxn modelId="{0307CA6E-81EF-4EE9-9A19-4F26DABA1E76}" srcId="{30AF19D9-C6CA-4667-884B-B7F907451246}" destId="{A7C11D9D-F815-4745-B258-4783F5521855}" srcOrd="3" destOrd="0" parTransId="{826C93AB-4B33-4B10-8F82-C2E33D4B3D1D}" sibTransId="{7F32F0A4-40B1-48E7-802A-3BF38BD6A280}"/>
    <dgm:cxn modelId="{F21FAC75-2923-4328-BC47-1334C6C06A49}" type="presOf" srcId="{78C63B63-7EA6-4E6E-9331-C003FFFE1227}" destId="{A7552E45-3B92-4330-9B1F-706C124FC59B}" srcOrd="0" destOrd="0" presId="urn:microsoft.com/office/officeart/2005/8/layout/radial5"/>
    <dgm:cxn modelId="{3898B375-ADAE-4B5C-9F52-994A10D12AD8}" srcId="{30AF19D9-C6CA-4667-884B-B7F907451246}" destId="{A242A44D-FEB8-436F-97C5-88ADA95C15A3}" srcOrd="2" destOrd="0" parTransId="{78C63B63-7EA6-4E6E-9331-C003FFFE1227}" sibTransId="{408BAE17-4CC1-4133-ABDC-F0DB3212949D}"/>
    <dgm:cxn modelId="{9C5D2077-2CBD-42C3-96B2-342DACA068A6}" srcId="{30AF19D9-C6CA-4667-884B-B7F907451246}" destId="{B4EB2F20-E9AF-4292-BE08-5475930159B2}" srcOrd="1" destOrd="0" parTransId="{FC79293D-E9C6-4E39-877F-B6501E79AE4F}" sibTransId="{F781818F-1B1B-471D-9A96-3756A9D74AA9}"/>
    <dgm:cxn modelId="{6276C87E-5253-4C1C-9BBF-5B036118AFCD}" type="presOf" srcId="{826C93AB-4B33-4B10-8F82-C2E33D4B3D1D}" destId="{08D7B1B9-B6F5-477A-8C71-5A0AAB4C7276}" srcOrd="1" destOrd="0" presId="urn:microsoft.com/office/officeart/2005/8/layout/radial5"/>
    <dgm:cxn modelId="{CC8ADE80-1F37-4F3B-9009-2F43507729A9}" type="presOf" srcId="{E1230F6E-FF52-4C56-8953-52FF100867EF}" destId="{390C6EAC-EB22-43CA-A087-C5B670BB0BF5}" srcOrd="1" destOrd="0" presId="urn:microsoft.com/office/officeart/2005/8/layout/radial5"/>
    <dgm:cxn modelId="{50295494-C4A4-4B2F-AFB3-E0B464816BBC}" type="presOf" srcId="{E1230F6E-FF52-4C56-8953-52FF100867EF}" destId="{F9EA8388-E33A-4D7C-A45D-C889AFB93F47}" srcOrd="0" destOrd="0" presId="urn:microsoft.com/office/officeart/2005/8/layout/radial5"/>
    <dgm:cxn modelId="{F719DBAB-A266-4785-A839-6917BB33B290}" type="presOf" srcId="{C6042418-A48A-4D9F-B199-498AD7D2A18D}" destId="{3D10189A-3FFA-47B8-B567-BBF50968C112}" srcOrd="0" destOrd="0" presId="urn:microsoft.com/office/officeart/2005/8/layout/radial5"/>
    <dgm:cxn modelId="{ADE5DBB4-DAE0-447B-9C4D-7CC01CAB581E}" type="presOf" srcId="{36AB26A6-508F-4C92-A2BD-A646874DEE3E}" destId="{3B00F1CE-05A9-458C-92B3-4A9B710367CC}" srcOrd="1" destOrd="0" presId="urn:microsoft.com/office/officeart/2005/8/layout/radial5"/>
    <dgm:cxn modelId="{15E3E9B8-AB88-44CF-BFFE-03D697CC0D2A}" type="presOf" srcId="{11AE1226-6611-40E1-9895-B99C7BF32B96}" destId="{67427215-23CF-41C6-91CE-13FDD404494B}" srcOrd="0" destOrd="0" presId="urn:microsoft.com/office/officeart/2005/8/layout/radial5"/>
    <dgm:cxn modelId="{C0F82CD4-A48B-4A30-B084-F4A75A84CE24}" type="presOf" srcId="{B4EB2F20-E9AF-4292-BE08-5475930159B2}" destId="{566A2F70-6027-41AF-BD47-382714F2400A}" srcOrd="0" destOrd="0" presId="urn:microsoft.com/office/officeart/2005/8/layout/radial5"/>
    <dgm:cxn modelId="{148751E4-5677-47B2-9C31-312F6EC7B1E8}" type="presOf" srcId="{C6042418-A48A-4D9F-B199-498AD7D2A18D}" destId="{46BE6EF8-C35B-4315-AEB5-6846BAFD7A37}" srcOrd="1" destOrd="0" presId="urn:microsoft.com/office/officeart/2005/8/layout/radial5"/>
    <dgm:cxn modelId="{A036CBE4-80DF-42FB-B31A-69E3FBE1C8D8}" type="presOf" srcId="{826C93AB-4B33-4B10-8F82-C2E33D4B3D1D}" destId="{610990B7-D574-4EB8-B192-7AD26B662091}" srcOrd="0" destOrd="0" presId="urn:microsoft.com/office/officeart/2005/8/layout/radial5"/>
    <dgm:cxn modelId="{338745E6-70FF-424E-98F4-CF89E628BD80}" type="presOf" srcId="{A242A44D-FEB8-436F-97C5-88ADA95C15A3}" destId="{BBF35CE8-528C-409E-9148-DB428F5C5C4E}" srcOrd="0" destOrd="0" presId="urn:microsoft.com/office/officeart/2005/8/layout/radial5"/>
    <dgm:cxn modelId="{29A7FBF7-1BF7-4871-BC2F-4961B020ED48}" type="presOf" srcId="{FC79293D-E9C6-4E39-877F-B6501E79AE4F}" destId="{070693BC-E4CD-4FCE-9160-B2B029ACB09D}" srcOrd="0" destOrd="0" presId="urn:microsoft.com/office/officeart/2005/8/layout/radial5"/>
    <dgm:cxn modelId="{29B385F9-1870-4692-A5C3-47E7BAE48B42}" type="presOf" srcId="{5004E033-2A79-4879-9357-19E93CD41A88}" destId="{E4708CA8-6C1B-45B4-9FCA-84B6FA1BCA47}" srcOrd="0" destOrd="0" presId="urn:microsoft.com/office/officeart/2005/8/layout/radial5"/>
    <dgm:cxn modelId="{C21BF5F6-F18B-4906-ACF2-828EAB643F2C}" type="presParOf" srcId="{67427215-23CF-41C6-91CE-13FDD404494B}" destId="{6EF854B4-8446-4BD2-BFF3-5387EFCD6BC8}" srcOrd="0" destOrd="0" presId="urn:microsoft.com/office/officeart/2005/8/layout/radial5"/>
    <dgm:cxn modelId="{1B313E41-DF69-487B-A1FF-878C4F4E7045}" type="presParOf" srcId="{67427215-23CF-41C6-91CE-13FDD404494B}" destId="{937BF0BD-B734-4FF6-B0C3-C3F5A815FB45}" srcOrd="1" destOrd="0" presId="urn:microsoft.com/office/officeart/2005/8/layout/radial5"/>
    <dgm:cxn modelId="{A462D4A8-95FC-4004-84E2-F0EE37ED9283}" type="presParOf" srcId="{937BF0BD-B734-4FF6-B0C3-C3F5A815FB45}" destId="{3B00F1CE-05A9-458C-92B3-4A9B710367CC}" srcOrd="0" destOrd="0" presId="urn:microsoft.com/office/officeart/2005/8/layout/radial5"/>
    <dgm:cxn modelId="{324462A3-01B5-4FDD-BF2C-1B23E2EE21A6}" type="presParOf" srcId="{67427215-23CF-41C6-91CE-13FDD404494B}" destId="{3190E603-2222-44CC-8881-537A74819750}" srcOrd="2" destOrd="0" presId="urn:microsoft.com/office/officeart/2005/8/layout/radial5"/>
    <dgm:cxn modelId="{49D903A5-C150-4384-9040-832A4862B16A}" type="presParOf" srcId="{67427215-23CF-41C6-91CE-13FDD404494B}" destId="{070693BC-E4CD-4FCE-9160-B2B029ACB09D}" srcOrd="3" destOrd="0" presId="urn:microsoft.com/office/officeart/2005/8/layout/radial5"/>
    <dgm:cxn modelId="{40BD3E35-8CD7-48E5-9165-1DEFB3473FEA}" type="presParOf" srcId="{070693BC-E4CD-4FCE-9160-B2B029ACB09D}" destId="{A2836F86-E0EC-47FD-9BB9-A03EBDD90652}" srcOrd="0" destOrd="0" presId="urn:microsoft.com/office/officeart/2005/8/layout/radial5"/>
    <dgm:cxn modelId="{77798BF7-8828-4191-AFA3-D1EFE005D057}" type="presParOf" srcId="{67427215-23CF-41C6-91CE-13FDD404494B}" destId="{566A2F70-6027-41AF-BD47-382714F2400A}" srcOrd="4" destOrd="0" presId="urn:microsoft.com/office/officeart/2005/8/layout/radial5"/>
    <dgm:cxn modelId="{B61AF37F-B10B-4ECC-9B08-C0ED05665701}" type="presParOf" srcId="{67427215-23CF-41C6-91CE-13FDD404494B}" destId="{A7552E45-3B92-4330-9B1F-706C124FC59B}" srcOrd="5" destOrd="0" presId="urn:microsoft.com/office/officeart/2005/8/layout/radial5"/>
    <dgm:cxn modelId="{9FA175AF-2725-471E-8EE5-6182B8FD68AC}" type="presParOf" srcId="{A7552E45-3B92-4330-9B1F-706C124FC59B}" destId="{C095EE5C-49BF-4F07-974D-D0B90C47A1AA}" srcOrd="0" destOrd="0" presId="urn:microsoft.com/office/officeart/2005/8/layout/radial5"/>
    <dgm:cxn modelId="{8804B2EC-79BD-48E2-841A-EDA9F85356FF}" type="presParOf" srcId="{67427215-23CF-41C6-91CE-13FDD404494B}" destId="{BBF35CE8-528C-409E-9148-DB428F5C5C4E}" srcOrd="6" destOrd="0" presId="urn:microsoft.com/office/officeart/2005/8/layout/radial5"/>
    <dgm:cxn modelId="{4450FE17-4B29-4A0D-879F-64E21AF350DC}" type="presParOf" srcId="{67427215-23CF-41C6-91CE-13FDD404494B}" destId="{610990B7-D574-4EB8-B192-7AD26B662091}" srcOrd="7" destOrd="0" presId="urn:microsoft.com/office/officeart/2005/8/layout/radial5"/>
    <dgm:cxn modelId="{F16C47E7-EE19-401F-8CEF-9D7CA7A367AA}" type="presParOf" srcId="{610990B7-D574-4EB8-B192-7AD26B662091}" destId="{08D7B1B9-B6F5-477A-8C71-5A0AAB4C7276}" srcOrd="0" destOrd="0" presId="urn:microsoft.com/office/officeart/2005/8/layout/radial5"/>
    <dgm:cxn modelId="{1DB0047D-1796-4CF2-B915-362C012572D4}" type="presParOf" srcId="{67427215-23CF-41C6-91CE-13FDD404494B}" destId="{684303A3-F82B-4076-A07A-204526BC6C66}" srcOrd="8" destOrd="0" presId="urn:microsoft.com/office/officeart/2005/8/layout/radial5"/>
    <dgm:cxn modelId="{10E89FCA-6D1C-4335-9CCA-681588F81A57}" type="presParOf" srcId="{67427215-23CF-41C6-91CE-13FDD404494B}" destId="{3D10189A-3FFA-47B8-B567-BBF50968C112}" srcOrd="9" destOrd="0" presId="urn:microsoft.com/office/officeart/2005/8/layout/radial5"/>
    <dgm:cxn modelId="{B9E30FAE-0F15-404B-A143-883DDD4E2B46}" type="presParOf" srcId="{3D10189A-3FFA-47B8-B567-BBF50968C112}" destId="{46BE6EF8-C35B-4315-AEB5-6846BAFD7A37}" srcOrd="0" destOrd="0" presId="urn:microsoft.com/office/officeart/2005/8/layout/radial5"/>
    <dgm:cxn modelId="{49C76B43-C58C-46D8-81D7-F3AECD772F5B}" type="presParOf" srcId="{67427215-23CF-41C6-91CE-13FDD404494B}" destId="{C7D8AA17-B2A4-4149-B316-D638197E459F}" srcOrd="10" destOrd="0" presId="urn:microsoft.com/office/officeart/2005/8/layout/radial5"/>
    <dgm:cxn modelId="{396C9FDA-B7D7-4AF5-9E89-715BB9F94559}" type="presParOf" srcId="{67427215-23CF-41C6-91CE-13FDD404494B}" destId="{F9EA8388-E33A-4D7C-A45D-C889AFB93F47}" srcOrd="11" destOrd="0" presId="urn:microsoft.com/office/officeart/2005/8/layout/radial5"/>
    <dgm:cxn modelId="{4FE35865-E920-411B-A8BC-C5CC7851A83D}" type="presParOf" srcId="{F9EA8388-E33A-4D7C-A45D-C889AFB93F47}" destId="{390C6EAC-EB22-43CA-A087-C5B670BB0BF5}" srcOrd="0" destOrd="0" presId="urn:microsoft.com/office/officeart/2005/8/layout/radial5"/>
    <dgm:cxn modelId="{9895B61E-5AC9-4AAD-9C91-C7CD47AE78C8}" type="presParOf" srcId="{67427215-23CF-41C6-91CE-13FDD404494B}" destId="{E4708CA8-6C1B-45B4-9FCA-84B6FA1BCA47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4FEC5B-9168-4FF4-A781-B7EED00848A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535D63-47A5-407B-BD50-6D5341EE0349}">
      <dgm:prSet custT="1"/>
      <dgm:spPr>
        <a:solidFill>
          <a:schemeClr val="bg1">
            <a:lumMod val="95000"/>
            <a:lumOff val="5000"/>
          </a:schemeClr>
        </a:solidFill>
      </dgm:spPr>
      <dgm:t>
        <a:bodyPr/>
        <a:lstStyle/>
        <a:p>
          <a:r>
            <a:rPr lang="en-US" sz="1800" b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IMC 2561, </a:t>
          </a:r>
          <a:r>
            <a:rPr lang="en-US" sz="1400"/>
            <a:t>“Decommissioning Power Reactor Inspection Program”</a:t>
          </a:r>
        </a:p>
      </dgm:t>
    </dgm:pt>
    <dgm:pt modelId="{BA8F3E0D-50F2-40EE-B0F8-C4C4B89059E5}" type="parTrans" cxnId="{CE4DE974-C976-4D05-AE88-507A8784D1EC}">
      <dgm:prSet/>
      <dgm:spPr/>
      <dgm:t>
        <a:bodyPr/>
        <a:lstStyle/>
        <a:p>
          <a:endParaRPr lang="en-US"/>
        </a:p>
      </dgm:t>
    </dgm:pt>
    <dgm:pt modelId="{80019EC4-35F0-43C6-B999-88ABF65AD62B}" type="sibTrans" cxnId="{CE4DE974-C976-4D05-AE88-507A8784D1EC}">
      <dgm:prSet/>
      <dgm:spPr/>
      <dgm:t>
        <a:bodyPr/>
        <a:lstStyle/>
        <a:p>
          <a:endParaRPr lang="en-US"/>
        </a:p>
      </dgm:t>
    </dgm:pt>
    <dgm:pt modelId="{C6963CA9-53D7-4A3A-A7A3-102958EE351F}">
      <dgm:prSet custT="1"/>
      <dgm:spPr>
        <a:solidFill>
          <a:schemeClr val="bg1">
            <a:lumMod val="95000"/>
            <a:lumOff val="5000"/>
          </a:schemeClr>
        </a:solidFill>
      </dgm:spPr>
      <dgm:t>
        <a:bodyPr/>
        <a:lstStyle/>
        <a:p>
          <a:r>
            <a:rPr lang="en-US" sz="1600" b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IMC 2602, </a:t>
          </a:r>
          <a:r>
            <a:rPr lang="en-US" sz="1600"/>
            <a:t>“</a:t>
          </a:r>
          <a:r>
            <a:rPr lang="en-US" sz="1400"/>
            <a:t>Decommissioning Oversight and Inspection Program for Fuel Cycle Facilities and Materials Licensees”</a:t>
          </a:r>
        </a:p>
      </dgm:t>
    </dgm:pt>
    <dgm:pt modelId="{96B70905-C81C-4F64-974A-C1C748DAE981}" type="parTrans" cxnId="{D5C5AFD9-51CE-4018-AEE9-32A5DD17D003}">
      <dgm:prSet/>
      <dgm:spPr/>
      <dgm:t>
        <a:bodyPr/>
        <a:lstStyle/>
        <a:p>
          <a:endParaRPr lang="en-US"/>
        </a:p>
      </dgm:t>
    </dgm:pt>
    <dgm:pt modelId="{7A04E938-7AB3-48D4-8787-E03EE3E980AE}" type="sibTrans" cxnId="{D5C5AFD9-51CE-4018-AEE9-32A5DD17D003}">
      <dgm:prSet/>
      <dgm:spPr/>
      <dgm:t>
        <a:bodyPr/>
        <a:lstStyle/>
        <a:p>
          <a:endParaRPr lang="en-US"/>
        </a:p>
      </dgm:t>
    </dgm:pt>
    <dgm:pt modelId="{7AB87E1B-676C-485F-A3B0-CA7EFE604BEB}">
      <dgm:prSet custT="1"/>
      <dgm:spPr>
        <a:solidFill>
          <a:schemeClr val="bg1">
            <a:lumMod val="95000"/>
            <a:lumOff val="5000"/>
          </a:schemeClr>
        </a:solidFill>
      </dgm:spPr>
      <dgm:t>
        <a:bodyPr/>
        <a:lstStyle/>
        <a:p>
          <a:r>
            <a:rPr lang="en-US" sz="1600" b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IMC 1248, </a:t>
          </a:r>
          <a:r>
            <a:rPr lang="en-US" sz="1400"/>
            <a:t>Appendix F, “Training Requirements and Qualification Journal for Decommissioning Inspectors</a:t>
          </a:r>
          <a:r>
            <a:rPr lang="en-US" sz="1400">
              <a:latin typeface="Calibri" panose="020F0502020204030204"/>
            </a:rPr>
            <a:t>"</a:t>
          </a:r>
          <a:endParaRPr lang="en-US" sz="1400"/>
        </a:p>
      </dgm:t>
    </dgm:pt>
    <dgm:pt modelId="{9565F514-CB46-48C6-8FBA-206A6A2F1954}" type="parTrans" cxnId="{EC2573A1-5799-4336-9643-BBBB79E66944}">
      <dgm:prSet/>
      <dgm:spPr/>
      <dgm:t>
        <a:bodyPr/>
        <a:lstStyle/>
        <a:p>
          <a:endParaRPr lang="en-US"/>
        </a:p>
      </dgm:t>
    </dgm:pt>
    <dgm:pt modelId="{4E7D3FCA-C75F-4170-B105-184213D10C49}" type="sibTrans" cxnId="{EC2573A1-5799-4336-9643-BBBB79E66944}">
      <dgm:prSet/>
      <dgm:spPr/>
      <dgm:t>
        <a:bodyPr/>
        <a:lstStyle/>
        <a:p>
          <a:endParaRPr lang="en-US"/>
        </a:p>
      </dgm:t>
    </dgm:pt>
    <dgm:pt modelId="{846DA433-FE2E-4C7B-9F64-F2CE7E863DED}" type="pres">
      <dgm:prSet presAssocID="{0D4FEC5B-9168-4FF4-A781-B7EED00848AB}" presName="Name0" presStyleCnt="0">
        <dgm:presLayoutVars>
          <dgm:dir/>
          <dgm:resizeHandles val="exact"/>
        </dgm:presLayoutVars>
      </dgm:prSet>
      <dgm:spPr/>
    </dgm:pt>
    <dgm:pt modelId="{8DC9240A-90E7-4F28-8DCA-5813F77ECEDB}" type="pres">
      <dgm:prSet presAssocID="{0D4FEC5B-9168-4FF4-A781-B7EED00848AB}" presName="fgShape" presStyleLbl="fgShp" presStyleIdx="0" presStyleCn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</dgm:pt>
    <dgm:pt modelId="{812B35F0-8902-45D9-AB67-2A8255B1217B}" type="pres">
      <dgm:prSet presAssocID="{0D4FEC5B-9168-4FF4-A781-B7EED00848AB}" presName="linComp" presStyleCnt="0"/>
      <dgm:spPr/>
    </dgm:pt>
    <dgm:pt modelId="{D3F777DB-6E3B-4CEF-A736-26BC171633D3}" type="pres">
      <dgm:prSet presAssocID="{6B535D63-47A5-407B-BD50-6D5341EE0349}" presName="compNode" presStyleCnt="0"/>
      <dgm:spPr/>
    </dgm:pt>
    <dgm:pt modelId="{F6F36084-3FB7-4C8D-AC46-255144EE5728}" type="pres">
      <dgm:prSet presAssocID="{6B535D63-47A5-407B-BD50-6D5341EE0349}" presName="bkgdShape" presStyleLbl="node1" presStyleIdx="0" presStyleCnt="3"/>
      <dgm:spPr/>
    </dgm:pt>
    <dgm:pt modelId="{5B70F660-AF45-4888-9C46-17B0BB5E0D67}" type="pres">
      <dgm:prSet presAssocID="{6B535D63-47A5-407B-BD50-6D5341EE0349}" presName="nodeTx" presStyleLbl="node1" presStyleIdx="0" presStyleCnt="3">
        <dgm:presLayoutVars>
          <dgm:bulletEnabled val="1"/>
        </dgm:presLayoutVars>
      </dgm:prSet>
      <dgm:spPr/>
    </dgm:pt>
    <dgm:pt modelId="{30EEA2ED-7BFB-4A69-8524-1AB384BAA876}" type="pres">
      <dgm:prSet presAssocID="{6B535D63-47A5-407B-BD50-6D5341EE0349}" presName="invisiNode" presStyleLbl="node1" presStyleIdx="0" presStyleCnt="3"/>
      <dgm:spPr/>
    </dgm:pt>
    <dgm:pt modelId="{D7FA1A1C-5571-48C9-9EA8-CC5E84176F74}" type="pres">
      <dgm:prSet presAssocID="{6B535D63-47A5-407B-BD50-6D5341EE0349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dress Book with solid fill"/>
        </a:ext>
      </dgm:extLst>
    </dgm:pt>
    <dgm:pt modelId="{57E73246-4DB8-492B-ACA9-7A70801E2E29}" type="pres">
      <dgm:prSet presAssocID="{80019EC4-35F0-43C6-B999-88ABF65AD62B}" presName="sibTrans" presStyleLbl="sibTrans2D1" presStyleIdx="0" presStyleCnt="0"/>
      <dgm:spPr/>
    </dgm:pt>
    <dgm:pt modelId="{DBE68AD7-0ACF-48AC-AB95-7AAC116D8C1E}" type="pres">
      <dgm:prSet presAssocID="{C6963CA9-53D7-4A3A-A7A3-102958EE351F}" presName="compNode" presStyleCnt="0"/>
      <dgm:spPr/>
    </dgm:pt>
    <dgm:pt modelId="{F6B67791-69FD-4D2F-82CA-AD7DDD4DBE0E}" type="pres">
      <dgm:prSet presAssocID="{C6963CA9-53D7-4A3A-A7A3-102958EE351F}" presName="bkgdShape" presStyleLbl="node1" presStyleIdx="1" presStyleCnt="3" custLinFactNeighborX="732" custLinFactNeighborY="1882"/>
      <dgm:spPr/>
    </dgm:pt>
    <dgm:pt modelId="{BE83D093-E27E-4C5F-9C9B-F62C6F046660}" type="pres">
      <dgm:prSet presAssocID="{C6963CA9-53D7-4A3A-A7A3-102958EE351F}" presName="nodeTx" presStyleLbl="node1" presStyleIdx="1" presStyleCnt="3">
        <dgm:presLayoutVars>
          <dgm:bulletEnabled val="1"/>
        </dgm:presLayoutVars>
      </dgm:prSet>
      <dgm:spPr/>
    </dgm:pt>
    <dgm:pt modelId="{296B1CAF-0F3B-466B-A01A-BD847414CDBE}" type="pres">
      <dgm:prSet presAssocID="{C6963CA9-53D7-4A3A-A7A3-102958EE351F}" presName="invisiNode" presStyleLbl="node1" presStyleIdx="1" presStyleCnt="3"/>
      <dgm:spPr/>
    </dgm:pt>
    <dgm:pt modelId="{6C5F896F-1BD8-4878-B236-463B0D98523B}" type="pres">
      <dgm:prSet presAssocID="{C6963CA9-53D7-4A3A-A7A3-102958EE351F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on shelf outline"/>
        </a:ext>
      </dgm:extLst>
    </dgm:pt>
    <dgm:pt modelId="{5CC43EC1-3559-4E3F-91DF-4FB9DB14DD9E}" type="pres">
      <dgm:prSet presAssocID="{7A04E938-7AB3-48D4-8787-E03EE3E980AE}" presName="sibTrans" presStyleLbl="sibTrans2D1" presStyleIdx="0" presStyleCnt="0"/>
      <dgm:spPr/>
    </dgm:pt>
    <dgm:pt modelId="{A21B6091-742F-4705-B3DA-97F63791796E}" type="pres">
      <dgm:prSet presAssocID="{7AB87E1B-676C-485F-A3B0-CA7EFE604BEB}" presName="compNode" presStyleCnt="0"/>
      <dgm:spPr/>
    </dgm:pt>
    <dgm:pt modelId="{581B2F63-0CDB-42C3-A55F-B2BE2A165626}" type="pres">
      <dgm:prSet presAssocID="{7AB87E1B-676C-485F-A3B0-CA7EFE604BEB}" presName="bkgdShape" presStyleLbl="node1" presStyleIdx="2" presStyleCnt="3" custAng="0"/>
      <dgm:spPr/>
    </dgm:pt>
    <dgm:pt modelId="{FE2FCA76-1444-43E9-B190-CD0E0B0E6991}" type="pres">
      <dgm:prSet presAssocID="{7AB87E1B-676C-485F-A3B0-CA7EFE604BEB}" presName="nodeTx" presStyleLbl="node1" presStyleIdx="2" presStyleCnt="3">
        <dgm:presLayoutVars>
          <dgm:bulletEnabled val="1"/>
        </dgm:presLayoutVars>
      </dgm:prSet>
      <dgm:spPr/>
    </dgm:pt>
    <dgm:pt modelId="{1CCA9B75-4C7F-41FD-A4EF-064B5A36C2EE}" type="pres">
      <dgm:prSet presAssocID="{7AB87E1B-676C-485F-A3B0-CA7EFE604BEB}" presName="invisiNode" presStyleLbl="node1" presStyleIdx="2" presStyleCnt="3"/>
      <dgm:spPr/>
    </dgm:pt>
    <dgm:pt modelId="{CB40DA5F-A848-4D88-B873-187A9BAB0B44}" type="pres">
      <dgm:prSet presAssocID="{7AB87E1B-676C-485F-A3B0-CA7EFE604BEB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 with solid fill"/>
        </a:ext>
      </dgm:extLst>
    </dgm:pt>
  </dgm:ptLst>
  <dgm:cxnLst>
    <dgm:cxn modelId="{18574D0B-D7E9-4238-ABE1-53F8265A01AE}" type="presOf" srcId="{C6963CA9-53D7-4A3A-A7A3-102958EE351F}" destId="{BE83D093-E27E-4C5F-9C9B-F62C6F046660}" srcOrd="1" destOrd="0" presId="urn:microsoft.com/office/officeart/2005/8/layout/hList7"/>
    <dgm:cxn modelId="{B4BE190E-EC98-47E9-9B51-3A25D3998D54}" type="presOf" srcId="{80019EC4-35F0-43C6-B999-88ABF65AD62B}" destId="{57E73246-4DB8-492B-ACA9-7A70801E2E29}" srcOrd="0" destOrd="0" presId="urn:microsoft.com/office/officeart/2005/8/layout/hList7"/>
    <dgm:cxn modelId="{CC35F925-8575-4118-B5C3-24801E617AAC}" type="presOf" srcId="{7A04E938-7AB3-48D4-8787-E03EE3E980AE}" destId="{5CC43EC1-3559-4E3F-91DF-4FB9DB14DD9E}" srcOrd="0" destOrd="0" presId="urn:microsoft.com/office/officeart/2005/8/layout/hList7"/>
    <dgm:cxn modelId="{26021126-1064-4E8C-AD73-D4DD93C41C45}" type="presOf" srcId="{6B535D63-47A5-407B-BD50-6D5341EE0349}" destId="{F6F36084-3FB7-4C8D-AC46-255144EE5728}" srcOrd="0" destOrd="0" presId="urn:microsoft.com/office/officeart/2005/8/layout/hList7"/>
    <dgm:cxn modelId="{6FD24147-5226-4818-A677-13476C89C297}" type="presOf" srcId="{C6963CA9-53D7-4A3A-A7A3-102958EE351F}" destId="{F6B67791-69FD-4D2F-82CA-AD7DDD4DBE0E}" srcOrd="0" destOrd="0" presId="urn:microsoft.com/office/officeart/2005/8/layout/hList7"/>
    <dgm:cxn modelId="{CE4DE974-C976-4D05-AE88-507A8784D1EC}" srcId="{0D4FEC5B-9168-4FF4-A781-B7EED00848AB}" destId="{6B535D63-47A5-407B-BD50-6D5341EE0349}" srcOrd="0" destOrd="0" parTransId="{BA8F3E0D-50F2-40EE-B0F8-C4C4B89059E5}" sibTransId="{80019EC4-35F0-43C6-B999-88ABF65AD62B}"/>
    <dgm:cxn modelId="{640B8F7D-8EDF-482C-B589-A3BECC1184CF}" type="presOf" srcId="{6B535D63-47A5-407B-BD50-6D5341EE0349}" destId="{5B70F660-AF45-4888-9C46-17B0BB5E0D67}" srcOrd="1" destOrd="0" presId="urn:microsoft.com/office/officeart/2005/8/layout/hList7"/>
    <dgm:cxn modelId="{EC2573A1-5799-4336-9643-BBBB79E66944}" srcId="{0D4FEC5B-9168-4FF4-A781-B7EED00848AB}" destId="{7AB87E1B-676C-485F-A3B0-CA7EFE604BEB}" srcOrd="2" destOrd="0" parTransId="{9565F514-CB46-48C6-8FBA-206A6A2F1954}" sibTransId="{4E7D3FCA-C75F-4170-B105-184213D10C49}"/>
    <dgm:cxn modelId="{80C1BEA4-2DDB-42D2-B433-B024267E2BAA}" type="presOf" srcId="{7AB87E1B-676C-485F-A3B0-CA7EFE604BEB}" destId="{FE2FCA76-1444-43E9-B190-CD0E0B0E6991}" srcOrd="1" destOrd="0" presId="urn:microsoft.com/office/officeart/2005/8/layout/hList7"/>
    <dgm:cxn modelId="{136507C6-56EF-4BE5-94DC-0659F0F7383E}" type="presOf" srcId="{7AB87E1B-676C-485F-A3B0-CA7EFE604BEB}" destId="{581B2F63-0CDB-42C3-A55F-B2BE2A165626}" srcOrd="0" destOrd="0" presId="urn:microsoft.com/office/officeart/2005/8/layout/hList7"/>
    <dgm:cxn modelId="{D5C5AFD9-51CE-4018-AEE9-32A5DD17D003}" srcId="{0D4FEC5B-9168-4FF4-A781-B7EED00848AB}" destId="{C6963CA9-53D7-4A3A-A7A3-102958EE351F}" srcOrd="1" destOrd="0" parTransId="{96B70905-C81C-4F64-974A-C1C748DAE981}" sibTransId="{7A04E938-7AB3-48D4-8787-E03EE3E980AE}"/>
    <dgm:cxn modelId="{862CB8EE-1A20-4B5B-995D-52E572326409}" type="presOf" srcId="{0D4FEC5B-9168-4FF4-A781-B7EED00848AB}" destId="{846DA433-FE2E-4C7B-9F64-F2CE7E863DED}" srcOrd="0" destOrd="0" presId="urn:microsoft.com/office/officeart/2005/8/layout/hList7"/>
    <dgm:cxn modelId="{4A18DF40-D8DF-4543-9A76-C802A4A7B530}" type="presParOf" srcId="{846DA433-FE2E-4C7B-9F64-F2CE7E863DED}" destId="{8DC9240A-90E7-4F28-8DCA-5813F77ECEDB}" srcOrd="0" destOrd="0" presId="urn:microsoft.com/office/officeart/2005/8/layout/hList7"/>
    <dgm:cxn modelId="{B7ED5520-5AF1-4743-AA8C-FEE112C135CC}" type="presParOf" srcId="{846DA433-FE2E-4C7B-9F64-F2CE7E863DED}" destId="{812B35F0-8902-45D9-AB67-2A8255B1217B}" srcOrd="1" destOrd="0" presId="urn:microsoft.com/office/officeart/2005/8/layout/hList7"/>
    <dgm:cxn modelId="{BCCCC585-550B-4E80-8363-9537CA972A76}" type="presParOf" srcId="{812B35F0-8902-45D9-AB67-2A8255B1217B}" destId="{D3F777DB-6E3B-4CEF-A736-26BC171633D3}" srcOrd="0" destOrd="0" presId="urn:microsoft.com/office/officeart/2005/8/layout/hList7"/>
    <dgm:cxn modelId="{BFA432DD-DBDE-4B81-911C-DE8AD9FBE6BE}" type="presParOf" srcId="{D3F777DB-6E3B-4CEF-A736-26BC171633D3}" destId="{F6F36084-3FB7-4C8D-AC46-255144EE5728}" srcOrd="0" destOrd="0" presId="urn:microsoft.com/office/officeart/2005/8/layout/hList7"/>
    <dgm:cxn modelId="{ECC880F4-0A8A-49C8-8E1D-64017D3EAC54}" type="presParOf" srcId="{D3F777DB-6E3B-4CEF-A736-26BC171633D3}" destId="{5B70F660-AF45-4888-9C46-17B0BB5E0D67}" srcOrd="1" destOrd="0" presId="urn:microsoft.com/office/officeart/2005/8/layout/hList7"/>
    <dgm:cxn modelId="{24581FC0-EC06-443F-9322-9AF4C96D2938}" type="presParOf" srcId="{D3F777DB-6E3B-4CEF-A736-26BC171633D3}" destId="{30EEA2ED-7BFB-4A69-8524-1AB384BAA876}" srcOrd="2" destOrd="0" presId="urn:microsoft.com/office/officeart/2005/8/layout/hList7"/>
    <dgm:cxn modelId="{5EABBD0A-D5DC-4288-B57A-D9B0FA5A33CC}" type="presParOf" srcId="{D3F777DB-6E3B-4CEF-A736-26BC171633D3}" destId="{D7FA1A1C-5571-48C9-9EA8-CC5E84176F74}" srcOrd="3" destOrd="0" presId="urn:microsoft.com/office/officeart/2005/8/layout/hList7"/>
    <dgm:cxn modelId="{28F1F96C-4527-4428-BAD2-19689BCF7970}" type="presParOf" srcId="{812B35F0-8902-45D9-AB67-2A8255B1217B}" destId="{57E73246-4DB8-492B-ACA9-7A70801E2E29}" srcOrd="1" destOrd="0" presId="urn:microsoft.com/office/officeart/2005/8/layout/hList7"/>
    <dgm:cxn modelId="{131BF077-82FF-4640-ADAC-60B15B694034}" type="presParOf" srcId="{812B35F0-8902-45D9-AB67-2A8255B1217B}" destId="{DBE68AD7-0ACF-48AC-AB95-7AAC116D8C1E}" srcOrd="2" destOrd="0" presId="urn:microsoft.com/office/officeart/2005/8/layout/hList7"/>
    <dgm:cxn modelId="{2EC1E451-B224-4A91-A501-2BA91F4F8E73}" type="presParOf" srcId="{DBE68AD7-0ACF-48AC-AB95-7AAC116D8C1E}" destId="{F6B67791-69FD-4D2F-82CA-AD7DDD4DBE0E}" srcOrd="0" destOrd="0" presId="urn:microsoft.com/office/officeart/2005/8/layout/hList7"/>
    <dgm:cxn modelId="{81D380A3-82D6-43AD-BE6D-98E4D03996FB}" type="presParOf" srcId="{DBE68AD7-0ACF-48AC-AB95-7AAC116D8C1E}" destId="{BE83D093-E27E-4C5F-9C9B-F62C6F046660}" srcOrd="1" destOrd="0" presId="urn:microsoft.com/office/officeart/2005/8/layout/hList7"/>
    <dgm:cxn modelId="{94656CE1-1550-40C5-A89E-690662639959}" type="presParOf" srcId="{DBE68AD7-0ACF-48AC-AB95-7AAC116D8C1E}" destId="{296B1CAF-0F3B-466B-A01A-BD847414CDBE}" srcOrd="2" destOrd="0" presId="urn:microsoft.com/office/officeart/2005/8/layout/hList7"/>
    <dgm:cxn modelId="{7CB44B47-75B4-494C-AC0F-B618266460C5}" type="presParOf" srcId="{DBE68AD7-0ACF-48AC-AB95-7AAC116D8C1E}" destId="{6C5F896F-1BD8-4878-B236-463B0D98523B}" srcOrd="3" destOrd="0" presId="urn:microsoft.com/office/officeart/2005/8/layout/hList7"/>
    <dgm:cxn modelId="{153D6EDE-2029-4A86-8DB7-CCC1B4EA4920}" type="presParOf" srcId="{812B35F0-8902-45D9-AB67-2A8255B1217B}" destId="{5CC43EC1-3559-4E3F-91DF-4FB9DB14DD9E}" srcOrd="3" destOrd="0" presId="urn:microsoft.com/office/officeart/2005/8/layout/hList7"/>
    <dgm:cxn modelId="{C67337B7-9F7B-4324-83C4-D1CFD6144053}" type="presParOf" srcId="{812B35F0-8902-45D9-AB67-2A8255B1217B}" destId="{A21B6091-742F-4705-B3DA-97F63791796E}" srcOrd="4" destOrd="0" presId="urn:microsoft.com/office/officeart/2005/8/layout/hList7"/>
    <dgm:cxn modelId="{075AEA6C-A99D-46E2-BEB1-B7CC35A4661B}" type="presParOf" srcId="{A21B6091-742F-4705-B3DA-97F63791796E}" destId="{581B2F63-0CDB-42C3-A55F-B2BE2A165626}" srcOrd="0" destOrd="0" presId="urn:microsoft.com/office/officeart/2005/8/layout/hList7"/>
    <dgm:cxn modelId="{4A5E6358-B01A-4455-81CB-D93E113040D4}" type="presParOf" srcId="{A21B6091-742F-4705-B3DA-97F63791796E}" destId="{FE2FCA76-1444-43E9-B190-CD0E0B0E6991}" srcOrd="1" destOrd="0" presId="urn:microsoft.com/office/officeart/2005/8/layout/hList7"/>
    <dgm:cxn modelId="{D920C6BB-8200-45E5-9D9C-FDFF021E369E}" type="presParOf" srcId="{A21B6091-742F-4705-B3DA-97F63791796E}" destId="{1CCA9B75-4C7F-41FD-A4EF-064B5A36C2EE}" srcOrd="2" destOrd="0" presId="urn:microsoft.com/office/officeart/2005/8/layout/hList7"/>
    <dgm:cxn modelId="{53107F84-3AFC-4DCF-8263-B0249FD2DCD1}" type="presParOf" srcId="{A21B6091-742F-4705-B3DA-97F63791796E}" destId="{CB40DA5F-A848-4D88-B873-187A9BAB0B4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0A868-F9B3-40DD-AF68-DE2BC2D5E65C}">
      <dsp:nvSpPr>
        <dsp:cNvPr id="0" name=""/>
        <dsp:cNvSpPr/>
      </dsp:nvSpPr>
      <dsp:spPr>
        <a:xfrm>
          <a:off x="0" y="1177343"/>
          <a:ext cx="4219550" cy="148751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1EC22-1AD3-466E-95F9-844800C4552E}">
      <dsp:nvSpPr>
        <dsp:cNvPr id="0" name=""/>
        <dsp:cNvSpPr/>
      </dsp:nvSpPr>
      <dsp:spPr>
        <a:xfrm>
          <a:off x="1882075" y="4731771"/>
          <a:ext cx="785120" cy="502477"/>
        </a:xfrm>
        <a:prstGeom prst="downArrow">
          <a:avLst/>
        </a:prstGeom>
        <a:solidFill>
          <a:schemeClr val="tx2"/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6B881-0C90-497B-9591-41DD371F3031}">
      <dsp:nvSpPr>
        <dsp:cNvPr id="0" name=""/>
        <dsp:cNvSpPr/>
      </dsp:nvSpPr>
      <dsp:spPr>
        <a:xfrm>
          <a:off x="0" y="4594609"/>
          <a:ext cx="5420196" cy="942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0" y="4594609"/>
        <a:ext cx="5420196" cy="942144"/>
      </dsp:txXfrm>
    </dsp:sp>
    <dsp:sp modelId="{02239210-1C0C-4F01-84A7-8B7576777FA4}">
      <dsp:nvSpPr>
        <dsp:cNvPr id="0" name=""/>
        <dsp:cNvSpPr/>
      </dsp:nvSpPr>
      <dsp:spPr>
        <a:xfrm>
          <a:off x="1588133" y="2860216"/>
          <a:ext cx="1057241" cy="985280"/>
        </a:xfrm>
        <a:prstGeom prst="ellipse">
          <a:avLst/>
        </a:prstGeom>
        <a:solidFill>
          <a:schemeClr val="tx2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TRU Waste</a:t>
          </a:r>
        </a:p>
      </dsp:txBody>
      <dsp:txXfrm>
        <a:off x="1742962" y="3004507"/>
        <a:ext cx="747583" cy="696698"/>
      </dsp:txXfrm>
    </dsp:sp>
    <dsp:sp modelId="{D1070B6F-59BF-4357-AD19-F5541393E62F}">
      <dsp:nvSpPr>
        <dsp:cNvPr id="0" name=""/>
        <dsp:cNvSpPr/>
      </dsp:nvSpPr>
      <dsp:spPr>
        <a:xfrm>
          <a:off x="2408978" y="1913887"/>
          <a:ext cx="1035478" cy="1041088"/>
        </a:xfrm>
        <a:prstGeom prst="ellipse">
          <a:avLst/>
        </a:prstGeom>
        <a:solidFill>
          <a:schemeClr val="tx2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GTCC</a:t>
          </a:r>
        </a:p>
      </dsp:txBody>
      <dsp:txXfrm>
        <a:off x="2560620" y="2066351"/>
        <a:ext cx="732194" cy="736160"/>
      </dsp:txXfrm>
    </dsp:sp>
    <dsp:sp modelId="{666936D2-FFEE-4666-8376-D02628AEB5A2}">
      <dsp:nvSpPr>
        <dsp:cNvPr id="0" name=""/>
        <dsp:cNvSpPr/>
      </dsp:nvSpPr>
      <dsp:spPr>
        <a:xfrm>
          <a:off x="915034" y="1889018"/>
          <a:ext cx="1093575" cy="990410"/>
        </a:xfrm>
        <a:prstGeom prst="ellipse">
          <a:avLst/>
        </a:prstGeom>
        <a:solidFill>
          <a:schemeClr val="tx2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Depleted </a:t>
          </a:r>
          <a:r>
            <a:rPr lang="en-US" sz="1500" kern="1200" dirty="0">
              <a:solidFill>
                <a:prstClr val="black"/>
              </a:solidFill>
              <a:latin typeface="Tw Cen MT" panose="020B0602020104020603"/>
              <a:ea typeface="+mn-ea"/>
              <a:cs typeface="+mn-cs"/>
            </a:rPr>
            <a:t>Uranium</a:t>
          </a:r>
        </a:p>
      </dsp:txBody>
      <dsp:txXfrm>
        <a:off x="1075184" y="2034060"/>
        <a:ext cx="773275" cy="700326"/>
      </dsp:txXfrm>
    </dsp:sp>
    <dsp:sp modelId="{D9BF9376-682B-431C-B2EA-9C83CFB95B68}">
      <dsp:nvSpPr>
        <dsp:cNvPr id="0" name=""/>
        <dsp:cNvSpPr/>
      </dsp:nvSpPr>
      <dsp:spPr>
        <a:xfrm>
          <a:off x="57093" y="1084882"/>
          <a:ext cx="4396675" cy="3517340"/>
        </a:xfrm>
        <a:prstGeom prst="funnel">
          <a:avLst/>
        </a:prstGeom>
        <a:solidFill>
          <a:schemeClr val="tx2">
            <a:alpha val="40000"/>
          </a:schemeClr>
        </a:solidFill>
        <a:ln w="9525" cap="flat" cmpd="sng" algn="ctr">
          <a:solidFill>
            <a:schemeClr val="tx2"/>
          </a:solidFill>
          <a:prstDash val="solid"/>
        </a:ln>
        <a:effectLst/>
        <a:sp3d extrusionH="50600">
          <a:bevelT w="101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854B4-8446-4BD2-BFF3-5387EFCD6BC8}">
      <dsp:nvSpPr>
        <dsp:cNvPr id="0" name=""/>
        <dsp:cNvSpPr/>
      </dsp:nvSpPr>
      <dsp:spPr>
        <a:xfrm>
          <a:off x="3702275" y="2061373"/>
          <a:ext cx="1494366" cy="1494366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134770"/>
              </a:solidFill>
              <a:latin typeface="Gill Sans MT (Headings)ody)"/>
              <a:ea typeface="+mn-ea"/>
              <a:cs typeface="+mn-cs"/>
            </a:rPr>
            <a:t>Directed Changes</a:t>
          </a:r>
        </a:p>
      </dsp:txBody>
      <dsp:txXfrm>
        <a:off x="3921120" y="2280218"/>
        <a:ext cx="1056676" cy="1056676"/>
      </dsp:txXfrm>
    </dsp:sp>
    <dsp:sp modelId="{937BF0BD-B734-4FF6-B0C3-C3F5A815FB45}">
      <dsp:nvSpPr>
        <dsp:cNvPr id="0" name=""/>
        <dsp:cNvSpPr/>
      </dsp:nvSpPr>
      <dsp:spPr>
        <a:xfrm rot="16217008">
          <a:off x="4289689" y="1648949"/>
          <a:ext cx="329042" cy="398267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338801" y="1777958"/>
        <a:ext cx="230329" cy="238961"/>
      </dsp:txXfrm>
    </dsp:sp>
    <dsp:sp modelId="{3190E603-2222-44CC-8881-537A74819750}">
      <dsp:nvSpPr>
        <dsp:cNvPr id="0" name=""/>
        <dsp:cNvSpPr/>
      </dsp:nvSpPr>
      <dsp:spPr>
        <a:xfrm>
          <a:off x="3129220" y="130186"/>
          <a:ext cx="2659598" cy="1491407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2"/>
              </a:solidFill>
              <a:latin typeface="Gill Sans MT (Headings)ody)"/>
            </a:rPr>
            <a:t>Allow case-by-case application of new requirements</a:t>
          </a:r>
        </a:p>
      </dsp:txBody>
      <dsp:txXfrm>
        <a:off x="3518709" y="348597"/>
        <a:ext cx="1880620" cy="1054585"/>
      </dsp:txXfrm>
    </dsp:sp>
    <dsp:sp modelId="{070693BC-E4CD-4FCE-9160-B2B029ACB09D}">
      <dsp:nvSpPr>
        <dsp:cNvPr id="0" name=""/>
        <dsp:cNvSpPr/>
      </dsp:nvSpPr>
      <dsp:spPr>
        <a:xfrm rot="20653940">
          <a:off x="5302876" y="2263712"/>
          <a:ext cx="352939" cy="508084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chemeClr val="tx1"/>
            </a:solidFill>
          </a:endParaRPr>
        </a:p>
      </dsp:txBody>
      <dsp:txXfrm>
        <a:off x="5304868" y="2379715"/>
        <a:ext cx="247057" cy="304850"/>
      </dsp:txXfrm>
    </dsp:sp>
    <dsp:sp modelId="{566A2F70-6027-41AF-BD47-382714F2400A}">
      <dsp:nvSpPr>
        <dsp:cNvPr id="0" name=""/>
        <dsp:cNvSpPr/>
      </dsp:nvSpPr>
      <dsp:spPr>
        <a:xfrm>
          <a:off x="5649356" y="1329535"/>
          <a:ext cx="2783884" cy="1494366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2"/>
              </a:solidFill>
              <a:latin typeface="Gill Sans MT (Headings)ody)"/>
            </a:rPr>
            <a:t>Consider site-specific, graded compliance period</a:t>
          </a:r>
        </a:p>
      </dsp:txBody>
      <dsp:txXfrm>
        <a:off x="6057046" y="1548380"/>
        <a:ext cx="1968504" cy="1056676"/>
      </dsp:txXfrm>
    </dsp:sp>
    <dsp:sp modelId="{A7552E45-3B92-4330-9B1F-706C124FC59B}">
      <dsp:nvSpPr>
        <dsp:cNvPr id="0" name=""/>
        <dsp:cNvSpPr/>
      </dsp:nvSpPr>
      <dsp:spPr>
        <a:xfrm rot="1454686">
          <a:off x="5260442" y="3007090"/>
          <a:ext cx="387886" cy="508084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65574" y="3084815"/>
        <a:ext cx="271520" cy="304850"/>
      </dsp:txXfrm>
    </dsp:sp>
    <dsp:sp modelId="{BBF35CE8-528C-409E-9148-DB428F5C5C4E}">
      <dsp:nvSpPr>
        <dsp:cNvPr id="0" name=""/>
        <dsp:cNvSpPr/>
      </dsp:nvSpPr>
      <dsp:spPr>
        <a:xfrm>
          <a:off x="5558526" y="3106357"/>
          <a:ext cx="2471263" cy="1516303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2"/>
              </a:solidFill>
              <a:latin typeface="Gill Sans MT (Headings)ody)"/>
            </a:rPr>
            <a:t>Include safety case and defense-in-depth considerations</a:t>
          </a:r>
        </a:p>
      </dsp:txBody>
      <dsp:txXfrm>
        <a:off x="5920434" y="3328414"/>
        <a:ext cx="1747447" cy="1072189"/>
      </dsp:txXfrm>
    </dsp:sp>
    <dsp:sp modelId="{610990B7-D574-4EB8-B192-7AD26B662091}">
      <dsp:nvSpPr>
        <dsp:cNvPr id="0" name=""/>
        <dsp:cNvSpPr/>
      </dsp:nvSpPr>
      <dsp:spPr>
        <a:xfrm rot="5400000">
          <a:off x="4324014" y="3531283"/>
          <a:ext cx="250887" cy="508084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361647" y="3595267"/>
        <a:ext cx="175621" cy="304850"/>
      </dsp:txXfrm>
    </dsp:sp>
    <dsp:sp modelId="{684303A3-F82B-4076-A07A-204526BC6C66}">
      <dsp:nvSpPr>
        <dsp:cNvPr id="0" name=""/>
        <dsp:cNvSpPr/>
      </dsp:nvSpPr>
      <dsp:spPr>
        <a:xfrm>
          <a:off x="3094255" y="4029113"/>
          <a:ext cx="2710406" cy="1707373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2"/>
              </a:solidFill>
              <a:latin typeface="Gill Sans MT (Headings)ody)"/>
            </a:rPr>
            <a:t>Allow single regulator for GTCC waste streams containing </a:t>
          </a:r>
          <a:r>
            <a:rPr lang="en-US" sz="1900" kern="1200" dirty="0">
              <a:solidFill>
                <a:srgbClr val="134770"/>
              </a:solidFill>
              <a:latin typeface="Gill Sans MT (Headings)ody)"/>
              <a:ea typeface="+mn-ea"/>
              <a:cs typeface="+mn-cs"/>
            </a:rPr>
            <a:t>strategic special nuclear material </a:t>
          </a:r>
        </a:p>
      </dsp:txBody>
      <dsp:txXfrm>
        <a:off x="3491185" y="4279152"/>
        <a:ext cx="1916546" cy="1207295"/>
      </dsp:txXfrm>
    </dsp:sp>
    <dsp:sp modelId="{3D10189A-3FFA-47B8-B567-BBF50968C112}">
      <dsp:nvSpPr>
        <dsp:cNvPr id="0" name=""/>
        <dsp:cNvSpPr/>
      </dsp:nvSpPr>
      <dsp:spPr>
        <a:xfrm rot="9389888">
          <a:off x="3194795" y="3007650"/>
          <a:ext cx="425229" cy="508084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chemeClr val="tx1"/>
            </a:solidFill>
          </a:endParaRPr>
        </a:p>
      </dsp:txBody>
      <dsp:txXfrm rot="10800000">
        <a:off x="3317073" y="3083831"/>
        <a:ext cx="297660" cy="304850"/>
      </dsp:txXfrm>
    </dsp:sp>
    <dsp:sp modelId="{C7D8AA17-B2A4-4149-B316-D638197E459F}">
      <dsp:nvSpPr>
        <dsp:cNvPr id="0" name=""/>
        <dsp:cNvSpPr/>
      </dsp:nvSpPr>
      <dsp:spPr>
        <a:xfrm>
          <a:off x="558010" y="3057758"/>
          <a:ext cx="2710406" cy="1707373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2"/>
              </a:solidFill>
              <a:latin typeface="Gill Sans MT (Headings)ody)"/>
            </a:rPr>
            <a:t>Flexibility for facilities to develop Site-Specific Waste Acceptance Criteria</a:t>
          </a:r>
        </a:p>
      </dsp:txBody>
      <dsp:txXfrm>
        <a:off x="954940" y="3307797"/>
        <a:ext cx="1916546" cy="1207295"/>
      </dsp:txXfrm>
    </dsp:sp>
    <dsp:sp modelId="{F9EA8388-E33A-4D7C-A45D-C889AFB93F47}">
      <dsp:nvSpPr>
        <dsp:cNvPr id="0" name=""/>
        <dsp:cNvSpPr/>
      </dsp:nvSpPr>
      <dsp:spPr>
        <a:xfrm rot="11828507">
          <a:off x="3135617" y="2216580"/>
          <a:ext cx="436429" cy="508084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3263638" y="2337492"/>
        <a:ext cx="305500" cy="304850"/>
      </dsp:txXfrm>
    </dsp:sp>
    <dsp:sp modelId="{E4708CA8-6C1B-45B4-9FCA-84B6FA1BCA47}">
      <dsp:nvSpPr>
        <dsp:cNvPr id="0" name=""/>
        <dsp:cNvSpPr/>
      </dsp:nvSpPr>
      <dsp:spPr>
        <a:xfrm>
          <a:off x="376255" y="1116533"/>
          <a:ext cx="2710406" cy="1707373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2"/>
              </a:solidFill>
              <a:latin typeface="Gill Sans MT (Headings)ody)"/>
            </a:rPr>
            <a:t>Allow Agreement State licensing of certain GTCC waste streams</a:t>
          </a:r>
        </a:p>
      </dsp:txBody>
      <dsp:txXfrm>
        <a:off x="773185" y="1366572"/>
        <a:ext cx="1916546" cy="12072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36084-3FB7-4C8D-AC46-255144EE5728}">
      <dsp:nvSpPr>
        <dsp:cNvPr id="0" name=""/>
        <dsp:cNvSpPr/>
      </dsp:nvSpPr>
      <dsp:spPr>
        <a:xfrm>
          <a:off x="1254" y="0"/>
          <a:ext cx="1951687" cy="4113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lumOff val="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IMC 2561, </a:t>
          </a:r>
          <a:r>
            <a:rPr lang="en-US" sz="1400" kern="1200"/>
            <a:t>“Decommissioning Power Reactor Inspection Program”</a:t>
          </a:r>
        </a:p>
      </dsp:txBody>
      <dsp:txXfrm>
        <a:off x="1254" y="1645284"/>
        <a:ext cx="1951687" cy="1645284"/>
      </dsp:txXfrm>
    </dsp:sp>
    <dsp:sp modelId="{D7FA1A1C-5571-48C9-9EA8-CC5E84176F74}">
      <dsp:nvSpPr>
        <dsp:cNvPr id="0" name=""/>
        <dsp:cNvSpPr/>
      </dsp:nvSpPr>
      <dsp:spPr>
        <a:xfrm>
          <a:off x="292248" y="246792"/>
          <a:ext cx="1369699" cy="13696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67791-69FD-4D2F-82CA-AD7DDD4DBE0E}">
      <dsp:nvSpPr>
        <dsp:cNvPr id="0" name=""/>
        <dsp:cNvSpPr/>
      </dsp:nvSpPr>
      <dsp:spPr>
        <a:xfrm>
          <a:off x="2025778" y="0"/>
          <a:ext cx="1951687" cy="4113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lumOff val="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IMC 2602, </a:t>
          </a:r>
          <a:r>
            <a:rPr lang="en-US" sz="1600" kern="1200"/>
            <a:t>“</a:t>
          </a:r>
          <a:r>
            <a:rPr lang="en-US" sz="1400" kern="1200"/>
            <a:t>Decommissioning Oversight and Inspection Program for Fuel Cycle Facilities and Materials Licensees”</a:t>
          </a:r>
        </a:p>
      </dsp:txBody>
      <dsp:txXfrm>
        <a:off x="2025778" y="1645284"/>
        <a:ext cx="1951687" cy="1645284"/>
      </dsp:txXfrm>
    </dsp:sp>
    <dsp:sp modelId="{6C5F896F-1BD8-4878-B236-463B0D98523B}">
      <dsp:nvSpPr>
        <dsp:cNvPr id="0" name=""/>
        <dsp:cNvSpPr/>
      </dsp:nvSpPr>
      <dsp:spPr>
        <a:xfrm>
          <a:off x="2302486" y="246792"/>
          <a:ext cx="1369699" cy="136969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B2F63-0CDB-42C3-A55F-B2BE2A165626}">
      <dsp:nvSpPr>
        <dsp:cNvPr id="0" name=""/>
        <dsp:cNvSpPr/>
      </dsp:nvSpPr>
      <dsp:spPr>
        <a:xfrm>
          <a:off x="4021730" y="0"/>
          <a:ext cx="1951687" cy="4113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lumOff val="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IMC 1248, </a:t>
          </a:r>
          <a:r>
            <a:rPr lang="en-US" sz="1400" kern="1200"/>
            <a:t>Appendix F, “Training Requirements and Qualification Journal for Decommissioning Inspectors</a:t>
          </a:r>
          <a:r>
            <a:rPr lang="en-US" sz="1400" kern="1200">
              <a:latin typeface="Calibri" panose="020F0502020204030204"/>
            </a:rPr>
            <a:t>"</a:t>
          </a:r>
          <a:endParaRPr lang="en-US" sz="1400" kern="1200"/>
        </a:p>
      </dsp:txBody>
      <dsp:txXfrm>
        <a:off x="4021730" y="1645284"/>
        <a:ext cx="1951687" cy="1645284"/>
      </dsp:txXfrm>
    </dsp:sp>
    <dsp:sp modelId="{CB40DA5F-A848-4D88-B873-187A9BAB0B44}">
      <dsp:nvSpPr>
        <dsp:cNvPr id="0" name=""/>
        <dsp:cNvSpPr/>
      </dsp:nvSpPr>
      <dsp:spPr>
        <a:xfrm>
          <a:off x="4312724" y="246792"/>
          <a:ext cx="1369699" cy="136969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9240A-90E7-4F28-8DCA-5813F77ECEDB}">
      <dsp:nvSpPr>
        <dsp:cNvPr id="0" name=""/>
        <dsp:cNvSpPr/>
      </dsp:nvSpPr>
      <dsp:spPr>
        <a:xfrm>
          <a:off x="238986" y="3290569"/>
          <a:ext cx="5496698" cy="616981"/>
        </a:xfrm>
        <a:prstGeom prst="leftRightArrow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ACFB0-9E8C-404B-8967-51AAC4056F1B}" type="datetimeFigureOut">
              <a:rPr lang="en-US" smtClean="0"/>
              <a:t>10/7/22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1BCE1-2EA8-493E-A78C-A8F0FFB6F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90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BCE1-2EA8-493E-A78C-A8F0FFB6F7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01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603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690302"/>
            <a:ext cx="5486400" cy="5122227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040B6-D0D3-6A4A-8DFF-1B3B085B1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370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4925" y="150813"/>
            <a:ext cx="4757738" cy="2676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695" y="2955819"/>
            <a:ext cx="6758609" cy="4870443"/>
          </a:xfrm>
        </p:spPr>
        <p:txBody>
          <a:bodyPr>
            <a:no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71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DABB3-CAA7-440B-AA59-6B8AB8B025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8DB26F-69AB-B04C-43B6-ECADE4BB59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84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BCE1-2EA8-493E-A78C-A8F0FFB6F7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86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BCE1-2EA8-493E-A78C-A8F0FFB6F7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18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596900"/>
            <a:ext cx="4997450" cy="2811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2028" y="3638170"/>
            <a:ext cx="6616581" cy="44522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6B924-071A-2F4B-B09C-D1512BD3B1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67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14520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762000"/>
            <a:ext cx="5013325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38A86-32A9-4356-8E4D-588CF2BB44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70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BCE1-2EA8-493E-A78C-A8F0FFB6F7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72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6B924-071A-2F4B-B09C-D1512BD3B1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51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15206"/>
            <a:ext cx="5575852" cy="4743450"/>
          </a:xfrm>
        </p:spPr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BCE1-2EA8-493E-A78C-A8F0FFB6F7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4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BCE1-2EA8-493E-A78C-A8F0FFB6F7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57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BCE1-2EA8-493E-A78C-A8F0FFB6F7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83157"/>
            <a:ext cx="5605670" cy="36178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040B6-D0D3-6A4A-8DFF-1B3B085B11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98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BCE1-2EA8-493E-A78C-A8F0FFB6F7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95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603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783330"/>
            <a:ext cx="5486400" cy="490188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040B6-D0D3-6A4A-8DFF-1B3B085B1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231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238125"/>
            <a:ext cx="5297488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3234532"/>
            <a:ext cx="6867146" cy="5926137"/>
          </a:xfrm>
        </p:spPr>
        <p:txBody>
          <a:bodyPr/>
          <a:lstStyle/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endParaRPr lang="en-US" sz="1000" dirty="0">
              <a:latin typeface="Arial  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894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040B6-D0D3-6A4A-8DFF-1B3B085B11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ACFB7E2-C1B4-46E3-B481-2625CF6BF610}" type="datetime1">
              <a:rPr lang="en-US" smtClean="0"/>
              <a:t>10/7/22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6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25B3-7018-480A-946B-5636A158838A}" type="datetime1">
              <a:rPr lang="en-US" smtClean="0"/>
              <a:t>10/7/22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9669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25B3-7018-480A-946B-5636A158838A}" type="datetime1">
              <a:rPr lang="en-US" smtClean="0"/>
              <a:t>10/7/22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5866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25B3-7018-480A-946B-5636A158838A}" type="datetime1">
              <a:rPr lang="en-US" smtClean="0"/>
              <a:t>10/7/22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81696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25B3-7018-480A-946B-5636A158838A}" type="datetime1">
              <a:rPr lang="en-US" smtClean="0"/>
              <a:t>10/7/22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5203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25B3-7018-480A-946B-5636A158838A}" type="datetime1">
              <a:rPr lang="en-US" smtClean="0"/>
              <a:t>10/7/22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4716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25B3-7018-480A-946B-5636A158838A}" type="datetime1">
              <a:rPr lang="en-US" smtClean="0"/>
              <a:t>10/7/22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2146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25B3-7018-480A-946B-5636A158838A}" type="datetime1">
              <a:rPr lang="en-US" smtClean="0"/>
              <a:t>10/7/22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5429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25B3-7018-480A-946B-5636A158838A}" type="datetime1">
              <a:rPr lang="en-US" smtClean="0"/>
              <a:t>10/7/22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046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25B3-7018-480A-946B-5636A158838A}" type="datetime1">
              <a:rPr lang="en-US" smtClean="0"/>
              <a:t>10/7/22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5695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F5FD-54D0-40BB-B695-3077BEBD743F}" type="datetime1">
              <a:rPr lang="en-US" smtClean="0"/>
              <a:t>10/7/22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2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25B3-7018-480A-946B-5636A158838A}" type="datetime1">
              <a:rPr lang="en-US" smtClean="0"/>
              <a:t>10/7/22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7364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25B3-7018-480A-946B-5636A158838A}" type="datetime1">
              <a:rPr lang="en-US" smtClean="0"/>
              <a:t>10/7/22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055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BDDA-4C9D-4047-9E0C-889462D01517}" type="datetime1">
              <a:rPr lang="en-US" smtClean="0"/>
              <a:t>10/7/22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7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31E-51BB-47F6-B067-0653CB8F1FD8}" type="datetime1">
              <a:rPr lang="en-US" smtClean="0"/>
              <a:t>10/7/22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25B3-7018-480A-946B-5636A158838A}" type="datetime1">
              <a:rPr lang="en-US" smtClean="0"/>
              <a:t>10/7/22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9228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25B3-7018-480A-946B-5636A158838A}" type="datetime1">
              <a:rPr lang="en-US" smtClean="0"/>
              <a:t>10/7/22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947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C25B3-7018-480A-946B-5636A158838A}" type="datetime1">
              <a:rPr lang="en-US" smtClean="0"/>
              <a:t>10/7/22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80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07" r:id="rId9"/>
    <p:sldLayoutId id="2147484408" r:id="rId10"/>
    <p:sldLayoutId id="2147484409" r:id="rId11"/>
    <p:sldLayoutId id="2147484410" r:id="rId12"/>
    <p:sldLayoutId id="2147484411" r:id="rId13"/>
    <p:sldLayoutId id="2147484412" r:id="rId14"/>
    <p:sldLayoutId id="2147484413" r:id="rId15"/>
    <p:sldLayoutId id="2147484414" r:id="rId16"/>
    <p:sldLayoutId id="214748441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hyperlink" Target="mailto:priya.yadav@nrc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ardelia.maupin@nrc.gov" TargetMode="External"/><Relationship Id="rId5" Type="http://schemas.openxmlformats.org/officeDocument/2006/relationships/hyperlink" Target="mailto:irene.wu@nrc.gov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ketv.com/article/contact-us/361826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.gov/waste/decommissioning/oversight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5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ederalregister.gov/d/2022-03131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nrc.gov/waste/decommissioning/whats-new.html" TargetMode="External"/><Relationship Id="rId5" Type="http://schemas.openxmlformats.org/officeDocument/2006/relationships/hyperlink" Target="http://elphicks.co.uk/events/whats-new-2/" TargetMode="External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marketingland.com/twitter-customer-service-tips-137991" TargetMode="External"/><Relationship Id="rId13" Type="http://schemas.openxmlformats.org/officeDocument/2006/relationships/image" Target="../media/image32.png"/><Relationship Id="rId18" Type="http://schemas.openxmlformats.org/officeDocument/2006/relationships/hyperlink" Target="http://www.pixelsquid.com/png/question-mark-fridge-magnet-1505389739115550142" TargetMode="External"/><Relationship Id="rId3" Type="http://schemas.openxmlformats.org/officeDocument/2006/relationships/hyperlink" Target="https://www.facebook.com/nrcgov/" TargetMode="External"/><Relationship Id="rId7" Type="http://schemas.openxmlformats.org/officeDocument/2006/relationships/image" Target="../media/image30.jpeg"/><Relationship Id="rId12" Type="http://schemas.openxmlformats.org/officeDocument/2006/relationships/hyperlink" Target="https://www.youtube.com/user/NRCgov" TargetMode="External"/><Relationship Id="rId17" Type="http://schemas.microsoft.com/office/2007/relationships/hdphoto" Target="../media/hdphoto7.wdp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nrcgov" TargetMode="External"/><Relationship Id="rId11" Type="http://schemas.openxmlformats.org/officeDocument/2006/relationships/hyperlink" Target="https://www.geospatialworld.net/news/linkedin-launches-talent-insights-to-help-recruiters/" TargetMode="External"/><Relationship Id="rId5" Type="http://schemas.openxmlformats.org/officeDocument/2006/relationships/hyperlink" Target="http://www.arrl.org/news/arrl-now-on-facebook" TargetMode="External"/><Relationship Id="rId15" Type="http://schemas.openxmlformats.org/officeDocument/2006/relationships/hyperlink" Target="https://www.nrc.gov/public-involve/listserver.html#lyris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29.jpeg"/><Relationship Id="rId9" Type="http://schemas.openxmlformats.org/officeDocument/2006/relationships/hyperlink" Target="https://www.linkedin.com/company/u-s--nuclear-regulatory-commission/" TargetMode="External"/><Relationship Id="rId14" Type="http://schemas.openxmlformats.org/officeDocument/2006/relationships/hyperlink" Target="https://www.softicons.com/web-icons/mark4-youtube-icons-by-chad-l-ross/blue-youtube-black-ic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.gov/waste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scp.nrc.gov/llrw.html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nrc.gov/docs/ML2209/ML22095A227.pdf" TargetMode="External"/><Relationship Id="rId7" Type="http://schemas.openxmlformats.org/officeDocument/2006/relationships/hyperlink" Target="https://www.nrc.gov/docs/ML2113/ML21132A296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rc.gov/waste/llw-disposal/llw-pa/llw-uwm.html" TargetMode="External"/><Relationship Id="rId5" Type="http://schemas.openxmlformats.org/officeDocument/2006/relationships/hyperlink" Target="https://www.nrc.gov/waste/llw-disposal/very-llw.html" TargetMode="External"/><Relationship Id="rId4" Type="http://schemas.openxmlformats.org/officeDocument/2006/relationships/hyperlink" Target="https://www.nrc.gov/waste/llw-disposal/llw-pa/llw-btp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linguahouse.com/esl-lesson-plans/grammar/verb-be" TargetMode="Externa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.gov/docs/ML2014/ML20143A164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openxmlformats.org/officeDocument/2006/relationships/hyperlink" Target="https://adamswebsearch2.nrc.gov/webSearch2/main.jsp?AccessionNumber=ML22095A2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73416-4A3C-4D3D-8FA6-91FA535B0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3453" y="1557164"/>
            <a:ext cx="5053263" cy="2235200"/>
          </a:xfrm>
        </p:spPr>
        <p:txBody>
          <a:bodyPr anchor="ctr">
            <a:normAutofit/>
          </a:bodyPr>
          <a:lstStyle/>
          <a:p>
            <a:pPr marL="0" marR="0">
              <a:spcBef>
                <a:spcPts val="750"/>
              </a:spcBef>
              <a:spcAft>
                <a:spcPts val="750"/>
              </a:spcAft>
            </a:pPr>
            <a:r>
              <a:rPr lang="en-US" sz="4800" b="1" i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Headings)"/>
                <a:ea typeface="Times New Roman" panose="02020603050405020304" pitchFamily="18" charset="0"/>
              </a:rPr>
              <a:t>NRC Update</a:t>
            </a:r>
            <a:endParaRPr lang="en-US" sz="48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(Headings)"/>
              <a:ea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C2838C-13FD-4833-9437-245BB5E27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933" y="4451563"/>
            <a:ext cx="5053263" cy="2229857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Gill Sans MT (Headings)"/>
              </a:rPr>
              <a:t>Low-Level Radioactive </a:t>
            </a:r>
          </a:p>
          <a:p>
            <a:pPr algn="ctr"/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Gill Sans MT (Headings)"/>
              </a:rPr>
              <a:t>Waste Forum</a:t>
            </a:r>
          </a:p>
          <a:p>
            <a:pPr algn="ctr"/>
            <a:r>
              <a:rPr lang="en-US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Gill Sans MT (Headings)"/>
              </a:rPr>
              <a:t>Fall</a:t>
            </a:r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Gill Sans MT (Headings)"/>
              </a:rPr>
              <a:t> 2022 Meeting</a:t>
            </a:r>
          </a:p>
          <a:p>
            <a:pPr algn="ctr"/>
            <a:r>
              <a:rPr lang="en-US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Gill Sans MT (Headings)"/>
              </a:rPr>
              <a:t>October 12-13</a:t>
            </a:r>
            <a:r>
              <a:rPr lang="en-US" sz="20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latin typeface="Gill Sans MT (Headings)"/>
              </a:rPr>
              <a:t>, 2022</a:t>
            </a:r>
            <a:endParaRPr lang="en-US" sz="2000" dirty="0">
              <a:solidFill>
                <a:schemeClr val="accent6">
                  <a:lumMod val="40000"/>
                  <a:lumOff val="60000"/>
                </a:schemeClr>
              </a:solidFill>
              <a:latin typeface="Gill Sans MT (Headings)"/>
            </a:endParaRPr>
          </a:p>
          <a:p>
            <a:pPr algn="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AB3F15-7573-4999-B94D-E3FFCB0290B1}"/>
              </a:ext>
            </a:extLst>
          </p:cNvPr>
          <p:cNvSpPr/>
          <p:nvPr/>
        </p:nvSpPr>
        <p:spPr>
          <a:xfrm>
            <a:off x="3684494" y="4505351"/>
            <a:ext cx="9864748" cy="18158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Gill Sans MT (Headings)"/>
              </a:rPr>
              <a:t>Stephen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ill Sans MT (Headings)"/>
              </a:rPr>
              <a:t>Koenick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Gill Sans MT (Headings)"/>
              </a:rPr>
              <a:t>, Chief</a:t>
            </a:r>
          </a:p>
          <a:p>
            <a:pPr algn="ctr"/>
            <a:r>
              <a:rPr lang="en-US" sz="2200">
                <a:latin typeface="Gill Sans MT (Headings)"/>
              </a:rPr>
              <a:t>Low-Level Waste and Projects Branch</a:t>
            </a:r>
          </a:p>
          <a:p>
            <a:pPr algn="ctr"/>
            <a:r>
              <a:rPr lang="en-US" sz="2200">
                <a:latin typeface="Gill Sans MT (Headings)"/>
              </a:rPr>
              <a:t>Division of Decommissioning, Uranium</a:t>
            </a:r>
          </a:p>
          <a:p>
            <a:pPr algn="ctr"/>
            <a:r>
              <a:rPr lang="en-US" sz="2200">
                <a:latin typeface="Gill Sans MT (Headings)"/>
              </a:rPr>
              <a:t>    Recovery, and Waste Programs</a:t>
            </a:r>
          </a:p>
          <a:p>
            <a:pPr algn="ctr"/>
            <a:r>
              <a:rPr lang="en-US" sz="2200">
                <a:latin typeface="Gill Sans MT (Headings)"/>
              </a:rPr>
              <a:t>Office of Nuclear Material Safety and Safeguards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8382DD-EF25-4BE9-B558-40A6B4EC2551}"/>
              </a:ext>
            </a:extLst>
          </p:cNvPr>
          <p:cNvSpPr txBox="1"/>
          <p:nvPr/>
        </p:nvSpPr>
        <p:spPr>
          <a:xfrm>
            <a:off x="5609209" y="4451563"/>
            <a:ext cx="113018" cy="192345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BFB753-0A80-4E0E-B6AE-034F5A4B446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8992" y="267902"/>
            <a:ext cx="2640742" cy="2578524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822B20-F674-4812-B508-8F60414EE978}"/>
              </a:ext>
            </a:extLst>
          </p:cNvPr>
          <p:cNvSpPr/>
          <p:nvPr/>
        </p:nvSpPr>
        <p:spPr>
          <a:xfrm>
            <a:off x="8182472" y="3075057"/>
            <a:ext cx="4009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Gill Sans MT (Headings)"/>
              </a:rPr>
              <a:t>Protecting today, tomorrow, and </a:t>
            </a:r>
          </a:p>
          <a:p>
            <a:pPr algn="ctr"/>
            <a:r>
              <a:rPr lang="en-US" sz="20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Gill Sans MT (Headings)"/>
              </a:rPr>
              <a:t>cleaning up the past</a:t>
            </a:r>
            <a:endParaRPr lang="en-US" sz="2000" b="1" dirty="0">
              <a:solidFill>
                <a:schemeClr val="accent6">
                  <a:lumMod val="40000"/>
                  <a:lumOff val="60000"/>
                </a:schemeClr>
              </a:solidFill>
              <a:latin typeface="Gill Sans M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2189115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C4DCD12-A865-4912-809E-313195E800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6743922"/>
              </p:ext>
            </p:extLst>
          </p:nvPr>
        </p:nvGraphicFramePr>
        <p:xfrm>
          <a:off x="696834" y="177597"/>
          <a:ext cx="6280965" cy="5536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2">
            <a:extLst>
              <a:ext uri="{FF2B5EF4-FFF2-40B4-BE49-F238E27FC236}">
                <a16:creationId xmlns:a16="http://schemas.microsoft.com/office/drawing/2014/main" id="{29FE4EDD-1593-2028-A23A-6D01667ED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8976" y="177597"/>
            <a:ext cx="8305800" cy="9736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cap="none" dirty="0">
                <a:solidFill>
                  <a:schemeClr val="tx1"/>
                </a:solidFill>
                <a:latin typeface="Gill Sans MT (Headings)ody)"/>
              </a:rPr>
              <a:t>Integrating the LLW Rulemakings</a:t>
            </a:r>
            <a:endParaRPr lang="en-US" altLang="en-US" strike="sngStrike" cap="none" dirty="0">
              <a:solidFill>
                <a:schemeClr val="tx1"/>
              </a:solidFill>
              <a:latin typeface="Gill Sans MT (Headings)ody)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39170C6-609F-5043-9AEE-8A5E65D62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2768" y="2457879"/>
            <a:ext cx="4878389" cy="3541714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257175" lvl="1" indent="-257175" fontAlgn="base">
              <a:spcBef>
                <a:spcPts val="750"/>
              </a:spcBef>
              <a:buSzPct val="100000"/>
              <a:buFont typeface=".Lucida Grande UI Regular"/>
              <a:buChar char="►"/>
              <a:defRPr/>
            </a:pPr>
            <a:endParaRPr lang="en-US" sz="1800" dirty="0"/>
          </a:p>
          <a:p>
            <a:pPr marL="257175" lvl="1" indent="-257175" fontAlgn="base">
              <a:spcBef>
                <a:spcPts val="750"/>
              </a:spcBef>
              <a:buSzPct val="100000"/>
              <a:buFont typeface=".Lucida Grande UI Regular"/>
              <a:buChar char="►"/>
              <a:defRPr/>
            </a:pPr>
            <a:endParaRPr lang="en-US" altLang="en-US" sz="1800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839662-627A-3F44-AA7F-6B3EE90F7244}"/>
              </a:ext>
            </a:extLst>
          </p:cNvPr>
          <p:cNvSpPr txBox="1"/>
          <p:nvPr/>
        </p:nvSpPr>
        <p:spPr>
          <a:xfrm>
            <a:off x="4123549" y="4514373"/>
            <a:ext cx="6185285" cy="87898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marL="46435" lvl="1" defTabSz="685800">
              <a:spcBef>
                <a:spcPts val="750"/>
              </a:spcBef>
              <a:buClr>
                <a:srgbClr val="4472C4"/>
              </a:buClr>
              <a:buSzPct val="150000"/>
              <a:defRPr/>
            </a:pPr>
            <a:endParaRPr lang="en-US" sz="1200" i="1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B6BDC-42C2-4958-BFB4-31DBAF66A3A9}"/>
              </a:ext>
            </a:extLst>
          </p:cNvPr>
          <p:cNvSpPr txBox="1"/>
          <p:nvPr/>
        </p:nvSpPr>
        <p:spPr>
          <a:xfrm>
            <a:off x="1590084" y="5317544"/>
            <a:ext cx="2889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000" b="1" dirty="0">
                <a:solidFill>
                  <a:schemeClr val="tx2"/>
                </a:solidFill>
                <a:latin typeface="Gill Sans MT (Headings)"/>
              </a:rPr>
              <a:t>Integrated </a:t>
            </a:r>
          </a:p>
          <a:p>
            <a:pPr algn="ctr" defTabSz="685800">
              <a:defRPr/>
            </a:pPr>
            <a:r>
              <a:rPr lang="en-US" sz="2000" b="1" dirty="0">
                <a:solidFill>
                  <a:schemeClr val="tx2"/>
                </a:solidFill>
                <a:latin typeface="Gill Sans MT (Headings)"/>
              </a:rPr>
              <a:t>Low-Level Radioactive Waste Disposal</a:t>
            </a:r>
          </a:p>
          <a:p>
            <a:pPr algn="ctr" defTabSz="685800">
              <a:defRPr/>
            </a:pPr>
            <a:r>
              <a:rPr lang="en-US" sz="2000" b="1" dirty="0">
                <a:solidFill>
                  <a:schemeClr val="tx2"/>
                </a:solidFill>
                <a:latin typeface="Gill Sans MT (Headings)"/>
              </a:rPr>
              <a:t>Rulemaking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09840A-F752-4B63-983F-363381E8DB08}"/>
              </a:ext>
            </a:extLst>
          </p:cNvPr>
          <p:cNvGrpSpPr/>
          <p:nvPr/>
        </p:nvGrpSpPr>
        <p:grpSpPr>
          <a:xfrm>
            <a:off x="2534539" y="1365078"/>
            <a:ext cx="982980" cy="878981"/>
            <a:chOff x="9682938" y="445923"/>
            <a:chExt cx="1449588" cy="144958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0D0E368-3713-494F-89F6-E2061F0C14D8}"/>
                </a:ext>
              </a:extLst>
            </p:cNvPr>
            <p:cNvSpPr/>
            <p:nvPr/>
          </p:nvSpPr>
          <p:spPr>
            <a:xfrm>
              <a:off x="9682938" y="445923"/>
              <a:ext cx="1449588" cy="144958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4">
              <a:extLst>
                <a:ext uri="{FF2B5EF4-FFF2-40B4-BE49-F238E27FC236}">
                  <a16:creationId xmlns:a16="http://schemas.microsoft.com/office/drawing/2014/main" id="{4EE04CEF-C418-42C9-ACAD-0DB0C0C2ADE8}"/>
                </a:ext>
              </a:extLst>
            </p:cNvPr>
            <p:cNvSpPr txBox="1"/>
            <p:nvPr/>
          </p:nvSpPr>
          <p:spPr>
            <a:xfrm>
              <a:off x="9895225" y="679528"/>
              <a:ext cx="1025014" cy="1025014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Tw Cen MT" panose="020B0602020104020603"/>
                </a:rPr>
                <a:t>Site-Specific Analyses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8C2E8E0-A925-4B9E-AB7E-CDBC28D6EEE9}"/>
              </a:ext>
            </a:extLst>
          </p:cNvPr>
          <p:cNvSpPr txBox="1"/>
          <p:nvPr/>
        </p:nvSpPr>
        <p:spPr>
          <a:xfrm>
            <a:off x="5355223" y="1325091"/>
            <a:ext cx="6394991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400" dirty="0">
                <a:latin typeface="Gill Sans MT (Headings)ody)"/>
                <a:cs typeface="Arial" panose="020B0604020202020204" pitchFamily="34" charset="0"/>
              </a:rPr>
              <a:t>NRC is preparing an integrated rulemaking to:</a:t>
            </a:r>
          </a:p>
          <a:p>
            <a:pPr marL="388144" lvl="1" indent="-342900" defTabSz="685800"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Gill Sans MT (Headings)ody)"/>
                <a:cs typeface="Arial" panose="020B0604020202020204" pitchFamily="34" charset="0"/>
              </a:rPr>
              <a:t>Consolidate and integrate criteria for GTCC and 10 CFR Part 61 rulemaking</a:t>
            </a:r>
          </a:p>
          <a:p>
            <a:pPr marL="388144" lvl="1" indent="-342900" defTabSz="685800"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Gill Sans MT (Headings)ody)"/>
                <a:cs typeface="Arial" panose="020B0604020202020204" pitchFamily="34" charset="0"/>
              </a:rPr>
              <a:t>Conduct site-specific analyses for all waste streams including DU and GTCC</a:t>
            </a:r>
          </a:p>
          <a:p>
            <a:pPr marL="388144" lvl="1" indent="-342900" defTabSz="685800"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Gill Sans MT (Headings)ody)"/>
                <a:cs typeface="Arial" panose="020B0604020202020204" pitchFamily="34" charset="0"/>
              </a:rPr>
              <a:t>Include graded approach for compliance period</a:t>
            </a:r>
          </a:p>
          <a:p>
            <a:pPr marL="388144" lvl="1" indent="-342900" defTabSz="685800"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Gill Sans MT (Headings)ody)"/>
                <a:cs typeface="Arial" panose="020B0604020202020204" pitchFamily="34" charset="0"/>
              </a:rPr>
              <a:t>Include TRU waste in the definition of LLRW </a:t>
            </a:r>
          </a:p>
          <a:p>
            <a:pPr marL="388144" lvl="1" indent="-342900" defTabSz="685800"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Gill Sans MT (Headings)ody)"/>
                <a:cs typeface="Arial" panose="020B0604020202020204" pitchFamily="34" charset="0"/>
              </a:rPr>
              <a:t>Address physical protection and </a:t>
            </a:r>
            <a:br>
              <a:rPr lang="en-US" sz="2400" dirty="0">
                <a:latin typeface="Gill Sans MT (Headings)ody)"/>
                <a:cs typeface="Arial" panose="020B0604020202020204" pitchFamily="34" charset="0"/>
              </a:rPr>
            </a:br>
            <a:r>
              <a:rPr lang="en-US" sz="2400" dirty="0">
                <a:latin typeface="Gill Sans MT (Headings)ody)"/>
                <a:cs typeface="Arial" panose="020B0604020202020204" pitchFamily="34" charset="0"/>
              </a:rPr>
              <a:t>criticality concerns in GTCC </a:t>
            </a:r>
            <a:br>
              <a:rPr lang="en-US" sz="2400" dirty="0">
                <a:latin typeface="Gill Sans MT (Headings)ody)"/>
                <a:cs typeface="Arial" panose="020B0604020202020204" pitchFamily="34" charset="0"/>
              </a:rPr>
            </a:br>
            <a:r>
              <a:rPr lang="en-US" sz="2400" dirty="0">
                <a:latin typeface="Gill Sans MT (Headings)ody)"/>
                <a:cs typeface="Arial" panose="020B0604020202020204" pitchFamily="34" charset="0"/>
              </a:rPr>
              <a:t>waste streams </a:t>
            </a:r>
          </a:p>
          <a:p>
            <a:pPr marL="388144" lvl="1" indent="-342900" defTabSz="685800"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Gill Sans MT (Headings)ody)"/>
                <a:cs typeface="Arial" panose="020B0604020202020204" pitchFamily="34" charset="0"/>
              </a:rPr>
              <a:t>Provide for Agreement State licensing of certain GTCC waste streams</a:t>
            </a:r>
          </a:p>
          <a:p>
            <a:pPr marL="388144" lvl="1" indent="-342900" defTabSz="685800">
              <a:buFont typeface="Wingdings" panose="05000000000000000000" pitchFamily="2" charset="2"/>
              <a:buChar char="v"/>
              <a:defRPr/>
            </a:pPr>
            <a:endParaRPr lang="en-US" sz="2400" dirty="0">
              <a:latin typeface="Gill Sans MT (Headings)ody)"/>
              <a:cs typeface="Arial" panose="020B0604020202020204" pitchFamily="34" charset="0"/>
            </a:endParaRPr>
          </a:p>
          <a:p>
            <a:pPr marL="330994" lvl="1" indent="-285750" defTabSz="6858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Gill Sans MT (Headings)ody)"/>
              <a:cs typeface="Arial" panose="020B0604020202020204" pitchFamily="34" charset="0"/>
            </a:endParaRPr>
          </a:p>
          <a:p>
            <a:pPr marL="213122" lvl="1" indent="-167879" defTabSz="68580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Gill Sans MT (Headings)ody)"/>
              <a:cs typeface="Arial" panose="020B0604020202020204" pitchFamily="34" charset="0"/>
            </a:endParaRPr>
          </a:p>
          <a:p>
            <a:pPr marL="45244" lvl="1" defTabSz="685800">
              <a:defRPr/>
            </a:pP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Gill Sans MT (Headings)ody)"/>
              <a:cs typeface="Arial" panose="020B0604020202020204" pitchFamily="34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699E3277-E96D-F099-0226-08AE00EAAB63}"/>
              </a:ext>
            </a:extLst>
          </p:cNvPr>
          <p:cNvSpPr txBox="1">
            <a:spLocks/>
          </p:cNvSpPr>
          <p:nvPr/>
        </p:nvSpPr>
        <p:spPr>
          <a:xfrm>
            <a:off x="11312289" y="6090313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7C3F23-D513-D349-B4C4-08D51C5D805D}" type="slidenum">
              <a:rPr lang="en-US" sz="1500" smtClean="0"/>
              <a:pPr/>
              <a:t>10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619525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359996"/>
              </p:ext>
            </p:extLst>
          </p:nvPr>
        </p:nvGraphicFramePr>
        <p:xfrm>
          <a:off x="1443445" y="838415"/>
          <a:ext cx="8935656" cy="568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69B64C7-911E-6FF8-9E8A-5693D6868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1200" y="6300791"/>
            <a:ext cx="2133600" cy="365125"/>
          </a:xfrm>
        </p:spPr>
        <p:txBody>
          <a:bodyPr>
            <a:normAutofit/>
          </a:bodyPr>
          <a:lstStyle/>
          <a:p>
            <a:pPr defTabSz="342900"/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defTabSz="342900"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BA24B1-F203-2EF4-D3E2-C530C217D28F}"/>
              </a:ext>
            </a:extLst>
          </p:cNvPr>
          <p:cNvSpPr txBox="1"/>
          <p:nvPr/>
        </p:nvSpPr>
        <p:spPr>
          <a:xfrm>
            <a:off x="1167412" y="192084"/>
            <a:ext cx="91377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Gill Sans MT (Headings)ody)"/>
                <a:cs typeface="Arial" panose="020B0604020202020204" pitchFamily="34" charset="0"/>
              </a:rPr>
              <a:t>Commission Directed Changes</a:t>
            </a:r>
            <a:endParaRPr lang="en-US" sz="36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7E8C581-C499-2D9C-6E06-D27B7A33FB42}"/>
              </a:ext>
            </a:extLst>
          </p:cNvPr>
          <p:cNvSpPr txBox="1">
            <a:spLocks/>
          </p:cNvSpPr>
          <p:nvPr/>
        </p:nvSpPr>
        <p:spPr>
          <a:xfrm>
            <a:off x="11312289" y="6090313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7C3F23-D513-D349-B4C4-08D51C5D805D}" type="slidenum">
              <a:rPr lang="en-US" sz="1500" smtClean="0"/>
              <a:pPr/>
              <a:t>11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069485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686272" y="133893"/>
            <a:ext cx="90793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defTabSz="342900" eaLnBrk="1" hangingPunct="1">
              <a:defRPr/>
            </a:pPr>
            <a:r>
              <a:rPr lang="en-US" sz="3600" b="1" dirty="0">
                <a:solidFill>
                  <a:schemeClr val="tx1"/>
                </a:solidFill>
                <a:latin typeface="Gill Sans MT (Headings)ody)"/>
                <a:ea typeface="+mj-ea"/>
                <a:cs typeface="Arial" panose="020B0604020202020204" pitchFamily="34" charset="0"/>
              </a:rPr>
              <a:t>Approximate</a:t>
            </a:r>
            <a:r>
              <a:rPr lang="en-US" sz="3600" b="1" dirty="0">
                <a:solidFill>
                  <a:schemeClr val="tx1"/>
                </a:solidFill>
                <a:latin typeface="Gill Sans MT (Headings)ody)"/>
                <a:cs typeface="Arial" panose="020B0604020202020204" pitchFamily="34" charset="0"/>
              </a:rPr>
              <a:t> Schedule</a:t>
            </a:r>
          </a:p>
        </p:txBody>
      </p:sp>
      <p:cxnSp>
        <p:nvCxnSpPr>
          <p:cNvPr id="11270" name="Straight Arrow Connector 18"/>
          <p:cNvCxnSpPr>
            <a:cxnSpLocks noChangeShapeType="1"/>
          </p:cNvCxnSpPr>
          <p:nvPr/>
        </p:nvCxnSpPr>
        <p:spPr bwMode="auto">
          <a:xfrm>
            <a:off x="3467100" y="3829050"/>
            <a:ext cx="0" cy="400050"/>
          </a:xfrm>
          <a:prstGeom prst="straightConnector1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1276" name="Chevron 31"/>
          <p:cNvSpPr>
            <a:spLocks noChangeArrowheads="1"/>
          </p:cNvSpPr>
          <p:nvPr/>
        </p:nvSpPr>
        <p:spPr bwMode="auto">
          <a:xfrm>
            <a:off x="794470" y="1872553"/>
            <a:ext cx="1945270" cy="1110538"/>
          </a:xfrm>
          <a:prstGeom prst="chevron">
            <a:avLst>
              <a:gd name="adj" fmla="val 1896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914400">
              <a:defRPr/>
            </a:pPr>
            <a:r>
              <a:rPr lang="en-US" sz="1400" dirty="0">
                <a:solidFill>
                  <a:schemeClr val="bg2"/>
                </a:solidFill>
                <a:latin typeface="Gill Sans MT (Headings)ody)"/>
              </a:rPr>
              <a:t>Develop Proposed Rule that Integrates GTCC and 10 CFR Part 61 Rulemaking</a:t>
            </a:r>
          </a:p>
        </p:txBody>
      </p:sp>
      <p:sp>
        <p:nvSpPr>
          <p:cNvPr id="11277" name="Chevron 33"/>
          <p:cNvSpPr>
            <a:spLocks noChangeArrowheads="1"/>
          </p:cNvSpPr>
          <p:nvPr/>
        </p:nvSpPr>
        <p:spPr bwMode="auto">
          <a:xfrm>
            <a:off x="5648586" y="1858201"/>
            <a:ext cx="1393831" cy="1124890"/>
          </a:xfrm>
          <a:prstGeom prst="chevron">
            <a:avLst>
              <a:gd name="adj" fmla="val 18965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342900">
              <a:defRPr/>
            </a:pPr>
            <a:r>
              <a:rPr lang="en-US" sz="1400" dirty="0">
                <a:solidFill>
                  <a:schemeClr val="bg2"/>
                </a:solidFill>
                <a:latin typeface="Gill Sans MT (Headings)ody)"/>
              </a:rPr>
              <a:t>Public Meetings and Comment Period</a:t>
            </a:r>
          </a:p>
        </p:txBody>
      </p:sp>
      <p:sp>
        <p:nvSpPr>
          <p:cNvPr id="11278" name="Chevron 34"/>
          <p:cNvSpPr>
            <a:spLocks noChangeArrowheads="1"/>
          </p:cNvSpPr>
          <p:nvPr/>
        </p:nvSpPr>
        <p:spPr bwMode="auto">
          <a:xfrm>
            <a:off x="2671138" y="1870971"/>
            <a:ext cx="1480945" cy="1112120"/>
          </a:xfrm>
          <a:prstGeom prst="chevron">
            <a:avLst>
              <a:gd name="adj" fmla="val 1896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342900">
              <a:defRPr/>
            </a:pPr>
            <a:r>
              <a:rPr lang="en-US" sz="1400" dirty="0">
                <a:solidFill>
                  <a:schemeClr val="bg2"/>
                </a:solidFill>
                <a:latin typeface="Gill Sans MT (Headings)ody)"/>
              </a:rPr>
              <a:t>Submit to Commission for Approval</a:t>
            </a:r>
          </a:p>
        </p:txBody>
      </p:sp>
      <p:sp>
        <p:nvSpPr>
          <p:cNvPr id="11279" name="Chevron 36"/>
          <p:cNvSpPr>
            <a:spLocks noChangeArrowheads="1"/>
          </p:cNvSpPr>
          <p:nvPr/>
        </p:nvSpPr>
        <p:spPr bwMode="auto">
          <a:xfrm>
            <a:off x="7033707" y="1844461"/>
            <a:ext cx="1393831" cy="1112120"/>
          </a:xfrm>
          <a:prstGeom prst="chevron">
            <a:avLst>
              <a:gd name="adj" fmla="val 18963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342900">
              <a:defRPr/>
            </a:pPr>
            <a:r>
              <a:rPr lang="en-US" sz="1400" dirty="0">
                <a:solidFill>
                  <a:schemeClr val="bg2"/>
                </a:solidFill>
                <a:latin typeface="Gill Sans MT (Headings)ody)"/>
              </a:rPr>
              <a:t>Develop Final Rule</a:t>
            </a:r>
          </a:p>
        </p:txBody>
      </p:sp>
      <p:sp>
        <p:nvSpPr>
          <p:cNvPr id="11284" name="Chevron 41"/>
          <p:cNvSpPr>
            <a:spLocks noChangeArrowheads="1"/>
          </p:cNvSpPr>
          <p:nvPr/>
        </p:nvSpPr>
        <p:spPr bwMode="auto">
          <a:xfrm>
            <a:off x="1285125" y="5094013"/>
            <a:ext cx="1979467" cy="1203206"/>
          </a:xfrm>
          <a:prstGeom prst="chevron">
            <a:avLst>
              <a:gd name="adj" fmla="val 18965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342900">
              <a:defRPr/>
            </a:pPr>
            <a:r>
              <a:rPr lang="en-US" sz="1400" dirty="0">
                <a:solidFill>
                  <a:schemeClr val="bg2"/>
                </a:solidFill>
                <a:latin typeface="Gill Sans MT (Headings)ody)"/>
              </a:rPr>
              <a:t>Revise NUREG-2175 and Develop GTCC Guidance</a:t>
            </a:r>
          </a:p>
        </p:txBody>
      </p:sp>
      <p:sp>
        <p:nvSpPr>
          <p:cNvPr id="11293" name="Chevron 53"/>
          <p:cNvSpPr>
            <a:spLocks noChangeArrowheads="1"/>
          </p:cNvSpPr>
          <p:nvPr/>
        </p:nvSpPr>
        <p:spPr bwMode="auto">
          <a:xfrm>
            <a:off x="3161783" y="5091397"/>
            <a:ext cx="1460438" cy="1246388"/>
          </a:xfrm>
          <a:prstGeom prst="chevron">
            <a:avLst>
              <a:gd name="adj" fmla="val 18963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342900">
              <a:defRPr/>
            </a:pPr>
            <a:r>
              <a:rPr lang="en-US" sz="1400" dirty="0">
                <a:solidFill>
                  <a:schemeClr val="bg2"/>
                </a:solidFill>
                <a:latin typeface="Gill Sans MT (Headings)ody)"/>
              </a:rPr>
              <a:t>Submit to Commission with Proposed Rule</a:t>
            </a:r>
          </a:p>
        </p:txBody>
      </p:sp>
      <p:sp>
        <p:nvSpPr>
          <p:cNvPr id="25" name="Chevron 36"/>
          <p:cNvSpPr>
            <a:spLocks noChangeArrowheads="1"/>
          </p:cNvSpPr>
          <p:nvPr/>
        </p:nvSpPr>
        <p:spPr bwMode="auto">
          <a:xfrm>
            <a:off x="8359195" y="1858201"/>
            <a:ext cx="1393831" cy="1112120"/>
          </a:xfrm>
          <a:prstGeom prst="chevron">
            <a:avLst>
              <a:gd name="adj" fmla="val 18963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342900">
              <a:defRPr/>
            </a:pPr>
            <a:r>
              <a:rPr lang="en-US" sz="1400" dirty="0">
                <a:solidFill>
                  <a:schemeClr val="bg2"/>
                </a:solidFill>
                <a:latin typeface="Gill Sans MT (Headings)ody)"/>
              </a:rPr>
              <a:t>Submit to Commission for Final Approval</a:t>
            </a:r>
          </a:p>
        </p:txBody>
      </p:sp>
      <p:sp>
        <p:nvSpPr>
          <p:cNvPr id="21" name="Chevron 34">
            <a:extLst>
              <a:ext uri="{FF2B5EF4-FFF2-40B4-BE49-F238E27FC236}">
                <a16:creationId xmlns:a16="http://schemas.microsoft.com/office/drawing/2014/main" id="{A1A6502D-44FE-4B97-9E2B-CF9B67A3E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7274" y="1876447"/>
            <a:ext cx="1480945" cy="1112120"/>
          </a:xfrm>
          <a:prstGeom prst="chevron">
            <a:avLst>
              <a:gd name="adj" fmla="val 1896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342900">
              <a:defRPr/>
            </a:pPr>
            <a:r>
              <a:rPr lang="en-US" sz="1400" dirty="0">
                <a:solidFill>
                  <a:schemeClr val="bg2"/>
                </a:solidFill>
                <a:latin typeface="Gill Sans MT (Headings)ody)"/>
              </a:rPr>
              <a:t>Publish Proposed Rule</a:t>
            </a:r>
          </a:p>
        </p:txBody>
      </p:sp>
      <p:sp>
        <p:nvSpPr>
          <p:cNvPr id="22" name="Chevron 33">
            <a:extLst>
              <a:ext uri="{FF2B5EF4-FFF2-40B4-BE49-F238E27FC236}">
                <a16:creationId xmlns:a16="http://schemas.microsoft.com/office/drawing/2014/main" id="{E854A1C3-1988-4CDF-AE8C-5F364F9F5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476" y="5094013"/>
            <a:ext cx="1393831" cy="1243772"/>
          </a:xfrm>
          <a:prstGeom prst="chevron">
            <a:avLst>
              <a:gd name="adj" fmla="val 18965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342900">
              <a:defRPr/>
            </a:pPr>
            <a:r>
              <a:rPr lang="en-US" sz="1400" dirty="0">
                <a:solidFill>
                  <a:schemeClr val="bg2"/>
                </a:solidFill>
                <a:latin typeface="Gill Sans MT (Headings)ody)"/>
              </a:rPr>
              <a:t>Public Comment Period</a:t>
            </a:r>
          </a:p>
        </p:txBody>
      </p:sp>
      <p:sp>
        <p:nvSpPr>
          <p:cNvPr id="23" name="Chevron 33">
            <a:extLst>
              <a:ext uri="{FF2B5EF4-FFF2-40B4-BE49-F238E27FC236}">
                <a16:creationId xmlns:a16="http://schemas.microsoft.com/office/drawing/2014/main" id="{3AF3D217-64E6-41B3-AC39-862F36866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7086" y="5083915"/>
            <a:ext cx="1471099" cy="1228449"/>
          </a:xfrm>
          <a:prstGeom prst="chevron">
            <a:avLst>
              <a:gd name="adj" fmla="val 18965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342900">
              <a:defRPr/>
            </a:pPr>
            <a:r>
              <a:rPr lang="en-US" sz="1400" dirty="0">
                <a:solidFill>
                  <a:schemeClr val="bg2"/>
                </a:solidFill>
                <a:latin typeface="Gill Sans MT (Headings)ody)"/>
              </a:rPr>
              <a:t>Issue Final Guidance</a:t>
            </a:r>
          </a:p>
        </p:txBody>
      </p:sp>
      <p:sp>
        <p:nvSpPr>
          <p:cNvPr id="24" name="Chevron 34">
            <a:extLst>
              <a:ext uri="{FF2B5EF4-FFF2-40B4-BE49-F238E27FC236}">
                <a16:creationId xmlns:a16="http://schemas.microsoft.com/office/drawing/2014/main" id="{A511FE3B-CB05-48C3-A839-F4F938928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918" y="5102105"/>
            <a:ext cx="1412067" cy="1246388"/>
          </a:xfrm>
          <a:prstGeom prst="chevron">
            <a:avLst>
              <a:gd name="adj" fmla="val 1896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342900">
              <a:defRPr/>
            </a:pPr>
            <a:r>
              <a:rPr lang="en-US" sz="1400" dirty="0">
                <a:solidFill>
                  <a:schemeClr val="bg2"/>
                </a:solidFill>
                <a:latin typeface="Gill Sans MT (Headings)ody)"/>
              </a:rPr>
              <a:t>Publish Draft Guidance</a:t>
            </a:r>
          </a:p>
        </p:txBody>
      </p:sp>
      <p:sp>
        <p:nvSpPr>
          <p:cNvPr id="26" name="Chevron 36">
            <a:extLst>
              <a:ext uri="{FF2B5EF4-FFF2-40B4-BE49-F238E27FC236}">
                <a16:creationId xmlns:a16="http://schemas.microsoft.com/office/drawing/2014/main" id="{F88923C5-37AF-4D68-95D4-C201D3F3B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241" y="5094013"/>
            <a:ext cx="1378302" cy="1218352"/>
          </a:xfrm>
          <a:prstGeom prst="chevron">
            <a:avLst>
              <a:gd name="adj" fmla="val 18963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342900">
              <a:defRPr/>
            </a:pPr>
            <a:r>
              <a:rPr lang="en-US" sz="1400" dirty="0">
                <a:solidFill>
                  <a:schemeClr val="bg2"/>
                </a:solidFill>
                <a:latin typeface="Gill Sans MT (Headings)ody)"/>
              </a:rPr>
              <a:t>Develop Final Guidance</a:t>
            </a:r>
          </a:p>
        </p:txBody>
      </p:sp>
      <p:sp>
        <p:nvSpPr>
          <p:cNvPr id="28" name="TextBox 40">
            <a:extLst>
              <a:ext uri="{FF2B5EF4-FFF2-40B4-BE49-F238E27FC236}">
                <a16:creationId xmlns:a16="http://schemas.microsoft.com/office/drawing/2014/main" id="{9F73E64C-F1ED-CFC5-BDFA-4DB484FB9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6805" y="1149069"/>
            <a:ext cx="2443794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defTabSz="342900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Gill Sans MT (Headings)ody)"/>
              </a:rPr>
              <a:t>Rulemaking</a:t>
            </a:r>
          </a:p>
        </p:txBody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id="{F8DADE8B-616A-F7EE-0C01-ABAEDC0B2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0225" y="3829050"/>
            <a:ext cx="217374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defTabSz="342900" eaLnBrk="1" hangingPunct="1">
              <a:defRPr/>
            </a:pP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 MT (Headings)ody)"/>
              </a:rPr>
              <a:t>November 2023</a:t>
            </a:r>
          </a:p>
        </p:txBody>
      </p:sp>
      <p:cxnSp>
        <p:nvCxnSpPr>
          <p:cNvPr id="30" name="Straight Arrow Connector 20">
            <a:extLst>
              <a:ext uri="{FF2B5EF4-FFF2-40B4-BE49-F238E27FC236}">
                <a16:creationId xmlns:a16="http://schemas.microsoft.com/office/drawing/2014/main" id="{7D921F5D-B7EB-81F6-E99B-A083D48E018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411611" y="3428999"/>
            <a:ext cx="0" cy="317861"/>
          </a:xfrm>
          <a:prstGeom prst="straightConnector1">
            <a:avLst/>
          </a:prstGeom>
          <a:noFill/>
          <a:ln w="63500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diamond" w="med" len="med"/>
          </a:ln>
        </p:spPr>
      </p:cxnSp>
      <p:cxnSp>
        <p:nvCxnSpPr>
          <p:cNvPr id="31" name="Straight Arrow Connector 20">
            <a:extLst>
              <a:ext uri="{FF2B5EF4-FFF2-40B4-BE49-F238E27FC236}">
                <a16:creationId xmlns:a16="http://schemas.microsoft.com/office/drawing/2014/main" id="{93B3A4FE-68F9-09D1-5D2D-11231BADA2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48532" y="4293314"/>
            <a:ext cx="0" cy="344714"/>
          </a:xfrm>
          <a:prstGeom prst="straightConnector1">
            <a:avLst/>
          </a:prstGeom>
          <a:noFill/>
          <a:ln w="63500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diamond" w="med" len="med"/>
          </a:ln>
        </p:spPr>
      </p:cxnSp>
      <p:sp>
        <p:nvSpPr>
          <p:cNvPr id="32" name="Chevron 34">
            <a:extLst>
              <a:ext uri="{FF2B5EF4-FFF2-40B4-BE49-F238E27FC236}">
                <a16:creationId xmlns:a16="http://schemas.microsoft.com/office/drawing/2014/main" id="{C7243182-18E4-A47F-31BC-48DB14FF1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4316" y="1837961"/>
            <a:ext cx="1480945" cy="1112120"/>
          </a:xfrm>
          <a:prstGeom prst="chevron">
            <a:avLst>
              <a:gd name="adj" fmla="val 1896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342900">
              <a:defRPr/>
            </a:pPr>
            <a:r>
              <a:rPr lang="en-US" sz="1400" dirty="0">
                <a:solidFill>
                  <a:schemeClr val="bg2"/>
                </a:solidFill>
                <a:latin typeface="Gill Sans MT (Headings)ody)"/>
              </a:rPr>
              <a:t>Publish Final Rule</a:t>
            </a:r>
          </a:p>
        </p:txBody>
      </p:sp>
      <p:sp>
        <p:nvSpPr>
          <p:cNvPr id="33" name="TextBox 25">
            <a:extLst>
              <a:ext uri="{FF2B5EF4-FFF2-40B4-BE49-F238E27FC236}">
                <a16:creationId xmlns:a16="http://schemas.microsoft.com/office/drawing/2014/main" id="{DC1A2370-602C-1CB4-37EF-39FDAD38A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8640" y="3770674"/>
            <a:ext cx="208330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defTabSz="342900" eaLnBrk="1" hangingPunct="1">
              <a:defRPr/>
            </a:pP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 MT (Headings)ody)"/>
              </a:rPr>
              <a:t>November 2025</a:t>
            </a:r>
          </a:p>
        </p:txBody>
      </p:sp>
      <p:cxnSp>
        <p:nvCxnSpPr>
          <p:cNvPr id="34" name="Straight Arrow Connector 20">
            <a:extLst>
              <a:ext uri="{FF2B5EF4-FFF2-40B4-BE49-F238E27FC236}">
                <a16:creationId xmlns:a16="http://schemas.microsoft.com/office/drawing/2014/main" id="{8813D8C5-C977-8AA9-0C50-A54EB1ACCC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381926" y="3314956"/>
            <a:ext cx="0" cy="317861"/>
          </a:xfrm>
          <a:prstGeom prst="straightConnector1">
            <a:avLst/>
          </a:prstGeom>
          <a:noFill/>
          <a:ln w="63500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diamond" w="med" len="med"/>
          </a:ln>
        </p:spPr>
      </p:cxnSp>
      <p:sp>
        <p:nvSpPr>
          <p:cNvPr id="36" name="Slide Number Placeholder 1">
            <a:extLst>
              <a:ext uri="{FF2B5EF4-FFF2-40B4-BE49-F238E27FC236}">
                <a16:creationId xmlns:a16="http://schemas.microsoft.com/office/drawing/2014/main" id="{93E168B3-DEE6-8201-82B2-61736B9371E6}"/>
              </a:ext>
            </a:extLst>
          </p:cNvPr>
          <p:cNvSpPr txBox="1">
            <a:spLocks/>
          </p:cNvSpPr>
          <p:nvPr/>
        </p:nvSpPr>
        <p:spPr>
          <a:xfrm>
            <a:off x="10171386" y="6312365"/>
            <a:ext cx="2133600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/>
            <a:fld id="{D57F1E4F-1CFF-5643-939E-02111984F565}" type="slidenum">
              <a:rPr lang="en-US" sz="1400">
                <a:solidFill>
                  <a:schemeClr val="bg1"/>
                </a:solidFill>
                <a:latin typeface="Century Gothic" panose="020B0502020202020204"/>
              </a:rPr>
              <a:pPr defTabSz="342900"/>
              <a:t>12</a:t>
            </a:fld>
            <a:endParaRPr lang="en-US" sz="1400">
              <a:solidFill>
                <a:schemeClr val="bg1"/>
              </a:solidFill>
              <a:latin typeface="Century Gothic" panose="020B0502020202020204"/>
            </a:endParaRPr>
          </a:p>
        </p:txBody>
      </p:sp>
      <p:sp>
        <p:nvSpPr>
          <p:cNvPr id="37" name="Chevron 36">
            <a:extLst>
              <a:ext uri="{FF2B5EF4-FFF2-40B4-BE49-F238E27FC236}">
                <a16:creationId xmlns:a16="http://schemas.microsoft.com/office/drawing/2014/main" id="{7A287C4B-AA50-B277-D26D-3927F49BA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850" y="5094011"/>
            <a:ext cx="1398543" cy="1203207"/>
          </a:xfrm>
          <a:prstGeom prst="chevron">
            <a:avLst>
              <a:gd name="adj" fmla="val 18963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342900">
              <a:defRPr/>
            </a:pPr>
            <a:r>
              <a:rPr lang="en-US" sz="1400" dirty="0">
                <a:solidFill>
                  <a:schemeClr val="bg2"/>
                </a:solidFill>
                <a:latin typeface="Gill Sans MT (Headings)ody)"/>
              </a:rPr>
              <a:t>Hold for Commission Approval of Final Rule</a:t>
            </a:r>
          </a:p>
        </p:txBody>
      </p:sp>
      <p:cxnSp>
        <p:nvCxnSpPr>
          <p:cNvPr id="38" name="Straight Arrow Connector 20">
            <a:extLst>
              <a:ext uri="{FF2B5EF4-FFF2-40B4-BE49-F238E27FC236}">
                <a16:creationId xmlns:a16="http://schemas.microsoft.com/office/drawing/2014/main" id="{94CE906F-3C34-6559-8F83-6ABF017C23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381926" y="4229100"/>
            <a:ext cx="0" cy="344714"/>
          </a:xfrm>
          <a:prstGeom prst="straightConnector1">
            <a:avLst/>
          </a:prstGeom>
          <a:noFill/>
          <a:ln w="63500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diamond" w="med" len="med"/>
          </a:ln>
        </p:spPr>
      </p:cxn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2928BFB7-C8CE-33C2-0990-C2B6DB0F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289" y="6090313"/>
            <a:ext cx="838199" cy="767687"/>
          </a:xfrm>
        </p:spPr>
        <p:txBody>
          <a:bodyPr/>
          <a:lstStyle/>
          <a:p>
            <a:fld id="{437C3F23-D513-D349-B4C4-08D51C5D805D}" type="slidenum">
              <a:rPr lang="en-US" sz="1500" smtClean="0"/>
              <a:t>12</a:t>
            </a:fld>
            <a:endParaRPr lang="en-US" sz="1500" dirty="0"/>
          </a:p>
        </p:txBody>
      </p:sp>
      <p:sp>
        <p:nvSpPr>
          <p:cNvPr id="2" name="TextBox 40">
            <a:extLst>
              <a:ext uri="{FF2B5EF4-FFF2-40B4-BE49-F238E27FC236}">
                <a16:creationId xmlns:a16="http://schemas.microsoft.com/office/drawing/2014/main" id="{DD570EAB-4EF5-23C3-BE3E-6439A88DA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689" y="4342981"/>
            <a:ext cx="2443794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defTabSz="342900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Gill Sans MT (Headings)ody)"/>
              </a:rPr>
              <a:t>Guidance</a:t>
            </a:r>
          </a:p>
        </p:txBody>
      </p:sp>
    </p:spTree>
    <p:extLst>
      <p:ext uri="{BB962C8B-B14F-4D97-AF65-F5344CB8AC3E}">
        <p14:creationId xmlns:p14="http://schemas.microsoft.com/office/powerpoint/2010/main" val="2132259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F94D7A-95B0-CC23-6B52-9EE25E1F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782" y="298455"/>
            <a:ext cx="4555009" cy="1014711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chemeClr val="bg2">
                    <a:lumMod val="75000"/>
                  </a:schemeClr>
                </a:solidFill>
                <a:latin typeface="Gill Sans MT (Headings)ody)"/>
              </a:rPr>
              <a:t>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F8106-8000-8E34-1E18-22C3E87CD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278" y="1313167"/>
            <a:ext cx="6504148" cy="5023757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Irene Wu, Rulemaking PM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irene.wu@nrc.gov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(301) 415-1951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Cardelia Maupin, GTCC Technical PM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cardelia.maupin@nrc.gov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(301) 415-4127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Priya Yadav, Part 61 Technical PM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priya.yadav@nrc.gov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(301) 415-6667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dirty="0">
              <a:latin typeface="Gill Sans MT (Headings)ody)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342EC22-9F5C-73CF-A6C1-E6014A1141D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925373" y="2153867"/>
            <a:ext cx="4138039" cy="2327646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AC6AA76-DB30-579B-34A1-440333112479}"/>
              </a:ext>
            </a:extLst>
          </p:cNvPr>
          <p:cNvSpPr txBox="1">
            <a:spLocks/>
          </p:cNvSpPr>
          <p:nvPr/>
        </p:nvSpPr>
        <p:spPr>
          <a:xfrm>
            <a:off x="11312289" y="6090313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437C3F23-D513-D349-B4C4-08D51C5D805D}" type="slidenum">
              <a:rPr lang="en-US" sz="1500" smtClean="0"/>
              <a:pPr>
                <a:spcAft>
                  <a:spcPts val="600"/>
                </a:spcAft>
              </a:pPr>
              <a:t>13</a:t>
            </a:fld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56097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BC258-A2DE-4576-AE3F-B46FD0615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0" y="294290"/>
            <a:ext cx="10572000" cy="1252288"/>
          </a:xfrm>
        </p:spPr>
        <p:txBody>
          <a:bodyPr/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Headings)ody)"/>
              </a:rPr>
              <a:t>NRC’S 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Headings)ody)"/>
              </a:rPr>
              <a:t>Decommissioning Program</a:t>
            </a:r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(Headings)ody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818CDE-CEF3-4982-B181-2FEEB788A1E5}"/>
              </a:ext>
            </a:extLst>
          </p:cNvPr>
          <p:cNvSpPr txBox="1"/>
          <p:nvPr/>
        </p:nvSpPr>
        <p:spPr>
          <a:xfrm>
            <a:off x="510989" y="3064148"/>
            <a:ext cx="7528736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1">
                <a:latin typeface="Gill Sans MT (Headings)ody)"/>
                <a:hlinkClick r:id="rId3"/>
              </a:rPr>
              <a:t>https://www.nrc.gov/waste/decommissioning/oversight.html</a:t>
            </a:r>
            <a:endParaRPr lang="en-US"/>
          </a:p>
          <a:p>
            <a:pPr algn="ctr"/>
            <a:endParaRPr lang="en-US" sz="2000" b="1" i="1">
              <a:latin typeface="Gill Sans MT (Headings)ody)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2D1FD-4405-455C-80FC-02E4BE2C0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670" y="1856633"/>
            <a:ext cx="3591676" cy="2797823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3F7774D-3B87-DAF4-2050-8906E223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289" y="6090313"/>
            <a:ext cx="838199" cy="767687"/>
          </a:xfrm>
        </p:spPr>
        <p:txBody>
          <a:bodyPr/>
          <a:lstStyle/>
          <a:p>
            <a:fld id="{437C3F23-D513-D349-B4C4-08D51C5D805D}" type="slidenum">
              <a:rPr lang="en-US" sz="1500" smtClean="0"/>
              <a:t>14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40906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F07480C-A779-4663-AE53-3C6E58D69668}"/>
              </a:ext>
            </a:extLst>
          </p:cNvPr>
          <p:cNvSpPr txBox="1">
            <a:spLocks/>
          </p:cNvSpPr>
          <p:nvPr/>
        </p:nvSpPr>
        <p:spPr>
          <a:xfrm>
            <a:off x="926600" y="148270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Headings)ody)"/>
              </a:rPr>
              <a:t>Improving Decommissioning Process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Headings)ody)"/>
              </a:rPr>
              <a:t>– </a:t>
            </a:r>
            <a:r>
              <a:rPr lang="en-US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Headings)ody)"/>
              </a:rPr>
              <a:t>Guidance</a:t>
            </a:r>
            <a:endParaRPr lang="en-US" b="1" dirty="0">
              <a:latin typeface="Gill Sans MT (Headings)ody)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B0B95F-AC13-41E4-AF10-31F82D542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021" y="1430046"/>
            <a:ext cx="7296470" cy="477679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sz="2000" dirty="0">
                <a:latin typeface="Gill Sans MT" panose="020B0502020104020203" pitchFamily="34" charset="0"/>
              </a:rPr>
              <a:t>NUREG-1757, “Consolidated Decommissioning Guidance,”  Volume 2, Rev. 2, “Characterization, Survey, and Determination of Radiological Criteria” </a:t>
            </a:r>
            <a:endParaRPr lang="en-US" sz="2000" dirty="0">
              <a:effectLst/>
              <a:latin typeface="Gill Sans MT" panose="020B0502020104020203" pitchFamily="34" charset="0"/>
            </a:endParaRPr>
          </a:p>
          <a:p>
            <a:pPr lvl="1">
              <a:spcBef>
                <a:spcPts val="0"/>
              </a:spcBef>
              <a:tabLst>
                <a:tab pos="2286000" algn="l"/>
              </a:tabLst>
            </a:pPr>
            <a:r>
              <a:rPr lang="en-US" sz="1600" i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 published July 19, 2022 (ML22194A859)</a:t>
            </a:r>
            <a:r>
              <a:rPr lang="en-US" sz="1600" i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</a:p>
          <a:p>
            <a:pPr lvl="1">
              <a:spcBef>
                <a:spcPts val="0"/>
              </a:spcBef>
              <a:tabLst>
                <a:tab pos="2286000" algn="l"/>
              </a:tabLst>
            </a:pPr>
            <a:r>
              <a:rPr lang="en-US" sz="1600" i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FRN was published July 22, 2022 (87 FR 43906)</a:t>
            </a:r>
          </a:p>
          <a:p>
            <a:pPr lvl="1">
              <a:spcBef>
                <a:spcPts val="0"/>
              </a:spcBef>
              <a:tabLst>
                <a:tab pos="2286000" algn="l"/>
              </a:tabLst>
            </a:pPr>
            <a:r>
              <a:rPr lang="en-US" sz="1600" i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Over 200 comments in nine comment letters (ML21299A032)</a:t>
            </a:r>
            <a:endParaRPr lang="en-US" sz="1600" dirty="0"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80000"/>
              <a:buFont typeface="Wingdings" panose="05000000000000000000" pitchFamily="2" charset="2"/>
              <a:buChar char="v"/>
            </a:pPr>
            <a:r>
              <a:rPr lang="en-US" sz="2000" dirty="0">
                <a:latin typeface="Gill Sans MT" panose="020B0502020104020203" pitchFamily="34" charset="0"/>
              </a:rPr>
              <a:t>NUREG-1575, Rev. 2, “Multi-Agency Radiation Survey and Site Investigation Manual (MARSSIM)” </a:t>
            </a: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(to be finalized in 2023)</a:t>
            </a:r>
          </a:p>
          <a:p>
            <a:pPr lvl="1"/>
            <a:r>
              <a:rPr lang="en-US" sz="1600" i="1" dirty="0">
                <a:latin typeface="Gill Sans MT" panose="020B0502020104020203" pitchFamily="34" charset="0"/>
              </a:rPr>
              <a:t>Issued for public comment in July 2021</a:t>
            </a:r>
          </a:p>
          <a:p>
            <a:pPr lvl="1"/>
            <a:r>
              <a:rPr lang="en-US" sz="1600" i="1" dirty="0">
                <a:latin typeface="Gill Sans MT" panose="020B0502020104020203" pitchFamily="34" charset="0"/>
              </a:rPr>
              <a:t>Over 60 comments in 17 comment letters</a:t>
            </a:r>
          </a:p>
          <a:p>
            <a:pPr lvl="1"/>
            <a:r>
              <a:rPr lang="en-US" sz="1600" i="1" dirty="0">
                <a:latin typeface="Gill Sans MT" panose="020B0502020104020203" pitchFamily="34" charset="0"/>
              </a:rPr>
              <a:t>Science Advisory Board peer reviewed</a:t>
            </a:r>
          </a:p>
          <a:p>
            <a:pPr lvl="1"/>
            <a:r>
              <a:rPr lang="en-US" sz="1600" i="1" dirty="0">
                <a:latin typeface="Gill Sans MT" panose="020B0502020104020203" pitchFamily="34" charset="0"/>
              </a:rPr>
              <a:t>MARSSIM Working Group is currently addressing comments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53164-038B-4791-9F55-54B1BDE02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72871" y="5956137"/>
            <a:ext cx="54487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02111984F565}" type="slidenum">
              <a:rPr lang="en-US" smtClean="0"/>
              <a:pPr defTabSz="914400">
                <a:spcAft>
                  <a:spcPts val="600"/>
                </a:spcAft>
              </a:pPr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6B5C4C-10CF-4733-B09D-C6A809A043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35" r="1" b="6597"/>
          <a:stretch/>
        </p:blipFill>
        <p:spPr>
          <a:xfrm>
            <a:off x="484210" y="2670982"/>
            <a:ext cx="2272755" cy="2762944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>
            <a:softEdge rad="6350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397D58-C8D3-4AB9-A093-AC71B2AB04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5783"/>
          <a:stretch/>
        </p:blipFill>
        <p:spPr>
          <a:xfrm>
            <a:off x="2541001" y="3818445"/>
            <a:ext cx="2178704" cy="2648607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>
            <a:softEdge rad="6350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556109-D6C3-4385-89ED-5EC6F500B6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94336" y="8642694"/>
            <a:ext cx="7981664" cy="101441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AABE851-A092-612A-E592-0D0F4AD0C4CD}"/>
              </a:ext>
            </a:extLst>
          </p:cNvPr>
          <p:cNvSpPr txBox="1">
            <a:spLocks/>
          </p:cNvSpPr>
          <p:nvPr/>
        </p:nvSpPr>
        <p:spPr>
          <a:xfrm>
            <a:off x="11312289" y="6090313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7C3F23-D513-D349-B4C4-08D51C5D805D}" type="slidenum">
              <a:rPr lang="en-US" sz="1500" smtClean="0"/>
              <a:pPr/>
              <a:t>15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895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8F11A3-8F8D-4D02-BEEA-02B238376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07" y="333708"/>
            <a:ext cx="11167895" cy="136626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kern="1200" cap="none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Headings)ody)"/>
              </a:rPr>
              <a:t>Risk-Informing Decommissioning Inspection Oversight Guidance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087D321-CD33-4D54-9BD4-00F637A52D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213415"/>
              </p:ext>
            </p:extLst>
          </p:nvPr>
        </p:nvGraphicFramePr>
        <p:xfrm>
          <a:off x="688105" y="2208050"/>
          <a:ext cx="5974672" cy="4113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B875E-AFE9-4D2A-9A34-79B05358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lang="en-US" smtClean="0"/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B67147-EF40-4F91-B958-6DF863DD37F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8708" y="2208050"/>
            <a:ext cx="2359652" cy="28382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62FC2E93-3E70-4FDB-8448-7629588BE1B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9498505" y="2152895"/>
            <a:ext cx="2359652" cy="29485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2F632834-9B8B-465A-A7ED-4F86CC33EA4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5778" y="4506322"/>
            <a:ext cx="4502379" cy="2206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22B6475-73C2-93BD-8DD5-53DC4FE49DFA}"/>
              </a:ext>
            </a:extLst>
          </p:cNvPr>
          <p:cNvSpPr txBox="1">
            <a:spLocks/>
          </p:cNvSpPr>
          <p:nvPr/>
        </p:nvSpPr>
        <p:spPr>
          <a:xfrm>
            <a:off x="11425331" y="6140448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7C3F23-D513-D349-B4C4-08D51C5D805D}" type="slidenum">
              <a:rPr lang="en-US" sz="1500" smtClean="0"/>
              <a:pPr/>
              <a:t>16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28335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9E4C38-B8B5-4920-A65D-9771A2F23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62" y="2017017"/>
            <a:ext cx="2915399" cy="398464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671E657-67BB-4B0E-831D-162930608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39" y="458688"/>
            <a:ext cx="10571998" cy="970450"/>
          </a:xfrm>
        </p:spPr>
        <p:txBody>
          <a:bodyPr>
            <a:normAutofit/>
          </a:bodyPr>
          <a:lstStyle/>
          <a:p>
            <a:pPr algn="ctr"/>
            <a:r>
              <a:rPr lang="en-US" sz="4000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Headings)ody)"/>
              </a:rPr>
              <a:t>Decommissioning rulemaking update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(Headings)ody)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9693A2-F9F2-421B-A0D8-BF7567CA6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9739" y="1924143"/>
            <a:ext cx="8962261" cy="4475169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sz="2200">
                <a:latin typeface="Gill Sans MT (Headings)ody)"/>
                <a:cs typeface="Arial" panose="020B0604020202020204" pitchFamily="34" charset="0"/>
              </a:rPr>
              <a:t>Would implement specific regulatory requirements for different phases of the decommissioning process consistent with the reduced radiological risk.  Topics include:</a:t>
            </a:r>
          </a:p>
          <a:p>
            <a:pPr marL="914343" lvl="1" indent="-457154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800">
                <a:latin typeface="Gill Sans MT (Headings)ody)"/>
                <a:cs typeface="Arial" panose="020B0604020202020204" pitchFamily="34" charset="0"/>
              </a:rPr>
              <a:t>Emergency preparedness</a:t>
            </a:r>
          </a:p>
          <a:p>
            <a:pPr marL="914343" lvl="1" indent="-457154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800">
                <a:latin typeface="Gill Sans MT (Headings)ody)"/>
                <a:cs typeface="Arial" panose="020B0604020202020204" pitchFamily="34" charset="0"/>
              </a:rPr>
              <a:t>Decommissioning funding assurance</a:t>
            </a:r>
          </a:p>
          <a:p>
            <a:pPr marL="914343" lvl="1" indent="-457154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800">
                <a:latin typeface="Gill Sans MT (Headings)ody)"/>
                <a:cs typeface="Arial" panose="020B0604020202020204" pitchFamily="34" charset="0"/>
              </a:rPr>
              <a:t>Environmental considerations</a:t>
            </a:r>
          </a:p>
          <a:p>
            <a:pPr marL="914343" lvl="1" indent="-457154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800">
                <a:latin typeface="Gill Sans MT (Headings)ody)"/>
                <a:cs typeface="Arial" panose="020B0604020202020204" pitchFamily="34" charset="0"/>
              </a:rPr>
              <a:t>Spent fuel management planning</a:t>
            </a:r>
          </a:p>
          <a:p>
            <a:pPr marL="914343" lvl="1" indent="-457154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800">
                <a:latin typeface="Gill Sans MT (Headings)ody)"/>
                <a:cs typeface="Arial" panose="020B0604020202020204" pitchFamily="34" charset="0"/>
              </a:rPr>
              <a:t>Record retention requirements</a:t>
            </a:r>
          </a:p>
          <a:p>
            <a:pPr fontAlgn="base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sz="2200">
                <a:latin typeface="Gill Sans MT (Headings)ody)"/>
                <a:cs typeface="Arial" panose="020B0604020202020204" pitchFamily="34" charset="0"/>
              </a:rPr>
              <a:t>Proposed rule published March 3, 2022 </a:t>
            </a:r>
            <a:r>
              <a:rPr lang="en-US" sz="2200">
                <a:solidFill>
                  <a:schemeClr val="accent6">
                    <a:lumMod val="60000"/>
                    <a:lumOff val="40000"/>
                  </a:schemeClr>
                </a:solidFill>
                <a:latin typeface="Gill Sans MT (Headings)ody)"/>
                <a:cs typeface="Arial" panose="020B0604020202020204" pitchFamily="34" charset="0"/>
              </a:rPr>
              <a:t>(</a:t>
            </a:r>
            <a:r>
              <a:rPr lang="en-US" sz="2200">
                <a:solidFill>
                  <a:schemeClr val="accent6">
                    <a:lumMod val="60000"/>
                    <a:lumOff val="40000"/>
                  </a:schemeClr>
                </a:solidFill>
                <a:latin typeface="Gill Sans MT (Headings)ody)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87 FR 12254</a:t>
            </a:r>
            <a:r>
              <a:rPr lang="en-US" sz="2200">
                <a:solidFill>
                  <a:schemeClr val="accent6">
                    <a:lumMod val="60000"/>
                    <a:lumOff val="40000"/>
                  </a:schemeClr>
                </a:solidFill>
                <a:latin typeface="Gill Sans MT (Headings)ody)"/>
                <a:cs typeface="Arial" panose="020B0604020202020204" pitchFamily="34" charset="0"/>
              </a:rPr>
              <a:t>)</a:t>
            </a:r>
          </a:p>
          <a:p>
            <a:pPr fontAlgn="base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sz="2200">
                <a:latin typeface="Gill Sans MT (Headings)ody)"/>
                <a:cs typeface="Arial" panose="020B0604020202020204" pitchFamily="34" charset="0"/>
              </a:rPr>
              <a:t>Comment period closed August 30, 2022</a:t>
            </a:r>
          </a:p>
          <a:p>
            <a:pPr fontAlgn="base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sz="2200">
                <a:latin typeface="Gill Sans MT (Headings)ody)"/>
                <a:cs typeface="Arial" panose="020B0604020202020204" pitchFamily="34" charset="0"/>
              </a:rPr>
              <a:t>Target date for submitting the draft final rule to the Commission is October 2023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0B16BFC-5C51-B625-842D-3AE21CBE0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289" y="6090313"/>
            <a:ext cx="838199" cy="767687"/>
          </a:xfrm>
        </p:spPr>
        <p:txBody>
          <a:bodyPr/>
          <a:lstStyle/>
          <a:p>
            <a:fld id="{437C3F23-D513-D349-B4C4-08D51C5D805D}" type="slidenum">
              <a:rPr lang="en-US" sz="1500" smtClean="0"/>
              <a:t>17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81392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3809-3BBB-40C4-824F-DB94BBBC0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852" y="252421"/>
            <a:ext cx="10089148" cy="988332"/>
          </a:xfrm>
        </p:spPr>
        <p:txBody>
          <a:bodyPr>
            <a:noAutofit/>
          </a:bodyPr>
          <a:lstStyle/>
          <a:p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Headings)"/>
                <a:cs typeface="Arial" panose="020B0604020202020204" pitchFamily="34" charset="0"/>
              </a:rPr>
              <a:t>Enhancing </a:t>
            </a:r>
            <a:r>
              <a:rPr lang="en-US" sz="3600" b="1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Headings)"/>
                <a:cs typeface="Arial" panose="020B0604020202020204" pitchFamily="34" charset="0"/>
              </a:rPr>
              <a:t>Decommissioning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D913E-ACD2-443F-9C3A-F05548200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624" y="3122621"/>
            <a:ext cx="5178000" cy="28702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sz="2400">
                <a:latin typeface="Gill Sans MT (Headings)"/>
                <a:cs typeface="Arial" panose="020B0604020202020204" pitchFamily="34" charset="0"/>
              </a:rPr>
              <a:t>New webpage on NRC.GOV</a:t>
            </a:r>
          </a:p>
          <a:p>
            <a:pPr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sz="2400">
                <a:latin typeface="Gill Sans MT (Headings)"/>
                <a:cs typeface="Arial" panose="020B0604020202020204" pitchFamily="34" charset="0"/>
              </a:rPr>
              <a:t>Keep up-to-date on upcoming workshops and guidance releases</a:t>
            </a:r>
          </a:p>
        </p:txBody>
      </p:sp>
      <p:pic>
        <p:nvPicPr>
          <p:cNvPr id="12" name="Content Placeholder 11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E38534A7-731A-4F4E-B927-2584374260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1724" y="2356056"/>
            <a:ext cx="5422900" cy="15331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E568F0-7BAE-4871-A7AA-2CF66992BDE9}"/>
              </a:ext>
            </a:extLst>
          </p:cNvPr>
          <p:cNvSpPr txBox="1"/>
          <p:nvPr/>
        </p:nvSpPr>
        <p:spPr>
          <a:xfrm>
            <a:off x="2751295" y="6179324"/>
            <a:ext cx="953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ill Sans MT (Headings)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https://www.nrc.gov/waste/decommissioning/whats-new.html</a:t>
            </a: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  <a:latin typeface="Gill Sans MT (Headings)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869E72-0B88-4551-97B3-E37EBDE191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9048" y="2138822"/>
            <a:ext cx="4587448" cy="3853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0634F01-ECE0-D308-7406-B2D91989D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289" y="6090313"/>
            <a:ext cx="838199" cy="767687"/>
          </a:xfrm>
        </p:spPr>
        <p:txBody>
          <a:bodyPr/>
          <a:lstStyle/>
          <a:p>
            <a:fld id="{437C3F23-D513-D349-B4C4-08D51C5D805D}" type="slidenum">
              <a:rPr lang="en-US" sz="1500" smtClean="0"/>
              <a:t>18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357367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653154-684F-41B9-BD41-439E11F21486}"/>
              </a:ext>
            </a:extLst>
          </p:cNvPr>
          <p:cNvSpPr txBox="1"/>
          <p:nvPr/>
        </p:nvSpPr>
        <p:spPr>
          <a:xfrm>
            <a:off x="8410751" y="1940423"/>
            <a:ext cx="50253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@NRCgov</a:t>
            </a:r>
          </a:p>
          <a:p>
            <a:endParaRPr lang="en-US"/>
          </a:p>
        </p:txBody>
      </p:sp>
      <p:pic>
        <p:nvPicPr>
          <p:cNvPr id="8" name="Picture 7" descr="Logo, ico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87C8594A-27A9-4F5A-AA08-C952B5BA6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77447" y="2602056"/>
            <a:ext cx="795266" cy="740480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1D29E53F-3276-455D-9E93-B8396BF620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833235" y="2602056"/>
            <a:ext cx="921967" cy="74048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CA58B7F1-75E0-4BC7-95CF-35C489BB91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650515" y="3630499"/>
            <a:ext cx="1049129" cy="976854"/>
          </a:xfrm>
          <a:prstGeom prst="rect">
            <a:avLst/>
          </a:prstGeom>
        </p:spPr>
      </p:pic>
      <p:pic>
        <p:nvPicPr>
          <p:cNvPr id="24" name="Picture 23">
            <a:hlinkClick r:id="rId12"/>
            <a:extLst>
              <a:ext uri="{FF2B5EF4-FFF2-40B4-BE49-F238E27FC236}">
                <a16:creationId xmlns:a16="http://schemas.microsoft.com/office/drawing/2014/main" id="{7B1D9090-DFC2-4449-BAE9-BEB6F7307A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927543" y="3706615"/>
            <a:ext cx="733350" cy="7333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574226A-6DD6-484A-B8A2-814242B54974}"/>
              </a:ext>
            </a:extLst>
          </p:cNvPr>
          <p:cNvSpPr txBox="1"/>
          <p:nvPr/>
        </p:nvSpPr>
        <p:spPr>
          <a:xfrm>
            <a:off x="7319922" y="281564"/>
            <a:ext cx="210431" cy="63984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59950D-85DA-4109-8396-E8E223F98E62}"/>
              </a:ext>
            </a:extLst>
          </p:cNvPr>
          <p:cNvSpPr txBox="1"/>
          <p:nvPr/>
        </p:nvSpPr>
        <p:spPr>
          <a:xfrm>
            <a:off x="7861730" y="5011137"/>
            <a:ext cx="4131625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Gill Sans MT (Headings)ody)"/>
              </a:rPr>
              <a:t>To subscribe to e-mail updates: </a:t>
            </a:r>
            <a:r>
              <a:rPr lang="en-US" sz="2000">
                <a:solidFill>
                  <a:schemeClr val="accent6">
                    <a:lumMod val="60000"/>
                    <a:lumOff val="40000"/>
                  </a:schemeClr>
                </a:solidFill>
                <a:latin typeface="Gill Sans MT (Headings)ody)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https://www.nrc.gov/public-involve/listserver.html#lyris</a:t>
            </a:r>
            <a:r>
              <a:rPr lang="en-US" sz="200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5D0D145-2194-4352-B001-30F2FF66A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635" y="391630"/>
            <a:ext cx="5342513" cy="988332"/>
          </a:xfrm>
        </p:spPr>
        <p:txBody>
          <a:bodyPr>
            <a:noAutofit/>
          </a:bodyPr>
          <a:lstStyle/>
          <a:p>
            <a:pPr algn="l"/>
            <a:r>
              <a:rPr lang="en-US" sz="3600" b="1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Headings)ody)"/>
                <a:cs typeface="Arial" panose="020B0604020202020204" pitchFamily="34" charset="0"/>
              </a:rPr>
              <a:t>Questions/Comments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B72B9EE-6BEE-418C-9BA9-55C9F1448047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834989" y="1445647"/>
            <a:ext cx="3806805" cy="3806805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491038FA-48E9-73B3-9809-CE36CA5D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289" y="6090313"/>
            <a:ext cx="838199" cy="767687"/>
          </a:xfrm>
        </p:spPr>
        <p:txBody>
          <a:bodyPr/>
          <a:lstStyle/>
          <a:p>
            <a:fld id="{437C3F23-D513-D349-B4C4-08D51C5D805D}" type="slidenum">
              <a:rPr lang="en-US" sz="1500" smtClean="0"/>
              <a:t>19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46577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553324-C1D7-4037-B5AE-DCACE5B66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5147" y="1190064"/>
            <a:ext cx="10077095" cy="4390465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sz="2800" b="1">
                <a:latin typeface="Gill Sans MT (Headings)ody)"/>
              </a:rPr>
              <a:t> Low-Level Waste (LLW)</a:t>
            </a:r>
            <a:endParaRPr lang="en-US" sz="2800" b="1" dirty="0">
              <a:latin typeface="Gill Sans MT (Headings)ody)"/>
            </a:endParaRPr>
          </a:p>
          <a:p>
            <a:pPr lvl="2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b="1" dirty="0">
                <a:latin typeface="Gill Sans MT (Headings)ody)"/>
              </a:rPr>
              <a:t>LLW Programmatic Assessment</a:t>
            </a:r>
          </a:p>
          <a:p>
            <a:pPr lvl="2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b="1" dirty="0">
                <a:latin typeface="Gill Sans MT (Headings)ody)"/>
              </a:rPr>
              <a:t>Alternative Disposal Requests (ADRs)</a:t>
            </a:r>
          </a:p>
          <a:p>
            <a:pPr lvl="2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b="1" dirty="0">
                <a:latin typeface="Gill Sans MT (Headings)ody)"/>
              </a:rPr>
              <a:t>Radiation Source Protection and Security Task Force</a:t>
            </a:r>
          </a:p>
          <a:p>
            <a:pPr lvl="2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b="1" dirty="0">
                <a:latin typeface="Gill Sans MT (Headings)ody)"/>
              </a:rPr>
              <a:t>Rulemaking Status</a:t>
            </a:r>
          </a:p>
          <a:p>
            <a:pPr lvl="1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sz="2800" b="1">
                <a:latin typeface="Gill Sans MT (Headings)ody)"/>
              </a:rPr>
              <a:t> Decommissioning</a:t>
            </a:r>
            <a:endParaRPr lang="en-US" sz="2800" b="1" dirty="0">
              <a:latin typeface="Gill Sans MT (Headings)ody)"/>
            </a:endParaRPr>
          </a:p>
          <a:p>
            <a:pPr lvl="2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b="1" dirty="0">
                <a:latin typeface="Gill Sans MT (Headings)ody)"/>
              </a:rPr>
              <a:t>Process Improvements</a:t>
            </a:r>
          </a:p>
          <a:p>
            <a:pPr lvl="2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b="1" dirty="0">
                <a:latin typeface="Gill Sans MT (Headings)ody)"/>
              </a:rPr>
              <a:t>Rulemaking status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9FEB0AD-5FFD-4559-A360-183C60834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92875"/>
            <a:ext cx="753545" cy="365125"/>
          </a:xfrm>
        </p:spPr>
        <p:txBody>
          <a:bodyPr/>
          <a:lstStyle/>
          <a:p>
            <a:fld id="{D57F1E4F-1CFF-5643-939E-217C01CDF565}" type="slidenum">
              <a:rPr lang="en-US" sz="1500" smtClean="0"/>
              <a:pPr/>
              <a:t>2</a:t>
            </a:fld>
            <a:endParaRPr lang="en-US" sz="15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92DAFE-EE2E-4A2F-A455-A02D78DE42D3}"/>
              </a:ext>
            </a:extLst>
          </p:cNvPr>
          <p:cNvSpPr/>
          <p:nvPr/>
        </p:nvSpPr>
        <p:spPr>
          <a:xfrm>
            <a:off x="1162050" y="153084"/>
            <a:ext cx="9832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750"/>
              </a:spcBef>
              <a:spcAft>
                <a:spcPts val="750"/>
              </a:spcAft>
            </a:pPr>
            <a:r>
              <a:rPr lang="en-US" sz="36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Headings)"/>
                <a:ea typeface="Times New Roman" panose="02020603050405020304" pitchFamily="18" charset="0"/>
              </a:rPr>
              <a:t>Regulatory Topics</a:t>
            </a:r>
            <a:endParaRPr lang="en-US" sz="1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(Headings)"/>
              <a:ea typeface="Calibri" panose="020F0502020204030204" pitchFamily="34" charset="0"/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3B8651B-5643-4215-9D85-607EEFA8E7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73555" b="-1"/>
          <a:stretch/>
        </p:blipFill>
        <p:spPr>
          <a:xfrm>
            <a:off x="0" y="5580529"/>
            <a:ext cx="12192000" cy="127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3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BC258-A2DE-4576-AE3F-B46FD0615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0" y="803563"/>
            <a:ext cx="10572000" cy="903826"/>
          </a:xfrm>
        </p:spPr>
        <p:txBody>
          <a:bodyPr/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Headings)"/>
              </a:rPr>
              <a:t>NRC’S LLW Program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818CDE-CEF3-4982-B181-2FEEB788A1E5}"/>
              </a:ext>
            </a:extLst>
          </p:cNvPr>
          <p:cNvSpPr txBox="1"/>
          <p:nvPr/>
        </p:nvSpPr>
        <p:spPr>
          <a:xfrm>
            <a:off x="1546052" y="2220752"/>
            <a:ext cx="6558116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i="1">
                <a:latin typeface="Gill Sans MT (Headings)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https://www.nrc.gov/waste.html</a:t>
            </a:r>
            <a:endParaRPr lang="en-US" sz="2400" b="1" i="1">
              <a:latin typeface="Gill Sans MT (Headings)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BA54CB-9006-4F78-BB51-E0952BEC5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406" y="1604110"/>
            <a:ext cx="3805909" cy="2822222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7CD3CB0-9888-4D4C-9BE3-CDB8A0CB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92875"/>
            <a:ext cx="753545" cy="365125"/>
          </a:xfrm>
        </p:spPr>
        <p:txBody>
          <a:bodyPr/>
          <a:lstStyle/>
          <a:p>
            <a:fld id="{D57F1E4F-1CFF-5643-939E-217C01CDF565}" type="slidenum">
              <a:rPr lang="en-US" sz="1500" smtClean="0"/>
              <a:pPr/>
              <a:t>3</a:t>
            </a:fld>
            <a:endParaRPr lang="en-US" sz="15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CB869C-6E53-9089-32CF-713F5746B6C7}"/>
              </a:ext>
            </a:extLst>
          </p:cNvPr>
          <p:cNvSpPr txBox="1"/>
          <p:nvPr/>
        </p:nvSpPr>
        <p:spPr>
          <a:xfrm rot="10800000" flipV="1">
            <a:off x="4466938" y="4973780"/>
            <a:ext cx="4559140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i="1">
                <a:latin typeface="Gill Sans MT (Headings)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https://scp.nrc.gov/llrw.html</a:t>
            </a:r>
            <a:r>
              <a:rPr lang="en-US" sz="2400" b="1" i="1">
                <a:latin typeface="Gill Sans MT (Headings)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0427EF-6A93-5E50-D037-8880CC58C4F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353" t="14529" r="24598" b="2479"/>
          <a:stretch/>
        </p:blipFill>
        <p:spPr>
          <a:xfrm>
            <a:off x="384332" y="3272880"/>
            <a:ext cx="4145263" cy="34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63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560F0A-1B17-4281-B7CC-F822E87C1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966995"/>
              </p:ext>
            </p:extLst>
          </p:nvPr>
        </p:nvGraphicFramePr>
        <p:xfrm>
          <a:off x="0" y="1351104"/>
          <a:ext cx="12300858" cy="55068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928832">
                  <a:extLst>
                    <a:ext uri="{9D8B030D-6E8A-4147-A177-3AD203B41FA5}">
                      <a16:colId xmlns:a16="http://schemas.microsoft.com/office/drawing/2014/main" val="3904152672"/>
                    </a:ext>
                  </a:extLst>
                </a:gridCol>
                <a:gridCol w="824632">
                  <a:extLst>
                    <a:ext uri="{9D8B030D-6E8A-4147-A177-3AD203B41FA5}">
                      <a16:colId xmlns:a16="http://schemas.microsoft.com/office/drawing/2014/main" val="761655844"/>
                    </a:ext>
                  </a:extLst>
                </a:gridCol>
                <a:gridCol w="5547394">
                  <a:extLst>
                    <a:ext uri="{9D8B030D-6E8A-4147-A177-3AD203B41FA5}">
                      <a16:colId xmlns:a16="http://schemas.microsoft.com/office/drawing/2014/main" val="444241473"/>
                    </a:ext>
                  </a:extLst>
                </a:gridCol>
              </a:tblGrid>
              <a:tr h="376480">
                <a:tc>
                  <a:txBody>
                    <a:bodyPr/>
                    <a:lstStyle/>
                    <a:p>
                      <a:pPr marL="67945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Task</a:t>
                      </a:r>
                      <a:endParaRPr lang="en-US" sz="18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Priority</a:t>
                      </a:r>
                      <a:endParaRPr lang="en-US" sz="18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Status</a:t>
                      </a:r>
                      <a:endParaRPr lang="en-US" sz="18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217029"/>
                  </a:ext>
                </a:extLst>
              </a:tr>
              <a:tr h="445370">
                <a:tc>
                  <a:txBody>
                    <a:bodyPr/>
                    <a:lstStyle/>
                    <a:p>
                      <a:pPr marL="67945" marR="16002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1.</a:t>
                      </a:r>
                      <a:r>
                        <a:rPr lang="en-US" sz="1600" b="0" spc="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Complete and</a:t>
                      </a:r>
                      <a:r>
                        <a:rPr lang="en-US" sz="1600" b="0" spc="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Implement Site-Specific</a:t>
                      </a:r>
                      <a:r>
                        <a:rPr lang="en-US" sz="1600" b="0" spc="-29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Analysis</a:t>
                      </a:r>
                      <a:r>
                        <a:rPr lang="en-US" sz="1600" b="0" spc="-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Rulemaking</a:t>
                      </a:r>
                      <a:endParaRPr lang="en-US" sz="16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High</a:t>
                      </a:r>
                      <a:endParaRPr lang="en-US" sz="1600" b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Active</a:t>
                      </a:r>
                      <a:r>
                        <a:rPr lang="en-US" sz="1600" b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Integrated Low-Level Pt 61 Rulemaking –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SRM SECY-20-0098</a:t>
                      </a:r>
                      <a:endParaRPr lang="en-US" sz="1600" b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397501"/>
                  </a:ext>
                </a:extLst>
              </a:tr>
              <a:tr h="520223"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2.</a:t>
                      </a:r>
                      <a:r>
                        <a:rPr lang="en-US" sz="1600" b="0" spc="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Address update to the</a:t>
                      </a:r>
                      <a:r>
                        <a:rPr lang="en-US" sz="1600" b="0" spc="-3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10 CFR Part 61 Waste</a:t>
                      </a:r>
                      <a:r>
                        <a:rPr lang="en-US" sz="1600" b="0" spc="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Classification</a:t>
                      </a:r>
                      <a:r>
                        <a:rPr lang="en-US" sz="1600" b="0" spc="-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Tables</a:t>
                      </a:r>
                      <a:endParaRPr lang="en-US" sz="16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7810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High</a:t>
                      </a:r>
                      <a:endParaRPr lang="en-US" sz="1600" b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No action-(Awaiting task 1 completion)</a:t>
                      </a:r>
                    </a:p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87917"/>
                  </a:ext>
                </a:extLst>
              </a:tr>
              <a:tr h="668055">
                <a:tc>
                  <a:txBody>
                    <a:bodyPr/>
                    <a:lstStyle/>
                    <a:p>
                      <a:pPr marL="67945" marR="1905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3.</a:t>
                      </a:r>
                      <a:r>
                        <a:rPr lang="en-US" sz="1600" b="0" spc="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Implement the</a:t>
                      </a:r>
                      <a:r>
                        <a:rPr lang="en-US" sz="1600" b="0" spc="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Updated Concentration </a:t>
                      </a:r>
                      <a:r>
                        <a:rPr lang="en-US" sz="1600" b="0" spc="-3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Averaging and</a:t>
                      </a:r>
                      <a:r>
                        <a:rPr lang="en-US" sz="1600" b="0" spc="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Encapsulation</a:t>
                      </a:r>
                      <a:r>
                        <a:rPr lang="en-US" sz="1600" b="0" spc="-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BTP</a:t>
                      </a:r>
                      <a:endParaRPr lang="en-US" sz="16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7810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High</a:t>
                      </a:r>
                      <a:endParaRPr lang="en-US" sz="16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Completed Training in March 2016 (</a:t>
                      </a:r>
                      <a:r>
                        <a:rPr lang="en-US" sz="1600" b="0" u="sng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https://www.nrc.gov/waste/llw-disposal/llw-pa/llw-btp.html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)</a:t>
                      </a:r>
                    </a:p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944334"/>
                  </a:ext>
                </a:extLst>
              </a:tr>
              <a:tr h="510125"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4.</a:t>
                      </a:r>
                      <a:r>
                        <a:rPr lang="en-US" sz="1600" b="0" spc="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Prepare a regulatory</a:t>
                      </a:r>
                      <a:r>
                        <a:rPr lang="en-US" sz="1600" b="0" spc="-3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basis and conduct</a:t>
                      </a:r>
                      <a:r>
                        <a:rPr lang="en-US" sz="1600" b="0" spc="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potential rulemaking for</a:t>
                      </a:r>
                      <a:r>
                        <a:rPr lang="en-US" sz="1600" b="0" spc="-29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GTCC and transuranic</a:t>
                      </a:r>
                      <a:r>
                        <a:rPr lang="en-US" sz="1600" b="0" spc="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waste</a:t>
                      </a:r>
                      <a:r>
                        <a:rPr lang="en-US" sz="1600" b="0" spc="-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disposal</a:t>
                      </a:r>
                      <a:endParaRPr lang="en-US" sz="16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High</a:t>
                      </a:r>
                      <a:endParaRPr lang="en-US" sz="1600" b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Active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Technical requirements for near surface disposal of GTCC and TRU have been integrated into the Pt 61 Rulemaking –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SRM SECY-20-0098</a:t>
                      </a:r>
                      <a:endParaRPr lang="en-US" sz="16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749337"/>
                  </a:ext>
                </a:extLst>
              </a:tr>
              <a:tr h="668055">
                <a:tc>
                  <a:txBody>
                    <a:bodyPr/>
                    <a:lstStyle/>
                    <a:p>
                      <a:pPr marL="67945" marR="1397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5.</a:t>
                      </a:r>
                      <a:r>
                        <a:rPr lang="en-US" sz="1600" b="0" spc="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Finalize internal</a:t>
                      </a:r>
                      <a:r>
                        <a:rPr lang="en-US" sz="1600" b="0" spc="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procedure/Standard</a:t>
                      </a:r>
                      <a:r>
                        <a:rPr lang="en-US" sz="1600" b="0" spc="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Review</a:t>
                      </a:r>
                      <a:r>
                        <a:rPr lang="en-US" sz="1600" b="0" spc="-2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Plan</a:t>
                      </a:r>
                      <a:r>
                        <a:rPr lang="en-US" sz="1600" b="0" spc="-1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for</a:t>
                      </a:r>
                      <a:r>
                        <a:rPr lang="en-US" sz="1600" b="0" spc="-2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en-US" sz="1600" b="0" spc="-2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CFR</a:t>
                      </a:r>
                    </a:p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§</a:t>
                      </a:r>
                      <a:r>
                        <a:rPr lang="en-US" sz="1600" b="0" spc="-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20.2002</a:t>
                      </a:r>
                      <a:r>
                        <a:rPr lang="en-US" sz="1600" b="0" spc="-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requests</a:t>
                      </a:r>
                      <a:r>
                        <a:rPr lang="en-US" sz="1600" b="0" spc="-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to improve alternate</a:t>
                      </a:r>
                      <a:r>
                        <a:rPr lang="en-US" sz="1600" b="0" spc="-29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disposal</a:t>
                      </a:r>
                      <a:r>
                        <a:rPr lang="en-US" sz="1600" b="0" spc="-1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process</a:t>
                      </a:r>
                      <a:endParaRPr lang="en-US" sz="16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2266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High</a:t>
                      </a:r>
                      <a:endParaRPr lang="en-US" sz="1600" b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Completed-(</a:t>
                      </a:r>
                      <a:r>
                        <a:rPr lang="en-US" sz="1600" b="0" u="sng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https://www.nrc.gov/waste/llw-disposal/very-llw.html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)</a:t>
                      </a:r>
                    </a:p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141258"/>
                  </a:ext>
                </a:extLst>
              </a:tr>
              <a:tr h="668055">
                <a:tc>
                  <a:txBody>
                    <a:bodyPr/>
                    <a:lstStyle/>
                    <a:p>
                      <a:pPr marL="67945" marR="660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6.</a:t>
                      </a:r>
                      <a:r>
                        <a:rPr lang="en-US" sz="1600" b="0" spc="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Update NUREG/BR-0204, Rev. 2 (July 1998),</a:t>
                      </a:r>
                      <a:r>
                        <a:rPr lang="en-US" sz="1600" b="0" spc="-3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“Instructions for</a:t>
                      </a:r>
                      <a:r>
                        <a:rPr lang="en-US" sz="1600" b="0" spc="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Completing NRC’s</a:t>
                      </a:r>
                      <a:r>
                        <a:rPr lang="en-US" sz="1600" b="0" spc="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Uniform Low-Level</a:t>
                      </a:r>
                      <a:r>
                        <a:rPr lang="en-US" sz="1600" b="0" spc="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Radioactive Waste</a:t>
                      </a:r>
                      <a:r>
                        <a:rPr lang="en-US" sz="1600" b="0" spc="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Manifest”</a:t>
                      </a:r>
                      <a:endParaRPr lang="en-US" sz="16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High</a:t>
                      </a:r>
                      <a:endParaRPr lang="en-US" sz="1600" b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Completed Published NUREG/BR-0204, Rev 3, (June 25, 2021) </a:t>
                      </a:r>
                      <a:r>
                        <a:rPr lang="en-US" sz="1600" b="0" u="sng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https://www.nrc.gov/waste/llw-disposal/llw-pa/llw-uwm.html</a:t>
                      </a:r>
                      <a:endParaRPr lang="en-US" sz="16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239165"/>
                  </a:ext>
                </a:extLst>
              </a:tr>
              <a:tr h="348003"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7.</a:t>
                      </a:r>
                      <a:r>
                        <a:rPr lang="en-US" sz="1600" b="0" spc="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Perform VLLW Scoping </a:t>
                      </a:r>
                      <a:r>
                        <a:rPr lang="en-US" sz="1600" b="0" spc="-29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Study</a:t>
                      </a:r>
                      <a:endParaRPr lang="en-US" sz="16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Medium</a:t>
                      </a:r>
                      <a:endParaRPr lang="en-US" sz="1600" b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Completed- Issued </a:t>
                      </a:r>
                      <a:r>
                        <a:rPr lang="en-US" sz="1600" b="0" u="sng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SECY-21-0057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(June 1, 2021)</a:t>
                      </a:r>
                      <a:endParaRPr lang="en-US" sz="1600" b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397866"/>
                  </a:ext>
                </a:extLst>
              </a:tr>
              <a:tr h="222685">
                <a:tc>
                  <a:txBody>
                    <a:bodyPr/>
                    <a:lstStyle/>
                    <a:p>
                      <a:pPr marL="67945" marR="50292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8.</a:t>
                      </a:r>
                      <a:r>
                        <a:rPr lang="en-US" sz="1600" b="0" spc="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Update and</a:t>
                      </a:r>
                      <a:r>
                        <a:rPr lang="en-US" sz="1600" b="0" spc="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consolidate</a:t>
                      </a:r>
                      <a:r>
                        <a:rPr lang="en-US" sz="1600" b="0" spc="-7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LLRW</a:t>
                      </a:r>
                      <a:r>
                        <a:rPr lang="en-US" sz="1600" b="0" spc="-29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guidance into one</a:t>
                      </a:r>
                      <a:r>
                        <a:rPr lang="en-US" sz="1600" b="0" spc="-29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NUREG</a:t>
                      </a:r>
                      <a:endParaRPr lang="en-US" sz="16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Medium</a:t>
                      </a:r>
                      <a:endParaRPr lang="en-US" sz="1600" b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No Action</a:t>
                      </a:r>
                      <a:endParaRPr lang="en-US" sz="16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512141"/>
                  </a:ext>
                </a:extLst>
              </a:tr>
              <a:tr h="445370">
                <a:tc>
                  <a:txBody>
                    <a:bodyPr/>
                    <a:lstStyle/>
                    <a:p>
                      <a:pPr marL="67945" marR="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9.</a:t>
                      </a:r>
                      <a:r>
                        <a:rPr lang="en-US" sz="1600" b="0" spc="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Examine the need for</a:t>
                      </a:r>
                      <a:r>
                        <a:rPr lang="en-US" sz="1600" b="0" spc="-29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guidance on defining</a:t>
                      </a:r>
                      <a:r>
                        <a:rPr lang="en-US" sz="1600" b="0" spc="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when radioactive</a:t>
                      </a:r>
                      <a:r>
                        <a:rPr lang="en-US" sz="1600" b="0" spc="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material</a:t>
                      </a:r>
                      <a:r>
                        <a:rPr lang="en-US" sz="1600" b="0" spc="-4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becomes</a:t>
                      </a:r>
                      <a:r>
                        <a:rPr lang="en-US" sz="1600" b="0" spc="-4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LLRW</a:t>
                      </a:r>
                      <a:endParaRPr lang="en-US" sz="16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Low</a:t>
                      </a:r>
                      <a:endParaRPr lang="en-US" sz="1600" b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No Action</a:t>
                      </a:r>
                      <a:endParaRPr lang="en-US" sz="16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512340"/>
                  </a:ext>
                </a:extLst>
              </a:tr>
              <a:tr h="222685">
                <a:tc>
                  <a:txBody>
                    <a:bodyPr/>
                    <a:lstStyle/>
                    <a:p>
                      <a:pPr marL="67945" marR="2216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10.</a:t>
                      </a:r>
                      <a:r>
                        <a:rPr lang="en-US" sz="1600" b="0" spc="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Develop and</a:t>
                      </a:r>
                      <a:r>
                        <a:rPr lang="en-US" sz="1600" b="0" spc="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implement the national</a:t>
                      </a:r>
                      <a:r>
                        <a:rPr lang="en-US" sz="1600" b="0" spc="-295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waste</a:t>
                      </a:r>
                      <a:r>
                        <a:rPr lang="en-US" sz="1600" b="0" spc="-1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tracking</a:t>
                      </a:r>
                      <a:r>
                        <a:rPr lang="en-US" sz="1600" b="0" spc="-1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system</a:t>
                      </a:r>
                      <a:endParaRPr lang="en-US" sz="16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Low</a:t>
                      </a:r>
                      <a:endParaRPr lang="en-US" sz="16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No Action</a:t>
                      </a:r>
                      <a:endParaRPr lang="en-US" sz="16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582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DE39017-0C4C-4E6F-AFF4-6A89E7BF4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4913" y="-3568501"/>
            <a:ext cx="450636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Updated Prioritized Tasks from the LLRW Programmatic Assessment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95EE38-5299-4F33-BAA2-0D14A0F62350}"/>
              </a:ext>
            </a:extLst>
          </p:cNvPr>
          <p:cNvSpPr txBox="1">
            <a:spLocks/>
          </p:cNvSpPr>
          <p:nvPr/>
        </p:nvSpPr>
        <p:spPr bwMode="auto">
          <a:xfrm>
            <a:off x="2411277" y="298916"/>
            <a:ext cx="8373979" cy="119274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Headings)"/>
                <a:cs typeface="Arial" panose="020B0604020202020204" pitchFamily="34" charset="0"/>
              </a:rPr>
              <a:t>LLW Programmatic Assessment</a:t>
            </a:r>
            <a:endParaRPr lang="en-US" sz="36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(Headings)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A24E14-C341-4515-89FF-EBC50BFE09E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42897" y="79182"/>
            <a:ext cx="1957961" cy="1491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1699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D56597-6576-42A5-84C6-7BAF45944123}"/>
              </a:ext>
            </a:extLst>
          </p:cNvPr>
          <p:cNvSpPr txBox="1"/>
          <p:nvPr/>
        </p:nvSpPr>
        <p:spPr>
          <a:xfrm>
            <a:off x="629194" y="1764085"/>
            <a:ext cx="11950263" cy="4136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Headings)"/>
                <a:ea typeface="Calibri" panose="020F0502020204030204" pitchFamily="34" charset="0"/>
              </a:rPr>
              <a:t>Since January 1, completed two 20.2002s and are currently reviewing a third 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>
                <a:effectLst/>
                <a:latin typeface="Gill Sans MT (Headings)"/>
                <a:ea typeface="Calibri" panose="020F0502020204030204" pitchFamily="34" charset="0"/>
              </a:rPr>
              <a:t>Columbia Generating Station (request approval for onsite disposal)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>
                <a:effectLst/>
                <a:latin typeface="Gill Sans MT (Headings)"/>
                <a:ea typeface="Calibri" panose="020F0502020204030204" pitchFamily="34" charset="0"/>
              </a:rPr>
              <a:t>Submitted to the NRC – 12/21/2020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Headings)"/>
                <a:ea typeface="Calibri" panose="020F0502020204030204" pitchFamily="34" charset="0"/>
              </a:rPr>
              <a:t>Approved by the NRC – 3/11/2022 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>
              <a:effectLst/>
              <a:latin typeface="Gill Sans MT (Headings)"/>
              <a:ea typeface="Calibri" panose="020F050202020403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>
                <a:effectLst/>
                <a:latin typeface="Gill Sans MT (Headings)"/>
                <a:ea typeface="Calibri" panose="020F0502020204030204" pitchFamily="34" charset="0"/>
              </a:rPr>
              <a:t>Columbia Fuel Fabrication Facility (request for disposal of material at US Ecology Idaho)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>
                <a:effectLst/>
                <a:latin typeface="Gill Sans MT (Headings)"/>
                <a:ea typeface="Calibri" panose="020F0502020204030204" pitchFamily="34" charset="0"/>
              </a:rPr>
              <a:t>Submitted to the NRC – 11/5/2021, 12/1/2021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Headings)"/>
                <a:ea typeface="Calibri" panose="020F0502020204030204" pitchFamily="34" charset="0"/>
              </a:rPr>
              <a:t>Approved by the NRC – 3/18/2022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>
              <a:effectLst/>
              <a:latin typeface="Gill Sans MT (Headings)"/>
              <a:ea typeface="Calibri" panose="020F050202020403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>
                <a:effectLst/>
                <a:latin typeface="Gill Sans MT (Headings)"/>
                <a:ea typeface="Calibri" panose="020F0502020204030204" pitchFamily="34" charset="0"/>
              </a:rPr>
              <a:t>South Texas Project (request disposal at a landfill located within Texas (Agreement State))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>
                <a:effectLst/>
                <a:latin typeface="Gill Sans MT (Headings)"/>
                <a:ea typeface="Calibri" panose="020F0502020204030204" pitchFamily="34" charset="0"/>
              </a:rPr>
              <a:t>Submitted to the NRC – 12/3/2021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>
                <a:latin typeface="Gill Sans MT (Headings)"/>
                <a:ea typeface="Calibri" panose="020F0502020204030204" pitchFamily="34" charset="0"/>
              </a:rPr>
              <a:t>Provided RAIs and Responses – 7/8/2022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FFFF00"/>
                </a:solidFill>
                <a:effectLst/>
                <a:latin typeface="Gill Sans MT (Headings)"/>
                <a:ea typeface="Calibri" panose="020F0502020204030204" pitchFamily="34" charset="0"/>
              </a:rPr>
              <a:t>Projected </a:t>
            </a:r>
            <a:r>
              <a:rPr lang="en-US" sz="2000">
                <a:solidFill>
                  <a:srgbClr val="FFFF00"/>
                </a:solidFill>
                <a:latin typeface="Gill Sans MT (Headings)"/>
                <a:ea typeface="Calibri" panose="020F0502020204030204" pitchFamily="34" charset="0"/>
              </a:rPr>
              <a:t>Completion of Review – 12/2022</a:t>
            </a:r>
            <a:r>
              <a:rPr lang="en-US" sz="2000">
                <a:solidFill>
                  <a:srgbClr val="FFFF00"/>
                </a:solidFill>
                <a:effectLst/>
                <a:latin typeface="Gill Sans MT (Headings)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E1F0A3-51E5-4378-A5E0-66C02E6892D4}"/>
              </a:ext>
            </a:extLst>
          </p:cNvPr>
          <p:cNvSpPr txBox="1">
            <a:spLocks/>
          </p:cNvSpPr>
          <p:nvPr/>
        </p:nvSpPr>
        <p:spPr>
          <a:xfrm>
            <a:off x="966924" y="471055"/>
            <a:ext cx="8287911" cy="17640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1">
              <a:lnSpc>
                <a:spcPct val="90000"/>
              </a:lnSpc>
              <a:spcAft>
                <a:spcPts val="600"/>
              </a:spcAft>
            </a:pPr>
            <a:r>
              <a:rPr lang="en-US" sz="3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Headings)"/>
                <a:cs typeface="Arial" panose="020B0604020202020204" pitchFamily="34" charset="0"/>
              </a:rPr>
              <a:t>Working with the Regions on Recent ADRs </a:t>
            </a:r>
          </a:p>
        </p:txBody>
      </p:sp>
      <p:pic>
        <p:nvPicPr>
          <p:cNvPr id="3" name="Picture 2" descr="A picture containing text, clock, watch&#10;&#10;Description automatically generated">
            <a:extLst>
              <a:ext uri="{FF2B5EF4-FFF2-40B4-BE49-F238E27FC236}">
                <a16:creationId xmlns:a16="http://schemas.microsoft.com/office/drawing/2014/main" id="{5C83509E-7C38-4F3C-BA09-255F5D85473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699887" y="55557"/>
            <a:ext cx="2434518" cy="176408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139A3A-6E94-7FD3-9C29-237A64EC5826}"/>
              </a:ext>
            </a:extLst>
          </p:cNvPr>
          <p:cNvSpPr txBox="1"/>
          <p:nvPr/>
        </p:nvSpPr>
        <p:spPr>
          <a:xfrm>
            <a:off x="1502229" y="5971446"/>
            <a:ext cx="968828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Gill Sans MT"/>
              </a:rPr>
              <a:t>*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Gill Sans MT"/>
              </a:rPr>
              <a:t>We are assisting Region IV in the review of the Qal Tek request which could lead to future ADRs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A7D28CEC-FEAB-35AE-5ABA-2BC805D2C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92875"/>
            <a:ext cx="753545" cy="365125"/>
          </a:xfrm>
        </p:spPr>
        <p:txBody>
          <a:bodyPr/>
          <a:lstStyle/>
          <a:p>
            <a:pPr algn="r"/>
            <a:fld id="{D57F1E4F-1CFF-5643-939E-217C01CDF565}" type="slidenum">
              <a:rPr lang="en-US" sz="1500" smtClean="0"/>
              <a:pPr algn="r"/>
              <a:t>5</a:t>
            </a:fld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670995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77F7D-C61B-A451-B7EA-C14E2123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82" y="57641"/>
            <a:ext cx="11665041" cy="880533"/>
          </a:xfrm>
          <a:noFill/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0" i="0" dirty="0">
                <a:effectLst/>
                <a:latin typeface="Gill Sans MT (Headings)"/>
              </a:rPr>
              <a:t>ADRs:  Coordinating with Agreement States and Other Regulatory Authorities</a:t>
            </a:r>
            <a:endParaRPr lang="en-US" sz="2800" dirty="0">
              <a:latin typeface="Gill Sans MT (Headings)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F9F1F-9D24-B712-C43F-D84114C6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6936" y="6474728"/>
            <a:ext cx="1171888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D57F1E4F-1CFF-5643-939E-02111984F565}" type="slidenum">
              <a:rPr lang="en-US"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>
                <a:spcAft>
                  <a:spcPts val="600"/>
                </a:spcAft>
              </a:pPr>
              <a:t>6</a:t>
            </a:fld>
            <a:endParaRPr lang="en-US" sz="105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D9C3DAC1-A41B-5E94-8F1F-2E21332A1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29" y="987437"/>
            <a:ext cx="11571514" cy="5323705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9814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B779BF-25C9-EA4C-A1D7-56C705FAC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80" y="191084"/>
            <a:ext cx="11229975" cy="887824"/>
          </a:xfrm>
          <a:effectLst>
            <a:outerShdw dist="50800" sx="1000" sy="1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pPr marL="228600" lvl="1" algn="ctr" fontAlgn="base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US" altLang="en-US" sz="3600" b="1">
                <a:solidFill>
                  <a:schemeClr val="tx1"/>
                </a:solidFill>
                <a:latin typeface="Gill Sans MT (Headings)"/>
                <a:cs typeface="Arial" panose="020B0604020202020204" pitchFamily="34" charset="0"/>
              </a:rPr>
              <a:t>Protecting and Securing Radiation Sources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09FDB16-8B80-4DCA-B3AE-C377B4F40C45}"/>
              </a:ext>
            </a:extLst>
          </p:cNvPr>
          <p:cNvSpPr txBox="1">
            <a:spLocks/>
          </p:cNvSpPr>
          <p:nvPr/>
        </p:nvSpPr>
        <p:spPr>
          <a:xfrm>
            <a:off x="4812757" y="1538263"/>
            <a:ext cx="6943774" cy="43930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.Lucida Grande UI Regular"/>
              <a:buChar char="►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.Lucida Grande UI Regular"/>
              <a:buChar char="►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.Lucida Grande UI Regular"/>
              <a:buChar char="►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.Lucida Grande UI Regular"/>
              <a:buChar char="►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.Lucida Grande UI Regular"/>
              <a:buChar char="►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1" indent="-3429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800"/>
              </a:spcAft>
              <a:buClr>
                <a:prstClr val="white"/>
              </a:buClr>
              <a:buSzPct val="12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 (Headings)"/>
                <a:cs typeface="Arial"/>
              </a:rPr>
              <a:t>Radiation Source Protection and Security Task Force</a:t>
            </a:r>
          </a:p>
          <a:p>
            <a:pPr marL="800100" marR="0" lvl="2" indent="-3429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 (Headings)"/>
                <a:cs typeface="Arial"/>
              </a:rPr>
              <a:t>Composed of 14 Federal Agencies and</a:t>
            </a:r>
            <a:b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 (Headings)"/>
              </a:rPr>
            </a:b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 (Headings)"/>
                <a:cs typeface="Arial"/>
              </a:rPr>
              <a:t>1 State organization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 (Headings)"/>
              <a:cs typeface="Arial"/>
            </a:endParaRPr>
          </a:p>
          <a:p>
            <a:pPr marL="800100" marR="0" lvl="2" indent="-3429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 (Headings)"/>
                <a:cs typeface="Arial"/>
              </a:rPr>
              <a:t>Chaired by NRC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 (Headings)"/>
              <a:cs typeface="Arial"/>
            </a:endParaRPr>
          </a:p>
          <a:p>
            <a:pPr marL="800100" marR="0" lvl="2" indent="-3429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 (Headings)"/>
                <a:cs typeface="Arial"/>
              </a:rPr>
              <a:t>Evaluates and provides recommendations</a:t>
            </a:r>
            <a:b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 (Headings)"/>
              </a:rPr>
            </a:b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 (Headings)"/>
                <a:cs typeface="Arial"/>
              </a:rPr>
              <a:t>related to domestic security of radioactive sources 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 (Headings)"/>
            </a:endParaRPr>
          </a:p>
          <a:p>
            <a:pPr marL="800100" lvl="2" indent="-342900" fontAlgn="base">
              <a:lnSpc>
                <a:spcPct val="100000"/>
              </a:lnSpc>
              <a:spcBef>
                <a:spcPts val="1000"/>
              </a:spcBef>
              <a:buClr>
                <a:prstClr val="white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 (Headings)"/>
                <a:cs typeface="Arial"/>
              </a:rPr>
              <a:t>2022 report to the U.S. President and Congress</a:t>
            </a:r>
            <a:r>
              <a:rPr lang="en-US" altLang="en-US" sz="2400">
                <a:solidFill>
                  <a:schemeClr val="tx1"/>
                </a:solidFill>
                <a:latin typeface="Gill Sans MT (Headings)"/>
                <a:cs typeface="Arial"/>
              </a:rPr>
              <a:t> issued August 5th</a:t>
            </a:r>
            <a:endParaRPr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 (Headings)"/>
            </a:endParaRPr>
          </a:p>
        </p:txBody>
      </p:sp>
      <p:pic>
        <p:nvPicPr>
          <p:cNvPr id="9" name="Picture 8" descr="2022 Task Force Report.jpg">
            <a:extLst>
              <a:ext uri="{FF2B5EF4-FFF2-40B4-BE49-F238E27FC236}">
                <a16:creationId xmlns:a16="http://schemas.microsoft.com/office/drawing/2014/main" id="{6B34F22E-C052-4A28-8AEE-C49BB7DD4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00000">
            <a:off x="1116562" y="1490318"/>
            <a:ext cx="3519644" cy="4488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69900" dist="50800" dir="5400000" algn="ctr" rotWithShape="0">
              <a:srgbClr val="000000"/>
            </a:outerShdw>
            <a:reflection blurRad="12700" stA="38000" endPos="17000" dist="5000" dir="5400000" sy="-100000" algn="bl" rotWithShape="0"/>
          </a:effectLst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7685D3C-436D-3B53-383E-33A97413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92875"/>
            <a:ext cx="753545" cy="365125"/>
          </a:xfrm>
        </p:spPr>
        <p:txBody>
          <a:bodyPr/>
          <a:lstStyle/>
          <a:p>
            <a:pPr algn="r"/>
            <a:fld id="{D57F1E4F-1CFF-5643-939E-217C01CDF565}" type="slidenum">
              <a:rPr lang="en-US" sz="1500" smtClean="0"/>
              <a:pPr algn="r"/>
              <a:t>7</a:t>
            </a:fld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396790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286111" y="160336"/>
            <a:ext cx="9685454" cy="1143000"/>
          </a:xfrm>
        </p:spPr>
        <p:txBody>
          <a:bodyPr>
            <a:noAutofit/>
          </a:bodyPr>
          <a:lstStyle/>
          <a:p>
            <a:pPr algn="ctr"/>
            <a:r>
              <a:rPr lang="en-US" b="1" cap="none" dirty="0">
                <a:latin typeface="Gill Sans MT (Headings)ody)"/>
                <a:cs typeface="Arial" panose="020B0604020202020204" pitchFamily="34" charset="0"/>
              </a:rPr>
              <a:t>Challenges to the Current Regulatory Framework in 10 CFR Part 61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4294967295"/>
          </p:nvPr>
        </p:nvSpPr>
        <p:spPr>
          <a:xfrm>
            <a:off x="1524000" y="16002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	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747730"/>
              </p:ext>
            </p:extLst>
          </p:nvPr>
        </p:nvGraphicFramePr>
        <p:xfrm>
          <a:off x="1421165" y="1531829"/>
          <a:ext cx="9550400" cy="5157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3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6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6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 MT (Headings)ody)"/>
                        </a:rPr>
                        <a:t>1982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Gill Sans MT (Headings)ody)"/>
                        </a:rPr>
                        <a:t> Assumption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 MT (Headings)ody)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 MT (Headings)ody)"/>
                        </a:rPr>
                        <a:t>Current Practice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319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MT (Headings)ody)"/>
                        </a:rPr>
                        <a:t>Waste hazard duration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v"/>
                      </a:pPr>
                      <a:r>
                        <a:rPr lang="en-US" sz="2000" dirty="0">
                          <a:latin typeface="Gill Sans MT (Headings)ody)"/>
                        </a:rPr>
                        <a:t>Class A and B:  100 years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v"/>
                      </a:pPr>
                      <a:r>
                        <a:rPr lang="en-US" sz="2000" dirty="0">
                          <a:latin typeface="Gill Sans MT (Headings)ody)"/>
                        </a:rPr>
                        <a:t>Class C:  500 years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MT (Headings)ody)"/>
                        </a:rPr>
                        <a:t>Some defaulted Class A wastes</a:t>
                      </a:r>
                      <a:r>
                        <a:rPr lang="en-US" sz="2000" baseline="0" dirty="0">
                          <a:latin typeface="Gill Sans MT (Headings)ody)"/>
                        </a:rPr>
                        <a:t> are being disposed of in greater quantities than assumed and could cause hazards past these periods (e.g., Depleted Uranium (DU))</a:t>
                      </a:r>
                      <a:endParaRPr lang="en-US" sz="2000" dirty="0">
                        <a:latin typeface="Gill Sans MT (Headings)ody)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589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MT (Headings)ody)"/>
                        </a:rPr>
                        <a:t>Only DOE enriches uranium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v"/>
                      </a:pPr>
                      <a:r>
                        <a:rPr lang="en-US" sz="2000" dirty="0">
                          <a:latin typeface="Gill Sans MT (Headings)ody)"/>
                        </a:rPr>
                        <a:t>DU only commercially available in small quantities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MT (Headings)ody)"/>
                        </a:rPr>
                        <a:t>Private sector</a:t>
                      </a:r>
                      <a:r>
                        <a:rPr lang="en-US" sz="2000" baseline="0" dirty="0">
                          <a:latin typeface="Gill Sans MT (Headings)ody)"/>
                        </a:rPr>
                        <a:t> enrichment facilities </a:t>
                      </a:r>
                      <a:endParaRPr lang="en-US" sz="2000" dirty="0">
                        <a:latin typeface="Gill Sans MT (Headings)ody)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22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Gill Sans MT (Headings)ody)"/>
                        </a:rPr>
                        <a:t>Average disposed</a:t>
                      </a:r>
                      <a:r>
                        <a:rPr lang="en-US" sz="2000" baseline="0">
                          <a:latin typeface="Gill Sans MT (Headings)ody)"/>
                        </a:rPr>
                        <a:t> </a:t>
                      </a:r>
                      <a:r>
                        <a:rPr lang="en-US" sz="2000">
                          <a:latin typeface="Gill Sans MT (Headings)ody)"/>
                        </a:rPr>
                        <a:t>waste concentration expected to be well below Class limit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MT (Headings)ody)"/>
                        </a:rPr>
                        <a:t>Blended wastes create wastes much closer to Class limit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22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Gill Sans MT (Headings)ody)"/>
                        </a:rPr>
                        <a:t>Greater-than-Class-C (GTCC) waste disposal in geologic repository or by Commission approval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MT (Headings)ody)"/>
                        </a:rPr>
                        <a:t>Considering near-surface disposal (in top 30 m) for certain GTCC waste streams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708773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4805FC2-CD97-1457-87EF-26870F672AB9}"/>
              </a:ext>
            </a:extLst>
          </p:cNvPr>
          <p:cNvSpPr txBox="1">
            <a:spLocks/>
          </p:cNvSpPr>
          <p:nvPr/>
        </p:nvSpPr>
        <p:spPr>
          <a:xfrm>
            <a:off x="11312289" y="6090313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7C3F23-D513-D349-B4C4-08D51C5D805D}" type="slidenum">
              <a:rPr lang="en-US" sz="1500" smtClean="0"/>
              <a:pPr/>
              <a:t>8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59119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11D18-6C2B-2A45-973D-89CDBA79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289" y="6090313"/>
            <a:ext cx="838199" cy="767687"/>
          </a:xfrm>
        </p:spPr>
        <p:txBody>
          <a:bodyPr/>
          <a:lstStyle/>
          <a:p>
            <a:fld id="{437C3F23-D513-D349-B4C4-08D51C5D805D}" type="slidenum">
              <a:rPr lang="en-US" sz="1500" smtClean="0"/>
              <a:t>9</a:t>
            </a:fld>
            <a:endParaRPr lang="en-US" sz="15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6AD9DA-3616-4CFA-8F0D-636EA6B28577}"/>
              </a:ext>
            </a:extLst>
          </p:cNvPr>
          <p:cNvSpPr txBox="1">
            <a:spLocks/>
          </p:cNvSpPr>
          <p:nvPr/>
        </p:nvSpPr>
        <p:spPr>
          <a:xfrm>
            <a:off x="641002" y="296949"/>
            <a:ext cx="10450285" cy="14077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Headings)"/>
              </a:rPr>
              <a:t>LLW Rulemakings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D3FF3E-EECE-4715-A496-996733431CC7}"/>
              </a:ext>
            </a:extLst>
          </p:cNvPr>
          <p:cNvSpPr txBox="1"/>
          <p:nvPr/>
        </p:nvSpPr>
        <p:spPr>
          <a:xfrm>
            <a:off x="5729497" y="2057385"/>
            <a:ext cx="6462503" cy="3117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50000"/>
                </a:schemeClr>
              </a:buClr>
              <a:buSzPct val="80000"/>
            </a:pPr>
            <a:r>
              <a:rPr lang="en-US" sz="2400" b="1">
                <a:latin typeface="Gill Sans MT (Headings)"/>
                <a:ea typeface="+mj-ea"/>
                <a:cs typeface="+mj-cs"/>
              </a:rPr>
              <a:t>Combine these efforts to address overlapping technical requirements, streamline stakeholder outreach, and gain efficiency in proceeding as one rulemaking activity</a:t>
            </a:r>
            <a:r>
              <a:rPr lang="en-US" sz="2400" b="1" dirty="0">
                <a:latin typeface="Gill Sans MT (Headings)"/>
                <a:ea typeface="+mj-ea"/>
                <a:cs typeface="+mj-cs"/>
              </a:rPr>
              <a:t> (</a:t>
            </a:r>
            <a:r>
              <a:rPr lang="en-US" sz="2400" b="1" dirty="0">
                <a:latin typeface="Gill Sans MT (Headings)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SECY-20-0098</a:t>
            </a:r>
            <a:r>
              <a:rPr lang="en-US" sz="2400" b="1" dirty="0">
                <a:latin typeface="Gill Sans MT (Headings)"/>
              </a:rPr>
              <a:t>)</a:t>
            </a:r>
            <a:endParaRPr lang="en-US" sz="2400" b="1">
              <a:latin typeface="Gill Sans MT (Headings)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2000"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898DA2-5BB3-49B8-B9CC-88AED2703022}"/>
              </a:ext>
            </a:extLst>
          </p:cNvPr>
          <p:cNvSpPr txBox="1"/>
          <p:nvPr/>
        </p:nvSpPr>
        <p:spPr>
          <a:xfrm>
            <a:off x="5866144" y="4349179"/>
            <a:ext cx="5089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buSzPct val="80000"/>
            </a:pPr>
            <a:r>
              <a:rPr lang="en-US" sz="2400" b="1">
                <a:latin typeface="Gill Sans MT (Headings)"/>
              </a:rPr>
              <a:t>Commission </a:t>
            </a:r>
            <a:r>
              <a:rPr lang="en-US" sz="2400" b="1" dirty="0">
                <a:latin typeface="Gill Sans MT (Headings)"/>
              </a:rPr>
              <a:t>issued Staff Requirements Memorandum (</a:t>
            </a:r>
            <a:r>
              <a:rPr lang="en-US" sz="2400" b="1" dirty="0">
                <a:latin typeface="Gill Sans MT (Headings)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SRM</a:t>
            </a:r>
            <a:r>
              <a:rPr lang="en-US" sz="2400" b="1" dirty="0">
                <a:latin typeface="Gill Sans MT (Headings)"/>
              </a:rPr>
              <a:t>-SECY-20-0098) </a:t>
            </a:r>
            <a:r>
              <a:rPr lang="en-US" sz="2400" b="1">
                <a:latin typeface="Gill Sans MT (Headings)"/>
              </a:rPr>
              <a:t>on </a:t>
            </a:r>
            <a:br>
              <a:rPr lang="en-US" sz="2400" b="1" dirty="0">
                <a:latin typeface="Gill Sans MT (Headings)"/>
              </a:rPr>
            </a:br>
            <a:r>
              <a:rPr lang="en-US" sz="2400" b="1" dirty="0">
                <a:latin typeface="Gill Sans MT (Headings)"/>
              </a:rPr>
              <a:t>April 5, 2022</a:t>
            </a:r>
            <a:endParaRPr lang="en-US" sz="2400" b="1">
              <a:latin typeface="Gill Sans MT (Headings)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BF65138-DC08-4668-81AC-DBCBBCA3EBE7}"/>
              </a:ext>
            </a:extLst>
          </p:cNvPr>
          <p:cNvSpPr txBox="1">
            <a:spLocks/>
          </p:cNvSpPr>
          <p:nvPr/>
        </p:nvSpPr>
        <p:spPr>
          <a:xfrm>
            <a:off x="825062" y="939161"/>
            <a:ext cx="10541876" cy="11686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Headings)"/>
              </a:rPr>
              <a:t>Part 61 and GTCC/TRU Rulemakings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31F9F0-6632-4E3A-A789-AFC5769733D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25062" y="1608579"/>
            <a:ext cx="3557200" cy="39228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85000"/>
                <a:lumOff val="1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B98B56C-E0A7-4C17-9388-4FD51071E715}"/>
              </a:ext>
            </a:extLst>
          </p:cNvPr>
          <p:cNvSpPr/>
          <p:nvPr/>
        </p:nvSpPr>
        <p:spPr>
          <a:xfrm>
            <a:off x="4751497" y="2710351"/>
            <a:ext cx="894172" cy="382714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86E9435-44EB-4B0D-AADA-8E630E220F02}"/>
              </a:ext>
            </a:extLst>
          </p:cNvPr>
          <p:cNvSpPr/>
          <p:nvPr/>
        </p:nvSpPr>
        <p:spPr>
          <a:xfrm>
            <a:off x="4754201" y="4517849"/>
            <a:ext cx="894172" cy="382714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63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9baa91c-f4f3-476c-975b-2c0c9a73cf2e">
      <UserInfo>
        <DisplayName>Dembek, Stephen</DisplayName>
        <AccountId>40</AccountId>
        <AccountType/>
      </UserInfo>
      <UserInfo>
        <DisplayName>Priya Yadav</DisplayName>
        <AccountId>24</AccountId>
        <AccountType/>
      </UserInfo>
      <UserInfo>
        <DisplayName>Patricia Holahan</DisplayName>
        <AccountId>101</AccountId>
        <AccountType/>
      </UserInfo>
      <UserInfo>
        <DisplayName>Aida Rivera-Varona</DisplayName>
        <AccountId>236</AccountId>
        <AccountType/>
      </UserInfo>
      <UserInfo>
        <DisplayName>Melanie Wong</DisplayName>
        <AccountId>33</AccountId>
        <AccountType/>
      </UserInfo>
      <UserInfo>
        <DisplayName>Boby Abu-Eid</DisplayName>
        <AccountId>89</AccountId>
        <AccountType/>
      </UserInfo>
      <UserInfo>
        <DisplayName>Bruce Watson</DisplayName>
        <AccountId>94</AccountId>
        <AccountType/>
      </UserInfo>
      <UserInfo>
        <DisplayName>Bill Von Till</DisplayName>
        <AccountId>113</AccountId>
        <AccountType/>
      </UserInfo>
      <UserInfo>
        <DisplayName>Chris McKenney</DisplayName>
        <AccountId>50</AccountId>
        <AccountType/>
      </UserInfo>
      <UserInfo>
        <DisplayName>Steve Koenick</DisplayName>
        <AccountId>67</AccountId>
        <AccountType/>
      </UserInfo>
      <UserInfo>
        <DisplayName>Adam Schwartzman</DisplayName>
        <AccountId>46</AccountId>
        <AccountType/>
      </UserInfo>
      <UserInfo>
        <DisplayName>Kellee Jamerson (She/Her)</DisplayName>
        <AccountId>41</AccountId>
        <AccountType/>
      </UserInfo>
      <UserInfo>
        <DisplayName>Melissa Ralph (She/Her/Hers)</DisplayName>
        <AccountId>297</AccountId>
        <AccountType/>
      </UserInfo>
      <UserInfo>
        <DisplayName>Ted Smith</DisplayName>
        <AccountId>85</AccountId>
        <AccountType/>
      </UserInfo>
      <UserInfo>
        <DisplayName>Ian Irvin</DisplayName>
        <AccountId>86</AccountId>
        <AccountType/>
      </UserInfo>
      <UserInfo>
        <DisplayName>Ashley Roberts</DisplayName>
        <AccountId>319</AccountId>
        <AccountType/>
      </UserInfo>
      <UserInfo>
        <DisplayName>Cynthia Barr</DisplayName>
        <AccountId>29</AccountId>
        <AccountType/>
      </UserInfo>
      <UserInfo>
        <DisplayName>Cardelia Maupin</DisplayName>
        <AccountId>36</AccountId>
        <AccountType/>
      </UserInfo>
      <UserInfo>
        <DisplayName>Ryan Whited</DisplayName>
        <AccountId>76</AccountId>
        <AccountType/>
      </UserInfo>
      <UserInfo>
        <DisplayName>Christopher Grossman</DisplayName>
        <AccountId>23</AccountId>
        <AccountType/>
      </UserInfo>
      <UserInfo>
        <DisplayName>Irene Wu</DisplayName>
        <AccountId>311</AccountId>
        <AccountType/>
      </UserInfo>
    </SharedWithUsers>
    <_dlc_DocId xmlns="c9baa91c-f4f3-476c-975b-2c0c9a73cf2e">DV57ZVSVHYWR-1284127831-4953</_dlc_DocId>
    <_dlc_DocIdUrl xmlns="c9baa91c-f4f3-476c-975b-2c0c9a73cf2e">
      <Url>https://usnrc.sharepoint.com/teams/NMSS-Low-Level-Waste-Branch/_layouts/15/DocIdRedir.aspx?ID=DV57ZVSVHYWR-1284127831-4953</Url>
      <Description>DV57ZVSVHYWR-1284127831-4953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202D86AF6BA84797CD5074443C585B" ma:contentTypeVersion="43" ma:contentTypeDescription="Create a new document." ma:contentTypeScope="" ma:versionID="ec6d6b85ec61c62ba8c07200161c0953">
  <xsd:schema xmlns:xsd="http://www.w3.org/2001/XMLSchema" xmlns:xs="http://www.w3.org/2001/XMLSchema" xmlns:p="http://schemas.microsoft.com/office/2006/metadata/properties" xmlns:ns2="c9baa91c-f4f3-476c-975b-2c0c9a73cf2e" xmlns:ns3="b4e0406c-e30d-42d1-bbfd-0f8e74ffc272" targetNamespace="http://schemas.microsoft.com/office/2006/metadata/properties" ma:root="true" ma:fieldsID="8c684220c6a93f0ccac0dc8d15649472" ns2:_="" ns3:_="">
    <xsd:import namespace="c9baa91c-f4f3-476c-975b-2c0c9a73cf2e"/>
    <xsd:import namespace="b4e0406c-e30d-42d1-bbfd-0f8e74ffc27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baa91c-f4f3-476c-975b-2c0c9a73cf2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0406c-e30d-42d1-bbfd-0f8e74ffc2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D7FA43-AC96-4BF6-972F-97979C3611AD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b4e0406c-e30d-42d1-bbfd-0f8e74ffc272"/>
    <ds:schemaRef ds:uri="c9baa91c-f4f3-476c-975b-2c0c9a73cf2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2EEE57E-5159-48F9-909F-79F240F83C17}">
  <ds:schemaRefs>
    <ds:schemaRef ds:uri="b4e0406c-e30d-42d1-bbfd-0f8e74ffc272"/>
    <ds:schemaRef ds:uri="c9baa91c-f4f3-476c-975b-2c0c9a73cf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0AF633F-97D7-40B5-A9E1-99BB2E673C6F}">
  <ds:schemaRefs>
    <ds:schemaRef ds:uri="http://schemas.microsoft.com/sharepoint/events"/>
    <ds:schemaRef ds:uri="http://www.w3.org/2000/xmlns/"/>
  </ds:schemaRefs>
</ds:datastoreItem>
</file>

<file path=customXml/itemProps4.xml><?xml version="1.0" encoding="utf-8"?>
<ds:datastoreItem xmlns:ds="http://schemas.openxmlformats.org/officeDocument/2006/customXml" ds:itemID="{B2FFDF0E-1B2D-4B29-B25F-999487531D9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8d01475-c3b5-436a-a065-5def4c64f52e}" enabled="0" method="" siteId="{e8d01475-c3b5-436a-a065-5def4c64f5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30</TotalTime>
  <Words>1386</Words>
  <Application>Microsoft Macintosh PowerPoint</Application>
  <PresentationFormat>Widescreen</PresentationFormat>
  <Paragraphs>227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.Lucida Grande UI Regular</vt:lpstr>
      <vt:lpstr>Arial</vt:lpstr>
      <vt:lpstr>Arial  </vt:lpstr>
      <vt:lpstr>Calibri</vt:lpstr>
      <vt:lpstr>Calibri Light</vt:lpstr>
      <vt:lpstr>Century Gothic</vt:lpstr>
      <vt:lpstr>Gill Sans MT</vt:lpstr>
      <vt:lpstr>Gill Sans MT (Headings)</vt:lpstr>
      <vt:lpstr>Gill Sans MT (Headings)ody)</vt:lpstr>
      <vt:lpstr>Times New Roman</vt:lpstr>
      <vt:lpstr>Trebuchet MS</vt:lpstr>
      <vt:lpstr>Tw Cen MT</vt:lpstr>
      <vt:lpstr>Wingdings</vt:lpstr>
      <vt:lpstr>Circuit</vt:lpstr>
      <vt:lpstr>NRC Update</vt:lpstr>
      <vt:lpstr>PowerPoint Presentation</vt:lpstr>
      <vt:lpstr>NRC’S LLW Program</vt:lpstr>
      <vt:lpstr>PowerPoint Presentation</vt:lpstr>
      <vt:lpstr>PowerPoint Presentation</vt:lpstr>
      <vt:lpstr>ADRs:  Coordinating with Agreement States and Other Regulatory Authorities</vt:lpstr>
      <vt:lpstr>Protecting and Securing Radiation Sources</vt:lpstr>
      <vt:lpstr>Challenges to the Current Regulatory Framework in 10 CFR Part 61</vt:lpstr>
      <vt:lpstr>PowerPoint Presentation</vt:lpstr>
      <vt:lpstr>Integrating the LLW Rulemakings</vt:lpstr>
      <vt:lpstr>PowerPoint Presentation</vt:lpstr>
      <vt:lpstr>PowerPoint Presentation</vt:lpstr>
      <vt:lpstr>Contacts</vt:lpstr>
      <vt:lpstr>NRC’S Decommissioning Program</vt:lpstr>
      <vt:lpstr>PowerPoint Presentation</vt:lpstr>
      <vt:lpstr>Risk-Informing Decommissioning Inspection Oversight Guidance</vt:lpstr>
      <vt:lpstr>Decommissioning rulemaking update</vt:lpstr>
      <vt:lpstr>Enhancing Decommissioning Outreach</vt:lpstr>
      <vt:lpstr>Questions/Comments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NRC Update</dc:title>
  <dc:creator>Wong, Melanie</dc:creator>
  <cp:lastModifiedBy>Lori Beagles</cp:lastModifiedBy>
  <cp:revision>3</cp:revision>
  <dcterms:created xsi:type="dcterms:W3CDTF">2021-03-25T23:19:51Z</dcterms:created>
  <dcterms:modified xsi:type="dcterms:W3CDTF">2022-10-07T16:14:11Z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0x01010057202D86AF6BA84797CD5074443C585B</vt:lpwstr>
  </property>
  <property fmtid="{D5CDD505-2E9C-101B-9397-08002B2CF9AE}" pid="3" name="_dlc_DocIdItemGuid">
    <vt:lpwstr>b5662410-44eb-47b9-aebe-e7040300d7e0</vt:lpwstr>
  </property>
</Properties>
</file>