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702" r:id="rId5"/>
  </p:sldMasterIdLst>
  <p:notesMasterIdLst>
    <p:notesMasterId r:id="rId26"/>
  </p:notesMasterIdLst>
  <p:sldIdLst>
    <p:sldId id="290" r:id="rId6"/>
    <p:sldId id="291" r:id="rId7"/>
    <p:sldId id="292" r:id="rId8"/>
    <p:sldId id="293" r:id="rId9"/>
    <p:sldId id="294" r:id="rId10"/>
    <p:sldId id="295" r:id="rId11"/>
    <p:sldId id="296" r:id="rId12"/>
    <p:sldId id="302" r:id="rId13"/>
    <p:sldId id="297" r:id="rId14"/>
    <p:sldId id="298" r:id="rId15"/>
    <p:sldId id="299" r:id="rId16"/>
    <p:sldId id="300" r:id="rId17"/>
    <p:sldId id="301" r:id="rId18"/>
    <p:sldId id="305" r:id="rId19"/>
    <p:sldId id="303" r:id="rId20"/>
    <p:sldId id="306" r:id="rId21"/>
    <p:sldId id="307" r:id="rId22"/>
    <p:sldId id="308" r:id="rId23"/>
    <p:sldId id="309" r:id="rId24"/>
    <p:sldId id="3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en, Andy R (NYSERDA)" initials="AAR(" lastIdx="3" clrIdx="0">
    <p:extLst>
      <p:ext uri="{19B8F6BF-5375-455C-9EA6-DF929625EA0E}">
        <p15:presenceInfo xmlns:p15="http://schemas.microsoft.com/office/powerpoint/2012/main" userId="S::andy.andersen@nyserda.ny.gov::b29e34e2-2c49-4861-897c-fb0eca8b4ebb" providerId="AD"/>
      </p:ext>
    </p:extLst>
  </p:cmAuthor>
  <p:cmAuthor id="2" name="Jie Weng" initials="JW" lastIdx="1" clrIdx="1">
    <p:extLst>
      <p:ext uri="{19B8F6BF-5375-455C-9EA6-DF929625EA0E}">
        <p15:presenceInfo xmlns:p15="http://schemas.microsoft.com/office/powerpoint/2012/main" userId="S::jie.weng@nyserda.ny.gov::30745ddb-02e1-4a86-bfef-8c51bfe87e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0077C8"/>
    <a:srgbClr val="9F9F9F"/>
    <a:srgbClr val="C43F1B"/>
    <a:srgbClr val="002D72"/>
    <a:srgbClr val="F4F4F3"/>
    <a:srgbClr val="ECECEC"/>
    <a:srgbClr val="E4E2E7"/>
    <a:srgbClr val="EDE0DE"/>
    <a:srgbClr val="ECE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05" autoAdjust="0"/>
    <p:restoredTop sz="94661"/>
  </p:normalViewPr>
  <p:slideViewPr>
    <p:cSldViewPr snapToGrid="0" snapToObjects="1">
      <p:cViewPr varScale="1">
        <p:scale>
          <a:sx n="84" d="100"/>
          <a:sy n="84" d="100"/>
        </p:scale>
        <p:origin x="211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8EF68-9901-E946-991C-CF992178B75F}" type="datetimeFigureOut">
              <a:rPr lang="en-US" smtClean="0"/>
              <a:t>9/29/22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35FC2-3605-C249-BBBB-BC0CDAB1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2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5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5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8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01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4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0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59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6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38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8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6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87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2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25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5FC2-3605-C249-BBBB-BC0CDAB13F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arge-NYSERDA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76285C7-A6E6-46DF-A47F-B9EB3F7FA0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31923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114BB-1FAD-458B-9586-E923D5EF3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FFAE5D1-FD5E-42D4-9913-78E38A2198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035675"/>
            <a:ext cx="8092042" cy="6565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presenter name and date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28D179-3B3A-47F5-8CCC-169BB9E02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571" y="5074418"/>
            <a:ext cx="8092043" cy="9612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500" b="1" i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Here </a:t>
            </a:r>
          </a:p>
        </p:txBody>
      </p:sp>
    </p:spTree>
    <p:extLst>
      <p:ext uri="{BB962C8B-B14F-4D97-AF65-F5344CB8AC3E}">
        <p14:creationId xmlns:p14="http://schemas.microsoft.com/office/powerpoint/2010/main" val="241471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 userDrawn="1"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7" y="550434"/>
            <a:ext cx="1051560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Slide Title Here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0134C25-DCB3-4608-84F7-81C57EEB963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47688" y="2136577"/>
            <a:ext cx="5103812" cy="4170562"/>
          </a:xfrm>
          <a:prstGeom prst="rect">
            <a:avLst/>
          </a:prstGeom>
        </p:spPr>
        <p:txBody>
          <a:bodyPr lIns="1005840" tIns="1463040" rIns="0" b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chart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A5B43E-0A4E-4842-ADB9-7D5DE804C1E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11693" y="2136577"/>
            <a:ext cx="5637670" cy="4170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intro or subhead here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5633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-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 userDrawn="1"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7" y="550434"/>
            <a:ext cx="1051560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Slide Title Here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067986F-FCF7-4A4F-80C5-FA91B22F631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42636" y="2136775"/>
            <a:ext cx="5108864" cy="4170363"/>
          </a:xfrm>
          <a:prstGeom prst="rect">
            <a:avLst/>
          </a:prstGeom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350E07-6558-4D11-BF77-63E9647317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11693" y="2136577"/>
            <a:ext cx="5637670" cy="4170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intro or subhead here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119706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 userDrawn="1"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6" y="550434"/>
            <a:ext cx="11098087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Slide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BE40E4-1596-44E3-A597-A5D709C85B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7688" y="2142810"/>
            <a:ext cx="11101676" cy="4170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intro or subhead here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167143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 userDrawn="1"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6" y="550434"/>
            <a:ext cx="11098087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Slide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26C89C-F3B5-4768-94FD-931330A6B00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7688" y="2142810"/>
            <a:ext cx="11101676" cy="4170562"/>
          </a:xfrm>
          <a:prstGeom prst="rect">
            <a:avLst/>
          </a:prstGeom>
        </p:spPr>
        <p:txBody>
          <a:bodyPr lIns="0" tIns="0" rIns="0" bIns="0" numCol="2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intro or subhead here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4163348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 userDrawn="1"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7" y="550434"/>
            <a:ext cx="1051560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Slide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763073-8E8A-476C-B752-E1C9E3C542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7688" y="2142810"/>
            <a:ext cx="11101676" cy="4170562"/>
          </a:xfrm>
          <a:prstGeom prst="rect">
            <a:avLst/>
          </a:prstGeom>
        </p:spPr>
        <p:txBody>
          <a:bodyPr lIns="0" tIns="0" rIns="0" bIns="0" numCol="3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intro or subhead here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399803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S Blue Call Out w-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76285C7-A6E6-46DF-A47F-B9EB3F7FA0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0289" y="0"/>
            <a:ext cx="7201710" cy="6858000"/>
          </a:xfrm>
          <a:prstGeom prst="rect">
            <a:avLst/>
          </a:prstGeom>
        </p:spPr>
        <p:txBody>
          <a:bodyPr tIns="283464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702A775-1812-4A1A-84CB-F1197913DC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242386"/>
            <a:ext cx="4135024" cy="4498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Source, photo credit, or disclaimer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89CBAD-1751-48BB-87EA-5BD4D4A8A2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571" y="615614"/>
            <a:ext cx="4220540" cy="4763534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18288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22960" indent="-228600">
              <a:buClr>
                <a:schemeClr val="bg1"/>
              </a:buClr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Text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</a:t>
            </a:r>
          </a:p>
          <a:p>
            <a:pPr lvl="3"/>
            <a:r>
              <a:rPr lang="en-US" dirty="0"/>
              <a:t>Bullet level three</a:t>
            </a:r>
          </a:p>
        </p:txBody>
      </p:sp>
    </p:spTree>
    <p:extLst>
      <p:ext uri="{BB962C8B-B14F-4D97-AF65-F5344CB8AC3E}">
        <p14:creationId xmlns:p14="http://schemas.microsoft.com/office/powerpoint/2010/main" val="398236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S Blue Call Out w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DA9725-5748-4130-8766-85D328C9A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066" y="615509"/>
            <a:ext cx="4413114" cy="5867533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22860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Statement</a:t>
            </a:r>
          </a:p>
          <a:p>
            <a:pPr lvl="1"/>
            <a:r>
              <a:rPr lang="en-US" dirty="0"/>
              <a:t>Bullet level 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693582-73BB-479A-89AD-108B4C9F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26408" y="615612"/>
            <a:ext cx="6222956" cy="5867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lead in text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1651050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Call Out w-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76285C7-A6E6-46DF-A47F-B9EB3F7FA0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0289" y="0"/>
            <a:ext cx="7201710" cy="6858000"/>
          </a:xfrm>
          <a:prstGeom prst="rect">
            <a:avLst/>
          </a:prstGeom>
        </p:spPr>
        <p:txBody>
          <a:bodyPr tIns="283464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5B0715-8D33-4868-BC8A-A2D68F86A04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571" y="615614"/>
            <a:ext cx="4220540" cy="4763534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18288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22960" indent="-228600">
              <a:buClr>
                <a:schemeClr val="bg1"/>
              </a:buClr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Text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</a:t>
            </a:r>
          </a:p>
          <a:p>
            <a:pPr lvl="3"/>
            <a:r>
              <a:rPr lang="en-US" dirty="0"/>
              <a:t>Bullet level three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10526F3-9E39-4AB9-96D7-D7FBDB3606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242386"/>
            <a:ext cx="4135024" cy="4498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Source, photo credit, or disclaimer</a:t>
            </a:r>
          </a:p>
        </p:txBody>
      </p:sp>
    </p:spTree>
    <p:extLst>
      <p:ext uri="{BB962C8B-B14F-4D97-AF65-F5344CB8AC3E}">
        <p14:creationId xmlns:p14="http://schemas.microsoft.com/office/powerpoint/2010/main" val="1786675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Call Out w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2B07D4-5B77-44F7-8F34-5D7DED68226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066" y="615509"/>
            <a:ext cx="4413114" cy="5867533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22860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Statement</a:t>
            </a:r>
          </a:p>
          <a:p>
            <a:pPr lvl="1"/>
            <a:r>
              <a:rPr lang="en-US" dirty="0"/>
              <a:t>Bullet level one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8212BC-A926-406D-BF2B-331BAB2E2A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26408" y="615612"/>
            <a:ext cx="6222956" cy="5867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lead in text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98171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Call Out w-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76285C7-A6E6-46DF-A47F-B9EB3F7FA0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0289" y="0"/>
            <a:ext cx="7201710" cy="6858000"/>
          </a:xfrm>
          <a:prstGeom prst="rect">
            <a:avLst/>
          </a:prstGeom>
        </p:spPr>
        <p:txBody>
          <a:bodyPr tIns="283464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73554C-C9B4-417B-8840-20EF3FB75A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571" y="615614"/>
            <a:ext cx="4220540" cy="4763534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18288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22960" indent="-228600">
              <a:buClr>
                <a:schemeClr val="bg1"/>
              </a:buClr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Text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</a:t>
            </a:r>
          </a:p>
          <a:p>
            <a:pPr lvl="3"/>
            <a:r>
              <a:rPr lang="en-US" dirty="0"/>
              <a:t>Bullet level three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590F456-B2AA-464E-B6CB-5CE5BB6BEC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242386"/>
            <a:ext cx="4135024" cy="4498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Source, photo credit, or disclaimer</a:t>
            </a:r>
          </a:p>
        </p:txBody>
      </p:sp>
    </p:spTree>
    <p:extLst>
      <p:ext uri="{BB962C8B-B14F-4D97-AF65-F5344CB8AC3E}">
        <p14:creationId xmlns:p14="http://schemas.microsoft.com/office/powerpoint/2010/main" val="111517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mall-NYSERDA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04F7A-8E23-443D-8FE2-9F4D7E3EFA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9864" y="837379"/>
            <a:ext cx="5601508" cy="3773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1">
                <a:solidFill>
                  <a:srgbClr val="006BA6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  <a:lvl2pPr marL="0" indent="0">
              <a:buNone/>
              <a:defRPr sz="35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  <a:p>
            <a:pPr lvl="1"/>
            <a:r>
              <a:rPr lang="en-US" dirty="0"/>
              <a:t>Add Sub Head (if there is one)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81D907-71CA-4AB6-AE70-0228382DE2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5406886"/>
            <a:ext cx="7744841" cy="12273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Presenter Name </a:t>
            </a:r>
            <a:br>
              <a:rPr lang="en-US"/>
            </a:br>
            <a:r>
              <a:rPr lang="en-US"/>
              <a:t>and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A56B23-6FD4-4854-A7A7-0EBAE3DD61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155659" cy="4931923"/>
          </a:xfrm>
          <a:prstGeom prst="rect">
            <a:avLst/>
          </a:prstGeom>
        </p:spPr>
        <p:txBody>
          <a:bodyPr lIns="0" tIns="1737360" r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209D64-36E8-4F0E-AF11-CDDCFF3EFE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78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Call Out w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3205AF-563B-4873-A5F0-371C12A5F2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066" y="615509"/>
            <a:ext cx="4413114" cy="5867533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22860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Statement</a:t>
            </a:r>
          </a:p>
          <a:p>
            <a:pPr lvl="1"/>
            <a:r>
              <a:rPr lang="en-US" dirty="0"/>
              <a:t>Bullet level one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C3EC47-F4EA-45C2-9E46-080DC7DABAA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26408" y="615612"/>
            <a:ext cx="6222956" cy="5867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lead in text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686260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all Out w-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76285C7-A6E6-46DF-A47F-B9EB3F7FA0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0289" y="0"/>
            <a:ext cx="7201710" cy="6858000"/>
          </a:xfrm>
          <a:prstGeom prst="rect">
            <a:avLst/>
          </a:prstGeom>
        </p:spPr>
        <p:txBody>
          <a:bodyPr tIns="283464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51E6B0-9FA8-4EBD-ABF0-AB65339179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571" y="615614"/>
            <a:ext cx="4220540" cy="4763534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18288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22960" indent="-228600">
              <a:buClr>
                <a:schemeClr val="bg1"/>
              </a:buClr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Text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</a:t>
            </a:r>
          </a:p>
          <a:p>
            <a:pPr lvl="3"/>
            <a:r>
              <a:rPr lang="en-US" dirty="0"/>
              <a:t>Bullet level three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E6D8E7B-D1E5-42E3-AB28-A6EBBCF91A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242386"/>
            <a:ext cx="4135024" cy="4498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Source, photo credit, or disclaimer</a:t>
            </a:r>
          </a:p>
        </p:txBody>
      </p:sp>
    </p:spTree>
    <p:extLst>
      <p:ext uri="{BB962C8B-B14F-4D97-AF65-F5344CB8AC3E}">
        <p14:creationId xmlns:p14="http://schemas.microsoft.com/office/powerpoint/2010/main" val="24534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all Out w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F29B31-70C0-4D8F-ACB6-9B4166BB75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066" y="615509"/>
            <a:ext cx="4413114" cy="5867533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22860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Statement</a:t>
            </a:r>
          </a:p>
          <a:p>
            <a:pPr lvl="1"/>
            <a:r>
              <a:rPr lang="en-US" dirty="0"/>
              <a:t>Bullet level one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782336-7CFB-4F7F-BB6B-EF17FAB964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26408" y="615612"/>
            <a:ext cx="6222956" cy="5867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lead in text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3915213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SERDA Blue Call Out w-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76285C7-A6E6-46DF-A47F-B9EB3F7FA0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90289" y="0"/>
            <a:ext cx="7201710" cy="6858000"/>
          </a:xfrm>
          <a:prstGeom prst="rect">
            <a:avLst/>
          </a:prstGeom>
        </p:spPr>
        <p:txBody>
          <a:bodyPr tIns="283464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E510D0-38B7-46AA-8A6F-A49048E719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571" y="615614"/>
            <a:ext cx="4220540" cy="4763534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18288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22960" indent="-228600">
              <a:buClr>
                <a:schemeClr val="bg1"/>
              </a:buClr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Text</a:t>
            </a:r>
          </a:p>
          <a:p>
            <a:pPr lvl="1"/>
            <a:r>
              <a:rPr lang="en-US" dirty="0"/>
              <a:t>Bullet level one</a:t>
            </a:r>
          </a:p>
          <a:p>
            <a:pPr lvl="2"/>
            <a:r>
              <a:rPr lang="en-US" dirty="0"/>
              <a:t>Bullet level two</a:t>
            </a:r>
          </a:p>
          <a:p>
            <a:pPr lvl="3"/>
            <a:r>
              <a:rPr lang="en-US" dirty="0"/>
              <a:t>Bullet level three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000A832-9EEF-4427-BF9B-96952AFC8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242386"/>
            <a:ext cx="4135024" cy="4498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Source, photo credit, or disclaimer</a:t>
            </a:r>
          </a:p>
        </p:txBody>
      </p:sp>
    </p:spTree>
    <p:extLst>
      <p:ext uri="{BB962C8B-B14F-4D97-AF65-F5344CB8AC3E}">
        <p14:creationId xmlns:p14="http://schemas.microsoft.com/office/powerpoint/2010/main" val="396031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SERDA Blue Call Out w-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B7ED13-0115-4269-B393-AAE578A62F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066" y="615509"/>
            <a:ext cx="4413114" cy="5867533"/>
          </a:xfrm>
          <a:prstGeom prst="rect">
            <a:avLst/>
          </a:prstGeom>
        </p:spPr>
        <p:txBody>
          <a:bodyPr lIns="0" tIns="0" rIns="0" bIns="0" numCol="1" spcCol="0">
            <a:noAutofit/>
          </a:bodyPr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228600" indent="-228600">
              <a:buClr>
                <a:schemeClr val="bg1"/>
              </a:buClr>
              <a:buFont typeface="Roboto Lt" pitchFamily="2" charset="0"/>
              <a:buChar char="&gt;"/>
              <a:defRPr sz="2200">
                <a:solidFill>
                  <a:schemeClr val="bg1"/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Bold Statement</a:t>
            </a:r>
          </a:p>
          <a:p>
            <a:pPr lvl="1"/>
            <a:r>
              <a:rPr lang="en-US" dirty="0"/>
              <a:t>Bullet level one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DB27E2-855E-43CA-8EBC-0AEE785A49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26408" y="615612"/>
            <a:ext cx="6222956" cy="5867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4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lead in text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</p:spTree>
    <p:extLst>
      <p:ext uri="{BB962C8B-B14F-4D97-AF65-F5344CB8AC3E}">
        <p14:creationId xmlns:p14="http://schemas.microsoft.com/office/powerpoint/2010/main" val="2242166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YSERDA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F38364-39C9-462B-A9A5-C0BD127692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9336" y="625341"/>
            <a:ext cx="11090028" cy="5867533"/>
          </a:xfrm>
          <a:prstGeom prst="rect">
            <a:avLst/>
          </a:prstGeom>
        </p:spPr>
        <p:txBody>
          <a:bodyPr lIns="0" tIns="0" rIns="0" bIns="457200" numCol="1" spcCol="0" anchor="ctr" anchorCtr="0"/>
          <a:lstStyle>
            <a:lvl1pPr marL="0" indent="0" algn="ctr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spcAft>
                <a:spcPts val="1200"/>
              </a:spcAft>
              <a:buFont typeface="Roboto Lt" pitchFamily="2" charset="0"/>
              <a:buNone/>
              <a:defRPr sz="2500"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617334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Y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F38364-39C9-462B-A9A5-C0BD127692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9336" y="625341"/>
            <a:ext cx="11090028" cy="5867533"/>
          </a:xfrm>
          <a:prstGeom prst="rect">
            <a:avLst/>
          </a:prstGeom>
        </p:spPr>
        <p:txBody>
          <a:bodyPr lIns="0" tIns="0" rIns="0" bIns="457200" numCol="1" spcCol="0" anchor="ctr" anchorCtr="0"/>
          <a:lstStyle>
            <a:lvl1pPr marL="0" indent="0" algn="ctr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spcAft>
                <a:spcPts val="1200"/>
              </a:spcAft>
              <a:buFont typeface="Roboto Lt" pitchFamily="2" charset="0"/>
              <a:buNone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326049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F38364-39C9-462B-A9A5-C0BD127692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9336" y="625341"/>
            <a:ext cx="11090028" cy="5867533"/>
          </a:xfrm>
          <a:prstGeom prst="rect">
            <a:avLst/>
          </a:prstGeom>
        </p:spPr>
        <p:txBody>
          <a:bodyPr lIns="0" tIns="0" rIns="0" bIns="457200" numCol="1" spcCol="0" anchor="ctr" anchorCtr="0"/>
          <a:lstStyle>
            <a:lvl1pPr marL="0" indent="0" algn="ctr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spcAft>
                <a:spcPts val="1200"/>
              </a:spcAft>
              <a:buFont typeface="Roboto Lt" pitchFamily="2" charset="0"/>
              <a:buNone/>
              <a:defRPr sz="2200">
                <a:solidFill>
                  <a:schemeClr val="accent6">
                    <a:lumMod val="40000"/>
                    <a:lumOff val="60000"/>
                  </a:schemeClr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945644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r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F38364-39C9-462B-A9A5-C0BD127692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9336" y="625341"/>
            <a:ext cx="11090028" cy="5867533"/>
          </a:xfrm>
          <a:prstGeom prst="rect">
            <a:avLst/>
          </a:prstGeom>
        </p:spPr>
        <p:txBody>
          <a:bodyPr lIns="0" tIns="0" rIns="0" bIns="457200" numCol="1" spcCol="0" anchor="ctr" anchorCtr="0"/>
          <a:lstStyle>
            <a:lvl1pPr marL="0" indent="0" algn="ctr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Roboto Lt" pitchFamily="2" charset="0"/>
              <a:buNone/>
              <a:defRPr sz="2200"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5774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F38364-39C9-462B-A9A5-C0BD127692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9336" y="625341"/>
            <a:ext cx="11090028" cy="5867533"/>
          </a:xfrm>
          <a:prstGeom prst="rect">
            <a:avLst/>
          </a:prstGeom>
        </p:spPr>
        <p:txBody>
          <a:bodyPr lIns="0" tIns="0" rIns="0" bIns="457200" numCol="1" spcCol="0" anchor="ctr" anchorCtr="0"/>
          <a:lstStyle>
            <a:lvl1pPr marL="0" indent="0" algn="ctr">
              <a:spcBef>
                <a:spcPts val="1200"/>
              </a:spcBef>
              <a:spcAft>
                <a:spcPts val="600"/>
              </a:spcAft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Roboto Lt" pitchFamily="2" charset="0"/>
              <a:buNone/>
              <a:defRPr sz="22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 marL="4572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 marL="822960" indent="-228600">
              <a:buFont typeface="Roboto Lt" pitchFamily="2" charset="0"/>
              <a:buChar char="-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12643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arge-G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702A775-1812-4A1A-84CB-F1197913DC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035675"/>
            <a:ext cx="8092042" cy="6565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presenter name and date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16A700-0265-4C92-AC54-BFB69B07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571" y="5074418"/>
            <a:ext cx="8092043" cy="9612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500" b="1" i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Input Title Here 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9809B08-66B4-4623-9302-A9EDC31D2D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31923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955795-B7CC-423E-86B6-81ED3B55C5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1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mall-G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D07CEBD-C5A9-4D33-A48F-456B6362BF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571" y="5406886"/>
            <a:ext cx="7744841" cy="12273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Presenter Name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40D9923-0D77-43FB-9123-FE9ED3F6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155659" cy="4931923"/>
          </a:xfrm>
          <a:prstGeom prst="rect">
            <a:avLst/>
          </a:prstGeom>
        </p:spPr>
        <p:txBody>
          <a:bodyPr lIns="0" tIns="1737360" r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73BF6AA-2E9E-4FB9-A6C9-2D5D7ED63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9864" y="837379"/>
            <a:ext cx="5601508" cy="3773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1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  <a:lvl2pPr marL="0" indent="0">
              <a:buNone/>
              <a:defRPr sz="35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  <a:p>
            <a:pPr lvl="1"/>
            <a:r>
              <a:rPr lang="en-US" dirty="0"/>
              <a:t>Add Sub Head (if there is one)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B3ACF6-16F6-496D-92F8-DAC4542D1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9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arge-NYS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0CEF28F-113E-47A6-B837-5FCAFD3349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31923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ABDE0D6-58E7-4F94-88DB-09D576EA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035675"/>
            <a:ext cx="8092042" cy="6565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presenter name and date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2BFF6C-36CC-48DB-B3EE-8FBD4AE6D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571" y="5074418"/>
            <a:ext cx="8092043" cy="9612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500" b="1" i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Here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764BB-06EC-4DF6-A0A9-82ECE1C779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6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mall-NYS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7EF9126-61B4-41DC-9134-9966194B1A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5406886"/>
            <a:ext cx="7744841" cy="12273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Presenter Name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3F0874E-9A2A-4281-BE4D-456D124D5E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155659" cy="4931923"/>
          </a:xfrm>
          <a:prstGeom prst="rect">
            <a:avLst/>
          </a:prstGeom>
        </p:spPr>
        <p:txBody>
          <a:bodyPr lIns="0" tIns="1737360" r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F7F044-EC7B-4A79-9773-18E6F3056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9864" y="837379"/>
            <a:ext cx="5601508" cy="3773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1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  <a:lvl2pPr marL="0" indent="0">
              <a:buNone/>
              <a:defRPr sz="35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Title Here</a:t>
            </a:r>
          </a:p>
          <a:p>
            <a:pPr lvl="1"/>
            <a:r>
              <a:rPr lang="en-US" dirty="0"/>
              <a:t>Add Sub Head (if there is one)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F56601-67B3-4EA1-B9F3-DBF7EF3670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tter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8CC15-D582-4D98-AA32-573632D51B16}"/>
              </a:ext>
            </a:extLst>
          </p:cNvPr>
          <p:cNvSpPr/>
          <p:nvPr userDrawn="1"/>
        </p:nvSpPr>
        <p:spPr>
          <a:xfrm>
            <a:off x="0" y="4883285"/>
            <a:ext cx="12192000" cy="1974715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16A700-0265-4C92-AC54-BFB69B07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73" y="638605"/>
            <a:ext cx="11070248" cy="356744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000" b="1" i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 Here 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7F8F315-EACC-4E7F-A43E-D8CF8926C3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5524234"/>
            <a:ext cx="4135024" cy="6565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Presenter Name and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2CFE0-D801-49C1-A86D-1469C3265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E6EA8-832C-4CE2-A026-9FE8171A70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256032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582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690C8-902D-4D8E-92F4-34C3FCFCE397}"/>
              </a:ext>
            </a:extLst>
          </p:cNvPr>
          <p:cNvSpPr/>
          <p:nvPr userDrawn="1"/>
        </p:nvSpPr>
        <p:spPr>
          <a:xfrm>
            <a:off x="546956" y="544628"/>
            <a:ext cx="11645044" cy="1325563"/>
          </a:xfrm>
          <a:prstGeom prst="rect">
            <a:avLst/>
          </a:prstGeom>
          <a:gradFill flip="none" rotWithShape="1">
            <a:gsLst>
              <a:gs pos="1770">
                <a:schemeClr val="bg1"/>
              </a:gs>
              <a:gs pos="31000">
                <a:schemeClr val="accent1">
                  <a:lumMod val="5000"/>
                  <a:lumOff val="95000"/>
                </a:schemeClr>
              </a:gs>
              <a:gs pos="56000">
                <a:schemeClr val="accent1">
                  <a:lumMod val="25000"/>
                  <a:lumOff val="75000"/>
                </a:schemeClr>
              </a:gs>
              <a:gs pos="81000">
                <a:srgbClr val="56A4D9"/>
              </a:gs>
              <a:gs pos="100000">
                <a:srgbClr val="0088C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52C17C-FF28-4FF9-B3C0-87984757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57" y="550434"/>
            <a:ext cx="1051560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12A4-8D17-4E6B-8C6E-A3D7A5A8EB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28808" y="2137004"/>
            <a:ext cx="7320555" cy="4170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>
                <a:solidFill>
                  <a:schemeClr val="tx2"/>
                </a:solidFill>
              </a:defRPr>
            </a:lvl2pPr>
            <a:lvl3pPr marL="228600" indent="-228600"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>
                <a:solidFill>
                  <a:schemeClr val="tx2"/>
                </a:solidFill>
              </a:defRPr>
            </a:lvl3pPr>
            <a:lvl4pPr marL="457200" indent="-2286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 marL="822960" indent="-228600">
              <a:spcBef>
                <a:spcPts val="300"/>
              </a:spcBef>
              <a:buFont typeface="Roboto Lt" pitchFamily="2" charset="0"/>
              <a:buChar char="-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bold intro or subhead here</a:t>
            </a:r>
          </a:p>
          <a:p>
            <a:pPr lvl="1"/>
            <a:r>
              <a:rPr lang="en-US" dirty="0"/>
              <a:t>Non-bulleted copy</a:t>
            </a:r>
          </a:p>
          <a:p>
            <a:pPr lvl="2"/>
            <a:r>
              <a:rPr lang="en-US" dirty="0"/>
              <a:t>First bullet</a:t>
            </a:r>
          </a:p>
          <a:p>
            <a:pPr lvl="3"/>
            <a:r>
              <a:rPr lang="en-US" dirty="0"/>
              <a:t>Second bullet</a:t>
            </a:r>
          </a:p>
          <a:p>
            <a:pPr lvl="4"/>
            <a:r>
              <a:rPr lang="en-US" dirty="0"/>
              <a:t>Third bullet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C1E4E5-5E19-40B3-954D-8E8AF61AD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688" y="2136576"/>
            <a:ext cx="3333750" cy="4170562"/>
          </a:xfrm>
          <a:prstGeom prst="rect">
            <a:avLst/>
          </a:prstGeom>
        </p:spPr>
        <p:txBody>
          <a:bodyPr lIns="0" tIns="1554480" rIns="0" bIns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736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98C7DF-4700-463B-A7E8-438CEF65C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2AD0B725-CFFB-4C8F-9AE9-2B6ADC72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7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35" r:id="rId3"/>
    <p:sldLayoutId id="2147483738" r:id="rId4"/>
    <p:sldLayoutId id="2147483736" r:id="rId5"/>
    <p:sldLayoutId id="2147483663" r:id="rId6"/>
    <p:sldLayoutId id="214748374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965429EA-18D1-4C38-B2B6-3EF97EB1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5" y="550433"/>
            <a:ext cx="10630707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0D00CF-303E-40FC-A013-AF4DB714E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3F3635-C8C2-4F71-95F5-E1A7BF07A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45" y="2136921"/>
            <a:ext cx="108171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7953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44" r:id="rId2"/>
    <p:sldLayoutId id="2147483745" r:id="rId3"/>
    <p:sldLayoutId id="2147483746" r:id="rId4"/>
    <p:sldLayoutId id="2147483742" r:id="rId5"/>
    <p:sldLayoutId id="2147483757" r:id="rId6"/>
    <p:sldLayoutId id="2147483743" r:id="rId7"/>
    <p:sldLayoutId id="2147483747" r:id="rId8"/>
    <p:sldLayoutId id="2147483749" r:id="rId9"/>
    <p:sldLayoutId id="2147483750" r:id="rId10"/>
    <p:sldLayoutId id="2147483748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8" r:id="rId18"/>
    <p:sldLayoutId id="2147483759" r:id="rId19"/>
    <p:sldLayoutId id="2147483760" r:id="rId20"/>
    <p:sldLayoutId id="2147483761" r:id="rId21"/>
    <p:sldLayoutId id="214748376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accent3"/>
          </a:solidFill>
          <a:latin typeface="+mj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Roboto Lt" pitchFamily="2" charset="0"/>
        <a:buChar char="&gt;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Roboto Lt" pitchFamily="2" charset="0"/>
        <a:buChar char="-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docid=u2ufgl1IMV9J_M&amp;tbnid=Hh8Xf0NG9QK-JM:&amp;ved=0CAUQjRw&amp;url=http://www.bellevue.org.au/issues.html&amp;ei=OnmQU7HDLKzJsQTbsYCgBQ&amp;bvm=bv.68235269,d.cWc&amp;psig=AFQjCNHzhWX3biLaNAbh6JYXJTH7Mkeodw&amp;ust=140206325966599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grass, outdoor, nature, mountain&#10;&#10;Description automatically generated">
            <a:extLst>
              <a:ext uri="{FF2B5EF4-FFF2-40B4-BE49-F238E27FC236}">
                <a16:creationId xmlns:a16="http://schemas.microsoft.com/office/drawing/2014/main" id="{E5DDBE40-62AF-4AAF-9332-5ADCA098DD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1403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2B0C5-2597-011C-E05F-94351D82DB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817" y="6030408"/>
            <a:ext cx="8845471" cy="656527"/>
          </a:xfrm>
        </p:spPr>
        <p:txBody>
          <a:bodyPr/>
          <a:lstStyle/>
          <a:p>
            <a:r>
              <a:rPr lang="en-US" sz="1800" dirty="0"/>
              <a:t>Lee M. Gordon, PhD. – New York State Energy Research and Development Authority</a:t>
            </a:r>
            <a:br>
              <a:rPr lang="en-US" sz="1800" dirty="0"/>
            </a:br>
            <a:r>
              <a:rPr lang="en-US" sz="1800" dirty="0"/>
              <a:t>LLW Forum, October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E5466C-21D9-0563-C16D-D656AFD1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17" y="5593033"/>
            <a:ext cx="9122976" cy="961257"/>
          </a:xfrm>
        </p:spPr>
        <p:txBody>
          <a:bodyPr/>
          <a:lstStyle/>
          <a:p>
            <a:r>
              <a:rPr lang="en-US" sz="2400" dirty="0"/>
              <a:t>State Agency Perspectives on Performance Assessment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73759-36CD-4F0F-851F-3B85A93BFBFD}"/>
              </a:ext>
            </a:extLst>
          </p:cNvPr>
          <p:cNvSpPr txBox="1"/>
          <p:nvPr/>
        </p:nvSpPr>
        <p:spPr>
          <a:xfrm>
            <a:off x="7594908" y="53874"/>
            <a:ext cx="4597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West Valley Demonstration Project, May 2022</a:t>
            </a:r>
          </a:p>
        </p:txBody>
      </p:sp>
    </p:spTree>
    <p:extLst>
      <p:ext uri="{BB962C8B-B14F-4D97-AF65-F5344CB8AC3E}">
        <p14:creationId xmlns:p14="http://schemas.microsoft.com/office/powerpoint/2010/main" val="101432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FC1EB-5B3D-4644-BBBA-B2022A0F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 – Complex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6FC1-D693-4CEA-88A5-7B59441F0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20862" y="2074662"/>
            <a:ext cx="7320555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100s of feet of erodible glacial till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Humid environment - ~50” precip., 100+” as snow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topographic relief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Incised streams and gullies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4585E-E512-495A-B261-D626F8D2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545" y="4159943"/>
            <a:ext cx="4501662" cy="2557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E3943-278D-417D-9363-F92B60368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7" y="1779290"/>
            <a:ext cx="2241307" cy="1680980"/>
          </a:xfrm>
          <a:prstGeom prst="rect">
            <a:avLst/>
          </a:prstGeom>
          <a:ln>
            <a:solidFill>
              <a:srgbClr val="002D73"/>
            </a:solidFill>
          </a:ln>
        </p:spPr>
      </p:pic>
      <p:pic>
        <p:nvPicPr>
          <p:cNvPr id="7" name="Picture 6" descr="P1010686.JPG">
            <a:extLst>
              <a:ext uri="{FF2B5EF4-FFF2-40B4-BE49-F238E27FC236}">
                <a16:creationId xmlns:a16="http://schemas.microsoft.com/office/drawing/2014/main" id="{E5C9C5D2-8BC1-4CD3-BC6B-8463744EF7F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0178" y="3363562"/>
            <a:ext cx="2523176" cy="1512560"/>
          </a:xfrm>
          <a:prstGeom prst="rect">
            <a:avLst/>
          </a:prstGeom>
          <a:ln>
            <a:solidFill>
              <a:srgbClr val="002D73"/>
            </a:solidFill>
          </a:ln>
        </p:spPr>
      </p:pic>
      <p:pic>
        <p:nvPicPr>
          <p:cNvPr id="9" name="Picture 8" descr="A picture containing grass, outdoor, rock, nature&#10;&#10;Description automatically generated">
            <a:extLst>
              <a:ext uri="{FF2B5EF4-FFF2-40B4-BE49-F238E27FC236}">
                <a16:creationId xmlns:a16="http://schemas.microsoft.com/office/drawing/2014/main" id="{BCE8DD49-DDED-4A20-AFF2-9C2072C85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6" y="4715507"/>
            <a:ext cx="3195551" cy="1797497"/>
          </a:xfrm>
          <a:prstGeom prst="rect">
            <a:avLst/>
          </a:prstGeom>
          <a:ln>
            <a:solidFill>
              <a:srgbClr val="002D73"/>
            </a:solidFill>
          </a:ln>
        </p:spPr>
      </p:pic>
    </p:spTree>
    <p:extLst>
      <p:ext uri="{BB962C8B-B14F-4D97-AF65-F5344CB8AC3E}">
        <p14:creationId xmlns:p14="http://schemas.microsoft.com/office/powerpoint/2010/main" val="2065103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C1A4-69A0-459A-9646-11EFAE5F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 – Complex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AE621-FF7E-4663-A174-63FBCDDA95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28808" y="2388213"/>
            <a:ext cx="7320555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State-Licensed Disposal Area (SDA)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2.4M ft</a:t>
            </a:r>
            <a:r>
              <a:rPr lang="en-US" baseline="30000" dirty="0"/>
              <a:t>3</a:t>
            </a:r>
            <a:r>
              <a:rPr lang="en-US" dirty="0"/>
              <a:t> LLW in 14 unlined trenches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Water accumulation in waste trenches and mobile radionuclides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Wide variety of generators and waste profiles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Limited disposal records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PPA to evaluate partial exhumation – risk reduction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Discretization of “decision units” – 50-foot trench sections</a:t>
            </a:r>
          </a:p>
        </p:txBody>
      </p:sp>
      <p:pic>
        <p:nvPicPr>
          <p:cNvPr id="5" name="Picture 4" descr="A picture containing text, grass, road, outdoor&#10;&#10;Description automatically generated">
            <a:extLst>
              <a:ext uri="{FF2B5EF4-FFF2-40B4-BE49-F238E27FC236}">
                <a16:creationId xmlns:a16="http://schemas.microsoft.com/office/drawing/2014/main" id="{86AF54FA-9287-475F-B2D5-AE65AA33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6" y="1625976"/>
            <a:ext cx="3937010" cy="2041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BA943-5A33-47A1-AAE0-B110F903E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12" y="4028398"/>
            <a:ext cx="3743498" cy="15413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845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C921-B582-4DA2-88F9-C0895AA4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Abstractions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2D07D-B660-49E2-B2E1-EA88EC0CD3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28808" y="2137004"/>
            <a:ext cx="7320555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models simplify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Landscape evolves one raindrop at a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difficult to communicate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Current topography a “real world” 14kya erosion model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Episodic events captured in abstracted rates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Low probability, high impact events garner attention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Abstracting complex physical process models to core components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Integration of release, transport, uptake/exposure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EADD7-1B0B-4355-B2A7-47BF5E91A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37" y="4229438"/>
            <a:ext cx="3173981" cy="230801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1ACC8-FBFA-48A1-B985-589508F6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48" y="2025383"/>
            <a:ext cx="3616757" cy="205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2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4637-C53C-4ED2-BE2F-BA158CE4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Abstracting 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E9902-6B02-45BC-AB37-AEEE071459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9806" y="2227439"/>
            <a:ext cx="5478383" cy="4170562"/>
          </a:xfrm>
        </p:spPr>
        <p:txBody>
          <a:bodyPr/>
          <a:lstStyle/>
          <a:p>
            <a:r>
              <a:rPr lang="en-US" dirty="0"/>
              <a:t>Complex, integrated physical processes</a:t>
            </a:r>
          </a:p>
          <a:p>
            <a:pPr lvl="3"/>
            <a:r>
              <a:rPr lang="en-US" dirty="0"/>
              <a:t>Material physical characteristics, cohesion</a:t>
            </a:r>
          </a:p>
          <a:p>
            <a:pPr lvl="3"/>
            <a:r>
              <a:rPr lang="en-US" dirty="0"/>
              <a:t>Rainfall, rainsplash, sheet flow, concentrated flow</a:t>
            </a:r>
          </a:p>
          <a:p>
            <a:pPr lvl="3"/>
            <a:r>
              <a:rPr lang="en-US" dirty="0"/>
              <a:t>Sediment detachment and transport</a:t>
            </a:r>
          </a:p>
          <a:p>
            <a:pPr lvl="3"/>
            <a:r>
              <a:rPr lang="en-US" dirty="0"/>
              <a:t>Mass wasting</a:t>
            </a:r>
          </a:p>
          <a:p>
            <a:pPr lvl="3"/>
            <a:r>
              <a:rPr lang="en-US" dirty="0"/>
              <a:t>Seismically-induced erosion</a:t>
            </a:r>
          </a:p>
          <a:p>
            <a:pPr lvl="3"/>
            <a:r>
              <a:rPr lang="en-US" dirty="0"/>
              <a:t>Freeze/thaw</a:t>
            </a:r>
          </a:p>
          <a:p>
            <a:pPr lvl="3"/>
            <a:r>
              <a:rPr lang="en-US" dirty="0"/>
              <a:t>Seepage and piping</a:t>
            </a:r>
          </a:p>
          <a:p>
            <a:pPr lvl="3"/>
            <a:r>
              <a:rPr lang="en-US" dirty="0"/>
              <a:t>Climate change</a:t>
            </a:r>
          </a:p>
          <a:p>
            <a:pPr lvl="3"/>
            <a:r>
              <a:rPr lang="en-US" dirty="0"/>
              <a:t>Baselevel control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BA77B7-C56A-410E-BF6D-FB790711B160}"/>
              </a:ext>
            </a:extLst>
          </p:cNvPr>
          <p:cNvSpPr txBox="1">
            <a:spLocks/>
          </p:cNvSpPr>
          <p:nvPr/>
        </p:nvSpPr>
        <p:spPr>
          <a:xfrm>
            <a:off x="6983604" y="3435753"/>
            <a:ext cx="5478383" cy="417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Roboto Lt" pitchFamily="2" charset="0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Simplified probabilistic rates</a:t>
            </a:r>
          </a:p>
          <a:p>
            <a:pPr lvl="3"/>
            <a:r>
              <a:rPr lang="en-US" dirty="0"/>
              <a:t>Gully advance</a:t>
            </a:r>
          </a:p>
          <a:p>
            <a:pPr lvl="3"/>
            <a:r>
              <a:rPr lang="en-US" dirty="0"/>
              <a:t>Valley widening</a:t>
            </a:r>
          </a:p>
          <a:p>
            <a:pPr lvl="3"/>
            <a:r>
              <a:rPr lang="en-US" dirty="0"/>
              <a:t>Stream incision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D095307-8D5D-43E6-9DD8-13C8CBB9EF2E}"/>
              </a:ext>
            </a:extLst>
          </p:cNvPr>
          <p:cNvSpPr/>
          <p:nvPr/>
        </p:nvSpPr>
        <p:spPr>
          <a:xfrm>
            <a:off x="5994664" y="2341266"/>
            <a:ext cx="767024" cy="3466681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3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C62A-D7A8-4017-AABF-D36843D2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Uncertainty in Space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5F81C-BD17-41C6-BFB3-66871AE323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976" y="2146669"/>
            <a:ext cx="9239790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Previous PA erosion models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Attempted to predict precise location and trajectory of erosion features such as gullies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Which facilities are impacted? Some yes, some 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PPA</a:t>
            </a:r>
            <a:r>
              <a:rPr lang="en-US" dirty="0"/>
              <a:t> erosion model 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Recognize gully location and trajectory highly uncertain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b="1" i="1" dirty="0"/>
              <a:t>Assume</a:t>
            </a:r>
            <a:r>
              <a:rPr lang="en-US" dirty="0"/>
              <a:t> facilities are impacted and estimate timing and magnitude of impacts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Different facilities impacted at different times; uncertainty represented by probabilistic erosion rates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Facilitates risk-informed decision making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ED44648-F4A4-4F28-B173-2094A7596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6" y="4541721"/>
            <a:ext cx="1773318" cy="15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3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C62A-D7A8-4017-AABF-D36843D2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Uncertainty in Space and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5F81C-BD17-41C6-BFB3-66871AE323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332" y="2146669"/>
            <a:ext cx="4633134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But…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b="1" dirty="0"/>
              <a:t>Uncertainty increases over time (and space) – how to account for in PA?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When do results become meaningless?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Caution against putting results on paper that have no basis in reality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External wildcard factors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09130-4C5E-47EC-B5C6-73795ABB00F9}"/>
              </a:ext>
            </a:extLst>
          </p:cNvPr>
          <p:cNvSpPr txBox="1"/>
          <p:nvPr/>
        </p:nvSpPr>
        <p:spPr>
          <a:xfrm>
            <a:off x="7878416" y="5898382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  <a:br>
              <a:rPr lang="en-US" dirty="0"/>
            </a:br>
            <a:r>
              <a:rPr lang="en-US" dirty="0"/>
              <a:t>(or Space)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064F265-A12F-4E49-83B9-236589CF30BC}"/>
              </a:ext>
            </a:extLst>
          </p:cNvPr>
          <p:cNvGrpSpPr/>
          <p:nvPr/>
        </p:nvGrpSpPr>
        <p:grpSpPr>
          <a:xfrm>
            <a:off x="5446761" y="2019719"/>
            <a:ext cx="5917925" cy="3928905"/>
            <a:chOff x="5446761" y="2019719"/>
            <a:chExt cx="5917925" cy="392890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F46E134-F35D-408C-975F-B792AA4AD2D9}"/>
                </a:ext>
              </a:extLst>
            </p:cNvPr>
            <p:cNvSpPr/>
            <p:nvPr/>
          </p:nvSpPr>
          <p:spPr>
            <a:xfrm>
              <a:off x="5878286" y="2210637"/>
              <a:ext cx="5355771" cy="3687745"/>
            </a:xfrm>
            <a:custGeom>
              <a:avLst/>
              <a:gdLst>
                <a:gd name="connsiteX0" fmla="*/ 0 w 5355771"/>
                <a:gd name="connsiteY0" fmla="*/ 3687745 h 3687745"/>
                <a:gd name="connsiteX1" fmla="*/ 3657600 w 5355771"/>
                <a:gd name="connsiteY1" fmla="*/ 10049 h 3687745"/>
                <a:gd name="connsiteX2" fmla="*/ 5355771 w 5355771"/>
                <a:gd name="connsiteY2" fmla="*/ 0 h 3687745"/>
                <a:gd name="connsiteX3" fmla="*/ 5325626 w 5355771"/>
                <a:gd name="connsiteY3" fmla="*/ 1225899 h 3687745"/>
                <a:gd name="connsiteX4" fmla="*/ 60290 w 5355771"/>
                <a:gd name="connsiteY4" fmla="*/ 3677697 h 368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5771" h="3687745">
                  <a:moveTo>
                    <a:pt x="0" y="3687745"/>
                  </a:moveTo>
                  <a:lnTo>
                    <a:pt x="3657600" y="10049"/>
                  </a:lnTo>
                  <a:lnTo>
                    <a:pt x="5355771" y="0"/>
                  </a:lnTo>
                  <a:lnTo>
                    <a:pt x="5325626" y="1225899"/>
                  </a:lnTo>
                  <a:lnTo>
                    <a:pt x="60290" y="3677697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47A857-FC5C-42A0-9DA0-F8C4B2D16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4757" y="2019719"/>
              <a:ext cx="0" cy="3928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814403E-2EC1-4D2B-BD32-9FB8E056280C}"/>
                </a:ext>
              </a:extLst>
            </p:cNvPr>
            <p:cNvCxnSpPr>
              <a:cxnSpLocks/>
            </p:cNvCxnSpPr>
            <p:nvPr/>
          </p:nvCxnSpPr>
          <p:spPr>
            <a:xfrm>
              <a:off x="5804757" y="5948624"/>
              <a:ext cx="5559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A06610-0A18-43BA-8458-174841018C09}"/>
                </a:ext>
              </a:extLst>
            </p:cNvPr>
            <p:cNvSpPr txBox="1"/>
            <p:nvPr/>
          </p:nvSpPr>
          <p:spPr>
            <a:xfrm rot="16200000">
              <a:off x="4711944" y="3862979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Erosion Impacts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D71F40-D059-4B19-803F-43DC43647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4757" y="2215978"/>
              <a:ext cx="5409202" cy="373264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31199A-D59A-420F-ADB7-418561EFD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093" y="2215979"/>
              <a:ext cx="3729841" cy="37326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EEB1DC-620F-4FFD-8774-9E51CCD6D342}"/>
                </a:ext>
              </a:extLst>
            </p:cNvPr>
            <p:cNvSpPr/>
            <p:nvPr/>
          </p:nvSpPr>
          <p:spPr>
            <a:xfrm>
              <a:off x="5804757" y="2215980"/>
              <a:ext cx="5409202" cy="37326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E0A318-5B4D-4A5D-A386-F276597EB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4757" y="3429000"/>
              <a:ext cx="5409202" cy="25196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6326CC2-896D-4A48-B608-B32DE69B3ABD}"/>
                </a:ext>
              </a:extLst>
            </p:cNvPr>
            <p:cNvCxnSpPr/>
            <p:nvPr/>
          </p:nvCxnSpPr>
          <p:spPr>
            <a:xfrm>
              <a:off x="6782637" y="4967128"/>
              <a:ext cx="0" cy="5393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BD04097-10B6-4473-B7FE-CD069CD88635}"/>
                </a:ext>
              </a:extLst>
            </p:cNvPr>
            <p:cNvCxnSpPr>
              <a:cxnSpLocks/>
            </p:cNvCxnSpPr>
            <p:nvPr/>
          </p:nvCxnSpPr>
          <p:spPr>
            <a:xfrm>
              <a:off x="9346642" y="2406473"/>
              <a:ext cx="0" cy="19143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llout: Line 39">
              <a:extLst>
                <a:ext uri="{FF2B5EF4-FFF2-40B4-BE49-F238E27FC236}">
                  <a16:creationId xmlns:a16="http://schemas.microsoft.com/office/drawing/2014/main" id="{3B7D2DA1-2F6D-4362-A063-CB293A091977}"/>
                </a:ext>
              </a:extLst>
            </p:cNvPr>
            <p:cNvSpPr/>
            <p:nvPr/>
          </p:nvSpPr>
          <p:spPr>
            <a:xfrm>
              <a:off x="7290587" y="5470415"/>
              <a:ext cx="1592155" cy="402846"/>
            </a:xfrm>
            <a:prstGeom prst="borderCallout1">
              <a:avLst>
                <a:gd name="adj1" fmla="val 1290"/>
                <a:gd name="adj2" fmla="val 1923"/>
                <a:gd name="adj3" fmla="val -47138"/>
                <a:gd name="adj4" fmla="val -33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useful result?</a:t>
              </a:r>
            </a:p>
          </p:txBody>
        </p:sp>
        <p:sp>
          <p:nvSpPr>
            <p:cNvPr id="41" name="Callout: Line 40">
              <a:extLst>
                <a:ext uri="{FF2B5EF4-FFF2-40B4-BE49-F238E27FC236}">
                  <a16:creationId xmlns:a16="http://schemas.microsoft.com/office/drawing/2014/main" id="{7970571C-9C98-459C-B925-444487140F0C}"/>
                </a:ext>
              </a:extLst>
            </p:cNvPr>
            <p:cNvSpPr/>
            <p:nvPr/>
          </p:nvSpPr>
          <p:spPr>
            <a:xfrm>
              <a:off x="10030610" y="4320791"/>
              <a:ext cx="984060" cy="865147"/>
            </a:xfrm>
            <a:prstGeom prst="borderCallout1">
              <a:avLst>
                <a:gd name="adj1" fmla="val 1290"/>
                <a:gd name="adj2" fmla="val 1923"/>
                <a:gd name="adj3" fmla="val -94496"/>
                <a:gd name="adj4" fmla="val -6998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still</a:t>
              </a:r>
            </a:p>
            <a:p>
              <a:pPr algn="ctr"/>
              <a:r>
                <a:rPr lang="en-US" dirty="0"/>
                <a:t>useful</a:t>
              </a:r>
            </a:p>
            <a:p>
              <a:pPr algn="ctr"/>
              <a:r>
                <a:rPr lang="en-US" dirty="0"/>
                <a:t>result?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A0FFC8-BB52-4FCD-A0FC-D56147563A8A}"/>
                </a:ext>
              </a:extLst>
            </p:cNvPr>
            <p:cNvSpPr txBox="1"/>
            <p:nvPr/>
          </p:nvSpPr>
          <p:spPr>
            <a:xfrm rot="19428955">
              <a:off x="7966894" y="3531792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uncertainty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FFFF41-EFD0-41E4-A9B1-01AEF50AD23B}"/>
                </a:ext>
              </a:extLst>
            </p:cNvPr>
            <p:cNvSpPr txBox="1"/>
            <p:nvPr/>
          </p:nvSpPr>
          <p:spPr>
            <a:xfrm rot="19546060">
              <a:off x="8352788" y="3996635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uncertainty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AA2BC4B-26EB-440D-87F6-5B995981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2963" y="2563032"/>
              <a:ext cx="1161242" cy="1415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06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01DE9-3A26-4B0A-A46C-CB92E0E4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 – Result 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D5CCF-F87E-46C1-A18B-0B03707D93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640" y="2609397"/>
            <a:ext cx="5852850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Often unexpected, inconspicuous, and seemingly unimportant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Fundamental model construct and assumptions can drive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Modeling tools (e.g., sensitivity analysis) can’t always identify drivers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059BF7-FF21-4837-812B-3F0A2F65E34A}"/>
              </a:ext>
            </a:extLst>
          </p:cNvPr>
          <p:cNvSpPr txBox="1">
            <a:spLocks/>
          </p:cNvSpPr>
          <p:nvPr/>
        </p:nvSpPr>
        <p:spPr>
          <a:xfrm>
            <a:off x="6551525" y="2778478"/>
            <a:ext cx="5852850" cy="417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Roboto Lt" pitchFamily="2" charset="0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Receptor behavior and scenarios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Predicting vs. assuming impacts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Engineering natural systems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Cost/benefit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Level of detail at PA stage (feasibility)</a:t>
            </a:r>
          </a:p>
        </p:txBody>
      </p:sp>
    </p:spTree>
    <p:extLst>
      <p:ext uri="{BB962C8B-B14F-4D97-AF65-F5344CB8AC3E}">
        <p14:creationId xmlns:p14="http://schemas.microsoft.com/office/powerpoint/2010/main" val="4126960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00E4-2EDD-4FE5-B839-8A1BF557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 – Deterministic Regulatory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606D6-0E61-4968-8922-27DDBE510A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1789" y="1970750"/>
            <a:ext cx="9457530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Deterministic vs. probabilistic regulatory criteria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NRC LTR: not exceed 25 mrem/year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WIPP: specific </a:t>
            </a:r>
            <a:r>
              <a:rPr lang="en-US" i="1" dirty="0"/>
              <a:t>likelihoods </a:t>
            </a:r>
            <a:r>
              <a:rPr lang="en-US" dirty="0"/>
              <a:t>of exceeding criteria are prescribed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Hypothetical PPA results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70% confidence peak dose occurs between 4,000-10,000 years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70% confidence that peak dose will be between 10-50 mrem/year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Acceptable level of uncertainty?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Regulators?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Decision makers?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Stakeholders?</a:t>
            </a:r>
          </a:p>
        </p:txBody>
      </p:sp>
    </p:spTree>
    <p:extLst>
      <p:ext uri="{BB962C8B-B14F-4D97-AF65-F5344CB8AC3E}">
        <p14:creationId xmlns:p14="http://schemas.microsoft.com/office/powerpoint/2010/main" val="300573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308E-5E4B-4063-99E5-192E6CCA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Challenges: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E7C7-04E1-42F0-89D5-F8B35E438D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5526" y="2093942"/>
            <a:ext cx="10768821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PAs can address complex problems, but require careful consideration of assumptions and abstractions that form integrated systems-level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Probabilistic PAs can address nature and magnitude of uncertainties, but some uncertainty questions remain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 result drivers are not always those you expect and can be missed altogether if assumptions and or model structure are wrong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Applying deterministic regulatory criteria to probabilistic PA results not straightforward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do results become meaningless?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level of uncertainty is acceptable?</a:t>
            </a:r>
          </a:p>
        </p:txBody>
      </p:sp>
    </p:spTree>
    <p:extLst>
      <p:ext uri="{BB962C8B-B14F-4D97-AF65-F5344CB8AC3E}">
        <p14:creationId xmlns:p14="http://schemas.microsoft.com/office/powerpoint/2010/main" val="3982345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7FA3-B2E4-4D67-9C2C-2A4CC326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PA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6B87-F283-EA42-43ED-B10015E46B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5483" y="2004000"/>
            <a:ext cx="10036233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Decision makers: PA is an evaluation tool and does not present a future “truth”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PPA, even with probabilistic inputs/results and information regarding uncertainty only as good as 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The data available and used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Model documentation and transparency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The context and manner in which the results are presented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End-users (regulators, decision makers, facility managers) must have a thorough working knowledge of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Facilities, natural systems, and human behaviors represented in the model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What is happening (computationally) when the model is used</a:t>
            </a:r>
          </a:p>
        </p:txBody>
      </p:sp>
    </p:spTree>
    <p:extLst>
      <p:ext uri="{BB962C8B-B14F-4D97-AF65-F5344CB8AC3E}">
        <p14:creationId xmlns:p14="http://schemas.microsoft.com/office/powerpoint/2010/main" val="106181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FE219-9602-4D6E-B667-B3BA670A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4CC87-A65C-44C5-BF0E-E1410D60CD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6957" y="2265191"/>
            <a:ext cx="6597327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West Valley site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West Valley PA past and path forward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Managing PA 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21E18-6298-443D-9252-97C4960E3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74" y="872121"/>
            <a:ext cx="4470267" cy="57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42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7FA3-B2E4-4D67-9C2C-2A4CC326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PA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6B87-F283-EA42-43ED-B10015E46B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4762" y="2124851"/>
            <a:ext cx="9988039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Having an experienced scientist with modeling background for review and oversight during model development and implementation is something we view as “required”.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Sensitivity analysis is useful to identify what drives model results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As a check on model inputs and structure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As a step-back to consider how much is known about those parameters and processes to ensure assigned uncertainties are adequate and reasonable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As a tool to understand the “confidence” we can have in the results</a:t>
            </a:r>
          </a:p>
          <a:p>
            <a:pPr lvl="2" indent="0">
              <a:buNone/>
            </a:pP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These approaches to managing PA challenges help ensure those contemplating complex and consequential decisions can be better informed.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2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775E-A716-4527-9F1A-60617216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Valley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21961-0FB6-4373-B7C2-135FDB7854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Western New York Nuclear Service Center</a:t>
            </a:r>
          </a:p>
          <a:p>
            <a:pPr marL="800100" lvl="3" indent="-342900"/>
            <a:r>
              <a:rPr lang="en-US" dirty="0"/>
              <a:t>3300 acres - New York State owned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West Valley Demonstration Project (WVDP)</a:t>
            </a:r>
          </a:p>
          <a:p>
            <a:pPr marL="800100" lvl="3" indent="-342900"/>
            <a:r>
              <a:rPr lang="en-US" dirty="0"/>
              <a:t>200 acres – DOE managed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Complex site history (reprocessing, waste disposal, decommissioning)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Complex site (inventory, waste forms, facilities)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Humid site in northeastern US (weather extremes, erodible glacial soils)</a:t>
            </a:r>
          </a:p>
          <a:p>
            <a:endParaRPr lang="en-US" dirty="0"/>
          </a:p>
        </p:txBody>
      </p:sp>
      <p:pic>
        <p:nvPicPr>
          <p:cNvPr id="7" name="Picture 6" descr="https://encrypted-tbn3.gstatic.com/images?q=tbn:ANd9GcQHoybCkSylljTZYZry7-fuf6JgfYsg8UED7GKG2mjTygqZG86v">
            <a:hlinkClick r:id="rId3"/>
            <a:extLst>
              <a:ext uri="{FF2B5EF4-FFF2-40B4-BE49-F238E27FC236}">
                <a16:creationId xmlns:a16="http://schemas.microsoft.com/office/drawing/2014/main" id="{C7B5708C-48C0-42E9-A9E1-C95DC49A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86" y="5232927"/>
            <a:ext cx="2166764" cy="162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0" descr="D:\7070.jpg">
            <a:extLst>
              <a:ext uri="{FF2B5EF4-FFF2-40B4-BE49-F238E27FC236}">
                <a16:creationId xmlns:a16="http://schemas.microsoft.com/office/drawing/2014/main" id="{7AA178AF-4ED5-4DDD-80AC-2070B47D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0" y="3546073"/>
            <a:ext cx="2580830" cy="1697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77ED2F-1457-4C06-92E8-4DF3F1E0A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53" y="1950377"/>
            <a:ext cx="2580831" cy="16952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4771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1335-3B09-4437-BC55-A32278BF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BBC8-99D7-417E-95CA-13FB270FCD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922" y="2687438"/>
            <a:ext cx="7320555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Spent Nuclear Fuel Reprocessing and Waste Disposal (1966-1972)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Contaminated facilities, 600k gallons high-level waste left behind (late 1970s)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WVDP Act, DOE responsibilities (1980)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Vitrification and decontamination (1990s)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evac_can_05">
            <a:extLst>
              <a:ext uri="{FF2B5EF4-FFF2-40B4-BE49-F238E27FC236}">
                <a16:creationId xmlns:a16="http://schemas.microsoft.com/office/drawing/2014/main" id="{01C00966-8243-43A7-815A-04AC1255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r="19199"/>
          <a:stretch>
            <a:fillRect/>
          </a:stretch>
        </p:blipFill>
        <p:spPr bwMode="auto">
          <a:xfrm>
            <a:off x="2697046" y="2421652"/>
            <a:ext cx="1355990" cy="3342006"/>
          </a:xfrm>
          <a:prstGeom prst="rect">
            <a:avLst/>
          </a:prstGeom>
          <a:noFill/>
          <a:ln w="22225">
            <a:solidFill>
              <a:srgbClr val="9163B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Image result for nuclear fuel manipulator">
            <a:extLst>
              <a:ext uri="{FF2B5EF4-FFF2-40B4-BE49-F238E27FC236}">
                <a16:creationId xmlns:a16="http://schemas.microsoft.com/office/drawing/2014/main" id="{F68CFD5C-1361-4702-BFB5-4BD8ACAE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5" y="2240782"/>
            <a:ext cx="2118715" cy="16667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pider">
            <a:extLst>
              <a:ext uri="{FF2B5EF4-FFF2-40B4-BE49-F238E27FC236}">
                <a16:creationId xmlns:a16="http://schemas.microsoft.com/office/drawing/2014/main" id="{7D890D6A-A151-4AA5-8B2C-F24EFEBF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/>
          <a:stretch>
            <a:fillRect/>
          </a:stretch>
        </p:blipFill>
        <p:spPr bwMode="auto">
          <a:xfrm>
            <a:off x="143580" y="4096935"/>
            <a:ext cx="2415580" cy="142080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2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D2B-D4DE-4695-B239-6A6488121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Phased Decommissioning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C286A-5163-4A0B-A499-DFC0CF7E3E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75271" y="2298557"/>
            <a:ext cx="6119373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1 – All removal actions - ongoing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Facility Demolition &amp; Soil Remediation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Off-site disposal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B78D36-AA0D-45FF-A82A-B2AD07A9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57" y="2298557"/>
            <a:ext cx="3301515" cy="2478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ground, outdoor, sky, way&#10;&#10;Description automatically generated">
            <a:extLst>
              <a:ext uri="{FF2B5EF4-FFF2-40B4-BE49-F238E27FC236}">
                <a16:creationId xmlns:a16="http://schemas.microsoft.com/office/drawing/2014/main" id="{2332751B-657B-47A3-A54D-F46A93AD4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78" y="3319576"/>
            <a:ext cx="2240993" cy="298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F07202-A90D-40E0-8418-82E054CB8608}"/>
              </a:ext>
            </a:extLst>
          </p:cNvPr>
          <p:cNvSpPr txBox="1"/>
          <p:nvPr/>
        </p:nvSpPr>
        <p:spPr>
          <a:xfrm>
            <a:off x="693167" y="4783016"/>
            <a:ext cx="3058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Vitrification Facility demolition,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AE2A6-E744-47E3-B708-CC97328CB62D}"/>
              </a:ext>
            </a:extLst>
          </p:cNvPr>
          <p:cNvSpPr txBox="1"/>
          <p:nvPr/>
        </p:nvSpPr>
        <p:spPr>
          <a:xfrm>
            <a:off x="6654231" y="6373591"/>
            <a:ext cx="4814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Main Plant Process Building demolition, begins this month</a:t>
            </a:r>
          </a:p>
        </p:txBody>
      </p:sp>
    </p:spTree>
    <p:extLst>
      <p:ext uri="{BB962C8B-B14F-4D97-AF65-F5344CB8AC3E}">
        <p14:creationId xmlns:p14="http://schemas.microsoft.com/office/powerpoint/2010/main" val="1265453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5867-B077-46B8-9566-9D1D0525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Phased Decommissioning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A71731-F7E1-4D3C-AA29-8405BEE28AF3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4472488" y="2066936"/>
            <a:ext cx="6902246" cy="417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4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Roboto Lt" pitchFamily="2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Roboto Lt" pitchFamily="2" charset="0"/>
              <a:buChar char="&gt;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Roboto Lt" pitchFamily="2" charset="0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2 – Decisions not yet made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Disposal Areas, HLW tanks, groundwater plume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Subject of ongoing EIS and </a:t>
            </a:r>
            <a:r>
              <a:rPr lang="en-US" b="1" dirty="0"/>
              <a:t>probabilistic</a:t>
            </a:r>
            <a:r>
              <a:rPr lang="en-US" dirty="0"/>
              <a:t> </a:t>
            </a:r>
            <a:r>
              <a:rPr lang="en-US" b="1" dirty="0"/>
              <a:t>performance assessment (PPA)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2 Alternatives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Close in-place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Full exhumation and removal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Partial exhumation and partial in-place closure</a:t>
            </a:r>
          </a:p>
          <a:p>
            <a:pPr marL="800100" lvl="3" indent="-342900"/>
            <a:r>
              <a:rPr lang="en-US" dirty="0"/>
              <a:t>Footprint reduction?</a:t>
            </a:r>
          </a:p>
          <a:p>
            <a:pPr marL="800100" lvl="3" indent="-342900"/>
            <a:r>
              <a:rPr lang="en-US" dirty="0"/>
              <a:t>Risk reduction?</a:t>
            </a:r>
          </a:p>
          <a:p>
            <a:pPr marL="800100" lvl="3" indent="-342900"/>
            <a:r>
              <a:rPr lang="en-US" dirty="0"/>
              <a:t>To the extent technically and economically feasible?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0216B-D9F9-42C8-9705-6A9F26327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16" y="1696456"/>
            <a:ext cx="3689317" cy="473178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4CE265-06AB-FAD2-2E6A-94AEE6D35DF4}"/>
              </a:ext>
            </a:extLst>
          </p:cNvPr>
          <p:cNvCxnSpPr/>
          <p:nvPr/>
        </p:nvCxnSpPr>
        <p:spPr>
          <a:xfrm>
            <a:off x="900752" y="2679510"/>
            <a:ext cx="0" cy="5868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5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D27B-BFA1-40E9-B20E-FD72A7C6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at West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D5333-9031-470E-9DF8-B556E31563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8905" y="2237487"/>
            <a:ext cx="7579781" cy="4170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Decommissioning decisions for large facilities with long-lived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 EIS and PA history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dirty="0"/>
              <a:t>NYS concerns</a:t>
            </a:r>
          </a:p>
          <a:p>
            <a:pPr marL="800100" lvl="3" indent="-342900"/>
            <a:r>
              <a:rPr lang="en-US" dirty="0"/>
              <a:t>Adequacy for long-term decision making</a:t>
            </a:r>
          </a:p>
          <a:p>
            <a:pPr marL="800100" lvl="3" indent="-342900"/>
            <a:r>
              <a:rPr lang="en-US" dirty="0"/>
              <a:t>Site stability and predicting erosion impacts</a:t>
            </a:r>
          </a:p>
          <a:p>
            <a:pPr marL="800100" lvl="3" indent="-342900"/>
            <a:r>
              <a:rPr lang="en-US" dirty="0"/>
              <a:t>Conservatism</a:t>
            </a:r>
          </a:p>
          <a:p>
            <a:pPr marL="800100" lvl="3" indent="-342900"/>
            <a:r>
              <a:rPr lang="en-US" b="1" u="sng" dirty="0"/>
              <a:t>Deterministic PA and uncertainty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Joint NYS/DOE Supplemental EIS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Probabilistic Performance Assessment (PPA)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1371C-CA5B-4987-97AD-F653556B61CB}"/>
              </a:ext>
            </a:extLst>
          </p:cNvPr>
          <p:cNvSpPr/>
          <p:nvPr/>
        </p:nvSpPr>
        <p:spPr>
          <a:xfrm>
            <a:off x="311803" y="1576739"/>
            <a:ext cx="1346479" cy="15406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Draft</a:t>
            </a:r>
            <a:br>
              <a:rPr lang="en-US" dirty="0"/>
            </a:br>
            <a:r>
              <a:rPr lang="en-US" dirty="0"/>
              <a:t>EIS</a:t>
            </a:r>
          </a:p>
          <a:p>
            <a:pPr algn="ctr"/>
            <a:r>
              <a:rPr lang="en-US" dirty="0"/>
              <a:t>1996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A30DF-22CE-467B-9A04-DFC26EF5C394}"/>
              </a:ext>
            </a:extLst>
          </p:cNvPr>
          <p:cNvSpPr/>
          <p:nvPr/>
        </p:nvSpPr>
        <p:spPr>
          <a:xfrm>
            <a:off x="1031868" y="5051583"/>
            <a:ext cx="1346479" cy="1540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Supplemental</a:t>
            </a:r>
            <a:br>
              <a:rPr lang="en-US" dirty="0"/>
            </a:br>
            <a:r>
              <a:rPr lang="en-US" dirty="0"/>
              <a:t>EIS</a:t>
            </a:r>
          </a:p>
          <a:p>
            <a:pPr algn="ctr"/>
            <a:r>
              <a:rPr lang="en-US" dirty="0"/>
              <a:t>202?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A3F66-446C-1BF3-0EAB-ADDBD12B3F4E}"/>
              </a:ext>
            </a:extLst>
          </p:cNvPr>
          <p:cNvSpPr/>
          <p:nvPr/>
        </p:nvSpPr>
        <p:spPr>
          <a:xfrm>
            <a:off x="1447114" y="2524418"/>
            <a:ext cx="1346479" cy="15406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Draft</a:t>
            </a:r>
            <a:br>
              <a:rPr lang="en-US" dirty="0"/>
            </a:br>
            <a:r>
              <a:rPr lang="en-US" dirty="0"/>
              <a:t>EIS</a:t>
            </a:r>
          </a:p>
          <a:p>
            <a:pPr algn="ctr"/>
            <a:r>
              <a:rPr lang="en-US" dirty="0"/>
              <a:t>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D7528-8E2D-447D-945F-E44762D030A7}"/>
              </a:ext>
            </a:extLst>
          </p:cNvPr>
          <p:cNvSpPr/>
          <p:nvPr/>
        </p:nvSpPr>
        <p:spPr>
          <a:xfrm>
            <a:off x="2521735" y="3618975"/>
            <a:ext cx="1346479" cy="15406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</a:t>
            </a:r>
            <a:br>
              <a:rPr lang="en-US" dirty="0"/>
            </a:br>
            <a:r>
              <a:rPr lang="en-US" dirty="0"/>
              <a:t>EIS</a:t>
            </a:r>
          </a:p>
          <a:p>
            <a:pPr algn="ctr"/>
            <a:r>
              <a:rPr lang="en-US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19525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1459-F421-4ED4-ABCF-855DFF7D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 -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BBD79-A82E-47DA-B9C9-760A0FC00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Deterministic PA</a:t>
            </a:r>
          </a:p>
          <a:p>
            <a:pPr marL="800100" lvl="3" indent="-342900"/>
            <a:r>
              <a:rPr lang="en-US" dirty="0"/>
              <a:t>Single value input produces single value output, but is it really that simple in a natural system?</a:t>
            </a:r>
          </a:p>
          <a:p>
            <a:pPr marL="800100" lvl="3" indent="-342900"/>
            <a:r>
              <a:rPr lang="en-US" dirty="0"/>
              <a:t>Nature and magnitude of uncertainty unknown</a:t>
            </a:r>
            <a:br>
              <a:rPr lang="en-US" dirty="0"/>
            </a:br>
            <a:r>
              <a:rPr lang="en-US" dirty="0"/>
              <a:t>Strive for conservatism which can obscure model complexity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Probabilistic PA</a:t>
            </a:r>
          </a:p>
          <a:p>
            <a:pPr marL="800100" lvl="3" indent="-342900"/>
            <a:r>
              <a:rPr lang="en-US" dirty="0"/>
              <a:t>Probabilistic distribution input/output (collection of answers reflects our knowledge)</a:t>
            </a:r>
          </a:p>
          <a:p>
            <a:pPr marL="800100" lvl="3" indent="-342900"/>
            <a:r>
              <a:rPr lang="en-US" dirty="0"/>
              <a:t>Nature and magnitude of uncertainty explicit in model input and propagated through model</a:t>
            </a:r>
          </a:p>
          <a:p>
            <a:pPr marL="800100" lvl="3" indent="-342900"/>
            <a:r>
              <a:rPr lang="en-US" dirty="0"/>
              <a:t>Strive for realism, not conservatism</a:t>
            </a:r>
          </a:p>
          <a:p>
            <a:pPr marL="800100" lvl="3" indent="-342900"/>
            <a:r>
              <a:rPr lang="en-US" b="1" dirty="0"/>
              <a:t>Better-informed decisions </a:t>
            </a:r>
          </a:p>
        </p:txBody>
      </p:sp>
      <p:pic>
        <p:nvPicPr>
          <p:cNvPr id="5" name="Picture 3" descr="DoseDeterm">
            <a:extLst>
              <a:ext uri="{FF2B5EF4-FFF2-40B4-BE49-F238E27FC236}">
                <a16:creationId xmlns:a16="http://schemas.microsoft.com/office/drawing/2014/main" id="{E6043614-42AF-496F-982A-75E3E9E8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0" y="1875997"/>
            <a:ext cx="3045204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oseProb">
            <a:extLst>
              <a:ext uri="{FF2B5EF4-FFF2-40B4-BE49-F238E27FC236}">
                <a16:creationId xmlns:a16="http://schemas.microsoft.com/office/drawing/2014/main" id="{E41C6962-5A3F-49FD-99FA-15657B2C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0" y="4198433"/>
            <a:ext cx="3046277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889EE-956B-41D6-A769-C1AF95186F88}"/>
              </a:ext>
            </a:extLst>
          </p:cNvPr>
          <p:cNvSpPr txBox="1"/>
          <p:nvPr/>
        </p:nvSpPr>
        <p:spPr>
          <a:xfrm>
            <a:off x="1611328" y="2248583"/>
            <a:ext cx="2411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Appears to meet 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59FA3-B682-42D8-B6DE-A4848C2D0A79}"/>
              </a:ext>
            </a:extLst>
          </p:cNvPr>
          <p:cNvSpPr txBox="1"/>
          <p:nvPr/>
        </p:nvSpPr>
        <p:spPr>
          <a:xfrm>
            <a:off x="1763728" y="4573105"/>
            <a:ext cx="22204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Mean </a:t>
            </a:r>
            <a:r>
              <a:rPr lang="en-US" sz="1400" b="1" u="sng" dirty="0">
                <a:solidFill>
                  <a:srgbClr val="FF0000"/>
                </a:solidFill>
              </a:rPr>
              <a:t>exceeds</a:t>
            </a:r>
            <a:r>
              <a:rPr lang="en-US" sz="1400" b="1" dirty="0">
                <a:solidFill>
                  <a:srgbClr val="FF0000"/>
                </a:solidFill>
              </a:rPr>
              <a:t> objective</a:t>
            </a:r>
          </a:p>
        </p:txBody>
      </p:sp>
    </p:spTree>
    <p:extLst>
      <p:ext uri="{BB962C8B-B14F-4D97-AF65-F5344CB8AC3E}">
        <p14:creationId xmlns:p14="http://schemas.microsoft.com/office/powerpoint/2010/main" val="202643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B7AA-2966-49BD-8791-E8C0A9D2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Challenges - Complex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40DA8-C4B5-432C-B119-85E8CB4F70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Inventory</a:t>
            </a:r>
          </a:p>
          <a:p>
            <a:pPr marL="800100" lvl="3" indent="-342900"/>
            <a:r>
              <a:rPr lang="en-US" dirty="0"/>
              <a:t>Large source term of short- and long-lived nuclides</a:t>
            </a:r>
          </a:p>
          <a:p>
            <a:pPr marL="800100" lvl="3" indent="-342900"/>
            <a:r>
              <a:rPr lang="en-US" dirty="0"/>
              <a:t>Disposal records lack detail</a:t>
            </a:r>
          </a:p>
          <a:p>
            <a:pPr marL="800100" lvl="3" indent="-342900"/>
            <a:r>
              <a:rPr lang="en-US" dirty="0"/>
              <a:t>Spatial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Facilities</a:t>
            </a:r>
          </a:p>
          <a:p>
            <a:pPr marL="800100" lvl="3" indent="-342900"/>
            <a:r>
              <a:rPr lang="en-US" dirty="0"/>
              <a:t>High-level waste tanks</a:t>
            </a:r>
          </a:p>
          <a:p>
            <a:pPr marL="800100" lvl="3" indent="-342900"/>
            <a:r>
              <a:rPr lang="en-US" dirty="0"/>
              <a:t>Shallow land burials</a:t>
            </a:r>
          </a:p>
          <a:p>
            <a:pPr marL="800100" lvl="3" indent="-342900"/>
            <a:r>
              <a:rPr lang="en-US" dirty="0"/>
              <a:t>Widespread soil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Waste forms</a:t>
            </a:r>
          </a:p>
          <a:p>
            <a:pPr marL="800100" lvl="3" indent="-342900"/>
            <a:r>
              <a:rPr lang="en-US" dirty="0"/>
              <a:t>Animal remains, PPE, cardboard, building debris, activated metal, concrete casks, and cardboard</a:t>
            </a:r>
          </a:p>
          <a:p>
            <a:pPr marL="800100" lvl="3" indent="-342900"/>
            <a:r>
              <a:rPr lang="en-US" dirty="0"/>
              <a:t>Soil and groundwater</a:t>
            </a:r>
          </a:p>
          <a:p>
            <a:pPr marL="800100" lvl="3" indent="-342900"/>
            <a:r>
              <a:rPr lang="en-US" dirty="0"/>
              <a:t>Comingled</a:t>
            </a:r>
          </a:p>
        </p:txBody>
      </p:sp>
      <p:pic>
        <p:nvPicPr>
          <p:cNvPr id="6" name="Picture 4" descr="O:\05000+\5263.PCX">
            <a:extLst>
              <a:ext uri="{FF2B5EF4-FFF2-40B4-BE49-F238E27FC236}">
                <a16:creationId xmlns:a16="http://schemas.microsoft.com/office/drawing/2014/main" id="{54375380-A012-4D04-A301-1C33CC085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66" y="4741085"/>
            <a:ext cx="2388138" cy="188231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05000+\5244.PCX">
            <a:extLst>
              <a:ext uri="{FF2B5EF4-FFF2-40B4-BE49-F238E27FC236}">
                <a16:creationId xmlns:a16="http://schemas.microsoft.com/office/drawing/2014/main" id="{DF69DD70-AF34-480B-ABF1-5187CA28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9" y="2982237"/>
            <a:ext cx="2540346" cy="199976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BE9B12-5C09-4755-92D7-7CE45C67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40" y="1605817"/>
            <a:ext cx="2639967" cy="1932072"/>
          </a:xfrm>
          <a:prstGeom prst="rect">
            <a:avLst/>
          </a:prstGeom>
          <a:noFill/>
          <a:ln w="158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32698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Options">
  <a:themeElements>
    <a:clrScheme name="NYSERDA Color Theme">
      <a:dk1>
        <a:srgbClr val="101820"/>
      </a:dk1>
      <a:lt1>
        <a:sysClr val="window" lastClr="FFFFFF"/>
      </a:lt1>
      <a:dk2>
        <a:srgbClr val="63666A"/>
      </a:dk2>
      <a:lt2>
        <a:srgbClr val="BBBCBC"/>
      </a:lt2>
      <a:accent1>
        <a:srgbClr val="002D72"/>
      </a:accent1>
      <a:accent2>
        <a:srgbClr val="0077C8"/>
      </a:accent2>
      <a:accent3>
        <a:srgbClr val="F2A900"/>
      </a:accent3>
      <a:accent4>
        <a:srgbClr val="006BA6"/>
      </a:accent4>
      <a:accent5>
        <a:srgbClr val="0085AD"/>
      </a:accent5>
      <a:accent6>
        <a:srgbClr val="F3DD6D"/>
      </a:accent6>
      <a:hlink>
        <a:srgbClr val="0563C1"/>
      </a:hlink>
      <a:folHlink>
        <a:srgbClr val="002D72"/>
      </a:folHlink>
    </a:clrScheme>
    <a:fontScheme name="NYSERDA Fonts">
      <a:majorFont>
        <a:latin typeface="Roboto"/>
        <a:ea typeface=""/>
        <a:cs typeface=""/>
      </a:majorFont>
      <a:minorFont>
        <a:latin typeface="Roboto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ERDA - PowerPoint Template.2022" id="{8B736520-D0B4-4EB4-8143-87659C12C083}" vid="{EA466922-1460-4222-B184-6475F8B542A8}"/>
    </a:ext>
  </a:extLst>
</a:theme>
</file>

<file path=ppt/theme/theme2.xml><?xml version="1.0" encoding="utf-8"?>
<a:theme xmlns:a="http://schemas.openxmlformats.org/drawingml/2006/main" name="Content Slides">
  <a:themeElements>
    <a:clrScheme name="NYSERDA Color Theme">
      <a:dk1>
        <a:srgbClr val="101820"/>
      </a:dk1>
      <a:lt1>
        <a:sysClr val="window" lastClr="FFFFFF"/>
      </a:lt1>
      <a:dk2>
        <a:srgbClr val="63666A"/>
      </a:dk2>
      <a:lt2>
        <a:srgbClr val="BBBCBC"/>
      </a:lt2>
      <a:accent1>
        <a:srgbClr val="002D72"/>
      </a:accent1>
      <a:accent2>
        <a:srgbClr val="0077C8"/>
      </a:accent2>
      <a:accent3>
        <a:srgbClr val="F2A900"/>
      </a:accent3>
      <a:accent4>
        <a:srgbClr val="006BA6"/>
      </a:accent4>
      <a:accent5>
        <a:srgbClr val="0085AD"/>
      </a:accent5>
      <a:accent6>
        <a:srgbClr val="F3DD6D"/>
      </a:accent6>
      <a:hlink>
        <a:srgbClr val="0563C1"/>
      </a:hlink>
      <a:folHlink>
        <a:srgbClr val="002D72"/>
      </a:folHlink>
    </a:clrScheme>
    <a:fontScheme name="NYSERDA Fonts">
      <a:majorFont>
        <a:latin typeface="Roboto"/>
        <a:ea typeface=""/>
        <a:cs typeface=""/>
      </a:majorFont>
      <a:minorFont>
        <a:latin typeface="Roboto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ERDA - PowerPoint Template.2022" id="{8B736520-D0B4-4EB4-8143-87659C12C083}" vid="{F2027BB2-AF28-46EE-9E99-6FC0C62504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9BDA23FED174396FF23B46F15EF5A" ma:contentTypeVersion="9" ma:contentTypeDescription="Create a new document." ma:contentTypeScope="" ma:versionID="3df10ab810fdc3ee4d6fad555367ef06">
  <xsd:schema xmlns:xsd="http://www.w3.org/2001/XMLSchema" xmlns:xs="http://www.w3.org/2001/XMLSchema" xmlns:p="http://schemas.microsoft.com/office/2006/metadata/properties" xmlns:ns3="1f3526b9-6380-45e2-bdf6-fde2605ad509" xmlns:ns4="cfa0ba76-06cb-4d20-8737-9443b5f6e030" targetNamespace="http://schemas.microsoft.com/office/2006/metadata/properties" ma:root="true" ma:fieldsID="339e1efad592cd503c9a5ba0db276b1d" ns3:_="" ns4:_="">
    <xsd:import namespace="1f3526b9-6380-45e2-bdf6-fde2605ad509"/>
    <xsd:import namespace="cfa0ba76-06cb-4d20-8737-9443b5f6e03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526b9-6380-45e2-bdf6-fde2605ad5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0ba76-06cb-4d20-8737-9443b5f6e0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745DDB-F755-4B7F-BF08-A0B318161A49}">
  <ds:schemaRefs>
    <ds:schemaRef ds:uri="http://schemas.microsoft.com/office/2006/documentManagement/types"/>
    <ds:schemaRef ds:uri="cfa0ba76-06cb-4d20-8737-9443b5f6e030"/>
    <ds:schemaRef ds:uri="http://purl.org/dc/dcmitype/"/>
    <ds:schemaRef ds:uri="http://schemas.microsoft.com/office/2006/metadata/properties"/>
    <ds:schemaRef ds:uri="1f3526b9-6380-45e2-bdf6-fde2605ad509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1E6153-A796-4AD0-B874-90EA302670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3D08F7-5EC8-43C3-96B6-2622F136F91F}">
  <ds:schemaRefs>
    <ds:schemaRef ds:uri="1f3526b9-6380-45e2-bdf6-fde2605ad509"/>
    <ds:schemaRef ds:uri="cfa0ba76-06cb-4d20-8737-9443b5f6e0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NYSERDA - PowerPoint Template.2022</Template>
  <TotalTime>325</TotalTime>
  <Words>1193</Words>
  <Application>Microsoft Macintosh PowerPoint</Application>
  <PresentationFormat>Widescreen</PresentationFormat>
  <Paragraphs>205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Roboto</vt:lpstr>
      <vt:lpstr>Roboto Lt</vt:lpstr>
      <vt:lpstr>Title Slide Options</vt:lpstr>
      <vt:lpstr>Content Slides</vt:lpstr>
      <vt:lpstr>State Agency Perspectives on Performance Assessment</vt:lpstr>
      <vt:lpstr>Overview</vt:lpstr>
      <vt:lpstr>West Valley Background</vt:lpstr>
      <vt:lpstr>History</vt:lpstr>
      <vt:lpstr>Phased Decommissioning</vt:lpstr>
      <vt:lpstr>Phased Decommissioning</vt:lpstr>
      <vt:lpstr>PA at West Valley</vt:lpstr>
      <vt:lpstr>PA Challenges - Uncertainty</vt:lpstr>
      <vt:lpstr>PA Challenges - Complex Site</vt:lpstr>
      <vt:lpstr>PA Challenges – Complex Environment</vt:lpstr>
      <vt:lpstr>PA Challenges – Complex Facilities</vt:lpstr>
      <vt:lpstr>Assumptions and Abstractions</vt:lpstr>
      <vt:lpstr>Abstracting Erosion</vt:lpstr>
      <vt:lpstr>Erosion Uncertainty in Space and Time</vt:lpstr>
      <vt:lpstr>Erosion Uncertainty in Space and Time</vt:lpstr>
      <vt:lpstr>PA Challenges – Result Drivers</vt:lpstr>
      <vt:lpstr>PA Challenges – Deterministic Regulatory Framework</vt:lpstr>
      <vt:lpstr>PA Challenges: Take-Aways</vt:lpstr>
      <vt:lpstr>Managing PA Challenges</vt:lpstr>
      <vt:lpstr>Managing PA Challenges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Lee M (NYSERDA)</dc:creator>
  <cp:lastModifiedBy>Lori Beagles</cp:lastModifiedBy>
  <cp:revision>15</cp:revision>
  <dcterms:created xsi:type="dcterms:W3CDTF">2022-08-18T18:16:53Z</dcterms:created>
  <dcterms:modified xsi:type="dcterms:W3CDTF">2022-09-30T01:45:55Z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0x01010016E9BDA23FED174396FF23B46F15EF5A</vt:lpwstr>
  </property>
</Properties>
</file>