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258" r:id="rId2"/>
    <p:sldId id="259" r:id="rId3"/>
    <p:sldId id="262" r:id="rId4"/>
    <p:sldId id="263" r:id="rId5"/>
    <p:sldId id="269" r:id="rId6"/>
    <p:sldId id="270" r:id="rId7"/>
    <p:sldId id="901" r:id="rId8"/>
    <p:sldId id="273" r:id="rId9"/>
    <p:sldId id="274" r:id="rId10"/>
    <p:sldId id="909" r:id="rId11"/>
    <p:sldId id="910" r:id="rId12"/>
    <p:sldId id="276" r:id="rId13"/>
    <p:sldId id="281" r:id="rId14"/>
    <p:sldId id="283" r:id="rId15"/>
    <p:sldId id="903" r:id="rId16"/>
    <p:sldId id="287" r:id="rId17"/>
    <p:sldId id="905" r:id="rId18"/>
    <p:sldId id="906" r:id="rId19"/>
    <p:sldId id="907" r:id="rId20"/>
    <p:sldId id="908" r:id="rId21"/>
    <p:sldId id="900" r:id="rId22"/>
  </p:sldIdLst>
  <p:sldSz cx="9144000" cy="5143500" type="screen16x9"/>
  <p:notesSz cx="7023100" cy="93091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0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5C30"/>
    <a:srgbClr val="00364A"/>
    <a:srgbClr val="6399AB"/>
    <a:srgbClr val="CC6600"/>
    <a:srgbClr val="000000"/>
    <a:srgbClr val="0700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4688" autoAdjust="0"/>
  </p:normalViewPr>
  <p:slideViewPr>
    <p:cSldViewPr>
      <p:cViewPr varScale="1">
        <p:scale>
          <a:sx n="144" d="100"/>
          <a:sy n="144" d="100"/>
        </p:scale>
        <p:origin x="1280" y="184"/>
      </p:cViewPr>
      <p:guideLst>
        <p:guide orient="horz" pos="2160"/>
        <p:guide pos="2880"/>
        <p:guide orient="horz" pos="16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498" y="132"/>
      </p:cViewPr>
      <p:guideLst>
        <p:guide orient="horz" pos="2928"/>
        <p:guide pos="2208"/>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5.xml"/><Relationship Id="rId7" Type="http://schemas.openxmlformats.org/officeDocument/2006/relationships/slide" Target="slides/slide15.xml"/><Relationship Id="rId12" Type="http://schemas.openxmlformats.org/officeDocument/2006/relationships/slide" Target="slides/slide20.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18.xml"/><Relationship Id="rId4" Type="http://schemas.openxmlformats.org/officeDocument/2006/relationships/slide" Target="slides/slide6.xml"/><Relationship Id="rId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quarter" idx="1"/>
          </p:nvPr>
        </p:nvSpPr>
        <p:spPr bwMode="auto">
          <a:xfrm>
            <a:off x="4502151" y="0"/>
            <a:ext cx="2520950" cy="465773"/>
          </a:xfrm>
          <a:prstGeom prst="rect">
            <a:avLst/>
          </a:prstGeom>
          <a:noFill/>
          <a:ln w="9525">
            <a:noFill/>
            <a:miter lim="800000"/>
            <a:headEnd/>
            <a:tailEnd/>
          </a:ln>
          <a:effectLst/>
        </p:spPr>
        <p:txBody>
          <a:bodyPr vert="horz" wrap="square" lIns="94610" tIns="47305" rIns="94610" bIns="47305" numCol="1" anchor="t" anchorCtr="0" compatLnSpc="1">
            <a:prstTxWarp prst="textNoShape">
              <a:avLst/>
            </a:prstTxWarp>
          </a:bodyPr>
          <a:lstStyle>
            <a:lvl1pPr algn="r" defTabSz="945980">
              <a:defRPr sz="1300">
                <a:latin typeface="Times New Roman" charset="0"/>
                <a:ea typeface="+mn-ea"/>
              </a:defRPr>
            </a:lvl1pPr>
          </a:lstStyle>
          <a:p>
            <a:pPr>
              <a:defRPr/>
            </a:pPr>
            <a:r>
              <a:rPr lang="en-US" sz="1200" dirty="0">
                <a:solidFill>
                  <a:srgbClr val="00364A"/>
                </a:solidFill>
                <a:latin typeface="Arial" panose="020B0604020202020204" pitchFamily="34" charset="0"/>
                <a:cs typeface="Arial" panose="020B0604020202020204" pitchFamily="34" charset="0"/>
              </a:rPr>
              <a:t>Waste Management Symposium</a:t>
            </a:r>
          </a:p>
          <a:p>
            <a:pPr>
              <a:defRPr/>
            </a:pPr>
            <a:r>
              <a:rPr lang="en-US" sz="1200" dirty="0">
                <a:solidFill>
                  <a:srgbClr val="00364A"/>
                </a:solidFill>
                <a:latin typeface="Arial" panose="020B0604020202020204" pitchFamily="34" charset="0"/>
                <a:cs typeface="Arial" panose="020B0604020202020204" pitchFamily="34" charset="0"/>
              </a:rPr>
              <a:t>Paper </a:t>
            </a:r>
            <a:r>
              <a:rPr lang="en-US" sz="1200" dirty="0" err="1">
                <a:solidFill>
                  <a:srgbClr val="00364A"/>
                </a:solidFill>
                <a:latin typeface="Arial" panose="020B0604020202020204" pitchFamily="34" charset="0"/>
                <a:cs typeface="Arial" panose="020B0604020202020204" pitchFamily="34" charset="0"/>
              </a:rPr>
              <a:t>20xxx</a:t>
            </a:r>
            <a:r>
              <a:rPr lang="en-US" sz="1200" dirty="0">
                <a:solidFill>
                  <a:srgbClr val="00364A"/>
                </a:solidFill>
                <a:latin typeface="Arial" panose="020B0604020202020204" pitchFamily="34" charset="0"/>
                <a:cs typeface="Arial" panose="020B0604020202020204" pitchFamily="34" charset="0"/>
              </a:rPr>
              <a:t>     •     March 2020</a:t>
            </a:r>
          </a:p>
        </p:txBody>
      </p:sp>
      <p:pic>
        <p:nvPicPr>
          <p:cNvPr id="6" name="Picture 4" descr="D:\Work\Neptune\stationery\Neptune logo transparent 16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0" y="8716269"/>
            <a:ext cx="1250571" cy="30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6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p:cNvSpPr>
            <a:spLocks noGrp="1" noRot="1" noChangeAspect="1" noChangeArrowheads="1" noTextEdit="1"/>
          </p:cNvSpPr>
          <p:nvPr>
            <p:ph type="sldImg" idx="2"/>
          </p:nvPr>
        </p:nvSpPr>
        <p:spPr bwMode="auto">
          <a:xfrm>
            <a:off x="411163" y="698500"/>
            <a:ext cx="62039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6733" y="4420869"/>
            <a:ext cx="5149637" cy="4190367"/>
          </a:xfrm>
          <a:prstGeom prst="rect">
            <a:avLst/>
          </a:prstGeom>
          <a:noFill/>
          <a:ln w="9525">
            <a:noFill/>
            <a:miter lim="800000"/>
            <a:headEnd/>
            <a:tailEnd/>
          </a:ln>
          <a:effectLst/>
        </p:spPr>
        <p:txBody>
          <a:bodyPr vert="horz" wrap="square" lIns="94610" tIns="47305" rIns="94610" bIns="473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69238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Neptune appreciates the opportunity to discuss our work supporting DOE and NYSERDA on the West Valley PPA Model. I’ve been working with performance assessments for over 20 years; and this site and its model are unlike any I’ve dealt with before. </a:t>
            </a:r>
          </a:p>
        </p:txBody>
      </p:sp>
    </p:spTree>
    <p:extLst>
      <p:ext uri="{BB962C8B-B14F-4D97-AF65-F5344CB8AC3E}">
        <p14:creationId xmlns:p14="http://schemas.microsoft.com/office/powerpoint/2010/main" val="400335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PPA Model has been designed to support selective removal scenario development – to identify what inventories drive risk and what are the consequences if any particular subset of inventory is removed. Decision Units are where the user may explore removal scenarios – if a DU is ”on”, the inventory remains on site in the model run. If a DU is “off”, the inventory is excavated for offsite disposal. There are about 425 individual Decision Units in the PPA Model.</a:t>
            </a:r>
          </a:p>
        </p:txBody>
      </p:sp>
    </p:spTree>
    <p:extLst>
      <p:ext uri="{BB962C8B-B14F-4D97-AF65-F5344CB8AC3E}">
        <p14:creationId xmlns:p14="http://schemas.microsoft.com/office/powerpoint/2010/main" val="2971230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figure from the PPA Model’s internal documentation, to help the user visualize system components, directions of transport, and the media responsible for transport. Air, for example, is light blue; water, dark blue; etc. </a:t>
            </a:r>
          </a:p>
        </p:txBody>
      </p:sp>
    </p:spTree>
    <p:extLst>
      <p:ext uri="{BB962C8B-B14F-4D97-AF65-F5344CB8AC3E}">
        <p14:creationId xmlns:p14="http://schemas.microsoft.com/office/powerpoint/2010/main" val="226740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traditional ingestion and inhalation pathways common to radiological PA, the West Valley PPA Model considers acute effects of wastes exposed by erosion.</a:t>
            </a:r>
          </a:p>
        </p:txBody>
      </p:sp>
    </p:spTree>
    <p:extLst>
      <p:ext uri="{BB962C8B-B14F-4D97-AF65-F5344CB8AC3E}">
        <p14:creationId xmlns:p14="http://schemas.microsoft.com/office/powerpoint/2010/main" val="194284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charset="0"/>
                <a:ea typeface="ＭＳ Ｐゴシック" pitchFamily="34" charset="-128"/>
                <a:cs typeface="+mn-cs"/>
              </a:rPr>
              <a:t> </a:t>
            </a:r>
            <a:endParaRPr lang="en-US" dirty="0"/>
          </a:p>
        </p:txBody>
      </p:sp>
    </p:spTree>
    <p:extLst>
      <p:ext uri="{BB962C8B-B14F-4D97-AF65-F5344CB8AC3E}">
        <p14:creationId xmlns:p14="http://schemas.microsoft.com/office/powerpoint/2010/main" val="219928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500" lvl="3" indent="-457200" algn="l" defTabSz="531622">
              <a:spcBef>
                <a:spcPts val="0"/>
              </a:spcBef>
              <a:spcAft>
                <a:spcPts val="1800"/>
              </a:spcAft>
              <a:defRPr sz="2912"/>
            </a:pPr>
            <a:r>
              <a:rPr lang="en-US" sz="1200" kern="1200" dirty="0">
                <a:solidFill>
                  <a:schemeClr val="tx1"/>
                </a:solidFill>
                <a:effectLst/>
                <a:latin typeface="Times New Roman" charset="0"/>
                <a:ea typeface="ＭＳ Ｐゴシック" pitchFamily="34" charset="-128"/>
                <a:cs typeface="+mn-cs"/>
              </a:rPr>
              <a:t> 	</a:t>
            </a:r>
            <a:r>
              <a:rPr lang="en-US" sz="1200" dirty="0"/>
              <a:t>The current </a:t>
            </a:r>
            <a:r>
              <a:rPr lang="en-US" sz="1200" kern="1200" dirty="0">
                <a:solidFill>
                  <a:schemeClr val="tx1"/>
                </a:solidFill>
                <a:latin typeface="Times New Roman" charset="0"/>
                <a:ea typeface="ＭＳ Ｐゴシック" pitchFamily="34" charset="-128"/>
                <a:cs typeface="+mn-cs"/>
              </a:rPr>
              <a:t>landscape</a:t>
            </a:r>
            <a:r>
              <a:rPr lang="en-US" sz="1200" dirty="0"/>
              <a:t> captures the cumulative impact of all post-glacial erosion activity (i.e., ~13,000 years). Aerial photographs are used to derive the cumulative impact of all of the events (including extreme events) that have occurred in recent time. For example, information from the 1939 photo combined with 2020 LiDAR shows cumulative erosion from all events over 81 years.</a:t>
            </a:r>
          </a:p>
          <a:p>
            <a:endParaRPr lang="en-US" dirty="0"/>
          </a:p>
        </p:txBody>
      </p:sp>
    </p:spTree>
    <p:extLst>
      <p:ext uri="{BB962C8B-B14F-4D97-AF65-F5344CB8AC3E}">
        <p14:creationId xmlns:p14="http://schemas.microsoft.com/office/powerpoint/2010/main" val="318366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first started working in this field, I thought it was goofy to think seriously about fate and transport thousands of years into the future; and the scenarios always seemed rather dystopian. Radiological performance assessment confronts questions of deep time in ways that no other environmental regulation does.</a:t>
            </a:r>
          </a:p>
        </p:txBody>
      </p:sp>
    </p:spTree>
    <p:extLst>
      <p:ext uri="{BB962C8B-B14F-4D97-AF65-F5344CB8AC3E}">
        <p14:creationId xmlns:p14="http://schemas.microsoft.com/office/powerpoint/2010/main" val="4105995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risk-informed decision making, it’s appropriate to leave details to the analyst – in this way, site-specific considerations can be captured. As an example, for the WV PPA, we must define the residential water source. Historical data from the 1960s indicate that water supply wells were not in the near-surface aquifer immediately prior to site development. However, historical information from the most distant past does show use of the near-surface aquifer on the north plateau. A choice must be made for modeling purposes; and this choice directly affects dose results. It’s that third bullet where things can go off the rails quickly – the question might come from a regulator, a public stakeholder, or even a member of the analysis team. At the end of the day, PA provides one set of attributes in a decision context - there are plenty of others, including cost, worker safety, etc. This is where the Decision Analysis context </a:t>
            </a:r>
            <a:r>
              <a:rPr lang="en-US"/>
              <a:t>comes in.</a:t>
            </a:r>
            <a:endParaRPr lang="en-US" dirty="0"/>
          </a:p>
          <a:p>
            <a:br>
              <a:rPr lang="en-US" dirty="0"/>
            </a:br>
            <a:endParaRPr lang="en-US" dirty="0"/>
          </a:p>
        </p:txBody>
      </p:sp>
    </p:spTree>
    <p:extLst>
      <p:ext uri="{BB962C8B-B14F-4D97-AF65-F5344CB8AC3E}">
        <p14:creationId xmlns:p14="http://schemas.microsoft.com/office/powerpoint/2010/main" val="207191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Optimizing averted public dose to meet dose limits will include cost, location, occupational dose, and other considerations.</a:t>
            </a:r>
          </a:p>
        </p:txBody>
      </p:sp>
    </p:spTree>
    <p:extLst>
      <p:ext uri="{BB962C8B-B14F-4D97-AF65-F5344CB8AC3E}">
        <p14:creationId xmlns:p14="http://schemas.microsoft.com/office/powerpoint/2010/main" val="307319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we’re building toward – a risk ranking by Decision Unit. Those to the left would have the highest value in terms of averted dose, while those to the right would provide much more limited benefit.</a:t>
            </a:r>
          </a:p>
        </p:txBody>
      </p:sp>
    </p:spTree>
    <p:extLst>
      <p:ext uri="{BB962C8B-B14F-4D97-AF65-F5344CB8AC3E}">
        <p14:creationId xmlns:p14="http://schemas.microsoft.com/office/powerpoint/2010/main" val="2683728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this slide represents the next step beyond a simple risk ranking. The Decision Units starting at the left of the graph would have the highest present net worth; decreasing to zero in the center; and imply a cost exceeding net benefits to the right. This is a conceptual presentation and does not reflect any actual PPA Model results. </a:t>
            </a:r>
          </a:p>
        </p:txBody>
      </p:sp>
    </p:spTree>
    <p:extLst>
      <p:ext uri="{BB962C8B-B14F-4D97-AF65-F5344CB8AC3E}">
        <p14:creationId xmlns:p14="http://schemas.microsoft.com/office/powerpoint/2010/main" val="237290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kern="0" dirty="0"/>
              <a:t>The land is former farmland, now with industrialized areas, meadows, wetlands, and forests. The LiDAR figure on the right highlights the topographic relief provided by local creeks. The lion’s share of inventory is found in the WTF, NDA, and SDA.</a:t>
            </a:r>
          </a:p>
          <a:p>
            <a:endParaRPr lang="en-US" dirty="0"/>
          </a:p>
        </p:txBody>
      </p:sp>
    </p:spTree>
    <p:extLst>
      <p:ext uri="{BB962C8B-B14F-4D97-AF65-F5344CB8AC3E}">
        <p14:creationId xmlns:p14="http://schemas.microsoft.com/office/powerpoint/2010/main" val="372874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 wastes from the tank farm have been or will be removed; the PPA considers sludge, scale, and other residual contamination that remains in the tanks.</a:t>
            </a:r>
          </a:p>
        </p:txBody>
      </p:sp>
    </p:spTree>
    <p:extLst>
      <p:ext uri="{BB962C8B-B14F-4D97-AF65-F5344CB8AC3E}">
        <p14:creationId xmlns:p14="http://schemas.microsoft.com/office/powerpoint/2010/main" val="31969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PPA Model supports </a:t>
            </a:r>
            <a:r>
              <a:rPr lang="en-US" dirty="0" err="1"/>
              <a:t>decisionmaking</a:t>
            </a:r>
            <a:r>
              <a:rPr lang="en-US" dirty="0"/>
              <a:t> and analysis building to a Supplemental EIS.</a:t>
            </a:r>
          </a:p>
        </p:txBody>
      </p:sp>
    </p:spTree>
    <p:extLst>
      <p:ext uri="{BB962C8B-B14F-4D97-AF65-F5344CB8AC3E}">
        <p14:creationId xmlns:p14="http://schemas.microsoft.com/office/powerpoint/2010/main" val="90364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2 options for reducing dose and risk will be familiar to anyone who’s worked in environmental remediation. The temporal considerations are somewhat unique for the West Valley site – some radionuclides present an immediate risk but decay quickly; some decay within relatively short times of a few hundred years; and others are long-lived enough that peak dose is a thousand years out or more.</a:t>
            </a:r>
          </a:p>
        </p:txBody>
      </p:sp>
    </p:spTree>
    <p:extLst>
      <p:ext uri="{BB962C8B-B14F-4D97-AF65-F5344CB8AC3E}">
        <p14:creationId xmlns:p14="http://schemas.microsoft.com/office/powerpoint/2010/main" val="262012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turning to the PPA Model itself, here’s a brief introduction to the software platform. </a:t>
            </a:r>
            <a:r>
              <a:rPr lang="en-US" dirty="0" err="1"/>
              <a:t>GoldSim</a:t>
            </a:r>
            <a:r>
              <a:rPr lang="en-US" dirty="0"/>
              <a:t> is well-known in radiological performance assessment; and its probabilistic simulation capabilities are also applied to other environmental problems, business applications, and engineered systems.</a:t>
            </a:r>
          </a:p>
        </p:txBody>
      </p:sp>
    </p:spTree>
    <p:extLst>
      <p:ext uri="{BB962C8B-B14F-4D97-AF65-F5344CB8AC3E}">
        <p14:creationId xmlns:p14="http://schemas.microsoft.com/office/powerpoint/2010/main" val="397538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Neptune has prepared and is actively working on a number of performance assessments in GoldSim for both Federal and Commercial facilities. The Browse Model screen shown on the left illustrates the hierarchical structure, with nested containers to organize different conceptual parts of the model.  The Inventory container, for example, summarizes information about the waste; the Transport container holds calculations of contaminant fate and transport; etc. </a:t>
            </a:r>
            <a:endParaRPr lang="en-US" dirty="0"/>
          </a:p>
        </p:txBody>
      </p:sp>
    </p:spTree>
    <p:extLst>
      <p:ext uri="{BB962C8B-B14F-4D97-AF65-F5344CB8AC3E}">
        <p14:creationId xmlns:p14="http://schemas.microsoft.com/office/powerpoint/2010/main" val="336172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WMA structure carries forward historical site organization dating to the 1990s. WMA 3 is the WTF; WMA 7 is the NDA; and WMA 8 is the SDA. Not all WMAs have inventory. Note also containers representing contaminant transport in the creeks and ultimately to Lake Erie.</a:t>
            </a:r>
          </a:p>
        </p:txBody>
      </p:sp>
    </p:spTree>
    <p:extLst>
      <p:ext uri="{BB962C8B-B14F-4D97-AF65-F5344CB8AC3E}">
        <p14:creationId xmlns:p14="http://schemas.microsoft.com/office/powerpoint/2010/main" val="253644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PPA Model Facility is a grouping of disposals or contamination with similar location and geology – i.e., the nearest path to surface water for Trench 2 is different than it is for Trench 14; so they are different Facilities. The SDA has 17 Facilities, one for each trench plus the 3 former lagoons. There are a total of 37 Facilities in the model.</a:t>
            </a:r>
          </a:p>
        </p:txBody>
      </p:sp>
    </p:spTree>
    <p:extLst>
      <p:ext uri="{BB962C8B-B14F-4D97-AF65-F5344CB8AC3E}">
        <p14:creationId xmlns:p14="http://schemas.microsoft.com/office/powerpoint/2010/main" val="64320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Clr>
                <a:srgbClr val="6399AB"/>
              </a:buClr>
              <a:buSzPct val="120000"/>
              <a:buFont typeface="Arial" pitchFamily="34" charset="0"/>
              <a:buChar char="•"/>
              <a:defRPr>
                <a:solidFill>
                  <a:srgbClr val="00364A"/>
                </a:solidFill>
                <a:latin typeface="+mn-lt"/>
              </a:defRPr>
            </a:lvl1pPr>
            <a:lvl2pPr marL="742950" indent="-285750">
              <a:buClr>
                <a:srgbClr val="6399AB"/>
              </a:buClr>
              <a:buSzPct val="120000"/>
              <a:buFont typeface="Arial" pitchFamily="34" charset="0"/>
              <a:buChar char="•"/>
              <a:defRPr>
                <a:solidFill>
                  <a:srgbClr val="00364A"/>
                </a:solidFill>
                <a:latin typeface="+mn-lt"/>
              </a:defRPr>
            </a:lvl2pPr>
            <a:lvl3pPr marL="1143000" indent="-228600">
              <a:buClr>
                <a:srgbClr val="6399AB"/>
              </a:buClr>
              <a:buSzPct val="120000"/>
              <a:buFont typeface="Arial" pitchFamily="34" charset="0"/>
              <a:buChar char="•"/>
              <a:defRPr>
                <a:solidFill>
                  <a:srgbClr val="00364A"/>
                </a:solidFill>
                <a:latin typeface="+mn-lt"/>
              </a:defRPr>
            </a:lvl3pPr>
            <a:lvl4pPr marL="1600200" indent="-228600">
              <a:buClr>
                <a:srgbClr val="6399AB"/>
              </a:buClr>
              <a:buSzPct val="120000"/>
              <a:buFont typeface="Arial" pitchFamily="34" charset="0"/>
              <a:buChar char="•"/>
              <a:defRPr>
                <a:solidFill>
                  <a:srgbClr val="00364A"/>
                </a:solidFill>
                <a:latin typeface="+mn-lt"/>
              </a:defRPr>
            </a:lvl4pPr>
            <a:lvl5pPr marL="2057400" indent="-228600">
              <a:buClr>
                <a:srgbClr val="6399AB"/>
              </a:buClr>
              <a:buSzPct val="120000"/>
              <a:buFont typeface="Arial" pitchFamily="34" charset="0"/>
              <a:buChar char="•"/>
              <a:defRPr>
                <a:solidFill>
                  <a:srgbClr val="00364A"/>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762000" y="228600"/>
            <a:ext cx="8153400" cy="571500"/>
          </a:xfrm>
        </p:spPr>
        <p:txBody>
          <a:bodyPr/>
          <a:lstStyle>
            <a:lvl1pPr>
              <a:defRPr sz="4400" b="1">
                <a:solidFill>
                  <a:srgbClr val="00364A"/>
                </a:solidFill>
                <a:effectLst/>
                <a:latin typeface="+mn-lt"/>
              </a:defRPr>
            </a:lvl1pPr>
          </a:lstStyle>
          <a:p>
            <a:r>
              <a:rPr lang="en-US" dirty="0"/>
              <a:t>Click to edit Master title style</a:t>
            </a:r>
          </a:p>
        </p:txBody>
      </p:sp>
    </p:spTree>
    <p:extLst>
      <p:ext uri="{BB962C8B-B14F-4D97-AF65-F5344CB8AC3E}">
        <p14:creationId xmlns:p14="http://schemas.microsoft.com/office/powerpoint/2010/main" val="126102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53400" cy="571500"/>
          </a:xfrm>
        </p:spPr>
        <p:txBody>
          <a:bodyPr/>
          <a:lstStyle>
            <a:lvl1pPr>
              <a:defRPr b="1">
                <a:latin typeface="+mn-lt"/>
              </a:defRPr>
            </a:lvl1pPr>
          </a:lstStyle>
          <a:p>
            <a:r>
              <a:rPr lang="en-US" dirty="0"/>
              <a:t>Click to edit Master title style</a:t>
            </a:r>
          </a:p>
        </p:txBody>
      </p:sp>
    </p:spTree>
    <p:extLst>
      <p:ext uri="{BB962C8B-B14F-4D97-AF65-F5344CB8AC3E}">
        <p14:creationId xmlns:p14="http://schemas.microsoft.com/office/powerpoint/2010/main" val="2082792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4" y="228600"/>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27" name="Rectangle 3"/>
          <p:cNvSpPr>
            <a:spLocks noGrp="1" noChangeArrowheads="1"/>
          </p:cNvSpPr>
          <p:nvPr>
            <p:ph type="body" idx="1"/>
          </p:nvPr>
        </p:nvSpPr>
        <p:spPr bwMode="auto">
          <a:xfrm>
            <a:off x="1371600" y="1200150"/>
            <a:ext cx="67818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17"/>
          <p:cNvSpPr>
            <a:spLocks noChangeArrowheads="1"/>
          </p:cNvSpPr>
          <p:nvPr userDrawn="1"/>
        </p:nvSpPr>
        <p:spPr bwMode="auto">
          <a:xfrm>
            <a:off x="152400" y="-1"/>
            <a:ext cx="362340" cy="5143501"/>
          </a:xfrm>
          <a:prstGeom prst="rect">
            <a:avLst/>
          </a:prstGeom>
          <a:gradFill rotWithShape="0">
            <a:gsLst>
              <a:gs pos="0">
                <a:schemeClr val="bg1"/>
              </a:gs>
              <a:gs pos="100000">
                <a:srgbClr val="6399AB"/>
              </a:gs>
            </a:gsLst>
            <a:lin ang="5400000" scaled="1"/>
          </a:gradFill>
          <a:ln>
            <a:noFill/>
          </a:ln>
        </p:spPr>
        <p:txBody>
          <a:bodyPr wrap="none" anchor="ctr"/>
          <a:lstStyle/>
          <a:p>
            <a:endParaRPr lang="en-US" sz="2400"/>
          </a:p>
        </p:txBody>
      </p:sp>
      <p:sp>
        <p:nvSpPr>
          <p:cNvPr id="10" name="Rectangle 18"/>
          <p:cNvSpPr>
            <a:spLocks noChangeArrowheads="1"/>
          </p:cNvSpPr>
          <p:nvPr userDrawn="1"/>
        </p:nvSpPr>
        <p:spPr bwMode="auto">
          <a:xfrm>
            <a:off x="0" y="4718657"/>
            <a:ext cx="9144000" cy="332572"/>
          </a:xfrm>
          <a:prstGeom prst="rect">
            <a:avLst/>
          </a:prstGeom>
          <a:gradFill rotWithShape="0">
            <a:gsLst>
              <a:gs pos="0">
                <a:srgbClr val="00364A"/>
              </a:gs>
              <a:gs pos="100000">
                <a:srgbClr val="6399AB"/>
              </a:gs>
            </a:gsLst>
            <a:lin ang="0" scaled="1"/>
          </a:gradFill>
          <a:ln>
            <a:noFill/>
          </a:ln>
        </p:spPr>
        <p:txBody>
          <a:bodyPr wrap="none" anchor="ctr"/>
          <a:lstStyle/>
          <a:p>
            <a:endParaRPr lang="en-US" sz="1200" dirty="0">
              <a:solidFill>
                <a:srgbClr val="000099"/>
              </a:solidFill>
              <a:latin typeface="Arial" charset="0"/>
            </a:endParaRPr>
          </a:p>
        </p:txBody>
      </p:sp>
      <p:pic>
        <p:nvPicPr>
          <p:cNvPr id="11" name="Picture 11" descr="D:\Work\Neptune\stationery\Neptune icon white transparent 400px.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7893" y="4717790"/>
            <a:ext cx="334407" cy="334407"/>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10"/>
          <p:cNvSpPr>
            <a:spLocks noChangeArrowheads="1"/>
          </p:cNvSpPr>
          <p:nvPr userDrawn="1"/>
        </p:nvSpPr>
        <p:spPr bwMode="auto">
          <a:xfrm>
            <a:off x="3586798" y="4709475"/>
            <a:ext cx="23514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dirty="0">
                <a:solidFill>
                  <a:schemeClr val="bg1"/>
                </a:solidFill>
                <a:latin typeface="+mn-lt"/>
              </a:rPr>
              <a:t>LLW Forum • October 2022</a:t>
            </a:r>
            <a:endParaRPr lang="en-US" sz="1200" dirty="0">
              <a:solidFill>
                <a:schemeClr val="bg1"/>
              </a:solidFill>
              <a:latin typeface="+mn-lt"/>
            </a:endParaRPr>
          </a:p>
        </p:txBody>
      </p:sp>
      <p:sp>
        <p:nvSpPr>
          <p:cNvPr id="1031" name="Rectangle 20"/>
          <p:cNvSpPr>
            <a:spLocks noChangeArrowheads="1"/>
          </p:cNvSpPr>
          <p:nvPr/>
        </p:nvSpPr>
        <p:spPr bwMode="auto">
          <a:xfrm>
            <a:off x="8577723" y="4746442"/>
            <a:ext cx="372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p>
            <a:pPr algn="r"/>
            <a:fld id="{904D7C69-7BAA-4728-8401-D8AB761E58C6}" type="slidenum">
              <a:rPr lang="en-US" sz="1200" i="0">
                <a:solidFill>
                  <a:schemeClr val="tx1"/>
                </a:solidFill>
                <a:latin typeface="Arial" panose="020B0604020202020204" pitchFamily="34" charset="0"/>
                <a:cs typeface="Arial" panose="020B0604020202020204" pitchFamily="34" charset="0"/>
              </a:rPr>
              <a:pPr algn="r"/>
              <a:t>‹#›</a:t>
            </a:fld>
            <a:endParaRPr lang="en-US" sz="1200" i="0" dirty="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p:titleStyle>
    <p:bodyStyle>
      <a:lvl1pPr marL="457200" indent="-457200" algn="l" rtl="0" eaLnBrk="0" fontAlgn="base" hangingPunct="0">
        <a:spcBef>
          <a:spcPct val="20000"/>
        </a:spcBef>
        <a:spcAft>
          <a:spcPct val="0"/>
        </a:spcAft>
        <a:buClr>
          <a:srgbClr val="6399AB"/>
        </a:buClr>
        <a:buSzPct val="120000"/>
        <a:buFont typeface="Arial" pitchFamily="34" charset="0"/>
        <a:buChar char="•"/>
        <a:defRPr sz="3200">
          <a:solidFill>
            <a:schemeClr val="tx1"/>
          </a:solidFill>
          <a:latin typeface="+mn-lt"/>
          <a:ea typeface="ＭＳ Ｐゴシック" pitchFamily="34" charset="-128"/>
          <a:cs typeface="+mn-cs"/>
        </a:defRPr>
      </a:lvl1pPr>
      <a:lvl2pPr marL="914400" indent="-457200" algn="l" rtl="0" eaLnBrk="0" fontAlgn="base" hangingPunct="0">
        <a:spcBef>
          <a:spcPct val="20000"/>
        </a:spcBef>
        <a:spcAft>
          <a:spcPct val="0"/>
        </a:spcAft>
        <a:buClr>
          <a:srgbClr val="6399AB"/>
        </a:buClr>
        <a:buSzPct val="120000"/>
        <a:buFont typeface="Arial" pitchFamily="34" charset="0"/>
        <a:buChar char="•"/>
        <a:defRPr sz="2800">
          <a:solidFill>
            <a:schemeClr val="tx1"/>
          </a:solidFill>
          <a:latin typeface="+mn-lt"/>
          <a:ea typeface="ＭＳ Ｐゴシック" charset="-128"/>
        </a:defRPr>
      </a:lvl2pPr>
      <a:lvl3pPr marL="1257300" indent="-342900" algn="l" rtl="0" eaLnBrk="0" fontAlgn="base" hangingPunct="0">
        <a:spcBef>
          <a:spcPct val="20000"/>
        </a:spcBef>
        <a:spcAft>
          <a:spcPct val="0"/>
        </a:spcAft>
        <a:buClr>
          <a:srgbClr val="6399AB"/>
        </a:buClr>
        <a:buSzPct val="120000"/>
        <a:buFont typeface="Arial" pitchFamily="34" charset="0"/>
        <a:buChar char="•"/>
        <a:defRPr sz="2400">
          <a:solidFill>
            <a:schemeClr val="tx1"/>
          </a:solidFill>
          <a:latin typeface="+mn-lt"/>
          <a:ea typeface="ＭＳ Ｐゴシック" charset="-128"/>
        </a:defRPr>
      </a:lvl3pPr>
      <a:lvl4pPr marL="1714500" indent="-342900" algn="l" rtl="0" eaLnBrk="0" fontAlgn="base" hangingPunct="0">
        <a:spcBef>
          <a:spcPct val="20000"/>
        </a:spcBef>
        <a:spcAft>
          <a:spcPct val="0"/>
        </a:spcAft>
        <a:buClr>
          <a:srgbClr val="6399AB"/>
        </a:buClr>
        <a:buSzPct val="120000"/>
        <a:buFont typeface="Arial" pitchFamily="34" charset="0"/>
        <a:buChar char="•"/>
        <a:defRPr sz="2000">
          <a:solidFill>
            <a:schemeClr val="tx1"/>
          </a:solidFill>
          <a:latin typeface="+mn-lt"/>
          <a:ea typeface="ＭＳ Ｐゴシック" charset="-128"/>
        </a:defRPr>
      </a:lvl4pPr>
      <a:lvl5pPr marL="2171700" indent="-342900" algn="l" rtl="0" eaLnBrk="0" fontAlgn="base" hangingPunct="0">
        <a:spcBef>
          <a:spcPct val="20000"/>
        </a:spcBef>
        <a:spcAft>
          <a:spcPct val="0"/>
        </a:spcAft>
        <a:buClr>
          <a:srgbClr val="6399AB"/>
        </a:buClr>
        <a:buSzPct val="120000"/>
        <a:buFont typeface="Arial" pitchFamily="34" charset="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4850" y="288367"/>
            <a:ext cx="7734300" cy="1371600"/>
          </a:xfrm>
        </p:spPr>
        <p:txBody>
          <a:bodyPr/>
          <a:lstStyle/>
          <a:p>
            <a:pPr>
              <a:defRPr/>
            </a:pPr>
            <a:r>
              <a:rPr lang="en-US" sz="3200" dirty="0"/>
              <a:t>The Art and Science of a Probabilistic Performance Assessment: West Valley</a:t>
            </a:r>
            <a:endParaRPr lang="en-US" sz="3200" b="1" dirty="0"/>
          </a:p>
        </p:txBody>
      </p:sp>
      <p:sp>
        <p:nvSpPr>
          <p:cNvPr id="5" name="Rectangle 5"/>
          <p:cNvSpPr>
            <a:spLocks noChangeArrowheads="1"/>
          </p:cNvSpPr>
          <p:nvPr/>
        </p:nvSpPr>
        <p:spPr bwMode="auto">
          <a:xfrm>
            <a:off x="381000" y="2141416"/>
            <a:ext cx="8382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ts val="0"/>
              </a:spcBef>
              <a:defRPr/>
            </a:pPr>
            <a:r>
              <a:rPr lang="en-US" dirty="0">
                <a:latin typeface="Arial" panose="020B0604020202020204" pitchFamily="34" charset="0"/>
                <a:cs typeface="Arial" panose="020B0604020202020204" pitchFamily="34" charset="0"/>
              </a:rPr>
              <a:t>LLW Forum October 2022 Meeting</a:t>
            </a:r>
          </a:p>
          <a:p>
            <a:pPr algn="ctr">
              <a:spcBef>
                <a:spcPts val="0"/>
              </a:spcBef>
              <a:defRPr/>
            </a:pPr>
            <a:endParaRPr lang="en-US" dirty="0">
              <a:latin typeface="Arial" panose="020B0604020202020204" pitchFamily="34" charset="0"/>
              <a:cs typeface="Arial" panose="020B0604020202020204" pitchFamily="34" charset="0"/>
            </a:endParaRPr>
          </a:p>
          <a:p>
            <a:pPr algn="ctr">
              <a:spcBef>
                <a:spcPts val="0"/>
              </a:spcBef>
              <a:defRPr/>
            </a:pPr>
            <a:r>
              <a:rPr lang="en-US" dirty="0">
                <a:latin typeface="Arial" panose="020B0604020202020204" pitchFamily="34" charset="0"/>
                <a:cs typeface="Arial" panose="020B0604020202020204" pitchFamily="34" charset="0"/>
              </a:rPr>
              <a:t>Sean McCandless</a:t>
            </a:r>
          </a:p>
        </p:txBody>
      </p:sp>
      <p:pic>
        <p:nvPicPr>
          <p:cNvPr id="9" name="Picture 4" descr="D:\Work\Neptune\stationery\Neptune logo transparent 1600p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77196"/>
            <a:ext cx="2438400" cy="5921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2971800" y="4188697"/>
            <a:ext cx="3200400" cy="34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b="1" dirty="0">
                <a:solidFill>
                  <a:srgbClr val="6399AB"/>
                </a:solidFill>
                <a:latin typeface="+mn-lt"/>
                <a:cs typeface="Courier New" pitchFamily="49" charset="0"/>
              </a:rPr>
              <a:t>www.neptuneinc.org</a:t>
            </a:r>
          </a:p>
        </p:txBody>
      </p:sp>
    </p:spTree>
  </p:cSld>
  <p:clrMapOvr>
    <a:masterClrMapping/>
  </p:clrMapOvr>
  <mc:AlternateContent xmlns:mc="http://schemas.openxmlformats.org/markup-compatibility/2006" xmlns:p14="http://schemas.microsoft.com/office/powerpoint/2010/main">
    <mc:Choice Requires="p14">
      <p:transition spd="slow" p14:dur="2000" advTm="36660"/>
    </mc:Choice>
    <mc:Fallback xmlns="">
      <p:transition spd="slow" advTm="366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83298"/>
            <a:ext cx="3009900" cy="1981200"/>
          </a:xfrm>
        </p:spPr>
        <p:txBody>
          <a:bodyPr/>
          <a:lstStyle/>
          <a:p>
            <a:r>
              <a:rPr lang="en-US" sz="3600" dirty="0"/>
              <a:t>Model Organization - Facilities</a:t>
            </a:r>
          </a:p>
        </p:txBody>
      </p:sp>
      <p:sp>
        <p:nvSpPr>
          <p:cNvPr id="14" name="Title 1"/>
          <p:cNvSpPr txBox="1">
            <a:spLocks/>
          </p:cNvSpPr>
          <p:nvPr/>
        </p:nvSpPr>
        <p:spPr bwMode="auto">
          <a:xfrm>
            <a:off x="762000" y="241935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r>
              <a:rPr lang="en-US" sz="1800" b="0" kern="0" dirty="0">
                <a:solidFill>
                  <a:schemeClr val="tx1"/>
                </a:solidFill>
              </a:rPr>
              <a:t>WMAs such as the SDA are sub-divided into Facilities. </a:t>
            </a:r>
          </a:p>
        </p:txBody>
      </p:sp>
      <p:pic>
        <p:nvPicPr>
          <p:cNvPr id="4" name="Picture 3">
            <a:extLst>
              <a:ext uri="{FF2B5EF4-FFF2-40B4-BE49-F238E27FC236}">
                <a16:creationId xmlns:a16="http://schemas.microsoft.com/office/drawing/2014/main" id="{0E351B08-7CFE-0F3B-DC4F-8AC77E19D2E1}"/>
              </a:ext>
            </a:extLst>
          </p:cNvPr>
          <p:cNvPicPr>
            <a:picLocks noChangeAspect="1"/>
          </p:cNvPicPr>
          <p:nvPr/>
        </p:nvPicPr>
        <p:blipFill>
          <a:blip r:embed="rId3"/>
          <a:stretch>
            <a:fillRect/>
          </a:stretch>
        </p:blipFill>
        <p:spPr>
          <a:xfrm>
            <a:off x="2971799" y="105618"/>
            <a:ext cx="6172201" cy="4980731"/>
          </a:xfrm>
          <a:prstGeom prst="rect">
            <a:avLst/>
          </a:prstGeom>
        </p:spPr>
      </p:pic>
    </p:spTree>
    <p:extLst>
      <p:ext uri="{BB962C8B-B14F-4D97-AF65-F5344CB8AC3E}">
        <p14:creationId xmlns:p14="http://schemas.microsoft.com/office/powerpoint/2010/main" val="2988639931"/>
      </p:ext>
    </p:extLst>
  </p:cSld>
  <p:clrMapOvr>
    <a:masterClrMapping/>
  </p:clrMapOvr>
  <mc:AlternateContent xmlns:mc="http://schemas.openxmlformats.org/markup-compatibility/2006" xmlns:p14="http://schemas.microsoft.com/office/powerpoint/2010/main">
    <mc:Choice Requires="p14">
      <p:transition spd="slow" p14:dur="2000" advTm="47664"/>
    </mc:Choice>
    <mc:Fallback xmlns="">
      <p:transition spd="slow" advTm="4766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09550"/>
            <a:ext cx="3124200" cy="2057400"/>
          </a:xfrm>
        </p:spPr>
        <p:txBody>
          <a:bodyPr/>
          <a:lstStyle/>
          <a:p>
            <a:r>
              <a:rPr lang="en-US" sz="3600" dirty="0"/>
              <a:t>Model Organization – Decision Units</a:t>
            </a:r>
          </a:p>
        </p:txBody>
      </p:sp>
      <p:sp>
        <p:nvSpPr>
          <p:cNvPr id="14" name="Title 1"/>
          <p:cNvSpPr txBox="1">
            <a:spLocks/>
          </p:cNvSpPr>
          <p:nvPr/>
        </p:nvSpPr>
        <p:spPr bwMode="auto">
          <a:xfrm>
            <a:off x="6362700" y="2266950"/>
            <a:ext cx="2133600" cy="241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r>
              <a:rPr lang="en-US" sz="1800" b="0" kern="0" dirty="0">
                <a:solidFill>
                  <a:schemeClr val="tx1"/>
                </a:solidFill>
              </a:rPr>
              <a:t>Facilities are further sub-divided into Decision Units. Each Decision Unit is assigned distinct waste inventory.</a:t>
            </a:r>
          </a:p>
        </p:txBody>
      </p:sp>
      <p:pic>
        <p:nvPicPr>
          <p:cNvPr id="5" name="Picture 4">
            <a:extLst>
              <a:ext uri="{FF2B5EF4-FFF2-40B4-BE49-F238E27FC236}">
                <a16:creationId xmlns:a16="http://schemas.microsoft.com/office/drawing/2014/main" id="{99CDA8E4-7090-BF22-F1D3-DF71A0452A37}"/>
              </a:ext>
            </a:extLst>
          </p:cNvPr>
          <p:cNvPicPr>
            <a:picLocks noChangeAspect="1"/>
          </p:cNvPicPr>
          <p:nvPr/>
        </p:nvPicPr>
        <p:blipFill>
          <a:blip r:embed="rId3"/>
          <a:stretch>
            <a:fillRect/>
          </a:stretch>
        </p:blipFill>
        <p:spPr>
          <a:xfrm>
            <a:off x="304800" y="57150"/>
            <a:ext cx="5631431" cy="5069692"/>
          </a:xfrm>
          <a:prstGeom prst="rect">
            <a:avLst/>
          </a:prstGeom>
        </p:spPr>
      </p:pic>
    </p:spTree>
    <p:extLst>
      <p:ext uri="{BB962C8B-B14F-4D97-AF65-F5344CB8AC3E}">
        <p14:creationId xmlns:p14="http://schemas.microsoft.com/office/powerpoint/2010/main" val="3061567300"/>
      </p:ext>
    </p:extLst>
  </p:cSld>
  <p:clrMapOvr>
    <a:masterClrMapping/>
  </p:clrMapOvr>
  <mc:AlternateContent xmlns:mc="http://schemas.openxmlformats.org/markup-compatibility/2006" xmlns:p14="http://schemas.microsoft.com/office/powerpoint/2010/main">
    <mc:Choice Requires="p14">
      <p:transition spd="slow" p14:dur="2000" advTm="47664"/>
    </mc:Choice>
    <mc:Fallback xmlns="">
      <p:transition spd="slow" advTm="476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49" y="23076"/>
            <a:ext cx="3858219" cy="509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762000" y="1733550"/>
            <a:ext cx="2920162"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pPr algn="l">
              <a:lnSpc>
                <a:spcPct val="90000"/>
              </a:lnSpc>
            </a:pPr>
            <a:r>
              <a:rPr lang="en-US" sz="1650" b="0" kern="0" dirty="0"/>
              <a:t>A 1-D column extends from the atmosphere down through cover and backfill, waste and geologic strata to the water table.</a:t>
            </a:r>
          </a:p>
          <a:p>
            <a:pPr algn="l">
              <a:lnSpc>
                <a:spcPct val="90000"/>
              </a:lnSpc>
            </a:pPr>
            <a:endParaRPr lang="en-US" sz="1650" b="0" kern="0" dirty="0"/>
          </a:p>
          <a:p>
            <a:pPr algn="l">
              <a:lnSpc>
                <a:spcPct val="90000"/>
              </a:lnSpc>
            </a:pPr>
            <a:r>
              <a:rPr lang="en-US" sz="1650" b="0" kern="0" dirty="0"/>
              <a:t>Lateral flows represent groundwater flow to the creeks.</a:t>
            </a:r>
          </a:p>
        </p:txBody>
      </p:sp>
      <p:sp>
        <p:nvSpPr>
          <p:cNvPr id="2" name="Title 1"/>
          <p:cNvSpPr>
            <a:spLocks noGrp="1"/>
          </p:cNvSpPr>
          <p:nvPr>
            <p:ph type="title"/>
          </p:nvPr>
        </p:nvSpPr>
        <p:spPr>
          <a:xfrm>
            <a:off x="152400" y="154782"/>
            <a:ext cx="4038600" cy="1273968"/>
          </a:xfrm>
        </p:spPr>
        <p:txBody>
          <a:bodyPr/>
          <a:lstStyle/>
          <a:p>
            <a:r>
              <a:rPr lang="en-US" sz="3600" spc="-113" dirty="0"/>
              <a:t>An Example Transport Column</a:t>
            </a:r>
          </a:p>
        </p:txBody>
      </p:sp>
      <p:sp>
        <p:nvSpPr>
          <p:cNvPr id="9" name="Title 1"/>
          <p:cNvSpPr txBox="1">
            <a:spLocks/>
          </p:cNvSpPr>
          <p:nvPr/>
        </p:nvSpPr>
        <p:spPr bwMode="auto">
          <a:xfrm>
            <a:off x="7254631" y="1312526"/>
            <a:ext cx="1714500" cy="56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pPr algn="l">
              <a:lnSpc>
                <a:spcPct val="90000"/>
              </a:lnSpc>
            </a:pPr>
            <a:r>
              <a:rPr lang="en-US" sz="1650" b="0" kern="0" dirty="0"/>
              <a:t>cover (options)</a:t>
            </a:r>
          </a:p>
        </p:txBody>
      </p:sp>
      <p:sp>
        <p:nvSpPr>
          <p:cNvPr id="10" name="Title 1"/>
          <p:cNvSpPr txBox="1">
            <a:spLocks/>
          </p:cNvSpPr>
          <p:nvPr/>
        </p:nvSpPr>
        <p:spPr bwMode="auto">
          <a:xfrm>
            <a:off x="7254631" y="2200511"/>
            <a:ext cx="1714500" cy="61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pPr algn="l">
              <a:lnSpc>
                <a:spcPct val="90000"/>
              </a:lnSpc>
            </a:pPr>
            <a:r>
              <a:rPr lang="en-US" sz="1650" b="0" kern="0" dirty="0"/>
              <a:t>waste zone, with a water table</a:t>
            </a:r>
          </a:p>
        </p:txBody>
      </p:sp>
      <p:sp>
        <p:nvSpPr>
          <p:cNvPr id="11" name="Title 1"/>
          <p:cNvSpPr txBox="1">
            <a:spLocks/>
          </p:cNvSpPr>
          <p:nvPr/>
        </p:nvSpPr>
        <p:spPr bwMode="auto">
          <a:xfrm>
            <a:off x="7315200" y="3237343"/>
            <a:ext cx="1905000" cy="82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pPr algn="l">
              <a:lnSpc>
                <a:spcPct val="90000"/>
              </a:lnSpc>
            </a:pPr>
            <a:r>
              <a:rPr lang="en-US" sz="1650" b="0" kern="0" dirty="0"/>
              <a:t>lower water table, with lateral transport to creeks</a:t>
            </a:r>
          </a:p>
        </p:txBody>
      </p:sp>
      <p:cxnSp>
        <p:nvCxnSpPr>
          <p:cNvPr id="4" name="Straight Arrow Connector 3"/>
          <p:cNvCxnSpPr>
            <a:cxnSpLocks/>
            <a:stCxn id="9" idx="1"/>
          </p:cNvCxnSpPr>
          <p:nvPr/>
        </p:nvCxnSpPr>
        <p:spPr bwMode="auto">
          <a:xfrm flipH="1">
            <a:off x="5540131" y="1594865"/>
            <a:ext cx="1714500" cy="183038"/>
          </a:xfrm>
          <a:prstGeom prst="straightConnector1">
            <a:avLst/>
          </a:prstGeom>
          <a:solidFill>
            <a:schemeClr val="accent1"/>
          </a:solidFill>
          <a:ln w="19050" cap="rnd" cmpd="sng" algn="ctr">
            <a:solidFill>
              <a:schemeClr val="tx1"/>
            </a:solidFill>
            <a:prstDash val="solid"/>
            <a:round/>
            <a:headEnd type="none" w="med" len="med"/>
            <a:tailEnd type="oval" w="med" len="med"/>
          </a:ln>
          <a:effectLst/>
        </p:spPr>
      </p:cxnSp>
      <p:cxnSp>
        <p:nvCxnSpPr>
          <p:cNvPr id="13" name="Straight Arrow Connector 12"/>
          <p:cNvCxnSpPr>
            <a:cxnSpLocks/>
            <a:stCxn id="10" idx="1"/>
          </p:cNvCxnSpPr>
          <p:nvPr/>
        </p:nvCxnSpPr>
        <p:spPr bwMode="auto">
          <a:xfrm flipH="1">
            <a:off x="5562600" y="2507623"/>
            <a:ext cx="1692031" cy="630420"/>
          </a:xfrm>
          <a:prstGeom prst="straightConnector1">
            <a:avLst/>
          </a:prstGeom>
          <a:solidFill>
            <a:schemeClr val="accent1"/>
          </a:solidFill>
          <a:ln w="19050" cap="rnd" cmpd="sng" algn="ctr">
            <a:solidFill>
              <a:schemeClr val="tx1"/>
            </a:solidFill>
            <a:prstDash val="solid"/>
            <a:round/>
            <a:headEnd type="none" w="med" len="med"/>
            <a:tailEnd type="oval" w="med" len="med"/>
          </a:ln>
          <a:effectLst/>
        </p:spPr>
      </p:cxnSp>
      <p:cxnSp>
        <p:nvCxnSpPr>
          <p:cNvPr id="16" name="Straight Arrow Connector 15"/>
          <p:cNvCxnSpPr>
            <a:cxnSpLocks/>
            <a:stCxn id="11" idx="1"/>
          </p:cNvCxnSpPr>
          <p:nvPr/>
        </p:nvCxnSpPr>
        <p:spPr bwMode="auto">
          <a:xfrm flipH="1">
            <a:off x="5562600" y="3648848"/>
            <a:ext cx="1752600" cy="1056502"/>
          </a:xfrm>
          <a:prstGeom prst="straightConnector1">
            <a:avLst/>
          </a:prstGeom>
          <a:solidFill>
            <a:schemeClr val="accent1"/>
          </a:solidFill>
          <a:ln w="19050" cap="rnd" cmpd="sng" algn="ctr">
            <a:solidFill>
              <a:schemeClr val="tx1"/>
            </a:solidFill>
            <a:prstDash val="solid"/>
            <a:round/>
            <a:headEnd type="none" w="med" len="med"/>
            <a:tailEnd type="oval" w="med" len="med"/>
          </a:ln>
          <a:effectLst/>
        </p:spPr>
      </p:cxnSp>
    </p:spTree>
    <p:custDataLst>
      <p:tags r:id="rId1"/>
    </p:custDataLst>
    <p:extLst>
      <p:ext uri="{BB962C8B-B14F-4D97-AF65-F5344CB8AC3E}">
        <p14:creationId xmlns:p14="http://schemas.microsoft.com/office/powerpoint/2010/main" val="649123691"/>
      </p:ext>
    </p:extLst>
  </p:cSld>
  <p:clrMapOvr>
    <a:masterClrMapping/>
  </p:clrMapOvr>
  <mc:AlternateContent xmlns:mc="http://schemas.openxmlformats.org/markup-compatibility/2006" xmlns:p14="http://schemas.microsoft.com/office/powerpoint/2010/main">
    <mc:Choice Requires="p14">
      <p:transition spd="slow" p14:dur="2000" advTm="72131"/>
    </mc:Choice>
    <mc:Fallback xmlns="">
      <p:transition spd="slow" advTm="72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914400" y="971550"/>
            <a:ext cx="7924800" cy="3581400"/>
          </a:xfrm>
        </p:spPr>
        <p:txBody>
          <a:bodyPr/>
          <a:lstStyle/>
          <a:p>
            <a:pPr marL="0" indent="0">
              <a:lnSpc>
                <a:spcPct val="80000"/>
              </a:lnSpc>
              <a:spcBef>
                <a:spcPct val="25000"/>
              </a:spcBef>
              <a:spcAft>
                <a:spcPts val="1200"/>
              </a:spcAft>
              <a:buNone/>
            </a:pPr>
            <a:r>
              <a:rPr lang="en-US" sz="2100" dirty="0">
                <a:solidFill>
                  <a:schemeClr val="tx1"/>
                </a:solidFill>
              </a:rPr>
              <a:t>Exposure pathways to a resident farmer:</a:t>
            </a:r>
          </a:p>
          <a:p>
            <a:pPr marL="270000" indent="-270000">
              <a:lnSpc>
                <a:spcPct val="80000"/>
              </a:lnSpc>
              <a:spcBef>
                <a:spcPct val="25000"/>
              </a:spcBef>
            </a:pPr>
            <a:r>
              <a:rPr lang="en-US" sz="1600" dirty="0"/>
              <a:t>external exposure from soil (outdoor and indoor in a basement)</a:t>
            </a:r>
          </a:p>
          <a:p>
            <a:pPr marL="270000" indent="-270000">
              <a:lnSpc>
                <a:spcPct val="80000"/>
              </a:lnSpc>
              <a:spcBef>
                <a:spcPct val="25000"/>
              </a:spcBef>
            </a:pPr>
            <a:r>
              <a:rPr lang="en-US" sz="1600" dirty="0"/>
              <a:t>gas inhalation (indoor and outdoor)</a:t>
            </a:r>
          </a:p>
          <a:p>
            <a:pPr marL="270000" indent="-270000">
              <a:lnSpc>
                <a:spcPct val="80000"/>
              </a:lnSpc>
              <a:spcBef>
                <a:spcPct val="25000"/>
              </a:spcBef>
            </a:pPr>
            <a:r>
              <a:rPr lang="en-US" sz="1600" dirty="0"/>
              <a:t>dust inhalation (indoor and outdoor)</a:t>
            </a:r>
          </a:p>
          <a:p>
            <a:pPr marL="270000" indent="-270000">
              <a:lnSpc>
                <a:spcPct val="80000"/>
              </a:lnSpc>
              <a:spcBef>
                <a:spcPct val="25000"/>
              </a:spcBef>
            </a:pPr>
            <a:r>
              <a:rPr lang="en-US" sz="1600" dirty="0"/>
              <a:t>home-produced chicken ingestion</a:t>
            </a:r>
          </a:p>
          <a:p>
            <a:pPr marL="270000" indent="-270000">
              <a:lnSpc>
                <a:spcPct val="80000"/>
              </a:lnSpc>
              <a:spcBef>
                <a:spcPct val="25000"/>
              </a:spcBef>
            </a:pPr>
            <a:r>
              <a:rPr lang="en-US" sz="1600" dirty="0"/>
              <a:t>home-produced egg ingestion</a:t>
            </a:r>
          </a:p>
          <a:p>
            <a:pPr marL="270000" indent="-270000">
              <a:lnSpc>
                <a:spcPct val="80000"/>
              </a:lnSpc>
              <a:spcBef>
                <a:spcPct val="25000"/>
              </a:spcBef>
            </a:pPr>
            <a:r>
              <a:rPr lang="en-US" sz="1600" dirty="0"/>
              <a:t>home-produced dairy ingestion</a:t>
            </a:r>
          </a:p>
          <a:p>
            <a:pPr marL="270000" indent="-270000">
              <a:lnSpc>
                <a:spcPct val="80000"/>
              </a:lnSpc>
              <a:spcBef>
                <a:spcPct val="25000"/>
              </a:spcBef>
            </a:pPr>
            <a:r>
              <a:rPr lang="en-US" sz="1600" dirty="0"/>
              <a:t>home-produced vegetable ingestion</a:t>
            </a:r>
          </a:p>
          <a:p>
            <a:pPr marL="270000" indent="-270000">
              <a:lnSpc>
                <a:spcPct val="80000"/>
              </a:lnSpc>
              <a:spcBef>
                <a:spcPct val="25000"/>
              </a:spcBef>
            </a:pPr>
            <a:r>
              <a:rPr lang="en-US" sz="1600" dirty="0"/>
              <a:t>home-produced fruit ingestion</a:t>
            </a:r>
          </a:p>
          <a:p>
            <a:pPr marL="270000" indent="-270000">
              <a:lnSpc>
                <a:spcPct val="80000"/>
              </a:lnSpc>
              <a:spcBef>
                <a:spcPct val="25000"/>
              </a:spcBef>
            </a:pPr>
            <a:r>
              <a:rPr lang="en-US" sz="1600" dirty="0"/>
              <a:t>wild fish ingestion</a:t>
            </a:r>
          </a:p>
          <a:p>
            <a:pPr marL="270000" indent="-270000">
              <a:lnSpc>
                <a:spcPct val="80000"/>
              </a:lnSpc>
              <a:spcBef>
                <a:spcPct val="25000"/>
              </a:spcBef>
            </a:pPr>
            <a:r>
              <a:rPr lang="en-US" sz="1600" dirty="0"/>
              <a:t>drinking water ingestion</a:t>
            </a:r>
          </a:p>
          <a:p>
            <a:pPr marL="270000" indent="-270000">
              <a:lnSpc>
                <a:spcPct val="80000"/>
              </a:lnSpc>
              <a:spcBef>
                <a:spcPct val="25000"/>
              </a:spcBef>
            </a:pPr>
            <a:r>
              <a:rPr lang="en-US" sz="1600" dirty="0"/>
              <a:t>incidental soil, sediment, dust ingestion (e.g., via hand-to-mouth transfer)</a:t>
            </a:r>
          </a:p>
          <a:p>
            <a:pPr marL="270000" indent="-270000">
              <a:lnSpc>
                <a:spcPct val="80000"/>
              </a:lnSpc>
              <a:spcBef>
                <a:spcPct val="25000"/>
              </a:spcBef>
            </a:pPr>
            <a:r>
              <a:rPr lang="en-US" sz="1600" dirty="0"/>
              <a:t>acute exposure to wastes unearthed at the ground surface by erosion</a:t>
            </a:r>
          </a:p>
        </p:txBody>
      </p:sp>
      <p:sp>
        <p:nvSpPr>
          <p:cNvPr id="7170" name="Rectangle 2"/>
          <p:cNvSpPr>
            <a:spLocks noChangeArrowheads="1"/>
          </p:cNvSpPr>
          <p:nvPr/>
        </p:nvSpPr>
        <p:spPr bwMode="auto">
          <a:xfrm>
            <a:off x="1257300" y="3810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Human Exposure Pathways</a:t>
            </a:r>
          </a:p>
        </p:txBody>
      </p:sp>
    </p:spTree>
    <p:extLst>
      <p:ext uri="{BB962C8B-B14F-4D97-AF65-F5344CB8AC3E}">
        <p14:creationId xmlns:p14="http://schemas.microsoft.com/office/powerpoint/2010/main" val="37917289"/>
      </p:ext>
    </p:extLst>
  </p:cSld>
  <p:clrMapOvr>
    <a:masterClrMapping/>
  </p:clrMapOvr>
  <mc:AlternateContent xmlns:mc="http://schemas.openxmlformats.org/markup-compatibility/2006" xmlns:p14="http://schemas.microsoft.com/office/powerpoint/2010/main">
    <mc:Choice Requires="p14">
      <p:transition spd="slow" p14:dur="2000" advTm="54713"/>
    </mc:Choice>
    <mc:Fallback xmlns="">
      <p:transition spd="slow" advTm="547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36872" y="971550"/>
            <a:ext cx="8263288" cy="3505200"/>
          </a:xfrm>
        </p:spPr>
        <p:txBody>
          <a:bodyPr/>
          <a:lstStyle/>
          <a:p>
            <a:pPr marL="571500" indent="-571500" algn="l" defTabSz="531622">
              <a:spcAft>
                <a:spcPts val="1800"/>
              </a:spcAft>
              <a:buFont typeface="Arial" panose="020B0604020202020204" pitchFamily="34" charset="0"/>
              <a:buChar char="•"/>
              <a:defRPr sz="2912"/>
            </a:pPr>
            <a:r>
              <a:rPr lang="en-US" sz="2000" dirty="0">
                <a:solidFill>
                  <a:srgbClr val="000000"/>
                </a:solidFill>
              </a:rPr>
              <a:t>The area around the Site is undergoing active erosion, requiring active management and maintenance.</a:t>
            </a:r>
          </a:p>
          <a:p>
            <a:pPr marL="571500" indent="-571500" algn="l" defTabSz="531622">
              <a:spcAft>
                <a:spcPts val="1800"/>
              </a:spcAft>
              <a:buFont typeface="Arial" panose="020B0604020202020204" pitchFamily="34" charset="0"/>
              <a:buChar char="•"/>
              <a:defRPr sz="2912"/>
            </a:pPr>
            <a:r>
              <a:rPr lang="en-US" sz="2000" dirty="0">
                <a:solidFill>
                  <a:srgbClr val="000000"/>
                </a:solidFill>
              </a:rPr>
              <a:t>Erosion is the primary release mechanism for the Site. </a:t>
            </a:r>
          </a:p>
          <a:p>
            <a:pPr marL="571500" indent="-571500" algn="l" defTabSz="531622">
              <a:spcAft>
                <a:spcPts val="1800"/>
              </a:spcAft>
              <a:buFont typeface="Arial" panose="020B0604020202020204" pitchFamily="34" charset="0"/>
              <a:buChar char="•"/>
              <a:defRPr sz="2912"/>
            </a:pPr>
            <a:r>
              <a:rPr lang="en-US" sz="2000" dirty="0">
                <a:solidFill>
                  <a:srgbClr val="000000"/>
                </a:solidFill>
              </a:rPr>
              <a:t>We need to characterize erosion to model the performance of the Site though time.</a:t>
            </a:r>
          </a:p>
          <a:p>
            <a:pPr marL="571500" indent="-571500" defTabSz="531622">
              <a:spcAft>
                <a:spcPts val="1800"/>
              </a:spcAft>
              <a:defRPr sz="2912"/>
            </a:pPr>
            <a:r>
              <a:rPr lang="en-US" sz="2000" dirty="0">
                <a:solidFill>
                  <a:srgbClr val="000000"/>
                </a:solidFill>
              </a:rPr>
              <a:t>Erosion in the PPA Model is informed by several lines of evidence, including aerial photographs, LiDAR data, and literature review.</a:t>
            </a:r>
          </a:p>
          <a:p>
            <a:pPr marL="571500" indent="-571500" algn="l" defTabSz="531622">
              <a:spcAft>
                <a:spcPts val="1800"/>
              </a:spcAft>
              <a:buFont typeface="Arial" panose="020B0604020202020204" pitchFamily="34" charset="0"/>
              <a:buChar char="•"/>
              <a:defRPr sz="2912"/>
            </a:pPr>
            <a:endParaRPr lang="en-US" sz="2000" dirty="0">
              <a:solidFill>
                <a:srgbClr val="000000"/>
              </a:solidFill>
            </a:endParaRPr>
          </a:p>
        </p:txBody>
      </p:sp>
      <p:sp>
        <p:nvSpPr>
          <p:cNvPr id="7170" name="Rectangle 2"/>
          <p:cNvSpPr>
            <a:spLocks noChangeArrowheads="1"/>
          </p:cNvSpPr>
          <p:nvPr/>
        </p:nvSpPr>
        <p:spPr bwMode="auto">
          <a:xfrm>
            <a:off x="647700" y="43815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Erosion</a:t>
            </a:r>
          </a:p>
        </p:txBody>
      </p:sp>
    </p:spTree>
    <p:extLst>
      <p:ext uri="{BB962C8B-B14F-4D97-AF65-F5344CB8AC3E}">
        <p14:creationId xmlns:p14="http://schemas.microsoft.com/office/powerpoint/2010/main" val="3929057119"/>
      </p:ext>
    </p:extLst>
  </p:cSld>
  <p:clrMapOvr>
    <a:masterClrMapping/>
  </p:clrMapOvr>
  <mc:AlternateContent xmlns:mc="http://schemas.openxmlformats.org/markup-compatibility/2006" xmlns:p14="http://schemas.microsoft.com/office/powerpoint/2010/main">
    <mc:Choice Requires="p14">
      <p:transition spd="slow" p14:dur="2000" advTm="87382"/>
    </mc:Choice>
    <mc:Fallback xmlns="">
      <p:transition spd="slow" advTm="8738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36872" y="1276350"/>
            <a:ext cx="8263288" cy="3505200"/>
          </a:xfrm>
        </p:spPr>
        <p:txBody>
          <a:bodyPr/>
          <a:lstStyle/>
          <a:p>
            <a:pPr marL="0" indent="0" defTabSz="531622">
              <a:spcBef>
                <a:spcPts val="0"/>
              </a:spcBef>
              <a:spcAft>
                <a:spcPts val="1800"/>
              </a:spcAft>
              <a:buNone/>
              <a:defRPr sz="2912"/>
            </a:pPr>
            <a:r>
              <a:rPr lang="en-US" sz="2400" u="sng" dirty="0"/>
              <a:t>LiDAR Data</a:t>
            </a:r>
          </a:p>
          <a:p>
            <a:pPr marL="698500" lvl="3" indent="-457200" defTabSz="531622">
              <a:spcBef>
                <a:spcPts val="0"/>
              </a:spcBef>
              <a:spcAft>
                <a:spcPts val="600"/>
              </a:spcAft>
              <a:buFont typeface="Arial" panose="020B0604020202020204" pitchFamily="34" charset="0"/>
              <a:buChar char="•"/>
              <a:defRPr sz="2912"/>
            </a:pPr>
            <a:r>
              <a:rPr lang="en-US" sz="2400" dirty="0"/>
              <a:t>Three different sets of LIDAR data: 2020, 2015 and 2010</a:t>
            </a:r>
          </a:p>
          <a:p>
            <a:pPr marL="698500" lvl="3" indent="-457200" defTabSz="531622">
              <a:spcBef>
                <a:spcPts val="0"/>
              </a:spcBef>
              <a:spcAft>
                <a:spcPts val="1800"/>
              </a:spcAft>
              <a:buFont typeface="Arial" panose="020B0604020202020204" pitchFamily="34" charset="0"/>
              <a:buChar char="•"/>
              <a:defRPr sz="2912"/>
            </a:pPr>
            <a:r>
              <a:rPr lang="en-US" sz="2400" dirty="0"/>
              <a:t>Aerial photograph paired with the LiDAR data</a:t>
            </a:r>
          </a:p>
          <a:p>
            <a:pPr marL="0" indent="0" defTabSz="531622">
              <a:spcBef>
                <a:spcPts val="0"/>
              </a:spcBef>
              <a:spcAft>
                <a:spcPts val="1800"/>
              </a:spcAft>
              <a:buNone/>
              <a:defRPr sz="2912"/>
            </a:pPr>
            <a:r>
              <a:rPr lang="en-US" sz="2400" u="sng" dirty="0"/>
              <a:t>Historical</a:t>
            </a:r>
            <a:r>
              <a:rPr lang="en-US" sz="1800" u="sng" dirty="0"/>
              <a:t> </a:t>
            </a:r>
            <a:r>
              <a:rPr lang="en-US" sz="2400" u="sng" dirty="0"/>
              <a:t>Aerial Photographs</a:t>
            </a:r>
          </a:p>
          <a:p>
            <a:pPr marL="698500" lvl="3" indent="-457200" defTabSz="531622">
              <a:spcBef>
                <a:spcPts val="0"/>
              </a:spcBef>
              <a:spcAft>
                <a:spcPts val="1800"/>
              </a:spcAft>
              <a:defRPr sz="2912"/>
            </a:pPr>
            <a:r>
              <a:rPr lang="en-US" sz="2400" dirty="0"/>
              <a:t>Historical aerial photographs from 1939, 1955, 1961, 1965, 1977, 1984, 1989</a:t>
            </a:r>
          </a:p>
          <a:p>
            <a:pPr marL="241300" lvl="3" indent="0" defTabSz="531622">
              <a:spcBef>
                <a:spcPts val="1800"/>
              </a:spcBef>
              <a:buNone/>
              <a:defRPr sz="2912"/>
            </a:pPr>
            <a:endParaRPr lang="en-US" dirty="0"/>
          </a:p>
        </p:txBody>
      </p:sp>
      <p:sp>
        <p:nvSpPr>
          <p:cNvPr id="7170" name="Rectangle 2"/>
          <p:cNvSpPr>
            <a:spLocks noChangeArrowheads="1"/>
          </p:cNvSpPr>
          <p:nvPr/>
        </p:nvSpPr>
        <p:spPr bwMode="auto">
          <a:xfrm>
            <a:off x="647700" y="66675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latin typeface="+mn-lt"/>
              </a:rPr>
              <a:t>Using Historical Imagery to Inform the Erosion Model</a:t>
            </a:r>
            <a:endParaRPr lang="en-US" sz="3600" b="1" dirty="0">
              <a:solidFill>
                <a:srgbClr val="00364A"/>
              </a:solidFill>
              <a:latin typeface="+mn-lt"/>
            </a:endParaRPr>
          </a:p>
        </p:txBody>
      </p:sp>
    </p:spTree>
    <p:extLst>
      <p:ext uri="{BB962C8B-B14F-4D97-AF65-F5344CB8AC3E}">
        <p14:creationId xmlns:p14="http://schemas.microsoft.com/office/powerpoint/2010/main" val="2532182440"/>
      </p:ext>
    </p:extLst>
  </p:cSld>
  <p:clrMapOvr>
    <a:masterClrMapping/>
  </p:clrMapOvr>
  <mc:AlternateContent xmlns:mc="http://schemas.openxmlformats.org/markup-compatibility/2006" xmlns:p14="http://schemas.microsoft.com/office/powerpoint/2010/main">
    <mc:Choice Requires="p14">
      <p:transition spd="slow" p14:dur="2000" advTm="87382"/>
    </mc:Choice>
    <mc:Fallback xmlns="">
      <p:transition spd="slow" advTm="8738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838200" y="1047750"/>
            <a:ext cx="7772400" cy="3657600"/>
          </a:xfrm>
        </p:spPr>
        <p:txBody>
          <a:bodyPr/>
          <a:lstStyle/>
          <a:p>
            <a:pPr marL="0" indent="0">
              <a:spcBef>
                <a:spcPct val="25000"/>
              </a:spcBef>
              <a:buNone/>
            </a:pPr>
            <a:r>
              <a:rPr lang="en-US" sz="2400" dirty="0"/>
              <a:t>PA takes place in an inherently artificial construct – the exposure scenario.</a:t>
            </a:r>
          </a:p>
          <a:p>
            <a:pPr>
              <a:spcBef>
                <a:spcPct val="25000"/>
              </a:spcBef>
            </a:pPr>
            <a:r>
              <a:rPr lang="en-US" sz="2400" dirty="0"/>
              <a:t>Assume loss of institutional control</a:t>
            </a:r>
          </a:p>
          <a:p>
            <a:pPr>
              <a:spcBef>
                <a:spcPct val="25000"/>
              </a:spcBef>
            </a:pPr>
            <a:r>
              <a:rPr lang="en-US" sz="2400" dirty="0"/>
              <a:t>Assume loss of knowledge of the hazards</a:t>
            </a:r>
          </a:p>
          <a:p>
            <a:pPr>
              <a:spcBef>
                <a:spcPct val="25000"/>
              </a:spcBef>
            </a:pPr>
            <a:r>
              <a:rPr lang="en-US" sz="2400" dirty="0"/>
              <a:t>Assume a resident farmer lives on site and subsists largely on locally-grown food</a:t>
            </a:r>
          </a:p>
          <a:p>
            <a:pPr marL="0" indent="0">
              <a:spcBef>
                <a:spcPct val="25000"/>
              </a:spcBef>
              <a:buNone/>
            </a:pPr>
            <a:r>
              <a:rPr lang="en-US" sz="2400" dirty="0"/>
              <a:t>PA is not a prediction of the future; but can be misinterpreted or misrepresented as such. </a:t>
            </a:r>
            <a:endParaRPr lang="en-US" sz="2200" dirty="0"/>
          </a:p>
        </p:txBody>
      </p:sp>
      <p:sp>
        <p:nvSpPr>
          <p:cNvPr id="7170" name="Rectangle 2"/>
          <p:cNvSpPr>
            <a:spLocks noChangeArrowheads="1"/>
          </p:cNvSpPr>
          <p:nvPr/>
        </p:nvSpPr>
        <p:spPr bwMode="auto">
          <a:xfrm>
            <a:off x="1981200" y="43815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Art and Science in PA</a:t>
            </a:r>
          </a:p>
        </p:txBody>
      </p:sp>
    </p:spTree>
    <p:extLst>
      <p:ext uri="{BB962C8B-B14F-4D97-AF65-F5344CB8AC3E}">
        <p14:creationId xmlns:p14="http://schemas.microsoft.com/office/powerpoint/2010/main" val="3159216387"/>
      </p:ext>
    </p:extLst>
  </p:cSld>
  <p:clrMapOvr>
    <a:masterClrMapping/>
  </p:clrMapOvr>
  <mc:AlternateContent xmlns:mc="http://schemas.openxmlformats.org/markup-compatibility/2006" xmlns:p14="http://schemas.microsoft.com/office/powerpoint/2010/main">
    <mc:Choice Requires="p14">
      <p:transition spd="slow" p14:dur="2000" advTm="40296"/>
    </mc:Choice>
    <mc:Fallback xmlns="">
      <p:transition spd="slow" advTm="4029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09600" y="971550"/>
            <a:ext cx="7772400" cy="3429000"/>
          </a:xfrm>
        </p:spPr>
        <p:txBody>
          <a:bodyPr/>
          <a:lstStyle/>
          <a:p>
            <a:pPr marL="0" indent="0">
              <a:spcBef>
                <a:spcPct val="25000"/>
              </a:spcBef>
              <a:buNone/>
            </a:pPr>
            <a:r>
              <a:rPr lang="en-US" sz="2400" dirty="0"/>
              <a:t>Scenario choices influence results.</a:t>
            </a:r>
          </a:p>
          <a:p>
            <a:pPr>
              <a:spcBef>
                <a:spcPct val="25000"/>
              </a:spcBef>
            </a:pPr>
            <a:r>
              <a:rPr lang="en-US" sz="2400" dirty="0"/>
              <a:t>Regulations provide a general outline and leave many details to the analyst.</a:t>
            </a:r>
          </a:p>
          <a:p>
            <a:pPr>
              <a:spcBef>
                <a:spcPct val="25000"/>
              </a:spcBef>
            </a:pPr>
            <a:r>
              <a:rPr lang="en-US" sz="2400" dirty="0"/>
              <a:t>Different regulators can require different approaches – DOE, NRC, Agreement States.</a:t>
            </a:r>
          </a:p>
          <a:p>
            <a:pPr>
              <a:spcBef>
                <a:spcPct val="25000"/>
              </a:spcBef>
            </a:pPr>
            <a:r>
              <a:rPr lang="en-US" sz="2400" dirty="0"/>
              <a:t>What if…?</a:t>
            </a:r>
          </a:p>
          <a:p>
            <a:pPr marL="0" indent="0">
              <a:spcBef>
                <a:spcPct val="25000"/>
              </a:spcBef>
              <a:buNone/>
            </a:pPr>
            <a:r>
              <a:rPr lang="en-US" sz="2400" dirty="0"/>
              <a:t>Even a probabilistic PA built on science will not provide a clear best choice for a complex site. The PPA has to be placed in a Decision Analysis context. </a:t>
            </a:r>
            <a:endParaRPr lang="en-US" sz="2200" dirty="0"/>
          </a:p>
        </p:txBody>
      </p:sp>
      <p:sp>
        <p:nvSpPr>
          <p:cNvPr id="7170" name="Rectangle 2"/>
          <p:cNvSpPr>
            <a:spLocks noChangeArrowheads="1"/>
          </p:cNvSpPr>
          <p:nvPr/>
        </p:nvSpPr>
        <p:spPr bwMode="auto">
          <a:xfrm>
            <a:off x="1524000" y="43815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Art and Science in PA</a:t>
            </a:r>
          </a:p>
        </p:txBody>
      </p:sp>
    </p:spTree>
    <p:extLst>
      <p:ext uri="{BB962C8B-B14F-4D97-AF65-F5344CB8AC3E}">
        <p14:creationId xmlns:p14="http://schemas.microsoft.com/office/powerpoint/2010/main" val="2261515898"/>
      </p:ext>
    </p:extLst>
  </p:cSld>
  <p:clrMapOvr>
    <a:masterClrMapping/>
  </p:clrMapOvr>
  <mc:AlternateContent xmlns:mc="http://schemas.openxmlformats.org/markup-compatibility/2006" xmlns:p14="http://schemas.microsoft.com/office/powerpoint/2010/main">
    <mc:Choice Requires="p14">
      <p:transition spd="slow" p14:dur="2000" advTm="40296"/>
    </mc:Choice>
    <mc:Fallback xmlns="">
      <p:transition spd="slow" advTm="4029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09600" y="1047750"/>
            <a:ext cx="7772400" cy="3505200"/>
          </a:xfrm>
        </p:spPr>
        <p:txBody>
          <a:bodyPr/>
          <a:lstStyle/>
          <a:p>
            <a:r>
              <a:rPr lang="en-US" sz="2400" dirty="0"/>
              <a:t>Calculate averted dose for each Decision Unit removed.</a:t>
            </a:r>
          </a:p>
          <a:p>
            <a:r>
              <a:rPr lang="en-US" sz="2400" dirty="0"/>
              <a:t>Optimize the sum of Decision Units’ averted dose to achieve dose limits.</a:t>
            </a:r>
          </a:p>
          <a:p>
            <a:r>
              <a:rPr lang="en-US" sz="2400" dirty="0"/>
              <a:t>Once dose limits are met, conduct ALARA analysis to assess further decision unit remediation; if any.</a:t>
            </a:r>
          </a:p>
          <a:p>
            <a:pPr lvl="1"/>
            <a:r>
              <a:rPr lang="en-US" sz="2000" dirty="0"/>
              <a:t>Remediation costs</a:t>
            </a:r>
          </a:p>
          <a:p>
            <a:pPr lvl="1"/>
            <a:r>
              <a:rPr lang="en-US" sz="2000" dirty="0"/>
              <a:t>Stakeholder values</a:t>
            </a:r>
          </a:p>
          <a:p>
            <a:pPr lvl="1"/>
            <a:r>
              <a:rPr lang="en-US" sz="2000" dirty="0"/>
              <a:t>Non-market costs and benefits</a:t>
            </a:r>
          </a:p>
        </p:txBody>
      </p:sp>
      <p:sp>
        <p:nvSpPr>
          <p:cNvPr id="7170" name="Rectangle 2"/>
          <p:cNvSpPr>
            <a:spLocks noChangeArrowheads="1"/>
          </p:cNvSpPr>
          <p:nvPr/>
        </p:nvSpPr>
        <p:spPr bwMode="auto">
          <a:xfrm>
            <a:off x="1524000" y="51435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Decision Analysis</a:t>
            </a:r>
          </a:p>
        </p:txBody>
      </p:sp>
    </p:spTree>
    <p:extLst>
      <p:ext uri="{BB962C8B-B14F-4D97-AF65-F5344CB8AC3E}">
        <p14:creationId xmlns:p14="http://schemas.microsoft.com/office/powerpoint/2010/main" val="3338924118"/>
      </p:ext>
    </p:extLst>
  </p:cSld>
  <p:clrMapOvr>
    <a:masterClrMapping/>
  </p:clrMapOvr>
  <mc:AlternateContent xmlns:mc="http://schemas.openxmlformats.org/markup-compatibility/2006" xmlns:p14="http://schemas.microsoft.com/office/powerpoint/2010/main">
    <mc:Choice Requires="p14">
      <p:transition spd="slow" p14:dur="2000" advTm="40296"/>
    </mc:Choice>
    <mc:Fallback xmlns="">
      <p:transition spd="slow" advTm="402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2AE477-9AF1-E6AD-FF41-16AAA628D6AF}"/>
              </a:ext>
            </a:extLst>
          </p:cNvPr>
          <p:cNvPicPr>
            <a:picLocks noChangeAspect="1"/>
          </p:cNvPicPr>
          <p:nvPr/>
        </p:nvPicPr>
        <p:blipFill rotWithShape="1">
          <a:blip r:embed="rId3"/>
          <a:srcRect l="6520" b="16062"/>
          <a:stretch/>
        </p:blipFill>
        <p:spPr>
          <a:xfrm>
            <a:off x="1219200" y="1796206"/>
            <a:ext cx="7647737" cy="2680544"/>
          </a:xfrm>
          <a:prstGeom prst="rect">
            <a:avLst/>
          </a:prstGeom>
        </p:spPr>
      </p:pic>
      <p:sp>
        <p:nvSpPr>
          <p:cNvPr id="7170" name="Rectangle 2"/>
          <p:cNvSpPr>
            <a:spLocks noChangeArrowheads="1"/>
          </p:cNvSpPr>
          <p:nvPr/>
        </p:nvSpPr>
        <p:spPr bwMode="auto">
          <a:xfrm>
            <a:off x="1804568" y="4572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Decision Consequences</a:t>
            </a:r>
          </a:p>
        </p:txBody>
      </p:sp>
      <p:sp>
        <p:nvSpPr>
          <p:cNvPr id="2" name="Content Placeholder 1">
            <a:extLst>
              <a:ext uri="{FF2B5EF4-FFF2-40B4-BE49-F238E27FC236}">
                <a16:creationId xmlns:a16="http://schemas.microsoft.com/office/drawing/2014/main" id="{241EB958-DBF8-70BD-619E-05308586A3A0}"/>
              </a:ext>
            </a:extLst>
          </p:cNvPr>
          <p:cNvSpPr>
            <a:spLocks noGrp="1"/>
          </p:cNvSpPr>
          <p:nvPr>
            <p:ph idx="1"/>
          </p:nvPr>
        </p:nvSpPr>
        <p:spPr>
          <a:xfrm>
            <a:off x="533400" y="971550"/>
            <a:ext cx="8077200" cy="3257550"/>
          </a:xfrm>
        </p:spPr>
        <p:txBody>
          <a:bodyPr/>
          <a:lstStyle/>
          <a:p>
            <a:r>
              <a:rPr lang="en-US" sz="2800" dirty="0"/>
              <a:t>Decision Unit remediation prioritization based on present worth of averted dose</a:t>
            </a:r>
          </a:p>
          <a:p>
            <a:endParaRPr lang="en-US" dirty="0"/>
          </a:p>
        </p:txBody>
      </p:sp>
      <p:sp>
        <p:nvSpPr>
          <p:cNvPr id="4" name="TextBox 3">
            <a:extLst>
              <a:ext uri="{FF2B5EF4-FFF2-40B4-BE49-F238E27FC236}">
                <a16:creationId xmlns:a16="http://schemas.microsoft.com/office/drawing/2014/main" id="{5C20F1E8-20F4-FD0C-3DAB-6920E448AE95}"/>
              </a:ext>
            </a:extLst>
          </p:cNvPr>
          <p:cNvSpPr txBox="1"/>
          <p:nvPr/>
        </p:nvSpPr>
        <p:spPr>
          <a:xfrm rot="16200000">
            <a:off x="-438833" y="2858185"/>
            <a:ext cx="2590799" cy="646331"/>
          </a:xfrm>
          <a:prstGeom prst="rect">
            <a:avLst/>
          </a:prstGeom>
          <a:solidFill>
            <a:schemeClr val="bg1"/>
          </a:solidFill>
        </p:spPr>
        <p:txBody>
          <a:bodyPr wrap="square" rtlCol="0">
            <a:spAutoFit/>
          </a:bodyPr>
          <a:lstStyle/>
          <a:p>
            <a:pPr algn="ctr"/>
            <a:r>
              <a:rPr lang="en-US" sz="1800" dirty="0">
                <a:latin typeface="+mn-lt"/>
              </a:rPr>
              <a:t>Present Net Worth ($) of averted dose</a:t>
            </a:r>
          </a:p>
        </p:txBody>
      </p:sp>
      <p:sp>
        <p:nvSpPr>
          <p:cNvPr id="5" name="TextBox 4">
            <a:extLst>
              <a:ext uri="{FF2B5EF4-FFF2-40B4-BE49-F238E27FC236}">
                <a16:creationId xmlns:a16="http://schemas.microsoft.com/office/drawing/2014/main" id="{259143DF-3CFE-173B-D609-A2A6CF7E84D9}"/>
              </a:ext>
            </a:extLst>
          </p:cNvPr>
          <p:cNvSpPr txBox="1"/>
          <p:nvPr/>
        </p:nvSpPr>
        <p:spPr>
          <a:xfrm>
            <a:off x="3252101" y="4400550"/>
            <a:ext cx="2915557" cy="369332"/>
          </a:xfrm>
          <a:prstGeom prst="rect">
            <a:avLst/>
          </a:prstGeom>
          <a:noFill/>
        </p:spPr>
        <p:txBody>
          <a:bodyPr wrap="square" rtlCol="0">
            <a:spAutoFit/>
          </a:bodyPr>
          <a:lstStyle/>
          <a:p>
            <a:pPr algn="ctr"/>
            <a:r>
              <a:rPr lang="en-US" sz="1800" dirty="0">
                <a:latin typeface="+mn-lt"/>
              </a:rPr>
              <a:t>Decision Unit</a:t>
            </a:r>
            <a:endParaRPr lang="en-US" sz="1200" dirty="0"/>
          </a:p>
        </p:txBody>
      </p:sp>
    </p:spTree>
    <p:extLst>
      <p:ext uri="{BB962C8B-B14F-4D97-AF65-F5344CB8AC3E}">
        <p14:creationId xmlns:p14="http://schemas.microsoft.com/office/powerpoint/2010/main" val="32124540"/>
      </p:ext>
    </p:extLst>
  </p:cSld>
  <p:clrMapOvr>
    <a:masterClrMapping/>
  </p:clrMapOvr>
  <mc:AlternateContent xmlns:mc="http://schemas.openxmlformats.org/markup-compatibility/2006" xmlns:p14="http://schemas.microsoft.com/office/powerpoint/2010/main">
    <mc:Choice Requires="p14">
      <p:transition spd="slow" p14:dur="2000" advTm="40296"/>
    </mc:Choice>
    <mc:Fallback xmlns="">
      <p:transition spd="slow" advTm="402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762000" y="1276350"/>
            <a:ext cx="7848600" cy="3124200"/>
          </a:xfrm>
        </p:spPr>
        <p:txBody>
          <a:bodyPr/>
          <a:lstStyle/>
          <a:p>
            <a:pPr marL="270000" indent="-270000">
              <a:spcBef>
                <a:spcPts val="0"/>
              </a:spcBef>
              <a:spcAft>
                <a:spcPts val="1800"/>
              </a:spcAft>
            </a:pPr>
            <a:r>
              <a:rPr lang="en-US" sz="2400" dirty="0">
                <a:solidFill>
                  <a:srgbClr val="00364A"/>
                </a:solidFill>
              </a:rPr>
              <a:t>Background on the site and decision context</a:t>
            </a:r>
            <a:endParaRPr lang="en-US" sz="2400" dirty="0"/>
          </a:p>
          <a:p>
            <a:pPr marL="270000" indent="-270000">
              <a:spcBef>
                <a:spcPts val="0"/>
              </a:spcBef>
              <a:spcAft>
                <a:spcPts val="1800"/>
              </a:spcAft>
            </a:pPr>
            <a:r>
              <a:rPr lang="en-US" sz="2400" dirty="0">
                <a:solidFill>
                  <a:srgbClr val="00364A"/>
                </a:solidFill>
              </a:rPr>
              <a:t>Introduction to the </a:t>
            </a:r>
            <a:r>
              <a:rPr lang="en-US" sz="2400" dirty="0" err="1">
                <a:solidFill>
                  <a:srgbClr val="00364A"/>
                </a:solidFill>
              </a:rPr>
              <a:t>GoldSim</a:t>
            </a:r>
            <a:r>
              <a:rPr lang="en-US" sz="2400" dirty="0">
                <a:solidFill>
                  <a:srgbClr val="00364A"/>
                </a:solidFill>
              </a:rPr>
              <a:t> modeling platform</a:t>
            </a:r>
          </a:p>
          <a:p>
            <a:pPr marL="270000" indent="-270000">
              <a:spcBef>
                <a:spcPts val="0"/>
              </a:spcBef>
              <a:spcAft>
                <a:spcPts val="1800"/>
              </a:spcAft>
            </a:pPr>
            <a:r>
              <a:rPr lang="en-US" sz="2400" dirty="0">
                <a:solidFill>
                  <a:srgbClr val="00364A"/>
                </a:solidFill>
              </a:rPr>
              <a:t>The West Valley Probabilistic Performance Assessment (PPA) Model</a:t>
            </a:r>
          </a:p>
          <a:p>
            <a:pPr marL="270000" indent="-270000">
              <a:spcBef>
                <a:spcPts val="0"/>
              </a:spcBef>
              <a:spcAft>
                <a:spcPts val="1800"/>
              </a:spcAft>
            </a:pPr>
            <a:r>
              <a:rPr lang="en-US" sz="2400" dirty="0"/>
              <a:t>Art and Science in performance assessment</a:t>
            </a:r>
            <a:endParaRPr lang="en-US" sz="2400" dirty="0">
              <a:solidFill>
                <a:srgbClr val="00364A"/>
              </a:solidFill>
            </a:endParaRPr>
          </a:p>
        </p:txBody>
      </p:sp>
      <p:sp>
        <p:nvSpPr>
          <p:cNvPr id="7170" name="Rectangle 2"/>
          <p:cNvSpPr>
            <a:spLocks noChangeArrowheads="1"/>
          </p:cNvSpPr>
          <p:nvPr/>
        </p:nvSpPr>
        <p:spPr bwMode="auto">
          <a:xfrm>
            <a:off x="1600200" y="51435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Outline</a:t>
            </a:r>
          </a:p>
        </p:txBody>
      </p:sp>
    </p:spTree>
    <p:extLst>
      <p:ext uri="{BB962C8B-B14F-4D97-AF65-F5344CB8AC3E}">
        <p14:creationId xmlns:p14="http://schemas.microsoft.com/office/powerpoint/2010/main" val="3602125009"/>
      </p:ext>
    </p:extLst>
  </p:cSld>
  <p:clrMapOvr>
    <a:masterClrMapping/>
  </p:clrMapOvr>
  <mc:AlternateContent xmlns:mc="http://schemas.openxmlformats.org/markup-compatibility/2006" xmlns:p14="http://schemas.microsoft.com/office/powerpoint/2010/main">
    <mc:Choice Requires="p14">
      <p:transition spd="slow" p14:dur="2000" advTm="29616"/>
    </mc:Choice>
    <mc:Fallback xmlns="">
      <p:transition spd="slow" advTm="2961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943100" y="43815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Decision Consequences</a:t>
            </a:r>
          </a:p>
        </p:txBody>
      </p:sp>
      <p:sp>
        <p:nvSpPr>
          <p:cNvPr id="2" name="Content Placeholder 1">
            <a:extLst>
              <a:ext uri="{FF2B5EF4-FFF2-40B4-BE49-F238E27FC236}">
                <a16:creationId xmlns:a16="http://schemas.microsoft.com/office/drawing/2014/main" id="{241EB958-DBF8-70BD-619E-05308586A3A0}"/>
              </a:ext>
            </a:extLst>
          </p:cNvPr>
          <p:cNvSpPr>
            <a:spLocks noGrp="1"/>
          </p:cNvSpPr>
          <p:nvPr>
            <p:ph idx="1"/>
          </p:nvPr>
        </p:nvSpPr>
        <p:spPr>
          <a:xfrm>
            <a:off x="533400" y="971550"/>
            <a:ext cx="8352960" cy="3257550"/>
          </a:xfrm>
        </p:spPr>
        <p:txBody>
          <a:bodyPr/>
          <a:lstStyle/>
          <a:p>
            <a:r>
              <a:rPr lang="en-US" sz="2800" dirty="0"/>
              <a:t>Decision Unit remediation prioritization based on present net worth (societal welfare)</a:t>
            </a:r>
          </a:p>
          <a:p>
            <a:endParaRPr lang="en-US" dirty="0"/>
          </a:p>
        </p:txBody>
      </p:sp>
      <p:pic>
        <p:nvPicPr>
          <p:cNvPr id="4" name="Picture 3">
            <a:extLst>
              <a:ext uri="{FF2B5EF4-FFF2-40B4-BE49-F238E27FC236}">
                <a16:creationId xmlns:a16="http://schemas.microsoft.com/office/drawing/2014/main" id="{563ACC8B-0ED7-70B2-635F-0E37B1265209}"/>
              </a:ext>
            </a:extLst>
          </p:cNvPr>
          <p:cNvPicPr>
            <a:picLocks noChangeAspect="1"/>
          </p:cNvPicPr>
          <p:nvPr/>
        </p:nvPicPr>
        <p:blipFill rotWithShape="1">
          <a:blip r:embed="rId3"/>
          <a:srcRect l="2334" b="9726"/>
          <a:stretch/>
        </p:blipFill>
        <p:spPr>
          <a:xfrm>
            <a:off x="1447800" y="1809750"/>
            <a:ext cx="6934200" cy="2667000"/>
          </a:xfrm>
          <a:prstGeom prst="rect">
            <a:avLst/>
          </a:prstGeom>
        </p:spPr>
      </p:pic>
      <p:sp>
        <p:nvSpPr>
          <p:cNvPr id="5" name="TextBox 4">
            <a:extLst>
              <a:ext uri="{FF2B5EF4-FFF2-40B4-BE49-F238E27FC236}">
                <a16:creationId xmlns:a16="http://schemas.microsoft.com/office/drawing/2014/main" id="{74E8C7B1-057C-9E62-D7E2-DB8649781B3D}"/>
              </a:ext>
            </a:extLst>
          </p:cNvPr>
          <p:cNvSpPr txBox="1"/>
          <p:nvPr/>
        </p:nvSpPr>
        <p:spPr>
          <a:xfrm rot="16200000">
            <a:off x="-201914" y="2996684"/>
            <a:ext cx="2590799" cy="369332"/>
          </a:xfrm>
          <a:prstGeom prst="rect">
            <a:avLst/>
          </a:prstGeom>
          <a:solidFill>
            <a:schemeClr val="bg1"/>
          </a:solidFill>
        </p:spPr>
        <p:txBody>
          <a:bodyPr wrap="square" rtlCol="0">
            <a:spAutoFit/>
          </a:bodyPr>
          <a:lstStyle/>
          <a:p>
            <a:pPr algn="ctr"/>
            <a:r>
              <a:rPr lang="en-US" sz="1800" dirty="0">
                <a:latin typeface="+mn-lt"/>
              </a:rPr>
              <a:t>Present Net Worth ($)</a:t>
            </a:r>
          </a:p>
        </p:txBody>
      </p:sp>
      <p:sp>
        <p:nvSpPr>
          <p:cNvPr id="6" name="TextBox 5">
            <a:extLst>
              <a:ext uri="{FF2B5EF4-FFF2-40B4-BE49-F238E27FC236}">
                <a16:creationId xmlns:a16="http://schemas.microsoft.com/office/drawing/2014/main" id="{DB41EA30-744C-3B8D-72A7-C592FD3409CA}"/>
              </a:ext>
            </a:extLst>
          </p:cNvPr>
          <p:cNvSpPr txBox="1"/>
          <p:nvPr/>
        </p:nvSpPr>
        <p:spPr>
          <a:xfrm>
            <a:off x="3252101" y="4412218"/>
            <a:ext cx="2915557" cy="369332"/>
          </a:xfrm>
          <a:prstGeom prst="rect">
            <a:avLst/>
          </a:prstGeom>
          <a:noFill/>
        </p:spPr>
        <p:txBody>
          <a:bodyPr wrap="square" rtlCol="0">
            <a:spAutoFit/>
          </a:bodyPr>
          <a:lstStyle/>
          <a:p>
            <a:pPr algn="ctr"/>
            <a:r>
              <a:rPr lang="en-US" sz="1800" dirty="0">
                <a:latin typeface="+mn-lt"/>
              </a:rPr>
              <a:t>Decision Unit</a:t>
            </a:r>
            <a:endParaRPr lang="en-US" sz="1200" dirty="0"/>
          </a:p>
        </p:txBody>
      </p:sp>
    </p:spTree>
    <p:extLst>
      <p:ext uri="{BB962C8B-B14F-4D97-AF65-F5344CB8AC3E}">
        <p14:creationId xmlns:p14="http://schemas.microsoft.com/office/powerpoint/2010/main" val="3863960542"/>
      </p:ext>
    </p:extLst>
  </p:cSld>
  <p:clrMapOvr>
    <a:masterClrMapping/>
  </p:clrMapOvr>
  <mc:AlternateContent xmlns:mc="http://schemas.openxmlformats.org/markup-compatibility/2006" xmlns:p14="http://schemas.microsoft.com/office/powerpoint/2010/main">
    <mc:Choice Requires="p14">
      <p:transition spd="slow" p14:dur="2000" advTm="40296"/>
    </mc:Choice>
    <mc:Fallback xmlns="">
      <p:transition spd="slow" advTm="4029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C0FEB4-DE20-4935-9B0C-ADDD3EC57403}"/>
              </a:ext>
            </a:extLst>
          </p:cNvPr>
          <p:cNvPicPr>
            <a:picLocks noChangeAspect="1"/>
          </p:cNvPicPr>
          <p:nvPr/>
        </p:nvPicPr>
        <p:blipFill>
          <a:blip r:embed="rId2"/>
          <a:stretch>
            <a:fillRect/>
          </a:stretch>
        </p:blipFill>
        <p:spPr>
          <a:xfrm>
            <a:off x="0" y="0"/>
            <a:ext cx="9144000" cy="4712342"/>
          </a:xfrm>
          <a:prstGeom prst="rect">
            <a:avLst/>
          </a:prstGeom>
        </p:spPr>
      </p:pic>
      <p:sp>
        <p:nvSpPr>
          <p:cNvPr id="2" name="Title 1">
            <a:extLst>
              <a:ext uri="{FF2B5EF4-FFF2-40B4-BE49-F238E27FC236}">
                <a16:creationId xmlns:a16="http://schemas.microsoft.com/office/drawing/2014/main" id="{7EAB6CFC-1EB7-4D5E-AAFF-FC4C75331FD4}"/>
              </a:ext>
            </a:extLst>
          </p:cNvPr>
          <p:cNvSpPr>
            <a:spLocks noGrp="1"/>
          </p:cNvSpPr>
          <p:nvPr>
            <p:ph type="title"/>
          </p:nvPr>
        </p:nvSpPr>
        <p:spPr>
          <a:xfrm>
            <a:off x="903514" y="1733550"/>
            <a:ext cx="7336972" cy="994172"/>
          </a:xfrm>
        </p:spPr>
        <p:txBody>
          <a:bodyPr/>
          <a:lstStyle/>
          <a:p>
            <a:r>
              <a:rPr lang="en-US" dirty="0"/>
              <a:t>Questions?</a:t>
            </a:r>
          </a:p>
        </p:txBody>
      </p:sp>
    </p:spTree>
    <p:extLst>
      <p:ext uri="{BB962C8B-B14F-4D97-AF65-F5344CB8AC3E}">
        <p14:creationId xmlns:p14="http://schemas.microsoft.com/office/powerpoint/2010/main" val="2259600154"/>
      </p:ext>
    </p:extLst>
  </p:cSld>
  <p:clrMapOvr>
    <a:masterClrMapping/>
  </p:clrMapOvr>
  <mc:AlternateContent xmlns:mc="http://schemas.openxmlformats.org/markup-compatibility/2006" xmlns:p14="http://schemas.microsoft.com/office/powerpoint/2010/main">
    <mc:Choice Requires="p14">
      <p:transition spd="slow" p14:dur="2000" advTm="30580"/>
    </mc:Choice>
    <mc:Fallback xmlns="">
      <p:transition spd="slow" advTm="305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1192"/>
            <a:ext cx="8153400" cy="571500"/>
          </a:xfrm>
        </p:spPr>
        <p:txBody>
          <a:bodyPr/>
          <a:lstStyle/>
          <a:p>
            <a:r>
              <a:rPr lang="en-US" sz="3600" dirty="0"/>
              <a:t>The West Valley Site</a:t>
            </a:r>
          </a:p>
        </p:txBody>
      </p:sp>
      <p:pic>
        <p:nvPicPr>
          <p:cNvPr id="6" name="Picture 2" descr="x:\temp\1\SNAGHTMLa97c3c7d.PNG"/>
          <p:cNvPicPr>
            <a:picLocks noChangeAspect="1" noChangeArrowheads="1"/>
          </p:cNvPicPr>
          <p:nvPr/>
        </p:nvPicPr>
        <p:blipFill rotWithShape="1">
          <a:blip r:embed="rId3">
            <a:extLst>
              <a:ext uri="{28A0092B-C50C-407E-A947-70E740481C1C}">
                <a14:useLocalDpi xmlns:a14="http://schemas.microsoft.com/office/drawing/2010/main" val="0"/>
              </a:ext>
            </a:extLst>
          </a:blip>
          <a:srcRect l="6363" r="6139" b="4468"/>
          <a:stretch/>
        </p:blipFill>
        <p:spPr bwMode="auto">
          <a:xfrm>
            <a:off x="4953000" y="1428750"/>
            <a:ext cx="4191000" cy="32371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81050"/>
            <a:ext cx="4831248" cy="363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776550"/>
      </p:ext>
    </p:extLst>
  </p:cSld>
  <p:clrMapOvr>
    <a:masterClrMapping/>
  </p:clrMapOvr>
  <mc:AlternateContent xmlns:mc="http://schemas.openxmlformats.org/markup-compatibility/2006" xmlns:p14="http://schemas.microsoft.com/office/powerpoint/2010/main">
    <mc:Choice Requires="p14">
      <p:transition spd="slow" p14:dur="2000" advTm="119785"/>
    </mc:Choice>
    <mc:Fallback xmlns="">
      <p:transition spd="slow" advTm="11978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1123950"/>
            <a:ext cx="8458200" cy="4114800"/>
          </a:xfrm>
        </p:spPr>
        <p:txBody>
          <a:bodyPr/>
          <a:lstStyle/>
          <a:p>
            <a:pPr marL="270000" indent="-270000">
              <a:lnSpc>
                <a:spcPct val="90000"/>
              </a:lnSpc>
              <a:spcBef>
                <a:spcPts val="1200"/>
              </a:spcBef>
            </a:pPr>
            <a:r>
              <a:rPr lang="en-US" sz="2000" dirty="0"/>
              <a:t>Nuclear Fuel Services (NFS) performed nuclear fuel reprocessing at West Valley from 1966 to 1972.</a:t>
            </a:r>
          </a:p>
          <a:p>
            <a:pPr marL="270000" indent="-270000">
              <a:lnSpc>
                <a:spcPct val="90000"/>
              </a:lnSpc>
              <a:spcBef>
                <a:spcPts val="1200"/>
              </a:spcBef>
            </a:pPr>
            <a:r>
              <a:rPr lang="en-US" sz="2000" dirty="0"/>
              <a:t>Reprocessing wastes were disposed in a Waste Tank Farm (</a:t>
            </a:r>
            <a:r>
              <a:rPr lang="en-US" sz="2000" b="1" dirty="0"/>
              <a:t>WTF</a:t>
            </a:r>
            <a:r>
              <a:rPr lang="en-US" sz="2000" dirty="0"/>
              <a:t>) and in an NRC-licensed Disposal Area (</a:t>
            </a:r>
            <a:r>
              <a:rPr lang="en-US" sz="2000" b="1" dirty="0"/>
              <a:t>NDA</a:t>
            </a:r>
            <a:r>
              <a:rPr lang="en-US" sz="2000" dirty="0"/>
              <a:t>).</a:t>
            </a:r>
          </a:p>
          <a:p>
            <a:pPr marL="270000" indent="-270000">
              <a:lnSpc>
                <a:spcPct val="90000"/>
              </a:lnSpc>
              <a:spcBef>
                <a:spcPts val="1200"/>
              </a:spcBef>
            </a:pPr>
            <a:r>
              <a:rPr lang="en-US" sz="2000" dirty="0"/>
              <a:t>NFS also operated a State-licensed Disposal Area (</a:t>
            </a:r>
            <a:r>
              <a:rPr lang="en-US" sz="2000" b="1" dirty="0"/>
              <a:t>SDA</a:t>
            </a:r>
            <a:r>
              <a:rPr lang="en-US" sz="2000" dirty="0"/>
              <a:t>).</a:t>
            </a:r>
          </a:p>
          <a:p>
            <a:pPr marL="270000" indent="-270000">
              <a:lnSpc>
                <a:spcPct val="90000"/>
              </a:lnSpc>
              <a:spcBef>
                <a:spcPts val="1200"/>
              </a:spcBef>
            </a:pPr>
            <a:r>
              <a:rPr lang="en-US" sz="2000" dirty="0"/>
              <a:t>There are several lagoons, transfer lines, and other associated contaminated areas.</a:t>
            </a:r>
          </a:p>
          <a:p>
            <a:pPr marL="270000" indent="-270000">
              <a:lnSpc>
                <a:spcPct val="90000"/>
              </a:lnSpc>
              <a:spcBef>
                <a:spcPts val="1200"/>
              </a:spcBef>
            </a:pPr>
            <a:r>
              <a:rPr lang="en-US" sz="2000" dirty="0"/>
              <a:t>New York State owns the property; and Congress assigned DOE responsibility for portions of decommissioning (1980 WVDP Act).</a:t>
            </a:r>
          </a:p>
        </p:txBody>
      </p:sp>
      <p:sp>
        <p:nvSpPr>
          <p:cNvPr id="7170" name="Rectangle 2"/>
          <p:cNvSpPr>
            <a:spLocks noChangeArrowheads="1"/>
          </p:cNvSpPr>
          <p:nvPr/>
        </p:nvSpPr>
        <p:spPr bwMode="auto">
          <a:xfrm>
            <a:off x="1219200" y="43815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What is the West Valley Site?</a:t>
            </a:r>
          </a:p>
        </p:txBody>
      </p:sp>
    </p:spTree>
    <p:extLst>
      <p:ext uri="{BB962C8B-B14F-4D97-AF65-F5344CB8AC3E}">
        <p14:creationId xmlns:p14="http://schemas.microsoft.com/office/powerpoint/2010/main" val="707297873"/>
      </p:ext>
    </p:extLst>
  </p:cSld>
  <p:clrMapOvr>
    <a:masterClrMapping/>
  </p:clrMapOvr>
  <mc:AlternateContent xmlns:mc="http://schemas.openxmlformats.org/markup-compatibility/2006" xmlns:p14="http://schemas.microsoft.com/office/powerpoint/2010/main">
    <mc:Choice Requires="p14">
      <p:transition spd="slow" p14:dur="2000" advTm="48702"/>
    </mc:Choice>
    <mc:Fallback xmlns="">
      <p:transition spd="slow" advTm="487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09600" y="952500"/>
            <a:ext cx="8305800" cy="3829050"/>
          </a:xfrm>
        </p:spPr>
        <p:txBody>
          <a:bodyPr/>
          <a:lstStyle/>
          <a:p>
            <a:pPr marL="0" indent="0">
              <a:lnSpc>
                <a:spcPct val="90000"/>
              </a:lnSpc>
              <a:spcBef>
                <a:spcPts val="0"/>
              </a:spcBef>
              <a:spcAft>
                <a:spcPts val="1200"/>
              </a:spcAft>
              <a:buNone/>
            </a:pPr>
            <a:r>
              <a:rPr lang="en-US" sz="2400" dirty="0">
                <a:solidFill>
                  <a:schemeClr val="tx1"/>
                </a:solidFill>
              </a:rPr>
              <a:t>An Environmental Impact Statement (DOE 2010) identified a phased approach as the preferred alternative:</a:t>
            </a:r>
          </a:p>
          <a:p>
            <a:pPr marL="270000" indent="-270000">
              <a:lnSpc>
                <a:spcPct val="90000"/>
              </a:lnSpc>
              <a:spcBef>
                <a:spcPts val="0"/>
              </a:spcBef>
              <a:spcAft>
                <a:spcPts val="1200"/>
              </a:spcAft>
            </a:pPr>
            <a:r>
              <a:rPr lang="en-US" sz="2200" b="1" dirty="0"/>
              <a:t>Phase 1</a:t>
            </a:r>
            <a:r>
              <a:rPr lang="en-US" sz="2200" dirty="0"/>
              <a:t> (now underway): Demolish the Main Plant Process Building and other structures; excavate certain soil contamination and former waste lagoons.</a:t>
            </a:r>
          </a:p>
          <a:p>
            <a:pPr marL="270000" indent="-270000">
              <a:lnSpc>
                <a:spcPct val="90000"/>
              </a:lnSpc>
              <a:spcBef>
                <a:spcPts val="0"/>
              </a:spcBef>
              <a:spcAft>
                <a:spcPts val="1200"/>
              </a:spcAft>
            </a:pPr>
            <a:r>
              <a:rPr lang="en-US" sz="2200" b="1" dirty="0"/>
              <a:t>Phase 2</a:t>
            </a:r>
            <a:r>
              <a:rPr lang="en-US" sz="2200" dirty="0"/>
              <a:t> (focus of the PPA): Determine final decommissioning approach for the remainder of the site, including the NDA, SDA, WTF, and any residual contamination.</a:t>
            </a:r>
          </a:p>
          <a:p>
            <a:pPr marL="270000" indent="-270000">
              <a:lnSpc>
                <a:spcPct val="90000"/>
              </a:lnSpc>
              <a:spcBef>
                <a:spcPts val="0"/>
              </a:spcBef>
              <a:spcAft>
                <a:spcPts val="1200"/>
              </a:spcAft>
            </a:pPr>
            <a:r>
              <a:rPr lang="en-US" sz="2200" dirty="0"/>
              <a:t>Options include no action, close-in-place, complete removal, and selective removal. Timing is also being considered.</a:t>
            </a:r>
          </a:p>
        </p:txBody>
      </p:sp>
      <p:sp>
        <p:nvSpPr>
          <p:cNvPr id="7170" name="Rectangle 2"/>
          <p:cNvSpPr>
            <a:spLocks noChangeArrowheads="1"/>
          </p:cNvSpPr>
          <p:nvPr/>
        </p:nvSpPr>
        <p:spPr bwMode="auto">
          <a:xfrm>
            <a:off x="1600200" y="36195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Decision Context</a:t>
            </a:r>
          </a:p>
        </p:txBody>
      </p:sp>
    </p:spTree>
    <p:extLst>
      <p:ext uri="{BB962C8B-B14F-4D97-AF65-F5344CB8AC3E}">
        <p14:creationId xmlns:p14="http://schemas.microsoft.com/office/powerpoint/2010/main" val="1102146630"/>
      </p:ext>
    </p:extLst>
  </p:cSld>
  <p:clrMapOvr>
    <a:masterClrMapping/>
  </p:clrMapOvr>
  <mc:AlternateContent xmlns:mc="http://schemas.openxmlformats.org/markup-compatibility/2006" xmlns:p14="http://schemas.microsoft.com/office/powerpoint/2010/main">
    <mc:Choice Requires="p14">
      <p:transition spd="slow" p14:dur="2000" advTm="40844"/>
    </mc:Choice>
    <mc:Fallback xmlns="">
      <p:transition spd="slow" advTm="408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143000" y="971550"/>
            <a:ext cx="7239000" cy="3657600"/>
          </a:xfrm>
        </p:spPr>
        <p:txBody>
          <a:bodyPr/>
          <a:lstStyle/>
          <a:p>
            <a:pPr marL="0" indent="0">
              <a:spcBef>
                <a:spcPct val="25000"/>
              </a:spcBef>
              <a:buNone/>
            </a:pPr>
            <a:r>
              <a:rPr lang="en-US" sz="2200" dirty="0">
                <a:solidFill>
                  <a:schemeClr val="tx1"/>
                </a:solidFill>
              </a:rPr>
              <a:t>Reducing projected doses and risks to acceptable levels (as defined by regulation) may include...</a:t>
            </a:r>
          </a:p>
          <a:p>
            <a:pPr marL="270000" indent="-270000">
              <a:spcBef>
                <a:spcPct val="25000"/>
              </a:spcBef>
            </a:pPr>
            <a:r>
              <a:rPr lang="en-US" sz="2200" dirty="0"/>
              <a:t>excavating some or all contaminated areas,</a:t>
            </a:r>
          </a:p>
          <a:p>
            <a:pPr marL="270000" indent="-270000">
              <a:spcBef>
                <a:spcPct val="25000"/>
              </a:spcBef>
            </a:pPr>
            <a:r>
              <a:rPr lang="en-US" sz="2200" dirty="0"/>
              <a:t>adding engineered features such as covers, creek armoring, groundwater flow manipulation, grouting tanks, and/or</a:t>
            </a:r>
          </a:p>
          <a:p>
            <a:pPr marL="270000" indent="-270000">
              <a:spcBef>
                <a:spcPct val="25000"/>
              </a:spcBef>
            </a:pPr>
            <a:r>
              <a:rPr lang="en-US" sz="2200" dirty="0"/>
              <a:t>addressing temporal considerations.</a:t>
            </a:r>
            <a:endParaRPr lang="en-US" sz="2200" dirty="0">
              <a:solidFill>
                <a:schemeClr val="tx1"/>
              </a:solidFill>
            </a:endParaRPr>
          </a:p>
          <a:p>
            <a:pPr marL="0" indent="0">
              <a:spcBef>
                <a:spcPct val="25000"/>
              </a:spcBef>
              <a:buNone/>
            </a:pPr>
            <a:r>
              <a:rPr lang="en-US" sz="2200" dirty="0">
                <a:solidFill>
                  <a:schemeClr val="tx1"/>
                </a:solidFill>
              </a:rPr>
              <a:t>These decisions will be made by DOE and NYSERDA, as regulated by NRC and NYSDEC.</a:t>
            </a:r>
          </a:p>
          <a:p>
            <a:pPr marL="270000" indent="-270000">
              <a:spcBef>
                <a:spcPct val="25000"/>
              </a:spcBef>
            </a:pPr>
            <a:endParaRPr lang="en-US" sz="2100" dirty="0"/>
          </a:p>
        </p:txBody>
      </p:sp>
      <p:sp>
        <p:nvSpPr>
          <p:cNvPr id="7170" name="Rectangle 2"/>
          <p:cNvSpPr>
            <a:spLocks noChangeArrowheads="1"/>
          </p:cNvSpPr>
          <p:nvPr/>
        </p:nvSpPr>
        <p:spPr bwMode="auto">
          <a:xfrm>
            <a:off x="1600200" y="3429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0000"/>
              </a:lnSpc>
              <a:defRPr/>
            </a:pPr>
            <a:r>
              <a:rPr lang="en-US" sz="3600" b="1" dirty="0">
                <a:solidFill>
                  <a:srgbClr val="00364A"/>
                </a:solidFill>
                <a:latin typeface="+mn-lt"/>
              </a:rPr>
              <a:t>Phase 2 Decisions</a:t>
            </a:r>
          </a:p>
        </p:txBody>
      </p:sp>
    </p:spTree>
    <p:extLst>
      <p:ext uri="{BB962C8B-B14F-4D97-AF65-F5344CB8AC3E}">
        <p14:creationId xmlns:p14="http://schemas.microsoft.com/office/powerpoint/2010/main" val="1609445558"/>
      </p:ext>
    </p:extLst>
  </p:cSld>
  <p:clrMapOvr>
    <a:masterClrMapping/>
  </p:clrMapOvr>
  <mc:AlternateContent xmlns:mc="http://schemas.openxmlformats.org/markup-compatibility/2006" xmlns:p14="http://schemas.microsoft.com/office/powerpoint/2010/main">
    <mc:Choice Requires="p14">
      <p:transition spd="slow" p14:dur="2000" advTm="40225"/>
    </mc:Choice>
    <mc:Fallback xmlns="">
      <p:transition spd="slow" advTm="4022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628E-BE58-5C22-C7A4-67239F7F6A71}"/>
              </a:ext>
            </a:extLst>
          </p:cNvPr>
          <p:cNvSpPr>
            <a:spLocks noGrp="1"/>
          </p:cNvSpPr>
          <p:nvPr>
            <p:ph type="title"/>
          </p:nvPr>
        </p:nvSpPr>
        <p:spPr>
          <a:xfrm>
            <a:off x="495300" y="236220"/>
            <a:ext cx="8153400" cy="571500"/>
          </a:xfrm>
        </p:spPr>
        <p:txBody>
          <a:bodyPr/>
          <a:lstStyle/>
          <a:p>
            <a:r>
              <a:rPr lang="en-US" dirty="0" err="1"/>
              <a:t>GoldSim</a:t>
            </a:r>
            <a:endParaRPr lang="en-US" dirty="0"/>
          </a:p>
        </p:txBody>
      </p:sp>
      <p:sp>
        <p:nvSpPr>
          <p:cNvPr id="3" name="Rectangle 3">
            <a:extLst>
              <a:ext uri="{FF2B5EF4-FFF2-40B4-BE49-F238E27FC236}">
                <a16:creationId xmlns:a16="http://schemas.microsoft.com/office/drawing/2014/main" id="{6F7F9BC7-8BC4-8911-EA12-5533AFF85458}"/>
              </a:ext>
            </a:extLst>
          </p:cNvPr>
          <p:cNvSpPr txBox="1">
            <a:spLocks noChangeArrowheads="1"/>
          </p:cNvSpPr>
          <p:nvPr/>
        </p:nvSpPr>
        <p:spPr>
          <a:xfrm>
            <a:off x="838200" y="800100"/>
            <a:ext cx="7810500" cy="3752850"/>
          </a:xfrm>
          <a:prstGeom prst="rect">
            <a:avLst/>
          </a:prstGeom>
        </p:spPr>
        <p:txBody>
          <a:bodyPr/>
          <a:lstStyle>
            <a:lvl1pPr marL="457200" indent="-457200" algn="l" rtl="0" eaLnBrk="0" fontAlgn="base" hangingPunct="0">
              <a:spcBef>
                <a:spcPct val="20000"/>
              </a:spcBef>
              <a:spcAft>
                <a:spcPct val="0"/>
              </a:spcAft>
              <a:buClr>
                <a:srgbClr val="6399AB"/>
              </a:buClr>
              <a:buSzPct val="120000"/>
              <a:buFont typeface="Arial" pitchFamily="34" charset="0"/>
              <a:buChar char="•"/>
              <a:defRPr sz="3200">
                <a:solidFill>
                  <a:schemeClr val="tx1"/>
                </a:solidFill>
                <a:latin typeface="+mn-lt"/>
                <a:ea typeface="ＭＳ Ｐゴシック" pitchFamily="34" charset="-128"/>
                <a:cs typeface="+mn-cs"/>
              </a:defRPr>
            </a:lvl1pPr>
            <a:lvl2pPr marL="914400" indent="-457200" algn="l" rtl="0" eaLnBrk="0" fontAlgn="base" hangingPunct="0">
              <a:spcBef>
                <a:spcPct val="20000"/>
              </a:spcBef>
              <a:spcAft>
                <a:spcPct val="0"/>
              </a:spcAft>
              <a:buClr>
                <a:srgbClr val="6399AB"/>
              </a:buClr>
              <a:buSzPct val="120000"/>
              <a:buFont typeface="Arial" pitchFamily="34" charset="0"/>
              <a:buChar char="•"/>
              <a:defRPr sz="2800">
                <a:solidFill>
                  <a:schemeClr val="tx1"/>
                </a:solidFill>
                <a:latin typeface="+mn-lt"/>
                <a:ea typeface="ＭＳ Ｐゴシック" charset="-128"/>
              </a:defRPr>
            </a:lvl2pPr>
            <a:lvl3pPr marL="1257300" indent="-342900" algn="l" rtl="0" eaLnBrk="0" fontAlgn="base" hangingPunct="0">
              <a:spcBef>
                <a:spcPct val="20000"/>
              </a:spcBef>
              <a:spcAft>
                <a:spcPct val="0"/>
              </a:spcAft>
              <a:buClr>
                <a:srgbClr val="6399AB"/>
              </a:buClr>
              <a:buSzPct val="120000"/>
              <a:buFont typeface="Arial" pitchFamily="34" charset="0"/>
              <a:buChar char="•"/>
              <a:defRPr sz="2400">
                <a:solidFill>
                  <a:schemeClr val="tx1"/>
                </a:solidFill>
                <a:latin typeface="+mn-lt"/>
                <a:ea typeface="ＭＳ Ｐゴシック" charset="-128"/>
              </a:defRPr>
            </a:lvl3pPr>
            <a:lvl4pPr marL="1714500" indent="-342900" algn="l" rtl="0" eaLnBrk="0" fontAlgn="base" hangingPunct="0">
              <a:spcBef>
                <a:spcPct val="20000"/>
              </a:spcBef>
              <a:spcAft>
                <a:spcPct val="0"/>
              </a:spcAft>
              <a:buClr>
                <a:srgbClr val="6399AB"/>
              </a:buClr>
              <a:buSzPct val="120000"/>
              <a:buFont typeface="Arial" pitchFamily="34" charset="0"/>
              <a:buChar char="•"/>
              <a:defRPr sz="2000">
                <a:solidFill>
                  <a:schemeClr val="tx1"/>
                </a:solidFill>
                <a:latin typeface="+mn-lt"/>
                <a:ea typeface="ＭＳ Ｐゴシック" charset="-128"/>
              </a:defRPr>
            </a:lvl4pPr>
            <a:lvl5pPr marL="2171700" indent="-342900" algn="l" rtl="0" eaLnBrk="0" fontAlgn="base" hangingPunct="0">
              <a:spcBef>
                <a:spcPct val="20000"/>
              </a:spcBef>
              <a:spcAft>
                <a:spcPct val="0"/>
              </a:spcAft>
              <a:buClr>
                <a:srgbClr val="6399AB"/>
              </a:buClr>
              <a:buSzPct val="120000"/>
              <a:buFont typeface="Arial" pitchFamily="34" charset="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a:lstStyle>
          <a:p>
            <a:pPr marL="270000" indent="-270000">
              <a:spcBef>
                <a:spcPct val="25000"/>
              </a:spcBef>
            </a:pPr>
            <a:r>
              <a:rPr lang="en-US" sz="2100" kern="0" dirty="0"/>
              <a:t>Probabilistic simulation software for modeling complex systems in engineering, science, and business</a:t>
            </a:r>
          </a:p>
          <a:p>
            <a:pPr marL="270000" indent="-270000">
              <a:spcBef>
                <a:spcPct val="25000"/>
              </a:spcBef>
            </a:pPr>
            <a:r>
              <a:rPr lang="en-US" sz="2100" kern="0" dirty="0"/>
              <a:t>Simulates future performance while quantitatively representing uncertainty and risk</a:t>
            </a:r>
          </a:p>
          <a:p>
            <a:pPr marL="270000" indent="-270000">
              <a:spcBef>
                <a:spcPct val="25000"/>
              </a:spcBef>
            </a:pPr>
            <a:r>
              <a:rPr lang="en-US" sz="2100" kern="0" dirty="0"/>
              <a:t>Environmental applications - radioactive/hazardous waste, water resources, mining, energy</a:t>
            </a:r>
          </a:p>
          <a:p>
            <a:pPr marL="270000" indent="-270000">
              <a:spcBef>
                <a:spcPct val="25000"/>
              </a:spcBef>
            </a:pPr>
            <a:r>
              <a:rPr lang="en-US" sz="2100" kern="0" dirty="0"/>
              <a:t>Business applications – strategic planning, finance, supply chain, risk management and insurance</a:t>
            </a:r>
          </a:p>
          <a:p>
            <a:pPr marL="270000" indent="-270000">
              <a:spcBef>
                <a:spcPct val="25000"/>
              </a:spcBef>
            </a:pPr>
            <a:r>
              <a:rPr lang="en-US" sz="2100" kern="0" dirty="0"/>
              <a:t>Engineered systems – risk, failure and vulnerability; reliability and throughput; warranty and cost</a:t>
            </a:r>
          </a:p>
        </p:txBody>
      </p:sp>
    </p:spTree>
    <p:extLst>
      <p:ext uri="{BB962C8B-B14F-4D97-AF65-F5344CB8AC3E}">
        <p14:creationId xmlns:p14="http://schemas.microsoft.com/office/powerpoint/2010/main" val="216965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71450"/>
            <a:ext cx="3390900" cy="1257300"/>
          </a:xfrm>
        </p:spPr>
        <p:txBody>
          <a:bodyPr/>
          <a:lstStyle/>
          <a:p>
            <a:r>
              <a:rPr lang="en-US" sz="3600" dirty="0"/>
              <a:t>West Valley PPA Model</a:t>
            </a:r>
          </a:p>
        </p:txBody>
      </p:sp>
      <p:sp>
        <p:nvSpPr>
          <p:cNvPr id="14" name="Title 1"/>
          <p:cNvSpPr txBox="1">
            <a:spLocks/>
          </p:cNvSpPr>
          <p:nvPr/>
        </p:nvSpPr>
        <p:spPr bwMode="auto">
          <a:xfrm>
            <a:off x="5410200" y="1504950"/>
            <a:ext cx="3546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pPr algn="l"/>
            <a:r>
              <a:rPr lang="en-US" sz="2100" b="0" kern="0" dirty="0"/>
              <a:t>The </a:t>
            </a:r>
            <a:r>
              <a:rPr lang="en-US" sz="2100" b="0" i="1" kern="0" dirty="0"/>
              <a:t>West Valley Probabilistic Performance Assessment Model </a:t>
            </a:r>
            <a:r>
              <a:rPr lang="en-US" sz="2100" b="0" kern="0" dirty="0"/>
              <a:t>is a tool to inform Phase 2 decisions, built in </a:t>
            </a:r>
            <a:r>
              <a:rPr lang="en-US" sz="2100" b="0" kern="0" dirty="0" err="1"/>
              <a:t>GoldSim</a:t>
            </a:r>
            <a:r>
              <a:rPr lang="en-US" sz="2100" b="0" kern="0" dirty="0"/>
              <a:t>.</a:t>
            </a:r>
          </a:p>
          <a:p>
            <a:pPr algn="l"/>
            <a:endParaRPr lang="en-US" sz="2100" b="0" kern="0" dirty="0"/>
          </a:p>
          <a:p>
            <a:pPr algn="l"/>
            <a:r>
              <a:rPr lang="en-US" sz="2100" b="0" kern="0" dirty="0"/>
              <a:t>This is under development, so no results yet.</a:t>
            </a:r>
          </a:p>
        </p:txBody>
      </p:sp>
      <p:pic>
        <p:nvPicPr>
          <p:cNvPr id="4" name="Picture 3">
            <a:extLst>
              <a:ext uri="{FF2B5EF4-FFF2-40B4-BE49-F238E27FC236}">
                <a16:creationId xmlns:a16="http://schemas.microsoft.com/office/drawing/2014/main" id="{E3E9EFF4-B41F-5921-CB50-865153169F03}"/>
              </a:ext>
            </a:extLst>
          </p:cNvPr>
          <p:cNvPicPr>
            <a:picLocks noChangeAspect="1"/>
          </p:cNvPicPr>
          <p:nvPr/>
        </p:nvPicPr>
        <p:blipFill>
          <a:blip r:embed="rId3"/>
          <a:stretch>
            <a:fillRect/>
          </a:stretch>
        </p:blipFill>
        <p:spPr>
          <a:xfrm>
            <a:off x="30289" y="57150"/>
            <a:ext cx="5244501" cy="4686300"/>
          </a:xfrm>
          <a:prstGeom prst="rect">
            <a:avLst/>
          </a:prstGeom>
        </p:spPr>
      </p:pic>
    </p:spTree>
    <p:extLst>
      <p:ext uri="{BB962C8B-B14F-4D97-AF65-F5344CB8AC3E}">
        <p14:creationId xmlns:p14="http://schemas.microsoft.com/office/powerpoint/2010/main" val="3957518168"/>
      </p:ext>
    </p:extLst>
  </p:cSld>
  <p:clrMapOvr>
    <a:masterClrMapping/>
  </p:clrMapOvr>
  <mc:AlternateContent xmlns:mc="http://schemas.openxmlformats.org/markup-compatibility/2006" xmlns:p14="http://schemas.microsoft.com/office/powerpoint/2010/main">
    <mc:Choice Requires="p14">
      <p:transition spd="slow" p14:dur="2000" advTm="72946"/>
    </mc:Choice>
    <mc:Fallback xmlns="">
      <p:transition spd="slow" advTm="7294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09550"/>
            <a:ext cx="8153400" cy="571500"/>
          </a:xfrm>
        </p:spPr>
        <p:txBody>
          <a:bodyPr/>
          <a:lstStyle/>
          <a:p>
            <a:r>
              <a:rPr lang="en-US" sz="3600" dirty="0"/>
              <a:t>Model Organization - WMAs</a:t>
            </a:r>
          </a:p>
        </p:txBody>
      </p:sp>
      <p:sp>
        <p:nvSpPr>
          <p:cNvPr id="14" name="Title 1"/>
          <p:cNvSpPr txBox="1">
            <a:spLocks/>
          </p:cNvSpPr>
          <p:nvPr/>
        </p:nvSpPr>
        <p:spPr bwMode="auto">
          <a:xfrm>
            <a:off x="898003" y="781050"/>
            <a:ext cx="7347993" cy="66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r>
              <a:rPr lang="en-US" sz="1800" b="0" kern="0" dirty="0">
                <a:solidFill>
                  <a:schemeClr val="tx1"/>
                </a:solidFill>
              </a:rPr>
              <a:t>The model is organized into 10 Waste Management Areas, which are connected by groundwater and erosion pathways to the creek system.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0047"/>
            <a:ext cx="8033794" cy="327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304800" y="4095750"/>
            <a:ext cx="5581650" cy="495647"/>
          </a:xfrm>
          <a:prstGeom prst="rect">
            <a:avLst/>
          </a:prstGeom>
          <a:solidFill>
            <a:schemeClr val="bg1">
              <a:lumMod val="95000"/>
            </a:schemeClr>
          </a:solidFill>
          <a:ln>
            <a:noFill/>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b="1">
                <a:solidFill>
                  <a:srgbClr val="00364A"/>
                </a:solidFill>
                <a:effectLst/>
                <a:latin typeface="+mn-lt"/>
                <a:ea typeface="ＭＳ Ｐゴシック" pitchFamily="34" charset="-128"/>
                <a:cs typeface="+mj-cs"/>
              </a:defRPr>
            </a:lvl1pPr>
            <a:lvl2pPr algn="ctr" rtl="0" eaLnBrk="0" fontAlgn="base" hangingPunct="0">
              <a:spcBef>
                <a:spcPct val="0"/>
              </a:spcBef>
              <a:spcAft>
                <a:spcPct val="0"/>
              </a:spcAft>
              <a:defRPr sz="4400">
                <a:solidFill>
                  <a:srgbClr val="000099"/>
                </a:solidFill>
                <a:latin typeface="Times New Roman" charset="0"/>
                <a:ea typeface="ＭＳ Ｐゴシック" pitchFamily="34" charset="-128"/>
              </a:defRPr>
            </a:lvl2pPr>
            <a:lvl3pPr algn="ctr" rtl="0" eaLnBrk="0" fontAlgn="base" hangingPunct="0">
              <a:spcBef>
                <a:spcPct val="0"/>
              </a:spcBef>
              <a:spcAft>
                <a:spcPct val="0"/>
              </a:spcAft>
              <a:defRPr sz="4400">
                <a:solidFill>
                  <a:srgbClr val="000099"/>
                </a:solidFill>
                <a:latin typeface="Times New Roman" charset="0"/>
                <a:ea typeface="ＭＳ Ｐゴシック" pitchFamily="34" charset="-128"/>
              </a:defRPr>
            </a:lvl3pPr>
            <a:lvl4pPr algn="ctr" rtl="0" eaLnBrk="0" fontAlgn="base" hangingPunct="0">
              <a:spcBef>
                <a:spcPct val="0"/>
              </a:spcBef>
              <a:spcAft>
                <a:spcPct val="0"/>
              </a:spcAft>
              <a:defRPr sz="4400">
                <a:solidFill>
                  <a:srgbClr val="000099"/>
                </a:solidFill>
                <a:latin typeface="Times New Roman" charset="0"/>
                <a:ea typeface="ＭＳ Ｐゴシック" pitchFamily="34" charset="-128"/>
              </a:defRPr>
            </a:lvl4pPr>
            <a:lvl5pPr algn="ctr" rtl="0" eaLnBrk="0" fontAlgn="base" hangingPunct="0">
              <a:spcBef>
                <a:spcPct val="0"/>
              </a:spcBef>
              <a:spcAft>
                <a:spcPct val="0"/>
              </a:spcAft>
              <a:defRPr sz="4400">
                <a:solidFill>
                  <a:srgbClr val="000099"/>
                </a:solidFill>
                <a:latin typeface="Times New Roman" charset="0"/>
                <a:ea typeface="ＭＳ Ｐゴシック" pitchFamily="34" charset="-128"/>
              </a:defRPr>
            </a:lvl5pPr>
            <a:lvl6pPr marL="457200" algn="ctr" rtl="0" eaLnBrk="0" fontAlgn="base" hangingPunct="0">
              <a:spcBef>
                <a:spcPct val="0"/>
              </a:spcBef>
              <a:spcAft>
                <a:spcPct val="0"/>
              </a:spcAft>
              <a:defRPr sz="4400">
                <a:solidFill>
                  <a:srgbClr val="000099"/>
                </a:solidFill>
                <a:latin typeface="Times New Roman" charset="0"/>
              </a:defRPr>
            </a:lvl6pPr>
            <a:lvl7pPr marL="914400" algn="ctr" rtl="0" eaLnBrk="0" fontAlgn="base" hangingPunct="0">
              <a:spcBef>
                <a:spcPct val="0"/>
              </a:spcBef>
              <a:spcAft>
                <a:spcPct val="0"/>
              </a:spcAft>
              <a:defRPr sz="4400">
                <a:solidFill>
                  <a:srgbClr val="000099"/>
                </a:solidFill>
                <a:latin typeface="Times New Roman" charset="0"/>
              </a:defRPr>
            </a:lvl7pPr>
            <a:lvl8pPr marL="1371600" algn="ctr" rtl="0" eaLnBrk="0" fontAlgn="base" hangingPunct="0">
              <a:spcBef>
                <a:spcPct val="0"/>
              </a:spcBef>
              <a:spcAft>
                <a:spcPct val="0"/>
              </a:spcAft>
              <a:defRPr sz="4400">
                <a:solidFill>
                  <a:srgbClr val="000099"/>
                </a:solidFill>
                <a:latin typeface="Times New Roman" charset="0"/>
              </a:defRPr>
            </a:lvl8pPr>
            <a:lvl9pPr marL="1828800" algn="ctr" rtl="0" eaLnBrk="0" fontAlgn="base" hangingPunct="0">
              <a:spcBef>
                <a:spcPct val="0"/>
              </a:spcBef>
              <a:spcAft>
                <a:spcPct val="0"/>
              </a:spcAft>
              <a:defRPr sz="4400">
                <a:solidFill>
                  <a:srgbClr val="000099"/>
                </a:solidFill>
                <a:latin typeface="Times New Roman" charset="0"/>
              </a:defRPr>
            </a:lvl9pPr>
          </a:lstStyle>
          <a:p>
            <a:r>
              <a:rPr lang="en-US" sz="1500" b="0" kern="0" dirty="0">
                <a:solidFill>
                  <a:schemeClr val="tx1"/>
                </a:solidFill>
              </a:rPr>
              <a:t>The orange boxes are GoldSim Containers, which hold the calculations for contaminant transport for the WMAs and creeks.</a:t>
            </a:r>
          </a:p>
        </p:txBody>
      </p:sp>
    </p:spTree>
    <p:extLst>
      <p:ext uri="{BB962C8B-B14F-4D97-AF65-F5344CB8AC3E}">
        <p14:creationId xmlns:p14="http://schemas.microsoft.com/office/powerpoint/2010/main" val="1668802421"/>
      </p:ext>
    </p:extLst>
  </p:cSld>
  <p:clrMapOvr>
    <a:masterClrMapping/>
  </p:clrMapOvr>
  <mc:AlternateContent xmlns:mc="http://schemas.openxmlformats.org/markup-compatibility/2006" xmlns:p14="http://schemas.microsoft.com/office/powerpoint/2010/main">
    <mc:Choice Requires="p14">
      <p:transition spd="slow" p14:dur="2000" advTm="47664"/>
    </mc:Choice>
    <mc:Fallback xmlns="">
      <p:transition spd="slow" advTm="4766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7|14.8|18.8"/>
</p:tagLst>
</file>

<file path=ppt/theme/theme1.xml><?xml version="1.0" encoding="utf-8"?>
<a:theme xmlns:a="http://schemas.openxmlformats.org/drawingml/2006/main" name="Blank Presentation">
  <a:themeElements>
    <a:clrScheme name="Neptune">
      <a:dk1>
        <a:sysClr val="windowText" lastClr="000000"/>
      </a:dk1>
      <a:lt1>
        <a:sysClr val="window" lastClr="FFFFFF"/>
      </a:lt1>
      <a:dk2>
        <a:srgbClr val="1F497D"/>
      </a:dk2>
      <a:lt2>
        <a:srgbClr val="EEECE1"/>
      </a:lt2>
      <a:accent1>
        <a:srgbClr val="00364A"/>
      </a:accent1>
      <a:accent2>
        <a:srgbClr val="6399AB"/>
      </a:accent2>
      <a:accent3>
        <a:srgbClr val="8F5C30"/>
      </a:accent3>
      <a:accent4>
        <a:srgbClr val="8064A2"/>
      </a:accent4>
      <a:accent5>
        <a:srgbClr val="4BACC6"/>
      </a:accent5>
      <a:accent6>
        <a:srgbClr val="F79646"/>
      </a:accent6>
      <a:hlink>
        <a:srgbClr val="0000FF"/>
      </a:hlink>
      <a:folHlink>
        <a:srgbClr val="800080"/>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D:\apps\msoffice\Templates\Blank Presentation.pot</Template>
  <TotalTime>28118</TotalTime>
  <Words>2024</Words>
  <Application>Microsoft Macintosh PowerPoint</Application>
  <PresentationFormat>On-screen Show (16:9)</PresentationFormat>
  <Paragraphs>125</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Courier New</vt:lpstr>
      <vt:lpstr>Times New Roman</vt:lpstr>
      <vt:lpstr>Blank Presentation</vt:lpstr>
      <vt:lpstr>The Art and Science of a Probabilistic Performance Assessment: West Valley</vt:lpstr>
      <vt:lpstr>PowerPoint Presentation</vt:lpstr>
      <vt:lpstr>The West Valley Site</vt:lpstr>
      <vt:lpstr>PowerPoint Presentation</vt:lpstr>
      <vt:lpstr>PowerPoint Presentation</vt:lpstr>
      <vt:lpstr>PowerPoint Presentation</vt:lpstr>
      <vt:lpstr>GoldSim</vt:lpstr>
      <vt:lpstr>West Valley PPA Model</vt:lpstr>
      <vt:lpstr>Model Organization - WMAs</vt:lpstr>
      <vt:lpstr>Model Organization - Facilities</vt:lpstr>
      <vt:lpstr>Model Organization – Decision Units</vt:lpstr>
      <vt:lpstr>An Example Transport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Neptune and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Neptune and Company</dc:creator>
  <cp:lastModifiedBy>Lori Beagles</cp:lastModifiedBy>
  <cp:revision>342</cp:revision>
  <cp:lastPrinted>2019-03-02T00:26:19Z</cp:lastPrinted>
  <dcterms:created xsi:type="dcterms:W3CDTF">2010-11-13T22:37:27Z</dcterms:created>
  <dcterms:modified xsi:type="dcterms:W3CDTF">2022-10-11T13:08:49Z</dcterms:modified>
</cp:coreProperties>
</file>