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handoutMasterIdLst>
    <p:handoutMasterId r:id="rId14"/>
  </p:handoutMasterIdLst>
  <p:sldIdLst>
    <p:sldId id="256" r:id="rId2"/>
    <p:sldId id="257" r:id="rId3"/>
    <p:sldId id="259" r:id="rId4"/>
    <p:sldId id="263" r:id="rId5"/>
    <p:sldId id="264" r:id="rId6"/>
    <p:sldId id="1055" r:id="rId7"/>
    <p:sldId id="1056" r:id="rId8"/>
    <p:sldId id="1057" r:id="rId9"/>
    <p:sldId id="1058" r:id="rId10"/>
    <p:sldId id="378" r:id="rId11"/>
    <p:sldId id="277" r:id="rId12"/>
    <p:sldId id="8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712" autoAdjust="0"/>
  </p:normalViewPr>
  <p:slideViewPr>
    <p:cSldViewPr snapToGrid="0">
      <p:cViewPr varScale="1">
        <p:scale>
          <a:sx n="86" d="100"/>
          <a:sy n="86" d="100"/>
        </p:scale>
        <p:origin x="48" y="1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85EE2-E604-4699-BC07-AC1866B4990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CFBD4CA-7371-45DA-8985-4CD0AA0C378B}">
      <dgm:prSet/>
      <dgm:spPr/>
      <dgm:t>
        <a:bodyPr/>
        <a:lstStyle/>
        <a:p>
          <a:r>
            <a:rPr lang="en-US"/>
            <a:t>Mixed wastes</a:t>
          </a:r>
        </a:p>
      </dgm:t>
    </dgm:pt>
    <dgm:pt modelId="{627DE21D-78E5-4FAC-B6FF-AE44592D5DB8}" type="parTrans" cxnId="{B0C6B7B3-F863-4AB0-AA96-27EB38418D00}">
      <dgm:prSet/>
      <dgm:spPr/>
      <dgm:t>
        <a:bodyPr/>
        <a:lstStyle/>
        <a:p>
          <a:endParaRPr lang="en-US"/>
        </a:p>
      </dgm:t>
    </dgm:pt>
    <dgm:pt modelId="{E5911492-5291-42D5-B201-8AF5F15F7DED}" type="sibTrans" cxnId="{B0C6B7B3-F863-4AB0-AA96-27EB38418D00}">
      <dgm:prSet/>
      <dgm:spPr/>
      <dgm:t>
        <a:bodyPr/>
        <a:lstStyle/>
        <a:p>
          <a:endParaRPr lang="en-US"/>
        </a:p>
      </dgm:t>
    </dgm:pt>
    <dgm:pt modelId="{D2AF3E30-BFFB-424B-BFFA-B119E02EC5F8}">
      <dgm:prSet/>
      <dgm:spPr/>
      <dgm:t>
        <a:bodyPr/>
        <a:lstStyle/>
        <a:p>
          <a:r>
            <a:rPr lang="en-US" dirty="0"/>
            <a:t>RCRA components and characteristics</a:t>
          </a:r>
        </a:p>
      </dgm:t>
    </dgm:pt>
    <dgm:pt modelId="{262D95B0-D3CB-4D60-9AD4-FA0E9CA2F459}" type="parTrans" cxnId="{33DBE190-5F59-4605-B723-9641AB41D0FE}">
      <dgm:prSet/>
      <dgm:spPr/>
      <dgm:t>
        <a:bodyPr/>
        <a:lstStyle/>
        <a:p>
          <a:endParaRPr lang="en-US"/>
        </a:p>
      </dgm:t>
    </dgm:pt>
    <dgm:pt modelId="{0FCECB25-102D-45F1-87F2-0543446105CF}" type="sibTrans" cxnId="{33DBE190-5F59-4605-B723-9641AB41D0FE}">
      <dgm:prSet/>
      <dgm:spPr/>
      <dgm:t>
        <a:bodyPr/>
        <a:lstStyle/>
        <a:p>
          <a:endParaRPr lang="en-US"/>
        </a:p>
      </dgm:t>
    </dgm:pt>
    <dgm:pt modelId="{714A1535-6BDC-4902-B681-556A94AA9C58}">
      <dgm:prSet/>
      <dgm:spPr/>
      <dgm:t>
        <a:bodyPr/>
        <a:lstStyle/>
        <a:p>
          <a:r>
            <a:rPr lang="en-US"/>
            <a:t>AII D codes; limited F,P, and U codes</a:t>
          </a:r>
        </a:p>
      </dgm:t>
    </dgm:pt>
    <dgm:pt modelId="{8BCA5ECD-1BB4-4408-96D0-1E81C1313F89}" type="parTrans" cxnId="{1D99D13E-B0DC-41EB-850D-B1DEDD980B69}">
      <dgm:prSet/>
      <dgm:spPr/>
      <dgm:t>
        <a:bodyPr/>
        <a:lstStyle/>
        <a:p>
          <a:endParaRPr lang="en-US"/>
        </a:p>
      </dgm:t>
    </dgm:pt>
    <dgm:pt modelId="{78E0B61D-B471-45D2-9AB3-4FC02AE385E2}" type="sibTrans" cxnId="{1D99D13E-B0DC-41EB-850D-B1DEDD980B69}">
      <dgm:prSet/>
      <dgm:spPr/>
      <dgm:t>
        <a:bodyPr/>
        <a:lstStyle/>
        <a:p>
          <a:endParaRPr lang="en-US"/>
        </a:p>
      </dgm:t>
    </dgm:pt>
    <dgm:pt modelId="{382F2243-4D6A-48D5-A94C-EB3981C06582}">
      <dgm:prSet/>
      <dgm:spPr/>
      <dgm:t>
        <a:bodyPr/>
        <a:lstStyle/>
        <a:p>
          <a:r>
            <a:rPr lang="en-US"/>
            <a:t>Liquid scintillation vials</a:t>
          </a:r>
        </a:p>
      </dgm:t>
    </dgm:pt>
    <dgm:pt modelId="{98626786-E017-488C-A253-6B188EF5687A}" type="parTrans" cxnId="{182630BE-F346-4C68-A5AA-B84D88068D14}">
      <dgm:prSet/>
      <dgm:spPr/>
      <dgm:t>
        <a:bodyPr/>
        <a:lstStyle/>
        <a:p>
          <a:endParaRPr lang="en-US"/>
        </a:p>
      </dgm:t>
    </dgm:pt>
    <dgm:pt modelId="{E139FFCC-A368-4AA4-B283-892EDD093CDE}" type="sibTrans" cxnId="{182630BE-F346-4C68-A5AA-B84D88068D14}">
      <dgm:prSet/>
      <dgm:spPr/>
      <dgm:t>
        <a:bodyPr/>
        <a:lstStyle/>
        <a:p>
          <a:endParaRPr lang="en-US"/>
        </a:p>
      </dgm:t>
    </dgm:pt>
    <dgm:pt modelId="{C3D0D5AC-A20C-4A32-AE83-49CE4B46ABEA}">
      <dgm:prSet/>
      <dgm:spPr/>
      <dgm:t>
        <a:bodyPr/>
        <a:lstStyle/>
        <a:p>
          <a:r>
            <a:rPr lang="en-US" dirty="0"/>
            <a:t>Low-level radioactive wastes</a:t>
          </a:r>
        </a:p>
      </dgm:t>
    </dgm:pt>
    <dgm:pt modelId="{CDF23756-74AD-4DAA-90A4-195D5D7C5F94}" type="parTrans" cxnId="{FB72E4B0-63B4-41DF-98D8-C215F7CF5F1C}">
      <dgm:prSet/>
      <dgm:spPr/>
      <dgm:t>
        <a:bodyPr/>
        <a:lstStyle/>
        <a:p>
          <a:endParaRPr lang="en-US"/>
        </a:p>
      </dgm:t>
    </dgm:pt>
    <dgm:pt modelId="{133D2704-8BAF-4951-925F-90CE0F7347C4}" type="sibTrans" cxnId="{FB72E4B0-63B4-41DF-98D8-C215F7CF5F1C}">
      <dgm:prSet/>
      <dgm:spPr/>
      <dgm:t>
        <a:bodyPr/>
        <a:lstStyle/>
        <a:p>
          <a:endParaRPr lang="en-US"/>
        </a:p>
      </dgm:t>
    </dgm:pt>
    <dgm:pt modelId="{E5A604E3-F6E8-4D54-9D04-A82E987EFA1F}">
      <dgm:prSet/>
      <dgm:spPr/>
      <dgm:t>
        <a:bodyPr/>
        <a:lstStyle/>
        <a:p>
          <a:r>
            <a:rPr lang="en-US"/>
            <a:t>Industrial (non-nuclear) hazardous, non-hazardous and universal wastes</a:t>
          </a:r>
        </a:p>
      </dgm:t>
    </dgm:pt>
    <dgm:pt modelId="{2265C42D-DA71-4540-9713-7D5E93DBE85C}" type="parTrans" cxnId="{DE315C1D-4C41-457A-9FD1-E99166670C82}">
      <dgm:prSet/>
      <dgm:spPr/>
      <dgm:t>
        <a:bodyPr/>
        <a:lstStyle/>
        <a:p>
          <a:endParaRPr lang="en-US"/>
        </a:p>
      </dgm:t>
    </dgm:pt>
    <dgm:pt modelId="{9CBF4981-E841-4A54-A9EA-162EA52F3FEA}" type="sibTrans" cxnId="{DE315C1D-4C41-457A-9FD1-E99166670C82}">
      <dgm:prSet/>
      <dgm:spPr/>
      <dgm:t>
        <a:bodyPr/>
        <a:lstStyle/>
        <a:p>
          <a:endParaRPr lang="en-US"/>
        </a:p>
      </dgm:t>
    </dgm:pt>
    <dgm:pt modelId="{05A17CC6-BC8B-4859-996E-CF9B8CFC25E2}">
      <dgm:prSet/>
      <dgm:spPr/>
      <dgm:t>
        <a:bodyPr/>
        <a:lstStyle/>
        <a:p>
          <a:r>
            <a:rPr lang="en-US"/>
            <a:t>Chemotherapy and pharmaceutical wastes</a:t>
          </a:r>
        </a:p>
      </dgm:t>
    </dgm:pt>
    <dgm:pt modelId="{6827DD79-0F52-4971-A9F5-F4EF906212FE}" type="parTrans" cxnId="{9A0B76D8-B92B-4C1A-8932-AA94BB5EAEAA}">
      <dgm:prSet/>
      <dgm:spPr/>
      <dgm:t>
        <a:bodyPr/>
        <a:lstStyle/>
        <a:p>
          <a:endParaRPr lang="en-US"/>
        </a:p>
      </dgm:t>
    </dgm:pt>
    <dgm:pt modelId="{7EB7F736-FF17-473A-B68E-AE7824D94A86}" type="sibTrans" cxnId="{9A0B76D8-B92B-4C1A-8932-AA94BB5EAEAA}">
      <dgm:prSet/>
      <dgm:spPr/>
      <dgm:t>
        <a:bodyPr/>
        <a:lstStyle/>
        <a:p>
          <a:endParaRPr lang="en-US"/>
        </a:p>
      </dgm:t>
    </dgm:pt>
    <dgm:pt modelId="{39F13026-75A6-4491-8D5C-037A9C9396E6}" type="pres">
      <dgm:prSet presAssocID="{E9A85EE2-E604-4699-BC07-AC1866B49904}" presName="diagram" presStyleCnt="0">
        <dgm:presLayoutVars>
          <dgm:dir/>
          <dgm:resizeHandles val="exact"/>
        </dgm:presLayoutVars>
      </dgm:prSet>
      <dgm:spPr/>
    </dgm:pt>
    <dgm:pt modelId="{553275BE-5281-42C1-A69F-6B2E5AD8F8A3}" type="pres">
      <dgm:prSet presAssocID="{7CFBD4CA-7371-45DA-8985-4CD0AA0C378B}" presName="node" presStyleLbl="node1" presStyleIdx="0" presStyleCnt="7">
        <dgm:presLayoutVars>
          <dgm:bulletEnabled val="1"/>
        </dgm:presLayoutVars>
      </dgm:prSet>
      <dgm:spPr/>
    </dgm:pt>
    <dgm:pt modelId="{3A7D9713-3A8E-47D1-9387-EE6ED49434BE}" type="pres">
      <dgm:prSet presAssocID="{E5911492-5291-42D5-B201-8AF5F15F7DED}" presName="sibTrans" presStyleCnt="0"/>
      <dgm:spPr/>
    </dgm:pt>
    <dgm:pt modelId="{3C071CD6-67F4-4674-87A2-54DCF99326AF}" type="pres">
      <dgm:prSet presAssocID="{D2AF3E30-BFFB-424B-BFFA-B119E02EC5F8}" presName="node" presStyleLbl="node1" presStyleIdx="1" presStyleCnt="7">
        <dgm:presLayoutVars>
          <dgm:bulletEnabled val="1"/>
        </dgm:presLayoutVars>
      </dgm:prSet>
      <dgm:spPr/>
    </dgm:pt>
    <dgm:pt modelId="{C2098510-7A7A-4C2F-BDDE-0B3567A9B761}" type="pres">
      <dgm:prSet presAssocID="{0FCECB25-102D-45F1-87F2-0543446105CF}" presName="sibTrans" presStyleCnt="0"/>
      <dgm:spPr/>
    </dgm:pt>
    <dgm:pt modelId="{C74F7008-71EF-4E40-B683-A0AD28CE4199}" type="pres">
      <dgm:prSet presAssocID="{714A1535-6BDC-4902-B681-556A94AA9C58}" presName="node" presStyleLbl="node1" presStyleIdx="2" presStyleCnt="7">
        <dgm:presLayoutVars>
          <dgm:bulletEnabled val="1"/>
        </dgm:presLayoutVars>
      </dgm:prSet>
      <dgm:spPr/>
    </dgm:pt>
    <dgm:pt modelId="{6B452577-80A1-4F7E-9D7F-5B8817DC8894}" type="pres">
      <dgm:prSet presAssocID="{78E0B61D-B471-45D2-9AB3-4FC02AE385E2}" presName="sibTrans" presStyleCnt="0"/>
      <dgm:spPr/>
    </dgm:pt>
    <dgm:pt modelId="{B34EBBF3-66DD-4D48-8E97-1B7F9A7C26F0}" type="pres">
      <dgm:prSet presAssocID="{382F2243-4D6A-48D5-A94C-EB3981C06582}" presName="node" presStyleLbl="node1" presStyleIdx="3" presStyleCnt="7">
        <dgm:presLayoutVars>
          <dgm:bulletEnabled val="1"/>
        </dgm:presLayoutVars>
      </dgm:prSet>
      <dgm:spPr/>
    </dgm:pt>
    <dgm:pt modelId="{1C9081A9-3103-4A85-B9F5-A5D7AA97C2FA}" type="pres">
      <dgm:prSet presAssocID="{E139FFCC-A368-4AA4-B283-892EDD093CDE}" presName="sibTrans" presStyleCnt="0"/>
      <dgm:spPr/>
    </dgm:pt>
    <dgm:pt modelId="{7BAD16C0-13FF-42D1-A0F4-DDF2C5C460EC}" type="pres">
      <dgm:prSet presAssocID="{C3D0D5AC-A20C-4A32-AE83-49CE4B46ABEA}" presName="node" presStyleLbl="node1" presStyleIdx="4" presStyleCnt="7">
        <dgm:presLayoutVars>
          <dgm:bulletEnabled val="1"/>
        </dgm:presLayoutVars>
      </dgm:prSet>
      <dgm:spPr/>
    </dgm:pt>
    <dgm:pt modelId="{45BA9921-9DCC-4645-A3D8-000BF51E37B0}" type="pres">
      <dgm:prSet presAssocID="{133D2704-8BAF-4951-925F-90CE0F7347C4}" presName="sibTrans" presStyleCnt="0"/>
      <dgm:spPr/>
    </dgm:pt>
    <dgm:pt modelId="{027A19D7-05AC-435F-98B1-AB1522A2B470}" type="pres">
      <dgm:prSet presAssocID="{E5A604E3-F6E8-4D54-9D04-A82E987EFA1F}" presName="node" presStyleLbl="node1" presStyleIdx="5" presStyleCnt="7">
        <dgm:presLayoutVars>
          <dgm:bulletEnabled val="1"/>
        </dgm:presLayoutVars>
      </dgm:prSet>
      <dgm:spPr/>
    </dgm:pt>
    <dgm:pt modelId="{016DF2C8-E4CB-40AF-96E8-48C572ED99F2}" type="pres">
      <dgm:prSet presAssocID="{9CBF4981-E841-4A54-A9EA-162EA52F3FEA}" presName="sibTrans" presStyleCnt="0"/>
      <dgm:spPr/>
    </dgm:pt>
    <dgm:pt modelId="{4D6AE452-406D-468B-9A9D-36952D46879C}" type="pres">
      <dgm:prSet presAssocID="{05A17CC6-BC8B-4859-996E-CF9B8CFC25E2}" presName="node" presStyleLbl="node1" presStyleIdx="6" presStyleCnt="7">
        <dgm:presLayoutVars>
          <dgm:bulletEnabled val="1"/>
        </dgm:presLayoutVars>
      </dgm:prSet>
      <dgm:spPr/>
    </dgm:pt>
  </dgm:ptLst>
  <dgm:cxnLst>
    <dgm:cxn modelId="{DE315C1D-4C41-457A-9FD1-E99166670C82}" srcId="{E9A85EE2-E604-4699-BC07-AC1866B49904}" destId="{E5A604E3-F6E8-4D54-9D04-A82E987EFA1F}" srcOrd="5" destOrd="0" parTransId="{2265C42D-DA71-4540-9713-7D5E93DBE85C}" sibTransId="{9CBF4981-E841-4A54-A9EA-162EA52F3FEA}"/>
    <dgm:cxn modelId="{14709227-C4D4-441E-A287-7F8CF072DA45}" type="presOf" srcId="{382F2243-4D6A-48D5-A94C-EB3981C06582}" destId="{B34EBBF3-66DD-4D48-8E97-1B7F9A7C26F0}" srcOrd="0" destOrd="0" presId="urn:microsoft.com/office/officeart/2005/8/layout/default"/>
    <dgm:cxn modelId="{70F73B30-0838-480D-8DDF-5F4475C26A0B}" type="presOf" srcId="{E9A85EE2-E604-4699-BC07-AC1866B49904}" destId="{39F13026-75A6-4491-8D5C-037A9C9396E6}" srcOrd="0" destOrd="0" presId="urn:microsoft.com/office/officeart/2005/8/layout/default"/>
    <dgm:cxn modelId="{E397BF31-C241-4B1E-B210-72B44357EE5C}" type="presOf" srcId="{05A17CC6-BC8B-4859-996E-CF9B8CFC25E2}" destId="{4D6AE452-406D-468B-9A9D-36952D46879C}" srcOrd="0" destOrd="0" presId="urn:microsoft.com/office/officeart/2005/8/layout/default"/>
    <dgm:cxn modelId="{1D99D13E-B0DC-41EB-850D-B1DEDD980B69}" srcId="{E9A85EE2-E604-4699-BC07-AC1866B49904}" destId="{714A1535-6BDC-4902-B681-556A94AA9C58}" srcOrd="2" destOrd="0" parTransId="{8BCA5ECD-1BB4-4408-96D0-1E81C1313F89}" sibTransId="{78E0B61D-B471-45D2-9AB3-4FC02AE385E2}"/>
    <dgm:cxn modelId="{3B988263-FF3B-43DE-8891-A0586FDDB187}" type="presOf" srcId="{714A1535-6BDC-4902-B681-556A94AA9C58}" destId="{C74F7008-71EF-4E40-B683-A0AD28CE4199}" srcOrd="0" destOrd="0" presId="urn:microsoft.com/office/officeart/2005/8/layout/default"/>
    <dgm:cxn modelId="{33DBE190-5F59-4605-B723-9641AB41D0FE}" srcId="{E9A85EE2-E604-4699-BC07-AC1866B49904}" destId="{D2AF3E30-BFFB-424B-BFFA-B119E02EC5F8}" srcOrd="1" destOrd="0" parTransId="{262D95B0-D3CB-4D60-9AD4-FA0E9CA2F459}" sibTransId="{0FCECB25-102D-45F1-87F2-0543446105CF}"/>
    <dgm:cxn modelId="{EA05BAA3-3E00-4B49-A3CB-B1CCD22714CB}" type="presOf" srcId="{D2AF3E30-BFFB-424B-BFFA-B119E02EC5F8}" destId="{3C071CD6-67F4-4674-87A2-54DCF99326AF}" srcOrd="0" destOrd="0" presId="urn:microsoft.com/office/officeart/2005/8/layout/default"/>
    <dgm:cxn modelId="{FB72E4B0-63B4-41DF-98D8-C215F7CF5F1C}" srcId="{E9A85EE2-E604-4699-BC07-AC1866B49904}" destId="{C3D0D5AC-A20C-4A32-AE83-49CE4B46ABEA}" srcOrd="4" destOrd="0" parTransId="{CDF23756-74AD-4DAA-90A4-195D5D7C5F94}" sibTransId="{133D2704-8BAF-4951-925F-90CE0F7347C4}"/>
    <dgm:cxn modelId="{B0C6B7B3-F863-4AB0-AA96-27EB38418D00}" srcId="{E9A85EE2-E604-4699-BC07-AC1866B49904}" destId="{7CFBD4CA-7371-45DA-8985-4CD0AA0C378B}" srcOrd="0" destOrd="0" parTransId="{627DE21D-78E5-4FAC-B6FF-AE44592D5DB8}" sibTransId="{E5911492-5291-42D5-B201-8AF5F15F7DED}"/>
    <dgm:cxn modelId="{182630BE-F346-4C68-A5AA-B84D88068D14}" srcId="{E9A85EE2-E604-4699-BC07-AC1866B49904}" destId="{382F2243-4D6A-48D5-A94C-EB3981C06582}" srcOrd="3" destOrd="0" parTransId="{98626786-E017-488C-A253-6B188EF5687A}" sibTransId="{E139FFCC-A368-4AA4-B283-892EDD093CDE}"/>
    <dgm:cxn modelId="{081553C7-3C33-438E-A322-6F9E48FC7605}" type="presOf" srcId="{7CFBD4CA-7371-45DA-8985-4CD0AA0C378B}" destId="{553275BE-5281-42C1-A69F-6B2E5AD8F8A3}" srcOrd="0" destOrd="0" presId="urn:microsoft.com/office/officeart/2005/8/layout/default"/>
    <dgm:cxn modelId="{B3C339D8-E1DF-440D-A6DC-279C25FB8E33}" type="presOf" srcId="{C3D0D5AC-A20C-4A32-AE83-49CE4B46ABEA}" destId="{7BAD16C0-13FF-42D1-A0F4-DDF2C5C460EC}" srcOrd="0" destOrd="0" presId="urn:microsoft.com/office/officeart/2005/8/layout/default"/>
    <dgm:cxn modelId="{9A0B76D8-B92B-4C1A-8932-AA94BB5EAEAA}" srcId="{E9A85EE2-E604-4699-BC07-AC1866B49904}" destId="{05A17CC6-BC8B-4859-996E-CF9B8CFC25E2}" srcOrd="6" destOrd="0" parTransId="{6827DD79-0F52-4971-A9F5-F4EF906212FE}" sibTransId="{7EB7F736-FF17-473A-B68E-AE7824D94A86}"/>
    <dgm:cxn modelId="{88515DDC-80D1-43BD-A7D4-693E3457626A}" type="presOf" srcId="{E5A604E3-F6E8-4D54-9D04-A82E987EFA1F}" destId="{027A19D7-05AC-435F-98B1-AB1522A2B470}" srcOrd="0" destOrd="0" presId="urn:microsoft.com/office/officeart/2005/8/layout/default"/>
    <dgm:cxn modelId="{E15DB4DA-04AB-4E79-AE25-4F7D276BD146}" type="presParOf" srcId="{39F13026-75A6-4491-8D5C-037A9C9396E6}" destId="{553275BE-5281-42C1-A69F-6B2E5AD8F8A3}" srcOrd="0" destOrd="0" presId="urn:microsoft.com/office/officeart/2005/8/layout/default"/>
    <dgm:cxn modelId="{DD884126-A9A3-45E2-9420-B0AA1A04A682}" type="presParOf" srcId="{39F13026-75A6-4491-8D5C-037A9C9396E6}" destId="{3A7D9713-3A8E-47D1-9387-EE6ED49434BE}" srcOrd="1" destOrd="0" presId="urn:microsoft.com/office/officeart/2005/8/layout/default"/>
    <dgm:cxn modelId="{EEC183F7-0153-4331-8F79-664B6A731911}" type="presParOf" srcId="{39F13026-75A6-4491-8D5C-037A9C9396E6}" destId="{3C071CD6-67F4-4674-87A2-54DCF99326AF}" srcOrd="2" destOrd="0" presId="urn:microsoft.com/office/officeart/2005/8/layout/default"/>
    <dgm:cxn modelId="{B16648B7-EB14-45B1-AFAB-BDE5109E2A77}" type="presParOf" srcId="{39F13026-75A6-4491-8D5C-037A9C9396E6}" destId="{C2098510-7A7A-4C2F-BDDE-0B3567A9B761}" srcOrd="3" destOrd="0" presId="urn:microsoft.com/office/officeart/2005/8/layout/default"/>
    <dgm:cxn modelId="{9CF4E27D-8232-4E28-B693-9A3FFDE07678}" type="presParOf" srcId="{39F13026-75A6-4491-8D5C-037A9C9396E6}" destId="{C74F7008-71EF-4E40-B683-A0AD28CE4199}" srcOrd="4" destOrd="0" presId="urn:microsoft.com/office/officeart/2005/8/layout/default"/>
    <dgm:cxn modelId="{A2091BCB-8E2A-406C-91B3-6E92A0AE8FB1}" type="presParOf" srcId="{39F13026-75A6-4491-8D5C-037A9C9396E6}" destId="{6B452577-80A1-4F7E-9D7F-5B8817DC8894}" srcOrd="5" destOrd="0" presId="urn:microsoft.com/office/officeart/2005/8/layout/default"/>
    <dgm:cxn modelId="{0D5BCB3B-336B-4832-AE7F-375D3FF9DCAB}" type="presParOf" srcId="{39F13026-75A6-4491-8D5C-037A9C9396E6}" destId="{B34EBBF3-66DD-4D48-8E97-1B7F9A7C26F0}" srcOrd="6" destOrd="0" presId="urn:microsoft.com/office/officeart/2005/8/layout/default"/>
    <dgm:cxn modelId="{08235A3D-9481-4AFC-BD0F-7D81AA3D2D10}" type="presParOf" srcId="{39F13026-75A6-4491-8D5C-037A9C9396E6}" destId="{1C9081A9-3103-4A85-B9F5-A5D7AA97C2FA}" srcOrd="7" destOrd="0" presId="urn:microsoft.com/office/officeart/2005/8/layout/default"/>
    <dgm:cxn modelId="{F98235AE-6EF5-436B-A388-629D63F5B95C}" type="presParOf" srcId="{39F13026-75A6-4491-8D5C-037A9C9396E6}" destId="{7BAD16C0-13FF-42D1-A0F4-DDF2C5C460EC}" srcOrd="8" destOrd="0" presId="urn:microsoft.com/office/officeart/2005/8/layout/default"/>
    <dgm:cxn modelId="{4C4C1827-4A1C-4018-86C4-5AB222500DC9}" type="presParOf" srcId="{39F13026-75A6-4491-8D5C-037A9C9396E6}" destId="{45BA9921-9DCC-4645-A3D8-000BF51E37B0}" srcOrd="9" destOrd="0" presId="urn:microsoft.com/office/officeart/2005/8/layout/default"/>
    <dgm:cxn modelId="{1F22BBFA-524D-460D-9A91-5DD6E40B315A}" type="presParOf" srcId="{39F13026-75A6-4491-8D5C-037A9C9396E6}" destId="{027A19D7-05AC-435F-98B1-AB1522A2B470}" srcOrd="10" destOrd="0" presId="urn:microsoft.com/office/officeart/2005/8/layout/default"/>
    <dgm:cxn modelId="{D0743FCF-F956-4474-831F-D250FFD9D02C}" type="presParOf" srcId="{39F13026-75A6-4491-8D5C-037A9C9396E6}" destId="{016DF2C8-E4CB-40AF-96E8-48C572ED99F2}" srcOrd="11" destOrd="0" presId="urn:microsoft.com/office/officeart/2005/8/layout/default"/>
    <dgm:cxn modelId="{A1BCA307-D608-4739-8ECF-3B5883B9340A}" type="presParOf" srcId="{39F13026-75A6-4491-8D5C-037A9C9396E6}" destId="{4D6AE452-406D-468B-9A9D-36952D46879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48D711-4DC4-44DC-8640-790496F86DB4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18ED7E-B600-4E35-9EA1-48AA7B39FDB8}">
      <dgm:prSet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Solids, soils &amp; Sludges containing volatiles and semi-volatiles</a:t>
          </a:r>
        </a:p>
      </dgm:t>
    </dgm:pt>
    <dgm:pt modelId="{61ED5507-7110-4D8D-AABD-D1CF4F3F28ED}" type="parTrans" cxnId="{58424AF0-E551-43A7-A56E-8A16F7D28ADB}">
      <dgm:prSet/>
      <dgm:spPr/>
      <dgm:t>
        <a:bodyPr/>
        <a:lstStyle/>
        <a:p>
          <a:endParaRPr lang="en-US"/>
        </a:p>
      </dgm:t>
    </dgm:pt>
    <dgm:pt modelId="{6E60F453-EB5C-43B9-94C1-A38371B295E5}" type="sibTrans" cxnId="{58424AF0-E551-43A7-A56E-8A16F7D28ADB}">
      <dgm:prSet/>
      <dgm:spPr/>
      <dgm:t>
        <a:bodyPr/>
        <a:lstStyle/>
        <a:p>
          <a:endParaRPr lang="en-US"/>
        </a:p>
      </dgm:t>
    </dgm:pt>
    <dgm:pt modelId="{8EAF9CE3-0E4C-4B99-86C3-6B0D476A9170}">
      <dgm:prSet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Mercury Contaminated Wastes</a:t>
          </a:r>
        </a:p>
      </dgm:t>
    </dgm:pt>
    <dgm:pt modelId="{28052D0C-CAE3-46B5-9105-C3FCCB8A7E7D}" type="parTrans" cxnId="{9E219E4E-5331-4A2B-AA96-511CBC2F97CC}">
      <dgm:prSet/>
      <dgm:spPr/>
      <dgm:t>
        <a:bodyPr/>
        <a:lstStyle/>
        <a:p>
          <a:endParaRPr lang="en-US"/>
        </a:p>
      </dgm:t>
    </dgm:pt>
    <dgm:pt modelId="{077A7820-6B74-4A0E-BE72-124FCA1F2AF9}" type="sibTrans" cxnId="{9E219E4E-5331-4A2B-AA96-511CBC2F97CC}">
      <dgm:prSet/>
      <dgm:spPr/>
      <dgm:t>
        <a:bodyPr/>
        <a:lstStyle/>
        <a:p>
          <a:endParaRPr lang="en-US"/>
        </a:p>
      </dgm:t>
    </dgm:pt>
    <dgm:pt modelId="{C49E5355-7026-473E-AD49-A02800C27CD0}">
      <dgm:prSet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Spent Carbon</a:t>
          </a:r>
        </a:p>
      </dgm:t>
    </dgm:pt>
    <dgm:pt modelId="{4C0CCFA3-0291-43DF-BF49-8E8C170B5BD2}" type="parTrans" cxnId="{54E0A80C-8A1E-4628-9705-5430537402BC}">
      <dgm:prSet/>
      <dgm:spPr/>
      <dgm:t>
        <a:bodyPr/>
        <a:lstStyle/>
        <a:p>
          <a:endParaRPr lang="en-US"/>
        </a:p>
      </dgm:t>
    </dgm:pt>
    <dgm:pt modelId="{21F8B3F6-8AA2-43DC-9128-32194BE1D4C8}" type="sibTrans" cxnId="{54E0A80C-8A1E-4628-9705-5430537402BC}">
      <dgm:prSet/>
      <dgm:spPr/>
      <dgm:t>
        <a:bodyPr/>
        <a:lstStyle/>
        <a:p>
          <a:endParaRPr lang="en-US"/>
        </a:p>
      </dgm:t>
    </dgm:pt>
    <dgm:pt modelId="{08EBBDC7-19A3-4AEC-B5CF-A3DC268B29EF}">
      <dgm:prSet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Industrial Pipeline/ NORM Pigging Sludges</a:t>
          </a:r>
        </a:p>
      </dgm:t>
    </dgm:pt>
    <dgm:pt modelId="{84AB7F28-0CFF-4E6D-AE45-62058459A5D6}" type="parTrans" cxnId="{F694388C-96E0-4121-9D3F-57F5868BD54C}">
      <dgm:prSet/>
      <dgm:spPr/>
      <dgm:t>
        <a:bodyPr/>
        <a:lstStyle/>
        <a:p>
          <a:endParaRPr lang="en-US"/>
        </a:p>
      </dgm:t>
    </dgm:pt>
    <dgm:pt modelId="{E2F27177-536B-4A67-8D85-AD654750C548}" type="sibTrans" cxnId="{F694388C-96E0-4121-9D3F-57F5868BD54C}">
      <dgm:prSet/>
      <dgm:spPr/>
      <dgm:t>
        <a:bodyPr/>
        <a:lstStyle/>
        <a:p>
          <a:endParaRPr lang="en-US"/>
        </a:p>
      </dgm:t>
    </dgm:pt>
    <dgm:pt modelId="{8FB8DB0B-8FAA-4AC6-8AE3-B95CF3051C66}" type="pres">
      <dgm:prSet presAssocID="{FE48D711-4DC4-44DC-8640-790496F86DB4}" presName="linear" presStyleCnt="0">
        <dgm:presLayoutVars>
          <dgm:dir/>
          <dgm:animLvl val="lvl"/>
          <dgm:resizeHandles val="exact"/>
        </dgm:presLayoutVars>
      </dgm:prSet>
      <dgm:spPr/>
    </dgm:pt>
    <dgm:pt modelId="{6C8C0E7E-2078-4806-9E43-2A1C75C3782F}" type="pres">
      <dgm:prSet presAssocID="{4E18ED7E-B600-4E35-9EA1-48AA7B39FDB8}" presName="parentLin" presStyleCnt="0"/>
      <dgm:spPr/>
    </dgm:pt>
    <dgm:pt modelId="{9A38D040-7F5F-4C25-A0BF-8F8EA6DC4974}" type="pres">
      <dgm:prSet presAssocID="{4E18ED7E-B600-4E35-9EA1-48AA7B39FDB8}" presName="parentLeftMargin" presStyleLbl="node1" presStyleIdx="0" presStyleCnt="4"/>
      <dgm:spPr/>
    </dgm:pt>
    <dgm:pt modelId="{B8A85414-12DF-484B-BC54-B3D01D413066}" type="pres">
      <dgm:prSet presAssocID="{4E18ED7E-B600-4E35-9EA1-48AA7B39FDB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9ABF719-99FC-4C21-BB3F-83DA9561F0B2}" type="pres">
      <dgm:prSet presAssocID="{4E18ED7E-B600-4E35-9EA1-48AA7B39FDB8}" presName="negativeSpace" presStyleCnt="0"/>
      <dgm:spPr/>
    </dgm:pt>
    <dgm:pt modelId="{75ABF1AB-5CF3-44C0-B874-3CE89B451827}" type="pres">
      <dgm:prSet presAssocID="{4E18ED7E-B600-4E35-9EA1-48AA7B39FDB8}" presName="childText" presStyleLbl="conFgAcc1" presStyleIdx="0" presStyleCnt="4">
        <dgm:presLayoutVars>
          <dgm:bulletEnabled val="1"/>
        </dgm:presLayoutVars>
      </dgm:prSet>
      <dgm:spPr/>
    </dgm:pt>
    <dgm:pt modelId="{AC24436D-EE34-4150-BA3F-22D4BFCD2C4D}" type="pres">
      <dgm:prSet presAssocID="{6E60F453-EB5C-43B9-94C1-A38371B295E5}" presName="spaceBetweenRectangles" presStyleCnt="0"/>
      <dgm:spPr/>
    </dgm:pt>
    <dgm:pt modelId="{0D9E2621-80E8-4742-BD6D-BFA6E72434DB}" type="pres">
      <dgm:prSet presAssocID="{8EAF9CE3-0E4C-4B99-86C3-6B0D476A9170}" presName="parentLin" presStyleCnt="0"/>
      <dgm:spPr/>
    </dgm:pt>
    <dgm:pt modelId="{8EE4A611-1A67-425A-B6AF-894EBD02A41A}" type="pres">
      <dgm:prSet presAssocID="{8EAF9CE3-0E4C-4B99-86C3-6B0D476A9170}" presName="parentLeftMargin" presStyleLbl="node1" presStyleIdx="0" presStyleCnt="4"/>
      <dgm:spPr/>
    </dgm:pt>
    <dgm:pt modelId="{ACE04218-9945-4E7D-B440-673C4FDAB941}" type="pres">
      <dgm:prSet presAssocID="{8EAF9CE3-0E4C-4B99-86C3-6B0D476A917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FA5AD59-0FE3-420E-895A-5F4AE7F4F332}" type="pres">
      <dgm:prSet presAssocID="{8EAF9CE3-0E4C-4B99-86C3-6B0D476A9170}" presName="negativeSpace" presStyleCnt="0"/>
      <dgm:spPr/>
    </dgm:pt>
    <dgm:pt modelId="{4321D82E-ED81-4E5F-964A-B42D1E5B6629}" type="pres">
      <dgm:prSet presAssocID="{8EAF9CE3-0E4C-4B99-86C3-6B0D476A9170}" presName="childText" presStyleLbl="conFgAcc1" presStyleIdx="1" presStyleCnt="4">
        <dgm:presLayoutVars>
          <dgm:bulletEnabled val="1"/>
        </dgm:presLayoutVars>
      </dgm:prSet>
      <dgm:spPr/>
    </dgm:pt>
    <dgm:pt modelId="{01273720-69D4-4B1C-842B-52FB5386EF31}" type="pres">
      <dgm:prSet presAssocID="{077A7820-6B74-4A0E-BE72-124FCA1F2AF9}" presName="spaceBetweenRectangles" presStyleCnt="0"/>
      <dgm:spPr/>
    </dgm:pt>
    <dgm:pt modelId="{4F789C91-799F-459C-8BDF-6033A970A3D4}" type="pres">
      <dgm:prSet presAssocID="{C49E5355-7026-473E-AD49-A02800C27CD0}" presName="parentLin" presStyleCnt="0"/>
      <dgm:spPr/>
    </dgm:pt>
    <dgm:pt modelId="{E0A5E896-9676-4A3A-A0C3-F56622CB37B4}" type="pres">
      <dgm:prSet presAssocID="{C49E5355-7026-473E-AD49-A02800C27CD0}" presName="parentLeftMargin" presStyleLbl="node1" presStyleIdx="1" presStyleCnt="4"/>
      <dgm:spPr/>
    </dgm:pt>
    <dgm:pt modelId="{DC6F4B00-25F7-4FB8-86E1-7E5831B5D4FA}" type="pres">
      <dgm:prSet presAssocID="{C49E5355-7026-473E-AD49-A02800C27C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F2AB75E-77CB-4CF8-9D89-DF94EACFFFBA}" type="pres">
      <dgm:prSet presAssocID="{C49E5355-7026-473E-AD49-A02800C27CD0}" presName="negativeSpace" presStyleCnt="0"/>
      <dgm:spPr/>
    </dgm:pt>
    <dgm:pt modelId="{D91D1D69-78BC-4A85-A707-0C67970D8113}" type="pres">
      <dgm:prSet presAssocID="{C49E5355-7026-473E-AD49-A02800C27CD0}" presName="childText" presStyleLbl="conFgAcc1" presStyleIdx="2" presStyleCnt="4">
        <dgm:presLayoutVars>
          <dgm:bulletEnabled val="1"/>
        </dgm:presLayoutVars>
      </dgm:prSet>
      <dgm:spPr/>
    </dgm:pt>
    <dgm:pt modelId="{284A65D3-94C1-4C84-B412-2E4FA019DC3A}" type="pres">
      <dgm:prSet presAssocID="{21F8B3F6-8AA2-43DC-9128-32194BE1D4C8}" presName="spaceBetweenRectangles" presStyleCnt="0"/>
      <dgm:spPr/>
    </dgm:pt>
    <dgm:pt modelId="{8816825B-FAFF-4A95-9F97-68DA823F4C6D}" type="pres">
      <dgm:prSet presAssocID="{08EBBDC7-19A3-4AEC-B5CF-A3DC268B29EF}" presName="parentLin" presStyleCnt="0"/>
      <dgm:spPr/>
    </dgm:pt>
    <dgm:pt modelId="{F5BB3877-E0F7-42B3-ABE9-E9C1E0F8FC46}" type="pres">
      <dgm:prSet presAssocID="{08EBBDC7-19A3-4AEC-B5CF-A3DC268B29EF}" presName="parentLeftMargin" presStyleLbl="node1" presStyleIdx="2" presStyleCnt="4"/>
      <dgm:spPr/>
    </dgm:pt>
    <dgm:pt modelId="{01D69E47-F0A7-44CD-8EB8-50CEC4F07ABB}" type="pres">
      <dgm:prSet presAssocID="{08EBBDC7-19A3-4AEC-B5CF-A3DC268B29E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7AE70B9-F5A9-4021-A1DC-76837CD0F76A}" type="pres">
      <dgm:prSet presAssocID="{08EBBDC7-19A3-4AEC-B5CF-A3DC268B29EF}" presName="negativeSpace" presStyleCnt="0"/>
      <dgm:spPr/>
    </dgm:pt>
    <dgm:pt modelId="{48F52789-A88F-457F-8389-F23622BFA550}" type="pres">
      <dgm:prSet presAssocID="{08EBBDC7-19A3-4AEC-B5CF-A3DC268B29E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4E0A80C-8A1E-4628-9705-5430537402BC}" srcId="{FE48D711-4DC4-44DC-8640-790496F86DB4}" destId="{C49E5355-7026-473E-AD49-A02800C27CD0}" srcOrd="2" destOrd="0" parTransId="{4C0CCFA3-0291-43DF-BF49-8E8C170B5BD2}" sibTransId="{21F8B3F6-8AA2-43DC-9128-32194BE1D4C8}"/>
    <dgm:cxn modelId="{EF59D129-29AA-425F-8FB0-D4BDC5481C80}" type="presOf" srcId="{4E18ED7E-B600-4E35-9EA1-48AA7B39FDB8}" destId="{B8A85414-12DF-484B-BC54-B3D01D413066}" srcOrd="1" destOrd="0" presId="urn:microsoft.com/office/officeart/2005/8/layout/list1"/>
    <dgm:cxn modelId="{F032A52C-8D2F-4F13-93C5-8891A50E0A05}" type="presOf" srcId="{FE48D711-4DC4-44DC-8640-790496F86DB4}" destId="{8FB8DB0B-8FAA-4AC6-8AE3-B95CF3051C66}" srcOrd="0" destOrd="0" presId="urn:microsoft.com/office/officeart/2005/8/layout/list1"/>
    <dgm:cxn modelId="{7E58CD42-136E-411B-9E76-A2C9FAFE4688}" type="presOf" srcId="{4E18ED7E-B600-4E35-9EA1-48AA7B39FDB8}" destId="{9A38D040-7F5F-4C25-A0BF-8F8EA6DC4974}" srcOrd="0" destOrd="0" presId="urn:microsoft.com/office/officeart/2005/8/layout/list1"/>
    <dgm:cxn modelId="{9E219E4E-5331-4A2B-AA96-511CBC2F97CC}" srcId="{FE48D711-4DC4-44DC-8640-790496F86DB4}" destId="{8EAF9CE3-0E4C-4B99-86C3-6B0D476A9170}" srcOrd="1" destOrd="0" parTransId="{28052D0C-CAE3-46B5-9105-C3FCCB8A7E7D}" sibTransId="{077A7820-6B74-4A0E-BE72-124FCA1F2AF9}"/>
    <dgm:cxn modelId="{F694388C-96E0-4121-9D3F-57F5868BD54C}" srcId="{FE48D711-4DC4-44DC-8640-790496F86DB4}" destId="{08EBBDC7-19A3-4AEC-B5CF-A3DC268B29EF}" srcOrd="3" destOrd="0" parTransId="{84AB7F28-0CFF-4E6D-AE45-62058459A5D6}" sibTransId="{E2F27177-536B-4A67-8D85-AD654750C548}"/>
    <dgm:cxn modelId="{3FC719A3-A6FA-45D1-9A11-97B7B64CF644}" type="presOf" srcId="{08EBBDC7-19A3-4AEC-B5CF-A3DC268B29EF}" destId="{01D69E47-F0A7-44CD-8EB8-50CEC4F07ABB}" srcOrd="1" destOrd="0" presId="urn:microsoft.com/office/officeart/2005/8/layout/list1"/>
    <dgm:cxn modelId="{37D3C8B9-9B35-4D27-977E-77E53547146A}" type="presOf" srcId="{8EAF9CE3-0E4C-4B99-86C3-6B0D476A9170}" destId="{ACE04218-9945-4E7D-B440-673C4FDAB941}" srcOrd="1" destOrd="0" presId="urn:microsoft.com/office/officeart/2005/8/layout/list1"/>
    <dgm:cxn modelId="{6F891FDB-6F61-46ED-B148-CBD171689B0A}" type="presOf" srcId="{8EAF9CE3-0E4C-4B99-86C3-6B0D476A9170}" destId="{8EE4A611-1A67-425A-B6AF-894EBD02A41A}" srcOrd="0" destOrd="0" presId="urn:microsoft.com/office/officeart/2005/8/layout/list1"/>
    <dgm:cxn modelId="{DB32A9DE-D43D-43D8-953F-D3B04066489F}" type="presOf" srcId="{C49E5355-7026-473E-AD49-A02800C27CD0}" destId="{DC6F4B00-25F7-4FB8-86E1-7E5831B5D4FA}" srcOrd="1" destOrd="0" presId="urn:microsoft.com/office/officeart/2005/8/layout/list1"/>
    <dgm:cxn modelId="{58424AF0-E551-43A7-A56E-8A16F7D28ADB}" srcId="{FE48D711-4DC4-44DC-8640-790496F86DB4}" destId="{4E18ED7E-B600-4E35-9EA1-48AA7B39FDB8}" srcOrd="0" destOrd="0" parTransId="{61ED5507-7110-4D8D-AABD-D1CF4F3F28ED}" sibTransId="{6E60F453-EB5C-43B9-94C1-A38371B295E5}"/>
    <dgm:cxn modelId="{6C4A13F4-EC00-411E-A8BD-F519073D972A}" type="presOf" srcId="{C49E5355-7026-473E-AD49-A02800C27CD0}" destId="{E0A5E896-9676-4A3A-A0C3-F56622CB37B4}" srcOrd="0" destOrd="0" presId="urn:microsoft.com/office/officeart/2005/8/layout/list1"/>
    <dgm:cxn modelId="{CF6F0BFF-6B90-4BA1-A19E-37BBCFAB4988}" type="presOf" srcId="{08EBBDC7-19A3-4AEC-B5CF-A3DC268B29EF}" destId="{F5BB3877-E0F7-42B3-ABE9-E9C1E0F8FC46}" srcOrd="0" destOrd="0" presId="urn:microsoft.com/office/officeart/2005/8/layout/list1"/>
    <dgm:cxn modelId="{06C30788-6BD1-43FF-9165-A31104A693AD}" type="presParOf" srcId="{8FB8DB0B-8FAA-4AC6-8AE3-B95CF3051C66}" destId="{6C8C0E7E-2078-4806-9E43-2A1C75C3782F}" srcOrd="0" destOrd="0" presId="urn:microsoft.com/office/officeart/2005/8/layout/list1"/>
    <dgm:cxn modelId="{4AA6CDDB-2AC8-4FCA-A233-48F41E23BF4C}" type="presParOf" srcId="{6C8C0E7E-2078-4806-9E43-2A1C75C3782F}" destId="{9A38D040-7F5F-4C25-A0BF-8F8EA6DC4974}" srcOrd="0" destOrd="0" presId="urn:microsoft.com/office/officeart/2005/8/layout/list1"/>
    <dgm:cxn modelId="{E2ADF20A-76F2-43B3-8599-C6FC5BD28D1D}" type="presParOf" srcId="{6C8C0E7E-2078-4806-9E43-2A1C75C3782F}" destId="{B8A85414-12DF-484B-BC54-B3D01D413066}" srcOrd="1" destOrd="0" presId="urn:microsoft.com/office/officeart/2005/8/layout/list1"/>
    <dgm:cxn modelId="{7712CB95-7ED8-4169-B350-950AF150AB06}" type="presParOf" srcId="{8FB8DB0B-8FAA-4AC6-8AE3-B95CF3051C66}" destId="{09ABF719-99FC-4C21-BB3F-83DA9561F0B2}" srcOrd="1" destOrd="0" presId="urn:microsoft.com/office/officeart/2005/8/layout/list1"/>
    <dgm:cxn modelId="{4F060F2A-EAE4-4A85-BD85-F29B7B7F392D}" type="presParOf" srcId="{8FB8DB0B-8FAA-4AC6-8AE3-B95CF3051C66}" destId="{75ABF1AB-5CF3-44C0-B874-3CE89B451827}" srcOrd="2" destOrd="0" presId="urn:microsoft.com/office/officeart/2005/8/layout/list1"/>
    <dgm:cxn modelId="{CCCCC383-BEDA-42E7-96F4-CFD070B6133F}" type="presParOf" srcId="{8FB8DB0B-8FAA-4AC6-8AE3-B95CF3051C66}" destId="{AC24436D-EE34-4150-BA3F-22D4BFCD2C4D}" srcOrd="3" destOrd="0" presId="urn:microsoft.com/office/officeart/2005/8/layout/list1"/>
    <dgm:cxn modelId="{F92AB4F0-A2F1-42A5-A1B4-5900DD060B1C}" type="presParOf" srcId="{8FB8DB0B-8FAA-4AC6-8AE3-B95CF3051C66}" destId="{0D9E2621-80E8-4742-BD6D-BFA6E72434DB}" srcOrd="4" destOrd="0" presId="urn:microsoft.com/office/officeart/2005/8/layout/list1"/>
    <dgm:cxn modelId="{40ECF35E-DACB-410A-8832-A1954668C50F}" type="presParOf" srcId="{0D9E2621-80E8-4742-BD6D-BFA6E72434DB}" destId="{8EE4A611-1A67-425A-B6AF-894EBD02A41A}" srcOrd="0" destOrd="0" presId="urn:microsoft.com/office/officeart/2005/8/layout/list1"/>
    <dgm:cxn modelId="{D5AABE92-2A18-493D-B7DC-9605416E5B4A}" type="presParOf" srcId="{0D9E2621-80E8-4742-BD6D-BFA6E72434DB}" destId="{ACE04218-9945-4E7D-B440-673C4FDAB941}" srcOrd="1" destOrd="0" presId="urn:microsoft.com/office/officeart/2005/8/layout/list1"/>
    <dgm:cxn modelId="{622D35FD-1670-479C-B9C6-FBBE918BDC32}" type="presParOf" srcId="{8FB8DB0B-8FAA-4AC6-8AE3-B95CF3051C66}" destId="{6FA5AD59-0FE3-420E-895A-5F4AE7F4F332}" srcOrd="5" destOrd="0" presId="urn:microsoft.com/office/officeart/2005/8/layout/list1"/>
    <dgm:cxn modelId="{81473D72-0EF6-4B04-832F-7E0FB58EF30D}" type="presParOf" srcId="{8FB8DB0B-8FAA-4AC6-8AE3-B95CF3051C66}" destId="{4321D82E-ED81-4E5F-964A-B42D1E5B6629}" srcOrd="6" destOrd="0" presId="urn:microsoft.com/office/officeart/2005/8/layout/list1"/>
    <dgm:cxn modelId="{FBB0B218-93B0-4105-A4E3-124DFD4A1B3F}" type="presParOf" srcId="{8FB8DB0B-8FAA-4AC6-8AE3-B95CF3051C66}" destId="{01273720-69D4-4B1C-842B-52FB5386EF31}" srcOrd="7" destOrd="0" presId="urn:microsoft.com/office/officeart/2005/8/layout/list1"/>
    <dgm:cxn modelId="{41DEA337-9FF0-464A-BBB4-AE3B3BB1A17D}" type="presParOf" srcId="{8FB8DB0B-8FAA-4AC6-8AE3-B95CF3051C66}" destId="{4F789C91-799F-459C-8BDF-6033A970A3D4}" srcOrd="8" destOrd="0" presId="urn:microsoft.com/office/officeart/2005/8/layout/list1"/>
    <dgm:cxn modelId="{CC016CBE-5A20-43A7-BC00-32809E860476}" type="presParOf" srcId="{4F789C91-799F-459C-8BDF-6033A970A3D4}" destId="{E0A5E896-9676-4A3A-A0C3-F56622CB37B4}" srcOrd="0" destOrd="0" presId="urn:microsoft.com/office/officeart/2005/8/layout/list1"/>
    <dgm:cxn modelId="{D1D79254-4311-470F-A990-C53B49EB1C99}" type="presParOf" srcId="{4F789C91-799F-459C-8BDF-6033A970A3D4}" destId="{DC6F4B00-25F7-4FB8-86E1-7E5831B5D4FA}" srcOrd="1" destOrd="0" presId="urn:microsoft.com/office/officeart/2005/8/layout/list1"/>
    <dgm:cxn modelId="{75E164EA-086F-45B5-A080-8C85C7DC47D9}" type="presParOf" srcId="{8FB8DB0B-8FAA-4AC6-8AE3-B95CF3051C66}" destId="{2F2AB75E-77CB-4CF8-9D89-DF94EACFFFBA}" srcOrd="9" destOrd="0" presId="urn:microsoft.com/office/officeart/2005/8/layout/list1"/>
    <dgm:cxn modelId="{DC5945CC-ED28-44DF-B745-BCB24F1E194B}" type="presParOf" srcId="{8FB8DB0B-8FAA-4AC6-8AE3-B95CF3051C66}" destId="{D91D1D69-78BC-4A85-A707-0C67970D8113}" srcOrd="10" destOrd="0" presId="urn:microsoft.com/office/officeart/2005/8/layout/list1"/>
    <dgm:cxn modelId="{6A9E443D-7EE4-4B2E-984A-E505041863F5}" type="presParOf" srcId="{8FB8DB0B-8FAA-4AC6-8AE3-B95CF3051C66}" destId="{284A65D3-94C1-4C84-B412-2E4FA019DC3A}" srcOrd="11" destOrd="0" presId="urn:microsoft.com/office/officeart/2005/8/layout/list1"/>
    <dgm:cxn modelId="{78B96E27-7F9A-4B27-9AC4-1C8582407B70}" type="presParOf" srcId="{8FB8DB0B-8FAA-4AC6-8AE3-B95CF3051C66}" destId="{8816825B-FAFF-4A95-9F97-68DA823F4C6D}" srcOrd="12" destOrd="0" presId="urn:microsoft.com/office/officeart/2005/8/layout/list1"/>
    <dgm:cxn modelId="{11B34145-D89D-4B30-ADC0-34A548E1AF72}" type="presParOf" srcId="{8816825B-FAFF-4A95-9F97-68DA823F4C6D}" destId="{F5BB3877-E0F7-42B3-ABE9-E9C1E0F8FC46}" srcOrd="0" destOrd="0" presId="urn:microsoft.com/office/officeart/2005/8/layout/list1"/>
    <dgm:cxn modelId="{5B9E9192-0FEF-46F9-8817-24152CD2272E}" type="presParOf" srcId="{8816825B-FAFF-4A95-9F97-68DA823F4C6D}" destId="{01D69E47-F0A7-44CD-8EB8-50CEC4F07ABB}" srcOrd="1" destOrd="0" presId="urn:microsoft.com/office/officeart/2005/8/layout/list1"/>
    <dgm:cxn modelId="{0DEF250E-A1B8-4DEB-A3F9-7E08B3CF94C8}" type="presParOf" srcId="{8FB8DB0B-8FAA-4AC6-8AE3-B95CF3051C66}" destId="{A7AE70B9-F5A9-4021-A1DC-76837CD0F76A}" srcOrd="13" destOrd="0" presId="urn:microsoft.com/office/officeart/2005/8/layout/list1"/>
    <dgm:cxn modelId="{12505692-EB65-4329-8A61-900A1A09D92B}" type="presParOf" srcId="{8FB8DB0B-8FAA-4AC6-8AE3-B95CF3051C66}" destId="{48F52789-A88F-457F-8389-F23622BFA55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275BE-5281-42C1-A69F-6B2E5AD8F8A3}">
      <dsp:nvSpPr>
        <dsp:cNvPr id="0" name=""/>
        <dsp:cNvSpPr/>
      </dsp:nvSpPr>
      <dsp:spPr>
        <a:xfrm>
          <a:off x="0" y="333970"/>
          <a:ext cx="1949174" cy="11695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Mixed wastes</a:t>
          </a:r>
        </a:p>
      </dsp:txBody>
      <dsp:txXfrm>
        <a:off x="0" y="333970"/>
        <a:ext cx="1949174" cy="1169504"/>
      </dsp:txXfrm>
    </dsp:sp>
    <dsp:sp modelId="{3C071CD6-67F4-4674-87A2-54DCF99326AF}">
      <dsp:nvSpPr>
        <dsp:cNvPr id="0" name=""/>
        <dsp:cNvSpPr/>
      </dsp:nvSpPr>
      <dsp:spPr>
        <a:xfrm>
          <a:off x="2144092" y="333970"/>
          <a:ext cx="1949174" cy="11695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RCRA components and characteristics</a:t>
          </a:r>
        </a:p>
      </dsp:txBody>
      <dsp:txXfrm>
        <a:off x="2144092" y="333970"/>
        <a:ext cx="1949174" cy="1169504"/>
      </dsp:txXfrm>
    </dsp:sp>
    <dsp:sp modelId="{C74F7008-71EF-4E40-B683-A0AD28CE4199}">
      <dsp:nvSpPr>
        <dsp:cNvPr id="0" name=""/>
        <dsp:cNvSpPr/>
      </dsp:nvSpPr>
      <dsp:spPr>
        <a:xfrm>
          <a:off x="4288184" y="333970"/>
          <a:ext cx="1949174" cy="11695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AII D codes; limited F,P, and U codes</a:t>
          </a:r>
        </a:p>
      </dsp:txBody>
      <dsp:txXfrm>
        <a:off x="4288184" y="333970"/>
        <a:ext cx="1949174" cy="1169504"/>
      </dsp:txXfrm>
    </dsp:sp>
    <dsp:sp modelId="{B34EBBF3-66DD-4D48-8E97-1B7F9A7C26F0}">
      <dsp:nvSpPr>
        <dsp:cNvPr id="0" name=""/>
        <dsp:cNvSpPr/>
      </dsp:nvSpPr>
      <dsp:spPr>
        <a:xfrm>
          <a:off x="0" y="1698393"/>
          <a:ext cx="1949174" cy="11695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Liquid scintillation vials</a:t>
          </a:r>
        </a:p>
      </dsp:txBody>
      <dsp:txXfrm>
        <a:off x="0" y="1698393"/>
        <a:ext cx="1949174" cy="1169504"/>
      </dsp:txXfrm>
    </dsp:sp>
    <dsp:sp modelId="{7BAD16C0-13FF-42D1-A0F4-DDF2C5C460EC}">
      <dsp:nvSpPr>
        <dsp:cNvPr id="0" name=""/>
        <dsp:cNvSpPr/>
      </dsp:nvSpPr>
      <dsp:spPr>
        <a:xfrm>
          <a:off x="2144092" y="1698393"/>
          <a:ext cx="1949174" cy="11695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Low-level radioactive wastes</a:t>
          </a:r>
        </a:p>
      </dsp:txBody>
      <dsp:txXfrm>
        <a:off x="2144092" y="1698393"/>
        <a:ext cx="1949174" cy="1169504"/>
      </dsp:txXfrm>
    </dsp:sp>
    <dsp:sp modelId="{027A19D7-05AC-435F-98B1-AB1522A2B470}">
      <dsp:nvSpPr>
        <dsp:cNvPr id="0" name=""/>
        <dsp:cNvSpPr/>
      </dsp:nvSpPr>
      <dsp:spPr>
        <a:xfrm>
          <a:off x="4288184" y="1698393"/>
          <a:ext cx="1949174" cy="11695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Industrial (non-nuclear) hazardous, non-hazardous and universal wastes</a:t>
          </a:r>
        </a:p>
      </dsp:txBody>
      <dsp:txXfrm>
        <a:off x="4288184" y="1698393"/>
        <a:ext cx="1949174" cy="1169504"/>
      </dsp:txXfrm>
    </dsp:sp>
    <dsp:sp modelId="{4D6AE452-406D-468B-9A9D-36952D46879C}">
      <dsp:nvSpPr>
        <dsp:cNvPr id="0" name=""/>
        <dsp:cNvSpPr/>
      </dsp:nvSpPr>
      <dsp:spPr>
        <a:xfrm>
          <a:off x="2144092" y="3062815"/>
          <a:ext cx="1949174" cy="11695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Chemotherapy and pharmaceutical wastes</a:t>
          </a:r>
        </a:p>
      </dsp:txBody>
      <dsp:txXfrm>
        <a:off x="2144092" y="3062815"/>
        <a:ext cx="1949174" cy="1169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BF1AB-5CF3-44C0-B874-3CE89B451827}">
      <dsp:nvSpPr>
        <dsp:cNvPr id="0" name=""/>
        <dsp:cNvSpPr/>
      </dsp:nvSpPr>
      <dsp:spPr>
        <a:xfrm>
          <a:off x="0" y="407446"/>
          <a:ext cx="497814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85414-12DF-484B-BC54-B3D01D413066}">
      <dsp:nvSpPr>
        <dsp:cNvPr id="0" name=""/>
        <dsp:cNvSpPr/>
      </dsp:nvSpPr>
      <dsp:spPr>
        <a:xfrm>
          <a:off x="248907" y="82726"/>
          <a:ext cx="3484700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713" tIns="0" rIns="13171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Solids, soils &amp; Sludges containing volatiles and semi-volatiles</a:t>
          </a:r>
        </a:p>
      </dsp:txBody>
      <dsp:txXfrm>
        <a:off x="280610" y="114429"/>
        <a:ext cx="3421294" cy="586034"/>
      </dsp:txXfrm>
    </dsp:sp>
    <dsp:sp modelId="{4321D82E-ED81-4E5F-964A-B42D1E5B6629}">
      <dsp:nvSpPr>
        <dsp:cNvPr id="0" name=""/>
        <dsp:cNvSpPr/>
      </dsp:nvSpPr>
      <dsp:spPr>
        <a:xfrm>
          <a:off x="0" y="1405366"/>
          <a:ext cx="497814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04218-9945-4E7D-B440-673C4FDAB941}">
      <dsp:nvSpPr>
        <dsp:cNvPr id="0" name=""/>
        <dsp:cNvSpPr/>
      </dsp:nvSpPr>
      <dsp:spPr>
        <a:xfrm>
          <a:off x="248907" y="1080646"/>
          <a:ext cx="3484700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713" tIns="0" rIns="13171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Mercury Contaminated Wastes</a:t>
          </a:r>
        </a:p>
      </dsp:txBody>
      <dsp:txXfrm>
        <a:off x="280610" y="1112349"/>
        <a:ext cx="3421294" cy="586034"/>
      </dsp:txXfrm>
    </dsp:sp>
    <dsp:sp modelId="{D91D1D69-78BC-4A85-A707-0C67970D8113}">
      <dsp:nvSpPr>
        <dsp:cNvPr id="0" name=""/>
        <dsp:cNvSpPr/>
      </dsp:nvSpPr>
      <dsp:spPr>
        <a:xfrm>
          <a:off x="0" y="2403286"/>
          <a:ext cx="497814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F4B00-25F7-4FB8-86E1-7E5831B5D4FA}">
      <dsp:nvSpPr>
        <dsp:cNvPr id="0" name=""/>
        <dsp:cNvSpPr/>
      </dsp:nvSpPr>
      <dsp:spPr>
        <a:xfrm>
          <a:off x="248907" y="2078566"/>
          <a:ext cx="3484700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713" tIns="0" rIns="13171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Spent Carbon</a:t>
          </a:r>
        </a:p>
      </dsp:txBody>
      <dsp:txXfrm>
        <a:off x="280610" y="2110269"/>
        <a:ext cx="3421294" cy="586034"/>
      </dsp:txXfrm>
    </dsp:sp>
    <dsp:sp modelId="{48F52789-A88F-457F-8389-F23622BFA550}">
      <dsp:nvSpPr>
        <dsp:cNvPr id="0" name=""/>
        <dsp:cNvSpPr/>
      </dsp:nvSpPr>
      <dsp:spPr>
        <a:xfrm>
          <a:off x="0" y="3401207"/>
          <a:ext cx="497814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69E47-F0A7-44CD-8EB8-50CEC4F07ABB}">
      <dsp:nvSpPr>
        <dsp:cNvPr id="0" name=""/>
        <dsp:cNvSpPr/>
      </dsp:nvSpPr>
      <dsp:spPr>
        <a:xfrm>
          <a:off x="248907" y="3076487"/>
          <a:ext cx="3484700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713" tIns="0" rIns="13171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Industrial Pipeline/ NORM Pigging Sludges</a:t>
          </a:r>
        </a:p>
      </dsp:txBody>
      <dsp:txXfrm>
        <a:off x="280610" y="3108190"/>
        <a:ext cx="3421294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241AE5-3ABA-81B4-D35E-21EBD0E86E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30783-EF6C-F148-1D9D-CD7FC10AAA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53B80-CD8B-42A5-A3CF-E2C168AAF78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81435-05DE-7A40-A332-6C4EB92BD2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C150C-C20A-6CA7-6E01-ECDD71F71C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F1125-E40D-466B-A9A7-C73D3A1A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36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47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9120F76-BD13-43FF-BAE8-0CEAE6A7AD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814" t="32426" r="50567"/>
          <a:stretch>
            <a:fillRect/>
          </a:stretch>
        </p:blipFill>
        <p:spPr>
          <a:xfrm>
            <a:off x="0" y="0"/>
            <a:ext cx="1395571" cy="6885596"/>
          </a:xfrm>
          <a:prstGeom prst="rect">
            <a:avLst/>
          </a:prstGeom>
          <a:solidFill>
            <a:srgbClr val="1E3D58"/>
          </a:solidFill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90097F4D-494C-4B63-9F58-497D8F871FFA}"/>
              </a:ext>
            </a:extLst>
          </p:cNvPr>
          <p:cNvGrpSpPr/>
          <p:nvPr userDrawn="1"/>
        </p:nvGrpSpPr>
        <p:grpSpPr>
          <a:xfrm>
            <a:off x="0" y="402002"/>
            <a:ext cx="2032000" cy="567597"/>
            <a:chOff x="0" y="0"/>
            <a:chExt cx="1722525" cy="508000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23D1AFC6-7A35-45EE-9681-A3F0ECD47AEC}"/>
                </a:ext>
              </a:extLst>
            </p:cNvPr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E81D25"/>
            </a:solidFill>
          </p:spPr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50EC7-E832-4E40-937F-1BFF6E5F881C}"/>
              </a:ext>
            </a:extLst>
          </p:cNvPr>
          <p:cNvGrpSpPr/>
          <p:nvPr userDrawn="1"/>
        </p:nvGrpSpPr>
        <p:grpSpPr>
          <a:xfrm>
            <a:off x="301337" y="1323294"/>
            <a:ext cx="803056" cy="4994508"/>
            <a:chOff x="452006" y="1984941"/>
            <a:chExt cx="1204584" cy="7491762"/>
          </a:xfrm>
        </p:grpSpPr>
        <p:pic>
          <p:nvPicPr>
            <p:cNvPr id="9" name="Picture 8" descr="Circle&#10;&#10;Description automatically generated with low confidence">
              <a:extLst>
                <a:ext uri="{FF2B5EF4-FFF2-40B4-BE49-F238E27FC236}">
                  <a16:creationId xmlns:a16="http://schemas.microsoft.com/office/drawing/2014/main" id="{6979E8B8-854A-49FA-A3CA-616306D04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6" y="1984941"/>
              <a:ext cx="1195382" cy="1433730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8466C83E-4A6C-4C83-9FC7-63B08B2E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46" y="5013957"/>
              <a:ext cx="1189344" cy="1433730"/>
            </a:xfrm>
            <a:prstGeom prst="rect">
              <a:avLst/>
            </a:prstGeom>
          </p:spPr>
        </p:pic>
        <p:pic>
          <p:nvPicPr>
            <p:cNvPr id="11" name="Picture 10" descr="Logo, icon&#10;&#10;Description automatically generated">
              <a:extLst>
                <a:ext uri="{FF2B5EF4-FFF2-40B4-BE49-F238E27FC236}">
                  <a16:creationId xmlns:a16="http://schemas.microsoft.com/office/drawing/2014/main" id="{AEEC7764-D5A7-415C-A93D-3D40C607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6" y="8042973"/>
              <a:ext cx="1189344" cy="1433730"/>
            </a:xfrm>
            <a:prstGeom prst="rect">
              <a:avLst/>
            </a:prstGeom>
          </p:spPr>
        </p:pic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8CF6CC9-ED05-48D1-949B-D34525D003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44" y="5954782"/>
            <a:ext cx="2720854" cy="72604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38497AA-6DD1-4A6A-8004-CFB457FAE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7600" y="1193800"/>
            <a:ext cx="6604000" cy="23748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E56DFE6A-6C92-4855-9537-3F2C56ACA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04800"/>
            <a:ext cx="6350000" cy="762000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2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2" y="-7848"/>
            <a:ext cx="12192002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D5E7941-9E01-4678-9A70-B0B7D4F1E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51" r="59945"/>
          <a:stretch>
            <a:fillRect/>
          </a:stretch>
        </p:blipFill>
        <p:spPr>
          <a:xfrm rot="5400000">
            <a:off x="5829021" y="-5829580"/>
            <a:ext cx="533959" cy="1219200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D15304D-68D1-496C-A51D-4BC60CDBE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51" r="59945"/>
          <a:stretch>
            <a:fillRect/>
          </a:stretch>
        </p:blipFill>
        <p:spPr>
          <a:xfrm rot="5400000">
            <a:off x="5829020" y="-5319713"/>
            <a:ext cx="533959" cy="121920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000DF2-C7E2-490F-83BF-5E4EA356C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2071968"/>
            <a:ext cx="8128000" cy="2931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0848011-7663-43BA-9B36-6F573D7BE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3378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11433"/>
            <a:ext cx="3008227" cy="80669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5827" y="6385984"/>
            <a:ext cx="406400" cy="243417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86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EAEF13C-8874-4D27-9632-A19F89E4883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6707803-671F-9858-B56E-F06F942D024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91" y="6108795"/>
            <a:ext cx="1774494" cy="4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02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D73B99BE-B0A6-7426-716F-46177BC81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32" y="1"/>
            <a:ext cx="7714269" cy="3073138"/>
          </a:xfrm>
          <a:prstGeom prst="rect">
            <a:avLst/>
          </a:prstGeom>
        </p:spPr>
      </p:pic>
      <p:pic>
        <p:nvPicPr>
          <p:cNvPr id="7" name="Picture 6" descr="A picture containing tree, outdoor, grass&#10;&#10;Description automatically generated">
            <a:extLst>
              <a:ext uri="{FF2B5EF4-FFF2-40B4-BE49-F238E27FC236}">
                <a16:creationId xmlns:a16="http://schemas.microsoft.com/office/drawing/2014/main" id="{A2BA5872-D449-31D4-62E6-625A17DB6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32" y="3073138"/>
            <a:ext cx="4198070" cy="3784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D4DC5D-C299-02E4-632E-4C9FEB04B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757" y="3073139"/>
            <a:ext cx="3826244" cy="37848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D7B1A0-D3AA-FD77-539F-5CBC7AEED496}"/>
              </a:ext>
            </a:extLst>
          </p:cNvPr>
          <p:cNvSpPr txBox="1"/>
          <p:nvPr/>
        </p:nvSpPr>
        <p:spPr>
          <a:xfrm>
            <a:off x="248557" y="5041392"/>
            <a:ext cx="394178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800" spc="168" dirty="0">
                <a:solidFill>
                  <a:srgbClr val="E8EE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 </a:t>
            </a:r>
            <a:r>
              <a:rPr lang="en-US" sz="1800" b="1" spc="168" dirty="0">
                <a:solidFill>
                  <a:srgbClr val="E8EE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Wood </a:t>
            </a:r>
          </a:p>
          <a:p>
            <a:pPr algn="ctr">
              <a:lnSpc>
                <a:spcPts val="3359"/>
              </a:lnSpc>
            </a:pPr>
            <a:r>
              <a:rPr lang="en-US" sz="1800" b="1" spc="168" dirty="0">
                <a:solidFill>
                  <a:srgbClr val="E8EE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12,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62639C-7C21-5DA5-216D-2BD2B0D1F4EA}"/>
              </a:ext>
            </a:extLst>
          </p:cNvPr>
          <p:cNvSpPr txBox="1"/>
          <p:nvPr/>
        </p:nvSpPr>
        <p:spPr>
          <a:xfrm>
            <a:off x="-919582" y="3320383"/>
            <a:ext cx="6094428" cy="58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900" b="1" spc="392" dirty="0">
                <a:solidFill>
                  <a:srgbClr val="E8EE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Overview </a:t>
            </a:r>
          </a:p>
        </p:txBody>
      </p:sp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46CF95B-E50B-B52F-16AE-BF50BC65D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062"/>
            <a:ext cx="5015060" cy="1509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D965C-9C04-05D8-1940-52C0DACAAE03}"/>
              </a:ext>
            </a:extLst>
          </p:cNvPr>
          <p:cNvSpPr txBox="1"/>
          <p:nvPr/>
        </p:nvSpPr>
        <p:spPr>
          <a:xfrm>
            <a:off x="11180753" y="2585863"/>
            <a:ext cx="87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DSSI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41EBC-5CB5-F17F-2FDB-884328CB62C8}"/>
              </a:ext>
            </a:extLst>
          </p:cNvPr>
          <p:cNvSpPr txBox="1"/>
          <p:nvPr/>
        </p:nvSpPr>
        <p:spPr>
          <a:xfrm>
            <a:off x="7418567" y="6488667"/>
            <a:ext cx="77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8BCF6-DC66-2DE4-1533-213BF00E91F8}"/>
              </a:ext>
            </a:extLst>
          </p:cNvPr>
          <p:cNvSpPr txBox="1"/>
          <p:nvPr/>
        </p:nvSpPr>
        <p:spPr>
          <a:xfrm>
            <a:off x="11366281" y="6408751"/>
            <a:ext cx="101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PFNW</a:t>
            </a:r>
          </a:p>
        </p:txBody>
      </p:sp>
    </p:spTree>
    <p:extLst>
      <p:ext uri="{BB962C8B-B14F-4D97-AF65-F5344CB8AC3E}">
        <p14:creationId xmlns:p14="http://schemas.microsoft.com/office/powerpoint/2010/main" val="65318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DEE056-40CF-44D9-B854-B7B184E359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49659" y="950913"/>
            <a:ext cx="8940800" cy="5486400"/>
          </a:xfrm>
        </p:spPr>
        <p:txBody>
          <a:bodyPr>
            <a:normAutofit/>
          </a:bodyPr>
          <a:lstStyle/>
          <a:p>
            <a:pPr algn="l"/>
            <a:r>
              <a:rPr lang="en-US" b="1" cap="all" dirty="0">
                <a:latin typeface="Roboto Condensed" panose="02000000000000000000" pitchFamily="2" charset="0"/>
              </a:rPr>
              <a:t>What was the issue?</a:t>
            </a:r>
          </a:p>
          <a:p>
            <a:pPr lvl="1"/>
            <a:r>
              <a:rPr lang="en-US" sz="1733" dirty="0">
                <a:latin typeface="Roboto Condensed" panose="02000000000000000000" pitchFamily="2" charset="0"/>
                <a:ea typeface="Roboto Condensed" panose="02000000000000000000" pitchFamily="2" charset="0"/>
              </a:rPr>
              <a:t>The site was having difficult in accurately determining the extent of soil contamination</a:t>
            </a:r>
            <a:br>
              <a:rPr lang="en-US" sz="1067" dirty="0"/>
            </a:br>
            <a:endParaRPr lang="en-US" sz="1733" dirty="0">
              <a:latin typeface="Roboto Condensed" panose="02000000000000000000" pitchFamily="2" charset="0"/>
            </a:endParaRPr>
          </a:p>
          <a:p>
            <a:pPr marL="304815" lvl="1" indent="0">
              <a:lnSpc>
                <a:spcPct val="110000"/>
              </a:lnSpc>
              <a:buNone/>
            </a:pPr>
            <a:endParaRPr lang="en-US" sz="2133" b="1" dirty="0"/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04815" lvl="1" indent="0">
              <a:lnSpc>
                <a:spcPct val="110000"/>
              </a:lnSpc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34D81C-E26D-4F10-B62B-4A4D865F9A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91865" y="121411"/>
            <a:ext cx="7998594" cy="76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PERMA-SORT – CASE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E99D3-03D2-41E3-A052-960952B9E6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37313"/>
            <a:ext cx="1422400" cy="24288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630" rtl="0" eaLnBrk="1" latinLnBrk="0" hangingPunct="1">
              <a:defRPr sz="1067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0A5D2-5A41-4D00-8E55-4D15DFCF6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40" y="1887805"/>
            <a:ext cx="7022969" cy="3612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E4149F-10BD-471E-F8FF-C4B3D34E0833}"/>
              </a:ext>
            </a:extLst>
          </p:cNvPr>
          <p:cNvSpPr txBox="1"/>
          <p:nvPr/>
        </p:nvSpPr>
        <p:spPr>
          <a:xfrm>
            <a:off x="1749659" y="5635426"/>
            <a:ext cx="770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*Case study at Painesville shows we excavated 46,932 tons of soil and were able to dispose 837 tons which gave a total costs savings of </a:t>
            </a:r>
            <a:r>
              <a:rPr lang="en-US" b="1" dirty="0"/>
              <a:t>$6.2 Million  </a:t>
            </a:r>
          </a:p>
        </p:txBody>
      </p:sp>
    </p:spTree>
    <p:extLst>
      <p:ext uri="{BB962C8B-B14F-4D97-AF65-F5344CB8AC3E}">
        <p14:creationId xmlns:p14="http://schemas.microsoft.com/office/powerpoint/2010/main" val="16338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2E20686-BA27-44D3-8886-87E4DB95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141683-172F-422B-8E85-E2BAF9A3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6C8FBEC-2227-4822-B955-4D40B2A7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2FD85A9-DD91-4BD5-A893-D9048D39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C4D3AE-6612-4A24-A4EE-D305432AA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9036EB8-50BA-47CB-9685-84CEA1CC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4808" y="265269"/>
            <a:ext cx="5188017" cy="140053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Large Components Management Capabilities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D45ADE-A3FD-4347-8EA1-1AEAE1374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356055" y="1912467"/>
            <a:ext cx="4272506" cy="3808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11" indent="-22861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latin typeface="Arial Narrow" panose="020B0606020202030204" pitchFamily="34" charset="0"/>
                <a:ea typeface="+mj-ea"/>
                <a:cs typeface="+mj-cs"/>
              </a:rPr>
              <a:t>Metal decontamination and release processing</a:t>
            </a:r>
          </a:p>
          <a:p>
            <a:pPr marL="228611" indent="-22861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latin typeface="Arial Narrow" panose="020B0606020202030204" pitchFamily="34" charset="0"/>
                <a:ea typeface="+mj-ea"/>
                <a:cs typeface="+mj-cs"/>
              </a:rPr>
              <a:t>Release over 2,000,000 lbs. of metal in the past</a:t>
            </a:r>
          </a:p>
          <a:p>
            <a:pPr marL="228611" indent="-22861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latin typeface="Arial Narrow" panose="020B0606020202030204" pitchFamily="34" charset="0"/>
                <a:ea typeface="+mj-ea"/>
                <a:cs typeface="+mj-cs"/>
              </a:rPr>
              <a:t>Can handle heavy lift (250,000 lbs. and more)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r="14246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r="36214" b="-1"/>
          <a:stretch/>
        </p:blipFill>
        <p:spPr>
          <a:xfrm rot="5400000">
            <a:off x="8757513" y="3425045"/>
            <a:ext cx="3428996" cy="343690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893B6-3536-4763-A5A0-07B7DFA2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2A655D-DD6A-431B-84B5-B5278B1AF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33486" r="3" b="3"/>
          <a:stretch/>
        </p:blipFill>
        <p:spPr bwMode="auto">
          <a:xfrm>
            <a:off x="5316658" y="10"/>
            <a:ext cx="6873804" cy="3428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65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D2D844C-AB64-4A03-80BE-33212E61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AD0E9B-89C2-4268-98B4-BA7BFFF2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653AB08-C531-42A8-AA8D-C2ABAE87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E47EEC-33C8-4EC3-8BFC-BB02B4171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BC9CC6-50D5-4C61-9EDE-315A1B5F1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ED2641B-4430-4CF4-89AB-3FADDD630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33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BD7F23-6CDA-475A-906F-B1C3A24264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988" y="1693920"/>
            <a:ext cx="3521359" cy="3161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4C4FA-1A10-475B-95B3-A0CB48A57BBA}"/>
              </a:ext>
            </a:extLst>
          </p:cNvPr>
          <p:cNvSpPr txBox="1"/>
          <p:nvPr/>
        </p:nvSpPr>
        <p:spPr>
          <a:xfrm>
            <a:off x="5025133" y="1551225"/>
            <a:ext cx="639993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 Closing</a:t>
            </a:r>
            <a:endParaRPr lang="en-US" sz="2400" dirty="0">
              <a:latin typeface="+mj-lt"/>
              <a:ea typeface="+mj-ea"/>
              <a:cs typeface="+mj-cs"/>
            </a:endParaRPr>
          </a:p>
          <a:p>
            <a:pPr marL="228611" indent="-22861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Perma-Fix facilities continue to maintain existing capabilities while working to develop new technologies to support industry needs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 marL="228611" indent="-22861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Customer feedback is imperative to us to help us grow and take care of your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7A525-6800-40CD-9E7D-81F25AC6E9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82612" y="6400005"/>
            <a:ext cx="633127" cy="3017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F15528-21DE-4FAA-801E-634DDDAF4B2B}" type="slidenum">
              <a:rPr lang="en-US" sz="1100">
                <a:solidFill>
                  <a:schemeClr val="accent1"/>
                </a:solidFill>
              </a:rPr>
              <a:pPr algn="r">
                <a:spcAft>
                  <a:spcPts val="600"/>
                </a:spcAft>
              </a:pPr>
              <a:t>12</a:t>
            </a:fld>
            <a:endParaRPr lang="en-US" sz="110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BD038-4263-4549-A049-A835DBC9E1B7}"/>
              </a:ext>
            </a:extLst>
          </p:cNvPr>
          <p:cNvSpPr txBox="1"/>
          <p:nvPr/>
        </p:nvSpPr>
        <p:spPr>
          <a:xfrm>
            <a:off x="-376341" y="4591045"/>
            <a:ext cx="416759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en-US" sz="2000" dirty="0"/>
              <a:t>Contact info:</a:t>
            </a:r>
          </a:p>
          <a:p>
            <a:pPr algn="r">
              <a:spcAft>
                <a:spcPts val="600"/>
              </a:spcAft>
            </a:pPr>
            <a:r>
              <a:rPr lang="en-US" altLang="en-US" sz="2000" dirty="0"/>
              <a:t>Brian Wood</a:t>
            </a:r>
          </a:p>
          <a:p>
            <a:pPr algn="r">
              <a:spcAft>
                <a:spcPts val="600"/>
              </a:spcAft>
            </a:pPr>
            <a:r>
              <a:rPr lang="en-US" altLang="en-US" sz="2000" dirty="0"/>
              <a:t>865-251-2071</a:t>
            </a:r>
          </a:p>
          <a:p>
            <a:pPr algn="r">
              <a:spcAft>
                <a:spcPts val="600"/>
              </a:spcAft>
            </a:pPr>
            <a:r>
              <a:rPr lang="en-US" altLang="en-US" sz="2000" dirty="0"/>
              <a:t>bwood@perma-fix.com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B435127-12C0-D22F-CCBB-4B3E3EF36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32" y="5186493"/>
            <a:ext cx="3631680" cy="9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D09E44-AD79-7994-8B02-5CA65886D3B9}"/>
              </a:ext>
            </a:extLst>
          </p:cNvPr>
          <p:cNvSpPr txBox="1"/>
          <p:nvPr/>
        </p:nvSpPr>
        <p:spPr>
          <a:xfrm>
            <a:off x="315876" y="1020868"/>
            <a:ext cx="7845949" cy="533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b="1" dirty="0"/>
              <a:t>Perma-Fix is a leading provider of nuclear waste treatment services</a:t>
            </a:r>
          </a:p>
          <a:p>
            <a:pPr marL="914400" lvl="1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Specializing in the treatment of waste that is both radioactive and/or chemically hazardous</a:t>
            </a:r>
          </a:p>
          <a:p>
            <a:pPr marL="914400" lvl="1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/>
              <a:t>Perma-Fix will make the investment to solve a complex waste challenge</a:t>
            </a:r>
            <a:endParaRPr lang="en-US" dirty="0">
              <a:solidFill>
                <a:schemeClr val="tx1"/>
              </a:solidFill>
            </a:endParaRPr>
          </a:p>
          <a:p>
            <a:pPr marL="914400" lvl="1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Waste generated by commercial customers, utilities, hospitals, research facilities, and the government</a:t>
            </a:r>
          </a:p>
          <a:p>
            <a:pPr marL="914400" lvl="1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Established laboratories and R&amp;D capabilities to solve problems quickly and efficiently</a:t>
            </a:r>
          </a:p>
          <a:p>
            <a:pPr>
              <a:spcBef>
                <a:spcPts val="900"/>
              </a:spcBef>
            </a:pPr>
            <a:r>
              <a:rPr lang="en-US" b="1" dirty="0"/>
              <a:t>Nuclear services group provides onsite personnel and technologies </a:t>
            </a:r>
            <a:br>
              <a:rPr lang="en-US" b="1" dirty="0"/>
            </a:br>
            <a:r>
              <a:rPr lang="en-US" b="1" dirty="0"/>
              <a:t>for environmental protection and cleanup programs</a:t>
            </a:r>
          </a:p>
          <a:p>
            <a:pPr marL="914400" lvl="1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Industry leader in radiological protection services to government and commercial clients</a:t>
            </a:r>
          </a:p>
          <a:p>
            <a:pPr marL="914400" lvl="1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Environmental restoration and waste management services for complex cleanup projects including radiological and hazardous components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C58BE-0E76-1A43-0D0E-07E3909ABFC0}"/>
              </a:ext>
            </a:extLst>
          </p:cNvPr>
          <p:cNvSpPr txBox="1"/>
          <p:nvPr/>
        </p:nvSpPr>
        <p:spPr>
          <a:xfrm>
            <a:off x="3942235" y="43545"/>
            <a:ext cx="6421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  <a:cs typeface="Arial" panose="020B0604020202020204" pitchFamily="34" charset="0"/>
              </a:rPr>
              <a:t>Introduction to Perma-Fix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51F657-E09D-F797-5E45-9030A23B9DE1}"/>
              </a:ext>
            </a:extLst>
          </p:cNvPr>
          <p:cNvSpPr/>
          <p:nvPr/>
        </p:nvSpPr>
        <p:spPr>
          <a:xfrm>
            <a:off x="8665165" y="911917"/>
            <a:ext cx="2676536" cy="1000904"/>
          </a:xfrm>
          <a:prstGeom prst="rect">
            <a:avLst/>
          </a:prstGeom>
          <a:solidFill>
            <a:schemeClr val="tx1">
              <a:lumMod val="6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Perma-Fix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5EE610-D453-9D5F-0485-AAB6A1BA33F6}"/>
              </a:ext>
            </a:extLst>
          </p:cNvPr>
          <p:cNvSpPr/>
          <p:nvPr/>
        </p:nvSpPr>
        <p:spPr>
          <a:xfrm>
            <a:off x="8105279" y="2574804"/>
            <a:ext cx="1707610" cy="2155563"/>
          </a:xfrm>
          <a:prstGeom prst="rect">
            <a:avLst/>
          </a:prstGeom>
          <a:solidFill>
            <a:schemeClr val="tx1">
              <a:lumMod val="6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dirty="0"/>
              <a:t>Waste Treatment Operations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5562DB-CEF5-30B1-278C-1A5E3B9A7A40}"/>
              </a:ext>
            </a:extLst>
          </p:cNvPr>
          <p:cNvSpPr/>
          <p:nvPr/>
        </p:nvSpPr>
        <p:spPr>
          <a:xfrm>
            <a:off x="10269569" y="2574803"/>
            <a:ext cx="1707610" cy="2155563"/>
          </a:xfrm>
          <a:prstGeom prst="rect">
            <a:avLst/>
          </a:prstGeom>
          <a:solidFill>
            <a:schemeClr val="tx1">
              <a:lumMod val="6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2000" dirty="0"/>
              <a:t>Nuclear Services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F739F6-CC18-A593-2861-3C576B0785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61" y="3686983"/>
            <a:ext cx="723845" cy="872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2B85C2-0D00-103A-52CF-CAC5625F62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908" y="3533851"/>
            <a:ext cx="700931" cy="840691"/>
          </a:xfrm>
          <a:prstGeom prst="rect">
            <a:avLst/>
          </a:prstGeom>
        </p:spPr>
      </p:pic>
      <p:cxnSp>
        <p:nvCxnSpPr>
          <p:cNvPr id="17" name="Connector: Elbow 11">
            <a:extLst>
              <a:ext uri="{FF2B5EF4-FFF2-40B4-BE49-F238E27FC236}">
                <a16:creationId xmlns:a16="http://schemas.microsoft.com/office/drawing/2014/main" id="{2DA72157-425C-1E45-9965-F937292EA32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074194" y="1491150"/>
            <a:ext cx="12700" cy="2085659"/>
          </a:xfrm>
          <a:prstGeom prst="bentConnector3">
            <a:avLst>
              <a:gd name="adj1" fmla="val 238930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D690A2-E7AA-7E83-62B5-EBDBB750F6F0}"/>
              </a:ext>
            </a:extLst>
          </p:cNvPr>
          <p:cNvCxnSpPr>
            <a:cxnSpLocks/>
          </p:cNvCxnSpPr>
          <p:nvPr/>
        </p:nvCxnSpPr>
        <p:spPr>
          <a:xfrm flipV="1">
            <a:off x="10010852" y="1912821"/>
            <a:ext cx="0" cy="29603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2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666D5A-115C-942B-F606-1EDE39C9F7BA}"/>
              </a:ext>
            </a:extLst>
          </p:cNvPr>
          <p:cNvSpPr txBox="1"/>
          <p:nvPr/>
        </p:nvSpPr>
        <p:spPr>
          <a:xfrm>
            <a:off x="439916" y="869485"/>
            <a:ext cx="1131216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Three fixed-based facilities with active permits and licenses to treat most waste streams in the industry</a:t>
            </a:r>
          </a:p>
          <a:p>
            <a:pPr marL="517525" lvl="2" indent="-2889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Broad existing permits allow treatment and management of wastes for final disposition</a:t>
            </a:r>
          </a:p>
          <a:p>
            <a:pPr marL="517525" lvl="2" indent="-2889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Trained and experienced workforce with long tenure at Perma-Fix and strong safety record</a:t>
            </a:r>
          </a:p>
          <a:p>
            <a:pPr marL="517525" lvl="2" indent="-2889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Perma-Fix operates three facilities with substantial capital invested through the life of the plants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81E6C-1B07-E15C-E20E-3D500C25341C}"/>
              </a:ext>
            </a:extLst>
          </p:cNvPr>
          <p:cNvSpPr txBox="1"/>
          <p:nvPr/>
        </p:nvSpPr>
        <p:spPr>
          <a:xfrm>
            <a:off x="3475348" y="223154"/>
            <a:ext cx="5241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Waste Treatment Facilities</a:t>
            </a:r>
          </a:p>
        </p:txBody>
      </p:sp>
      <p:pic>
        <p:nvPicPr>
          <p:cNvPr id="6" name="Picture 5" descr="A picture containing sky, outdoor, mountain, road&#10;&#10;Description automatically generated">
            <a:extLst>
              <a:ext uri="{FF2B5EF4-FFF2-40B4-BE49-F238E27FC236}">
                <a16:creationId xmlns:a16="http://schemas.microsoft.com/office/drawing/2014/main" id="{92A42316-ECB2-756B-9E7A-281761291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" y="2763408"/>
            <a:ext cx="3887614" cy="217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7A297-891D-C3CF-E705-6816AA256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59" y="2748857"/>
            <a:ext cx="3773867" cy="217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1B2AFB-FE77-146C-20E7-DAC93317A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08" y="2755255"/>
            <a:ext cx="3770722" cy="217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C8BACF-4481-3340-AAE7-C9A91D2E5111}"/>
              </a:ext>
            </a:extLst>
          </p:cNvPr>
          <p:cNvSpPr txBox="1"/>
          <p:nvPr/>
        </p:nvSpPr>
        <p:spPr>
          <a:xfrm>
            <a:off x="-1078897" y="4941157"/>
            <a:ext cx="6245256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Perma-Fix Northwest -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Richland, WA</a:t>
            </a:r>
          </a:p>
          <a:p>
            <a:pPr lvl="1" algn="ctr" eaLnBrk="0" hangingPunct="0">
              <a:spcBef>
                <a:spcPct val="50000"/>
              </a:spcBef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5E5D8-DF7E-6C81-315F-0C9D2D3BECA6}"/>
              </a:ext>
            </a:extLst>
          </p:cNvPr>
          <p:cNvSpPr txBox="1"/>
          <p:nvPr/>
        </p:nvSpPr>
        <p:spPr>
          <a:xfrm>
            <a:off x="524757" y="5249851"/>
            <a:ext cx="3080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Radiological, transuranic, and large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Rail Served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22D74B-85E6-014C-7B3B-9B463C418225}"/>
              </a:ext>
            </a:extLst>
          </p:cNvPr>
          <p:cNvSpPr txBox="1"/>
          <p:nvPr/>
        </p:nvSpPr>
        <p:spPr>
          <a:xfrm>
            <a:off x="7822046" y="4964093"/>
            <a:ext cx="4509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DSSI - Kingston, TN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2BEB2-5A19-4D3E-6577-047A6ED919C3}"/>
              </a:ext>
            </a:extLst>
          </p:cNvPr>
          <p:cNvSpPr txBox="1"/>
          <p:nvPr/>
        </p:nvSpPr>
        <p:spPr>
          <a:xfrm>
            <a:off x="3908036" y="5022221"/>
            <a:ext cx="4375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Perma-Fix Florida - Gainesville, FL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093CBD-F79F-E926-6894-375439152FBC}"/>
              </a:ext>
            </a:extLst>
          </p:cNvPr>
          <p:cNvSpPr txBox="1"/>
          <p:nvPr/>
        </p:nvSpPr>
        <p:spPr>
          <a:xfrm>
            <a:off x="4578362" y="5310489"/>
            <a:ext cx="313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Industrial, radiological,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Transfer station 90 miles from plant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39DD10-DBD4-DF04-8D67-A501FE4FD9CA}"/>
              </a:ext>
            </a:extLst>
          </p:cNvPr>
          <p:cNvSpPr txBox="1"/>
          <p:nvPr/>
        </p:nvSpPr>
        <p:spPr>
          <a:xfrm>
            <a:off x="8939202" y="5249851"/>
            <a:ext cx="2419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Radiological, liquids, and PCB’s</a:t>
            </a:r>
          </a:p>
        </p:txBody>
      </p:sp>
    </p:spTree>
    <p:extLst>
      <p:ext uri="{BB962C8B-B14F-4D97-AF65-F5344CB8AC3E}">
        <p14:creationId xmlns:p14="http://schemas.microsoft.com/office/powerpoint/2010/main" val="40696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089B17-00A1-659D-1110-5505204C75DA}"/>
              </a:ext>
            </a:extLst>
          </p:cNvPr>
          <p:cNvSpPr/>
          <p:nvPr/>
        </p:nvSpPr>
        <p:spPr>
          <a:xfrm>
            <a:off x="4543718" y="895544"/>
            <a:ext cx="7066532" cy="4967928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graphicFrame>
        <p:nvGraphicFramePr>
          <p:cNvPr id="3" name="TextBox 3">
            <a:extLst>
              <a:ext uri="{FF2B5EF4-FFF2-40B4-BE49-F238E27FC236}">
                <a16:creationId xmlns:a16="http://schemas.microsoft.com/office/drawing/2014/main" id="{48A6AC95-E874-9D25-2C46-CD93825B5A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728075"/>
              </p:ext>
            </p:extLst>
          </p:nvPr>
        </p:nvGraphicFramePr>
        <p:xfrm>
          <a:off x="4958304" y="1096362"/>
          <a:ext cx="6237359" cy="4566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00359FC-27A5-F750-FB19-B9D4837CC956}"/>
              </a:ext>
            </a:extLst>
          </p:cNvPr>
          <p:cNvSpPr txBox="1"/>
          <p:nvPr/>
        </p:nvSpPr>
        <p:spPr>
          <a:xfrm>
            <a:off x="252241" y="2021545"/>
            <a:ext cx="40936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 Narrow" panose="020B0606020202030204" pitchFamily="34" charset="0"/>
                <a:cs typeface="Arial" panose="020B0604020202020204" pitchFamily="34" charset="0"/>
              </a:rPr>
              <a:t>Acceptable Waste at Perma-Fix Facilities</a:t>
            </a:r>
          </a:p>
        </p:txBody>
      </p:sp>
    </p:spTree>
    <p:extLst>
      <p:ext uri="{BB962C8B-B14F-4D97-AF65-F5344CB8AC3E}">
        <p14:creationId xmlns:p14="http://schemas.microsoft.com/office/powerpoint/2010/main" val="32226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3A0E1-A2DD-961D-3538-039CDF255E7C}"/>
              </a:ext>
            </a:extLst>
          </p:cNvPr>
          <p:cNvSpPr txBox="1"/>
          <p:nvPr/>
        </p:nvSpPr>
        <p:spPr>
          <a:xfrm>
            <a:off x="506812" y="789039"/>
            <a:ext cx="6188190" cy="1622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altLang="en-US" sz="2800" dirty="0">
                <a:latin typeface="Arial Narrow" panose="020B0606020202030204" pitchFamily="34" charset="0"/>
                <a:ea typeface="+mj-ea"/>
                <a:cs typeface="+mj-cs"/>
              </a:rPr>
              <a:t>Perma-Fix is an industry leader in providing planning, characterization, and radiological control support to the nuclear industry: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ABB04-6044-E9C9-AF32-FA6848570ABF}"/>
              </a:ext>
            </a:extLst>
          </p:cNvPr>
          <p:cNvSpPr txBox="1"/>
          <p:nvPr/>
        </p:nvSpPr>
        <p:spPr>
          <a:xfrm>
            <a:off x="590635" y="2182363"/>
            <a:ext cx="6188189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dirty="0">
                <a:latin typeface="Arial Narrow" panose="020B0606020202030204" pitchFamily="34" charset="0"/>
                <a:ea typeface="+mj-ea"/>
                <a:cs typeface="+mj-cs"/>
              </a:rPr>
              <a:t>Six Certified Health Physicists (CHPs) who develop radiological control programs, provide expert witness testimony, and support regulatory standards development</a:t>
            </a:r>
          </a:p>
          <a:p>
            <a:pPr marL="971550" lvl="1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dirty="0">
                <a:latin typeface="Arial Narrow" panose="020B0606020202030204" pitchFamily="34" charset="0"/>
                <a:ea typeface="+mj-ea"/>
                <a:cs typeface="+mj-cs"/>
              </a:rPr>
              <a:t>Supported by network of health physicists and technicians</a:t>
            </a:r>
          </a:p>
          <a:p>
            <a:pPr marL="971550" lvl="1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dirty="0">
                <a:latin typeface="Arial Narrow" panose="020B0606020202030204" pitchFamily="34" charset="0"/>
                <a:ea typeface="+mj-ea"/>
                <a:cs typeface="+mj-cs"/>
              </a:rPr>
              <a:t>Recent large hospital </a:t>
            </a:r>
            <a:r>
              <a:rPr lang="en-US" altLang="en-US" dirty="0" err="1">
                <a:latin typeface="Arial Narrow" panose="020B0606020202030204" pitchFamily="34" charset="0"/>
                <a:ea typeface="+mj-ea"/>
                <a:cs typeface="+mj-cs"/>
              </a:rPr>
              <a:t>decon</a:t>
            </a:r>
            <a:r>
              <a:rPr lang="en-US" altLang="en-US" dirty="0">
                <a:latin typeface="Arial Narrow" panose="020B0606020202030204" pitchFamily="34" charset="0"/>
                <a:ea typeface="+mj-ea"/>
                <a:cs typeface="+mj-cs"/>
              </a:rPr>
              <a:t> project included 140 staff and managers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dirty="0">
                <a:latin typeface="Arial Narrow" panose="020B0606020202030204" pitchFamily="34" charset="0"/>
                <a:ea typeface="+mj-ea"/>
                <a:cs typeface="+mj-cs"/>
              </a:rPr>
              <a:t>Decontamination and Demolition experience dealing with a large variety of radiological and chemical constituents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dirty="0">
                <a:latin typeface="Arial Narrow" panose="020B0606020202030204" pitchFamily="34" charset="0"/>
                <a:ea typeface="+mj-ea"/>
                <a:cs typeface="+mj-cs"/>
              </a:rPr>
              <a:t>23 years experience conducting radiological surveys in accordance with MARSSIM and MARSAME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dirty="0">
                <a:latin typeface="Arial Narrow" panose="020B0606020202030204" pitchFamily="34" charset="0"/>
                <a:ea typeface="+mj-ea"/>
                <a:cs typeface="+mj-cs"/>
              </a:rPr>
              <a:t>Supported termination of U.S. Nuclear Regulatory Commission (NRC) radioactive material licenses at                                                                     35 facilities, completed &gt; 300 MARSSIM final status surveys (FSSs), and executed &gt; 20,000 open land and                                                       structural surveys</a:t>
            </a:r>
          </a:p>
        </p:txBody>
      </p:sp>
      <p:sp>
        <p:nvSpPr>
          <p:cNvPr id="51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14989-9919-B510-98F7-06E61F9F9E4F}"/>
              </a:ext>
            </a:extLst>
          </p:cNvPr>
          <p:cNvSpPr txBox="1"/>
          <p:nvPr/>
        </p:nvSpPr>
        <p:spPr>
          <a:xfrm>
            <a:off x="506812" y="103695"/>
            <a:ext cx="588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Narrow" panose="020B0606020202030204" pitchFamily="34" charset="0"/>
              </a:rPr>
              <a:t>Nuclear Services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069C8A-E8C1-91B6-9D6F-FDC1E3BE12BF}"/>
              </a:ext>
            </a:extLst>
          </p:cNvPr>
          <p:cNvSpPr txBox="1"/>
          <p:nvPr/>
        </p:nvSpPr>
        <p:spPr>
          <a:xfrm>
            <a:off x="8089378" y="5706172"/>
            <a:ext cx="3858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Brighton, PA office includes center for health physics and radiological protection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B59448-5995-271C-622D-99C00D85F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4247" y="1148622"/>
            <a:ext cx="5133476" cy="36899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65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017CD891-586A-4B6E-A486-5402131D5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391D0-5B7E-33A7-88C9-ADBCC32F02EE}"/>
              </a:ext>
            </a:extLst>
          </p:cNvPr>
          <p:cNvSpPr txBox="1"/>
          <p:nvPr/>
        </p:nvSpPr>
        <p:spPr>
          <a:xfrm>
            <a:off x="3373335" y="436276"/>
            <a:ext cx="9252154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atin typeface="Arial Narrow" panose="020B0606020202030204" pitchFamily="34" charset="0"/>
                <a:ea typeface="+mj-ea"/>
                <a:cs typeface="+mj-cs"/>
              </a:rPr>
              <a:t>Instrumentation Services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137431-18A7-4F8A-B89F-8EAB4AAD3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DEE94CCE-9E0B-4D7E-9B46-D34BC797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699A6-9E9E-40D6-70C8-E392C6130044}"/>
              </a:ext>
            </a:extLst>
          </p:cNvPr>
          <p:cNvSpPr txBox="1"/>
          <p:nvPr/>
        </p:nvSpPr>
        <p:spPr>
          <a:xfrm>
            <a:off x="443285" y="2360548"/>
            <a:ext cx="6578592" cy="3658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Perma-Fix owns and operates a Commercial Radiological and Industrial Hygiene Instrumentation Laboratory (rental, repair, and calibration):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Lab Location – Knoxville, TN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Own and lease over 2,500 instruments generating approx. $1M/yr. in revenue (instrument value over $1.5M)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Calibration and repair of all makes and models up to 6,000 units annually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Professional consultation for custom instrumentation application and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FA189C-D740-F3D9-674B-4AFFFAF102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9212" y="2777250"/>
            <a:ext cx="4590854" cy="3644474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6531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2514B-F48E-2BE3-822E-4A2CE91BE1E5}"/>
              </a:ext>
            </a:extLst>
          </p:cNvPr>
          <p:cNvSpPr txBox="1"/>
          <p:nvPr/>
        </p:nvSpPr>
        <p:spPr>
          <a:xfrm>
            <a:off x="3291960" y="0"/>
            <a:ext cx="5073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  <a:cs typeface="Calibri" panose="020F0502020204030204" pitchFamily="34" charset="0"/>
              </a:rPr>
              <a:t>Technology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58BE3-00BC-0168-3BE3-542E7BCA7A56}"/>
              </a:ext>
            </a:extLst>
          </p:cNvPr>
          <p:cNvSpPr txBox="1"/>
          <p:nvPr/>
        </p:nvSpPr>
        <p:spPr>
          <a:xfrm>
            <a:off x="363732" y="1165174"/>
            <a:ext cx="8403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HYDROSOLV 165 PERMA-FIX’S WATER EVAPORATOR</a:t>
            </a:r>
            <a:endParaRPr lang="en-US" sz="2800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348A40-F4FB-4CA0-B195-142B473E440B}"/>
              </a:ext>
            </a:extLst>
          </p:cNvPr>
          <p:cNvGrpSpPr/>
          <p:nvPr/>
        </p:nvGrpSpPr>
        <p:grpSpPr>
          <a:xfrm>
            <a:off x="8597249" y="323165"/>
            <a:ext cx="2988293" cy="5538041"/>
            <a:chOff x="8907507" y="-4918342"/>
            <a:chExt cx="2085835" cy="92651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B60C58-B290-34AA-B50E-B207CD429D39}"/>
                </a:ext>
              </a:extLst>
            </p:cNvPr>
            <p:cNvGrpSpPr/>
            <p:nvPr/>
          </p:nvGrpSpPr>
          <p:grpSpPr>
            <a:xfrm>
              <a:off x="8907507" y="-4918342"/>
              <a:ext cx="2085835" cy="9265123"/>
              <a:chOff x="8907507" y="-4918342"/>
              <a:chExt cx="2085835" cy="926512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88BDEDB-8806-4EE9-B5D5-9C658BE63CEE}"/>
                  </a:ext>
                </a:extLst>
              </p:cNvPr>
              <p:cNvGrpSpPr/>
              <p:nvPr/>
            </p:nvGrpSpPr>
            <p:grpSpPr>
              <a:xfrm>
                <a:off x="8907507" y="-4918342"/>
                <a:ext cx="2066875" cy="9265123"/>
                <a:chOff x="4052462" y="-4539109"/>
                <a:chExt cx="1177690" cy="5279135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A085B01-51F6-80A8-C27E-463269DCCA26}"/>
                    </a:ext>
                  </a:extLst>
                </p:cNvPr>
                <p:cNvSpPr/>
                <p:nvPr/>
              </p:nvSpPr>
              <p:spPr>
                <a:xfrm>
                  <a:off x="4052462" y="-1054648"/>
                  <a:ext cx="1177688" cy="179467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593960E-7180-1231-38B2-73A4D1815C87}"/>
                    </a:ext>
                  </a:extLst>
                </p:cNvPr>
                <p:cNvSpPr/>
                <p:nvPr/>
              </p:nvSpPr>
              <p:spPr>
                <a:xfrm>
                  <a:off x="4057159" y="-2829219"/>
                  <a:ext cx="1172991" cy="158883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F2C8B49-3505-25A6-53AB-3B6FDC8D6A65}"/>
                    </a:ext>
                  </a:extLst>
                </p:cNvPr>
                <p:cNvSpPr/>
                <p:nvPr/>
              </p:nvSpPr>
              <p:spPr>
                <a:xfrm>
                  <a:off x="4052463" y="-4539109"/>
                  <a:ext cx="1177689" cy="154983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3A3AD24D-39D3-DEFE-48E7-B47D1BDA99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30581" y="-3908460"/>
                <a:ext cx="613844" cy="686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600" b="0" i="0" u="none" strike="noStrike" cap="none" normalizeH="0" baseline="0" dirty="0">
                  <a:ln>
                    <a:noFill/>
                  </a:ln>
                  <a:solidFill>
                    <a:schemeClr val="bg1">
                      <a:alpha val="70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15">
                <a:extLst>
                  <a:ext uri="{FF2B5EF4-FFF2-40B4-BE49-F238E27FC236}">
                    <a16:creationId xmlns:a16="http://schemas.microsoft.com/office/drawing/2014/main" id="{24F2B16B-908E-4AA7-9FDA-EEB8CDC864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28928" y="-771041"/>
                <a:ext cx="1053792" cy="748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marR="0" lvl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  <a:defRPr kumimoji="0" sz="4800" b="0" i="0" u="none" strike="noStrike" cap="none" normalizeH="0" baseline="0">
                    <a:ln>
                      <a:noFill/>
                    </a:ln>
                    <a:solidFill>
                      <a:schemeClr val="bg1">
                        <a:alpha val="60000"/>
                      </a:schemeClr>
                    </a:solidFill>
                    <a:effectLst/>
                    <a:latin typeface="Myriad Pro"/>
                    <a:ea typeface="Calibri" pitchFamily="34" charset="0"/>
                    <a:cs typeface="Times New Roman" pitchFamily="18" charset="0"/>
                  </a:defRPr>
                </a:lvl1pPr>
              </a:lstStyle>
              <a:p>
                <a:endParaRPr lang="en-US" altLang="en-US" sz="8000" dirty="0">
                  <a:solidFill>
                    <a:schemeClr val="bg1">
                      <a:alpha val="70000"/>
                    </a:schemeClr>
                  </a:solidFill>
                </a:endParaRPr>
              </a:p>
            </p:txBody>
          </p:sp>
          <p:sp>
            <p:nvSpPr>
              <p:cNvPr id="15" name="Text Box 14">
                <a:extLst>
                  <a:ext uri="{FF2B5EF4-FFF2-40B4-BE49-F238E27FC236}">
                    <a16:creationId xmlns:a16="http://schemas.microsoft.com/office/drawing/2014/main" id="{54753005-333A-9FC9-2CEC-6F19719FBD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98067" y="2498800"/>
                <a:ext cx="1054343" cy="722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marR="0" lvl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  <a:defRPr kumimoji="0" sz="4800" b="0" i="0" u="none" strike="noStrike" cap="none" normalizeH="0" baseline="0">
                    <a:ln>
                      <a:noFill/>
                    </a:ln>
                    <a:solidFill>
                      <a:schemeClr val="bg1">
                        <a:alpha val="60000"/>
                      </a:schemeClr>
                    </a:solidFill>
                    <a:effectLst/>
                    <a:latin typeface="Myriad Pro"/>
                    <a:ea typeface="Calibri" pitchFamily="34" charset="0"/>
                    <a:cs typeface="Times New Roman" pitchFamily="18" charset="0"/>
                  </a:defRPr>
                </a:lvl1pPr>
              </a:lstStyle>
              <a:p>
                <a:endParaRPr lang="en-US" altLang="en-US" sz="8000" dirty="0">
                  <a:solidFill>
                    <a:schemeClr val="bg1">
                      <a:alpha val="70000"/>
                    </a:schemeClr>
                  </a:solidFill>
                </a:endParaRPr>
              </a:p>
            </p:txBody>
          </p:sp>
          <p:sp>
            <p:nvSpPr>
              <p:cNvPr id="16" name="Text Box 17">
                <a:extLst>
                  <a:ext uri="{FF2B5EF4-FFF2-40B4-BE49-F238E27FC236}">
                    <a16:creationId xmlns:a16="http://schemas.microsoft.com/office/drawing/2014/main" id="{4BE00FFA-5F48-CBF8-FD1F-4D50AA999C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86770" y="11855"/>
                <a:ext cx="1859900" cy="425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i="0" u="none" strike="noStrike" cap="none" normalizeH="0" baseline="0" dirty="0">
                    <a:ln>
                      <a:noFill/>
                    </a:ln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Waste Storage</a:t>
                </a:r>
                <a:endParaRPr kumimoji="0" lang="en-US" altLang="en-US" sz="2400" i="0" u="none" strike="noStrike" cap="none" normalizeH="0" baseline="0" dirty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16">
                <a:extLst>
                  <a:ext uri="{FF2B5EF4-FFF2-40B4-BE49-F238E27FC236}">
                    <a16:creationId xmlns:a16="http://schemas.microsoft.com/office/drawing/2014/main" id="{A7E63C76-D3A1-10FB-7959-220CD1C6F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26471" y="3612792"/>
                <a:ext cx="2066871" cy="498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marR="0" lvl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  <a:defRPr kumimoji="0" sz="1300" b="1" i="0" u="none" strike="noStrike" cap="none" normalizeH="0" baseline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defRPr>
                </a:lvl1pPr>
              </a:lstStyle>
              <a:p>
                <a:r>
                  <a:rPr lang="en-US" altLang="en-US" sz="2400" b="0" dirty="0">
                    <a:solidFill>
                      <a:schemeClr val="tx1"/>
                    </a:solidFill>
                  </a:rPr>
                  <a:t>Waste Processing</a:t>
                </a:r>
              </a:p>
            </p:txBody>
          </p:sp>
          <p:sp>
            <p:nvSpPr>
              <p:cNvPr id="18" name="Text Box 13">
                <a:extLst>
                  <a:ext uri="{FF2B5EF4-FFF2-40B4-BE49-F238E27FC236}">
                    <a16:creationId xmlns:a16="http://schemas.microsoft.com/office/drawing/2014/main" id="{956C9376-0C04-5646-FFF6-99725FD0AA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35202" y="-3068690"/>
                <a:ext cx="1811468" cy="270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marR="0" lvl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  <a:defRPr kumimoji="0" sz="1300" b="1" i="0" u="none" strike="noStrike" cap="none" normalizeH="0" baseline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defRPr>
                </a:lvl1pPr>
              </a:lstStyle>
              <a:p>
                <a:r>
                  <a:rPr lang="en-US" altLang="en-US" sz="2400" b="0" dirty="0">
                    <a:solidFill>
                      <a:schemeClr val="tx1"/>
                    </a:solidFill>
                  </a:rPr>
                  <a:t>Waste Delivery</a:t>
                </a:r>
              </a:p>
            </p:txBody>
          </p:sp>
        </p:grpSp>
        <p:pic>
          <p:nvPicPr>
            <p:cNvPr id="9" name="Picture 3" descr="J:\Sales Sheets\Evaporator Assets\Tanker.jpg">
              <a:extLst>
                <a:ext uri="{FF2B5EF4-FFF2-40B4-BE49-F238E27FC236}">
                  <a16:creationId xmlns:a16="http://schemas.microsoft.com/office/drawing/2014/main" id="{71000946-FB01-60BB-2FB6-83054D56EE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"/>
            <a:stretch/>
          </p:blipFill>
          <p:spPr bwMode="auto">
            <a:xfrm>
              <a:off x="8996707" y="-4802467"/>
              <a:ext cx="1907898" cy="166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J:\Sales Sheets\Evaporator Assets\Tank Farm.jpg">
              <a:extLst>
                <a:ext uri="{FF2B5EF4-FFF2-40B4-BE49-F238E27FC236}">
                  <a16:creationId xmlns:a16="http://schemas.microsoft.com/office/drawing/2014/main" id="{FB111E0F-3DB9-583F-3E2A-DEF1E03369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8744" b="2393"/>
            <a:stretch/>
          </p:blipFill>
          <p:spPr bwMode="auto">
            <a:xfrm>
              <a:off x="9058872" y="-1818093"/>
              <a:ext cx="1802070" cy="1747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1A593DD1-9A8C-D3CF-5A93-0EF15807B0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90"/>
            <a:stretch/>
          </p:blipFill>
          <p:spPr bwMode="auto">
            <a:xfrm>
              <a:off x="9020705" y="1404769"/>
              <a:ext cx="1810773" cy="2062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9564625-4783-2745-EBA7-275D9CDC44AD}"/>
              </a:ext>
            </a:extLst>
          </p:cNvPr>
          <p:cNvSpPr/>
          <p:nvPr/>
        </p:nvSpPr>
        <p:spPr>
          <a:xfrm>
            <a:off x="473643" y="1957811"/>
            <a:ext cx="7103867" cy="4358148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 Narrow" panose="020B0606020202030204" pitchFamily="34" charset="0"/>
                <a:cs typeface="Calibri" panose="020F0502020204030204" pitchFamily="34" charset="0"/>
              </a:rPr>
              <a:t>24,000-gallon storage tank capacity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 Narrow" panose="020B0606020202030204" pitchFamily="34" charset="0"/>
                <a:cs typeface="Calibri" panose="020F0502020204030204" pitchFamily="34" charset="0"/>
              </a:rPr>
              <a:t>Acceptance capabilities from tankers, totes and drums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 Narrow" panose="020B0606020202030204" pitchFamily="34" charset="0"/>
                <a:cs typeface="Calibri" panose="020F0502020204030204" pitchFamily="34" charset="0"/>
              </a:rPr>
              <a:t>Achieve Volume Reduction &gt; 100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 Narrow" panose="020B0606020202030204" pitchFamily="34" charset="0"/>
                <a:cs typeface="Calibri" panose="020F0502020204030204" pitchFamily="34" charset="0"/>
              </a:rPr>
              <a:t>If 5,000 gallons received, ~50 gallons residue for Disposal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 Narrow" panose="020B0606020202030204" pitchFamily="34" charset="0"/>
                <a:cs typeface="Calibri" panose="020F0502020204030204" pitchFamily="34" charset="0"/>
              </a:rPr>
              <a:t>Waste Disposal Volume ~15 ft</a:t>
            </a:r>
            <a:r>
              <a:rPr lang="en-US" altLang="en-US" sz="2400" baseline="30000" dirty="0">
                <a:latin typeface="Arial Narrow" panose="020B0606020202030204" pitchFamily="34" charset="0"/>
                <a:cs typeface="Calibri" panose="020F0502020204030204" pitchFamily="34" charset="0"/>
              </a:rPr>
              <a:t>3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 Narrow" panose="020B0606020202030204" pitchFamily="34" charset="0"/>
                <a:cs typeface="Calibri" panose="020F0502020204030204" pitchFamily="34" charset="0"/>
              </a:rPr>
              <a:t>Treats 165 GPH</a:t>
            </a:r>
          </a:p>
        </p:txBody>
      </p:sp>
    </p:spTree>
    <p:extLst>
      <p:ext uri="{BB962C8B-B14F-4D97-AF65-F5344CB8AC3E}">
        <p14:creationId xmlns:p14="http://schemas.microsoft.com/office/powerpoint/2010/main" val="27110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E7D96-DFE8-E945-B789-658FDB654E6F}"/>
              </a:ext>
            </a:extLst>
          </p:cNvPr>
          <p:cNvSpPr txBox="1"/>
          <p:nvPr/>
        </p:nvSpPr>
        <p:spPr>
          <a:xfrm>
            <a:off x="3556535" y="85479"/>
            <a:ext cx="5976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Technology Continued…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DF32A-8286-A999-7CC5-5668CDEE11AB}"/>
              </a:ext>
            </a:extLst>
          </p:cNvPr>
          <p:cNvSpPr txBox="1"/>
          <p:nvPr/>
        </p:nvSpPr>
        <p:spPr>
          <a:xfrm>
            <a:off x="0" y="1381175"/>
            <a:ext cx="6094428" cy="1896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cap="all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WHAT IS VACUUM THERMAL DESORPTION?</a:t>
            </a:r>
          </a:p>
          <a:p>
            <a:pPr lvl="1" algn="ctr">
              <a:lnSpc>
                <a:spcPct val="11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eats low level waste and mixed low-level waste to remove organics and recollects them as condensate. The vacuum allows lower temperatures to facilitate removal. Remaining solids are tested for LDR compliance and condensate is treated thermally.</a:t>
            </a:r>
          </a:p>
        </p:txBody>
      </p:sp>
      <p:pic>
        <p:nvPicPr>
          <p:cNvPr id="6" name="Picture 2" descr="DE9DC1B8-EA71-48EB-AA14-B5ACC17F39F4">
            <a:extLst>
              <a:ext uri="{FF2B5EF4-FFF2-40B4-BE49-F238E27FC236}">
                <a16:creationId xmlns:a16="http://schemas.microsoft.com/office/drawing/2014/main" id="{4461BD1D-A06E-7252-111D-188ABAAC3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89" y="3502901"/>
            <a:ext cx="4040249" cy="3032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616F98-609E-59BC-6959-2E6ACC96D0A8}"/>
              </a:ext>
            </a:extLst>
          </p:cNvPr>
          <p:cNvSpPr txBox="1"/>
          <p:nvPr/>
        </p:nvSpPr>
        <p:spPr>
          <a:xfrm>
            <a:off x="875899" y="734844"/>
            <a:ext cx="536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Vacuum Thermal Desorption (VTD)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41953B-EAFC-8459-25BD-B858BF505E6F}"/>
              </a:ext>
            </a:extLst>
          </p:cNvPr>
          <p:cNvSpPr/>
          <p:nvPr/>
        </p:nvSpPr>
        <p:spPr>
          <a:xfrm>
            <a:off x="6094428" y="857839"/>
            <a:ext cx="5439266" cy="4964005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BF106382-CE29-5175-5625-06026BCFD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184715"/>
              </p:ext>
            </p:extLst>
          </p:nvPr>
        </p:nvGraphicFramePr>
        <p:xfrm>
          <a:off x="6334813" y="1518031"/>
          <a:ext cx="4978144" cy="40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3AE6D4D-24CC-402D-7A72-EAF27A7FCDDD}"/>
              </a:ext>
            </a:extLst>
          </p:cNvPr>
          <p:cNvSpPr txBox="1"/>
          <p:nvPr/>
        </p:nvSpPr>
        <p:spPr>
          <a:xfrm>
            <a:off x="6829716" y="1117920"/>
            <a:ext cx="3968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Accepted Waste Streams for the VTD</a:t>
            </a:r>
          </a:p>
        </p:txBody>
      </p:sp>
    </p:spTree>
    <p:extLst>
      <p:ext uri="{BB962C8B-B14F-4D97-AF65-F5344CB8AC3E}">
        <p14:creationId xmlns:p14="http://schemas.microsoft.com/office/powerpoint/2010/main" val="9300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92BFEF-FC17-0B98-082F-69BFF04303E4}"/>
              </a:ext>
            </a:extLst>
          </p:cNvPr>
          <p:cNvSpPr txBox="1"/>
          <p:nvPr/>
        </p:nvSpPr>
        <p:spPr>
          <a:xfrm>
            <a:off x="329320" y="530104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 Narrow" panose="020B0606020202030204" pitchFamily="34" charset="0"/>
              </a:rPr>
              <a:t>PermaSort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EF3A7-609E-AA46-B04C-67087D8CB8A9}"/>
              </a:ext>
            </a:extLst>
          </p:cNvPr>
          <p:cNvSpPr txBox="1"/>
          <p:nvPr/>
        </p:nvSpPr>
        <p:spPr>
          <a:xfrm>
            <a:off x="235002" y="1041982"/>
            <a:ext cx="6094428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What is it?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Perma-Sort is a new automated radiological characterization and segregation system for bulk materials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Perma-Fix built a customized conveyor-based radiological assay system designed to provide 100% characterization of material efficiently and with industry-leading </a:t>
            </a:r>
            <a:r>
              <a:rPr lang="en-US" sz="1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Materials are loaded into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measurement quality.</a:t>
            </a:r>
          </a:p>
          <a:p>
            <a:r>
              <a:rPr lang="en-US" sz="14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HOW PERMA-SORT WORKS: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large feed hopper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ransported through the system with an electronically controlled conveyor survey belt.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While on the survey belt, the material is analyzed and tracked.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 the end of the survey belt, the material is transferred to a short reversing conveyor that spins in one direction for below criteria material and in the opposite direction for above criteria material.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reversing conveyor transfers materials to standard stacking conveyors which can then create piles of material or transfer directly to trucks or waste containers.</a:t>
            </a:r>
          </a:p>
          <a:p>
            <a:pPr algn="l"/>
            <a:r>
              <a:rPr lang="en-US" sz="1400" b="1" cap="al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PERMA-SORT CAPABILITIES: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Trailer mounted system for simple and rapid mobilization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Material can be </a:t>
            </a: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discharged into virtually any container size or managed with multiple takeaway conveyors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Capable of processing &gt; 200 tons of bulk materials per hour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Industry leading radiological measurement quality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Operating software supports multiple material profiles for varying bulk material types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Automated reporting supports MARSSIM and FSS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4B86E-84D5-B4A8-62FA-565AFA81F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7191" y="1293435"/>
            <a:ext cx="4706052" cy="175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sky, outdoor, transport, crane&#10;&#10;Description automatically generated">
            <a:extLst>
              <a:ext uri="{FF2B5EF4-FFF2-40B4-BE49-F238E27FC236}">
                <a16:creationId xmlns:a16="http://schemas.microsoft.com/office/drawing/2014/main" id="{576DA95C-AD7B-1311-B600-7609AA700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03" y="3519183"/>
            <a:ext cx="3049154" cy="203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text, outdoor, truck, sky&#10;&#10;Description automatically generated">
            <a:extLst>
              <a:ext uri="{FF2B5EF4-FFF2-40B4-BE49-F238E27FC236}">
                <a16:creationId xmlns:a16="http://schemas.microsoft.com/office/drawing/2014/main" id="{DE02E8F5-6E25-9515-5AB8-FF5ABE522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89" y="3240051"/>
            <a:ext cx="1727356" cy="2591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6AE2E5-AA90-76FE-75AD-EF0B3C2DCE54}"/>
              </a:ext>
            </a:extLst>
          </p:cNvPr>
          <p:cNvSpPr txBox="1"/>
          <p:nvPr/>
        </p:nvSpPr>
        <p:spPr>
          <a:xfrm>
            <a:off x="3388912" y="91374"/>
            <a:ext cx="5881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Technology Continued…</a:t>
            </a:r>
          </a:p>
        </p:txBody>
      </p:sp>
    </p:spTree>
    <p:extLst>
      <p:ext uri="{BB962C8B-B14F-4D97-AF65-F5344CB8AC3E}">
        <p14:creationId xmlns:p14="http://schemas.microsoft.com/office/powerpoint/2010/main" val="363193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Words>952</Words>
  <Application>Microsoft Office PowerPoint</Application>
  <PresentationFormat>Widescreen</PresentationFormat>
  <Paragraphs>121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Narrow</vt:lpstr>
      <vt:lpstr>Calibri</vt:lpstr>
      <vt:lpstr>Cambria</vt:lpstr>
      <vt:lpstr>Century Gothic</vt:lpstr>
      <vt:lpstr>Myriad Pro</vt:lpstr>
      <vt:lpstr>Roboto Condensed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PERMA-SORT – CASE STUDY</vt:lpstr>
      <vt:lpstr>Large Components Management Capabilities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Callis</dc:creator>
  <cp:lastModifiedBy>Brian Wood</cp:lastModifiedBy>
  <cp:revision>6</cp:revision>
  <dcterms:created xsi:type="dcterms:W3CDTF">2022-08-25T17:27:47Z</dcterms:created>
  <dcterms:modified xsi:type="dcterms:W3CDTF">2022-10-12T17:58:54Z</dcterms:modified>
</cp:coreProperties>
</file>