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3" r:id="rId2"/>
    <p:sldId id="351" r:id="rId3"/>
    <p:sldId id="612" r:id="rId4"/>
    <p:sldId id="613" r:id="rId5"/>
    <p:sldId id="598" r:id="rId6"/>
    <p:sldId id="599" r:id="rId7"/>
    <p:sldId id="347" r:id="rId8"/>
    <p:sldId id="588" r:id="rId9"/>
    <p:sldId id="589" r:id="rId10"/>
    <p:sldId id="591" r:id="rId11"/>
    <p:sldId id="592" r:id="rId12"/>
    <p:sldId id="593" r:id="rId13"/>
    <p:sldId id="594" r:id="rId14"/>
    <p:sldId id="352" r:id="rId15"/>
    <p:sldId id="271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n Edwards" initials="JE" lastIdx="2" clrIdx="0"/>
  <p:cmAuthor id="2" name="Bret Rogers" initials="BR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000FF"/>
    <a:srgbClr val="E86720"/>
    <a:srgbClr val="B9FFF2"/>
    <a:srgbClr val="0066FF"/>
    <a:srgbClr val="FF9900"/>
    <a:srgbClr val="3399FF"/>
    <a:srgbClr val="5B9BD5"/>
    <a:srgbClr val="FF99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85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32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C7CFA-3CE9-4F39-910B-3A4E356A8D3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24BA44-311C-4F3A-8824-E11E038B397F}">
      <dgm:prSet custT="1"/>
      <dgm:spPr/>
      <dgm:t>
        <a:bodyPr/>
        <a:lstStyle/>
        <a:p>
          <a:r>
            <a:rPr lang="en-US" sz="1600"/>
            <a:t>Decontamination</a:t>
          </a:r>
        </a:p>
      </dgm:t>
    </dgm:pt>
    <dgm:pt modelId="{6F2EFFA2-5150-4B2A-B524-F2C8AFA5F6C5}" type="parTrans" cxnId="{16289409-0A33-4469-8277-C895D27A5925}">
      <dgm:prSet/>
      <dgm:spPr/>
      <dgm:t>
        <a:bodyPr/>
        <a:lstStyle/>
        <a:p>
          <a:endParaRPr lang="en-US" sz="2400"/>
        </a:p>
      </dgm:t>
    </dgm:pt>
    <dgm:pt modelId="{5AD6BEBE-292F-4586-BCD4-040BAE619326}" type="sibTrans" cxnId="{16289409-0A33-4469-8277-C895D27A5925}">
      <dgm:prSet/>
      <dgm:spPr/>
      <dgm:t>
        <a:bodyPr/>
        <a:lstStyle/>
        <a:p>
          <a:endParaRPr lang="en-US" sz="2400"/>
        </a:p>
      </dgm:t>
    </dgm:pt>
    <dgm:pt modelId="{408CADD8-AFE4-4E55-A534-A8F1749D14DC}">
      <dgm:prSet custT="1"/>
      <dgm:spPr/>
      <dgm:t>
        <a:bodyPr/>
        <a:lstStyle/>
        <a:p>
          <a:r>
            <a:rPr lang="en-US" sz="1600"/>
            <a:t>Survey &amp; Free Release</a:t>
          </a:r>
        </a:p>
      </dgm:t>
    </dgm:pt>
    <dgm:pt modelId="{7D15E3A0-A39B-4753-8305-A7447D00B969}" type="parTrans" cxnId="{84306568-DE4E-40E2-BE12-6BABBB8D21A4}">
      <dgm:prSet/>
      <dgm:spPr/>
      <dgm:t>
        <a:bodyPr/>
        <a:lstStyle/>
        <a:p>
          <a:endParaRPr lang="en-US" sz="2400"/>
        </a:p>
      </dgm:t>
    </dgm:pt>
    <dgm:pt modelId="{1DC6FE94-6BB6-4F9C-B738-979C81A149C9}" type="sibTrans" cxnId="{84306568-DE4E-40E2-BE12-6BABBB8D21A4}">
      <dgm:prSet/>
      <dgm:spPr/>
      <dgm:t>
        <a:bodyPr/>
        <a:lstStyle/>
        <a:p>
          <a:endParaRPr lang="en-US" sz="2400"/>
        </a:p>
      </dgm:t>
    </dgm:pt>
    <dgm:pt modelId="{23C8E4E8-DD29-4CC8-8AD6-C3C50CC724FB}">
      <dgm:prSet custT="1"/>
      <dgm:spPr/>
      <dgm:t>
        <a:bodyPr/>
        <a:lstStyle/>
        <a:p>
          <a:r>
            <a:rPr lang="en-US" sz="1600" dirty="0"/>
            <a:t>Bulk Survey for Release (BSFR), and Low Activity Wastes (LAW)</a:t>
          </a:r>
        </a:p>
      </dgm:t>
    </dgm:pt>
    <dgm:pt modelId="{20EEE609-EB82-4FD3-9426-9C48C3146055}" type="parTrans" cxnId="{919D7FA8-DDF7-4DDA-96A0-1834B9C31692}">
      <dgm:prSet/>
      <dgm:spPr/>
      <dgm:t>
        <a:bodyPr/>
        <a:lstStyle/>
        <a:p>
          <a:endParaRPr lang="en-US" sz="2400"/>
        </a:p>
      </dgm:t>
    </dgm:pt>
    <dgm:pt modelId="{A0554056-563B-4707-8D60-E4F9DD16402C}" type="sibTrans" cxnId="{919D7FA8-DDF7-4DDA-96A0-1834B9C31692}">
      <dgm:prSet/>
      <dgm:spPr/>
      <dgm:t>
        <a:bodyPr/>
        <a:lstStyle/>
        <a:p>
          <a:endParaRPr lang="en-US" sz="2400"/>
        </a:p>
      </dgm:t>
    </dgm:pt>
    <dgm:pt modelId="{3EF1EB30-DC97-4931-A276-D26CDC2F6F61}">
      <dgm:prSet custT="1"/>
      <dgm:spPr/>
      <dgm:t>
        <a:bodyPr/>
        <a:lstStyle/>
        <a:p>
          <a:r>
            <a:rPr lang="en-US" sz="1600"/>
            <a:t>Sorting &amp; Segmentation</a:t>
          </a:r>
        </a:p>
      </dgm:t>
    </dgm:pt>
    <dgm:pt modelId="{3205A1D3-8A9B-4181-98F6-BCC078960692}" type="parTrans" cxnId="{A9B18297-D162-468A-ACCD-89D3AF08FD47}">
      <dgm:prSet/>
      <dgm:spPr/>
      <dgm:t>
        <a:bodyPr/>
        <a:lstStyle/>
        <a:p>
          <a:endParaRPr lang="en-US" sz="2400"/>
        </a:p>
      </dgm:t>
    </dgm:pt>
    <dgm:pt modelId="{9443280C-8BAD-46D4-A3F0-CA313DAEBADB}" type="sibTrans" cxnId="{A9B18297-D162-468A-ACCD-89D3AF08FD47}">
      <dgm:prSet/>
      <dgm:spPr/>
      <dgm:t>
        <a:bodyPr/>
        <a:lstStyle/>
        <a:p>
          <a:endParaRPr lang="en-US" sz="2400"/>
        </a:p>
      </dgm:t>
    </dgm:pt>
    <dgm:pt modelId="{81ED740E-785B-4517-A115-6225BA57BB0B}">
      <dgm:prSet custT="1"/>
      <dgm:spPr/>
      <dgm:t>
        <a:bodyPr/>
        <a:lstStyle/>
        <a:p>
          <a:r>
            <a:rPr lang="en-US" sz="1600" dirty="0"/>
            <a:t>Dry Active Waste, Metals (DAW) Commercial Certification</a:t>
          </a:r>
        </a:p>
      </dgm:t>
    </dgm:pt>
    <dgm:pt modelId="{0F6A2A70-F93A-4201-B95B-80085DF3FCB5}" type="parTrans" cxnId="{132BFFAA-69B3-4CDD-AB14-DFA37571A4D7}">
      <dgm:prSet/>
      <dgm:spPr/>
      <dgm:t>
        <a:bodyPr/>
        <a:lstStyle/>
        <a:p>
          <a:endParaRPr lang="en-US" sz="2400"/>
        </a:p>
      </dgm:t>
    </dgm:pt>
    <dgm:pt modelId="{ECC9B15B-A126-49F4-960C-AB5B8758ECAE}" type="sibTrans" cxnId="{132BFFAA-69B3-4CDD-AB14-DFA37571A4D7}">
      <dgm:prSet/>
      <dgm:spPr/>
      <dgm:t>
        <a:bodyPr/>
        <a:lstStyle/>
        <a:p>
          <a:endParaRPr lang="en-US" sz="2400"/>
        </a:p>
      </dgm:t>
    </dgm:pt>
    <dgm:pt modelId="{52A7FB10-7FCF-4837-893A-E4FE65454112}">
      <dgm:prSet custT="1"/>
      <dgm:spPr/>
      <dgm:t>
        <a:bodyPr/>
        <a:lstStyle/>
        <a:p>
          <a:r>
            <a:rPr lang="en-US" sz="1600"/>
            <a:t>High Activity Filters/DAW</a:t>
          </a:r>
        </a:p>
      </dgm:t>
    </dgm:pt>
    <dgm:pt modelId="{BA76F6D2-ECE6-4D03-9FFC-01B33E11E37E}" type="parTrans" cxnId="{9A8D461A-B300-44D7-BDBD-A6DFB8E13BE2}">
      <dgm:prSet/>
      <dgm:spPr/>
      <dgm:t>
        <a:bodyPr/>
        <a:lstStyle/>
        <a:p>
          <a:endParaRPr lang="en-US" sz="2400"/>
        </a:p>
      </dgm:t>
    </dgm:pt>
    <dgm:pt modelId="{F5A4DCD9-FC20-4610-9706-E8A1B5BFF37F}" type="sibTrans" cxnId="{9A8D461A-B300-44D7-BDBD-A6DFB8E13BE2}">
      <dgm:prSet/>
      <dgm:spPr/>
      <dgm:t>
        <a:bodyPr/>
        <a:lstStyle/>
        <a:p>
          <a:endParaRPr lang="en-US" sz="2400"/>
        </a:p>
      </dgm:t>
    </dgm:pt>
    <dgm:pt modelId="{72DDFDF5-4230-4D18-9161-11D1DFD30F6C}">
      <dgm:prSet custT="1"/>
      <dgm:spPr/>
      <dgm:t>
        <a:bodyPr/>
        <a:lstStyle/>
        <a:p>
          <a:r>
            <a:rPr lang="en-US" sz="1600"/>
            <a:t>Shredding</a:t>
          </a:r>
        </a:p>
      </dgm:t>
    </dgm:pt>
    <dgm:pt modelId="{105F883E-18BA-4E44-A61B-30B2C4DD3DC8}" type="parTrans" cxnId="{66A6F1BC-936C-46C8-900E-366970B039D0}">
      <dgm:prSet/>
      <dgm:spPr/>
      <dgm:t>
        <a:bodyPr/>
        <a:lstStyle/>
        <a:p>
          <a:endParaRPr lang="en-US" sz="2400"/>
        </a:p>
      </dgm:t>
    </dgm:pt>
    <dgm:pt modelId="{8D33FF5C-4310-4B66-92F7-6F83232EE03D}" type="sibTrans" cxnId="{66A6F1BC-936C-46C8-900E-366970B039D0}">
      <dgm:prSet/>
      <dgm:spPr/>
      <dgm:t>
        <a:bodyPr/>
        <a:lstStyle/>
        <a:p>
          <a:endParaRPr lang="en-US" sz="2400"/>
        </a:p>
      </dgm:t>
    </dgm:pt>
    <dgm:pt modelId="{E9A38496-FE50-4772-9E54-9E1FDE670E92}">
      <dgm:prSet custT="1"/>
      <dgm:spPr/>
      <dgm:t>
        <a:bodyPr/>
        <a:lstStyle/>
        <a:p>
          <a:r>
            <a:rPr lang="en-US" sz="1600"/>
            <a:t>Solidification</a:t>
          </a:r>
        </a:p>
      </dgm:t>
    </dgm:pt>
    <dgm:pt modelId="{95F17D5D-E928-4657-BA0E-C04F3FCC87FD}" type="parTrans" cxnId="{8590DD56-C47D-4CA9-BDA7-715CF0A13AEC}">
      <dgm:prSet/>
      <dgm:spPr/>
      <dgm:t>
        <a:bodyPr/>
        <a:lstStyle/>
        <a:p>
          <a:endParaRPr lang="en-US" sz="2400"/>
        </a:p>
      </dgm:t>
    </dgm:pt>
    <dgm:pt modelId="{42890582-C7B9-42EE-9A9B-7193209C48BB}" type="sibTrans" cxnId="{8590DD56-C47D-4CA9-BDA7-715CF0A13AEC}">
      <dgm:prSet/>
      <dgm:spPr/>
      <dgm:t>
        <a:bodyPr/>
        <a:lstStyle/>
        <a:p>
          <a:endParaRPr lang="en-US" sz="2400"/>
        </a:p>
      </dgm:t>
    </dgm:pt>
    <dgm:pt modelId="{D43CEA9B-B5FC-4941-A3FB-F206D6183451}">
      <dgm:prSet custT="1"/>
      <dgm:spPr/>
      <dgm:t>
        <a:bodyPr/>
        <a:lstStyle/>
        <a:p>
          <a:r>
            <a:rPr lang="en-US" sz="1600"/>
            <a:t>Water dispositioning</a:t>
          </a:r>
        </a:p>
      </dgm:t>
    </dgm:pt>
    <dgm:pt modelId="{4E874797-174D-4D8F-9DA2-83AC51FD8E2B}" type="parTrans" cxnId="{9A919743-C4A5-4A1F-91E0-DBCB06A42C46}">
      <dgm:prSet/>
      <dgm:spPr/>
      <dgm:t>
        <a:bodyPr/>
        <a:lstStyle/>
        <a:p>
          <a:endParaRPr lang="en-US" sz="2400"/>
        </a:p>
      </dgm:t>
    </dgm:pt>
    <dgm:pt modelId="{837E26D6-2752-4ADB-88B0-14868989B5A4}" type="sibTrans" cxnId="{9A919743-C4A5-4A1F-91E0-DBCB06A42C46}">
      <dgm:prSet/>
      <dgm:spPr/>
      <dgm:t>
        <a:bodyPr/>
        <a:lstStyle/>
        <a:p>
          <a:endParaRPr lang="en-US" sz="2400"/>
        </a:p>
      </dgm:t>
    </dgm:pt>
    <dgm:pt modelId="{D3A5B158-1F25-48B0-A510-059FB77C1C51}">
      <dgm:prSet custT="1"/>
      <dgm:spPr/>
      <dgm:t>
        <a:bodyPr/>
        <a:lstStyle/>
        <a:p>
          <a:r>
            <a:rPr lang="en-US" sz="1600"/>
            <a:t>Oils, liquids and sludges</a:t>
          </a:r>
        </a:p>
      </dgm:t>
    </dgm:pt>
    <dgm:pt modelId="{74FC8A01-2DAA-46F7-A0B3-8F0287017B60}" type="parTrans" cxnId="{2ABACDF3-946B-4628-B3BD-0D131B5BCADE}">
      <dgm:prSet/>
      <dgm:spPr/>
      <dgm:t>
        <a:bodyPr/>
        <a:lstStyle/>
        <a:p>
          <a:endParaRPr lang="en-US" sz="2400"/>
        </a:p>
      </dgm:t>
    </dgm:pt>
    <dgm:pt modelId="{458A68D3-A479-4138-92F8-093C04331F4E}" type="sibTrans" cxnId="{2ABACDF3-946B-4628-B3BD-0D131B5BCADE}">
      <dgm:prSet/>
      <dgm:spPr/>
      <dgm:t>
        <a:bodyPr/>
        <a:lstStyle/>
        <a:p>
          <a:endParaRPr lang="en-US" sz="2400"/>
        </a:p>
      </dgm:t>
    </dgm:pt>
    <dgm:pt modelId="{FB113861-B059-4257-AF60-22CEDBBF1441}">
      <dgm:prSet custT="1"/>
      <dgm:spPr/>
      <dgm:t>
        <a:bodyPr/>
        <a:lstStyle/>
        <a:p>
          <a:r>
            <a:rPr lang="en-US" sz="1600"/>
            <a:t>Metal Melt (recycling)</a:t>
          </a:r>
        </a:p>
      </dgm:t>
    </dgm:pt>
    <dgm:pt modelId="{38E0C19D-5B59-448D-9B43-46EA5822CEAF}" type="parTrans" cxnId="{B8A1E31B-FE57-4060-AE30-358CE17AB9F4}">
      <dgm:prSet/>
      <dgm:spPr/>
      <dgm:t>
        <a:bodyPr/>
        <a:lstStyle/>
        <a:p>
          <a:endParaRPr lang="en-US" sz="2400"/>
        </a:p>
      </dgm:t>
    </dgm:pt>
    <dgm:pt modelId="{861DFB5C-7184-4D86-92B5-D3117B29ED40}" type="sibTrans" cxnId="{B8A1E31B-FE57-4060-AE30-358CE17AB9F4}">
      <dgm:prSet/>
      <dgm:spPr/>
      <dgm:t>
        <a:bodyPr/>
        <a:lstStyle/>
        <a:p>
          <a:endParaRPr lang="en-US" sz="2400"/>
        </a:p>
      </dgm:t>
    </dgm:pt>
    <dgm:pt modelId="{C340B7F4-00C8-4612-B730-95A9BBA1EB2D}">
      <dgm:prSet custT="1"/>
      <dgm:spPr/>
      <dgm:t>
        <a:bodyPr/>
        <a:lstStyle/>
        <a:p>
          <a:r>
            <a:rPr lang="en-US" sz="1600"/>
            <a:t>Incineration</a:t>
          </a:r>
        </a:p>
      </dgm:t>
    </dgm:pt>
    <dgm:pt modelId="{461A854B-64FC-4282-993F-D50B60B0504B}" type="parTrans" cxnId="{2042812B-6D29-487E-9A51-825835DEAE39}">
      <dgm:prSet/>
      <dgm:spPr/>
      <dgm:t>
        <a:bodyPr/>
        <a:lstStyle/>
        <a:p>
          <a:endParaRPr lang="en-US" sz="2400"/>
        </a:p>
      </dgm:t>
    </dgm:pt>
    <dgm:pt modelId="{13CF1067-F51E-4F18-B94A-836F75F6A188}" type="sibTrans" cxnId="{2042812B-6D29-487E-9A51-825835DEAE39}">
      <dgm:prSet/>
      <dgm:spPr/>
      <dgm:t>
        <a:bodyPr/>
        <a:lstStyle/>
        <a:p>
          <a:endParaRPr lang="en-US" sz="2400"/>
        </a:p>
      </dgm:t>
    </dgm:pt>
    <dgm:pt modelId="{FB63DE09-B824-4D58-B9D5-4198E88BC0B6}">
      <dgm:prSet custT="1"/>
      <dgm:spPr/>
      <dgm:t>
        <a:bodyPr/>
        <a:lstStyle/>
        <a:p>
          <a:r>
            <a:rPr lang="en-US" sz="1600"/>
            <a:t>Super Compaction</a:t>
          </a:r>
        </a:p>
      </dgm:t>
    </dgm:pt>
    <dgm:pt modelId="{D94941C6-39B3-45D3-860C-822500604F9D}" type="parTrans" cxnId="{0FC29C28-355D-4510-BDC5-D3446F427FE5}">
      <dgm:prSet/>
      <dgm:spPr/>
      <dgm:t>
        <a:bodyPr/>
        <a:lstStyle/>
        <a:p>
          <a:endParaRPr lang="en-US" sz="2400"/>
        </a:p>
      </dgm:t>
    </dgm:pt>
    <dgm:pt modelId="{64D63368-CB79-4B85-8EC6-BA31BD24482D}" type="sibTrans" cxnId="{0FC29C28-355D-4510-BDC5-D3446F427FE5}">
      <dgm:prSet/>
      <dgm:spPr/>
      <dgm:t>
        <a:bodyPr/>
        <a:lstStyle/>
        <a:p>
          <a:endParaRPr lang="en-US" sz="2400"/>
        </a:p>
      </dgm:t>
    </dgm:pt>
    <dgm:pt modelId="{A4934945-A4B8-43D7-B7A8-9602CD03B82F}">
      <dgm:prSet custT="1"/>
      <dgm:spPr/>
      <dgm:t>
        <a:bodyPr/>
        <a:lstStyle/>
        <a:p>
          <a:r>
            <a:rPr lang="en-US" sz="1600"/>
            <a:t>Resin Dewatering</a:t>
          </a:r>
        </a:p>
      </dgm:t>
    </dgm:pt>
    <dgm:pt modelId="{9E1A2D12-05D4-45C4-96BA-3F527B58F4EE}" type="parTrans" cxnId="{26A88E52-6AC9-455B-91F6-3DA41F369217}">
      <dgm:prSet/>
      <dgm:spPr/>
      <dgm:t>
        <a:bodyPr/>
        <a:lstStyle/>
        <a:p>
          <a:endParaRPr lang="en-US" sz="2400"/>
        </a:p>
      </dgm:t>
    </dgm:pt>
    <dgm:pt modelId="{059651E1-74AC-457A-8240-DCB43B4BDC5C}" type="sibTrans" cxnId="{26A88E52-6AC9-455B-91F6-3DA41F369217}">
      <dgm:prSet/>
      <dgm:spPr/>
      <dgm:t>
        <a:bodyPr/>
        <a:lstStyle/>
        <a:p>
          <a:endParaRPr lang="en-US" sz="2400"/>
        </a:p>
      </dgm:t>
    </dgm:pt>
    <dgm:pt modelId="{5EE57A0D-9C2C-49BD-B7DE-BBF0BA8838B5}">
      <dgm:prSet custT="1"/>
      <dgm:spPr/>
      <dgm:t>
        <a:bodyPr/>
        <a:lstStyle/>
        <a:p>
          <a:r>
            <a:rPr lang="en-US" sz="1600"/>
            <a:t>Resin Volume Reduction (Steam Reforming)</a:t>
          </a:r>
        </a:p>
      </dgm:t>
    </dgm:pt>
    <dgm:pt modelId="{FABAD771-01C6-46BF-AA71-A8F7ECCBC30F}" type="parTrans" cxnId="{17051711-E121-482A-AF78-50A5EFE4F094}">
      <dgm:prSet/>
      <dgm:spPr/>
      <dgm:t>
        <a:bodyPr/>
        <a:lstStyle/>
        <a:p>
          <a:endParaRPr lang="en-US" sz="2400"/>
        </a:p>
      </dgm:t>
    </dgm:pt>
    <dgm:pt modelId="{8DE3324B-18EB-4B3B-B437-5DF8004C336E}" type="sibTrans" cxnId="{17051711-E121-482A-AF78-50A5EFE4F094}">
      <dgm:prSet/>
      <dgm:spPr/>
      <dgm:t>
        <a:bodyPr/>
        <a:lstStyle/>
        <a:p>
          <a:endParaRPr lang="en-US" sz="2400"/>
        </a:p>
      </dgm:t>
    </dgm:pt>
    <dgm:pt modelId="{456DF5F5-D7C4-4BB4-9FBD-DB1BD24FC7E6}">
      <dgm:prSet custT="1"/>
      <dgm:spPr/>
      <dgm:t>
        <a:bodyPr/>
        <a:lstStyle/>
        <a:p>
          <a:r>
            <a:rPr lang="en-US" sz="1600" dirty="0"/>
            <a:t>Resins &amp; Filters NRC BTP Blending</a:t>
          </a:r>
        </a:p>
      </dgm:t>
    </dgm:pt>
    <dgm:pt modelId="{55FF8CB1-ABD5-4476-BF1F-B41B2841FF2F}" type="parTrans" cxnId="{265B0841-3D13-4C8D-BD69-5C8017DD0795}">
      <dgm:prSet/>
      <dgm:spPr/>
      <dgm:t>
        <a:bodyPr/>
        <a:lstStyle/>
        <a:p>
          <a:endParaRPr lang="en-US" sz="2400"/>
        </a:p>
      </dgm:t>
    </dgm:pt>
    <dgm:pt modelId="{D7ABB6CF-FF70-44E9-A948-8007E23FE542}" type="sibTrans" cxnId="{265B0841-3D13-4C8D-BD69-5C8017DD0795}">
      <dgm:prSet/>
      <dgm:spPr/>
      <dgm:t>
        <a:bodyPr/>
        <a:lstStyle/>
        <a:p>
          <a:endParaRPr lang="en-US" sz="2400"/>
        </a:p>
      </dgm:t>
    </dgm:pt>
    <dgm:pt modelId="{0CBF5AE4-79AC-45AF-B118-EC8ACA6B7042}">
      <dgm:prSet custT="1"/>
      <dgm:spPr/>
      <dgm:t>
        <a:bodyPr/>
        <a:lstStyle/>
        <a:p>
          <a:r>
            <a:rPr lang="en-US" sz="1600"/>
            <a:t>Mixed Wastes</a:t>
          </a:r>
        </a:p>
      </dgm:t>
    </dgm:pt>
    <dgm:pt modelId="{1820FB19-E9D0-4BD3-839D-27809C255178}" type="parTrans" cxnId="{7167B5C7-F8E6-40A6-978E-688BA44E7647}">
      <dgm:prSet/>
      <dgm:spPr/>
      <dgm:t>
        <a:bodyPr/>
        <a:lstStyle/>
        <a:p>
          <a:endParaRPr lang="en-US" sz="2400"/>
        </a:p>
      </dgm:t>
    </dgm:pt>
    <dgm:pt modelId="{EB964485-B37D-4235-93C7-2C8A85510B72}" type="sibTrans" cxnId="{7167B5C7-F8E6-40A6-978E-688BA44E7647}">
      <dgm:prSet/>
      <dgm:spPr/>
      <dgm:t>
        <a:bodyPr/>
        <a:lstStyle/>
        <a:p>
          <a:endParaRPr lang="en-US" sz="2400"/>
        </a:p>
      </dgm:t>
    </dgm:pt>
    <dgm:pt modelId="{FDA90AFA-DDF2-447E-97C1-A5339A4CD1A0}">
      <dgm:prSet custT="1"/>
      <dgm:spPr/>
      <dgm:t>
        <a:bodyPr/>
        <a:lstStyle/>
        <a:p>
          <a:r>
            <a:rPr lang="en-US" sz="1600"/>
            <a:t>Large Components</a:t>
          </a:r>
        </a:p>
      </dgm:t>
    </dgm:pt>
    <dgm:pt modelId="{E50F5007-7B00-4FCB-880E-F7E6262663FF}" type="parTrans" cxnId="{A40A5E74-2D74-47D3-B4CE-884C76046C42}">
      <dgm:prSet/>
      <dgm:spPr/>
      <dgm:t>
        <a:bodyPr/>
        <a:lstStyle/>
        <a:p>
          <a:endParaRPr lang="en-US" sz="2400"/>
        </a:p>
      </dgm:t>
    </dgm:pt>
    <dgm:pt modelId="{ED019E4E-EBF4-42BC-86C8-9261FA8F36A9}" type="sibTrans" cxnId="{A40A5E74-2D74-47D3-B4CE-884C76046C42}">
      <dgm:prSet/>
      <dgm:spPr/>
      <dgm:t>
        <a:bodyPr/>
        <a:lstStyle/>
        <a:p>
          <a:endParaRPr lang="en-US" sz="2400"/>
        </a:p>
      </dgm:t>
    </dgm:pt>
    <dgm:pt modelId="{3A68CEBC-B2FF-44E1-9FCB-6A1E7B406CAE}">
      <dgm:prSet custT="1"/>
      <dgm:spPr/>
      <dgm:t>
        <a:bodyPr/>
        <a:lstStyle/>
        <a:p>
          <a:r>
            <a:rPr lang="en-US" sz="1600"/>
            <a:t>Container Management</a:t>
          </a:r>
        </a:p>
      </dgm:t>
    </dgm:pt>
    <dgm:pt modelId="{61056D3C-4A58-42D7-8DB3-5122D821E490}" type="parTrans" cxnId="{0216DC04-D8FF-4A52-B4EE-72195A18FF76}">
      <dgm:prSet/>
      <dgm:spPr/>
      <dgm:t>
        <a:bodyPr/>
        <a:lstStyle/>
        <a:p>
          <a:endParaRPr lang="en-US" sz="2400"/>
        </a:p>
      </dgm:t>
    </dgm:pt>
    <dgm:pt modelId="{17A95939-F380-42B8-ABA3-B1AB597135DB}" type="sibTrans" cxnId="{0216DC04-D8FF-4A52-B4EE-72195A18FF76}">
      <dgm:prSet/>
      <dgm:spPr/>
      <dgm:t>
        <a:bodyPr/>
        <a:lstStyle/>
        <a:p>
          <a:endParaRPr lang="en-US" sz="2400"/>
        </a:p>
      </dgm:t>
    </dgm:pt>
    <dgm:pt modelId="{3A7541E8-E10D-4979-ADEC-D19DC048767D}">
      <dgm:prSet custT="1"/>
      <dgm:spPr/>
      <dgm:t>
        <a:bodyPr/>
        <a:lstStyle/>
        <a:p>
          <a:r>
            <a:rPr lang="en-US" sz="1600"/>
            <a:t>Basic Rad/TCLP Laboratory</a:t>
          </a:r>
        </a:p>
      </dgm:t>
    </dgm:pt>
    <dgm:pt modelId="{C0C00947-BBA6-4709-92D8-91FDAF947774}" type="parTrans" cxnId="{BC6E53AE-6282-44FB-9CED-1FC71AB7CD47}">
      <dgm:prSet/>
      <dgm:spPr/>
      <dgm:t>
        <a:bodyPr/>
        <a:lstStyle/>
        <a:p>
          <a:endParaRPr lang="en-US" sz="2400"/>
        </a:p>
      </dgm:t>
    </dgm:pt>
    <dgm:pt modelId="{17397112-ABB8-4190-BBD2-B993155F31F8}" type="sibTrans" cxnId="{BC6E53AE-6282-44FB-9CED-1FC71AB7CD47}">
      <dgm:prSet/>
      <dgm:spPr/>
      <dgm:t>
        <a:bodyPr/>
        <a:lstStyle/>
        <a:p>
          <a:endParaRPr lang="en-US" sz="2400"/>
        </a:p>
      </dgm:t>
    </dgm:pt>
    <dgm:pt modelId="{4974AAB3-7AB0-4453-84ED-1B403C5B11E5}">
      <dgm:prSet custT="1"/>
      <dgm:spPr/>
      <dgm:t>
        <a:bodyPr/>
        <a:lstStyle/>
        <a:p>
          <a:r>
            <a:rPr lang="en-US" sz="1600"/>
            <a:t>Instrumentation/Rental</a:t>
          </a:r>
        </a:p>
      </dgm:t>
    </dgm:pt>
    <dgm:pt modelId="{590F5F7C-3885-40AB-BC7A-7CF2B72F4C15}" type="parTrans" cxnId="{9863A78F-C8A9-45A1-9949-38129DE75F21}">
      <dgm:prSet/>
      <dgm:spPr/>
      <dgm:t>
        <a:bodyPr/>
        <a:lstStyle/>
        <a:p>
          <a:endParaRPr lang="en-US" sz="2400"/>
        </a:p>
      </dgm:t>
    </dgm:pt>
    <dgm:pt modelId="{A0843AB0-B6CC-473B-BB5F-2515031D100F}" type="sibTrans" cxnId="{9863A78F-C8A9-45A1-9949-38129DE75F21}">
      <dgm:prSet/>
      <dgm:spPr/>
      <dgm:t>
        <a:bodyPr/>
        <a:lstStyle/>
        <a:p>
          <a:endParaRPr lang="en-US" sz="2400"/>
        </a:p>
      </dgm:t>
    </dgm:pt>
    <dgm:pt modelId="{E9CD28E6-6A1E-4BA6-A360-E192EFF1C73C}">
      <dgm:prSet custT="1"/>
      <dgm:spPr/>
      <dgm:t>
        <a:bodyPr/>
        <a:lstStyle/>
        <a:p>
          <a:r>
            <a:rPr lang="en-US" sz="1600"/>
            <a:t>Equipment and Waste Storage</a:t>
          </a:r>
        </a:p>
      </dgm:t>
    </dgm:pt>
    <dgm:pt modelId="{A6F903BF-E7FB-4DF9-8DC4-41A1445980F1}" type="parTrans" cxnId="{C87C63EF-2AE9-4E6E-AEC5-0AD83D14686B}">
      <dgm:prSet/>
      <dgm:spPr/>
      <dgm:t>
        <a:bodyPr/>
        <a:lstStyle/>
        <a:p>
          <a:endParaRPr lang="en-US" sz="2400"/>
        </a:p>
      </dgm:t>
    </dgm:pt>
    <dgm:pt modelId="{D7E2193F-04D9-4EF6-8E00-EBBBCC93AC0E}" type="sibTrans" cxnId="{C87C63EF-2AE9-4E6E-AEC5-0AD83D14686B}">
      <dgm:prSet/>
      <dgm:spPr/>
      <dgm:t>
        <a:bodyPr/>
        <a:lstStyle/>
        <a:p>
          <a:endParaRPr lang="en-US" sz="2400"/>
        </a:p>
      </dgm:t>
    </dgm:pt>
    <dgm:pt modelId="{19AE9893-4C35-4936-9ABF-4327B5DD83EA}" type="pres">
      <dgm:prSet presAssocID="{894C7CFA-3CE9-4F39-910B-3A4E356A8D39}" presName="diagram" presStyleCnt="0">
        <dgm:presLayoutVars>
          <dgm:dir/>
          <dgm:resizeHandles val="exact"/>
        </dgm:presLayoutVars>
      </dgm:prSet>
      <dgm:spPr/>
    </dgm:pt>
    <dgm:pt modelId="{71FCDF5C-62F0-4A75-A1A0-719029D81637}" type="pres">
      <dgm:prSet presAssocID="{7B24BA44-311C-4F3A-8824-E11E038B397F}" presName="node" presStyleLbl="node1" presStyleIdx="0" presStyleCnt="22">
        <dgm:presLayoutVars>
          <dgm:bulletEnabled val="1"/>
        </dgm:presLayoutVars>
      </dgm:prSet>
      <dgm:spPr/>
    </dgm:pt>
    <dgm:pt modelId="{16EAAB9A-F6E2-4B3F-BB79-85BBF6E3A826}" type="pres">
      <dgm:prSet presAssocID="{5AD6BEBE-292F-4586-BCD4-040BAE619326}" presName="sibTrans" presStyleCnt="0"/>
      <dgm:spPr/>
    </dgm:pt>
    <dgm:pt modelId="{0329D340-7AA0-41D4-9855-D87D4361FE79}" type="pres">
      <dgm:prSet presAssocID="{408CADD8-AFE4-4E55-A534-A8F1749D14DC}" presName="node" presStyleLbl="node1" presStyleIdx="1" presStyleCnt="22">
        <dgm:presLayoutVars>
          <dgm:bulletEnabled val="1"/>
        </dgm:presLayoutVars>
      </dgm:prSet>
      <dgm:spPr/>
    </dgm:pt>
    <dgm:pt modelId="{776EBC3F-443C-421F-9178-2B97458C7ECA}" type="pres">
      <dgm:prSet presAssocID="{1DC6FE94-6BB6-4F9C-B738-979C81A149C9}" presName="sibTrans" presStyleCnt="0"/>
      <dgm:spPr/>
    </dgm:pt>
    <dgm:pt modelId="{04535570-9622-4684-AC50-BB496458D800}" type="pres">
      <dgm:prSet presAssocID="{23C8E4E8-DD29-4CC8-8AD6-C3C50CC724FB}" presName="node" presStyleLbl="node1" presStyleIdx="2" presStyleCnt="22">
        <dgm:presLayoutVars>
          <dgm:bulletEnabled val="1"/>
        </dgm:presLayoutVars>
      </dgm:prSet>
      <dgm:spPr/>
    </dgm:pt>
    <dgm:pt modelId="{F345A8D3-7446-47FB-8FE2-73A963AF215E}" type="pres">
      <dgm:prSet presAssocID="{A0554056-563B-4707-8D60-E4F9DD16402C}" presName="sibTrans" presStyleCnt="0"/>
      <dgm:spPr/>
    </dgm:pt>
    <dgm:pt modelId="{8CEA3AA1-4D0D-4AF7-9AD7-87C6248885D0}" type="pres">
      <dgm:prSet presAssocID="{3EF1EB30-DC97-4931-A276-D26CDC2F6F61}" presName="node" presStyleLbl="node1" presStyleIdx="3" presStyleCnt="22">
        <dgm:presLayoutVars>
          <dgm:bulletEnabled val="1"/>
        </dgm:presLayoutVars>
      </dgm:prSet>
      <dgm:spPr/>
    </dgm:pt>
    <dgm:pt modelId="{225257C1-3DCD-4AC7-9903-55C62337C422}" type="pres">
      <dgm:prSet presAssocID="{9443280C-8BAD-46D4-A3F0-CA313DAEBADB}" presName="sibTrans" presStyleCnt="0"/>
      <dgm:spPr/>
    </dgm:pt>
    <dgm:pt modelId="{AEECB36D-7C57-4968-A573-3A01C128A7E0}" type="pres">
      <dgm:prSet presAssocID="{81ED740E-785B-4517-A115-6225BA57BB0B}" presName="node" presStyleLbl="node1" presStyleIdx="4" presStyleCnt="22">
        <dgm:presLayoutVars>
          <dgm:bulletEnabled val="1"/>
        </dgm:presLayoutVars>
      </dgm:prSet>
      <dgm:spPr/>
    </dgm:pt>
    <dgm:pt modelId="{E2B68550-36B1-42D3-943C-3430A6FC3C7F}" type="pres">
      <dgm:prSet presAssocID="{ECC9B15B-A126-49F4-960C-AB5B8758ECAE}" presName="sibTrans" presStyleCnt="0"/>
      <dgm:spPr/>
    </dgm:pt>
    <dgm:pt modelId="{349C970B-4576-4B67-B9ED-72809012E749}" type="pres">
      <dgm:prSet presAssocID="{52A7FB10-7FCF-4837-893A-E4FE65454112}" presName="node" presStyleLbl="node1" presStyleIdx="5" presStyleCnt="22">
        <dgm:presLayoutVars>
          <dgm:bulletEnabled val="1"/>
        </dgm:presLayoutVars>
      </dgm:prSet>
      <dgm:spPr/>
    </dgm:pt>
    <dgm:pt modelId="{2F89C9B6-C22D-4B5E-86CF-EBF934A221F3}" type="pres">
      <dgm:prSet presAssocID="{F5A4DCD9-FC20-4610-9706-E8A1B5BFF37F}" presName="sibTrans" presStyleCnt="0"/>
      <dgm:spPr/>
    </dgm:pt>
    <dgm:pt modelId="{FC71E5DE-03DB-4D17-BAC7-F8DE7E36F145}" type="pres">
      <dgm:prSet presAssocID="{72DDFDF5-4230-4D18-9161-11D1DFD30F6C}" presName="node" presStyleLbl="node1" presStyleIdx="6" presStyleCnt="22">
        <dgm:presLayoutVars>
          <dgm:bulletEnabled val="1"/>
        </dgm:presLayoutVars>
      </dgm:prSet>
      <dgm:spPr/>
    </dgm:pt>
    <dgm:pt modelId="{AAA3D315-03B2-4A8A-AA92-AFDADCF6D599}" type="pres">
      <dgm:prSet presAssocID="{8D33FF5C-4310-4B66-92F7-6F83232EE03D}" presName="sibTrans" presStyleCnt="0"/>
      <dgm:spPr/>
    </dgm:pt>
    <dgm:pt modelId="{84AE227B-E6E1-45B0-A5D3-3C9339EF5822}" type="pres">
      <dgm:prSet presAssocID="{E9A38496-FE50-4772-9E54-9E1FDE670E92}" presName="node" presStyleLbl="node1" presStyleIdx="7" presStyleCnt="22">
        <dgm:presLayoutVars>
          <dgm:bulletEnabled val="1"/>
        </dgm:presLayoutVars>
      </dgm:prSet>
      <dgm:spPr/>
    </dgm:pt>
    <dgm:pt modelId="{0830409B-2263-4759-A1A4-F7AF9830B3FF}" type="pres">
      <dgm:prSet presAssocID="{42890582-C7B9-42EE-9A9B-7193209C48BB}" presName="sibTrans" presStyleCnt="0"/>
      <dgm:spPr/>
    </dgm:pt>
    <dgm:pt modelId="{E20D49CF-8217-417A-B392-4789675EFA4A}" type="pres">
      <dgm:prSet presAssocID="{D43CEA9B-B5FC-4941-A3FB-F206D6183451}" presName="node" presStyleLbl="node1" presStyleIdx="8" presStyleCnt="22">
        <dgm:presLayoutVars>
          <dgm:bulletEnabled val="1"/>
        </dgm:presLayoutVars>
      </dgm:prSet>
      <dgm:spPr/>
    </dgm:pt>
    <dgm:pt modelId="{CB28AF77-0FDF-4B2F-87D8-DE327F82BA17}" type="pres">
      <dgm:prSet presAssocID="{837E26D6-2752-4ADB-88B0-14868989B5A4}" presName="sibTrans" presStyleCnt="0"/>
      <dgm:spPr/>
    </dgm:pt>
    <dgm:pt modelId="{6E498291-0893-4DBF-923D-778947749104}" type="pres">
      <dgm:prSet presAssocID="{D3A5B158-1F25-48B0-A510-059FB77C1C51}" presName="node" presStyleLbl="node1" presStyleIdx="9" presStyleCnt="22">
        <dgm:presLayoutVars>
          <dgm:bulletEnabled val="1"/>
        </dgm:presLayoutVars>
      </dgm:prSet>
      <dgm:spPr/>
    </dgm:pt>
    <dgm:pt modelId="{B70CD8F7-D241-48D0-82A0-113237189739}" type="pres">
      <dgm:prSet presAssocID="{458A68D3-A479-4138-92F8-093C04331F4E}" presName="sibTrans" presStyleCnt="0"/>
      <dgm:spPr/>
    </dgm:pt>
    <dgm:pt modelId="{1BB0F7E3-6576-433B-BC48-3F4188A60681}" type="pres">
      <dgm:prSet presAssocID="{FB113861-B059-4257-AF60-22CEDBBF1441}" presName="node" presStyleLbl="node1" presStyleIdx="10" presStyleCnt="22">
        <dgm:presLayoutVars>
          <dgm:bulletEnabled val="1"/>
        </dgm:presLayoutVars>
      </dgm:prSet>
      <dgm:spPr/>
    </dgm:pt>
    <dgm:pt modelId="{4E3C38AF-EA05-4087-B38D-C16DFFD9A35D}" type="pres">
      <dgm:prSet presAssocID="{861DFB5C-7184-4D86-92B5-D3117B29ED40}" presName="sibTrans" presStyleCnt="0"/>
      <dgm:spPr/>
    </dgm:pt>
    <dgm:pt modelId="{54ACADCE-E93A-4446-A345-1C31A744ABE4}" type="pres">
      <dgm:prSet presAssocID="{C340B7F4-00C8-4612-B730-95A9BBA1EB2D}" presName="node" presStyleLbl="node1" presStyleIdx="11" presStyleCnt="22">
        <dgm:presLayoutVars>
          <dgm:bulletEnabled val="1"/>
        </dgm:presLayoutVars>
      </dgm:prSet>
      <dgm:spPr/>
    </dgm:pt>
    <dgm:pt modelId="{B0A9DCCC-0B60-42FA-9A34-03E6E5DEFFD8}" type="pres">
      <dgm:prSet presAssocID="{13CF1067-F51E-4F18-B94A-836F75F6A188}" presName="sibTrans" presStyleCnt="0"/>
      <dgm:spPr/>
    </dgm:pt>
    <dgm:pt modelId="{28AF412D-9BED-47D3-9752-CAB0C36FAE58}" type="pres">
      <dgm:prSet presAssocID="{FB63DE09-B824-4D58-B9D5-4198E88BC0B6}" presName="node" presStyleLbl="node1" presStyleIdx="12" presStyleCnt="22">
        <dgm:presLayoutVars>
          <dgm:bulletEnabled val="1"/>
        </dgm:presLayoutVars>
      </dgm:prSet>
      <dgm:spPr/>
    </dgm:pt>
    <dgm:pt modelId="{8139ABD3-DDE1-47D4-96AB-DA08E6537A9A}" type="pres">
      <dgm:prSet presAssocID="{64D63368-CB79-4B85-8EC6-BA31BD24482D}" presName="sibTrans" presStyleCnt="0"/>
      <dgm:spPr/>
    </dgm:pt>
    <dgm:pt modelId="{7EB8EF2B-2A74-4FD4-85CC-2227A5BF6BAA}" type="pres">
      <dgm:prSet presAssocID="{A4934945-A4B8-43D7-B7A8-9602CD03B82F}" presName="node" presStyleLbl="node1" presStyleIdx="13" presStyleCnt="22">
        <dgm:presLayoutVars>
          <dgm:bulletEnabled val="1"/>
        </dgm:presLayoutVars>
      </dgm:prSet>
      <dgm:spPr/>
    </dgm:pt>
    <dgm:pt modelId="{02F7C43D-8851-44A8-8FD8-882753CB66C8}" type="pres">
      <dgm:prSet presAssocID="{059651E1-74AC-457A-8240-DCB43B4BDC5C}" presName="sibTrans" presStyleCnt="0"/>
      <dgm:spPr/>
    </dgm:pt>
    <dgm:pt modelId="{DCBD9591-8029-4C57-BA6F-1100BF8D6E8F}" type="pres">
      <dgm:prSet presAssocID="{5EE57A0D-9C2C-49BD-B7DE-BBF0BA8838B5}" presName="node" presStyleLbl="node1" presStyleIdx="14" presStyleCnt="22">
        <dgm:presLayoutVars>
          <dgm:bulletEnabled val="1"/>
        </dgm:presLayoutVars>
      </dgm:prSet>
      <dgm:spPr/>
    </dgm:pt>
    <dgm:pt modelId="{E19ADCFE-CE00-4A08-B4BE-D484A8ED7298}" type="pres">
      <dgm:prSet presAssocID="{8DE3324B-18EB-4B3B-B437-5DF8004C336E}" presName="sibTrans" presStyleCnt="0"/>
      <dgm:spPr/>
    </dgm:pt>
    <dgm:pt modelId="{A2FFEBD2-56D7-4B94-9D3E-9DA3B73AC50D}" type="pres">
      <dgm:prSet presAssocID="{456DF5F5-D7C4-4BB4-9FBD-DB1BD24FC7E6}" presName="node" presStyleLbl="node1" presStyleIdx="15" presStyleCnt="22">
        <dgm:presLayoutVars>
          <dgm:bulletEnabled val="1"/>
        </dgm:presLayoutVars>
      </dgm:prSet>
      <dgm:spPr/>
    </dgm:pt>
    <dgm:pt modelId="{99C23D14-4D8D-4BCB-8692-6B41568FC276}" type="pres">
      <dgm:prSet presAssocID="{D7ABB6CF-FF70-44E9-A948-8007E23FE542}" presName="sibTrans" presStyleCnt="0"/>
      <dgm:spPr/>
    </dgm:pt>
    <dgm:pt modelId="{8B51CD16-FBE1-4473-8786-C113FF7B89BE}" type="pres">
      <dgm:prSet presAssocID="{0CBF5AE4-79AC-45AF-B118-EC8ACA6B7042}" presName="node" presStyleLbl="node1" presStyleIdx="16" presStyleCnt="22">
        <dgm:presLayoutVars>
          <dgm:bulletEnabled val="1"/>
        </dgm:presLayoutVars>
      </dgm:prSet>
      <dgm:spPr/>
    </dgm:pt>
    <dgm:pt modelId="{F2237FF1-8AFF-416A-989D-DF06BD03903F}" type="pres">
      <dgm:prSet presAssocID="{EB964485-B37D-4235-93C7-2C8A85510B72}" presName="sibTrans" presStyleCnt="0"/>
      <dgm:spPr/>
    </dgm:pt>
    <dgm:pt modelId="{576A0676-C54B-4B94-BB82-4BFC8C3038CC}" type="pres">
      <dgm:prSet presAssocID="{FDA90AFA-DDF2-447E-97C1-A5339A4CD1A0}" presName="node" presStyleLbl="node1" presStyleIdx="17" presStyleCnt="22">
        <dgm:presLayoutVars>
          <dgm:bulletEnabled val="1"/>
        </dgm:presLayoutVars>
      </dgm:prSet>
      <dgm:spPr/>
    </dgm:pt>
    <dgm:pt modelId="{54404BFE-F3AB-499D-8014-283CE4536561}" type="pres">
      <dgm:prSet presAssocID="{ED019E4E-EBF4-42BC-86C8-9261FA8F36A9}" presName="sibTrans" presStyleCnt="0"/>
      <dgm:spPr/>
    </dgm:pt>
    <dgm:pt modelId="{F76F2CA3-779D-4F2C-8D94-9F01718054FD}" type="pres">
      <dgm:prSet presAssocID="{3A68CEBC-B2FF-44E1-9FCB-6A1E7B406CAE}" presName="node" presStyleLbl="node1" presStyleIdx="18" presStyleCnt="22">
        <dgm:presLayoutVars>
          <dgm:bulletEnabled val="1"/>
        </dgm:presLayoutVars>
      </dgm:prSet>
      <dgm:spPr/>
    </dgm:pt>
    <dgm:pt modelId="{D1C0F884-225C-4494-9565-57543BC182C2}" type="pres">
      <dgm:prSet presAssocID="{17A95939-F380-42B8-ABA3-B1AB597135DB}" presName="sibTrans" presStyleCnt="0"/>
      <dgm:spPr/>
    </dgm:pt>
    <dgm:pt modelId="{0240937E-6A0C-43BD-8207-783462D2D775}" type="pres">
      <dgm:prSet presAssocID="{3A7541E8-E10D-4979-ADEC-D19DC048767D}" presName="node" presStyleLbl="node1" presStyleIdx="19" presStyleCnt="22">
        <dgm:presLayoutVars>
          <dgm:bulletEnabled val="1"/>
        </dgm:presLayoutVars>
      </dgm:prSet>
      <dgm:spPr/>
    </dgm:pt>
    <dgm:pt modelId="{A984D061-55E4-45C3-A602-2CE191313B95}" type="pres">
      <dgm:prSet presAssocID="{17397112-ABB8-4190-BBD2-B993155F31F8}" presName="sibTrans" presStyleCnt="0"/>
      <dgm:spPr/>
    </dgm:pt>
    <dgm:pt modelId="{485078E5-E418-40BA-A9B0-E9690E8B07AD}" type="pres">
      <dgm:prSet presAssocID="{4974AAB3-7AB0-4453-84ED-1B403C5B11E5}" presName="node" presStyleLbl="node1" presStyleIdx="20" presStyleCnt="22">
        <dgm:presLayoutVars>
          <dgm:bulletEnabled val="1"/>
        </dgm:presLayoutVars>
      </dgm:prSet>
      <dgm:spPr/>
    </dgm:pt>
    <dgm:pt modelId="{3593AF1B-8B89-4912-A78D-0DDD36247C3A}" type="pres">
      <dgm:prSet presAssocID="{A0843AB0-B6CC-473B-BB5F-2515031D100F}" presName="sibTrans" presStyleCnt="0"/>
      <dgm:spPr/>
    </dgm:pt>
    <dgm:pt modelId="{A6D2DCEC-2E1F-43EC-ABBB-7899C2C3A2CE}" type="pres">
      <dgm:prSet presAssocID="{E9CD28E6-6A1E-4BA6-A360-E192EFF1C73C}" presName="node" presStyleLbl="node1" presStyleIdx="21" presStyleCnt="22">
        <dgm:presLayoutVars>
          <dgm:bulletEnabled val="1"/>
        </dgm:presLayoutVars>
      </dgm:prSet>
      <dgm:spPr/>
    </dgm:pt>
  </dgm:ptLst>
  <dgm:cxnLst>
    <dgm:cxn modelId="{0216DC04-D8FF-4A52-B4EE-72195A18FF76}" srcId="{894C7CFA-3CE9-4F39-910B-3A4E356A8D39}" destId="{3A68CEBC-B2FF-44E1-9FCB-6A1E7B406CAE}" srcOrd="18" destOrd="0" parTransId="{61056D3C-4A58-42D7-8DB3-5122D821E490}" sibTransId="{17A95939-F380-42B8-ABA3-B1AB597135DB}"/>
    <dgm:cxn modelId="{16289409-0A33-4469-8277-C895D27A5925}" srcId="{894C7CFA-3CE9-4F39-910B-3A4E356A8D39}" destId="{7B24BA44-311C-4F3A-8824-E11E038B397F}" srcOrd="0" destOrd="0" parTransId="{6F2EFFA2-5150-4B2A-B524-F2C8AFA5F6C5}" sibTransId="{5AD6BEBE-292F-4586-BCD4-040BAE619326}"/>
    <dgm:cxn modelId="{17051711-E121-482A-AF78-50A5EFE4F094}" srcId="{894C7CFA-3CE9-4F39-910B-3A4E356A8D39}" destId="{5EE57A0D-9C2C-49BD-B7DE-BBF0BA8838B5}" srcOrd="14" destOrd="0" parTransId="{FABAD771-01C6-46BF-AA71-A8F7ECCBC30F}" sibTransId="{8DE3324B-18EB-4B3B-B437-5DF8004C336E}"/>
    <dgm:cxn modelId="{9A8D461A-B300-44D7-BDBD-A6DFB8E13BE2}" srcId="{894C7CFA-3CE9-4F39-910B-3A4E356A8D39}" destId="{52A7FB10-7FCF-4837-893A-E4FE65454112}" srcOrd="5" destOrd="0" parTransId="{BA76F6D2-ECE6-4D03-9FFC-01B33E11E37E}" sibTransId="{F5A4DCD9-FC20-4610-9706-E8A1B5BFF37F}"/>
    <dgm:cxn modelId="{B8A1E31B-FE57-4060-AE30-358CE17AB9F4}" srcId="{894C7CFA-3CE9-4F39-910B-3A4E356A8D39}" destId="{FB113861-B059-4257-AF60-22CEDBBF1441}" srcOrd="10" destOrd="0" parTransId="{38E0C19D-5B59-448D-9B43-46EA5822CEAF}" sibTransId="{861DFB5C-7184-4D86-92B5-D3117B29ED40}"/>
    <dgm:cxn modelId="{68EE3421-03BA-4640-B20B-1CDA03164837}" type="presOf" srcId="{E9A38496-FE50-4772-9E54-9E1FDE670E92}" destId="{84AE227B-E6E1-45B0-A5D3-3C9339EF5822}" srcOrd="0" destOrd="0" presId="urn:microsoft.com/office/officeart/2005/8/layout/default"/>
    <dgm:cxn modelId="{0D9B6D22-7827-4775-BE46-0496164C311E}" type="presOf" srcId="{C340B7F4-00C8-4612-B730-95A9BBA1EB2D}" destId="{54ACADCE-E93A-4446-A345-1C31A744ABE4}" srcOrd="0" destOrd="0" presId="urn:microsoft.com/office/officeart/2005/8/layout/default"/>
    <dgm:cxn modelId="{0FC29C28-355D-4510-BDC5-D3446F427FE5}" srcId="{894C7CFA-3CE9-4F39-910B-3A4E356A8D39}" destId="{FB63DE09-B824-4D58-B9D5-4198E88BC0B6}" srcOrd="12" destOrd="0" parTransId="{D94941C6-39B3-45D3-860C-822500604F9D}" sibTransId="{64D63368-CB79-4B85-8EC6-BA31BD24482D}"/>
    <dgm:cxn modelId="{2042812B-6D29-487E-9A51-825835DEAE39}" srcId="{894C7CFA-3CE9-4F39-910B-3A4E356A8D39}" destId="{C340B7F4-00C8-4612-B730-95A9BBA1EB2D}" srcOrd="11" destOrd="0" parTransId="{461A854B-64FC-4282-993F-D50B60B0504B}" sibTransId="{13CF1067-F51E-4F18-B94A-836F75F6A188}"/>
    <dgm:cxn modelId="{A1CE0336-C2D5-47A7-8522-08757ABF7BA3}" type="presOf" srcId="{D43CEA9B-B5FC-4941-A3FB-F206D6183451}" destId="{E20D49CF-8217-417A-B392-4789675EFA4A}" srcOrd="0" destOrd="0" presId="urn:microsoft.com/office/officeart/2005/8/layout/default"/>
    <dgm:cxn modelId="{AC560A37-A417-4CFD-9E1F-E077085E8EF7}" type="presOf" srcId="{894C7CFA-3CE9-4F39-910B-3A4E356A8D39}" destId="{19AE9893-4C35-4936-9ABF-4327B5DD83EA}" srcOrd="0" destOrd="0" presId="urn:microsoft.com/office/officeart/2005/8/layout/default"/>
    <dgm:cxn modelId="{0DA08D38-3B72-4FA6-A3E7-572794CA8708}" type="presOf" srcId="{D3A5B158-1F25-48B0-A510-059FB77C1C51}" destId="{6E498291-0893-4DBF-923D-778947749104}" srcOrd="0" destOrd="0" presId="urn:microsoft.com/office/officeart/2005/8/layout/default"/>
    <dgm:cxn modelId="{87D3FB3A-9798-450C-A3A3-593EF9580C10}" type="presOf" srcId="{72DDFDF5-4230-4D18-9161-11D1DFD30F6C}" destId="{FC71E5DE-03DB-4D17-BAC7-F8DE7E36F145}" srcOrd="0" destOrd="0" presId="urn:microsoft.com/office/officeart/2005/8/layout/default"/>
    <dgm:cxn modelId="{265B0841-3D13-4C8D-BD69-5C8017DD0795}" srcId="{894C7CFA-3CE9-4F39-910B-3A4E356A8D39}" destId="{456DF5F5-D7C4-4BB4-9FBD-DB1BD24FC7E6}" srcOrd="15" destOrd="0" parTransId="{55FF8CB1-ABD5-4476-BF1F-B41B2841FF2F}" sibTransId="{D7ABB6CF-FF70-44E9-A948-8007E23FE542}"/>
    <dgm:cxn modelId="{9A919743-C4A5-4A1F-91E0-DBCB06A42C46}" srcId="{894C7CFA-3CE9-4F39-910B-3A4E356A8D39}" destId="{D43CEA9B-B5FC-4941-A3FB-F206D6183451}" srcOrd="8" destOrd="0" parTransId="{4E874797-174D-4D8F-9DA2-83AC51FD8E2B}" sibTransId="{837E26D6-2752-4ADB-88B0-14868989B5A4}"/>
    <dgm:cxn modelId="{26A88E52-6AC9-455B-91F6-3DA41F369217}" srcId="{894C7CFA-3CE9-4F39-910B-3A4E356A8D39}" destId="{A4934945-A4B8-43D7-B7A8-9602CD03B82F}" srcOrd="13" destOrd="0" parTransId="{9E1A2D12-05D4-45C4-96BA-3F527B58F4EE}" sibTransId="{059651E1-74AC-457A-8240-DCB43B4BDC5C}"/>
    <dgm:cxn modelId="{8590DD56-C47D-4CA9-BDA7-715CF0A13AEC}" srcId="{894C7CFA-3CE9-4F39-910B-3A4E356A8D39}" destId="{E9A38496-FE50-4772-9E54-9E1FDE670E92}" srcOrd="7" destOrd="0" parTransId="{95F17D5D-E928-4657-BA0E-C04F3FCC87FD}" sibTransId="{42890582-C7B9-42EE-9A9B-7193209C48BB}"/>
    <dgm:cxn modelId="{E125C758-E9D6-4FFD-97DD-1CF7B97F6286}" type="presOf" srcId="{7B24BA44-311C-4F3A-8824-E11E038B397F}" destId="{71FCDF5C-62F0-4A75-A1A0-719029D81637}" srcOrd="0" destOrd="0" presId="urn:microsoft.com/office/officeart/2005/8/layout/default"/>
    <dgm:cxn modelId="{9D3D9459-23B7-47C7-896F-B4BA311D418F}" type="presOf" srcId="{52A7FB10-7FCF-4837-893A-E4FE65454112}" destId="{349C970B-4576-4B67-B9ED-72809012E749}" srcOrd="0" destOrd="0" presId="urn:microsoft.com/office/officeart/2005/8/layout/default"/>
    <dgm:cxn modelId="{84306568-DE4E-40E2-BE12-6BABBB8D21A4}" srcId="{894C7CFA-3CE9-4F39-910B-3A4E356A8D39}" destId="{408CADD8-AFE4-4E55-A534-A8F1749D14DC}" srcOrd="1" destOrd="0" parTransId="{7D15E3A0-A39B-4753-8305-A7447D00B969}" sibTransId="{1DC6FE94-6BB6-4F9C-B738-979C81A149C9}"/>
    <dgm:cxn modelId="{3F0BB768-8B0F-43C2-8F1C-57771BFED4DD}" type="presOf" srcId="{408CADD8-AFE4-4E55-A534-A8F1749D14DC}" destId="{0329D340-7AA0-41D4-9855-D87D4361FE79}" srcOrd="0" destOrd="0" presId="urn:microsoft.com/office/officeart/2005/8/layout/default"/>
    <dgm:cxn modelId="{407EA169-D741-47CA-9A54-5F58859EA6DB}" type="presOf" srcId="{81ED740E-785B-4517-A115-6225BA57BB0B}" destId="{AEECB36D-7C57-4968-A573-3A01C128A7E0}" srcOrd="0" destOrd="0" presId="urn:microsoft.com/office/officeart/2005/8/layout/default"/>
    <dgm:cxn modelId="{A40A5E74-2D74-47D3-B4CE-884C76046C42}" srcId="{894C7CFA-3CE9-4F39-910B-3A4E356A8D39}" destId="{FDA90AFA-DDF2-447E-97C1-A5339A4CD1A0}" srcOrd="17" destOrd="0" parTransId="{E50F5007-7B00-4FCB-880E-F7E6262663FF}" sibTransId="{ED019E4E-EBF4-42BC-86C8-9261FA8F36A9}"/>
    <dgm:cxn modelId="{2EA25B83-8787-492C-B1E8-C82F858FF7FC}" type="presOf" srcId="{FB113861-B059-4257-AF60-22CEDBBF1441}" destId="{1BB0F7E3-6576-433B-BC48-3F4188A60681}" srcOrd="0" destOrd="0" presId="urn:microsoft.com/office/officeart/2005/8/layout/default"/>
    <dgm:cxn modelId="{BFF4C988-4575-4980-9DC6-33B617274D32}" type="presOf" srcId="{3EF1EB30-DC97-4931-A276-D26CDC2F6F61}" destId="{8CEA3AA1-4D0D-4AF7-9AD7-87C6248885D0}" srcOrd="0" destOrd="0" presId="urn:microsoft.com/office/officeart/2005/8/layout/default"/>
    <dgm:cxn modelId="{1B65EC8A-DE0A-4B94-86D2-8AEBC69A2277}" type="presOf" srcId="{A4934945-A4B8-43D7-B7A8-9602CD03B82F}" destId="{7EB8EF2B-2A74-4FD4-85CC-2227A5BF6BAA}" srcOrd="0" destOrd="0" presId="urn:microsoft.com/office/officeart/2005/8/layout/default"/>
    <dgm:cxn modelId="{9863A78F-C8A9-45A1-9949-38129DE75F21}" srcId="{894C7CFA-3CE9-4F39-910B-3A4E356A8D39}" destId="{4974AAB3-7AB0-4453-84ED-1B403C5B11E5}" srcOrd="20" destOrd="0" parTransId="{590F5F7C-3885-40AB-BC7A-7CF2B72F4C15}" sibTransId="{A0843AB0-B6CC-473B-BB5F-2515031D100F}"/>
    <dgm:cxn modelId="{2713FC92-0B2C-4017-B80D-4402AF231859}" type="presOf" srcId="{456DF5F5-D7C4-4BB4-9FBD-DB1BD24FC7E6}" destId="{A2FFEBD2-56D7-4B94-9D3E-9DA3B73AC50D}" srcOrd="0" destOrd="0" presId="urn:microsoft.com/office/officeart/2005/8/layout/default"/>
    <dgm:cxn modelId="{A9B18297-D162-468A-ACCD-89D3AF08FD47}" srcId="{894C7CFA-3CE9-4F39-910B-3A4E356A8D39}" destId="{3EF1EB30-DC97-4931-A276-D26CDC2F6F61}" srcOrd="3" destOrd="0" parTransId="{3205A1D3-8A9B-4181-98F6-BCC078960692}" sibTransId="{9443280C-8BAD-46D4-A3F0-CA313DAEBADB}"/>
    <dgm:cxn modelId="{8A0BE19D-7D3D-4492-8214-3ECB69B35146}" type="presOf" srcId="{0CBF5AE4-79AC-45AF-B118-EC8ACA6B7042}" destId="{8B51CD16-FBE1-4473-8786-C113FF7B89BE}" srcOrd="0" destOrd="0" presId="urn:microsoft.com/office/officeart/2005/8/layout/default"/>
    <dgm:cxn modelId="{BC7B999F-921A-42DE-8B20-9944FD8BBAFF}" type="presOf" srcId="{5EE57A0D-9C2C-49BD-B7DE-BBF0BA8838B5}" destId="{DCBD9591-8029-4C57-BA6F-1100BF8D6E8F}" srcOrd="0" destOrd="0" presId="urn:microsoft.com/office/officeart/2005/8/layout/default"/>
    <dgm:cxn modelId="{919D7FA8-DDF7-4DDA-96A0-1834B9C31692}" srcId="{894C7CFA-3CE9-4F39-910B-3A4E356A8D39}" destId="{23C8E4E8-DD29-4CC8-8AD6-C3C50CC724FB}" srcOrd="2" destOrd="0" parTransId="{20EEE609-EB82-4FD3-9426-9C48C3146055}" sibTransId="{A0554056-563B-4707-8D60-E4F9DD16402C}"/>
    <dgm:cxn modelId="{4A0EBBAA-219A-4BB2-A7EF-7BF0FCDC60D5}" type="presOf" srcId="{E9CD28E6-6A1E-4BA6-A360-E192EFF1C73C}" destId="{A6D2DCEC-2E1F-43EC-ABBB-7899C2C3A2CE}" srcOrd="0" destOrd="0" presId="urn:microsoft.com/office/officeart/2005/8/layout/default"/>
    <dgm:cxn modelId="{132BFFAA-69B3-4CDD-AB14-DFA37571A4D7}" srcId="{894C7CFA-3CE9-4F39-910B-3A4E356A8D39}" destId="{81ED740E-785B-4517-A115-6225BA57BB0B}" srcOrd="4" destOrd="0" parTransId="{0F6A2A70-F93A-4201-B95B-80085DF3FCB5}" sibTransId="{ECC9B15B-A126-49F4-960C-AB5B8758ECAE}"/>
    <dgm:cxn modelId="{BC6E53AE-6282-44FB-9CED-1FC71AB7CD47}" srcId="{894C7CFA-3CE9-4F39-910B-3A4E356A8D39}" destId="{3A7541E8-E10D-4979-ADEC-D19DC048767D}" srcOrd="19" destOrd="0" parTransId="{C0C00947-BBA6-4709-92D8-91FDAF947774}" sibTransId="{17397112-ABB8-4190-BBD2-B993155F31F8}"/>
    <dgm:cxn modelId="{AF4EB9BC-F319-4892-878A-7056E82968E1}" type="presOf" srcId="{23C8E4E8-DD29-4CC8-8AD6-C3C50CC724FB}" destId="{04535570-9622-4684-AC50-BB496458D800}" srcOrd="0" destOrd="0" presId="urn:microsoft.com/office/officeart/2005/8/layout/default"/>
    <dgm:cxn modelId="{66A6F1BC-936C-46C8-900E-366970B039D0}" srcId="{894C7CFA-3CE9-4F39-910B-3A4E356A8D39}" destId="{72DDFDF5-4230-4D18-9161-11D1DFD30F6C}" srcOrd="6" destOrd="0" parTransId="{105F883E-18BA-4E44-A61B-30B2C4DD3DC8}" sibTransId="{8D33FF5C-4310-4B66-92F7-6F83232EE03D}"/>
    <dgm:cxn modelId="{7167B5C7-F8E6-40A6-978E-688BA44E7647}" srcId="{894C7CFA-3CE9-4F39-910B-3A4E356A8D39}" destId="{0CBF5AE4-79AC-45AF-B118-EC8ACA6B7042}" srcOrd="16" destOrd="0" parTransId="{1820FB19-E9D0-4BD3-839D-27809C255178}" sibTransId="{EB964485-B37D-4235-93C7-2C8A85510B72}"/>
    <dgm:cxn modelId="{FBD211CC-4DCE-48CF-B5DC-FBC4339237EA}" type="presOf" srcId="{3A68CEBC-B2FF-44E1-9FCB-6A1E7B406CAE}" destId="{F76F2CA3-779D-4F2C-8D94-9F01718054FD}" srcOrd="0" destOrd="0" presId="urn:microsoft.com/office/officeart/2005/8/layout/default"/>
    <dgm:cxn modelId="{CE0DD1D2-B3F4-422C-A8C3-72EC9553B929}" type="presOf" srcId="{4974AAB3-7AB0-4453-84ED-1B403C5B11E5}" destId="{485078E5-E418-40BA-A9B0-E9690E8B07AD}" srcOrd="0" destOrd="0" presId="urn:microsoft.com/office/officeart/2005/8/layout/default"/>
    <dgm:cxn modelId="{7BBFDCDC-172A-42CD-A9EE-0EA40F7EDDE6}" type="presOf" srcId="{FDA90AFA-DDF2-447E-97C1-A5339A4CD1A0}" destId="{576A0676-C54B-4B94-BB82-4BFC8C3038CC}" srcOrd="0" destOrd="0" presId="urn:microsoft.com/office/officeart/2005/8/layout/default"/>
    <dgm:cxn modelId="{5CC087E0-2571-4FF4-BABE-B0CE92056746}" type="presOf" srcId="{FB63DE09-B824-4D58-B9D5-4198E88BC0B6}" destId="{28AF412D-9BED-47D3-9752-CAB0C36FAE58}" srcOrd="0" destOrd="0" presId="urn:microsoft.com/office/officeart/2005/8/layout/default"/>
    <dgm:cxn modelId="{C87C63EF-2AE9-4E6E-AEC5-0AD83D14686B}" srcId="{894C7CFA-3CE9-4F39-910B-3A4E356A8D39}" destId="{E9CD28E6-6A1E-4BA6-A360-E192EFF1C73C}" srcOrd="21" destOrd="0" parTransId="{A6F903BF-E7FB-4DF9-8DC4-41A1445980F1}" sibTransId="{D7E2193F-04D9-4EF6-8E00-EBBBCC93AC0E}"/>
    <dgm:cxn modelId="{59984AF1-BB53-4032-A4AD-B96AB25ECCA3}" type="presOf" srcId="{3A7541E8-E10D-4979-ADEC-D19DC048767D}" destId="{0240937E-6A0C-43BD-8207-783462D2D775}" srcOrd="0" destOrd="0" presId="urn:microsoft.com/office/officeart/2005/8/layout/default"/>
    <dgm:cxn modelId="{2ABACDF3-946B-4628-B3BD-0D131B5BCADE}" srcId="{894C7CFA-3CE9-4F39-910B-3A4E356A8D39}" destId="{D3A5B158-1F25-48B0-A510-059FB77C1C51}" srcOrd="9" destOrd="0" parTransId="{74FC8A01-2DAA-46F7-A0B3-8F0287017B60}" sibTransId="{458A68D3-A479-4138-92F8-093C04331F4E}"/>
    <dgm:cxn modelId="{34D81143-D43F-41FC-B462-EB50CD806BAD}" type="presParOf" srcId="{19AE9893-4C35-4936-9ABF-4327B5DD83EA}" destId="{71FCDF5C-62F0-4A75-A1A0-719029D81637}" srcOrd="0" destOrd="0" presId="urn:microsoft.com/office/officeart/2005/8/layout/default"/>
    <dgm:cxn modelId="{334C20BC-7323-4968-8D81-F5834D1BD0A1}" type="presParOf" srcId="{19AE9893-4C35-4936-9ABF-4327B5DD83EA}" destId="{16EAAB9A-F6E2-4B3F-BB79-85BBF6E3A826}" srcOrd="1" destOrd="0" presId="urn:microsoft.com/office/officeart/2005/8/layout/default"/>
    <dgm:cxn modelId="{0A4E4AD9-FD7E-4126-B882-EF6503C0A869}" type="presParOf" srcId="{19AE9893-4C35-4936-9ABF-4327B5DD83EA}" destId="{0329D340-7AA0-41D4-9855-D87D4361FE79}" srcOrd="2" destOrd="0" presId="urn:microsoft.com/office/officeart/2005/8/layout/default"/>
    <dgm:cxn modelId="{091E8E20-8407-4FCC-A50F-0A3037E7B474}" type="presParOf" srcId="{19AE9893-4C35-4936-9ABF-4327B5DD83EA}" destId="{776EBC3F-443C-421F-9178-2B97458C7ECA}" srcOrd="3" destOrd="0" presId="urn:microsoft.com/office/officeart/2005/8/layout/default"/>
    <dgm:cxn modelId="{F4AB8DB0-7AFD-4C23-A52C-1B7CF9672C26}" type="presParOf" srcId="{19AE9893-4C35-4936-9ABF-4327B5DD83EA}" destId="{04535570-9622-4684-AC50-BB496458D800}" srcOrd="4" destOrd="0" presId="urn:microsoft.com/office/officeart/2005/8/layout/default"/>
    <dgm:cxn modelId="{2105DA11-85B0-42C8-8A88-E7CE4CFDD4C5}" type="presParOf" srcId="{19AE9893-4C35-4936-9ABF-4327B5DD83EA}" destId="{F345A8D3-7446-47FB-8FE2-73A963AF215E}" srcOrd="5" destOrd="0" presId="urn:microsoft.com/office/officeart/2005/8/layout/default"/>
    <dgm:cxn modelId="{DB20AAA8-38B3-4518-B83B-1E57783B7DD2}" type="presParOf" srcId="{19AE9893-4C35-4936-9ABF-4327B5DD83EA}" destId="{8CEA3AA1-4D0D-4AF7-9AD7-87C6248885D0}" srcOrd="6" destOrd="0" presId="urn:microsoft.com/office/officeart/2005/8/layout/default"/>
    <dgm:cxn modelId="{DE0F7BCB-56B7-464A-9AFF-9D3AAE3BE6E4}" type="presParOf" srcId="{19AE9893-4C35-4936-9ABF-4327B5DD83EA}" destId="{225257C1-3DCD-4AC7-9903-55C62337C422}" srcOrd="7" destOrd="0" presId="urn:microsoft.com/office/officeart/2005/8/layout/default"/>
    <dgm:cxn modelId="{60FD8DAB-7474-484E-9002-400FA444C58D}" type="presParOf" srcId="{19AE9893-4C35-4936-9ABF-4327B5DD83EA}" destId="{AEECB36D-7C57-4968-A573-3A01C128A7E0}" srcOrd="8" destOrd="0" presId="urn:microsoft.com/office/officeart/2005/8/layout/default"/>
    <dgm:cxn modelId="{06887FE9-36CB-433F-A51E-A94B4B778B49}" type="presParOf" srcId="{19AE9893-4C35-4936-9ABF-4327B5DD83EA}" destId="{E2B68550-36B1-42D3-943C-3430A6FC3C7F}" srcOrd="9" destOrd="0" presId="urn:microsoft.com/office/officeart/2005/8/layout/default"/>
    <dgm:cxn modelId="{52E80051-01B3-4D0F-A323-BAEB53CBCF3F}" type="presParOf" srcId="{19AE9893-4C35-4936-9ABF-4327B5DD83EA}" destId="{349C970B-4576-4B67-B9ED-72809012E749}" srcOrd="10" destOrd="0" presId="urn:microsoft.com/office/officeart/2005/8/layout/default"/>
    <dgm:cxn modelId="{120B5487-B4F0-473C-BB23-D1468E9B5170}" type="presParOf" srcId="{19AE9893-4C35-4936-9ABF-4327B5DD83EA}" destId="{2F89C9B6-C22D-4B5E-86CF-EBF934A221F3}" srcOrd="11" destOrd="0" presId="urn:microsoft.com/office/officeart/2005/8/layout/default"/>
    <dgm:cxn modelId="{04B53494-5FD5-4F6B-BF51-22EAEFCE6701}" type="presParOf" srcId="{19AE9893-4C35-4936-9ABF-4327B5DD83EA}" destId="{FC71E5DE-03DB-4D17-BAC7-F8DE7E36F145}" srcOrd="12" destOrd="0" presId="urn:microsoft.com/office/officeart/2005/8/layout/default"/>
    <dgm:cxn modelId="{2DDD63F2-E879-4BFE-B897-F40211E75FDF}" type="presParOf" srcId="{19AE9893-4C35-4936-9ABF-4327B5DD83EA}" destId="{AAA3D315-03B2-4A8A-AA92-AFDADCF6D599}" srcOrd="13" destOrd="0" presId="urn:microsoft.com/office/officeart/2005/8/layout/default"/>
    <dgm:cxn modelId="{E8A89A16-8FE5-4FD3-946E-9F87A5E7FD66}" type="presParOf" srcId="{19AE9893-4C35-4936-9ABF-4327B5DD83EA}" destId="{84AE227B-E6E1-45B0-A5D3-3C9339EF5822}" srcOrd="14" destOrd="0" presId="urn:microsoft.com/office/officeart/2005/8/layout/default"/>
    <dgm:cxn modelId="{D392D0C2-CD0C-4915-AF94-F5FC14E0DA4E}" type="presParOf" srcId="{19AE9893-4C35-4936-9ABF-4327B5DD83EA}" destId="{0830409B-2263-4759-A1A4-F7AF9830B3FF}" srcOrd="15" destOrd="0" presId="urn:microsoft.com/office/officeart/2005/8/layout/default"/>
    <dgm:cxn modelId="{06DE29A4-480B-420C-80CA-4AA7058AD59C}" type="presParOf" srcId="{19AE9893-4C35-4936-9ABF-4327B5DD83EA}" destId="{E20D49CF-8217-417A-B392-4789675EFA4A}" srcOrd="16" destOrd="0" presId="urn:microsoft.com/office/officeart/2005/8/layout/default"/>
    <dgm:cxn modelId="{61A59AA7-8C8C-4692-B3B7-E55D6DE01FBF}" type="presParOf" srcId="{19AE9893-4C35-4936-9ABF-4327B5DD83EA}" destId="{CB28AF77-0FDF-4B2F-87D8-DE327F82BA17}" srcOrd="17" destOrd="0" presId="urn:microsoft.com/office/officeart/2005/8/layout/default"/>
    <dgm:cxn modelId="{883474A1-0CB8-4D76-8E11-773B13F4B4D1}" type="presParOf" srcId="{19AE9893-4C35-4936-9ABF-4327B5DD83EA}" destId="{6E498291-0893-4DBF-923D-778947749104}" srcOrd="18" destOrd="0" presId="urn:microsoft.com/office/officeart/2005/8/layout/default"/>
    <dgm:cxn modelId="{32FC13B3-F55B-4001-8158-635277F856CE}" type="presParOf" srcId="{19AE9893-4C35-4936-9ABF-4327B5DD83EA}" destId="{B70CD8F7-D241-48D0-82A0-113237189739}" srcOrd="19" destOrd="0" presId="urn:microsoft.com/office/officeart/2005/8/layout/default"/>
    <dgm:cxn modelId="{33E10A52-44DB-43FC-BB00-B10CC1C62A6F}" type="presParOf" srcId="{19AE9893-4C35-4936-9ABF-4327B5DD83EA}" destId="{1BB0F7E3-6576-433B-BC48-3F4188A60681}" srcOrd="20" destOrd="0" presId="urn:microsoft.com/office/officeart/2005/8/layout/default"/>
    <dgm:cxn modelId="{6944B03D-13B6-4591-9839-06C10BD0AC2D}" type="presParOf" srcId="{19AE9893-4C35-4936-9ABF-4327B5DD83EA}" destId="{4E3C38AF-EA05-4087-B38D-C16DFFD9A35D}" srcOrd="21" destOrd="0" presId="urn:microsoft.com/office/officeart/2005/8/layout/default"/>
    <dgm:cxn modelId="{73C0B17F-3203-4019-94D2-A72E5C1B83BF}" type="presParOf" srcId="{19AE9893-4C35-4936-9ABF-4327B5DD83EA}" destId="{54ACADCE-E93A-4446-A345-1C31A744ABE4}" srcOrd="22" destOrd="0" presId="urn:microsoft.com/office/officeart/2005/8/layout/default"/>
    <dgm:cxn modelId="{8C68FC95-8892-43D2-B597-D50941473117}" type="presParOf" srcId="{19AE9893-4C35-4936-9ABF-4327B5DD83EA}" destId="{B0A9DCCC-0B60-42FA-9A34-03E6E5DEFFD8}" srcOrd="23" destOrd="0" presId="urn:microsoft.com/office/officeart/2005/8/layout/default"/>
    <dgm:cxn modelId="{A6BD44C3-9BDA-4BDC-A3C6-33C7B4E8A5A6}" type="presParOf" srcId="{19AE9893-4C35-4936-9ABF-4327B5DD83EA}" destId="{28AF412D-9BED-47D3-9752-CAB0C36FAE58}" srcOrd="24" destOrd="0" presId="urn:microsoft.com/office/officeart/2005/8/layout/default"/>
    <dgm:cxn modelId="{1C4630B4-CD52-4CE1-8115-0CE814F70762}" type="presParOf" srcId="{19AE9893-4C35-4936-9ABF-4327B5DD83EA}" destId="{8139ABD3-DDE1-47D4-96AB-DA08E6537A9A}" srcOrd="25" destOrd="0" presId="urn:microsoft.com/office/officeart/2005/8/layout/default"/>
    <dgm:cxn modelId="{49556BE4-48F4-4339-A14B-95A63F638B5A}" type="presParOf" srcId="{19AE9893-4C35-4936-9ABF-4327B5DD83EA}" destId="{7EB8EF2B-2A74-4FD4-85CC-2227A5BF6BAA}" srcOrd="26" destOrd="0" presId="urn:microsoft.com/office/officeart/2005/8/layout/default"/>
    <dgm:cxn modelId="{C2D825FD-C49D-425C-94DE-15A1D73447D0}" type="presParOf" srcId="{19AE9893-4C35-4936-9ABF-4327B5DD83EA}" destId="{02F7C43D-8851-44A8-8FD8-882753CB66C8}" srcOrd="27" destOrd="0" presId="urn:microsoft.com/office/officeart/2005/8/layout/default"/>
    <dgm:cxn modelId="{4A330099-C695-400E-ADFE-E8ED5FE1F08A}" type="presParOf" srcId="{19AE9893-4C35-4936-9ABF-4327B5DD83EA}" destId="{DCBD9591-8029-4C57-BA6F-1100BF8D6E8F}" srcOrd="28" destOrd="0" presId="urn:microsoft.com/office/officeart/2005/8/layout/default"/>
    <dgm:cxn modelId="{AEFA0D1A-20FE-4305-B347-1C16808B33ED}" type="presParOf" srcId="{19AE9893-4C35-4936-9ABF-4327B5DD83EA}" destId="{E19ADCFE-CE00-4A08-B4BE-D484A8ED7298}" srcOrd="29" destOrd="0" presId="urn:microsoft.com/office/officeart/2005/8/layout/default"/>
    <dgm:cxn modelId="{005B8721-A682-4F27-AD40-886BA1802B7F}" type="presParOf" srcId="{19AE9893-4C35-4936-9ABF-4327B5DD83EA}" destId="{A2FFEBD2-56D7-4B94-9D3E-9DA3B73AC50D}" srcOrd="30" destOrd="0" presId="urn:microsoft.com/office/officeart/2005/8/layout/default"/>
    <dgm:cxn modelId="{D3D21E79-E52F-4AEB-ACCC-59E467E06E46}" type="presParOf" srcId="{19AE9893-4C35-4936-9ABF-4327B5DD83EA}" destId="{99C23D14-4D8D-4BCB-8692-6B41568FC276}" srcOrd="31" destOrd="0" presId="urn:microsoft.com/office/officeart/2005/8/layout/default"/>
    <dgm:cxn modelId="{DE6C9006-5D5D-49D6-9833-D987E075CD6D}" type="presParOf" srcId="{19AE9893-4C35-4936-9ABF-4327B5DD83EA}" destId="{8B51CD16-FBE1-4473-8786-C113FF7B89BE}" srcOrd="32" destOrd="0" presId="urn:microsoft.com/office/officeart/2005/8/layout/default"/>
    <dgm:cxn modelId="{A739E298-662B-483C-92D3-FF4FD39D6A7D}" type="presParOf" srcId="{19AE9893-4C35-4936-9ABF-4327B5DD83EA}" destId="{F2237FF1-8AFF-416A-989D-DF06BD03903F}" srcOrd="33" destOrd="0" presId="urn:microsoft.com/office/officeart/2005/8/layout/default"/>
    <dgm:cxn modelId="{53CC8E7D-7FEE-48DF-96CC-3045E6422C33}" type="presParOf" srcId="{19AE9893-4C35-4936-9ABF-4327B5DD83EA}" destId="{576A0676-C54B-4B94-BB82-4BFC8C3038CC}" srcOrd="34" destOrd="0" presId="urn:microsoft.com/office/officeart/2005/8/layout/default"/>
    <dgm:cxn modelId="{DA088B29-2812-4A81-A3B0-9EF4D3F69E71}" type="presParOf" srcId="{19AE9893-4C35-4936-9ABF-4327B5DD83EA}" destId="{54404BFE-F3AB-499D-8014-283CE4536561}" srcOrd="35" destOrd="0" presId="urn:microsoft.com/office/officeart/2005/8/layout/default"/>
    <dgm:cxn modelId="{5ED587E5-7D1D-4587-AB7D-DA00676461C1}" type="presParOf" srcId="{19AE9893-4C35-4936-9ABF-4327B5DD83EA}" destId="{F76F2CA3-779D-4F2C-8D94-9F01718054FD}" srcOrd="36" destOrd="0" presId="urn:microsoft.com/office/officeart/2005/8/layout/default"/>
    <dgm:cxn modelId="{0B8209FB-361F-4A07-8BE3-8C27918D1BD6}" type="presParOf" srcId="{19AE9893-4C35-4936-9ABF-4327B5DD83EA}" destId="{D1C0F884-225C-4494-9565-57543BC182C2}" srcOrd="37" destOrd="0" presId="urn:microsoft.com/office/officeart/2005/8/layout/default"/>
    <dgm:cxn modelId="{350442BA-CBB8-47D3-975E-A8EA67D0FDB3}" type="presParOf" srcId="{19AE9893-4C35-4936-9ABF-4327B5DD83EA}" destId="{0240937E-6A0C-43BD-8207-783462D2D775}" srcOrd="38" destOrd="0" presId="urn:microsoft.com/office/officeart/2005/8/layout/default"/>
    <dgm:cxn modelId="{B71A342E-251B-4CB4-841F-1B639CA02FA1}" type="presParOf" srcId="{19AE9893-4C35-4936-9ABF-4327B5DD83EA}" destId="{A984D061-55E4-45C3-A602-2CE191313B95}" srcOrd="39" destOrd="0" presId="urn:microsoft.com/office/officeart/2005/8/layout/default"/>
    <dgm:cxn modelId="{A6DE6D84-1216-45A6-A518-ED779C54499A}" type="presParOf" srcId="{19AE9893-4C35-4936-9ABF-4327B5DD83EA}" destId="{485078E5-E418-40BA-A9B0-E9690E8B07AD}" srcOrd="40" destOrd="0" presId="urn:microsoft.com/office/officeart/2005/8/layout/default"/>
    <dgm:cxn modelId="{9A7A1CD3-AA65-4351-BEEA-FEF44997E755}" type="presParOf" srcId="{19AE9893-4C35-4936-9ABF-4327B5DD83EA}" destId="{3593AF1B-8B89-4912-A78D-0DDD36247C3A}" srcOrd="41" destOrd="0" presId="urn:microsoft.com/office/officeart/2005/8/layout/default"/>
    <dgm:cxn modelId="{F1C9D4E8-A697-469B-807E-DBBA2F2D3CF7}" type="presParOf" srcId="{19AE9893-4C35-4936-9ABF-4327B5DD83EA}" destId="{A6D2DCEC-2E1F-43EC-ABBB-7899C2C3A2CE}" srcOrd="4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CDF5C-62F0-4A75-A1A0-719029D81637}">
      <dsp:nvSpPr>
        <dsp:cNvPr id="0" name=""/>
        <dsp:cNvSpPr/>
      </dsp:nvSpPr>
      <dsp:spPr>
        <a:xfrm>
          <a:off x="472062" y="2509"/>
          <a:ext cx="1609747" cy="9658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Decontamination</a:t>
          </a:r>
        </a:p>
      </dsp:txBody>
      <dsp:txXfrm>
        <a:off x="472062" y="2509"/>
        <a:ext cx="1609747" cy="965848"/>
      </dsp:txXfrm>
    </dsp:sp>
    <dsp:sp modelId="{0329D340-7AA0-41D4-9855-D87D4361FE79}">
      <dsp:nvSpPr>
        <dsp:cNvPr id="0" name=""/>
        <dsp:cNvSpPr/>
      </dsp:nvSpPr>
      <dsp:spPr>
        <a:xfrm>
          <a:off x="2242785" y="2509"/>
          <a:ext cx="1609747" cy="965848"/>
        </a:xfrm>
        <a:prstGeom prst="rect">
          <a:avLst/>
        </a:prstGeom>
        <a:solidFill>
          <a:schemeClr val="accent2">
            <a:hueOff val="-69303"/>
            <a:satOff val="-3997"/>
            <a:lumOff val="4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Survey &amp; Free Release</a:t>
          </a:r>
        </a:p>
      </dsp:txBody>
      <dsp:txXfrm>
        <a:off x="2242785" y="2509"/>
        <a:ext cx="1609747" cy="965848"/>
      </dsp:txXfrm>
    </dsp:sp>
    <dsp:sp modelId="{04535570-9622-4684-AC50-BB496458D800}">
      <dsp:nvSpPr>
        <dsp:cNvPr id="0" name=""/>
        <dsp:cNvSpPr/>
      </dsp:nvSpPr>
      <dsp:spPr>
        <a:xfrm>
          <a:off x="4013508" y="2509"/>
          <a:ext cx="1609747" cy="965848"/>
        </a:xfrm>
        <a:prstGeom prst="rect">
          <a:avLst/>
        </a:prstGeom>
        <a:solidFill>
          <a:schemeClr val="accent2">
            <a:hueOff val="-138606"/>
            <a:satOff val="-7993"/>
            <a:lumOff val="8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Bulk Survey for Release (BSFR), and Low Activity Wastes (LAW)</a:t>
          </a:r>
        </a:p>
      </dsp:txBody>
      <dsp:txXfrm>
        <a:off x="4013508" y="2509"/>
        <a:ext cx="1609747" cy="965848"/>
      </dsp:txXfrm>
    </dsp:sp>
    <dsp:sp modelId="{8CEA3AA1-4D0D-4AF7-9AD7-87C6248885D0}">
      <dsp:nvSpPr>
        <dsp:cNvPr id="0" name=""/>
        <dsp:cNvSpPr/>
      </dsp:nvSpPr>
      <dsp:spPr>
        <a:xfrm>
          <a:off x="5784230" y="2509"/>
          <a:ext cx="1609747" cy="965848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Sorting &amp; Segmentation</a:t>
          </a:r>
        </a:p>
      </dsp:txBody>
      <dsp:txXfrm>
        <a:off x="5784230" y="2509"/>
        <a:ext cx="1609747" cy="965848"/>
      </dsp:txXfrm>
    </dsp:sp>
    <dsp:sp modelId="{AEECB36D-7C57-4968-A573-3A01C128A7E0}">
      <dsp:nvSpPr>
        <dsp:cNvPr id="0" name=""/>
        <dsp:cNvSpPr/>
      </dsp:nvSpPr>
      <dsp:spPr>
        <a:xfrm>
          <a:off x="7554953" y="2509"/>
          <a:ext cx="1609747" cy="965848"/>
        </a:xfrm>
        <a:prstGeom prst="rect">
          <a:avLst/>
        </a:prstGeom>
        <a:solidFill>
          <a:schemeClr val="accent2">
            <a:hueOff val="-277212"/>
            <a:satOff val="-15986"/>
            <a:lumOff val="16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Dry Active Waste, Metals (DAW) Commercial Certification</a:t>
          </a:r>
        </a:p>
      </dsp:txBody>
      <dsp:txXfrm>
        <a:off x="7554953" y="2509"/>
        <a:ext cx="1609747" cy="965848"/>
      </dsp:txXfrm>
    </dsp:sp>
    <dsp:sp modelId="{349C970B-4576-4B67-B9ED-72809012E749}">
      <dsp:nvSpPr>
        <dsp:cNvPr id="0" name=""/>
        <dsp:cNvSpPr/>
      </dsp:nvSpPr>
      <dsp:spPr>
        <a:xfrm>
          <a:off x="9325676" y="2509"/>
          <a:ext cx="1609747" cy="965848"/>
        </a:xfrm>
        <a:prstGeom prst="rect">
          <a:avLst/>
        </a:prstGeom>
        <a:solidFill>
          <a:schemeClr val="accent2">
            <a:hueOff val="-346515"/>
            <a:satOff val="-19983"/>
            <a:lumOff val="2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High Activity Filters/DAW</a:t>
          </a:r>
        </a:p>
      </dsp:txBody>
      <dsp:txXfrm>
        <a:off x="9325676" y="2509"/>
        <a:ext cx="1609747" cy="965848"/>
      </dsp:txXfrm>
    </dsp:sp>
    <dsp:sp modelId="{FC71E5DE-03DB-4D17-BAC7-F8DE7E36F145}">
      <dsp:nvSpPr>
        <dsp:cNvPr id="0" name=""/>
        <dsp:cNvSpPr/>
      </dsp:nvSpPr>
      <dsp:spPr>
        <a:xfrm>
          <a:off x="472062" y="1129332"/>
          <a:ext cx="1609747" cy="965848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Shredding</a:t>
          </a:r>
        </a:p>
      </dsp:txBody>
      <dsp:txXfrm>
        <a:off x="472062" y="1129332"/>
        <a:ext cx="1609747" cy="965848"/>
      </dsp:txXfrm>
    </dsp:sp>
    <dsp:sp modelId="{84AE227B-E6E1-45B0-A5D3-3C9339EF5822}">
      <dsp:nvSpPr>
        <dsp:cNvPr id="0" name=""/>
        <dsp:cNvSpPr/>
      </dsp:nvSpPr>
      <dsp:spPr>
        <a:xfrm>
          <a:off x="2242785" y="1129332"/>
          <a:ext cx="1609747" cy="965848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Solidification</a:t>
          </a:r>
        </a:p>
      </dsp:txBody>
      <dsp:txXfrm>
        <a:off x="2242785" y="1129332"/>
        <a:ext cx="1609747" cy="965848"/>
      </dsp:txXfrm>
    </dsp:sp>
    <dsp:sp modelId="{E20D49CF-8217-417A-B392-4789675EFA4A}">
      <dsp:nvSpPr>
        <dsp:cNvPr id="0" name=""/>
        <dsp:cNvSpPr/>
      </dsp:nvSpPr>
      <dsp:spPr>
        <a:xfrm>
          <a:off x="4013508" y="1129332"/>
          <a:ext cx="1609747" cy="965848"/>
        </a:xfrm>
        <a:prstGeom prst="rect">
          <a:avLst/>
        </a:prstGeom>
        <a:solidFill>
          <a:schemeClr val="accent2">
            <a:hueOff val="-554424"/>
            <a:satOff val="-31973"/>
            <a:lumOff val="3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Water dispositioning</a:t>
          </a:r>
        </a:p>
      </dsp:txBody>
      <dsp:txXfrm>
        <a:off x="4013508" y="1129332"/>
        <a:ext cx="1609747" cy="965848"/>
      </dsp:txXfrm>
    </dsp:sp>
    <dsp:sp modelId="{6E498291-0893-4DBF-923D-778947749104}">
      <dsp:nvSpPr>
        <dsp:cNvPr id="0" name=""/>
        <dsp:cNvSpPr/>
      </dsp:nvSpPr>
      <dsp:spPr>
        <a:xfrm>
          <a:off x="5784230" y="1129332"/>
          <a:ext cx="1609747" cy="965848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Oils, liquids and sludges</a:t>
          </a:r>
        </a:p>
      </dsp:txBody>
      <dsp:txXfrm>
        <a:off x="5784230" y="1129332"/>
        <a:ext cx="1609747" cy="965848"/>
      </dsp:txXfrm>
    </dsp:sp>
    <dsp:sp modelId="{1BB0F7E3-6576-433B-BC48-3F4188A60681}">
      <dsp:nvSpPr>
        <dsp:cNvPr id="0" name=""/>
        <dsp:cNvSpPr/>
      </dsp:nvSpPr>
      <dsp:spPr>
        <a:xfrm>
          <a:off x="7554953" y="1129332"/>
          <a:ext cx="1609747" cy="965848"/>
        </a:xfrm>
        <a:prstGeom prst="rect">
          <a:avLst/>
        </a:prstGeom>
        <a:solidFill>
          <a:schemeClr val="accent2">
            <a:hueOff val="-693030"/>
            <a:satOff val="-39966"/>
            <a:lumOff val="41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Metal Melt (recycling)</a:t>
          </a:r>
        </a:p>
      </dsp:txBody>
      <dsp:txXfrm>
        <a:off x="7554953" y="1129332"/>
        <a:ext cx="1609747" cy="965848"/>
      </dsp:txXfrm>
    </dsp:sp>
    <dsp:sp modelId="{54ACADCE-E93A-4446-A345-1C31A744ABE4}">
      <dsp:nvSpPr>
        <dsp:cNvPr id="0" name=""/>
        <dsp:cNvSpPr/>
      </dsp:nvSpPr>
      <dsp:spPr>
        <a:xfrm>
          <a:off x="9325676" y="1129332"/>
          <a:ext cx="1609747" cy="965848"/>
        </a:xfrm>
        <a:prstGeom prst="rect">
          <a:avLst/>
        </a:prstGeom>
        <a:solidFill>
          <a:schemeClr val="accent2">
            <a:hueOff val="-762333"/>
            <a:satOff val="-43962"/>
            <a:lumOff val="45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Incineration</a:t>
          </a:r>
        </a:p>
      </dsp:txBody>
      <dsp:txXfrm>
        <a:off x="9325676" y="1129332"/>
        <a:ext cx="1609747" cy="965848"/>
      </dsp:txXfrm>
    </dsp:sp>
    <dsp:sp modelId="{28AF412D-9BED-47D3-9752-CAB0C36FAE58}">
      <dsp:nvSpPr>
        <dsp:cNvPr id="0" name=""/>
        <dsp:cNvSpPr/>
      </dsp:nvSpPr>
      <dsp:spPr>
        <a:xfrm>
          <a:off x="472062" y="2256156"/>
          <a:ext cx="1609747" cy="965848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Super Compaction</a:t>
          </a:r>
        </a:p>
      </dsp:txBody>
      <dsp:txXfrm>
        <a:off x="472062" y="2256156"/>
        <a:ext cx="1609747" cy="965848"/>
      </dsp:txXfrm>
    </dsp:sp>
    <dsp:sp modelId="{7EB8EF2B-2A74-4FD4-85CC-2227A5BF6BAA}">
      <dsp:nvSpPr>
        <dsp:cNvPr id="0" name=""/>
        <dsp:cNvSpPr/>
      </dsp:nvSpPr>
      <dsp:spPr>
        <a:xfrm>
          <a:off x="2242785" y="2256156"/>
          <a:ext cx="1609747" cy="965848"/>
        </a:xfrm>
        <a:prstGeom prst="rect">
          <a:avLst/>
        </a:prstGeom>
        <a:solidFill>
          <a:schemeClr val="accent2">
            <a:hueOff val="-900939"/>
            <a:satOff val="-51955"/>
            <a:lumOff val="53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Resin Dewatering</a:t>
          </a:r>
        </a:p>
      </dsp:txBody>
      <dsp:txXfrm>
        <a:off x="2242785" y="2256156"/>
        <a:ext cx="1609747" cy="965848"/>
      </dsp:txXfrm>
    </dsp:sp>
    <dsp:sp modelId="{DCBD9591-8029-4C57-BA6F-1100BF8D6E8F}">
      <dsp:nvSpPr>
        <dsp:cNvPr id="0" name=""/>
        <dsp:cNvSpPr/>
      </dsp:nvSpPr>
      <dsp:spPr>
        <a:xfrm>
          <a:off x="4013508" y="2256156"/>
          <a:ext cx="1609747" cy="965848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Resin Volume Reduction (Steam Reforming)</a:t>
          </a:r>
        </a:p>
      </dsp:txBody>
      <dsp:txXfrm>
        <a:off x="4013508" y="2256156"/>
        <a:ext cx="1609747" cy="965848"/>
      </dsp:txXfrm>
    </dsp:sp>
    <dsp:sp modelId="{A2FFEBD2-56D7-4B94-9D3E-9DA3B73AC50D}">
      <dsp:nvSpPr>
        <dsp:cNvPr id="0" name=""/>
        <dsp:cNvSpPr/>
      </dsp:nvSpPr>
      <dsp:spPr>
        <a:xfrm>
          <a:off x="5784230" y="2256156"/>
          <a:ext cx="1609747" cy="965848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Resins &amp; Filters NRC BTP Blending</a:t>
          </a:r>
        </a:p>
      </dsp:txBody>
      <dsp:txXfrm>
        <a:off x="5784230" y="2256156"/>
        <a:ext cx="1609747" cy="965848"/>
      </dsp:txXfrm>
    </dsp:sp>
    <dsp:sp modelId="{8B51CD16-FBE1-4473-8786-C113FF7B89BE}">
      <dsp:nvSpPr>
        <dsp:cNvPr id="0" name=""/>
        <dsp:cNvSpPr/>
      </dsp:nvSpPr>
      <dsp:spPr>
        <a:xfrm>
          <a:off x="7554953" y="2256156"/>
          <a:ext cx="1609747" cy="965848"/>
        </a:xfrm>
        <a:prstGeom prst="rect">
          <a:avLst/>
        </a:prstGeom>
        <a:solidFill>
          <a:schemeClr val="accent2">
            <a:hueOff val="-1108848"/>
            <a:satOff val="-63945"/>
            <a:lumOff val="65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Mixed Wastes</a:t>
          </a:r>
        </a:p>
      </dsp:txBody>
      <dsp:txXfrm>
        <a:off x="7554953" y="2256156"/>
        <a:ext cx="1609747" cy="965848"/>
      </dsp:txXfrm>
    </dsp:sp>
    <dsp:sp modelId="{576A0676-C54B-4B94-BB82-4BFC8C3038CC}">
      <dsp:nvSpPr>
        <dsp:cNvPr id="0" name=""/>
        <dsp:cNvSpPr/>
      </dsp:nvSpPr>
      <dsp:spPr>
        <a:xfrm>
          <a:off x="9325676" y="2256156"/>
          <a:ext cx="1609747" cy="965848"/>
        </a:xfrm>
        <a:prstGeom prst="rect">
          <a:avLst/>
        </a:prstGeom>
        <a:solidFill>
          <a:schemeClr val="accent2">
            <a:hueOff val="-1178151"/>
            <a:satOff val="-67942"/>
            <a:lumOff val="69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Large Components</a:t>
          </a:r>
        </a:p>
      </dsp:txBody>
      <dsp:txXfrm>
        <a:off x="9325676" y="2256156"/>
        <a:ext cx="1609747" cy="965848"/>
      </dsp:txXfrm>
    </dsp:sp>
    <dsp:sp modelId="{F76F2CA3-779D-4F2C-8D94-9F01718054FD}">
      <dsp:nvSpPr>
        <dsp:cNvPr id="0" name=""/>
        <dsp:cNvSpPr/>
      </dsp:nvSpPr>
      <dsp:spPr>
        <a:xfrm>
          <a:off x="2242785" y="3382979"/>
          <a:ext cx="1609747" cy="965848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Container Management</a:t>
          </a:r>
        </a:p>
      </dsp:txBody>
      <dsp:txXfrm>
        <a:off x="2242785" y="3382979"/>
        <a:ext cx="1609747" cy="965848"/>
      </dsp:txXfrm>
    </dsp:sp>
    <dsp:sp modelId="{0240937E-6A0C-43BD-8207-783462D2D775}">
      <dsp:nvSpPr>
        <dsp:cNvPr id="0" name=""/>
        <dsp:cNvSpPr/>
      </dsp:nvSpPr>
      <dsp:spPr>
        <a:xfrm>
          <a:off x="4013508" y="3382979"/>
          <a:ext cx="1609747" cy="965848"/>
        </a:xfrm>
        <a:prstGeom prst="rect">
          <a:avLst/>
        </a:prstGeom>
        <a:solidFill>
          <a:schemeClr val="accent2">
            <a:hueOff val="-1316757"/>
            <a:satOff val="-75935"/>
            <a:lumOff val="78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Basic Rad/TCLP Laboratory</a:t>
          </a:r>
        </a:p>
      </dsp:txBody>
      <dsp:txXfrm>
        <a:off x="4013508" y="3382979"/>
        <a:ext cx="1609747" cy="965848"/>
      </dsp:txXfrm>
    </dsp:sp>
    <dsp:sp modelId="{485078E5-E418-40BA-A9B0-E9690E8B07AD}">
      <dsp:nvSpPr>
        <dsp:cNvPr id="0" name=""/>
        <dsp:cNvSpPr/>
      </dsp:nvSpPr>
      <dsp:spPr>
        <a:xfrm>
          <a:off x="5784230" y="3382979"/>
          <a:ext cx="1609747" cy="965848"/>
        </a:xfrm>
        <a:prstGeom prst="rect">
          <a:avLst/>
        </a:prstGeom>
        <a:solidFill>
          <a:schemeClr val="accent2">
            <a:hueOff val="-1386060"/>
            <a:satOff val="-79931"/>
            <a:lumOff val="82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Instrumentation/Rental</a:t>
          </a:r>
        </a:p>
      </dsp:txBody>
      <dsp:txXfrm>
        <a:off x="5784230" y="3382979"/>
        <a:ext cx="1609747" cy="965848"/>
      </dsp:txXfrm>
    </dsp:sp>
    <dsp:sp modelId="{A6D2DCEC-2E1F-43EC-ABBB-7899C2C3A2CE}">
      <dsp:nvSpPr>
        <dsp:cNvPr id="0" name=""/>
        <dsp:cNvSpPr/>
      </dsp:nvSpPr>
      <dsp:spPr>
        <a:xfrm>
          <a:off x="7554953" y="3382979"/>
          <a:ext cx="1609747" cy="96584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Equipment and Waste Storage</a:t>
          </a:r>
        </a:p>
      </dsp:txBody>
      <dsp:txXfrm>
        <a:off x="7554953" y="3382979"/>
        <a:ext cx="1609747" cy="965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81FDDB04-2F96-4179-BA77-0C8A1AA0B47B}" type="datetimeFigureOut">
              <a:rPr lang="en-US" smtClean="0"/>
              <a:t>10/10/22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E1BBF09C-5F10-4B9F-8409-91B6765E2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5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BF09C-5F10-4B9F-8409-91B6765E2D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9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BF09C-5F10-4B9F-8409-91B6765E2D4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5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512300" cy="1963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371" y="3225800"/>
            <a:ext cx="8957129" cy="20320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64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2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4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84249E-0147-43A3-9E13-41D6617AC547}"/>
              </a:ext>
            </a:extLst>
          </p:cNvPr>
          <p:cNvSpPr/>
          <p:nvPr userDrawn="1"/>
        </p:nvSpPr>
        <p:spPr>
          <a:xfrm>
            <a:off x="0" y="0"/>
            <a:ext cx="12192000" cy="2667000"/>
          </a:xfrm>
          <a:prstGeom prst="rect">
            <a:avLst/>
          </a:prstGeom>
          <a:solidFill>
            <a:srgbClr val="00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7B6B2-4C65-470D-805E-41B013701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30864"/>
            <a:ext cx="10515600" cy="17361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333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480FB7-E784-49F5-A61B-91583FDFAC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649" y="174202"/>
            <a:ext cx="1784129" cy="5307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03B64D-8A10-4202-B57F-1FBA7E8796BF}"/>
              </a:ext>
            </a:extLst>
          </p:cNvPr>
          <p:cNvSpPr/>
          <p:nvPr userDrawn="1"/>
        </p:nvSpPr>
        <p:spPr>
          <a:xfrm>
            <a:off x="2540" y="2857501"/>
            <a:ext cx="12192000" cy="4000499"/>
          </a:xfrm>
          <a:prstGeom prst="rect">
            <a:avLst/>
          </a:prstGeom>
          <a:solidFill>
            <a:srgbClr val="006EA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5629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2" y="937056"/>
            <a:ext cx="10527956" cy="2664982"/>
          </a:xfrm>
          <a:prstGeom prst="rect">
            <a:avLst/>
          </a:prstGeom>
          <a:effectLst>
            <a:reflection blurRad="6350" stA="14000" endPos="3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14595"/>
            <a:ext cx="9829800" cy="909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8FE2-AAA6-4C5F-BD7B-169AEDA2C7B0}" type="datetime1">
              <a:rPr lang="en-US" smtClean="0"/>
              <a:t>10/10/22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9602-E36D-4240-8A8C-F597B36D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 marL="685800" indent="-22860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defRPr/>
            </a:lvl2pPr>
            <a:lvl3pPr marL="1143000" indent="-22860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v"/>
              <a:defRPr/>
            </a:lvl3pPr>
            <a:lvl4pPr marL="1600200" indent="-228600">
              <a:lnSpc>
                <a:spcPct val="100000"/>
              </a:lnSpc>
              <a:spcAft>
                <a:spcPts val="200"/>
              </a:spcAft>
              <a:buFont typeface="Wingdings" panose="05000000000000000000" pitchFamily="2" charset="2"/>
              <a:buChar char="ü"/>
              <a:defRPr/>
            </a:lvl4pPr>
            <a:lvl5pPr>
              <a:lnSpc>
                <a:spcPct val="100000"/>
              </a:lnSpc>
              <a:spcAft>
                <a:spcPts val="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1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76600"/>
            <a:ext cx="11347450" cy="1285875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589463"/>
            <a:ext cx="11347450" cy="1500187"/>
          </a:xfrm>
        </p:spPr>
        <p:txBody>
          <a:bodyPr/>
          <a:lstStyle>
            <a:lvl1pPr marL="282575" indent="-53975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17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395167"/>
            <a:ext cx="5727700" cy="47817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95167"/>
            <a:ext cx="5765800" cy="47817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0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9702800" cy="7905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1681163"/>
            <a:ext cx="57308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700" y="2505075"/>
            <a:ext cx="57308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277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2770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7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9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1900"/>
            <a:ext cx="6172200" cy="4629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87398"/>
            <a:ext cx="3932237" cy="41815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0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7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44600"/>
            <a:ext cx="6172200" cy="4616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28800"/>
            <a:ext cx="3932237" cy="4040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36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65125"/>
            <a:ext cx="9677400" cy="784945"/>
          </a:xfrm>
          <a:custGeom>
            <a:avLst/>
            <a:gdLst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515600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9846296 w 10515600"/>
              <a:gd name="connsiteY2" fmla="*/ 1325563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025406 w 10515600"/>
              <a:gd name="connsiteY2" fmla="*/ 1316136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  <a:gd name="connsiteX0" fmla="*/ 0 w 10515600"/>
              <a:gd name="connsiteY0" fmla="*/ 0 h 1325563"/>
              <a:gd name="connsiteX1" fmla="*/ 10515600 w 10515600"/>
              <a:gd name="connsiteY1" fmla="*/ 0 h 1325563"/>
              <a:gd name="connsiteX2" fmla="*/ 10195334 w 10515600"/>
              <a:gd name="connsiteY2" fmla="*/ 1316136 h 1325563"/>
              <a:gd name="connsiteX3" fmla="*/ 0 w 10515600"/>
              <a:gd name="connsiteY3" fmla="*/ 1325563 h 1325563"/>
              <a:gd name="connsiteX4" fmla="*/ 0 w 10515600"/>
              <a:gd name="connsiteY4" fmla="*/ 0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5600" h="1325563">
                <a:moveTo>
                  <a:pt x="0" y="0"/>
                </a:moveTo>
                <a:lnTo>
                  <a:pt x="10515600" y="0"/>
                </a:lnTo>
                <a:lnTo>
                  <a:pt x="10195334" y="1316136"/>
                </a:lnTo>
                <a:lnTo>
                  <a:pt x="0" y="132556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523" y="1395167"/>
            <a:ext cx="11689237" cy="4781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8726" y="6483447"/>
            <a:ext cx="824290" cy="369145"/>
          </a:xfrm>
          <a:custGeom>
            <a:avLst/>
            <a:gdLst>
              <a:gd name="connsiteX0" fmla="*/ 0 w 666946"/>
              <a:gd name="connsiteY0" fmla="*/ 365125 h 365125"/>
              <a:gd name="connsiteX1" fmla="*/ 91281 w 666946"/>
              <a:gd name="connsiteY1" fmla="*/ 0 h 365125"/>
              <a:gd name="connsiteX2" fmla="*/ 666946 w 666946"/>
              <a:gd name="connsiteY2" fmla="*/ 0 h 365125"/>
              <a:gd name="connsiteX3" fmla="*/ 575665 w 666946"/>
              <a:gd name="connsiteY3" fmla="*/ 365125 h 365125"/>
              <a:gd name="connsiteX4" fmla="*/ 0 w 666946"/>
              <a:gd name="connsiteY4" fmla="*/ 365125 h 365125"/>
              <a:gd name="connsiteX0" fmla="*/ 0 w 666946"/>
              <a:gd name="connsiteY0" fmla="*/ 365125 h 383979"/>
              <a:gd name="connsiteX1" fmla="*/ 91281 w 666946"/>
              <a:gd name="connsiteY1" fmla="*/ 0 h 383979"/>
              <a:gd name="connsiteX2" fmla="*/ 666946 w 666946"/>
              <a:gd name="connsiteY2" fmla="*/ 0 h 383979"/>
              <a:gd name="connsiteX3" fmla="*/ 651080 w 666946"/>
              <a:gd name="connsiteY3" fmla="*/ 383979 h 383979"/>
              <a:gd name="connsiteX4" fmla="*/ 0 w 666946"/>
              <a:gd name="connsiteY4" fmla="*/ 365125 h 383979"/>
              <a:gd name="connsiteX0" fmla="*/ 0 w 688787"/>
              <a:gd name="connsiteY0" fmla="*/ 365125 h 365125"/>
              <a:gd name="connsiteX1" fmla="*/ 91281 w 688787"/>
              <a:gd name="connsiteY1" fmla="*/ 0 h 365125"/>
              <a:gd name="connsiteX2" fmla="*/ 666946 w 688787"/>
              <a:gd name="connsiteY2" fmla="*/ 0 h 365125"/>
              <a:gd name="connsiteX3" fmla="*/ 688787 w 688787"/>
              <a:gd name="connsiteY3" fmla="*/ 365125 h 365125"/>
              <a:gd name="connsiteX4" fmla="*/ 0 w 688787"/>
              <a:gd name="connsiteY4" fmla="*/ 365125 h 365125"/>
              <a:gd name="connsiteX0" fmla="*/ 0 w 666946"/>
              <a:gd name="connsiteY0" fmla="*/ 365125 h 374552"/>
              <a:gd name="connsiteX1" fmla="*/ 91281 w 666946"/>
              <a:gd name="connsiteY1" fmla="*/ 0 h 374552"/>
              <a:gd name="connsiteX2" fmla="*/ 666946 w 666946"/>
              <a:gd name="connsiteY2" fmla="*/ 0 h 374552"/>
              <a:gd name="connsiteX3" fmla="*/ 660507 w 666946"/>
              <a:gd name="connsiteY3" fmla="*/ 374552 h 374552"/>
              <a:gd name="connsiteX4" fmla="*/ 0 w 666946"/>
              <a:gd name="connsiteY4" fmla="*/ 365125 h 374552"/>
              <a:gd name="connsiteX0" fmla="*/ 0 w 666946"/>
              <a:gd name="connsiteY0" fmla="*/ 365125 h 365125"/>
              <a:gd name="connsiteX1" fmla="*/ 91281 w 666946"/>
              <a:gd name="connsiteY1" fmla="*/ 0 h 365125"/>
              <a:gd name="connsiteX2" fmla="*/ 666946 w 666946"/>
              <a:gd name="connsiteY2" fmla="*/ 0 h 365125"/>
              <a:gd name="connsiteX3" fmla="*/ 660507 w 666946"/>
              <a:gd name="connsiteY3" fmla="*/ 355698 h 365125"/>
              <a:gd name="connsiteX4" fmla="*/ 0 w 666946"/>
              <a:gd name="connsiteY4" fmla="*/ 365125 h 365125"/>
              <a:gd name="connsiteX0" fmla="*/ 0 w 667769"/>
              <a:gd name="connsiteY0" fmla="*/ 365125 h 369145"/>
              <a:gd name="connsiteX1" fmla="*/ 91281 w 667769"/>
              <a:gd name="connsiteY1" fmla="*/ 0 h 369145"/>
              <a:gd name="connsiteX2" fmla="*/ 666946 w 667769"/>
              <a:gd name="connsiteY2" fmla="*/ 0 h 369145"/>
              <a:gd name="connsiteX3" fmla="*/ 667769 w 667769"/>
              <a:gd name="connsiteY3" fmla="*/ 369145 h 369145"/>
              <a:gd name="connsiteX4" fmla="*/ 0 w 667769"/>
              <a:gd name="connsiteY4" fmla="*/ 365125 h 3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769" h="369145">
                <a:moveTo>
                  <a:pt x="0" y="365125"/>
                </a:moveTo>
                <a:lnTo>
                  <a:pt x="91281" y="0"/>
                </a:lnTo>
                <a:lnTo>
                  <a:pt x="666946" y="0"/>
                </a:lnTo>
                <a:cubicBezTo>
                  <a:pt x="667220" y="123048"/>
                  <a:pt x="667495" y="246097"/>
                  <a:pt x="667769" y="369145"/>
                </a:cubicBezTo>
                <a:lnTo>
                  <a:pt x="0" y="365125"/>
                </a:lnTo>
                <a:close/>
              </a:path>
            </a:pathLst>
          </a:custGeom>
          <a:solidFill>
            <a:srgbClr val="00B0F0"/>
          </a:solidFill>
        </p:spPr>
        <p:txBody>
          <a:bodyPr vert="horz" lIns="0" tIns="0" rIns="0" bIns="0" rtlCol="0" anchor="ctr"/>
          <a:lstStyle>
            <a:lvl1pPr marL="0" indent="0" algn="ct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0DCF92-8E10-4E27-BAB7-EA71A30BFA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852" y="491938"/>
            <a:ext cx="1953908" cy="52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dt="0"/>
  <p:txStyles>
    <p:titleStyle>
      <a:lvl1pPr marL="227013" indent="0"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png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jpeg"/><Relationship Id="rId5" Type="http://schemas.openxmlformats.org/officeDocument/2006/relationships/image" Target="../media/image11.tiff"/><Relationship Id="rId10" Type="http://schemas.openxmlformats.org/officeDocument/2006/relationships/image" Target="../media/image16.jpeg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781" y="5047273"/>
            <a:ext cx="4204012" cy="1310225"/>
          </a:xfrm>
        </p:spPr>
        <p:txBody>
          <a:bodyPr anchor="t">
            <a:norm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</a:rPr>
              <a:t>13 October, 2022</a:t>
            </a:r>
          </a:p>
          <a:p>
            <a:pPr algn="r"/>
            <a:r>
              <a:rPr lang="en-US" sz="1800" b="1" dirty="0">
                <a:solidFill>
                  <a:srgbClr val="FFFFFF"/>
                </a:solidFill>
              </a:rPr>
              <a:t>Low Level Waste Forum</a:t>
            </a:r>
          </a:p>
          <a:p>
            <a:pPr algn="r"/>
            <a:r>
              <a:rPr lang="en-US" sz="1800" b="1" dirty="0">
                <a:solidFill>
                  <a:srgbClr val="FFFFFF"/>
                </a:solidFill>
              </a:rPr>
              <a:t>Presented by Scott Baskett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29737" y="6492875"/>
            <a:ext cx="8622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D0DCF92-8E10-4E27-BAB7-EA71A30BFA71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4B7DE1-8089-45DB-91EC-6F3D2CEBB3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51" y="4180580"/>
            <a:ext cx="6258457" cy="1584227"/>
          </a:xfrm>
          <a:prstGeom prst="rect">
            <a:avLst/>
          </a:prstGeom>
          <a:effectLst>
            <a:reflection blurRad="6350" stA="140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70" y="1668397"/>
            <a:ext cx="5583927" cy="3347500"/>
          </a:xfrm>
        </p:spPr>
        <p:txBody>
          <a:bodyPr anchor="b">
            <a:normAutofit/>
          </a:bodyPr>
          <a:lstStyle/>
          <a:p>
            <a:pPr algn="ctr"/>
            <a:r>
              <a:rPr lang="en-US" sz="5000" b="1" i="0" u="none" strike="noStrike" kern="1200" cap="small" dirty="0">
                <a:solidFill>
                  <a:srgbClr val="FFFFFF"/>
                </a:solidFill>
                <a:latin typeface="Arial" panose="020B0604020202020204" pitchFamily="34" charset="0"/>
              </a:rPr>
              <a:t>Brokers</a:t>
            </a:r>
            <a:br>
              <a:rPr lang="en-US" sz="5000" b="1" i="0" u="none" strike="noStrike" kern="1200" cap="small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5000" cap="small" dirty="0">
                <a:solidFill>
                  <a:srgbClr val="FFFFFF"/>
                </a:solidFill>
              </a:rPr>
              <a:t>and</a:t>
            </a:r>
            <a:br>
              <a:rPr lang="en-US" sz="5000" cap="small" dirty="0">
                <a:solidFill>
                  <a:srgbClr val="FFFFFF"/>
                </a:solidFill>
              </a:rPr>
            </a:br>
            <a:r>
              <a:rPr lang="en-US" sz="5000" b="1" i="0" u="none" strike="noStrike" kern="1200" cap="small" dirty="0">
                <a:solidFill>
                  <a:srgbClr val="FFFFFF"/>
                </a:solidFill>
                <a:latin typeface="Arial" panose="020B0604020202020204" pitchFamily="34" charset="0"/>
              </a:rPr>
              <a:t>Processors</a:t>
            </a:r>
            <a:br>
              <a:rPr lang="en-US" sz="5000" b="1" i="0" u="none" strike="noStrike" kern="1200" cap="small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5000" b="1" i="0" u="none" strike="noStrike" kern="1200" cap="small" dirty="0">
                <a:solidFill>
                  <a:srgbClr val="FFFFFF"/>
                </a:solidFill>
                <a:latin typeface="Arial" panose="020B0604020202020204" pitchFamily="34" charset="0"/>
              </a:rPr>
              <a:t>Panel</a:t>
            </a:r>
            <a:endParaRPr lang="en-US" sz="3300" cap="small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F1326-F2AE-4A74-9CF7-0B01ACA7E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3" r="23627"/>
          <a:stretch/>
        </p:blipFill>
        <p:spPr>
          <a:xfrm>
            <a:off x="437" y="8657"/>
            <a:ext cx="5500700" cy="2014949"/>
          </a:xfrm>
          <a:prstGeom prst="rect">
            <a:avLst/>
          </a:prstGeom>
        </p:spPr>
      </p:pic>
      <p:pic>
        <p:nvPicPr>
          <p:cNvPr id="12" name="Picture 11" descr="Rain drops on a green leaf">
            <a:extLst>
              <a:ext uri="{FF2B5EF4-FFF2-40B4-BE49-F238E27FC236}">
                <a16:creationId xmlns:a16="http://schemas.microsoft.com/office/drawing/2014/main" id="{B9045A9D-C649-43AC-821F-0559142428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5" b="1"/>
          <a:stretch/>
        </p:blipFill>
        <p:spPr>
          <a:xfrm>
            <a:off x="5480543" y="-3975"/>
            <a:ext cx="6726923" cy="4120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43D78A-FE8A-119E-60C4-3350747966F6}"/>
              </a:ext>
            </a:extLst>
          </p:cNvPr>
          <p:cNvSpPr txBox="1"/>
          <p:nvPr/>
        </p:nvSpPr>
        <p:spPr>
          <a:xfrm>
            <a:off x="7275499" y="5828433"/>
            <a:ext cx="3459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 Experts in waste management </a:t>
            </a:r>
            <a:br>
              <a:rPr lang="en-US" sz="1800" dirty="0"/>
            </a:br>
            <a:r>
              <a:rPr lang="en-US" sz="1800" dirty="0"/>
              <a:t>and decommissioning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0DB6-2ED8-4858-831C-D63E4B9D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Erwin </a:t>
            </a:r>
            <a:r>
              <a:rPr lang="en-US" dirty="0" err="1"/>
              <a:t>Resin</a:t>
            </a:r>
            <a:r>
              <a:rPr lang="en-US" i="1" dirty="0" err="1"/>
              <a:t>Solutions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FFD6D-59F9-4745-9CCD-E90FD127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E1C85-8D39-442A-AD4B-1D723F332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5" y="1482498"/>
            <a:ext cx="5774422" cy="3250999"/>
          </a:xfrm>
          <a:prstGeom prst="rect">
            <a:avLst/>
          </a:prstGeom>
          <a:effectLst>
            <a:reflection blurRad="6350" stA="32000" endPos="3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EC3033-686A-454B-9DC1-0E3FE339EE3A}"/>
              </a:ext>
            </a:extLst>
          </p:cNvPr>
          <p:cNvSpPr/>
          <p:nvPr/>
        </p:nvSpPr>
        <p:spPr>
          <a:xfrm>
            <a:off x="6631183" y="1419810"/>
            <a:ext cx="5154804" cy="3376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spcAft>
                <a:spcPts val="1200"/>
              </a:spcAft>
              <a:buClr>
                <a:srgbClr val="0070C0"/>
              </a:buClr>
            </a:pPr>
            <a:r>
              <a:rPr lang="en-US" sz="2400" dirty="0">
                <a:latin typeface="Acumin Pro SemiCondensed Thin" panose="020B0206020202020204" pitchFamily="34" charset="0"/>
              </a:rPr>
              <a:t>The Erwin Facility in Tennessee safely dewaters, chemically reforms, homogenizes, and reduces the volume of </a:t>
            </a:r>
            <a:r>
              <a:rPr lang="en-US" sz="3200" dirty="0">
                <a:solidFill>
                  <a:srgbClr val="0069A7"/>
                </a:solidFill>
                <a:latin typeface="Acumin Pro SemiCondensed Thin" panose="020B0206020202020204" pitchFamily="34" charset="0"/>
              </a:rPr>
              <a:t>spent ion-exchange resins </a:t>
            </a:r>
            <a:r>
              <a:rPr lang="en-US" sz="2400" dirty="0">
                <a:latin typeface="Acumin Pro SemiCondensed Thin" panose="020B0206020202020204" pitchFamily="34" charset="0"/>
              </a:rPr>
              <a:t>into a solid-phase, stable waste form that can be disposed at Energy</a:t>
            </a:r>
            <a:r>
              <a:rPr lang="en-US" sz="2400" i="1" dirty="0">
                <a:latin typeface="Acumin Pro SemiCondensed Thin" panose="020B0206020202020204" pitchFamily="34" charset="0"/>
              </a:rPr>
              <a:t>Solutions’</a:t>
            </a:r>
            <a:r>
              <a:rPr lang="en-US" sz="2400" dirty="0">
                <a:latin typeface="Acumin Pro SemiCondensed Thin" panose="020B0206020202020204" pitchFamily="34" charset="0"/>
              </a:rPr>
              <a:t> Clive Facility in Utah. </a:t>
            </a:r>
          </a:p>
        </p:txBody>
      </p:sp>
    </p:spTree>
    <p:extLst>
      <p:ext uri="{BB962C8B-B14F-4D97-AF65-F5344CB8AC3E}">
        <p14:creationId xmlns:p14="http://schemas.microsoft.com/office/powerpoint/2010/main" val="340114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E9B21-2B28-4B02-98BC-82F8618A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Memphis Logistics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9F155-92DC-42CC-AC1B-EC9484F7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172E7-30B9-4414-BA46-69FDB11A2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2" y="1752600"/>
            <a:ext cx="5160124" cy="3471250"/>
          </a:xfrm>
          <a:prstGeom prst="rect">
            <a:avLst/>
          </a:prstGeom>
          <a:effectLst>
            <a:reflection blurRad="6350" stA="24000" endPos="3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950124-2554-4E36-BF47-EDE1C9C01E74}"/>
              </a:ext>
            </a:extLst>
          </p:cNvPr>
          <p:cNvSpPr/>
          <p:nvPr/>
        </p:nvSpPr>
        <p:spPr>
          <a:xfrm>
            <a:off x="6005899" y="1733026"/>
            <a:ext cx="5858188" cy="2427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spcAft>
                <a:spcPts val="1200"/>
              </a:spcAft>
              <a:buClr>
                <a:srgbClr val="0070C0"/>
              </a:buClr>
            </a:pPr>
            <a:r>
              <a:rPr lang="en-US" sz="2400">
                <a:latin typeface="Acumin Pro SemiCondensed Thin" panose="020B0206020202020204" pitchFamily="34" charset="0"/>
              </a:rPr>
              <a:t>This facility, located near Memphis, Tennessee, offers </a:t>
            </a:r>
            <a:r>
              <a:rPr lang="en-US" sz="3200">
                <a:solidFill>
                  <a:srgbClr val="0069A7"/>
                </a:solidFill>
                <a:latin typeface="Acumin Pro SemiCondensed Thin" panose="020B0206020202020204" pitchFamily="34" charset="0"/>
              </a:rPr>
              <a:t>storage and workshop space </a:t>
            </a:r>
            <a:r>
              <a:rPr lang="en-US" sz="2400">
                <a:latin typeface="Acumin Pro SemiCondensed Thin" panose="020B0206020202020204" pitchFamily="34" charset="0"/>
              </a:rPr>
              <a:t>for nuclear and non-nuclear industries. The center is ideally located on the Mississippi River.</a:t>
            </a:r>
          </a:p>
        </p:txBody>
      </p:sp>
    </p:spTree>
    <p:extLst>
      <p:ext uri="{BB962C8B-B14F-4D97-AF65-F5344CB8AC3E}">
        <p14:creationId xmlns:p14="http://schemas.microsoft.com/office/powerpoint/2010/main" val="19027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6959-BE62-43D6-B574-ECCEBC3D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Barnwell Processing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60EE1-6752-4F2C-AAAA-EE8E98A4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04997A-C684-4319-AA7F-68359F5F2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5" y="1752600"/>
            <a:ext cx="5687962" cy="3199478"/>
          </a:xfrm>
          <a:prstGeom prst="rect">
            <a:avLst/>
          </a:prstGeom>
          <a:effectLst>
            <a:reflection blurRad="6350" stA="24000" endPos="3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CC561B-1731-44E6-9C82-39071ACA4026}"/>
              </a:ext>
            </a:extLst>
          </p:cNvPr>
          <p:cNvSpPr/>
          <p:nvPr/>
        </p:nvSpPr>
        <p:spPr>
          <a:xfrm>
            <a:off x="6563883" y="1752600"/>
            <a:ext cx="5282083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spcAft>
                <a:spcPts val="1200"/>
              </a:spcAft>
              <a:buClr>
                <a:srgbClr val="0070C0"/>
              </a:buClr>
            </a:pPr>
            <a:r>
              <a:rPr lang="en-US" sz="2400">
                <a:latin typeface="Acumin Pro SemiCondensed Thin" panose="020B0206020202020204" pitchFamily="34" charset="0"/>
              </a:rPr>
              <a:t>The Barnwell South Carolina processing facility performs </a:t>
            </a:r>
            <a:r>
              <a:rPr lang="en-US" sz="3200">
                <a:solidFill>
                  <a:srgbClr val="0069A7"/>
                </a:solidFill>
                <a:latin typeface="Acumin Pro SemiCondensed Thin" panose="020B0206020202020204" pitchFamily="34" charset="0"/>
              </a:rPr>
              <a:t>resin dewatering, waste solidification, and evaporation processes</a:t>
            </a:r>
            <a:r>
              <a:rPr lang="en-US" sz="2400">
                <a:latin typeface="Acumin Pro SemiCondensed Thin" panose="020B0206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80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8DB9C-557F-43D1-B812-EBC0E252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Energy</a:t>
            </a:r>
            <a:r>
              <a:rPr lang="en-US" i="1" dirty="0"/>
              <a:t>Solutions</a:t>
            </a:r>
            <a:r>
              <a:rPr lang="en-US" dirty="0"/>
              <a:t> Canada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4B404-335B-42FD-94DD-40BE0650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7C06A-01F7-4BFF-A9FD-3C85F578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6"/>
          <a:stretch/>
        </p:blipFill>
        <p:spPr>
          <a:xfrm>
            <a:off x="732691" y="1752600"/>
            <a:ext cx="5697417" cy="3234479"/>
          </a:xfrm>
          <a:prstGeom prst="rect">
            <a:avLst/>
          </a:prstGeom>
          <a:effectLst>
            <a:reflection blurRad="6350" stA="24000" endPos="3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4A83D9-F0EA-41B2-8632-53CFC57E475D}"/>
              </a:ext>
            </a:extLst>
          </p:cNvPr>
          <p:cNvSpPr/>
          <p:nvPr/>
        </p:nvSpPr>
        <p:spPr>
          <a:xfrm>
            <a:off x="6575045" y="1559338"/>
            <a:ext cx="5235955" cy="385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spcAft>
                <a:spcPts val="1200"/>
              </a:spcAft>
              <a:buClr>
                <a:srgbClr val="0070C0"/>
              </a:buClr>
            </a:pPr>
            <a:r>
              <a:rPr lang="en-US" sz="2400" dirty="0">
                <a:latin typeface="Acumin Pro SemiCondensed Thin" panose="020B0206020202020204"/>
              </a:rPr>
              <a:t>Energy</a:t>
            </a:r>
            <a:r>
              <a:rPr lang="en-US" sz="2400" i="1" dirty="0">
                <a:latin typeface="Acumin Pro SemiCondensed Thin" panose="020B0206020202020204"/>
              </a:rPr>
              <a:t>Solutions</a:t>
            </a:r>
            <a:r>
              <a:rPr lang="en-US" sz="2400" dirty="0">
                <a:latin typeface="Acumin Pro SemiCondensed Thin" panose="020B0206020202020204"/>
              </a:rPr>
              <a:t> Canada’s (ESC’s) headquarters are in Brampton, Ontario. ESC manages two licensed </a:t>
            </a:r>
            <a:r>
              <a:rPr lang="en-US" sz="3200" dirty="0">
                <a:solidFill>
                  <a:srgbClr val="0069A7"/>
                </a:solidFill>
                <a:latin typeface="Acumin Pro SemiCondensed Thin" panose="020B0206020202020204" pitchFamily="34" charset="0"/>
              </a:rPr>
              <a:t>radioactive waste and materials management facilities </a:t>
            </a:r>
            <a:r>
              <a:rPr lang="en-US" sz="2400" dirty="0">
                <a:latin typeface="Acumin Pro SemiCondensed Thin" panose="020B0206020202020204" pitchFamily="34" charset="0"/>
              </a:rPr>
              <a:t>providing reactor tooling storage and refurbishment and low-level radioactive waste management  services</a:t>
            </a:r>
          </a:p>
        </p:txBody>
      </p:sp>
    </p:spTree>
    <p:extLst>
      <p:ext uri="{BB962C8B-B14F-4D97-AF65-F5344CB8AC3E}">
        <p14:creationId xmlns:p14="http://schemas.microsoft.com/office/powerpoint/2010/main" val="20893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4032-7A23-4433-921D-BB3CB0AA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</a:t>
            </a:r>
            <a:r>
              <a:rPr lang="en-US" i="1" dirty="0"/>
              <a:t>Solutions</a:t>
            </a:r>
            <a:r>
              <a:rPr lang="en-US" dirty="0"/>
              <a:t> Processing Facilities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C82B0-D811-4B59-B62B-7857F7D1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2DBCF9B-87B1-4E87-8680-92081A26B1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538831"/>
              </p:ext>
            </p:extLst>
          </p:nvPr>
        </p:nvGraphicFramePr>
        <p:xfrm>
          <a:off x="311317" y="1369585"/>
          <a:ext cx="11353279" cy="376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Worksheet" r:id="rId3" imgW="6956637" imgH="2305050" progId="Excel.Sheet.12">
                  <p:embed/>
                </p:oleObj>
              </mc:Choice>
              <mc:Fallback>
                <p:oleObj name="Worksheet" r:id="rId3" imgW="6956637" imgH="230505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2DBCF9B-87B1-4E87-8680-92081A26B1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317" y="1369585"/>
                        <a:ext cx="11353279" cy="3761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11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2120767" y="4843848"/>
            <a:ext cx="9144000" cy="413951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latin typeface="Acumin Pro SemiCondensed Thin" panose="020B0206020202020204" pitchFamily="34" charset="0"/>
              </a:rPr>
              <a:t>www.energysolutions.com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C57B92-710A-415E-9473-9B4B6DB1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8E69B-E3FF-4908-BEEC-87DB950E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99602-E36D-4240-8A8C-F597B36D3D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EA7C-584D-4E89-A7B5-9E580E76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Always Start With Safety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C0B0B-CF4B-4A82-8FC6-9A655C16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D5B45-D97A-4C65-933D-6CB517B302DA}"/>
              </a:ext>
            </a:extLst>
          </p:cNvPr>
          <p:cNvSpPr txBox="1">
            <a:spLocks/>
          </p:cNvSpPr>
          <p:nvPr/>
        </p:nvSpPr>
        <p:spPr>
          <a:xfrm>
            <a:off x="406567" y="1395795"/>
            <a:ext cx="11049000" cy="2455144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Black Cond" panose="020B0806030403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+mj-lt"/>
              </a:rPr>
              <a:t>Safety culture is </a:t>
            </a:r>
            <a:r>
              <a:rPr lang="en-US" sz="5500" b="1" cap="small" dirty="0">
                <a:solidFill>
                  <a:srgbClr val="0070C0"/>
                </a:solidFill>
                <a:latin typeface="+mj-lt"/>
              </a:rPr>
              <a:t>ingrained</a:t>
            </a:r>
            <a:r>
              <a:rPr lang="en-US" sz="6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>
                <a:latin typeface="+mj-lt"/>
              </a:rPr>
              <a:t>in our corporate governance, organizational goals, and work processes that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</a:t>
            </a:r>
            <a:br>
              <a:rPr lang="en-US" sz="3600" b="1" dirty="0">
                <a:solidFill>
                  <a:srgbClr val="0070C0"/>
                </a:solidFill>
                <a:latin typeface="+mj-lt"/>
              </a:rPr>
            </a:br>
            <a:r>
              <a:rPr lang="en-US" sz="5100" b="1" cap="small" dirty="0">
                <a:solidFill>
                  <a:srgbClr val="0070C0"/>
                </a:solidFill>
                <a:latin typeface="+mj-lt"/>
              </a:rPr>
              <a:t>prioritize and improve safety</a:t>
            </a:r>
            <a:endParaRPr lang="en-US" sz="51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D2ED09-2B9B-45D7-A547-D91ED78C0387}"/>
              </a:ext>
            </a:extLst>
          </p:cNvPr>
          <p:cNvGrpSpPr/>
          <p:nvPr/>
        </p:nvGrpSpPr>
        <p:grpSpPr>
          <a:xfrm>
            <a:off x="819296" y="3939621"/>
            <a:ext cx="10345117" cy="2656797"/>
            <a:chOff x="819296" y="3939621"/>
            <a:chExt cx="10345117" cy="2656797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8AF018C8-8AC7-4812-9BF7-35B116095EF9}"/>
                </a:ext>
              </a:extLst>
            </p:cNvPr>
            <p:cNvSpPr txBox="1">
              <a:spLocks/>
            </p:cNvSpPr>
            <p:nvPr/>
          </p:nvSpPr>
          <p:spPr>
            <a:xfrm>
              <a:off x="819296" y="4055950"/>
              <a:ext cx="6363980" cy="25404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Wingdings" panose="05000000000000000000" pitchFamily="2" charset="2"/>
                <a:buChar char="Ø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200"/>
                </a:spcAft>
                <a:buFont typeface="Wingdings" panose="05000000000000000000" pitchFamily="2" charset="2"/>
                <a:buChar char="v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200"/>
                </a:spcAft>
                <a:buFont typeface="Wingdings" panose="05000000000000000000" pitchFamily="2" charset="2"/>
                <a:buChar char="ü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3200" b="1" spc="300" dirty="0">
                  <a:solidFill>
                    <a:srgbClr val="0066FF"/>
                  </a:solidFill>
                  <a:latin typeface="Acumin Pro SemiCondensed Thin" panose="020B0206020202020204" pitchFamily="34" charset="0"/>
                </a:rPr>
                <a:t>We are proud that our processing facilities carry the recognition of TN Voluntary Protection Program (VPP)</a:t>
              </a:r>
              <a:endParaRPr lang="en-US" sz="3200" b="1" i="1" spc="300" dirty="0">
                <a:solidFill>
                  <a:srgbClr val="0066FF"/>
                </a:solidFill>
                <a:latin typeface="Acumin Pro SemiCondensed Thin" panose="020B020602020202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852B581-7150-4094-8B14-230DFE10C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737" y="3939621"/>
              <a:ext cx="4037676" cy="2455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49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216B-9342-00BF-64A6-49199BE1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</a:t>
            </a:r>
            <a:r>
              <a:rPr lang="en-US" i="1" dirty="0"/>
              <a:t>Solutions</a:t>
            </a:r>
            <a:r>
              <a:rPr lang="en-US" dirty="0"/>
              <a:t> at a Glance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DA378-565F-6A12-C0E8-D242DCFDA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R="0" algn="l">
              <a:spcBef>
                <a:spcPts val="1800"/>
              </a:spcBef>
            </a:pPr>
            <a:r>
              <a:rPr lang="en-US" sz="2800" b="0" i="0" u="none" strike="noStrike" baseline="0" dirty="0">
                <a:latin typeface="Arial" panose="020B0604020202020204" pitchFamily="34" charset="0"/>
              </a:rPr>
              <a:t>International nuclear services company headquartered in Salt Lake City, Utah</a:t>
            </a:r>
          </a:p>
          <a:p>
            <a:pPr marR="0" algn="l">
              <a:spcBef>
                <a:spcPts val="1800"/>
              </a:spcBef>
            </a:pPr>
            <a:r>
              <a:rPr lang="en-US" dirty="0"/>
              <a:t>Nuclear/Rad licenses and o</a:t>
            </a:r>
            <a:r>
              <a:rPr lang="en-US" sz="2800" b="0" i="0" u="none" strike="noStrike" baseline="0" dirty="0">
                <a:latin typeface="Arial" panose="020B0604020202020204" pitchFamily="34" charset="0"/>
              </a:rPr>
              <a:t>perations across the United States, Canada, and Japan</a:t>
            </a:r>
          </a:p>
          <a:p>
            <a:pPr marR="0" algn="l">
              <a:spcBef>
                <a:spcPts val="1800"/>
              </a:spcBef>
            </a:pPr>
            <a:r>
              <a:rPr lang="en-US" sz="2800" b="0" i="0" u="none" strike="noStrike" baseline="0" dirty="0">
                <a:latin typeface="Arial" panose="020B0604020202020204" pitchFamily="34" charset="0"/>
              </a:rPr>
              <a:t>Primary customers include nuclear utilities, medical and research facilities, U.S. Department of Energ</a:t>
            </a:r>
            <a:r>
              <a:rPr lang="en-US" sz="2800" dirty="0">
                <a:latin typeface="Arial" panose="020B0604020202020204" pitchFamily="34" charset="0"/>
              </a:rPr>
              <a:t>y, and U.S. Department of Defense</a:t>
            </a:r>
            <a:endParaRPr lang="en-US" sz="2800" b="0" i="0" u="none" strike="noStrike" baseline="0" dirty="0">
              <a:latin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800" b="0" i="0" u="none" strike="noStrike" baseline="0" dirty="0">
                <a:latin typeface="Arial" panose="020B0604020202020204" pitchFamily="34" charset="0"/>
              </a:rPr>
              <a:t>Major business segments include solid and liquid waste </a:t>
            </a:r>
            <a:r>
              <a:rPr lang="en-US" dirty="0"/>
              <a:t>m</a:t>
            </a:r>
            <a:r>
              <a:rPr lang="en-US" sz="2800" b="0" i="0" u="none" strike="noStrike" baseline="0" dirty="0">
                <a:latin typeface="Arial" panose="020B0604020202020204" pitchFamily="34" charset="0"/>
              </a:rPr>
              <a:t>anagement, reactor D&amp;D, nuclear transportation and logistics, and integrated remediation services</a:t>
            </a:r>
            <a:endParaRPr lang="en-US" sz="2800" dirty="0">
              <a:latin typeface="Arial" panose="020B0604020202020204" pitchFamily="34" charset="0"/>
            </a:endParaRPr>
          </a:p>
          <a:p>
            <a:pPr marR="0" algn="l">
              <a:spcBef>
                <a:spcPts val="1800"/>
              </a:spcBef>
            </a:pPr>
            <a:r>
              <a:rPr lang="en-US" sz="2800" dirty="0">
                <a:latin typeface="Arial" panose="020B0604020202020204" pitchFamily="34" charset="0"/>
              </a:rPr>
              <a:t>Regulators include Canadian Nuclear Safety Commission, U.S. Nuclear Regulatory Commission, Environmental Protection Agency, Occupational Safety and Health Administration, and various state agencies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FCB6E-C9D1-F5FF-4BCE-04B8C20D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EF8BF-D2A0-D889-BE4D-1503ADE90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" pitchFamily="34" charset="0"/>
              </a:rPr>
              <a:t>How Did Energy</a:t>
            </a:r>
            <a:r>
              <a:rPr lang="en-US" i="1" dirty="0">
                <a:latin typeface="Myriad Pro" pitchFamily="34" charset="0"/>
              </a:rPr>
              <a:t>Solutions </a:t>
            </a:r>
            <a:r>
              <a:rPr lang="en-US" dirty="0">
                <a:latin typeface="Myriad Pro" pitchFamily="34" charset="0"/>
              </a:rPr>
              <a:t>Come to Be?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C76AC-F21B-5133-A284-0A540EDEB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55096C-9F84-6B47-587D-7F5A6524DD2E}"/>
              </a:ext>
            </a:extLst>
          </p:cNvPr>
          <p:cNvGrpSpPr/>
          <p:nvPr/>
        </p:nvGrpSpPr>
        <p:grpSpPr>
          <a:xfrm>
            <a:off x="2083250" y="1261612"/>
            <a:ext cx="7645039" cy="2556534"/>
            <a:chOff x="1939017" y="3543509"/>
            <a:chExt cx="8139793" cy="284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971BA1-7A28-B3E5-4743-A9D149218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4850" y="3543509"/>
              <a:ext cx="5942043" cy="1767759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E22A1E-091D-D47D-5EC2-002391808E40}"/>
                </a:ext>
              </a:extLst>
            </p:cNvPr>
            <p:cNvGrpSpPr/>
            <p:nvPr/>
          </p:nvGrpSpPr>
          <p:grpSpPr>
            <a:xfrm>
              <a:off x="1939017" y="5255588"/>
              <a:ext cx="8139793" cy="1134959"/>
              <a:chOff x="-52415" y="2773704"/>
              <a:chExt cx="7338406" cy="941386"/>
            </a:xfrm>
          </p:grpSpPr>
          <p:pic>
            <p:nvPicPr>
              <p:cNvPr id="7" name="Picture 3" descr="D:\AROE docs\1099\Dropbox\EnergySolutions\allPhotos\logos\what formed energysolutions\envirocare.tif">
                <a:extLst>
                  <a:ext uri="{FF2B5EF4-FFF2-40B4-BE49-F238E27FC236}">
                    <a16:creationId xmlns:a16="http://schemas.microsoft.com/office/drawing/2014/main" id="{389D9F8C-915E-7789-64F3-5659A70A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52415" y="2885257"/>
                <a:ext cx="1357313" cy="361950"/>
              </a:xfrm>
              <a:prstGeom prst="rect">
                <a:avLst/>
              </a:prstGeom>
              <a:noFill/>
            </p:spPr>
          </p:pic>
          <p:pic>
            <p:nvPicPr>
              <p:cNvPr id="8" name="Picture 4" descr="D:\AROE docs\1099\Dropbox\EnergySolutions\allPhotos\logos\what formed energysolutions\scientech dd.tif">
                <a:extLst>
                  <a:ext uri="{FF2B5EF4-FFF2-40B4-BE49-F238E27FC236}">
                    <a16:creationId xmlns:a16="http://schemas.microsoft.com/office/drawing/2014/main" id="{A59FECC6-8A47-9D0F-16E7-C90FCADA3A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608" y="3419565"/>
                <a:ext cx="1108218" cy="295525"/>
              </a:xfrm>
              <a:prstGeom prst="rect">
                <a:avLst/>
              </a:prstGeom>
              <a:noFill/>
            </p:spPr>
          </p:pic>
          <p:pic>
            <p:nvPicPr>
              <p:cNvPr id="9" name="Picture 5" descr="D:\AROE docs\1099\Dropbox\EnergySolutions\allPhotos\logos\what formed energysolutions\bng america.tif">
                <a:extLst>
                  <a:ext uri="{FF2B5EF4-FFF2-40B4-BE49-F238E27FC236}">
                    <a16:creationId xmlns:a16="http://schemas.microsoft.com/office/drawing/2014/main" id="{1FDB1BE5-10AF-85B7-B7D6-C1904387D9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063" r="21250"/>
              <a:stretch>
                <a:fillRect/>
              </a:stretch>
            </p:blipFill>
            <p:spPr bwMode="auto">
              <a:xfrm>
                <a:off x="1474756" y="2841021"/>
                <a:ext cx="889000" cy="366481"/>
              </a:xfrm>
              <a:prstGeom prst="rect">
                <a:avLst/>
              </a:prstGeom>
              <a:noFill/>
            </p:spPr>
          </p:pic>
          <p:pic>
            <p:nvPicPr>
              <p:cNvPr id="10" name="Picture 6" descr="D:\AROE docs\1099\Dropbox\EnergySolutions\allPhotos\logos\Duratek\horiz drtk 3d.TIF">
                <a:extLst>
                  <a:ext uri="{FF2B5EF4-FFF2-40B4-BE49-F238E27FC236}">
                    <a16:creationId xmlns:a16="http://schemas.microsoft.com/office/drawing/2014/main" id="{824ABE5F-6536-DFC1-319E-06EECEB719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668121" y="3322843"/>
                <a:ext cx="1459260" cy="379990"/>
              </a:xfrm>
              <a:prstGeom prst="rect">
                <a:avLst/>
              </a:prstGeom>
              <a:noFill/>
            </p:spPr>
          </p:pic>
          <p:pic>
            <p:nvPicPr>
              <p:cNvPr id="11" name="Picture 8" descr="D:\AROE docs\1099\Dropbox\EnergySolutions\allPhotos\logos\what formed energysolutions\parallax.tif">
                <a:extLst>
                  <a:ext uri="{FF2B5EF4-FFF2-40B4-BE49-F238E27FC236}">
                    <a16:creationId xmlns:a16="http://schemas.microsoft.com/office/drawing/2014/main" id="{8BC960E6-DCEB-BD0A-BF5D-1544FE3EFF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t="55048"/>
              <a:stretch/>
            </p:blipFill>
            <p:spPr bwMode="auto">
              <a:xfrm>
                <a:off x="3535251" y="2905542"/>
                <a:ext cx="720368" cy="282182"/>
              </a:xfrm>
              <a:prstGeom prst="rect">
                <a:avLst/>
              </a:prstGeom>
              <a:noFill/>
            </p:spPr>
          </p:pic>
          <p:pic>
            <p:nvPicPr>
              <p:cNvPr id="12" name="Picture 10" descr="D:\AROE docs\1099\Dropbox\EnergySolutions\allPhotos\logos\what formed energysolutions\nukem.tif">
                <a:extLst>
                  <a:ext uri="{FF2B5EF4-FFF2-40B4-BE49-F238E27FC236}">
                    <a16:creationId xmlns:a16="http://schemas.microsoft.com/office/drawing/2014/main" id="{541842C4-0A4D-6878-4E00-CB6079538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487673" y="2860686"/>
                <a:ext cx="1226393" cy="327038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D:\AROE docs\1099\Dropbox\EnergySolutions\allPhotos\logos\energysol-subsidiaries\monserco\monserco_orig.tif">
                <a:extLst>
                  <a:ext uri="{FF2B5EF4-FFF2-40B4-BE49-F238E27FC236}">
                    <a16:creationId xmlns:a16="http://schemas.microsoft.com/office/drawing/2014/main" id="{4DD0CC90-B61B-EDB6-F546-B0DF5B434D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464563" y="3158956"/>
                <a:ext cx="831688" cy="498949"/>
              </a:xfrm>
              <a:prstGeom prst="rect">
                <a:avLst/>
              </a:prstGeom>
              <a:noFill/>
            </p:spPr>
          </p:pic>
          <p:pic>
            <p:nvPicPr>
              <p:cNvPr id="14" name="Picture 13" descr="D:\AROE docs\1099\Dropbox\EnergySolutions\allPhotos\logos\Studsvik-logo.jpg">
                <a:extLst>
                  <a:ext uri="{FF2B5EF4-FFF2-40B4-BE49-F238E27FC236}">
                    <a16:creationId xmlns:a16="http://schemas.microsoft.com/office/drawing/2014/main" id="{19B416C8-A2C9-D167-40ED-7CCDF5E969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311706" y="3423900"/>
                <a:ext cx="839448" cy="191288"/>
              </a:xfrm>
              <a:prstGeom prst="rect">
                <a:avLst/>
              </a:prstGeom>
              <a:noFill/>
            </p:spPr>
          </p:pic>
          <p:pic>
            <p:nvPicPr>
              <p:cNvPr id="15" name="Picture 14" descr="D:\AROE docs\1099\Dropbox\closed_1099\EnergySolutions\2015 BRANDING\GeneralOverviewPresentation\links\MHF logo.jpg">
                <a:extLst>
                  <a:ext uri="{FF2B5EF4-FFF2-40B4-BE49-F238E27FC236}">
                    <a16:creationId xmlns:a16="http://schemas.microsoft.com/office/drawing/2014/main" id="{0272D976-9242-F3C1-95A5-EF64241172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64623" r="54506" b="917"/>
              <a:stretch>
                <a:fillRect/>
              </a:stretch>
            </p:blipFill>
            <p:spPr bwMode="auto">
              <a:xfrm>
                <a:off x="6492241" y="3303883"/>
                <a:ext cx="793750" cy="317500"/>
              </a:xfrm>
              <a:prstGeom prst="rect">
                <a:avLst/>
              </a:prstGeom>
              <a:noFill/>
            </p:spPr>
          </p:pic>
          <p:pic>
            <p:nvPicPr>
              <p:cNvPr id="16" name="Picture 7" descr="D:\AROE docs\1099\Dropbox\EnergySolutions\allPhotos\logos\what formed energysolutions\safeguard.tif">
                <a:extLst>
                  <a:ext uri="{FF2B5EF4-FFF2-40B4-BE49-F238E27FC236}">
                    <a16:creationId xmlns:a16="http://schemas.microsoft.com/office/drawing/2014/main" id="{3BDE8622-363C-1668-55BF-87DA72ABBB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/>
              <a:srcRect t="59217"/>
              <a:stretch/>
            </p:blipFill>
            <p:spPr bwMode="auto">
              <a:xfrm>
                <a:off x="2468906" y="2896107"/>
                <a:ext cx="847122" cy="301052"/>
              </a:xfrm>
              <a:prstGeom prst="rect">
                <a:avLst/>
              </a:prstGeom>
              <a:noFill/>
            </p:spPr>
          </p:pic>
          <p:pic>
            <p:nvPicPr>
              <p:cNvPr id="17" name="Picture 16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443EA559-EDC5-7D3A-5013-14FDE9500D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272"/>
              <a:stretch/>
            </p:blipFill>
            <p:spPr>
              <a:xfrm>
                <a:off x="5921378" y="2773704"/>
                <a:ext cx="1226393" cy="364119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624E257-83E9-A812-26BE-8AE56BA47827}"/>
                  </a:ext>
                </a:extLst>
              </p:cNvPr>
              <p:cNvGrpSpPr/>
              <p:nvPr/>
            </p:nvGrpSpPr>
            <p:grpSpPr>
              <a:xfrm>
                <a:off x="1319016" y="3321757"/>
                <a:ext cx="1128151" cy="379990"/>
                <a:chOff x="1398772" y="3883819"/>
                <a:chExt cx="2310506" cy="856056"/>
              </a:xfrm>
            </p:grpSpPr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F8A19A-7E1B-08FE-3B27-3381C51BA4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185" b="13704"/>
                <a:stretch/>
              </p:blipFill>
              <p:spPr>
                <a:xfrm>
                  <a:off x="1398772" y="3994317"/>
                  <a:ext cx="2310506" cy="745558"/>
                </a:xfrm>
                <a:prstGeom prst="rect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99BFEA3E-4C7D-34ED-9FDB-D95958B96DBF}"/>
                    </a:ext>
                  </a:extLst>
                </p:cNvPr>
                <p:cNvSpPr/>
                <p:nvPr/>
              </p:nvSpPr>
              <p:spPr>
                <a:xfrm>
                  <a:off x="1728787" y="3883819"/>
                  <a:ext cx="170096" cy="1952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BFB4C4-141B-A178-6E8C-0A1CFEC963E0}"/>
              </a:ext>
            </a:extLst>
          </p:cNvPr>
          <p:cNvGrpSpPr/>
          <p:nvPr/>
        </p:nvGrpSpPr>
        <p:grpSpPr>
          <a:xfrm>
            <a:off x="419142" y="4543149"/>
            <a:ext cx="2516016" cy="1800831"/>
            <a:chOff x="535096" y="1362830"/>
            <a:chExt cx="3329627" cy="32683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85B00A4-388B-587F-425D-13388904F0EA}"/>
                </a:ext>
              </a:extLst>
            </p:cNvPr>
            <p:cNvGrpSpPr/>
            <p:nvPr/>
          </p:nvGrpSpPr>
          <p:grpSpPr>
            <a:xfrm>
              <a:off x="535096" y="1362830"/>
              <a:ext cx="3329627" cy="899625"/>
              <a:chOff x="0" y="-449812"/>
              <a:chExt cx="3329627" cy="89962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28DF892-241D-DDAE-2B76-F97AF9108E86}"/>
                  </a:ext>
                </a:extLst>
              </p:cNvPr>
              <p:cNvSpPr/>
              <p:nvPr/>
            </p:nvSpPr>
            <p:spPr>
              <a:xfrm>
                <a:off x="0" y="-449812"/>
                <a:ext cx="3329627" cy="899625"/>
              </a:xfrm>
              <a:prstGeom prst="rect">
                <a:avLst/>
              </a:prstGeom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7FCCE1C-4D5A-14F9-C918-F7265E45DE5F}"/>
                  </a:ext>
                </a:extLst>
              </p:cNvPr>
              <p:cNvSpPr txBox="1"/>
              <p:nvPr/>
            </p:nvSpPr>
            <p:spPr>
              <a:xfrm>
                <a:off x="0" y="-449812"/>
                <a:ext cx="3329627" cy="8996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13792" rIns="199136" bIns="113792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dirty="0"/>
                  <a:t>OPERATING PLANT ONSITE  SERVICES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4BF1E17-D889-C78A-3913-A575B4D86454}"/>
                </a:ext>
              </a:extLst>
            </p:cNvPr>
            <p:cNvGrpSpPr/>
            <p:nvPr/>
          </p:nvGrpSpPr>
          <p:grpSpPr>
            <a:xfrm>
              <a:off x="535096" y="2262454"/>
              <a:ext cx="3329627" cy="2368698"/>
              <a:chOff x="0" y="449812"/>
              <a:chExt cx="3329627" cy="236869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260E77-6D65-A5AB-FEF7-A037B22D1B92}"/>
                  </a:ext>
                </a:extLst>
              </p:cNvPr>
              <p:cNvSpPr/>
              <p:nvPr/>
            </p:nvSpPr>
            <p:spPr>
              <a:xfrm>
                <a:off x="0" y="449812"/>
                <a:ext cx="3329627" cy="2368698"/>
              </a:xfrm>
              <a:prstGeom prst="rect">
                <a:avLst/>
              </a:prstGeom>
            </p:spPr>
            <p:style>
              <a:lnRef idx="2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D4579D-8213-3E33-D696-8AD2130BE66F}"/>
                  </a:ext>
                </a:extLst>
              </p:cNvPr>
              <p:cNvSpPr txBox="1"/>
              <p:nvPr/>
            </p:nvSpPr>
            <p:spPr>
              <a:xfrm>
                <a:off x="0" y="449812"/>
                <a:ext cx="3329627" cy="23686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70688" bIns="192024" numCol="1" spcCol="1270" anchor="t" anchorCtr="0">
                <a:noAutofit/>
              </a:bodyPr>
              <a:lstStyle/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Liquid Waste Processing &amp; Fuel Pool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Technicians &amp; Brokers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Characterization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BD21093-FC30-AD2A-B888-9DD839B5B28D}"/>
              </a:ext>
            </a:extLst>
          </p:cNvPr>
          <p:cNvGrpSpPr/>
          <p:nvPr/>
        </p:nvGrpSpPr>
        <p:grpSpPr>
          <a:xfrm>
            <a:off x="3162456" y="4543149"/>
            <a:ext cx="2516016" cy="1800831"/>
            <a:chOff x="4265583" y="1362830"/>
            <a:chExt cx="3329627" cy="32683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E19F7BD-B6DC-CC0C-D55A-0FBFB42A20E8}"/>
                </a:ext>
              </a:extLst>
            </p:cNvPr>
            <p:cNvGrpSpPr/>
            <p:nvPr/>
          </p:nvGrpSpPr>
          <p:grpSpPr>
            <a:xfrm>
              <a:off x="4265583" y="1362830"/>
              <a:ext cx="3329627" cy="899625"/>
              <a:chOff x="3653048" y="-449812"/>
              <a:chExt cx="3329627" cy="89962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900A132-F0B8-1CC7-8D98-D9DBA2BE9D05}"/>
                  </a:ext>
                </a:extLst>
              </p:cNvPr>
              <p:cNvSpPr/>
              <p:nvPr/>
            </p:nvSpPr>
            <p:spPr>
              <a:xfrm>
                <a:off x="3653048" y="-449812"/>
                <a:ext cx="3329627" cy="899625"/>
              </a:xfrm>
              <a:prstGeom prst="rect">
                <a:avLst/>
              </a:prstGeom>
            </p:spPr>
            <p:style>
              <a:lnRef idx="2">
                <a:schemeClr val="accent5">
                  <a:hueOff val="-3676672"/>
                  <a:satOff val="-5114"/>
                  <a:lumOff val="-1961"/>
                  <a:alphaOff val="0"/>
                </a:schemeClr>
              </a:lnRef>
              <a:fillRef idx="1">
                <a:schemeClr val="accent5">
                  <a:hueOff val="-3676672"/>
                  <a:satOff val="-5114"/>
                  <a:lumOff val="-1961"/>
                  <a:alphaOff val="0"/>
                </a:schemeClr>
              </a:fillRef>
              <a:effectRef idx="1">
                <a:schemeClr val="accent5">
                  <a:hueOff val="-3676672"/>
                  <a:satOff val="-5114"/>
                  <a:lumOff val="-196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8291FF-9EEF-2CAB-E699-31961AA34EF9}"/>
                  </a:ext>
                </a:extLst>
              </p:cNvPr>
              <p:cNvSpPr txBox="1"/>
              <p:nvPr/>
            </p:nvSpPr>
            <p:spPr>
              <a:xfrm>
                <a:off x="3653048" y="-449812"/>
                <a:ext cx="3329627" cy="8996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13792" rIns="199136" bIns="113792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b="1" kern="1200" dirty="0"/>
                  <a:t>LOGISTICS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83FECEB-BC79-C36B-35D4-E7899CA07B8C}"/>
                </a:ext>
              </a:extLst>
            </p:cNvPr>
            <p:cNvGrpSpPr/>
            <p:nvPr/>
          </p:nvGrpSpPr>
          <p:grpSpPr>
            <a:xfrm>
              <a:off x="4265583" y="2262454"/>
              <a:ext cx="3329627" cy="2368698"/>
              <a:chOff x="3653048" y="449812"/>
              <a:chExt cx="3329627" cy="236869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597DF09-E4F8-4978-EA69-D7B744835CCC}"/>
                  </a:ext>
                </a:extLst>
              </p:cNvPr>
              <p:cNvSpPr/>
              <p:nvPr/>
            </p:nvSpPr>
            <p:spPr>
              <a:xfrm>
                <a:off x="3653048" y="449812"/>
                <a:ext cx="3329627" cy="2368698"/>
              </a:xfrm>
              <a:prstGeom prst="rect">
                <a:avLst/>
              </a:prstGeom>
            </p:spPr>
            <p:style>
              <a:lnRef idx="2">
                <a:schemeClr val="accent5">
                  <a:tint val="40000"/>
                  <a:alpha val="90000"/>
                  <a:hueOff val="-3695877"/>
                  <a:satOff val="-6408"/>
                  <a:lumOff val="-644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3695877"/>
                  <a:satOff val="-6408"/>
                  <a:lumOff val="-644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3695877"/>
                  <a:satOff val="-6408"/>
                  <a:lumOff val="-644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90A55A-C6FB-E439-AF90-5EB84006906F}"/>
                  </a:ext>
                </a:extLst>
              </p:cNvPr>
              <p:cNvSpPr txBox="1"/>
              <p:nvPr/>
            </p:nvSpPr>
            <p:spPr>
              <a:xfrm>
                <a:off x="3653048" y="449812"/>
                <a:ext cx="3329627" cy="23686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70688" bIns="192024" numCol="1" spcCol="1270" anchor="t" anchorCtr="0">
                <a:noAutofit/>
              </a:bodyPr>
              <a:lstStyle/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Containers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Casks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Road, rail &amp; barge Transport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Large Components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0237CD-4AB4-0502-3F38-273442DE2447}"/>
              </a:ext>
            </a:extLst>
          </p:cNvPr>
          <p:cNvGrpSpPr/>
          <p:nvPr/>
        </p:nvGrpSpPr>
        <p:grpSpPr>
          <a:xfrm>
            <a:off x="5905770" y="4535472"/>
            <a:ext cx="2516016" cy="1800831"/>
            <a:chOff x="8073928" y="1362830"/>
            <a:chExt cx="3329627" cy="326832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6CF6E3-9741-4B7E-C651-5569E120A78E}"/>
                </a:ext>
              </a:extLst>
            </p:cNvPr>
            <p:cNvGrpSpPr/>
            <p:nvPr/>
          </p:nvGrpSpPr>
          <p:grpSpPr>
            <a:xfrm>
              <a:off x="8073928" y="1362830"/>
              <a:ext cx="3329627" cy="899625"/>
              <a:chOff x="7297237" y="-449812"/>
              <a:chExt cx="3329627" cy="89962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AFB45C6-F7AC-DF80-D572-16CE2198A87C}"/>
                  </a:ext>
                </a:extLst>
              </p:cNvPr>
              <p:cNvSpPr/>
              <p:nvPr/>
            </p:nvSpPr>
            <p:spPr>
              <a:xfrm>
                <a:off x="7297237" y="-449812"/>
                <a:ext cx="3329627" cy="899625"/>
              </a:xfrm>
              <a:prstGeom prst="rect">
                <a:avLst/>
              </a:prstGeom>
            </p:spPr>
            <p:style>
              <a:lnRef idx="2">
                <a:schemeClr val="accent5">
                  <a:hueOff val="-7353344"/>
                  <a:satOff val="-10228"/>
                  <a:lumOff val="-3922"/>
                  <a:alphaOff val="0"/>
                </a:schemeClr>
              </a:lnRef>
              <a:fillRef idx="1">
                <a:schemeClr val="accent5">
                  <a:hueOff val="-7353344"/>
                  <a:satOff val="-10228"/>
                  <a:lumOff val="-3922"/>
                  <a:alphaOff val="0"/>
                </a:schemeClr>
              </a:fillRef>
              <a:effectRef idx="1">
                <a:schemeClr val="accent5">
                  <a:hueOff val="-7353344"/>
                  <a:satOff val="-10228"/>
                  <a:lumOff val="-392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0ECF85-7751-3412-406D-76EA8BF4F565}"/>
                  </a:ext>
                </a:extLst>
              </p:cNvPr>
              <p:cNvSpPr txBox="1"/>
              <p:nvPr/>
            </p:nvSpPr>
            <p:spPr>
              <a:xfrm>
                <a:off x="7297237" y="-449812"/>
                <a:ext cx="3329627" cy="89962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13792" rIns="199136" bIns="113792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b="1" kern="1200" dirty="0"/>
                  <a:t>PROCESSING &amp; </a:t>
                </a:r>
                <a:br>
                  <a:rPr lang="en-US" b="1" kern="1200" dirty="0"/>
                </a:br>
                <a:r>
                  <a:rPr lang="en-US" b="1" kern="1200" dirty="0"/>
                  <a:t>DISPOSAL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06651FE-3E40-11C5-4BA5-AEC7D1CA35BB}"/>
                </a:ext>
              </a:extLst>
            </p:cNvPr>
            <p:cNvGrpSpPr/>
            <p:nvPr/>
          </p:nvGrpSpPr>
          <p:grpSpPr>
            <a:xfrm>
              <a:off x="8073928" y="2262454"/>
              <a:ext cx="3329627" cy="2368698"/>
              <a:chOff x="7297237" y="449812"/>
              <a:chExt cx="3329627" cy="236869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0F69445-187A-1970-6369-1A5689399D35}"/>
                  </a:ext>
                </a:extLst>
              </p:cNvPr>
              <p:cNvSpPr/>
              <p:nvPr/>
            </p:nvSpPr>
            <p:spPr>
              <a:xfrm>
                <a:off x="7297237" y="449812"/>
                <a:ext cx="3329627" cy="2368698"/>
              </a:xfrm>
              <a:prstGeom prst="rect">
                <a:avLst/>
              </a:prstGeom>
            </p:spPr>
            <p:style>
              <a:lnRef idx="2">
                <a:schemeClr val="accent5">
                  <a:tint val="40000"/>
                  <a:alpha val="90000"/>
                  <a:hueOff val="-7391755"/>
                  <a:satOff val="-12816"/>
                  <a:lumOff val="-1289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7391755"/>
                  <a:satOff val="-12816"/>
                  <a:lumOff val="-1289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7391755"/>
                  <a:satOff val="-12816"/>
                  <a:lumOff val="-1289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CD9208-BFA8-BADB-8A8F-F35214A5CC0B}"/>
                  </a:ext>
                </a:extLst>
              </p:cNvPr>
              <p:cNvSpPr txBox="1"/>
              <p:nvPr/>
            </p:nvSpPr>
            <p:spPr>
              <a:xfrm>
                <a:off x="7297237" y="449812"/>
                <a:ext cx="3329627" cy="23686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70688" bIns="192024" numCol="1" spcCol="1270" anchor="t" anchorCtr="0">
                <a:noAutofit/>
              </a:bodyPr>
              <a:lstStyle/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Recycling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Volume Reduction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All waste classes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Permanent Disposal</a:t>
                </a: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5C41C12-4350-DF70-9A0F-7B65A3AA06A9}"/>
              </a:ext>
            </a:extLst>
          </p:cNvPr>
          <p:cNvSpPr/>
          <p:nvPr/>
        </p:nvSpPr>
        <p:spPr>
          <a:xfrm>
            <a:off x="373855" y="4065990"/>
            <a:ext cx="11207745" cy="405985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SEAMLESSLY INTEGRATED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5A8047-F83E-1B29-D91F-C77D228FA8FA}"/>
              </a:ext>
            </a:extLst>
          </p:cNvPr>
          <p:cNvGrpSpPr/>
          <p:nvPr/>
        </p:nvGrpSpPr>
        <p:grpSpPr>
          <a:xfrm>
            <a:off x="8724593" y="4535472"/>
            <a:ext cx="2516016" cy="1800831"/>
            <a:chOff x="8073928" y="1362830"/>
            <a:chExt cx="3329627" cy="326832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C12DA6C-C54F-07BC-84F9-69E799343CF9}"/>
                </a:ext>
              </a:extLst>
            </p:cNvPr>
            <p:cNvGrpSpPr/>
            <p:nvPr/>
          </p:nvGrpSpPr>
          <p:grpSpPr>
            <a:xfrm>
              <a:off x="8073928" y="1362830"/>
              <a:ext cx="3329627" cy="899625"/>
              <a:chOff x="7297237" y="-449812"/>
              <a:chExt cx="3329627" cy="89962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400C009-0720-5275-F54F-D70E7C99A1FC}"/>
                  </a:ext>
                </a:extLst>
              </p:cNvPr>
              <p:cNvSpPr/>
              <p:nvPr/>
            </p:nvSpPr>
            <p:spPr>
              <a:xfrm>
                <a:off x="7297237" y="-449812"/>
                <a:ext cx="3329627" cy="899625"/>
              </a:xfrm>
              <a:prstGeom prst="rect">
                <a:avLst/>
              </a:prstGeom>
            </p:spPr>
            <p:style>
              <a:lnRef idx="2">
                <a:schemeClr val="accent5">
                  <a:hueOff val="-7353344"/>
                  <a:satOff val="-10228"/>
                  <a:lumOff val="-3922"/>
                  <a:alphaOff val="0"/>
                </a:schemeClr>
              </a:lnRef>
              <a:fillRef idx="1">
                <a:schemeClr val="accent5">
                  <a:hueOff val="-7353344"/>
                  <a:satOff val="-10228"/>
                  <a:lumOff val="-3922"/>
                  <a:alphaOff val="0"/>
                </a:schemeClr>
              </a:fillRef>
              <a:effectRef idx="1">
                <a:schemeClr val="accent5">
                  <a:hueOff val="-7353344"/>
                  <a:satOff val="-10228"/>
                  <a:lumOff val="-392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0EEB821-64C6-4156-4EA1-00DB430F5099}"/>
                  </a:ext>
                </a:extLst>
              </p:cNvPr>
              <p:cNvSpPr txBox="1"/>
              <p:nvPr/>
            </p:nvSpPr>
            <p:spPr>
              <a:xfrm>
                <a:off x="7297237" y="-449812"/>
                <a:ext cx="3329627" cy="899625"/>
              </a:xfrm>
              <a:prstGeom prst="rect">
                <a:avLst/>
              </a:prstGeom>
              <a:solidFill>
                <a:srgbClr val="FF990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9136" tIns="113792" rIns="199136" bIns="113792" numCol="1" spcCol="1270" anchor="ctr" anchorCtr="0">
                <a:noAutofit/>
              </a:bodyPr>
              <a:lstStyle/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b="1" kern="1200" dirty="0"/>
                  <a:t>TURNKEY DECOMMISSIONING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A447E28-92F5-D353-9E3E-B50D7FF0D8AB}"/>
                </a:ext>
              </a:extLst>
            </p:cNvPr>
            <p:cNvGrpSpPr/>
            <p:nvPr/>
          </p:nvGrpSpPr>
          <p:grpSpPr>
            <a:xfrm>
              <a:off x="8073928" y="2262454"/>
              <a:ext cx="3329627" cy="2368698"/>
              <a:chOff x="7297237" y="449812"/>
              <a:chExt cx="3329627" cy="2368698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F0FF9AF-D893-156A-092F-150D68852D0F}"/>
                  </a:ext>
                </a:extLst>
              </p:cNvPr>
              <p:cNvSpPr/>
              <p:nvPr/>
            </p:nvSpPr>
            <p:spPr>
              <a:xfrm>
                <a:off x="7297237" y="449812"/>
                <a:ext cx="3329627" cy="2368698"/>
              </a:xfrm>
              <a:prstGeom prst="rect">
                <a:avLst/>
              </a:prstGeom>
            </p:spPr>
            <p:style>
              <a:lnRef idx="2">
                <a:schemeClr val="accent5">
                  <a:tint val="40000"/>
                  <a:alpha val="90000"/>
                  <a:hueOff val="-7391755"/>
                  <a:satOff val="-12816"/>
                  <a:lumOff val="-1289"/>
                  <a:alphaOff val="0"/>
                </a:schemeClr>
              </a:lnRef>
              <a:fillRef idx="1">
                <a:schemeClr val="accent5">
                  <a:tint val="40000"/>
                  <a:alpha val="90000"/>
                  <a:hueOff val="-7391755"/>
                  <a:satOff val="-12816"/>
                  <a:lumOff val="-1289"/>
                  <a:alphaOff val="0"/>
                </a:schemeClr>
              </a:fillRef>
              <a:effectRef idx="0">
                <a:schemeClr val="accent5">
                  <a:tint val="40000"/>
                  <a:alpha val="90000"/>
                  <a:hueOff val="-7391755"/>
                  <a:satOff val="-12816"/>
                  <a:lumOff val="-1289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C3C26FC-98AD-4948-FE9E-A78A4EE2C254}"/>
                  </a:ext>
                </a:extLst>
              </p:cNvPr>
              <p:cNvSpPr txBox="1"/>
              <p:nvPr/>
            </p:nvSpPr>
            <p:spPr>
              <a:xfrm>
                <a:off x="7297237" y="449812"/>
                <a:ext cx="3329627" cy="2368698"/>
              </a:xfrm>
              <a:prstGeom prst="rect">
                <a:avLst/>
              </a:prstGeom>
              <a:solidFill>
                <a:srgbClr val="FF9900">
                  <a:alpha val="50000"/>
                </a:srgb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70688" bIns="192024" numCol="1" spcCol="1270" anchor="t" anchorCtr="0">
                <a:noAutofit/>
              </a:bodyPr>
              <a:lstStyle/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kern="1200" dirty="0"/>
                  <a:t>Commercial and Government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dirty="0"/>
                  <a:t>Spent Nuclear Fuel Management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US" sz="1600" dirty="0"/>
                  <a:t>License Termination</a:t>
                </a:r>
              </a:p>
              <a:p>
                <a:pPr marL="228600" lvl="1" indent="-228600" algn="l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sz="16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016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water, map&#10;&#10;Description automatically generated">
            <a:extLst>
              <a:ext uri="{FF2B5EF4-FFF2-40B4-BE49-F238E27FC236}">
                <a16:creationId xmlns:a16="http://schemas.microsoft.com/office/drawing/2014/main" id="{69CC76CA-2222-493C-8A5B-808705D1C7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3" y="2684067"/>
            <a:ext cx="11641704" cy="3381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6A9F0594-F329-4857-8B67-3AF592BDB8EB}"/>
              </a:ext>
            </a:extLst>
          </p:cNvPr>
          <p:cNvSpPr/>
          <p:nvPr/>
        </p:nvSpPr>
        <p:spPr>
          <a:xfrm>
            <a:off x="7271711" y="4003479"/>
            <a:ext cx="405061" cy="182443"/>
          </a:xfrm>
          <a:prstGeom prst="ellipse">
            <a:avLst/>
          </a:prstGeom>
          <a:solidFill>
            <a:srgbClr val="2E75B6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17F5BF-3619-494A-ACC4-DAF6C37F7478}"/>
              </a:ext>
            </a:extLst>
          </p:cNvPr>
          <p:cNvGrpSpPr/>
          <p:nvPr/>
        </p:nvGrpSpPr>
        <p:grpSpPr>
          <a:xfrm>
            <a:off x="9325210" y="4201069"/>
            <a:ext cx="528189" cy="228056"/>
            <a:chOff x="7111458" y="3201557"/>
            <a:chExt cx="161039" cy="695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19CE5C7-4AAE-4A45-802A-4CFF89709483}"/>
                </a:ext>
              </a:extLst>
            </p:cNvPr>
            <p:cNvSpPr/>
            <p:nvPr/>
          </p:nvSpPr>
          <p:spPr>
            <a:xfrm>
              <a:off x="7170989" y="3225370"/>
              <a:ext cx="101508" cy="45719"/>
            </a:xfrm>
            <a:prstGeom prst="ellipse">
              <a:avLst/>
            </a:prstGeom>
            <a:solidFill>
              <a:srgbClr val="E86720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 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98D2299-21CD-4C1E-8718-073DA867B9C4}"/>
                </a:ext>
              </a:extLst>
            </p:cNvPr>
            <p:cNvSpPr/>
            <p:nvPr/>
          </p:nvSpPr>
          <p:spPr>
            <a:xfrm>
              <a:off x="7111458" y="3201557"/>
              <a:ext cx="101508" cy="45719"/>
            </a:xfrm>
            <a:prstGeom prst="ellipse">
              <a:avLst/>
            </a:prstGeom>
            <a:solidFill>
              <a:srgbClr val="2E75B6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 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DE9655F-916D-4AC4-9928-1F5230EE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8" y="198899"/>
            <a:ext cx="8634272" cy="643817"/>
          </a:xfrm>
        </p:spPr>
        <p:txBody>
          <a:bodyPr>
            <a:normAutofit fontScale="90000"/>
          </a:bodyPr>
          <a:lstStyle/>
          <a:p>
            <a:pPr algn="l"/>
            <a:r>
              <a:rPr lang="en-US" sz="3733" dirty="0"/>
              <a:t>Energy</a:t>
            </a:r>
            <a:r>
              <a:rPr lang="en-US" sz="3733" i="1" dirty="0"/>
              <a:t>Solutions </a:t>
            </a:r>
            <a:r>
              <a:rPr lang="en-US" sz="3800" dirty="0"/>
              <a:t>Major </a:t>
            </a:r>
            <a:r>
              <a:rPr lang="en-US" sz="3733" dirty="0"/>
              <a:t> North American Facilities*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6A1944A-8956-41D0-9209-83F7B0996FB8}"/>
              </a:ext>
            </a:extLst>
          </p:cNvPr>
          <p:cNvSpPr/>
          <p:nvPr/>
        </p:nvSpPr>
        <p:spPr>
          <a:xfrm>
            <a:off x="8231712" y="3958191"/>
            <a:ext cx="188645" cy="84968"/>
          </a:xfrm>
          <a:prstGeom prst="ellipse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343A1F-0707-45AF-9930-DB12F6A5AF99}"/>
              </a:ext>
            </a:extLst>
          </p:cNvPr>
          <p:cNvSpPr/>
          <p:nvPr/>
        </p:nvSpPr>
        <p:spPr>
          <a:xfrm>
            <a:off x="8476609" y="3968343"/>
            <a:ext cx="214051" cy="96411"/>
          </a:xfrm>
          <a:prstGeom prst="ellipse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F5C830F-05B9-4F0A-8EF4-791705BB12F0}"/>
              </a:ext>
            </a:extLst>
          </p:cNvPr>
          <p:cNvSpPr/>
          <p:nvPr/>
        </p:nvSpPr>
        <p:spPr>
          <a:xfrm>
            <a:off x="2364447" y="2838191"/>
            <a:ext cx="239053" cy="107672"/>
          </a:xfrm>
          <a:prstGeom prst="ellipse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E405A41-1B43-4238-8ADA-3BEC1B5D3FA6}"/>
              </a:ext>
            </a:extLst>
          </p:cNvPr>
          <p:cNvSpPr/>
          <p:nvPr/>
        </p:nvSpPr>
        <p:spPr>
          <a:xfrm>
            <a:off x="1850096" y="3324255"/>
            <a:ext cx="378755" cy="170595"/>
          </a:xfrm>
          <a:prstGeom prst="ellipse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1BD1B1F-2D8E-4CF6-B0AB-1FB47B1CC394}"/>
              </a:ext>
            </a:extLst>
          </p:cNvPr>
          <p:cNvSpPr/>
          <p:nvPr/>
        </p:nvSpPr>
        <p:spPr>
          <a:xfrm>
            <a:off x="9945955" y="3093985"/>
            <a:ext cx="264845" cy="119288"/>
          </a:xfrm>
          <a:prstGeom prst="ellipse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6A15DA-0423-45F2-A634-089D18E2D28E}"/>
              </a:ext>
            </a:extLst>
          </p:cNvPr>
          <p:cNvSpPr/>
          <p:nvPr/>
        </p:nvSpPr>
        <p:spPr>
          <a:xfrm>
            <a:off x="9679255" y="3271785"/>
            <a:ext cx="264845" cy="119288"/>
          </a:xfrm>
          <a:prstGeom prst="ellipse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AACA2B4-4DFB-4DF0-88DC-05C35C8AD642}"/>
              </a:ext>
            </a:extLst>
          </p:cNvPr>
          <p:cNvSpPr/>
          <p:nvPr/>
        </p:nvSpPr>
        <p:spPr>
          <a:xfrm>
            <a:off x="8621095" y="3917167"/>
            <a:ext cx="214051" cy="96411"/>
          </a:xfrm>
          <a:prstGeom prst="ellipse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2CD428-8A89-443F-B57B-9BA55404002A}"/>
              </a:ext>
            </a:extLst>
          </p:cNvPr>
          <p:cNvGrpSpPr/>
          <p:nvPr/>
        </p:nvGrpSpPr>
        <p:grpSpPr>
          <a:xfrm>
            <a:off x="8728121" y="1181574"/>
            <a:ext cx="2843980" cy="2735593"/>
            <a:chOff x="6570081" y="1338689"/>
            <a:chExt cx="2132985" cy="2051695"/>
          </a:xfrm>
        </p:grpSpPr>
        <p:cxnSp>
          <p:nvCxnSpPr>
            <p:cNvPr id="58" name="Connector: Curved 57">
              <a:extLst>
                <a:ext uri="{FF2B5EF4-FFF2-40B4-BE49-F238E27FC236}">
                  <a16:creationId xmlns:a16="http://schemas.microsoft.com/office/drawing/2014/main" id="{7C5AC685-2355-43E7-AAF9-DA48CCED76E0}"/>
                </a:ext>
              </a:extLst>
            </p:cNvPr>
            <p:cNvCxnSpPr>
              <a:cxnSpLocks/>
              <a:stCxn id="59" idx="1"/>
              <a:endCxn id="50" idx="0"/>
            </p:cNvCxnSpPr>
            <p:nvPr/>
          </p:nvCxnSpPr>
          <p:spPr>
            <a:xfrm rot="10800000" flipV="1">
              <a:off x="6570081" y="1437476"/>
              <a:ext cx="919954" cy="1952908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5B748AA-ACAF-48EB-AB6F-D9BB8A7B6F16}"/>
                </a:ext>
              </a:extLst>
            </p:cNvPr>
            <p:cNvSpPr/>
            <p:nvPr/>
          </p:nvSpPr>
          <p:spPr>
            <a:xfrm>
              <a:off x="7490035" y="1338689"/>
              <a:ext cx="1213031" cy="197573"/>
            </a:xfrm>
            <a:prstGeom prst="rect">
              <a:avLst/>
            </a:prstGeom>
            <a:solidFill>
              <a:srgbClr val="00A160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MHF Packaging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A41577F-7905-49DA-B0D9-65B3D5E5B580}"/>
              </a:ext>
            </a:extLst>
          </p:cNvPr>
          <p:cNvGrpSpPr/>
          <p:nvPr/>
        </p:nvGrpSpPr>
        <p:grpSpPr>
          <a:xfrm>
            <a:off x="9550400" y="3360638"/>
            <a:ext cx="1531640" cy="885495"/>
            <a:chOff x="7162800" y="3017292"/>
            <a:chExt cx="1148730" cy="66412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649C439-3588-45E6-89F9-319261EAA539}"/>
                </a:ext>
              </a:extLst>
            </p:cNvPr>
            <p:cNvSpPr/>
            <p:nvPr/>
          </p:nvSpPr>
          <p:spPr>
            <a:xfrm>
              <a:off x="7513190" y="3017292"/>
              <a:ext cx="798340" cy="316542"/>
            </a:xfrm>
            <a:prstGeom prst="rect">
              <a:avLst/>
            </a:prstGeom>
            <a:solidFill>
              <a:srgbClr val="2E75B6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Barnwell</a:t>
              </a:r>
            </a:p>
            <a:p>
              <a:pPr algn="ctr"/>
              <a:r>
                <a:rPr lang="en-US" sz="1067" dirty="0">
                  <a:solidFill>
                    <a:srgbClr val="FFFFFF"/>
                  </a:solidFill>
                </a:rPr>
                <a:t>Processing</a:t>
              </a:r>
              <a:endParaRPr lang="en-US" sz="1467" dirty="0">
                <a:solidFill>
                  <a:srgbClr val="FFFFFF"/>
                </a:solidFill>
              </a:endParaRPr>
            </a:p>
          </p:txBody>
        </p:sp>
        <p:cxnSp>
          <p:nvCxnSpPr>
            <p:cNvPr id="63" name="Straight Arrow Connector 139">
              <a:extLst>
                <a:ext uri="{FF2B5EF4-FFF2-40B4-BE49-F238E27FC236}">
                  <a16:creationId xmlns:a16="http://schemas.microsoft.com/office/drawing/2014/main" id="{26DE9117-6EB4-40D1-89E6-C99B0376105E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rot="10800000" flipV="1">
              <a:off x="7162800" y="3175563"/>
              <a:ext cx="350390" cy="505850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EA4EE7-FCD8-4BC7-BD63-4C5A88FE580A}"/>
              </a:ext>
            </a:extLst>
          </p:cNvPr>
          <p:cNvGrpSpPr/>
          <p:nvPr/>
        </p:nvGrpSpPr>
        <p:grpSpPr>
          <a:xfrm>
            <a:off x="9709321" y="4079459"/>
            <a:ext cx="1565504" cy="482509"/>
            <a:chOff x="7281991" y="3556408"/>
            <a:chExt cx="1174128" cy="361882"/>
          </a:xfrm>
          <a:solidFill>
            <a:srgbClr val="E86720"/>
          </a:solidFill>
        </p:grpSpPr>
        <p:cxnSp>
          <p:nvCxnSpPr>
            <p:cNvPr id="65" name="Straight Arrow Connector 139">
              <a:extLst>
                <a:ext uri="{FF2B5EF4-FFF2-40B4-BE49-F238E27FC236}">
                  <a16:creationId xmlns:a16="http://schemas.microsoft.com/office/drawing/2014/main" id="{D6859654-110E-4668-8F38-16E5EF3629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1991" y="3759005"/>
              <a:ext cx="630369" cy="6841"/>
            </a:xfrm>
            <a:prstGeom prst="straightConnector1">
              <a:avLst/>
            </a:prstGeom>
            <a:grpFill/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2DCC7D5-2199-4195-BD2E-43187DEE03CC}"/>
                </a:ext>
              </a:extLst>
            </p:cNvPr>
            <p:cNvSpPr/>
            <p:nvPr/>
          </p:nvSpPr>
          <p:spPr>
            <a:xfrm>
              <a:off x="7657779" y="3556408"/>
              <a:ext cx="798340" cy="361882"/>
            </a:xfrm>
            <a:prstGeom prst="rect">
              <a:avLst/>
            </a:prstGeom>
            <a:grpFill/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Barnwell</a:t>
              </a:r>
            </a:p>
            <a:p>
              <a:pPr algn="ctr"/>
              <a:r>
                <a:rPr lang="en-US" sz="1067" dirty="0">
                  <a:solidFill>
                    <a:srgbClr val="FFFFFF"/>
                  </a:solidFill>
                </a:rPr>
                <a:t>Disposal</a:t>
              </a:r>
              <a:endParaRPr lang="en-US" sz="1467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C6DC54C-94F1-4C3D-8527-E384C7D2D513}"/>
              </a:ext>
            </a:extLst>
          </p:cNvPr>
          <p:cNvGrpSpPr/>
          <p:nvPr/>
        </p:nvGrpSpPr>
        <p:grpSpPr>
          <a:xfrm>
            <a:off x="5291278" y="3869199"/>
            <a:ext cx="2186448" cy="404860"/>
            <a:chOff x="3915113" y="3413953"/>
            <a:chExt cx="1639833" cy="303645"/>
          </a:xfrm>
        </p:grpSpPr>
        <p:cxnSp>
          <p:nvCxnSpPr>
            <p:cNvPr id="71" name="Straight Arrow Connector 139">
              <a:extLst>
                <a:ext uri="{FF2B5EF4-FFF2-40B4-BE49-F238E27FC236}">
                  <a16:creationId xmlns:a16="http://schemas.microsoft.com/office/drawing/2014/main" id="{33939DE0-285A-47EE-9FFC-EABFA7B15A17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>
              <a:off x="5095623" y="3565776"/>
              <a:ext cx="459323" cy="17141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D8350D-6DA3-47B9-80B5-B3A444FB17F3}"/>
                </a:ext>
              </a:extLst>
            </p:cNvPr>
            <p:cNvSpPr/>
            <p:nvPr/>
          </p:nvSpPr>
          <p:spPr>
            <a:xfrm>
              <a:off x="3915113" y="3413953"/>
              <a:ext cx="1180510" cy="303645"/>
            </a:xfrm>
            <a:prstGeom prst="rect">
              <a:avLst/>
            </a:prstGeom>
            <a:solidFill>
              <a:srgbClr val="2E75B6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Memphis</a:t>
              </a:r>
            </a:p>
            <a:p>
              <a:pPr algn="ctr"/>
              <a:r>
                <a:rPr lang="en-US" sz="1067" dirty="0">
                  <a:solidFill>
                    <a:srgbClr val="FFFFFF"/>
                  </a:solidFill>
                </a:rPr>
                <a:t>Logistics Center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331CF8-C533-4E72-A51E-BA79F0B7B5D7}"/>
              </a:ext>
            </a:extLst>
          </p:cNvPr>
          <p:cNvGrpSpPr/>
          <p:nvPr/>
        </p:nvGrpSpPr>
        <p:grpSpPr>
          <a:xfrm>
            <a:off x="6555032" y="2543104"/>
            <a:ext cx="1742261" cy="1441553"/>
            <a:chOff x="5017904" y="2392285"/>
            <a:chExt cx="1306696" cy="1081165"/>
          </a:xfrm>
        </p:grpSpPr>
        <p:cxnSp>
          <p:nvCxnSpPr>
            <p:cNvPr id="77" name="Straight Arrow Connector 139">
              <a:extLst>
                <a:ext uri="{FF2B5EF4-FFF2-40B4-BE49-F238E27FC236}">
                  <a16:creationId xmlns:a16="http://schemas.microsoft.com/office/drawing/2014/main" id="{074FA645-DA72-4604-8B84-86947C401D9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5912386" y="2511573"/>
              <a:ext cx="412214" cy="961877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783AA0F-9813-43B7-825A-16A7F2AC4F5E}"/>
                </a:ext>
              </a:extLst>
            </p:cNvPr>
            <p:cNvSpPr txBox="1"/>
            <p:nvPr/>
          </p:nvSpPr>
          <p:spPr>
            <a:xfrm>
              <a:off x="5017904" y="2392285"/>
              <a:ext cx="894482" cy="238575"/>
            </a:xfrm>
            <a:prstGeom prst="rect">
              <a:avLst/>
            </a:prstGeom>
            <a:solidFill>
              <a:srgbClr val="00A160"/>
            </a:solidFill>
            <a:ln w="635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Transload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C8ED239-4D20-46DD-9206-C55161BEB602}"/>
              </a:ext>
            </a:extLst>
          </p:cNvPr>
          <p:cNvGrpSpPr/>
          <p:nvPr/>
        </p:nvGrpSpPr>
        <p:grpSpPr>
          <a:xfrm>
            <a:off x="9811680" y="2564172"/>
            <a:ext cx="1701519" cy="747284"/>
            <a:chOff x="7355682" y="2392285"/>
            <a:chExt cx="1276139" cy="56046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9E1351C-47E3-4E1E-B51A-DC2CFF10B953}"/>
                </a:ext>
              </a:extLst>
            </p:cNvPr>
            <p:cNvSpPr txBox="1"/>
            <p:nvPr/>
          </p:nvSpPr>
          <p:spPr>
            <a:xfrm>
              <a:off x="7737339" y="2392285"/>
              <a:ext cx="894482" cy="238575"/>
            </a:xfrm>
            <a:prstGeom prst="rect">
              <a:avLst/>
            </a:prstGeom>
            <a:solidFill>
              <a:srgbClr val="00A160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Transload</a:t>
              </a:r>
            </a:p>
          </p:txBody>
        </p:sp>
        <p:cxnSp>
          <p:nvCxnSpPr>
            <p:cNvPr id="81" name="Straight Arrow Connector 139">
              <a:extLst>
                <a:ext uri="{FF2B5EF4-FFF2-40B4-BE49-F238E27FC236}">
                  <a16:creationId xmlns:a16="http://schemas.microsoft.com/office/drawing/2014/main" id="{6A295929-0D83-47A9-9025-4C4A5B931D92}"/>
                </a:ext>
              </a:extLst>
            </p:cNvPr>
            <p:cNvCxnSpPr>
              <a:cxnSpLocks/>
              <a:stCxn id="80" idx="1"/>
            </p:cNvCxnSpPr>
            <p:nvPr/>
          </p:nvCxnSpPr>
          <p:spPr>
            <a:xfrm rot="10800000" flipV="1">
              <a:off x="7355682" y="2511572"/>
              <a:ext cx="381657" cy="441176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Arrow Connector 139">
              <a:extLst>
                <a:ext uri="{FF2B5EF4-FFF2-40B4-BE49-F238E27FC236}">
                  <a16:creationId xmlns:a16="http://schemas.microsoft.com/office/drawing/2014/main" id="{9D719E1F-C122-416D-92C7-E636B695B96A}"/>
                </a:ext>
              </a:extLst>
            </p:cNvPr>
            <p:cNvCxnSpPr>
              <a:cxnSpLocks/>
              <a:stCxn id="80" idx="1"/>
            </p:cNvCxnSpPr>
            <p:nvPr/>
          </p:nvCxnSpPr>
          <p:spPr>
            <a:xfrm rot="10800000" flipV="1">
              <a:off x="7555710" y="2511573"/>
              <a:ext cx="181629" cy="314970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71C8702-13F7-4080-BFCA-307B2FDF3DB0}"/>
              </a:ext>
            </a:extLst>
          </p:cNvPr>
          <p:cNvGrpSpPr/>
          <p:nvPr/>
        </p:nvGrpSpPr>
        <p:grpSpPr>
          <a:xfrm>
            <a:off x="675842" y="2591962"/>
            <a:ext cx="1372033" cy="774695"/>
            <a:chOff x="506881" y="2440785"/>
            <a:chExt cx="1029025" cy="581021"/>
          </a:xfrm>
        </p:grpSpPr>
        <p:cxnSp>
          <p:nvCxnSpPr>
            <p:cNvPr id="84" name="Straight Arrow Connector 139">
              <a:extLst>
                <a:ext uri="{FF2B5EF4-FFF2-40B4-BE49-F238E27FC236}">
                  <a16:creationId xmlns:a16="http://schemas.microsoft.com/office/drawing/2014/main" id="{B3F76175-627B-4CB7-B763-A6A183B0A2E9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>
              <a:off x="1343939" y="2560072"/>
              <a:ext cx="191967" cy="461734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D946AC0-8479-4D07-9691-CCEA4095A380}"/>
                </a:ext>
              </a:extLst>
            </p:cNvPr>
            <p:cNvSpPr txBox="1"/>
            <p:nvPr/>
          </p:nvSpPr>
          <p:spPr>
            <a:xfrm>
              <a:off x="506881" y="2440785"/>
              <a:ext cx="837058" cy="238575"/>
            </a:xfrm>
            <a:prstGeom prst="rect">
              <a:avLst/>
            </a:prstGeom>
            <a:solidFill>
              <a:srgbClr val="00A160"/>
            </a:solidFill>
            <a:ln w="635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Transload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9FDF0F5-E1AC-4F27-8D0B-F67B54D18E29}"/>
              </a:ext>
            </a:extLst>
          </p:cNvPr>
          <p:cNvGrpSpPr/>
          <p:nvPr/>
        </p:nvGrpSpPr>
        <p:grpSpPr>
          <a:xfrm>
            <a:off x="673904" y="2058722"/>
            <a:ext cx="1799421" cy="780885"/>
            <a:chOff x="505428" y="2040856"/>
            <a:chExt cx="1349566" cy="585664"/>
          </a:xfrm>
        </p:grpSpPr>
        <p:cxnSp>
          <p:nvCxnSpPr>
            <p:cNvPr id="87" name="Straight Arrow Connector 139">
              <a:extLst>
                <a:ext uri="{FF2B5EF4-FFF2-40B4-BE49-F238E27FC236}">
                  <a16:creationId xmlns:a16="http://schemas.microsoft.com/office/drawing/2014/main" id="{9B4CC1A9-41AF-48EC-B6EE-518D160C72B5}"/>
                </a:ext>
              </a:extLst>
            </p:cNvPr>
            <p:cNvCxnSpPr>
              <a:cxnSpLocks/>
              <a:stCxn id="88" idx="3"/>
            </p:cNvCxnSpPr>
            <p:nvPr/>
          </p:nvCxnSpPr>
          <p:spPr>
            <a:xfrm>
              <a:off x="1530896" y="2160144"/>
              <a:ext cx="324098" cy="466376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33442F8-A15D-4996-8819-14DF35967364}"/>
                </a:ext>
              </a:extLst>
            </p:cNvPr>
            <p:cNvSpPr txBox="1"/>
            <p:nvPr/>
          </p:nvSpPr>
          <p:spPr>
            <a:xfrm>
              <a:off x="505428" y="2040856"/>
              <a:ext cx="1025468" cy="238575"/>
            </a:xfrm>
            <a:prstGeom prst="rect">
              <a:avLst/>
            </a:prstGeom>
            <a:solidFill>
              <a:srgbClr val="00A160"/>
            </a:solidFill>
            <a:ln w="635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Hittman West</a:t>
              </a:r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42CBC6A7-E531-4252-9596-98FC1045501E}"/>
              </a:ext>
            </a:extLst>
          </p:cNvPr>
          <p:cNvSpPr/>
          <p:nvPr/>
        </p:nvSpPr>
        <p:spPr>
          <a:xfrm>
            <a:off x="2506883" y="3402803"/>
            <a:ext cx="355018" cy="159549"/>
          </a:xfrm>
          <a:prstGeom prst="ellipse">
            <a:avLst/>
          </a:prstGeom>
          <a:solidFill>
            <a:srgbClr val="E86720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8BA39FC-827E-4A68-8F99-FAA33F00F586}"/>
              </a:ext>
            </a:extLst>
          </p:cNvPr>
          <p:cNvGrpSpPr/>
          <p:nvPr/>
        </p:nvGrpSpPr>
        <p:grpSpPr>
          <a:xfrm>
            <a:off x="2688167" y="1922629"/>
            <a:ext cx="1556560" cy="1504353"/>
            <a:chOff x="2016125" y="1938785"/>
            <a:chExt cx="1164834" cy="1128265"/>
          </a:xfrm>
          <a:solidFill>
            <a:srgbClr val="FF9900"/>
          </a:solidFill>
        </p:grpSpPr>
        <p:cxnSp>
          <p:nvCxnSpPr>
            <p:cNvPr id="93" name="Straight Arrow Connector 60">
              <a:extLst>
                <a:ext uri="{FF2B5EF4-FFF2-40B4-BE49-F238E27FC236}">
                  <a16:creationId xmlns:a16="http://schemas.microsoft.com/office/drawing/2014/main" id="{1802D05E-9591-4339-A35E-DB0B6D4165CA}"/>
                </a:ext>
              </a:extLst>
            </p:cNvPr>
            <p:cNvCxnSpPr>
              <a:cxnSpLocks/>
              <a:stCxn id="94" idx="1"/>
            </p:cNvCxnSpPr>
            <p:nvPr/>
          </p:nvCxnSpPr>
          <p:spPr>
            <a:xfrm rot="10800000" flipV="1">
              <a:off x="2016125" y="2131628"/>
              <a:ext cx="366494" cy="935422"/>
            </a:xfrm>
            <a:prstGeom prst="curvedConnector2">
              <a:avLst/>
            </a:prstGeom>
            <a:grpFill/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B588239-B0DD-41A8-9352-F30D78056BFE}"/>
                </a:ext>
              </a:extLst>
            </p:cNvPr>
            <p:cNvSpPr/>
            <p:nvPr/>
          </p:nvSpPr>
          <p:spPr>
            <a:xfrm>
              <a:off x="2382619" y="1938785"/>
              <a:ext cx="798340" cy="385685"/>
            </a:xfrm>
            <a:prstGeom prst="rect">
              <a:avLst/>
            </a:prstGeom>
            <a:solidFill>
              <a:srgbClr val="E86720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Clive</a:t>
              </a:r>
            </a:p>
            <a:p>
              <a:pPr algn="ctr"/>
              <a:r>
                <a:rPr lang="en-US" sz="1067" dirty="0">
                  <a:solidFill>
                    <a:srgbClr val="FFFFFF"/>
                  </a:solidFill>
                </a:rPr>
                <a:t>Disposal</a:t>
              </a:r>
              <a:endParaRPr lang="en-US" sz="1467" dirty="0">
                <a:solidFill>
                  <a:srgbClr val="FFFFFF"/>
                </a:solidFill>
              </a:endParaRPr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5825C038-1975-4CF4-8B0B-F0758FD9CE2F}"/>
              </a:ext>
            </a:extLst>
          </p:cNvPr>
          <p:cNvSpPr/>
          <p:nvPr/>
        </p:nvSpPr>
        <p:spPr>
          <a:xfrm>
            <a:off x="8414724" y="3913307"/>
            <a:ext cx="207696" cy="93547"/>
          </a:xfrm>
          <a:prstGeom prst="ellipse">
            <a:avLst/>
          </a:prstGeom>
          <a:solidFill>
            <a:srgbClr val="005F8A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49D579E-F290-4720-B17E-DFCC45843EA9}"/>
              </a:ext>
            </a:extLst>
          </p:cNvPr>
          <p:cNvSpPr/>
          <p:nvPr/>
        </p:nvSpPr>
        <p:spPr>
          <a:xfrm>
            <a:off x="8450281" y="3031257"/>
            <a:ext cx="274619" cy="123315"/>
          </a:xfrm>
          <a:prstGeom prst="ellipse">
            <a:avLst/>
          </a:prstGeom>
          <a:solidFill>
            <a:srgbClr val="2E75B6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07C7B56-C003-4BCB-894F-7276CC1E652C}"/>
              </a:ext>
            </a:extLst>
          </p:cNvPr>
          <p:cNvSpPr/>
          <p:nvPr/>
        </p:nvSpPr>
        <p:spPr>
          <a:xfrm>
            <a:off x="8725897" y="3887909"/>
            <a:ext cx="249979" cy="112592"/>
          </a:xfrm>
          <a:prstGeom prst="ellipse">
            <a:avLst/>
          </a:prstGeom>
          <a:solidFill>
            <a:srgbClr val="005F8A"/>
          </a:solidFill>
          <a:ln w="63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55ECC98C-0944-46AA-B56A-EBB013EE9AD3}"/>
              </a:ext>
            </a:extLst>
          </p:cNvPr>
          <p:cNvCxnSpPr>
            <a:cxnSpLocks/>
          </p:cNvCxnSpPr>
          <p:nvPr/>
        </p:nvCxnSpPr>
        <p:spPr>
          <a:xfrm>
            <a:off x="7185457" y="1335284"/>
            <a:ext cx="1404683" cy="2677753"/>
          </a:xfrm>
          <a:prstGeom prst="curvedConnector2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B4616A-D11C-4D1B-845C-38F1BC91EE35}"/>
              </a:ext>
            </a:extLst>
          </p:cNvPr>
          <p:cNvGrpSpPr/>
          <p:nvPr/>
        </p:nvGrpSpPr>
        <p:grpSpPr>
          <a:xfrm>
            <a:off x="5848937" y="1592395"/>
            <a:ext cx="2666291" cy="2356079"/>
            <a:chOff x="4389211" y="1664735"/>
            <a:chExt cx="1999718" cy="176705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A55F9A-C915-4E4C-8AB0-BB9CAD793AA1}"/>
                </a:ext>
              </a:extLst>
            </p:cNvPr>
            <p:cNvSpPr/>
            <p:nvPr/>
          </p:nvSpPr>
          <p:spPr>
            <a:xfrm>
              <a:off x="4389211" y="1664735"/>
              <a:ext cx="1046607" cy="548099"/>
            </a:xfrm>
            <a:prstGeom prst="rect">
              <a:avLst/>
            </a:prstGeom>
            <a:solidFill>
              <a:srgbClr val="2E75B6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Bear Creek</a:t>
              </a:r>
            </a:p>
            <a:p>
              <a:pPr algn="ctr"/>
              <a:r>
                <a:rPr lang="en-US" sz="1067" dirty="0">
                  <a:solidFill>
                    <a:srgbClr val="FFFFFF"/>
                  </a:solidFill>
                </a:rPr>
                <a:t>Compaction</a:t>
              </a:r>
            </a:p>
            <a:p>
              <a:pPr algn="ctr"/>
              <a:r>
                <a:rPr lang="en-US" sz="1067" dirty="0">
                  <a:solidFill>
                    <a:srgbClr val="FFFFFF"/>
                  </a:solidFill>
                </a:rPr>
                <a:t>Incineration</a:t>
              </a:r>
            </a:p>
            <a:p>
              <a:pPr algn="ctr"/>
              <a:r>
                <a:rPr lang="en-US" sz="1067" dirty="0">
                  <a:solidFill>
                    <a:srgbClr val="FFFFFF"/>
                  </a:solidFill>
                </a:rPr>
                <a:t>Metal Melt</a:t>
              </a:r>
              <a:endParaRPr lang="en-US" sz="1467" dirty="0">
                <a:solidFill>
                  <a:srgbClr val="FFFFFF"/>
                </a:solidFill>
              </a:endParaRPr>
            </a:p>
          </p:txBody>
        </p:sp>
        <p:cxnSp>
          <p:nvCxnSpPr>
            <p:cNvPr id="53" name="Connector: Curved 52">
              <a:extLst>
                <a:ext uri="{FF2B5EF4-FFF2-40B4-BE49-F238E27FC236}">
                  <a16:creationId xmlns:a16="http://schemas.microsoft.com/office/drawing/2014/main" id="{1A5C10BB-66D7-4643-B0BF-C20543DC98F9}"/>
                </a:ext>
              </a:extLst>
            </p:cNvPr>
            <p:cNvCxnSpPr>
              <a:cxnSpLocks/>
              <a:stCxn id="52" idx="3"/>
              <a:endCxn id="96" idx="0"/>
            </p:cNvCxnSpPr>
            <p:nvPr/>
          </p:nvCxnSpPr>
          <p:spPr>
            <a:xfrm>
              <a:off x="5435818" y="1938785"/>
              <a:ext cx="953111" cy="1493009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74BF38-6587-49DC-8A38-65E16D4F8F87}"/>
              </a:ext>
            </a:extLst>
          </p:cNvPr>
          <p:cNvGrpSpPr/>
          <p:nvPr/>
        </p:nvGrpSpPr>
        <p:grpSpPr>
          <a:xfrm>
            <a:off x="7558247" y="975486"/>
            <a:ext cx="2066884" cy="2102036"/>
            <a:chOff x="5668685" y="1089633"/>
            <a:chExt cx="1550163" cy="1576527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EA53B44-411B-4DBA-A60B-5C05860E10FC}"/>
                </a:ext>
              </a:extLst>
            </p:cNvPr>
            <p:cNvCxnSpPr>
              <a:cxnSpLocks/>
              <a:endCxn id="97" idx="0"/>
            </p:cNvCxnSpPr>
            <p:nvPr/>
          </p:nvCxnSpPr>
          <p:spPr>
            <a:xfrm>
              <a:off x="6440693" y="1229342"/>
              <a:ext cx="0" cy="1436818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01C5288-8CA1-405B-920C-C711AAC693E0}"/>
                </a:ext>
              </a:extLst>
            </p:cNvPr>
            <p:cNvSpPr/>
            <p:nvPr/>
          </p:nvSpPr>
          <p:spPr>
            <a:xfrm>
              <a:off x="5668685" y="1089633"/>
              <a:ext cx="1550163" cy="279418"/>
            </a:xfrm>
            <a:prstGeom prst="rect">
              <a:avLst/>
            </a:prstGeom>
            <a:solidFill>
              <a:srgbClr val="2E75B6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Walker Ops (Canada)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93BEC56-EADC-45DF-B7AB-4E7A3839013F}"/>
              </a:ext>
            </a:extLst>
          </p:cNvPr>
          <p:cNvGrpSpPr/>
          <p:nvPr/>
        </p:nvGrpSpPr>
        <p:grpSpPr>
          <a:xfrm>
            <a:off x="8853499" y="1714319"/>
            <a:ext cx="2680820" cy="2202848"/>
            <a:chOff x="6638165" y="1760610"/>
            <a:chExt cx="2010615" cy="1652136"/>
          </a:xfrm>
        </p:grpSpPr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192283BA-0E74-4679-B0C6-9FAB4BA604CD}"/>
                </a:ext>
              </a:extLst>
            </p:cNvPr>
            <p:cNvCxnSpPr>
              <a:cxnSpLocks/>
              <a:stCxn id="56" idx="1"/>
              <a:endCxn id="98" idx="0"/>
            </p:cNvCxnSpPr>
            <p:nvPr/>
          </p:nvCxnSpPr>
          <p:spPr>
            <a:xfrm rot="10800000" flipV="1">
              <a:off x="6638165" y="1943066"/>
              <a:ext cx="826954" cy="1469680"/>
            </a:xfrm>
            <a:prstGeom prst="curvedConnector2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10E52BC-4F4B-497D-88DD-2E351533EC3D}"/>
                </a:ext>
              </a:extLst>
            </p:cNvPr>
            <p:cNvSpPr/>
            <p:nvPr/>
          </p:nvSpPr>
          <p:spPr>
            <a:xfrm>
              <a:off x="7465119" y="1760610"/>
              <a:ext cx="1183661" cy="364911"/>
            </a:xfrm>
            <a:prstGeom prst="rect">
              <a:avLst/>
            </a:prstGeom>
            <a:solidFill>
              <a:srgbClr val="2E75B6"/>
            </a:solidFill>
            <a:ln w="63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rgbClr val="FFFFFF"/>
                  </a:solidFill>
                </a:rPr>
                <a:t>Erwin</a:t>
              </a:r>
              <a:br>
                <a:rPr lang="en-US" sz="1467" dirty="0">
                  <a:solidFill>
                    <a:srgbClr val="FFFFFF"/>
                  </a:solidFill>
                </a:rPr>
              </a:br>
              <a:r>
                <a:rPr lang="en-US" sz="1067" dirty="0">
                  <a:solidFill>
                    <a:srgbClr val="FFFFFF"/>
                  </a:solidFill>
                </a:rPr>
                <a:t>Spent IX Processing</a:t>
              </a:r>
              <a:endParaRPr lang="en-US" sz="1467" dirty="0">
                <a:solidFill>
                  <a:srgbClr val="FFFFFF"/>
                </a:solidFill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0C57BFC0-5ABD-4F8B-AC2F-626E1208DE21}"/>
              </a:ext>
            </a:extLst>
          </p:cNvPr>
          <p:cNvSpPr/>
          <p:nvPr/>
        </p:nvSpPr>
        <p:spPr>
          <a:xfrm>
            <a:off x="6096002" y="1121134"/>
            <a:ext cx="1151757" cy="264797"/>
          </a:xfrm>
          <a:prstGeom prst="rect">
            <a:avLst/>
          </a:prstGeom>
          <a:solidFill>
            <a:srgbClr val="00A160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rgbClr val="FFFFFF"/>
                </a:solidFill>
              </a:rPr>
              <a:t>Hittman</a:t>
            </a:r>
          </a:p>
        </p:txBody>
      </p:sp>
      <p:sp>
        <p:nvSpPr>
          <p:cNvPr id="103" name="Slide Number Placeholder 4">
            <a:extLst>
              <a:ext uri="{FF2B5EF4-FFF2-40B4-BE49-F238E27FC236}">
                <a16:creationId xmlns:a16="http://schemas.microsoft.com/office/drawing/2014/main" id="{2D3E5606-C01B-40A2-AC1A-F9391D630737}"/>
              </a:ext>
            </a:extLst>
          </p:cNvPr>
          <p:cNvSpPr txBox="1">
            <a:spLocks/>
          </p:cNvSpPr>
          <p:nvPr/>
        </p:nvSpPr>
        <p:spPr>
          <a:xfrm>
            <a:off x="11384629" y="6483447"/>
            <a:ext cx="824290" cy="369145"/>
          </a:xfrm>
          <a:custGeom>
            <a:avLst/>
            <a:gdLst>
              <a:gd name="connsiteX0" fmla="*/ 0 w 666946"/>
              <a:gd name="connsiteY0" fmla="*/ 365125 h 365125"/>
              <a:gd name="connsiteX1" fmla="*/ 91281 w 666946"/>
              <a:gd name="connsiteY1" fmla="*/ 0 h 365125"/>
              <a:gd name="connsiteX2" fmla="*/ 666946 w 666946"/>
              <a:gd name="connsiteY2" fmla="*/ 0 h 365125"/>
              <a:gd name="connsiteX3" fmla="*/ 575665 w 666946"/>
              <a:gd name="connsiteY3" fmla="*/ 365125 h 365125"/>
              <a:gd name="connsiteX4" fmla="*/ 0 w 666946"/>
              <a:gd name="connsiteY4" fmla="*/ 365125 h 365125"/>
              <a:gd name="connsiteX0" fmla="*/ 0 w 666946"/>
              <a:gd name="connsiteY0" fmla="*/ 365125 h 383979"/>
              <a:gd name="connsiteX1" fmla="*/ 91281 w 666946"/>
              <a:gd name="connsiteY1" fmla="*/ 0 h 383979"/>
              <a:gd name="connsiteX2" fmla="*/ 666946 w 666946"/>
              <a:gd name="connsiteY2" fmla="*/ 0 h 383979"/>
              <a:gd name="connsiteX3" fmla="*/ 651080 w 666946"/>
              <a:gd name="connsiteY3" fmla="*/ 383979 h 383979"/>
              <a:gd name="connsiteX4" fmla="*/ 0 w 666946"/>
              <a:gd name="connsiteY4" fmla="*/ 365125 h 383979"/>
              <a:gd name="connsiteX0" fmla="*/ 0 w 688787"/>
              <a:gd name="connsiteY0" fmla="*/ 365125 h 365125"/>
              <a:gd name="connsiteX1" fmla="*/ 91281 w 688787"/>
              <a:gd name="connsiteY1" fmla="*/ 0 h 365125"/>
              <a:gd name="connsiteX2" fmla="*/ 666946 w 688787"/>
              <a:gd name="connsiteY2" fmla="*/ 0 h 365125"/>
              <a:gd name="connsiteX3" fmla="*/ 688787 w 688787"/>
              <a:gd name="connsiteY3" fmla="*/ 365125 h 365125"/>
              <a:gd name="connsiteX4" fmla="*/ 0 w 688787"/>
              <a:gd name="connsiteY4" fmla="*/ 365125 h 365125"/>
              <a:gd name="connsiteX0" fmla="*/ 0 w 666946"/>
              <a:gd name="connsiteY0" fmla="*/ 365125 h 374552"/>
              <a:gd name="connsiteX1" fmla="*/ 91281 w 666946"/>
              <a:gd name="connsiteY1" fmla="*/ 0 h 374552"/>
              <a:gd name="connsiteX2" fmla="*/ 666946 w 666946"/>
              <a:gd name="connsiteY2" fmla="*/ 0 h 374552"/>
              <a:gd name="connsiteX3" fmla="*/ 660507 w 666946"/>
              <a:gd name="connsiteY3" fmla="*/ 374552 h 374552"/>
              <a:gd name="connsiteX4" fmla="*/ 0 w 666946"/>
              <a:gd name="connsiteY4" fmla="*/ 365125 h 374552"/>
              <a:gd name="connsiteX0" fmla="*/ 0 w 666946"/>
              <a:gd name="connsiteY0" fmla="*/ 365125 h 365125"/>
              <a:gd name="connsiteX1" fmla="*/ 91281 w 666946"/>
              <a:gd name="connsiteY1" fmla="*/ 0 h 365125"/>
              <a:gd name="connsiteX2" fmla="*/ 666946 w 666946"/>
              <a:gd name="connsiteY2" fmla="*/ 0 h 365125"/>
              <a:gd name="connsiteX3" fmla="*/ 660507 w 666946"/>
              <a:gd name="connsiteY3" fmla="*/ 355698 h 365125"/>
              <a:gd name="connsiteX4" fmla="*/ 0 w 666946"/>
              <a:gd name="connsiteY4" fmla="*/ 365125 h 365125"/>
              <a:gd name="connsiteX0" fmla="*/ 0 w 667769"/>
              <a:gd name="connsiteY0" fmla="*/ 365125 h 369145"/>
              <a:gd name="connsiteX1" fmla="*/ 91281 w 667769"/>
              <a:gd name="connsiteY1" fmla="*/ 0 h 369145"/>
              <a:gd name="connsiteX2" fmla="*/ 666946 w 667769"/>
              <a:gd name="connsiteY2" fmla="*/ 0 h 369145"/>
              <a:gd name="connsiteX3" fmla="*/ 667769 w 667769"/>
              <a:gd name="connsiteY3" fmla="*/ 369145 h 369145"/>
              <a:gd name="connsiteX4" fmla="*/ 0 w 667769"/>
              <a:gd name="connsiteY4" fmla="*/ 365125 h 3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769" h="369145">
                <a:moveTo>
                  <a:pt x="0" y="365125"/>
                </a:moveTo>
                <a:lnTo>
                  <a:pt x="91281" y="0"/>
                </a:lnTo>
                <a:lnTo>
                  <a:pt x="666946" y="0"/>
                </a:lnTo>
                <a:cubicBezTo>
                  <a:pt x="667220" y="123048"/>
                  <a:pt x="667495" y="246097"/>
                  <a:pt x="667769" y="369145"/>
                </a:cubicBezTo>
                <a:lnTo>
                  <a:pt x="0" y="365125"/>
                </a:lnTo>
                <a:close/>
              </a:path>
            </a:pathLst>
          </a:cu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DCF92-8E10-4E27-BAB7-EA71A30BFA7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A2FF22-583D-3B7B-BC6E-D5B98AD369D7}"/>
              </a:ext>
            </a:extLst>
          </p:cNvPr>
          <p:cNvSpPr txBox="1"/>
          <p:nvPr/>
        </p:nvSpPr>
        <p:spPr>
          <a:xfrm>
            <a:off x="85135" y="6337882"/>
            <a:ext cx="666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*Project operations at multiple DOE/DoD/Canadian locations</a:t>
            </a:r>
          </a:p>
        </p:txBody>
      </p:sp>
    </p:spTree>
    <p:extLst>
      <p:ext uri="{BB962C8B-B14F-4D97-AF65-F5344CB8AC3E}">
        <p14:creationId xmlns:p14="http://schemas.microsoft.com/office/powerpoint/2010/main" val="22780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water, map&#10;&#10;Description automatically generated">
            <a:extLst>
              <a:ext uri="{FF2B5EF4-FFF2-40B4-BE49-F238E27FC236}">
                <a16:creationId xmlns:a16="http://schemas.microsoft.com/office/drawing/2014/main" id="{69CC76CA-2222-493C-8A5B-808705D1C7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0" y="2923929"/>
            <a:ext cx="11615919" cy="3381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Oval 90">
            <a:extLst>
              <a:ext uri="{FF2B5EF4-FFF2-40B4-BE49-F238E27FC236}">
                <a16:creationId xmlns:a16="http://schemas.microsoft.com/office/drawing/2014/main" id="{42CBC6A7-E531-4252-9596-98FC1045501E}"/>
              </a:ext>
            </a:extLst>
          </p:cNvPr>
          <p:cNvSpPr/>
          <p:nvPr/>
        </p:nvSpPr>
        <p:spPr>
          <a:xfrm>
            <a:off x="515523" y="4073363"/>
            <a:ext cx="354232" cy="159549"/>
          </a:xfrm>
          <a:prstGeom prst="ellipse">
            <a:avLst/>
          </a:prstGeom>
          <a:solidFill>
            <a:srgbClr val="FFC000"/>
          </a:solidFill>
          <a:ln w="6350">
            <a:solidFill>
              <a:srgbClr val="E8672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8BA39FC-827E-4A68-8F99-FAA33F00F586}"/>
              </a:ext>
            </a:extLst>
          </p:cNvPr>
          <p:cNvGrpSpPr/>
          <p:nvPr/>
        </p:nvGrpSpPr>
        <p:grpSpPr>
          <a:xfrm>
            <a:off x="733185" y="2626540"/>
            <a:ext cx="1553112" cy="1504353"/>
            <a:chOff x="2016125" y="1938785"/>
            <a:chExt cx="1164834" cy="1128265"/>
          </a:xfrm>
        </p:grpSpPr>
        <p:cxnSp>
          <p:nvCxnSpPr>
            <p:cNvPr id="93" name="Straight Arrow Connector 60">
              <a:extLst>
                <a:ext uri="{FF2B5EF4-FFF2-40B4-BE49-F238E27FC236}">
                  <a16:creationId xmlns:a16="http://schemas.microsoft.com/office/drawing/2014/main" id="{1802D05E-9591-4339-A35E-DB0B6D4165CA}"/>
                </a:ext>
              </a:extLst>
            </p:cNvPr>
            <p:cNvCxnSpPr>
              <a:cxnSpLocks/>
              <a:stCxn id="94" idx="1"/>
            </p:cNvCxnSpPr>
            <p:nvPr/>
          </p:nvCxnSpPr>
          <p:spPr>
            <a:xfrm rot="10800000" flipV="1">
              <a:off x="2016125" y="2131628"/>
              <a:ext cx="366494" cy="935422"/>
            </a:xfrm>
            <a:prstGeom prst="curvedConnector2">
              <a:avLst/>
            </a:prstGeom>
            <a:ln w="38100">
              <a:solidFill>
                <a:srgbClr val="E8672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B588239-B0DD-41A8-9352-F30D78056BFE}"/>
                </a:ext>
              </a:extLst>
            </p:cNvPr>
            <p:cNvSpPr/>
            <p:nvPr/>
          </p:nvSpPr>
          <p:spPr>
            <a:xfrm>
              <a:off x="2382619" y="1938785"/>
              <a:ext cx="798340" cy="385685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E86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 dirty="0">
                  <a:solidFill>
                    <a:schemeClr val="bg1">
                      <a:lumMod val="10000"/>
                    </a:schemeClr>
                  </a:solidFill>
                </a:rPr>
                <a:t>SONGS</a:t>
              </a:r>
            </a:p>
          </p:txBody>
        </p: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17DBA63C-0A99-44C3-998A-7660E942BEB9}"/>
              </a:ext>
            </a:extLst>
          </p:cNvPr>
          <p:cNvSpPr/>
          <p:nvPr/>
        </p:nvSpPr>
        <p:spPr>
          <a:xfrm>
            <a:off x="6469283" y="3098003"/>
            <a:ext cx="354232" cy="159549"/>
          </a:xfrm>
          <a:prstGeom prst="ellipse">
            <a:avLst/>
          </a:prstGeom>
          <a:solidFill>
            <a:srgbClr val="FFC000"/>
          </a:solidFill>
          <a:ln w="6350">
            <a:solidFill>
              <a:srgbClr val="E8672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E641FEC-50B3-4CB1-B2FB-AA4726177843}"/>
              </a:ext>
            </a:extLst>
          </p:cNvPr>
          <p:cNvSpPr/>
          <p:nvPr/>
        </p:nvSpPr>
        <p:spPr>
          <a:xfrm>
            <a:off x="7038243" y="3301203"/>
            <a:ext cx="354232" cy="159549"/>
          </a:xfrm>
          <a:prstGeom prst="ellipse">
            <a:avLst/>
          </a:prstGeom>
          <a:solidFill>
            <a:srgbClr val="FFC000"/>
          </a:solidFill>
          <a:ln w="6350">
            <a:solidFill>
              <a:srgbClr val="E8672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501C7BC-79A8-40CF-A67A-525C3425C445}"/>
              </a:ext>
            </a:extLst>
          </p:cNvPr>
          <p:cNvSpPr/>
          <p:nvPr/>
        </p:nvSpPr>
        <p:spPr>
          <a:xfrm>
            <a:off x="6390544" y="4232912"/>
            <a:ext cx="354232" cy="159549"/>
          </a:xfrm>
          <a:prstGeom prst="ellipse">
            <a:avLst/>
          </a:prstGeom>
          <a:solidFill>
            <a:srgbClr val="FFC000"/>
          </a:solidFill>
          <a:ln w="6350">
            <a:solidFill>
              <a:srgbClr val="E8672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DEFE85E2-C56D-4D0C-AB73-47B0E3A2B22E}"/>
              </a:ext>
            </a:extLst>
          </p:cNvPr>
          <p:cNvSpPr/>
          <p:nvPr/>
        </p:nvSpPr>
        <p:spPr>
          <a:xfrm>
            <a:off x="9222643" y="3270723"/>
            <a:ext cx="354232" cy="159549"/>
          </a:xfrm>
          <a:prstGeom prst="ellipse">
            <a:avLst/>
          </a:prstGeom>
          <a:solidFill>
            <a:srgbClr val="FFC000"/>
          </a:solidFill>
          <a:ln w="6350">
            <a:solidFill>
              <a:srgbClr val="E8672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130ECC1-F9D4-48F3-9204-7110F5042265}"/>
              </a:ext>
            </a:extLst>
          </p:cNvPr>
          <p:cNvSpPr/>
          <p:nvPr/>
        </p:nvSpPr>
        <p:spPr>
          <a:xfrm>
            <a:off x="5605683" y="3321523"/>
            <a:ext cx="354232" cy="159549"/>
          </a:xfrm>
          <a:prstGeom prst="ellipse">
            <a:avLst/>
          </a:prstGeom>
          <a:solidFill>
            <a:srgbClr val="FFC000"/>
          </a:solidFill>
          <a:ln w="6350">
            <a:solidFill>
              <a:srgbClr val="E8672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07" name="Straight Arrow Connector 60">
            <a:extLst>
              <a:ext uri="{FF2B5EF4-FFF2-40B4-BE49-F238E27FC236}">
                <a16:creationId xmlns:a16="http://schemas.microsoft.com/office/drawing/2014/main" id="{C8452687-9A4D-45B1-8B07-089A02E790C5}"/>
              </a:ext>
            </a:extLst>
          </p:cNvPr>
          <p:cNvCxnSpPr>
            <a:cxnSpLocks/>
          </p:cNvCxnSpPr>
          <p:nvPr/>
        </p:nvCxnSpPr>
        <p:spPr>
          <a:xfrm>
            <a:off x="4748574" y="2481747"/>
            <a:ext cx="1034225" cy="970019"/>
          </a:xfrm>
          <a:prstGeom prst="curvedConnector2">
            <a:avLst/>
          </a:prstGeom>
          <a:ln w="25400">
            <a:solidFill>
              <a:srgbClr val="E8672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259CF96-3666-43CD-8F02-5DF0FD1F1346}"/>
              </a:ext>
            </a:extLst>
          </p:cNvPr>
          <p:cNvSpPr/>
          <p:nvPr/>
        </p:nvSpPr>
        <p:spPr>
          <a:xfrm>
            <a:off x="3319605" y="2248178"/>
            <a:ext cx="1428969" cy="385517"/>
          </a:xfrm>
          <a:prstGeom prst="rect">
            <a:avLst/>
          </a:prstGeom>
          <a:solidFill>
            <a:srgbClr val="FFC000"/>
          </a:solidFill>
          <a:ln w="38100">
            <a:solidFill>
              <a:srgbClr val="E86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bg1">
                    <a:lumMod val="10000"/>
                  </a:schemeClr>
                </a:solidFill>
              </a:rPr>
              <a:t>Fort Calhoun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451E344-A137-4144-9894-232B173AF831}"/>
              </a:ext>
            </a:extLst>
          </p:cNvPr>
          <p:cNvSpPr/>
          <p:nvPr/>
        </p:nvSpPr>
        <p:spPr>
          <a:xfrm>
            <a:off x="5004774" y="1883978"/>
            <a:ext cx="1201817" cy="385517"/>
          </a:xfrm>
          <a:prstGeom prst="rect">
            <a:avLst/>
          </a:prstGeom>
          <a:solidFill>
            <a:srgbClr val="FFC000"/>
          </a:solidFill>
          <a:ln w="38100">
            <a:solidFill>
              <a:srgbClr val="E86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bg1">
                    <a:lumMod val="10000"/>
                  </a:schemeClr>
                </a:solidFill>
              </a:rPr>
              <a:t>La Crosse</a:t>
            </a:r>
          </a:p>
        </p:txBody>
      </p:sp>
      <p:cxnSp>
        <p:nvCxnSpPr>
          <p:cNvPr id="110" name="Straight Arrow Connector 60">
            <a:extLst>
              <a:ext uri="{FF2B5EF4-FFF2-40B4-BE49-F238E27FC236}">
                <a16:creationId xmlns:a16="http://schemas.microsoft.com/office/drawing/2014/main" id="{0A3A2467-BEA3-4A8B-BD73-CA143BD8DCC5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6206591" y="2076737"/>
            <a:ext cx="439808" cy="1154116"/>
          </a:xfrm>
          <a:prstGeom prst="curvedConnector2">
            <a:avLst/>
          </a:prstGeom>
          <a:ln w="25400">
            <a:solidFill>
              <a:srgbClr val="E8672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9CE5529-0CAA-4A67-8AC7-3EB33FC0A964}"/>
              </a:ext>
            </a:extLst>
          </p:cNvPr>
          <p:cNvSpPr/>
          <p:nvPr/>
        </p:nvSpPr>
        <p:spPr>
          <a:xfrm>
            <a:off x="6638466" y="1846490"/>
            <a:ext cx="1201817" cy="385517"/>
          </a:xfrm>
          <a:prstGeom prst="rect">
            <a:avLst/>
          </a:prstGeom>
          <a:solidFill>
            <a:srgbClr val="FFC000"/>
          </a:solidFill>
          <a:ln w="38100">
            <a:solidFill>
              <a:srgbClr val="E86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bg1">
                    <a:lumMod val="10000"/>
                  </a:schemeClr>
                </a:solidFill>
              </a:rPr>
              <a:t>Zion</a:t>
            </a:r>
          </a:p>
        </p:txBody>
      </p:sp>
      <p:cxnSp>
        <p:nvCxnSpPr>
          <p:cNvPr id="112" name="Straight Arrow Connector 60">
            <a:extLst>
              <a:ext uri="{FF2B5EF4-FFF2-40B4-BE49-F238E27FC236}">
                <a16:creationId xmlns:a16="http://schemas.microsoft.com/office/drawing/2014/main" id="{32EAA486-0819-4237-88F1-41ED3E363BB1}"/>
              </a:ext>
            </a:extLst>
          </p:cNvPr>
          <p:cNvCxnSpPr>
            <a:cxnSpLocks/>
          </p:cNvCxnSpPr>
          <p:nvPr/>
        </p:nvCxnSpPr>
        <p:spPr>
          <a:xfrm flipH="1">
            <a:off x="7213558" y="2210881"/>
            <a:ext cx="309" cy="1214223"/>
          </a:xfrm>
          <a:prstGeom prst="straightConnector1">
            <a:avLst/>
          </a:prstGeom>
          <a:ln w="25400">
            <a:solidFill>
              <a:srgbClr val="E8672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4" name="Straight Arrow Connector 60">
            <a:extLst>
              <a:ext uri="{FF2B5EF4-FFF2-40B4-BE49-F238E27FC236}">
                <a16:creationId xmlns:a16="http://schemas.microsoft.com/office/drawing/2014/main" id="{27717CC6-E8D5-4067-9E4C-B83717270842}"/>
              </a:ext>
            </a:extLst>
          </p:cNvPr>
          <p:cNvCxnSpPr>
            <a:cxnSpLocks/>
            <a:endCxn id="103" idx="2"/>
          </p:cNvCxnSpPr>
          <p:nvPr/>
        </p:nvCxnSpPr>
        <p:spPr>
          <a:xfrm>
            <a:off x="5486402" y="4309024"/>
            <a:ext cx="904142" cy="3663"/>
          </a:xfrm>
          <a:prstGeom prst="straightConnector1">
            <a:avLst/>
          </a:prstGeom>
          <a:ln w="25400">
            <a:solidFill>
              <a:srgbClr val="E8672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7CA8D3C-7CC9-4526-B0CC-715D931E83BA}"/>
              </a:ext>
            </a:extLst>
          </p:cNvPr>
          <p:cNvSpPr/>
          <p:nvPr/>
        </p:nvSpPr>
        <p:spPr>
          <a:xfrm>
            <a:off x="4275792" y="4113508"/>
            <a:ext cx="1201817" cy="385517"/>
          </a:xfrm>
          <a:prstGeom prst="rect">
            <a:avLst/>
          </a:prstGeom>
          <a:solidFill>
            <a:srgbClr val="FFC000"/>
          </a:solidFill>
          <a:ln w="25400">
            <a:solidFill>
              <a:srgbClr val="E86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 err="1">
                <a:solidFill>
                  <a:schemeClr val="bg1">
                    <a:lumMod val="10000"/>
                  </a:schemeClr>
                </a:solidFill>
              </a:rPr>
              <a:t>SEFOR</a:t>
            </a:r>
            <a:br>
              <a:rPr lang="en-US" sz="1467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10000"/>
                  </a:schemeClr>
                </a:solidFill>
              </a:rPr>
              <a:t>Research Reactor</a:t>
            </a:r>
            <a:endParaRPr lang="en-US" sz="1467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0980082-DAF7-4266-A5F6-D36BD3623D7C}"/>
              </a:ext>
            </a:extLst>
          </p:cNvPr>
          <p:cNvSpPr/>
          <p:nvPr/>
        </p:nvSpPr>
        <p:spPr>
          <a:xfrm>
            <a:off x="9860105" y="2273226"/>
            <a:ext cx="1428969" cy="385517"/>
          </a:xfrm>
          <a:prstGeom prst="rect">
            <a:avLst/>
          </a:prstGeom>
          <a:solidFill>
            <a:srgbClr val="FFC000"/>
          </a:solidFill>
          <a:ln w="38100">
            <a:solidFill>
              <a:srgbClr val="E86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bg1">
                    <a:lumMod val="10000"/>
                  </a:schemeClr>
                </a:solidFill>
              </a:rPr>
              <a:t>TMI-Unit 2</a:t>
            </a:r>
          </a:p>
        </p:txBody>
      </p:sp>
      <p:cxnSp>
        <p:nvCxnSpPr>
          <p:cNvPr id="118" name="Straight Arrow Connector 60">
            <a:extLst>
              <a:ext uri="{FF2B5EF4-FFF2-40B4-BE49-F238E27FC236}">
                <a16:creationId xmlns:a16="http://schemas.microsoft.com/office/drawing/2014/main" id="{C9C28DC9-F03F-474F-8BC2-1F4E9E3045F9}"/>
              </a:ext>
            </a:extLst>
          </p:cNvPr>
          <p:cNvCxnSpPr>
            <a:cxnSpLocks/>
            <a:stCxn id="117" idx="1"/>
          </p:cNvCxnSpPr>
          <p:nvPr/>
        </p:nvCxnSpPr>
        <p:spPr>
          <a:xfrm rot="10800000" flipV="1">
            <a:off x="9403811" y="2465984"/>
            <a:ext cx="456293" cy="946037"/>
          </a:xfrm>
          <a:prstGeom prst="curvedConnector2">
            <a:avLst/>
          </a:prstGeom>
          <a:ln w="25400">
            <a:solidFill>
              <a:srgbClr val="E8672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itle 4">
            <a:extLst>
              <a:ext uri="{FF2B5EF4-FFF2-40B4-BE49-F238E27FC236}">
                <a16:creationId xmlns:a16="http://schemas.microsoft.com/office/drawing/2014/main" id="{61BE7B5B-43D7-40ED-AB08-12A314114E03}"/>
              </a:ext>
            </a:extLst>
          </p:cNvPr>
          <p:cNvSpPr txBox="1">
            <a:spLocks/>
          </p:cNvSpPr>
          <p:nvPr/>
        </p:nvSpPr>
        <p:spPr>
          <a:xfrm>
            <a:off x="90628" y="198899"/>
            <a:ext cx="8634272" cy="643817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marL="227013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733" dirty="0"/>
              <a:t>Energy</a:t>
            </a:r>
            <a:r>
              <a:rPr lang="en-US" sz="3733" i="1" dirty="0"/>
              <a:t>Solutions</a:t>
            </a:r>
            <a:r>
              <a:rPr lang="en-US" sz="3733" dirty="0"/>
              <a:t> Decommissioning Projects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4D1D075B-3567-4035-BC42-D5041B7F4D8B}"/>
              </a:ext>
            </a:extLst>
          </p:cNvPr>
          <p:cNvSpPr txBox="1">
            <a:spLocks/>
          </p:cNvSpPr>
          <p:nvPr/>
        </p:nvSpPr>
        <p:spPr>
          <a:xfrm>
            <a:off x="11384629" y="6483447"/>
            <a:ext cx="824290" cy="369145"/>
          </a:xfrm>
          <a:custGeom>
            <a:avLst/>
            <a:gdLst>
              <a:gd name="connsiteX0" fmla="*/ 0 w 666946"/>
              <a:gd name="connsiteY0" fmla="*/ 365125 h 365125"/>
              <a:gd name="connsiteX1" fmla="*/ 91281 w 666946"/>
              <a:gd name="connsiteY1" fmla="*/ 0 h 365125"/>
              <a:gd name="connsiteX2" fmla="*/ 666946 w 666946"/>
              <a:gd name="connsiteY2" fmla="*/ 0 h 365125"/>
              <a:gd name="connsiteX3" fmla="*/ 575665 w 666946"/>
              <a:gd name="connsiteY3" fmla="*/ 365125 h 365125"/>
              <a:gd name="connsiteX4" fmla="*/ 0 w 666946"/>
              <a:gd name="connsiteY4" fmla="*/ 365125 h 365125"/>
              <a:gd name="connsiteX0" fmla="*/ 0 w 666946"/>
              <a:gd name="connsiteY0" fmla="*/ 365125 h 383979"/>
              <a:gd name="connsiteX1" fmla="*/ 91281 w 666946"/>
              <a:gd name="connsiteY1" fmla="*/ 0 h 383979"/>
              <a:gd name="connsiteX2" fmla="*/ 666946 w 666946"/>
              <a:gd name="connsiteY2" fmla="*/ 0 h 383979"/>
              <a:gd name="connsiteX3" fmla="*/ 651080 w 666946"/>
              <a:gd name="connsiteY3" fmla="*/ 383979 h 383979"/>
              <a:gd name="connsiteX4" fmla="*/ 0 w 666946"/>
              <a:gd name="connsiteY4" fmla="*/ 365125 h 383979"/>
              <a:gd name="connsiteX0" fmla="*/ 0 w 688787"/>
              <a:gd name="connsiteY0" fmla="*/ 365125 h 365125"/>
              <a:gd name="connsiteX1" fmla="*/ 91281 w 688787"/>
              <a:gd name="connsiteY1" fmla="*/ 0 h 365125"/>
              <a:gd name="connsiteX2" fmla="*/ 666946 w 688787"/>
              <a:gd name="connsiteY2" fmla="*/ 0 h 365125"/>
              <a:gd name="connsiteX3" fmla="*/ 688787 w 688787"/>
              <a:gd name="connsiteY3" fmla="*/ 365125 h 365125"/>
              <a:gd name="connsiteX4" fmla="*/ 0 w 688787"/>
              <a:gd name="connsiteY4" fmla="*/ 365125 h 365125"/>
              <a:gd name="connsiteX0" fmla="*/ 0 w 666946"/>
              <a:gd name="connsiteY0" fmla="*/ 365125 h 374552"/>
              <a:gd name="connsiteX1" fmla="*/ 91281 w 666946"/>
              <a:gd name="connsiteY1" fmla="*/ 0 h 374552"/>
              <a:gd name="connsiteX2" fmla="*/ 666946 w 666946"/>
              <a:gd name="connsiteY2" fmla="*/ 0 h 374552"/>
              <a:gd name="connsiteX3" fmla="*/ 660507 w 666946"/>
              <a:gd name="connsiteY3" fmla="*/ 374552 h 374552"/>
              <a:gd name="connsiteX4" fmla="*/ 0 w 666946"/>
              <a:gd name="connsiteY4" fmla="*/ 365125 h 374552"/>
              <a:gd name="connsiteX0" fmla="*/ 0 w 666946"/>
              <a:gd name="connsiteY0" fmla="*/ 365125 h 365125"/>
              <a:gd name="connsiteX1" fmla="*/ 91281 w 666946"/>
              <a:gd name="connsiteY1" fmla="*/ 0 h 365125"/>
              <a:gd name="connsiteX2" fmla="*/ 666946 w 666946"/>
              <a:gd name="connsiteY2" fmla="*/ 0 h 365125"/>
              <a:gd name="connsiteX3" fmla="*/ 660507 w 666946"/>
              <a:gd name="connsiteY3" fmla="*/ 355698 h 365125"/>
              <a:gd name="connsiteX4" fmla="*/ 0 w 666946"/>
              <a:gd name="connsiteY4" fmla="*/ 365125 h 365125"/>
              <a:gd name="connsiteX0" fmla="*/ 0 w 667769"/>
              <a:gd name="connsiteY0" fmla="*/ 365125 h 369145"/>
              <a:gd name="connsiteX1" fmla="*/ 91281 w 667769"/>
              <a:gd name="connsiteY1" fmla="*/ 0 h 369145"/>
              <a:gd name="connsiteX2" fmla="*/ 666946 w 667769"/>
              <a:gd name="connsiteY2" fmla="*/ 0 h 369145"/>
              <a:gd name="connsiteX3" fmla="*/ 667769 w 667769"/>
              <a:gd name="connsiteY3" fmla="*/ 369145 h 369145"/>
              <a:gd name="connsiteX4" fmla="*/ 0 w 667769"/>
              <a:gd name="connsiteY4" fmla="*/ 365125 h 3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769" h="369145">
                <a:moveTo>
                  <a:pt x="0" y="365125"/>
                </a:moveTo>
                <a:lnTo>
                  <a:pt x="91281" y="0"/>
                </a:lnTo>
                <a:lnTo>
                  <a:pt x="666946" y="0"/>
                </a:lnTo>
                <a:cubicBezTo>
                  <a:pt x="667220" y="123048"/>
                  <a:pt x="667495" y="246097"/>
                  <a:pt x="667769" y="369145"/>
                </a:cubicBezTo>
                <a:lnTo>
                  <a:pt x="0" y="365125"/>
                </a:lnTo>
                <a:close/>
              </a:path>
            </a:pathLst>
          </a:cu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DCF92-8E10-4E27-BAB7-EA71A30BFA7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608C9B4-6EFC-F52D-0E53-64D637D53688}"/>
              </a:ext>
            </a:extLst>
          </p:cNvPr>
          <p:cNvSpPr/>
          <p:nvPr/>
        </p:nvSpPr>
        <p:spPr>
          <a:xfrm>
            <a:off x="7082963" y="3058539"/>
            <a:ext cx="354232" cy="159549"/>
          </a:xfrm>
          <a:prstGeom prst="ellipse">
            <a:avLst/>
          </a:prstGeom>
          <a:solidFill>
            <a:srgbClr val="FFC000"/>
          </a:solidFill>
          <a:ln w="6350">
            <a:solidFill>
              <a:srgbClr val="E8672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79FC35-7FF5-2E67-1293-D2BE741A761E}"/>
              </a:ext>
            </a:extLst>
          </p:cNvPr>
          <p:cNvSpPr/>
          <p:nvPr/>
        </p:nvSpPr>
        <p:spPr>
          <a:xfrm>
            <a:off x="7903556" y="2211305"/>
            <a:ext cx="1201817" cy="385517"/>
          </a:xfrm>
          <a:prstGeom prst="rect">
            <a:avLst/>
          </a:prstGeom>
          <a:solidFill>
            <a:srgbClr val="FFC000"/>
          </a:solidFill>
          <a:ln w="38100">
            <a:solidFill>
              <a:srgbClr val="E86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bg1">
                    <a:lumMod val="10000"/>
                  </a:schemeClr>
                </a:solidFill>
              </a:rPr>
              <a:t>Kewaunee</a:t>
            </a:r>
          </a:p>
        </p:txBody>
      </p:sp>
      <p:cxnSp>
        <p:nvCxnSpPr>
          <p:cNvPr id="28" name="Straight Arrow Connector 60">
            <a:extLst>
              <a:ext uri="{FF2B5EF4-FFF2-40B4-BE49-F238E27FC236}">
                <a16:creationId xmlns:a16="http://schemas.microsoft.com/office/drawing/2014/main" id="{9C90CD76-05F9-13CE-DEB3-135A224924F8}"/>
              </a:ext>
            </a:extLst>
          </p:cNvPr>
          <p:cNvCxnSpPr>
            <a:cxnSpLocks/>
            <a:stCxn id="27" idx="1"/>
            <a:endCxn id="24" idx="0"/>
          </p:cNvCxnSpPr>
          <p:nvPr/>
        </p:nvCxnSpPr>
        <p:spPr>
          <a:xfrm rot="10800000" flipV="1">
            <a:off x="7260080" y="2404063"/>
            <a:ext cx="643477" cy="654475"/>
          </a:xfrm>
          <a:prstGeom prst="curvedConnector2">
            <a:avLst/>
          </a:prstGeom>
          <a:ln w="25400">
            <a:solidFill>
              <a:srgbClr val="E8672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7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E4F04-C52D-405F-ABAD-AC24F3896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Licensed Processing Options Offered at Energy</a:t>
            </a:r>
            <a:r>
              <a:rPr lang="en-US" i="1" dirty="0"/>
              <a:t>Solutions’</a:t>
            </a:r>
            <a:r>
              <a:rPr lang="en-US" dirty="0"/>
              <a:t> Processing Facilities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CAEF6-9F45-4D26-833B-904053F4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B62300E9-7B25-4854-8A2E-0B128C5BE9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021241"/>
              </p:ext>
            </p:extLst>
          </p:nvPr>
        </p:nvGraphicFramePr>
        <p:xfrm>
          <a:off x="396574" y="186236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43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D669-F6F3-40A4-AE92-FC1E0539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Bear Creek &amp; Gallaher Road Operations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49865-E6C9-4027-B566-259E744D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2DD41-4A25-4AC3-A783-412F4139A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22735" r="19737" b="5519"/>
          <a:stretch/>
        </p:blipFill>
        <p:spPr>
          <a:xfrm>
            <a:off x="723655" y="1421658"/>
            <a:ext cx="5556738" cy="3668786"/>
          </a:xfrm>
          <a:prstGeom prst="rect">
            <a:avLst/>
          </a:prstGeom>
          <a:effectLst>
            <a:reflection blurRad="6350" stA="34000" endPos="3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01031E-95D0-489B-876D-EC4F089A9B55}"/>
              </a:ext>
            </a:extLst>
          </p:cNvPr>
          <p:cNvSpPr/>
          <p:nvPr/>
        </p:nvSpPr>
        <p:spPr>
          <a:xfrm>
            <a:off x="6692202" y="1377358"/>
            <a:ext cx="5154804" cy="3376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spcAft>
                <a:spcPts val="1200"/>
              </a:spcAft>
              <a:buClr>
                <a:srgbClr val="0070C0"/>
              </a:buClr>
            </a:pPr>
            <a:r>
              <a:rPr lang="en-US" sz="2000">
                <a:latin typeface="Acumin Pro SemiCondensed Thin" panose="020B0206020202020204" pitchFamily="34" charset="0"/>
              </a:rPr>
              <a:t>Bear Creek near Oak Ridge, TN provides </a:t>
            </a:r>
            <a:r>
              <a:rPr lang="en-US" sz="2400">
                <a:solidFill>
                  <a:srgbClr val="0069A7"/>
                </a:solidFill>
                <a:latin typeface="Acumin Pro SemiCondensed Thin" panose="020B0206020202020204" pitchFamily="34" charset="0"/>
              </a:rPr>
              <a:t>volume reduction and repackaging</a:t>
            </a:r>
            <a:r>
              <a:rPr lang="en-US" sz="2000">
                <a:latin typeface="Acumin Pro SemiCondensed Thin" panose="020B0206020202020204" pitchFamily="34" charset="0"/>
              </a:rPr>
              <a:t> for disposal of radioactive material and recycling of contaminated metal into beneficial products for the nuclear industry. The nearby Gallaher Road facility processes materials via </a:t>
            </a:r>
            <a:r>
              <a:rPr lang="en-US" sz="2400">
                <a:solidFill>
                  <a:srgbClr val="0069A7"/>
                </a:solidFill>
                <a:latin typeface="Acumin Pro SemiCondensed Thin" panose="020B0206020202020204" pitchFamily="34" charset="0"/>
              </a:rPr>
              <a:t>Bulk Survey for Release.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5E1833-4CD8-4E90-B204-4B8AA7716A9A}"/>
              </a:ext>
            </a:extLst>
          </p:cNvPr>
          <p:cNvSpPr/>
          <p:nvPr/>
        </p:nvSpPr>
        <p:spPr>
          <a:xfrm>
            <a:off x="723655" y="4770669"/>
            <a:ext cx="1046033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Acumin Pro Condensed Black" panose="020B0906020202020204" pitchFamily="34" charset="0"/>
              </a:rPr>
              <a:t>SORTING  ::  INCINERATION  ::  COMPACTION  ::  RECYCLING/METAL MELT  ::  HIGH ACTIVITY FILTER PROCESSING  </a:t>
            </a:r>
            <a:br>
              <a:rPr lang="en-US" sz="1400">
                <a:solidFill>
                  <a:schemeClr val="accent5">
                    <a:lumMod val="75000"/>
                  </a:schemeClr>
                </a:solidFill>
                <a:latin typeface="Acumin Pro Condensed Black" panose="020B0906020202020204" pitchFamily="34" charset="0"/>
              </a:rPr>
            </a:br>
            <a:r>
              <a:rPr lang="en-US" sz="1400">
                <a:solidFill>
                  <a:schemeClr val="accent5">
                    <a:lumMod val="75000"/>
                  </a:schemeClr>
                </a:solidFill>
                <a:latin typeface="Acumin Pro Condensed Black" panose="020B0906020202020204" pitchFamily="34" charset="0"/>
              </a:rPr>
              <a:t>CONTAINER REFURBISHMENT ::  DECONTAMINATION  ::  BSFR  ::   HERITAGE RR TRANSFER STATION  ::  INSTRUMENTATION SERVICES</a:t>
            </a:r>
            <a:endParaRPr lang="en-US" sz="14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E552-4C86-44A8-8474-1F6571128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Bear Creek Operations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38080-5A4F-447D-A7A0-021920EA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CF92-8E10-4E27-BAB7-EA71A30BFA71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BA3EB0-23A0-496D-8124-4457C3F1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223" y="1423172"/>
            <a:ext cx="4481513" cy="16524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Incineration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2 commercial low-level radioactive units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Solids, liquids, oils and sludges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Super Compaction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Instrumentation Services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Metal Melt Furnace/Recycle</a:t>
            </a:r>
          </a:p>
          <a:p>
            <a:endParaRPr lang="en-US" sz="2400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733CBE8-DEC0-4FFB-9459-26E37136357C}"/>
              </a:ext>
            </a:extLst>
          </p:cNvPr>
          <p:cNvSpPr txBox="1">
            <a:spLocks/>
          </p:cNvSpPr>
          <p:nvPr/>
        </p:nvSpPr>
        <p:spPr>
          <a:xfrm>
            <a:off x="4557487" y="1421313"/>
            <a:ext cx="4159250" cy="1652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/>
              <a:t>Lead Casting/Recycle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/>
              <a:t>Commercial Certification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/>
              <a:t>Mixed Waste Treatment </a:t>
            </a:r>
            <a:endParaRPr lang="en-US" sz="2400"/>
          </a:p>
        </p:txBody>
      </p:sp>
      <p:pic>
        <p:nvPicPr>
          <p:cNvPr id="8" name="Picture 7" descr="USMap_BC-G Facilities.png">
            <a:extLst>
              <a:ext uri="{FF2B5EF4-FFF2-40B4-BE49-F238E27FC236}">
                <a16:creationId xmlns:a16="http://schemas.microsoft.com/office/drawing/2014/main" id="{806F28C4-1F0E-4CF6-8884-FC7E41764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49"/>
          <a:stretch/>
        </p:blipFill>
        <p:spPr>
          <a:xfrm>
            <a:off x="4699178" y="2623183"/>
            <a:ext cx="6400800" cy="3399761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CFD84D29-DD1F-43C3-8EBA-9F2A4FDA9CE3}"/>
              </a:ext>
            </a:extLst>
          </p:cNvPr>
          <p:cNvGrpSpPr/>
          <p:nvPr/>
        </p:nvGrpSpPr>
        <p:grpSpPr>
          <a:xfrm>
            <a:off x="609599" y="3467006"/>
            <a:ext cx="3072504" cy="1712113"/>
            <a:chOff x="7620000" y="2438400"/>
            <a:chExt cx="2177698" cy="1226552"/>
          </a:xfrm>
        </p:grpSpPr>
        <p:pic>
          <p:nvPicPr>
            <p:cNvPr id="10" name="Picture 15" descr="Volstar">
              <a:extLst>
                <a:ext uri="{FF2B5EF4-FFF2-40B4-BE49-F238E27FC236}">
                  <a16:creationId xmlns:a16="http://schemas.microsoft.com/office/drawing/2014/main" id="{606CE2C7-1CF0-44DB-8585-0FF16CF68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9290" y="2709230"/>
              <a:ext cx="2098408" cy="955722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F6C042-E101-4BFC-81A6-0B1C384AA8A2}"/>
                </a:ext>
              </a:extLst>
            </p:cNvPr>
            <p:cNvSpPr/>
            <p:nvPr/>
          </p:nvSpPr>
          <p:spPr>
            <a:xfrm>
              <a:off x="7620000" y="2438400"/>
              <a:ext cx="2138289" cy="198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b="1"/>
                <a:t>TN-OSHA VPP SITE since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2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26934</TotalTime>
  <Words>691</Words>
  <Application>Microsoft Macintosh PowerPoint</Application>
  <PresentationFormat>Widescreen</PresentationFormat>
  <Paragraphs>141</Paragraphs>
  <Slides>15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Acumin Pro Condensed Black</vt:lpstr>
      <vt:lpstr>Acumin Pro SemiCondensed Thin</vt:lpstr>
      <vt:lpstr>Arial</vt:lpstr>
      <vt:lpstr>Calibri</vt:lpstr>
      <vt:lpstr>Calibri Light</vt:lpstr>
      <vt:lpstr>Myriad Pro</vt:lpstr>
      <vt:lpstr>Wingdings</vt:lpstr>
      <vt:lpstr>Office Theme</vt:lpstr>
      <vt:lpstr>Worksheet</vt:lpstr>
      <vt:lpstr>Brokers and Processors Panel</vt:lpstr>
      <vt:lpstr>We Always Start With Safety</vt:lpstr>
      <vt:lpstr>EnergySolutions at a Glance</vt:lpstr>
      <vt:lpstr>How Did EnergySolutions Come to Be?</vt:lpstr>
      <vt:lpstr>EnergySolutions Major  North American Facilities*</vt:lpstr>
      <vt:lpstr>PowerPoint Presentation</vt:lpstr>
      <vt:lpstr>Overview of Licensed Processing Options Offered at EnergySolutions’ Processing Facilities</vt:lpstr>
      <vt:lpstr>Bear Creek &amp; Gallaher Road Operations</vt:lpstr>
      <vt:lpstr>Bear Creek Operations Overview</vt:lpstr>
      <vt:lpstr>Erwin ResinSolutions</vt:lpstr>
      <vt:lpstr>Memphis Logistics Center</vt:lpstr>
      <vt:lpstr>Barnwell Processing Facility</vt:lpstr>
      <vt:lpstr>EnergySolutions Canada</vt:lpstr>
      <vt:lpstr>EnergySolutions Processing Facilities</vt:lpstr>
      <vt:lpstr>PowerPoint Presentation</vt:lpstr>
    </vt:vector>
  </TitlesOfParts>
  <Company>EnergySolutions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AAZADEH@energysolutions.com</dc:creator>
  <cp:lastModifiedBy>Lori Beagles</cp:lastModifiedBy>
  <cp:revision>739</cp:revision>
  <cp:lastPrinted>2019-07-30T17:49:03Z</cp:lastPrinted>
  <dcterms:created xsi:type="dcterms:W3CDTF">2018-09-11T14:02:58Z</dcterms:created>
  <dcterms:modified xsi:type="dcterms:W3CDTF">2022-10-10T20:00:27Z</dcterms:modified>
</cp:coreProperties>
</file>