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1" r:id="rId1"/>
  </p:sldMasterIdLst>
  <p:notesMasterIdLst>
    <p:notesMasterId r:id="rId13"/>
  </p:notesMasterIdLst>
  <p:sldIdLst>
    <p:sldId id="256" r:id="rId2"/>
    <p:sldId id="257" r:id="rId3"/>
    <p:sldId id="278" r:id="rId4"/>
    <p:sldId id="264" r:id="rId5"/>
    <p:sldId id="280" r:id="rId6"/>
    <p:sldId id="266" r:id="rId7"/>
    <p:sldId id="277" r:id="rId8"/>
    <p:sldId id="267" r:id="rId9"/>
    <p:sldId id="268" r:id="rId10"/>
    <p:sldId id="281"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C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00"/>
    <p:restoredTop sz="94648"/>
  </p:normalViewPr>
  <p:slideViewPr>
    <p:cSldViewPr>
      <p:cViewPr varScale="1">
        <p:scale>
          <a:sx n="121" d="100"/>
          <a:sy n="121" d="100"/>
        </p:scale>
        <p:origin x="181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D4876D-853E-42F1-AF4E-297E4CAF3D23}" type="datetimeFigureOut">
              <a:rPr lang="en-US" smtClean="0"/>
              <a:pPr/>
              <a:t>3/29/22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9C4E57-5D4A-4424-8B75-EBCA0A52AB2F}" type="slidenum">
              <a:rPr lang="en-US" smtClean="0"/>
              <a:pPr/>
              <a:t>‹#›</a:t>
            </a:fld>
            <a:endParaRPr lang="en-US"/>
          </a:p>
        </p:txBody>
      </p:sp>
    </p:spTree>
    <p:extLst>
      <p:ext uri="{BB962C8B-B14F-4D97-AF65-F5344CB8AC3E}">
        <p14:creationId xmlns:p14="http://schemas.microsoft.com/office/powerpoint/2010/main" val="1500723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C4E57-5D4A-4424-8B75-EBCA0A52AB2F}" type="slidenum">
              <a:rPr lang="en-US" smtClean="0"/>
              <a:pPr/>
              <a:t>7</a:t>
            </a:fld>
            <a:endParaRPr lang="en-US"/>
          </a:p>
        </p:txBody>
      </p:sp>
    </p:spTree>
    <p:extLst>
      <p:ext uri="{BB962C8B-B14F-4D97-AF65-F5344CB8AC3E}">
        <p14:creationId xmlns:p14="http://schemas.microsoft.com/office/powerpoint/2010/main" val="2738165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F3AF118-EFA7-434C-8454-E614A12D61D8}" type="datetimeFigureOut">
              <a:rPr lang="en-US" smtClean="0"/>
              <a:pPr/>
              <a:t>3/29/22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1919606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3AF118-EFA7-434C-8454-E614A12D61D8}"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169090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3AF118-EFA7-434C-8454-E614A12D61D8}"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1427341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3AF118-EFA7-434C-8454-E614A12D61D8}"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F4B0-E99A-4503-A123-6B41CCFFA795}" type="slidenum">
              <a:rPr lang="en-US" smtClean="0"/>
              <a:pPr/>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104885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3AF118-EFA7-434C-8454-E614A12D61D8}"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1225498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2F3AF118-EFA7-434C-8454-E614A12D61D8}" type="datetimeFigureOut">
              <a:rPr lang="en-US" smtClean="0"/>
              <a:pPr/>
              <a:t>3/29/22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3733599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2F3AF118-EFA7-434C-8454-E614A12D61D8}" type="datetimeFigureOut">
              <a:rPr lang="en-US" smtClean="0"/>
              <a:pPr/>
              <a:t>3/29/22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1250539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AF118-EFA7-434C-8454-E614A12D61D8}" type="datetimeFigureOut">
              <a:rPr lang="en-US" smtClean="0"/>
              <a:pPr/>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3460757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AF118-EFA7-434C-8454-E614A12D61D8}" type="datetimeFigureOut">
              <a:rPr lang="en-US" smtClean="0"/>
              <a:pPr/>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168491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AF118-EFA7-434C-8454-E614A12D61D8}" type="datetimeFigureOut">
              <a:rPr lang="en-US" smtClean="0"/>
              <a:pPr/>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428212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3AF118-EFA7-434C-8454-E614A12D61D8}" type="datetimeFigureOut">
              <a:rPr lang="en-US" smtClean="0"/>
              <a:pPr/>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57367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3AF118-EFA7-434C-8454-E614A12D61D8}"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901184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3AF118-EFA7-434C-8454-E614A12D61D8}" type="datetimeFigureOut">
              <a:rPr lang="en-US" smtClean="0"/>
              <a:pPr/>
              <a:t>3/29/22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335438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3AF118-EFA7-434C-8454-E614A12D61D8}" type="datetimeFigureOut">
              <a:rPr lang="en-US" smtClean="0"/>
              <a:pPr/>
              <a:t>3/29/22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68387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AF118-EFA7-434C-8454-E614A12D61D8}" type="datetimeFigureOut">
              <a:rPr lang="en-US" smtClean="0"/>
              <a:pPr/>
              <a:t>3/29/22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42385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3AF118-EFA7-434C-8454-E614A12D61D8}"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361637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3AF118-EFA7-434C-8454-E614A12D61D8}"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7F4B0-E99A-4503-A123-6B41CCFFA795}" type="slidenum">
              <a:rPr lang="en-US" smtClean="0"/>
              <a:pPr/>
              <a:t>‹#›</a:t>
            </a:fld>
            <a:endParaRPr lang="en-US"/>
          </a:p>
        </p:txBody>
      </p:sp>
    </p:spTree>
    <p:extLst>
      <p:ext uri="{BB962C8B-B14F-4D97-AF65-F5344CB8AC3E}">
        <p14:creationId xmlns:p14="http://schemas.microsoft.com/office/powerpoint/2010/main" val="353819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F3AF118-EFA7-434C-8454-E614A12D61D8}" type="datetimeFigureOut">
              <a:rPr lang="en-US" smtClean="0"/>
              <a:pPr/>
              <a:t>3/29/22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097F4B0-E99A-4503-A123-6B41CCFFA795}" type="slidenum">
              <a:rPr lang="en-US" smtClean="0"/>
              <a:pPr/>
              <a:t>‹#›</a:t>
            </a:fld>
            <a:endParaRPr lang="en-US"/>
          </a:p>
        </p:txBody>
      </p:sp>
    </p:spTree>
    <p:extLst>
      <p:ext uri="{BB962C8B-B14F-4D97-AF65-F5344CB8AC3E}">
        <p14:creationId xmlns:p14="http://schemas.microsoft.com/office/powerpoint/2010/main" val="528501428"/>
      </p:ext>
    </p:extLst>
  </p:cSld>
  <p:clrMap bg1="dk1" tx1="lt1" bg2="dk2" tx2="lt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 id="2147484013" r:id="rId12"/>
    <p:sldLayoutId id="2147484014" r:id="rId13"/>
    <p:sldLayoutId id="2147484015" r:id="rId14"/>
    <p:sldLayoutId id="2147484016" r:id="rId15"/>
    <p:sldLayoutId id="2147484017" r:id="rId16"/>
    <p:sldLayoutId id="2147484018"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llrwdcc.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800" y="3886200"/>
            <a:ext cx="4495800" cy="1371600"/>
          </a:xfrm>
        </p:spPr>
        <p:txBody>
          <a:bodyPr>
            <a:noAutofit/>
          </a:bodyPr>
          <a:lstStyle/>
          <a:p>
            <a:pPr algn="ctr"/>
            <a:r>
              <a:rPr lang="en-US" sz="2000" b="1" dirty="0">
                <a:solidFill>
                  <a:schemeClr val="tx1"/>
                </a:solidFill>
              </a:rPr>
              <a:t>Linda Morris, Commissioner</a:t>
            </a:r>
          </a:p>
          <a:p>
            <a:pPr algn="ctr"/>
            <a:r>
              <a:rPr lang="en-US" sz="2000" b="1" dirty="0">
                <a:solidFill>
                  <a:schemeClr val="tx1"/>
                </a:solidFill>
              </a:rPr>
              <a:t>&amp;</a:t>
            </a:r>
          </a:p>
          <a:p>
            <a:pPr algn="ctr"/>
            <a:r>
              <a:rPr lang="en-US" sz="2000" b="1" dirty="0">
                <a:solidFill>
                  <a:schemeClr val="tx1"/>
                </a:solidFill>
              </a:rPr>
              <a:t>John M. Salsman, Vice-Chair</a:t>
            </a:r>
            <a:endParaRPr lang="en-US" sz="2000" b="1" dirty="0"/>
          </a:p>
        </p:txBody>
      </p:sp>
      <p:pic>
        <p:nvPicPr>
          <p:cNvPr id="1026" name="Picture 2" descr="http://www.tllrwdcc.org/wp-content/uploads/2012/09/home.jpg"/>
          <p:cNvPicPr>
            <a:picLocks noChangeAspect="1" noChangeArrowheads="1"/>
          </p:cNvPicPr>
          <p:nvPr/>
        </p:nvPicPr>
        <p:blipFill>
          <a:blip r:embed="rId2" cstate="print"/>
          <a:srcRect/>
          <a:stretch>
            <a:fillRect/>
          </a:stretch>
        </p:blipFill>
        <p:spPr bwMode="auto">
          <a:xfrm>
            <a:off x="1014083" y="304800"/>
            <a:ext cx="7086600" cy="3429000"/>
          </a:xfrm>
          <a:prstGeom prst="rect">
            <a:avLst/>
          </a:prstGeom>
          <a:noFill/>
        </p:spPr>
      </p:pic>
      <p:sp>
        <p:nvSpPr>
          <p:cNvPr id="2" name="TextBox 1"/>
          <p:cNvSpPr txBox="1"/>
          <p:nvPr/>
        </p:nvSpPr>
        <p:spPr>
          <a:xfrm>
            <a:off x="2743200" y="5410200"/>
            <a:ext cx="3628366" cy="1092607"/>
          </a:xfrm>
          <a:prstGeom prst="rect">
            <a:avLst/>
          </a:prstGeom>
          <a:noFill/>
        </p:spPr>
        <p:txBody>
          <a:bodyPr wrap="none" rtlCol="0">
            <a:spAutoFit/>
          </a:bodyPr>
          <a:lstStyle/>
          <a:p>
            <a:pPr algn="ctr"/>
            <a:r>
              <a:rPr lang="en-US" sz="1100" dirty="0"/>
              <a:t>Presented at:  </a:t>
            </a:r>
          </a:p>
          <a:p>
            <a:pPr algn="ctr"/>
            <a:r>
              <a:rPr lang="en-US" dirty="0"/>
              <a:t>Low-Level Radioactive Waste Forum</a:t>
            </a:r>
          </a:p>
          <a:p>
            <a:pPr algn="ctr"/>
            <a:r>
              <a:rPr lang="en-US" dirty="0"/>
              <a:t>San Antonio</a:t>
            </a:r>
          </a:p>
          <a:p>
            <a:pPr algn="ctr"/>
            <a:r>
              <a:rPr lang="en-US" dirty="0"/>
              <a:t>April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FD5D7-6D33-4CE2-A480-20CB6390395F}"/>
              </a:ext>
            </a:extLst>
          </p:cNvPr>
          <p:cNvSpPr>
            <a:spLocks noGrp="1"/>
          </p:cNvSpPr>
          <p:nvPr>
            <p:ph type="title"/>
          </p:nvPr>
        </p:nvSpPr>
        <p:spPr>
          <a:xfrm>
            <a:off x="628650" y="365126"/>
            <a:ext cx="7886700" cy="2301874"/>
          </a:xfrm>
        </p:spPr>
        <p:txBody>
          <a:bodyPr>
            <a:normAutofit fontScale="90000"/>
          </a:bodyPr>
          <a:lstStyle/>
          <a:p>
            <a:r>
              <a:rPr lang="en-US" sz="3200" dirty="0"/>
              <a:t>TLLRWDCC Technical Position Statement:  </a:t>
            </a:r>
            <a:br>
              <a:rPr lang="en-US" sz="3200" dirty="0"/>
            </a:br>
            <a:r>
              <a:rPr lang="en-US" sz="3200" dirty="0"/>
              <a:t>“Establishing the Generator of Low-Level  Radioactive Waste For the Purpose of Determining Party vs. Non-Party Status For the Texas Low-Level Radioactive Waste Disposal Compact”</a:t>
            </a:r>
          </a:p>
        </p:txBody>
      </p:sp>
      <p:sp>
        <p:nvSpPr>
          <p:cNvPr id="3" name="Content Placeholder 2">
            <a:extLst>
              <a:ext uri="{FF2B5EF4-FFF2-40B4-BE49-F238E27FC236}">
                <a16:creationId xmlns:a16="http://schemas.microsoft.com/office/drawing/2014/main" id="{C4F0B0E5-5F15-4FD3-A94A-A436843B0A58}"/>
              </a:ext>
            </a:extLst>
          </p:cNvPr>
          <p:cNvSpPr>
            <a:spLocks noGrp="1"/>
          </p:cNvSpPr>
          <p:nvPr>
            <p:ph idx="1"/>
          </p:nvPr>
        </p:nvSpPr>
        <p:spPr>
          <a:xfrm>
            <a:off x="840000" y="3047999"/>
            <a:ext cx="7675350" cy="3128963"/>
          </a:xfrm>
        </p:spPr>
        <p:txBody>
          <a:bodyPr/>
          <a:lstStyle/>
          <a:p>
            <a:r>
              <a:rPr lang="en-US" dirty="0"/>
              <a:t>This document provides guidance to the Commission if there is a question as to who is the generator of the LLRW</a:t>
            </a:r>
          </a:p>
          <a:p>
            <a:r>
              <a:rPr lang="en-US" dirty="0"/>
              <a:t>It is based on the concept used by the Texas Commission on Environmental Quality in its shipping document TCEQ Form 20225 to determine “original generator” as being the last person to put the material to practical use</a:t>
            </a:r>
          </a:p>
          <a:p>
            <a:r>
              <a:rPr lang="en-US" dirty="0"/>
              <a:t>The document is not a rule, and is only one consideration among many when making the generator determination</a:t>
            </a:r>
          </a:p>
        </p:txBody>
      </p:sp>
    </p:spTree>
    <p:extLst>
      <p:ext uri="{BB962C8B-B14F-4D97-AF65-F5344CB8AC3E}">
        <p14:creationId xmlns:p14="http://schemas.microsoft.com/office/powerpoint/2010/main" val="3257273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3500" y="3899475"/>
            <a:ext cx="7010400" cy="1676400"/>
          </a:xfrm>
        </p:spPr>
        <p:txBody>
          <a:bodyPr>
            <a:noAutofit/>
          </a:bodyPr>
          <a:lstStyle/>
          <a:p>
            <a:pPr algn="ctr"/>
            <a:r>
              <a:rPr lang="en-US" sz="2800" b="1" dirty="0">
                <a:hlinkClick r:id="rId2"/>
              </a:rPr>
              <a:t>http://www.tllrwdcc.org/</a:t>
            </a:r>
            <a:endParaRPr lang="en-US" sz="2800" b="1" dirty="0"/>
          </a:p>
          <a:p>
            <a:pPr algn="ctr"/>
            <a:endParaRPr lang="en-US" sz="1800" b="1" dirty="0"/>
          </a:p>
          <a:p>
            <a:pPr algn="ctr"/>
            <a:r>
              <a:rPr lang="en-US" sz="1800" b="1" dirty="0">
                <a:solidFill>
                  <a:schemeClr val="tx1"/>
                </a:solidFill>
              </a:rPr>
              <a:t>Stephen Raines, Executive Director :  512-350-6241</a:t>
            </a:r>
          </a:p>
          <a:p>
            <a:pPr algn="ctr"/>
            <a:r>
              <a:rPr lang="en-US" sz="1800" b="1" dirty="0">
                <a:solidFill>
                  <a:schemeClr val="tx1"/>
                </a:solidFill>
              </a:rPr>
              <a:t>stephen.raines@tllrwdcc.org</a:t>
            </a:r>
            <a:endParaRPr lang="en-US" sz="1800" b="1" dirty="0"/>
          </a:p>
        </p:txBody>
      </p:sp>
      <p:pic>
        <p:nvPicPr>
          <p:cNvPr id="1026" name="Picture 2" descr="http://www.tllrwdcc.org/wp-content/uploads/2012/09/home.jpg"/>
          <p:cNvPicPr>
            <a:picLocks noChangeAspect="1" noChangeArrowheads="1"/>
          </p:cNvPicPr>
          <p:nvPr/>
        </p:nvPicPr>
        <p:blipFill>
          <a:blip r:embed="rId3" cstate="print"/>
          <a:srcRect/>
          <a:stretch>
            <a:fillRect/>
          </a:stretch>
        </p:blipFill>
        <p:spPr bwMode="auto">
          <a:xfrm>
            <a:off x="1905000" y="304800"/>
            <a:ext cx="5715000" cy="28575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Presentation Overview</a:t>
            </a:r>
          </a:p>
        </p:txBody>
      </p:sp>
      <p:sp>
        <p:nvSpPr>
          <p:cNvPr id="3" name="Content Placeholder 2"/>
          <p:cNvSpPr>
            <a:spLocks noGrp="1"/>
          </p:cNvSpPr>
          <p:nvPr>
            <p:ph idx="1"/>
          </p:nvPr>
        </p:nvSpPr>
        <p:spPr>
          <a:xfrm>
            <a:off x="762000" y="2209800"/>
            <a:ext cx="7846800" cy="2898775"/>
          </a:xfrm>
        </p:spPr>
        <p:txBody>
          <a:bodyPr>
            <a:normAutofit/>
          </a:bodyPr>
          <a:lstStyle/>
          <a:p>
            <a:r>
              <a:rPr lang="en-US" sz="3200" dirty="0"/>
              <a:t>Management Rule update</a:t>
            </a:r>
          </a:p>
          <a:p>
            <a:pPr marL="0" indent="0">
              <a:buNone/>
            </a:pPr>
            <a:endParaRPr lang="en-US" sz="3200" dirty="0"/>
          </a:p>
          <a:p>
            <a:r>
              <a:rPr lang="en-US" sz="3200" dirty="0"/>
              <a:t>Review of Import Applications</a:t>
            </a:r>
          </a:p>
          <a:p>
            <a:pPr marL="0" indent="0">
              <a:buNone/>
            </a:pPr>
            <a:endParaRPr lang="en-US" sz="3200" dirty="0"/>
          </a:p>
          <a:p>
            <a:r>
              <a:rPr lang="en-US" sz="3200" dirty="0"/>
              <a:t>Review of Export Petitions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997074"/>
          </a:xfrm>
        </p:spPr>
        <p:txBody>
          <a:bodyPr>
            <a:noAutofit/>
          </a:bodyPr>
          <a:lstStyle/>
          <a:p>
            <a:r>
              <a:rPr lang="en-US" sz="2400" dirty="0"/>
              <a:t>31 Texas Administrative Code §675.24</a:t>
            </a:r>
            <a:br>
              <a:rPr lang="en-US" sz="2400" dirty="0"/>
            </a:br>
            <a:r>
              <a:rPr lang="en-US" sz="2400" dirty="0"/>
              <a:t>“Requirement to Report on the Importation of Certain Low-Level Radioactive Waste for the Management or Disposal that is not Required to be Disposed of in the Compact Facility”</a:t>
            </a:r>
            <a:br>
              <a:rPr lang="en-US" sz="2400" dirty="0"/>
            </a:br>
            <a:endParaRPr lang="en-US" sz="2400" dirty="0"/>
          </a:p>
        </p:txBody>
      </p:sp>
      <p:sp>
        <p:nvSpPr>
          <p:cNvPr id="4" name="Subtitle 3">
            <a:extLst>
              <a:ext uri="{FF2B5EF4-FFF2-40B4-BE49-F238E27FC236}">
                <a16:creationId xmlns:a16="http://schemas.microsoft.com/office/drawing/2014/main" id="{236295AC-CA6F-457E-A5F6-DD8E06CF5716}"/>
              </a:ext>
            </a:extLst>
          </p:cNvPr>
          <p:cNvSpPr>
            <a:spLocks noGrp="1"/>
          </p:cNvSpPr>
          <p:nvPr>
            <p:ph idx="1"/>
          </p:nvPr>
        </p:nvSpPr>
        <p:spPr>
          <a:xfrm>
            <a:off x="840000" y="2438401"/>
            <a:ext cx="7675350" cy="3738562"/>
          </a:xfrm>
        </p:spPr>
        <p:txBody>
          <a:bodyPr>
            <a:normAutofit fontScale="92500" lnSpcReduction="10000"/>
          </a:bodyPr>
          <a:lstStyle/>
          <a:p>
            <a:r>
              <a:rPr lang="en-US" sz="2400" dirty="0"/>
              <a:t>The  current rule became effective  on March 28, 2018 </a:t>
            </a:r>
          </a:p>
          <a:p>
            <a:r>
              <a:rPr lang="en-US" dirty="0"/>
              <a:t>In summary, the rule requires that persons bringing low-level radioactive waste into Texas must sign an agreement to report certain information on a regular basis to the TLLRWDCC if that material is not to be disposed of at the CWF</a:t>
            </a:r>
          </a:p>
          <a:p>
            <a:r>
              <a:rPr lang="en-US" dirty="0"/>
              <a:t>Current Texas companies with agreements: 2</a:t>
            </a:r>
          </a:p>
          <a:p>
            <a:r>
              <a:rPr lang="en-US" dirty="0"/>
              <a:t>The rule revision is in committee</a:t>
            </a:r>
          </a:p>
          <a:p>
            <a:r>
              <a:rPr lang="en-US" dirty="0"/>
              <a:t>Informal comments have been requested with only three received</a:t>
            </a:r>
          </a:p>
          <a:p>
            <a:r>
              <a:rPr lang="en-US" dirty="0"/>
              <a:t>Updated status will be presented at a future TLLRWDCC meeting</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03099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1"/>
            <a:ext cx="7886700" cy="1066800"/>
          </a:xfrm>
        </p:spPr>
        <p:txBody>
          <a:bodyPr>
            <a:normAutofit/>
          </a:bodyPr>
          <a:lstStyle/>
          <a:p>
            <a:pPr algn="ctr"/>
            <a:r>
              <a:rPr lang="en-US" sz="3600" dirty="0"/>
              <a:t>Review of Import Applications</a:t>
            </a:r>
          </a:p>
        </p:txBody>
      </p:sp>
      <p:sp>
        <p:nvSpPr>
          <p:cNvPr id="3" name="Content Placeholder 2"/>
          <p:cNvSpPr>
            <a:spLocks noGrp="1"/>
          </p:cNvSpPr>
          <p:nvPr>
            <p:ph idx="1"/>
          </p:nvPr>
        </p:nvSpPr>
        <p:spPr>
          <a:xfrm>
            <a:off x="419100" y="1905000"/>
            <a:ext cx="8229600" cy="4221163"/>
          </a:xfrm>
        </p:spPr>
        <p:txBody>
          <a:bodyPr>
            <a:normAutofit/>
          </a:bodyPr>
          <a:lstStyle/>
          <a:p>
            <a:r>
              <a:rPr lang="en-US" dirty="0"/>
              <a:t>Submit the application via the electronic portal</a:t>
            </a:r>
          </a:p>
          <a:p>
            <a:pPr lvl="1"/>
            <a:r>
              <a:rPr lang="en-US" dirty="0"/>
              <a:t>Helps ensure application is received before deadline (35 days)</a:t>
            </a:r>
          </a:p>
          <a:p>
            <a:pPr lvl="1"/>
            <a:r>
              <a:rPr lang="en-US" dirty="0"/>
              <a:t>Prevents any mail receipt issues</a:t>
            </a:r>
          </a:p>
          <a:p>
            <a:r>
              <a:rPr lang="en-US" dirty="0"/>
              <a:t>Received application is posted to Commission website and is available to the Technical Committee for review</a:t>
            </a:r>
          </a:p>
          <a:p>
            <a:r>
              <a:rPr lang="en-US" dirty="0"/>
              <a:t>Technical Committee review includes:</a:t>
            </a:r>
          </a:p>
          <a:p>
            <a:pPr lvl="1"/>
            <a:r>
              <a:rPr lang="en-US" dirty="0"/>
              <a:t>General info - name, address, signature, no violations/problems with Commission or other regulatory agencies, no international waste, is the application fully completed, </a:t>
            </a:r>
            <a:r>
              <a:rPr lang="en-US" dirty="0" err="1"/>
              <a:t>etc</a:t>
            </a:r>
            <a:endParaRPr lang="en-US" dirty="0"/>
          </a:p>
          <a:p>
            <a:pPr lvl="1"/>
            <a:r>
              <a:rPr lang="en-US" sz="2000" dirty="0"/>
              <a:t>Is this a broker application</a:t>
            </a:r>
          </a:p>
          <a:p>
            <a:pPr lvl="2"/>
            <a:r>
              <a:rPr lang="en-US" dirty="0"/>
              <a:t>What business sector(s)</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1082674"/>
          </a:xfrm>
        </p:spPr>
        <p:txBody>
          <a:bodyPr/>
          <a:lstStyle/>
          <a:p>
            <a:r>
              <a:rPr lang="en-US" dirty="0"/>
              <a:t>Import Review – cont’d</a:t>
            </a:r>
          </a:p>
        </p:txBody>
      </p:sp>
      <p:sp>
        <p:nvSpPr>
          <p:cNvPr id="3" name="Content Placeholder 2"/>
          <p:cNvSpPr>
            <a:spLocks noGrp="1"/>
          </p:cNvSpPr>
          <p:nvPr>
            <p:ph idx="1"/>
          </p:nvPr>
        </p:nvSpPr>
        <p:spPr>
          <a:xfrm>
            <a:off x="628650" y="1447802"/>
            <a:ext cx="7675350" cy="4980080"/>
          </a:xfrm>
        </p:spPr>
        <p:txBody>
          <a:bodyPr>
            <a:noAutofit/>
          </a:bodyPr>
          <a:lstStyle/>
          <a:p>
            <a:r>
              <a:rPr lang="en-US" sz="2000" dirty="0"/>
              <a:t>Have they requested a different disposal period </a:t>
            </a:r>
          </a:p>
          <a:p>
            <a:r>
              <a:rPr lang="en-US" sz="2000" dirty="0"/>
              <a:t>Do the volume, Curies, and waste description make sense</a:t>
            </a:r>
          </a:p>
          <a:p>
            <a:r>
              <a:rPr lang="en-US" sz="2000" dirty="0"/>
              <a:t>Does the request include irradiated hardware</a:t>
            </a:r>
          </a:p>
          <a:p>
            <a:pPr lvl="1"/>
            <a:r>
              <a:rPr lang="en-US" sz="1600" dirty="0"/>
              <a:t>If &gt;15,000 Curies – no other waste streams and conditional approval</a:t>
            </a:r>
          </a:p>
          <a:p>
            <a:r>
              <a:rPr lang="en-US" sz="2000" dirty="0"/>
              <a:t>Is this only sealed sources</a:t>
            </a:r>
          </a:p>
          <a:p>
            <a:r>
              <a:rPr lang="en-US" sz="2000" dirty="0"/>
              <a:t>Where and from whom is the waste coming</a:t>
            </a:r>
          </a:p>
          <a:p>
            <a:pPr lvl="1"/>
            <a:r>
              <a:rPr lang="en-US" sz="1600" dirty="0"/>
              <a:t>Does the associated Compact(s) require export authorization</a:t>
            </a:r>
          </a:p>
          <a:p>
            <a:pPr lvl="1"/>
            <a:r>
              <a:rPr lang="en-US" sz="1600" dirty="0"/>
              <a:t>Broker – have they provided needed export authorizations/generator authorizations</a:t>
            </a:r>
          </a:p>
          <a:p>
            <a:r>
              <a:rPr lang="en-US" sz="2000" dirty="0"/>
              <a:t>Are they requesting small quantity generator status</a:t>
            </a:r>
          </a:p>
          <a:p>
            <a:pPr lvl="1"/>
            <a:r>
              <a:rPr lang="en-US" sz="1600" dirty="0"/>
              <a:t>Nuclear power facility waste is preempted</a:t>
            </a:r>
          </a:p>
          <a:p>
            <a:r>
              <a:rPr lang="en-US" sz="2000" dirty="0"/>
              <a:t>Has the Commission received any comments</a:t>
            </a:r>
          </a:p>
          <a:p>
            <a:r>
              <a:rPr lang="en-US" sz="2000" dirty="0"/>
              <a:t>If this is an amendment request, have they provided an explanation</a:t>
            </a:r>
            <a:br>
              <a:rPr lang="en-US" dirty="0"/>
            </a:br>
            <a:endParaRPr lang="en-US" dirty="0"/>
          </a:p>
          <a:p>
            <a:pPr marL="0" indent="0">
              <a:buNone/>
            </a:pPr>
            <a:r>
              <a:rPr lang="en-US" sz="2000" dirty="0"/>
              <a:t> </a:t>
            </a:r>
          </a:p>
        </p:txBody>
      </p:sp>
    </p:spTree>
    <p:extLst>
      <p:ext uri="{BB962C8B-B14F-4D97-AF65-F5344CB8AC3E}">
        <p14:creationId xmlns:p14="http://schemas.microsoft.com/office/powerpoint/2010/main" val="313167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1"/>
            <a:ext cx="7886700" cy="990600"/>
          </a:xfrm>
        </p:spPr>
        <p:txBody>
          <a:bodyPr/>
          <a:lstStyle/>
          <a:p>
            <a:pPr algn="ctr"/>
            <a:r>
              <a:rPr lang="en-US" dirty="0"/>
              <a:t>Review of Export Petitions</a:t>
            </a:r>
          </a:p>
        </p:txBody>
      </p:sp>
      <p:sp>
        <p:nvSpPr>
          <p:cNvPr id="3" name="Content Placeholder 2"/>
          <p:cNvSpPr>
            <a:spLocks noGrp="1"/>
          </p:cNvSpPr>
          <p:nvPr>
            <p:ph idx="1"/>
          </p:nvPr>
        </p:nvSpPr>
        <p:spPr/>
        <p:txBody>
          <a:bodyPr>
            <a:normAutofit/>
          </a:bodyPr>
          <a:lstStyle/>
          <a:p>
            <a:r>
              <a:rPr lang="en-US" dirty="0"/>
              <a:t>General – Name, address, </a:t>
            </a:r>
            <a:r>
              <a:rPr lang="en-US" dirty="0" err="1"/>
              <a:t>etc</a:t>
            </a:r>
            <a:endParaRPr lang="en-US" dirty="0"/>
          </a:p>
          <a:p>
            <a:pPr lvl="1"/>
            <a:r>
              <a:rPr lang="en-US" dirty="0"/>
              <a:t>Many are submitted by a broker on behalf of another party</a:t>
            </a:r>
          </a:p>
          <a:p>
            <a:r>
              <a:rPr lang="en-US" dirty="0"/>
              <a:t>Have they indicated:</a:t>
            </a:r>
          </a:p>
          <a:p>
            <a:pPr lvl="1"/>
            <a:r>
              <a:rPr lang="en-US" dirty="0"/>
              <a:t>Where material is being sent</a:t>
            </a:r>
          </a:p>
          <a:p>
            <a:pPr lvl="1"/>
            <a:r>
              <a:rPr lang="en-US" dirty="0"/>
              <a:t>Any processing</a:t>
            </a:r>
          </a:p>
          <a:p>
            <a:pPr lvl="1"/>
            <a:r>
              <a:rPr lang="en-US" dirty="0"/>
              <a:t>Final disposal location</a:t>
            </a:r>
          </a:p>
          <a:p>
            <a:r>
              <a:rPr lang="en-US" dirty="0"/>
              <a:t>Why are they requesting export</a:t>
            </a:r>
          </a:p>
          <a:p>
            <a:r>
              <a:rPr lang="en-US" dirty="0"/>
              <a:t>Volume and Curies</a:t>
            </a:r>
          </a:p>
          <a:p>
            <a:r>
              <a:rPr lang="en-US" dirty="0"/>
              <a:t>Export period</a:t>
            </a:r>
          </a:p>
          <a:p>
            <a:r>
              <a:rPr lang="en-US" dirty="0"/>
              <a:t>Has the Commission received any comments</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other TLLRWDCC Committees might have a role in petition approvals?</a:t>
            </a:r>
          </a:p>
        </p:txBody>
      </p:sp>
      <p:sp>
        <p:nvSpPr>
          <p:cNvPr id="3" name="Content Placeholder 2"/>
          <p:cNvSpPr>
            <a:spLocks noGrp="1"/>
          </p:cNvSpPr>
          <p:nvPr>
            <p:ph idx="1"/>
          </p:nvPr>
        </p:nvSpPr>
        <p:spPr/>
        <p:txBody>
          <a:bodyPr>
            <a:normAutofit/>
          </a:bodyPr>
          <a:lstStyle/>
          <a:p>
            <a:r>
              <a:rPr lang="en-US" dirty="0"/>
              <a:t>Rules Committee - as new rules or rule revisions occur </a:t>
            </a:r>
          </a:p>
          <a:p>
            <a:pPr marL="0" indent="0">
              <a:buNone/>
            </a:pPr>
            <a:endParaRPr lang="en-US" dirty="0"/>
          </a:p>
          <a:p>
            <a:r>
              <a:rPr lang="en-US" dirty="0"/>
              <a:t>Technical Committee – Reviews all petitions and makes recommendations to Commission (Salsman, Morris, Hurley, and Bradford).  The Technical Committee also:</a:t>
            </a:r>
          </a:p>
          <a:p>
            <a:pPr lvl="1"/>
            <a:r>
              <a:rPr lang="en-US" dirty="0"/>
              <a:t> Reviews reports and other documents provided to the Commission on a regular basis</a:t>
            </a:r>
          </a:p>
          <a:p>
            <a:pPr lvl="1"/>
            <a:r>
              <a:rPr lang="en-US" dirty="0"/>
              <a:t>Conducts inquiries into possible violations of rules</a:t>
            </a:r>
          </a:p>
          <a:p>
            <a:pPr lvl="1"/>
            <a:r>
              <a:rPr lang="en-US" dirty="0"/>
              <a:t>Suggests changes to petition application to provide clarification as needed </a:t>
            </a:r>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Capacity Committee</a:t>
            </a:r>
          </a:p>
        </p:txBody>
      </p:sp>
      <p:sp>
        <p:nvSpPr>
          <p:cNvPr id="3" name="Content Placeholder 2"/>
          <p:cNvSpPr>
            <a:spLocks noGrp="1"/>
          </p:cNvSpPr>
          <p:nvPr>
            <p:ph idx="1"/>
          </p:nvPr>
        </p:nvSpPr>
        <p:spPr>
          <a:xfrm>
            <a:off x="840000" y="2209799"/>
            <a:ext cx="7675350" cy="3967163"/>
          </a:xfrm>
        </p:spPr>
        <p:txBody>
          <a:bodyPr>
            <a:noAutofit/>
          </a:bodyPr>
          <a:lstStyle/>
          <a:p>
            <a:r>
              <a:rPr lang="en-US" sz="2800" dirty="0"/>
              <a:t>The Capacity Committee is finalizing metrics for evaluating current and future capacity at the CWF</a:t>
            </a:r>
          </a:p>
          <a:p>
            <a:endParaRPr lang="en-US" sz="2800" dirty="0"/>
          </a:p>
          <a:p>
            <a:r>
              <a:rPr lang="en-US" sz="2800" dirty="0"/>
              <a:t>These metrics will provide an “in-house” tool for Commission use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chor="ctr">
            <a:normAutofit/>
          </a:bodyPr>
          <a:lstStyle/>
          <a:p>
            <a:pPr algn="ctr"/>
            <a:r>
              <a:rPr lang="en-US" sz="3500" dirty="0">
                <a:solidFill>
                  <a:schemeClr val="tx1">
                    <a:lumMod val="95000"/>
                  </a:schemeClr>
                </a:solidFill>
              </a:rPr>
              <a:t>Other Supporting Documents</a:t>
            </a:r>
          </a:p>
        </p:txBody>
      </p:sp>
      <p:sp>
        <p:nvSpPr>
          <p:cNvPr id="3" name="Content Placeholder 2"/>
          <p:cNvSpPr>
            <a:spLocks noGrp="1"/>
          </p:cNvSpPr>
          <p:nvPr>
            <p:ph idx="1"/>
          </p:nvPr>
        </p:nvSpPr>
        <p:spPr/>
        <p:txBody>
          <a:bodyPr anchor="ctr">
            <a:normAutofit/>
          </a:bodyPr>
          <a:lstStyle/>
          <a:p>
            <a:pPr algn="ctr">
              <a:buNone/>
            </a:pPr>
            <a:r>
              <a:rPr lang="en-US" dirty="0">
                <a:solidFill>
                  <a:schemeClr val="tx1">
                    <a:lumMod val="95000"/>
                  </a:schemeClr>
                </a:solidFill>
              </a:rPr>
              <a:t>Already presented information on  the Conditional Approval which is a Policy</a:t>
            </a:r>
          </a:p>
          <a:p>
            <a:pPr algn="ctr">
              <a:buNone/>
            </a:pPr>
            <a:endParaRPr lang="en-US" dirty="0">
              <a:solidFill>
                <a:schemeClr val="tx1">
                  <a:lumMod val="95000"/>
                </a:schemeClr>
              </a:solidFill>
            </a:endParaRPr>
          </a:p>
          <a:p>
            <a:pPr algn="ctr">
              <a:buNone/>
            </a:pPr>
            <a:r>
              <a:rPr lang="en-US" dirty="0">
                <a:solidFill>
                  <a:schemeClr val="tx1">
                    <a:lumMod val="95000"/>
                  </a:schemeClr>
                </a:solidFill>
              </a:rPr>
              <a:t>Small quantity generator (SQG) designation</a:t>
            </a:r>
          </a:p>
          <a:p>
            <a:pPr algn="ctr">
              <a:buNone/>
            </a:pPr>
            <a:endParaRPr lang="en-US" dirty="0">
              <a:solidFill>
                <a:schemeClr val="tx1">
                  <a:lumMod val="95000"/>
                </a:schemeClr>
              </a:solidFill>
            </a:endParaRPr>
          </a:p>
          <a:p>
            <a:pPr algn="ctr">
              <a:buNone/>
            </a:pPr>
            <a:r>
              <a:rPr lang="en-US" dirty="0">
                <a:solidFill>
                  <a:schemeClr val="tx1">
                    <a:lumMod val="95000"/>
                  </a:schemeClr>
                </a:solidFill>
              </a:rPr>
              <a:t>Technical Position Paper on Assigning Generator</a:t>
            </a:r>
          </a:p>
          <a:p>
            <a:pPr algn="ctr">
              <a:buNone/>
            </a:pPr>
            <a:endParaRPr lang="en-US" dirty="0">
              <a:solidFill>
                <a:schemeClr val="tx1">
                  <a:lumMod val="95000"/>
                </a:schemeClr>
              </a:solidFill>
            </a:endParaRPr>
          </a:p>
          <a:p>
            <a:pPr algn="ctr">
              <a:buNone/>
            </a:pPr>
            <a:endParaRPr lang="en-US" sz="2000" dirty="0">
              <a:solidFill>
                <a:schemeClr val="tx1">
                  <a:lumMod val="95000"/>
                </a:schemeClr>
              </a:solidFill>
            </a:endParaRPr>
          </a:p>
          <a:p>
            <a:pPr algn="ctr">
              <a:buNone/>
            </a:pPr>
            <a:endParaRPr lang="en-US" sz="2000" dirty="0">
              <a:solidFill>
                <a:schemeClr val="tx1">
                  <a:lumMod val="95000"/>
                </a:schemeClr>
              </a:solidFill>
            </a:endParaRPr>
          </a:p>
          <a:p>
            <a:pPr>
              <a:buNone/>
            </a:pPr>
            <a:endParaRPr lang="en-US" sz="1700" dirty="0">
              <a:solidFill>
                <a:schemeClr val="tx1">
                  <a:lumMod val="95000"/>
                </a:schemeClr>
              </a:solidFill>
            </a:endParaRPr>
          </a:p>
        </p:txBody>
      </p:sp>
    </p:spTree>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606</TotalTime>
  <Words>675</Words>
  <Application>Microsoft Macintosh PowerPoint</Application>
  <PresentationFormat>On-screen Show (4:3)</PresentationFormat>
  <Paragraphs>84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Depth</vt:lpstr>
      <vt:lpstr>PowerPoint Presentation</vt:lpstr>
      <vt:lpstr>Presentation Overview</vt:lpstr>
      <vt:lpstr>31 Texas Administrative Code §675.24 “Requirement to Report on the Importation of Certain Low-Level Radioactive Waste for the Management or Disposal that is not Required to be Disposed of in the Compact Facility” </vt:lpstr>
      <vt:lpstr>Review of Import Applications</vt:lpstr>
      <vt:lpstr>Import Review – cont’d</vt:lpstr>
      <vt:lpstr>Review of Export Petitions</vt:lpstr>
      <vt:lpstr>What other TLLRWDCC Committees might have a role in petition approvals?</vt:lpstr>
      <vt:lpstr>Capacity Committee</vt:lpstr>
      <vt:lpstr>Other Supporting Documents</vt:lpstr>
      <vt:lpstr>TLLRWDCC Technical Position Statement:   “Establishing the Generator of Low-Level  Radioactive Waste For the Purpose of Determining Party vs. Non-Party Status For the Texas Low-Level Radioactive Waste Disposal Compact”</vt:lpstr>
      <vt:lpstr>PowerPoint Presentation</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Leigh Ing</dc:creator>
  <cp:lastModifiedBy>Lori Beagles</cp:lastModifiedBy>
  <cp:revision>134</cp:revision>
  <dcterms:created xsi:type="dcterms:W3CDTF">2013-06-14T23:32:25Z</dcterms:created>
  <dcterms:modified xsi:type="dcterms:W3CDTF">2022-03-29T13:17:13Z</dcterms:modified>
</cp:coreProperties>
</file>